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8.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37.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44.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76"/>
  </p:notesMasterIdLst>
  <p:handoutMasterIdLst>
    <p:handoutMasterId r:id="rId177"/>
  </p:handoutMasterIdLst>
  <p:sldIdLst>
    <p:sldId id="409" r:id="rId2"/>
    <p:sldId id="11089051" r:id="rId3"/>
    <p:sldId id="11089052" r:id="rId4"/>
    <p:sldId id="11088950" r:id="rId5"/>
    <p:sldId id="11088951" r:id="rId6"/>
    <p:sldId id="11088954" r:id="rId7"/>
    <p:sldId id="11089018" r:id="rId8"/>
    <p:sldId id="1362" r:id="rId9"/>
    <p:sldId id="1363" r:id="rId10"/>
    <p:sldId id="1364" r:id="rId11"/>
    <p:sldId id="312" r:id="rId12"/>
    <p:sldId id="11089053" r:id="rId13"/>
    <p:sldId id="11088966" r:id="rId14"/>
    <p:sldId id="11088967" r:id="rId15"/>
    <p:sldId id="11089006" r:id="rId16"/>
    <p:sldId id="11088974" r:id="rId17"/>
    <p:sldId id="11088975" r:id="rId18"/>
    <p:sldId id="11088968" r:id="rId19"/>
    <p:sldId id="11089017" r:id="rId20"/>
    <p:sldId id="11088971" r:id="rId21"/>
    <p:sldId id="11088969" r:id="rId22"/>
    <p:sldId id="11089016" r:id="rId23"/>
    <p:sldId id="11088972" r:id="rId24"/>
    <p:sldId id="11088973" r:id="rId25"/>
    <p:sldId id="265" r:id="rId26"/>
    <p:sldId id="266" r:id="rId27"/>
    <p:sldId id="267" r:id="rId28"/>
    <p:sldId id="268" r:id="rId29"/>
    <p:sldId id="269" r:id="rId30"/>
    <p:sldId id="270" r:id="rId31"/>
    <p:sldId id="271" r:id="rId32"/>
    <p:sldId id="272" r:id="rId33"/>
    <p:sldId id="273" r:id="rId34"/>
    <p:sldId id="274" r:id="rId35"/>
    <p:sldId id="275" r:id="rId36"/>
    <p:sldId id="276" r:id="rId37"/>
    <p:sldId id="277" r:id="rId38"/>
    <p:sldId id="278" r:id="rId39"/>
    <p:sldId id="11089007" r:id="rId40"/>
    <p:sldId id="11088961" r:id="rId41"/>
    <p:sldId id="11088962" r:id="rId42"/>
    <p:sldId id="11088963" r:id="rId43"/>
    <p:sldId id="11088976" r:id="rId44"/>
    <p:sldId id="11088982" r:id="rId45"/>
    <p:sldId id="11088983" r:id="rId46"/>
    <p:sldId id="11088984" r:id="rId47"/>
    <p:sldId id="11088985" r:id="rId48"/>
    <p:sldId id="11088986" r:id="rId49"/>
    <p:sldId id="11088996" r:id="rId50"/>
    <p:sldId id="11089054" r:id="rId51"/>
    <p:sldId id="11089025" r:id="rId52"/>
    <p:sldId id="11088988" r:id="rId53"/>
    <p:sldId id="311" r:id="rId54"/>
    <p:sldId id="318" r:id="rId55"/>
    <p:sldId id="11088997" r:id="rId56"/>
    <p:sldId id="11088998" r:id="rId57"/>
    <p:sldId id="11088999" r:id="rId58"/>
    <p:sldId id="11088993" r:id="rId59"/>
    <p:sldId id="11089008" r:id="rId60"/>
    <p:sldId id="11089009" r:id="rId61"/>
    <p:sldId id="11089010" r:id="rId62"/>
    <p:sldId id="11089011" r:id="rId63"/>
    <p:sldId id="11089012" r:id="rId64"/>
    <p:sldId id="11089013" r:id="rId65"/>
    <p:sldId id="11089014" r:id="rId66"/>
    <p:sldId id="11089055" r:id="rId67"/>
    <p:sldId id="1270" r:id="rId68"/>
    <p:sldId id="1318" r:id="rId69"/>
    <p:sldId id="1319" r:id="rId70"/>
    <p:sldId id="1321" r:id="rId71"/>
    <p:sldId id="1320" r:id="rId72"/>
    <p:sldId id="1322" r:id="rId73"/>
    <p:sldId id="290" r:id="rId74"/>
    <p:sldId id="291" r:id="rId75"/>
    <p:sldId id="292" r:id="rId76"/>
    <p:sldId id="293" r:id="rId77"/>
    <p:sldId id="295" r:id="rId78"/>
    <p:sldId id="296" r:id="rId79"/>
    <p:sldId id="297" r:id="rId80"/>
    <p:sldId id="298" r:id="rId81"/>
    <p:sldId id="299" r:id="rId82"/>
    <p:sldId id="300" r:id="rId83"/>
    <p:sldId id="301" r:id="rId84"/>
    <p:sldId id="302" r:id="rId85"/>
    <p:sldId id="303" r:id="rId86"/>
    <p:sldId id="304" r:id="rId87"/>
    <p:sldId id="283" r:id="rId88"/>
    <p:sldId id="284" r:id="rId89"/>
    <p:sldId id="11089026" r:id="rId90"/>
    <p:sldId id="11089027" r:id="rId91"/>
    <p:sldId id="11089028" r:id="rId92"/>
    <p:sldId id="11089029" r:id="rId93"/>
    <p:sldId id="11089030" r:id="rId94"/>
    <p:sldId id="11089031" r:id="rId95"/>
    <p:sldId id="11089032" r:id="rId96"/>
    <p:sldId id="11089033" r:id="rId97"/>
    <p:sldId id="11089034" r:id="rId98"/>
    <p:sldId id="11089035" r:id="rId99"/>
    <p:sldId id="11089036" r:id="rId100"/>
    <p:sldId id="11089037" r:id="rId101"/>
    <p:sldId id="11089038" r:id="rId102"/>
    <p:sldId id="11089039" r:id="rId103"/>
    <p:sldId id="11089040" r:id="rId104"/>
    <p:sldId id="11089041" r:id="rId105"/>
    <p:sldId id="11089042" r:id="rId106"/>
    <p:sldId id="11089043" r:id="rId107"/>
    <p:sldId id="11089044" r:id="rId108"/>
    <p:sldId id="11089045" r:id="rId109"/>
    <p:sldId id="11089046" r:id="rId110"/>
    <p:sldId id="11089047" r:id="rId111"/>
    <p:sldId id="11089048" r:id="rId112"/>
    <p:sldId id="11089049" r:id="rId113"/>
    <p:sldId id="11089050" r:id="rId114"/>
    <p:sldId id="285" r:id="rId115"/>
    <p:sldId id="286" r:id="rId116"/>
    <p:sldId id="305" r:id="rId117"/>
    <p:sldId id="306" r:id="rId118"/>
    <p:sldId id="307" r:id="rId119"/>
    <p:sldId id="308" r:id="rId120"/>
    <p:sldId id="309" r:id="rId121"/>
    <p:sldId id="310" r:id="rId122"/>
    <p:sldId id="313" r:id="rId123"/>
    <p:sldId id="326" r:id="rId124"/>
    <p:sldId id="327" r:id="rId125"/>
    <p:sldId id="328" r:id="rId126"/>
    <p:sldId id="329" r:id="rId127"/>
    <p:sldId id="330" r:id="rId128"/>
    <p:sldId id="331" r:id="rId129"/>
    <p:sldId id="279" r:id="rId130"/>
    <p:sldId id="644" r:id="rId131"/>
    <p:sldId id="746" r:id="rId132"/>
    <p:sldId id="747" r:id="rId133"/>
    <p:sldId id="748" r:id="rId134"/>
    <p:sldId id="280" r:id="rId135"/>
    <p:sldId id="540" r:id="rId136"/>
    <p:sldId id="541" r:id="rId137"/>
    <p:sldId id="542" r:id="rId138"/>
    <p:sldId id="544" r:id="rId139"/>
    <p:sldId id="281" r:id="rId140"/>
    <p:sldId id="282" r:id="rId141"/>
    <p:sldId id="1286" r:id="rId142"/>
    <p:sldId id="1287" r:id="rId143"/>
    <p:sldId id="1288" r:id="rId144"/>
    <p:sldId id="1291" r:id="rId145"/>
    <p:sldId id="1292" r:id="rId146"/>
    <p:sldId id="1293" r:id="rId147"/>
    <p:sldId id="1294" r:id="rId148"/>
    <p:sldId id="1289" r:id="rId149"/>
    <p:sldId id="1295" r:id="rId150"/>
    <p:sldId id="1296" r:id="rId151"/>
    <p:sldId id="1297" r:id="rId152"/>
    <p:sldId id="1298" r:id="rId153"/>
    <p:sldId id="1257" r:id="rId154"/>
    <p:sldId id="1303" r:id="rId155"/>
    <p:sldId id="1304" r:id="rId156"/>
    <p:sldId id="1305" r:id="rId157"/>
    <p:sldId id="1306" r:id="rId158"/>
    <p:sldId id="1300" r:id="rId159"/>
    <p:sldId id="1307" r:id="rId160"/>
    <p:sldId id="1308" r:id="rId161"/>
    <p:sldId id="1309" r:id="rId162"/>
    <p:sldId id="1310" r:id="rId163"/>
    <p:sldId id="1311" r:id="rId164"/>
    <p:sldId id="1273" r:id="rId165"/>
    <p:sldId id="1353" r:id="rId166"/>
    <p:sldId id="1352" r:id="rId167"/>
    <p:sldId id="1354" r:id="rId168"/>
    <p:sldId id="1355" r:id="rId169"/>
    <p:sldId id="1356" r:id="rId170"/>
    <p:sldId id="1357" r:id="rId171"/>
    <p:sldId id="1358" r:id="rId172"/>
    <p:sldId id="1359" r:id="rId173"/>
    <p:sldId id="1360" r:id="rId174"/>
    <p:sldId id="433" r:id="rId17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9">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13" autoAdjust="0"/>
    <p:restoredTop sz="94660"/>
  </p:normalViewPr>
  <p:slideViewPr>
    <p:cSldViewPr snapToGrid="0">
      <p:cViewPr varScale="1">
        <p:scale>
          <a:sx n="91" d="100"/>
          <a:sy n="91" d="100"/>
        </p:scale>
        <p:origin x="65" y="93"/>
      </p:cViewPr>
      <p:guideLst>
        <p:guide orient="horz" pos="2160"/>
        <p:guide pos="3839"/>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notesMaster" Target="notesMasters/notesMaster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slide" Target="slides/slide171.xml"/><Relationship Id="rId180"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2022/8/16</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2505160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2022/8/16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33014112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126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dirty="0"/>
          </a:p>
        </p:txBody>
      </p:sp>
      <p:sp>
        <p:nvSpPr>
          <p:cNvPr id="1126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00E80DA-ACE4-4D0E-B631-DDCA666BF0B9}" type="slidenum">
              <a:rPr lang="zh-CN" altLang="en-US">
                <a:latin typeface="Calibri" panose="020F0502020204030204" pitchFamily="34" charset="0"/>
              </a:rPr>
              <a:t>7</a:t>
            </a:fld>
            <a:endParaRPr lang="zh-CN" altLang="en-US">
              <a:latin typeface="Calibri" panose="020F0502020204030204" pitchFamily="34" charset="0"/>
            </a:endParaRPr>
          </a:p>
        </p:txBody>
      </p:sp>
    </p:spTree>
    <p:extLst>
      <p:ext uri="{BB962C8B-B14F-4D97-AF65-F5344CB8AC3E}">
        <p14:creationId xmlns:p14="http://schemas.microsoft.com/office/powerpoint/2010/main" val="25327957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21</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7363669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幻灯片图像占位符 1"/>
          <p:cNvSpPr>
            <a:spLocks noGrp="1" noRot="1" noChangeAspect="1" noTextEdit="1"/>
          </p:cNvSpPr>
          <p:nvPr>
            <p:ph type="sldImg"/>
          </p:nvPr>
        </p:nvSpPr>
        <p:spPr>
          <a:ln>
            <a:solidFill>
              <a:srgbClr val="000000">
                <a:alpha val="100000"/>
              </a:srgbClr>
            </a:solidFill>
          </a:ln>
        </p:spPr>
      </p:sp>
      <p:sp>
        <p:nvSpPr>
          <p:cNvPr id="78851" name="备注占位符 2"/>
          <p:cNvSpPr>
            <a:spLocks noGrp="1"/>
          </p:cNvSpPr>
          <p:nvPr>
            <p:ph type="body"/>
          </p:nvPr>
        </p:nvSpPr>
        <p:spPr/>
        <p:txBody>
          <a:bodyPr wrap="square" lIns="91440" tIns="45720" rIns="91440" bIns="45720" anchor="t"/>
          <a:lstStyle/>
          <a:p>
            <a:pPr lvl="0"/>
            <a:endParaRPr lang="zh-CN" altLang="en-US" dirty="0"/>
          </a:p>
        </p:txBody>
      </p:sp>
      <p:sp>
        <p:nvSpPr>
          <p:cNvPr id="78852" name="灯片编号占位符 3"/>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en-US" altLang="zh-CN" sz="1200" dirty="0">
                <a:latin typeface="Calibri" panose="020F0502020204030204" pitchFamily="34" charset="0"/>
              </a:rPr>
              <a:t>23</a:t>
            </a:fld>
            <a:endParaRPr lang="en-US" altLang="zh-CN" sz="1200" dirty="0">
              <a:latin typeface="Calibri" panose="020F0502020204030204" pitchFamily="34" charset="0"/>
            </a:endParaRPr>
          </a:p>
        </p:txBody>
      </p:sp>
    </p:spTree>
    <p:extLst>
      <p:ext uri="{BB962C8B-B14F-4D97-AF65-F5344CB8AC3E}">
        <p14:creationId xmlns:p14="http://schemas.microsoft.com/office/powerpoint/2010/main" val="41882232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幻灯片图像占位符 1"/>
          <p:cNvSpPr>
            <a:spLocks noGrp="1" noRot="1" noChangeAspect="1" noTextEdit="1"/>
          </p:cNvSpPr>
          <p:nvPr>
            <p:ph type="sldImg"/>
          </p:nvPr>
        </p:nvSpPr>
        <p:spPr>
          <a:ln>
            <a:solidFill>
              <a:srgbClr val="000000">
                <a:alpha val="100000"/>
              </a:srgbClr>
            </a:solidFill>
          </a:ln>
        </p:spPr>
      </p:sp>
      <p:sp>
        <p:nvSpPr>
          <p:cNvPr id="79875" name="备注占位符 2"/>
          <p:cNvSpPr>
            <a:spLocks noGrp="1"/>
          </p:cNvSpPr>
          <p:nvPr>
            <p:ph type="body"/>
          </p:nvPr>
        </p:nvSpPr>
        <p:spPr/>
        <p:txBody>
          <a:bodyPr wrap="square" lIns="91440" tIns="45720" rIns="91440" bIns="45720" anchor="t"/>
          <a:lstStyle/>
          <a:p>
            <a:pPr lvl="0"/>
            <a:endParaRPr lang="zh-CN" altLang="en-US" dirty="0"/>
          </a:p>
        </p:txBody>
      </p:sp>
      <p:sp>
        <p:nvSpPr>
          <p:cNvPr id="79876" name="灯片编号占位符 3"/>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en-US" altLang="zh-CN" sz="1200" dirty="0">
                <a:latin typeface="Calibri" panose="020F0502020204030204" pitchFamily="34" charset="0"/>
              </a:rPr>
              <a:t>24</a:t>
            </a:fld>
            <a:endParaRPr lang="en-US" altLang="zh-CN" sz="1200" dirty="0">
              <a:latin typeface="Calibri" panose="020F0502020204030204" pitchFamily="34" charset="0"/>
            </a:endParaRPr>
          </a:p>
        </p:txBody>
      </p:sp>
    </p:spTree>
    <p:extLst>
      <p:ext uri="{BB962C8B-B14F-4D97-AF65-F5344CB8AC3E}">
        <p14:creationId xmlns:p14="http://schemas.microsoft.com/office/powerpoint/2010/main" val="14658924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33795"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a:p>
        </p:txBody>
      </p:sp>
      <p:sp>
        <p:nvSpPr>
          <p:cNvPr id="33796"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0F6F4A44-CB5A-4668-90D6-7747498CFEDF}" type="slidenum">
              <a:rPr lang="zh-CN" altLang="en-US"/>
              <a:t>25</a:t>
            </a:fld>
            <a:endParaRPr lang="zh-CN" altLang="en-US"/>
          </a:p>
        </p:txBody>
      </p:sp>
    </p:spTree>
    <p:extLst>
      <p:ext uri="{BB962C8B-B14F-4D97-AF65-F5344CB8AC3E}">
        <p14:creationId xmlns:p14="http://schemas.microsoft.com/office/powerpoint/2010/main" val="19711358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35843"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a:p>
        </p:txBody>
      </p:sp>
      <p:sp>
        <p:nvSpPr>
          <p:cNvPr id="35844"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5C5BC82-D3B6-47DA-B76E-5275DE78FF02}" type="slidenum">
              <a:rPr lang="zh-CN" altLang="en-US"/>
              <a:t>26</a:t>
            </a:fld>
            <a:endParaRPr lang="zh-CN" altLang="en-US"/>
          </a:p>
        </p:txBody>
      </p:sp>
    </p:spTree>
    <p:extLst>
      <p:ext uri="{BB962C8B-B14F-4D97-AF65-F5344CB8AC3E}">
        <p14:creationId xmlns:p14="http://schemas.microsoft.com/office/powerpoint/2010/main" val="33286962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37891"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0CE50A1A-0B1A-4591-9A61-1C9ABF2FDCA7}" type="slidenum">
              <a:rPr lang="zh-CN" altLang="en-US"/>
              <a:t>27</a:t>
            </a:fld>
            <a:endParaRPr lang="zh-CN" altLang="en-US"/>
          </a:p>
        </p:txBody>
      </p:sp>
    </p:spTree>
    <p:extLst>
      <p:ext uri="{BB962C8B-B14F-4D97-AF65-F5344CB8AC3E}">
        <p14:creationId xmlns:p14="http://schemas.microsoft.com/office/powerpoint/2010/main" val="3319807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39939"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a:p>
        </p:txBody>
      </p:sp>
      <p:sp>
        <p:nvSpPr>
          <p:cNvPr id="3994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3BAFE83-1481-423D-9EC4-19816534C1C7}" type="slidenum">
              <a:rPr lang="zh-CN" altLang="en-US"/>
              <a:t>28</a:t>
            </a:fld>
            <a:endParaRPr lang="zh-CN" altLang="en-US"/>
          </a:p>
        </p:txBody>
      </p:sp>
    </p:spTree>
    <p:extLst>
      <p:ext uri="{BB962C8B-B14F-4D97-AF65-F5344CB8AC3E}">
        <p14:creationId xmlns:p14="http://schemas.microsoft.com/office/powerpoint/2010/main" val="19932457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41987"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r>
              <a:rPr lang="zh-CN" altLang="en-US"/>
              <a:t>更多资料添加公众号hsevclass</a:t>
            </a:r>
          </a:p>
        </p:txBody>
      </p:sp>
      <p:sp>
        <p:nvSpPr>
          <p:cNvPr id="4198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8C777FB3-C41F-4C29-A34B-B0B9ACEC93CD}" type="slidenum">
              <a:rPr lang="zh-CN" altLang="en-US"/>
              <a:t>29</a:t>
            </a:fld>
            <a:endParaRPr lang="zh-CN" altLang="en-US"/>
          </a:p>
        </p:txBody>
      </p:sp>
    </p:spTree>
    <p:extLst>
      <p:ext uri="{BB962C8B-B14F-4D97-AF65-F5344CB8AC3E}">
        <p14:creationId xmlns:p14="http://schemas.microsoft.com/office/powerpoint/2010/main" val="19583732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44035"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a:p>
        </p:txBody>
      </p:sp>
      <p:sp>
        <p:nvSpPr>
          <p:cNvPr id="44036"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50754C7C-E5F4-4A2B-AC0D-03CF12C7C19C}" type="slidenum">
              <a:rPr lang="zh-CN" altLang="en-US"/>
              <a:t>30</a:t>
            </a:fld>
            <a:endParaRPr lang="zh-CN" altLang="en-US"/>
          </a:p>
        </p:txBody>
      </p:sp>
    </p:spTree>
    <p:extLst>
      <p:ext uri="{BB962C8B-B14F-4D97-AF65-F5344CB8AC3E}">
        <p14:creationId xmlns:p14="http://schemas.microsoft.com/office/powerpoint/2010/main" val="17210974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47107"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a:p>
        </p:txBody>
      </p:sp>
      <p:sp>
        <p:nvSpPr>
          <p:cNvPr id="4710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478CCCD0-2142-4AF5-853B-C492F32EB055}" type="slidenum">
              <a:rPr lang="zh-CN" altLang="en-US"/>
              <a:t>31</a:t>
            </a:fld>
            <a:endParaRPr lang="zh-CN" altLang="en-US"/>
          </a:p>
        </p:txBody>
      </p:sp>
    </p:spTree>
    <p:extLst>
      <p:ext uri="{BB962C8B-B14F-4D97-AF65-F5344CB8AC3E}">
        <p14:creationId xmlns:p14="http://schemas.microsoft.com/office/powerpoint/2010/main" val="26008472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228600" lvl="0">
              <a:lnSpc>
                <a:spcPct val="80000"/>
              </a:lnSpc>
            </a:pPr>
            <a:r>
              <a:rPr lang="zh-CN" altLang="en-US" dirty="0">
                <a:latin typeface="+mn-ea"/>
              </a:rPr>
              <a:t>在海因里希最初提出的事故因果连锁过程包括如下</a:t>
            </a:r>
            <a:r>
              <a:rPr lang="en-US" altLang="zh-CN" dirty="0">
                <a:latin typeface="+mn-ea"/>
              </a:rPr>
              <a:t>5</a:t>
            </a:r>
            <a:r>
              <a:rPr lang="zh-CN" altLang="en-US" dirty="0">
                <a:latin typeface="+mn-ea"/>
              </a:rPr>
              <a:t>个因素：</a:t>
            </a:r>
          </a:p>
          <a:p>
            <a:pPr marL="228600" lvl="0">
              <a:lnSpc>
                <a:spcPct val="80000"/>
              </a:lnSpc>
            </a:pPr>
            <a:r>
              <a:rPr lang="zh-CN" altLang="en-US" dirty="0">
                <a:latin typeface="+mn-ea"/>
              </a:rPr>
              <a:t>遗传及社会环境：遗传因素及环境是造成人的性格上缺点的原因，遗传因素可能造成鲁莽、固执等不良性格；社会环境可能妨碍教育、助长性格上的缺点发展。</a:t>
            </a:r>
          </a:p>
          <a:p>
            <a:pPr marL="228600" lvl="0">
              <a:lnSpc>
                <a:spcPct val="80000"/>
              </a:lnSpc>
            </a:pPr>
            <a:r>
              <a:rPr lang="zh-CN" altLang="en-US" dirty="0">
                <a:latin typeface="+mn-ea"/>
              </a:rPr>
              <a:t>人的缺点：人的缺点是使产生不安全行为或造成机械、物质不安全状态的原因，例如鲁莽、固执、过激、神经质、轻率等性格上的先天缺点，以及缺乏安全生产知识和技能等后天缺点。</a:t>
            </a:r>
          </a:p>
          <a:p>
            <a:pPr marL="228600" lvl="0">
              <a:lnSpc>
                <a:spcPct val="80000"/>
              </a:lnSpc>
            </a:pPr>
            <a:r>
              <a:rPr lang="zh-CN" altLang="en-US" dirty="0">
                <a:latin typeface="+mn-ea"/>
              </a:rPr>
              <a:t>人的不安全行为或物的不安全状态：所谓人的不安全行为或物的不安全状态是指那些曾经引起过事故，或可能引起事故的人的行为，或机械、物质的状态，它们是造成事故的直接原因。例如，在起重机的吊荷下停留、不发信号就启动机器、工作时间打闹或拆除安全防护装置等都属于人的不安全行为；没有防护传动齿轮、裸露带电体或照明不良等属于物的不安全状态。</a:t>
            </a:r>
          </a:p>
          <a:p>
            <a:pPr marL="228600" lvl="0">
              <a:lnSpc>
                <a:spcPct val="80000"/>
              </a:lnSpc>
            </a:pPr>
            <a:r>
              <a:rPr lang="zh-CN" altLang="en-US" dirty="0">
                <a:latin typeface="+mn-ea"/>
              </a:rPr>
              <a:t>事故：事故是由于物体、物质、人或放射线的作用或反作用，使人员受到伤害或可能受到伤害的、出乎意料之外的、失去控制的事件。坠落、物体打击等使人员受到伤害的事件是典型的事故。</a:t>
            </a:r>
          </a:p>
          <a:p>
            <a:pPr marL="228600" lvl="0">
              <a:lnSpc>
                <a:spcPct val="80000"/>
              </a:lnSpc>
            </a:pPr>
            <a:r>
              <a:rPr lang="zh-CN" altLang="en-US" dirty="0">
                <a:latin typeface="+mn-ea"/>
              </a:rPr>
              <a:t>伤害：直接由于事故而产生的人身伤害。人们用多米诺骨牌来形象地描述这种事故因果连锁关系，得到图中那样的多米诺骨牌系列。在多米诺骨牌系列中，一颗骨牌被碰倒了，则将发生连锁反应，其余的几颗骨牌相继被碰倒。如果移去连锁中的一颗骨牌，则连锁被破坏，事故过程被中止。海因里希认为，企业安全工作的中心就是防止人的不安全行为，消除机械的或物质的不安全状态，中断事故连锁的进程而避免事故的发生。</a:t>
            </a:r>
            <a:endParaRPr lang="en-US" altLang="zh-CN" dirty="0">
              <a:latin typeface="+mn-ea"/>
            </a:endParaRPr>
          </a:p>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8</a:t>
            </a:fld>
            <a:endParaRPr lang="zh-CN" altLang="en-US"/>
          </a:p>
        </p:txBody>
      </p:sp>
    </p:spTree>
    <p:extLst>
      <p:ext uri="{BB962C8B-B14F-4D97-AF65-F5344CB8AC3E}">
        <p14:creationId xmlns:p14="http://schemas.microsoft.com/office/powerpoint/2010/main" val="28746438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49155"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a:p>
        </p:txBody>
      </p:sp>
      <p:sp>
        <p:nvSpPr>
          <p:cNvPr id="49156"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CCBFAA7F-C31E-4A62-AC76-B83C2DA0B3EA}" type="slidenum">
              <a:rPr lang="zh-CN" altLang="en-US"/>
              <a:t>32</a:t>
            </a:fld>
            <a:endParaRPr lang="zh-CN" altLang="en-US"/>
          </a:p>
        </p:txBody>
      </p:sp>
    </p:spTree>
    <p:extLst>
      <p:ext uri="{BB962C8B-B14F-4D97-AF65-F5344CB8AC3E}">
        <p14:creationId xmlns:p14="http://schemas.microsoft.com/office/powerpoint/2010/main" val="31584580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51203"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a:p>
        </p:txBody>
      </p:sp>
      <p:sp>
        <p:nvSpPr>
          <p:cNvPr id="51204"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F61B7317-C841-424D-AB9A-D0E1B6F09AA8}" type="slidenum">
              <a:rPr lang="zh-CN" altLang="en-US"/>
              <a:t>33</a:t>
            </a:fld>
            <a:endParaRPr lang="zh-CN" altLang="en-US"/>
          </a:p>
        </p:txBody>
      </p:sp>
    </p:spTree>
    <p:extLst>
      <p:ext uri="{BB962C8B-B14F-4D97-AF65-F5344CB8AC3E}">
        <p14:creationId xmlns:p14="http://schemas.microsoft.com/office/powerpoint/2010/main" val="34104246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53251"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a:p>
        </p:txBody>
      </p:sp>
      <p:sp>
        <p:nvSpPr>
          <p:cNvPr id="5325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887712D-9C7B-444C-9EC2-8A83A03C9240}" type="slidenum">
              <a:rPr lang="zh-CN" altLang="en-US"/>
              <a:t>34</a:t>
            </a:fld>
            <a:endParaRPr lang="zh-CN" altLang="en-US"/>
          </a:p>
        </p:txBody>
      </p:sp>
    </p:spTree>
    <p:extLst>
      <p:ext uri="{BB962C8B-B14F-4D97-AF65-F5344CB8AC3E}">
        <p14:creationId xmlns:p14="http://schemas.microsoft.com/office/powerpoint/2010/main" val="18288613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55299"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a:p>
        </p:txBody>
      </p:sp>
      <p:sp>
        <p:nvSpPr>
          <p:cNvPr id="5530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D61E50A9-E2A9-4F98-92D8-970844533019}" type="slidenum">
              <a:rPr lang="zh-CN" altLang="en-US"/>
              <a:t>35</a:t>
            </a:fld>
            <a:endParaRPr lang="zh-CN" altLang="en-US"/>
          </a:p>
        </p:txBody>
      </p:sp>
    </p:spTree>
    <p:extLst>
      <p:ext uri="{BB962C8B-B14F-4D97-AF65-F5344CB8AC3E}">
        <p14:creationId xmlns:p14="http://schemas.microsoft.com/office/powerpoint/2010/main" val="5541035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57347"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a:p>
        </p:txBody>
      </p:sp>
      <p:sp>
        <p:nvSpPr>
          <p:cNvPr id="5734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2C75C8EA-DF76-4271-BCA2-0B4BF36054F1}" type="slidenum">
              <a:rPr lang="zh-CN" altLang="en-US"/>
              <a:t>36</a:t>
            </a:fld>
            <a:endParaRPr lang="zh-CN" altLang="en-US"/>
          </a:p>
        </p:txBody>
      </p:sp>
    </p:spTree>
    <p:extLst>
      <p:ext uri="{BB962C8B-B14F-4D97-AF65-F5344CB8AC3E}">
        <p14:creationId xmlns:p14="http://schemas.microsoft.com/office/powerpoint/2010/main" val="34097800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59395"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r>
              <a:rPr lang="zh-CN" altLang="en-US"/>
              <a:t>更多资料添加公众号hsevclass</a:t>
            </a:r>
          </a:p>
        </p:txBody>
      </p:sp>
      <p:sp>
        <p:nvSpPr>
          <p:cNvPr id="59396"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C02DFCBF-8520-459B-9C44-D60373E6A06C}" type="slidenum">
              <a:rPr lang="zh-CN" altLang="en-US"/>
              <a:t>37</a:t>
            </a:fld>
            <a:endParaRPr lang="zh-CN" altLang="en-US"/>
          </a:p>
        </p:txBody>
      </p:sp>
    </p:spTree>
    <p:extLst>
      <p:ext uri="{BB962C8B-B14F-4D97-AF65-F5344CB8AC3E}">
        <p14:creationId xmlns:p14="http://schemas.microsoft.com/office/powerpoint/2010/main" val="3769564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61443"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a:p>
        </p:txBody>
      </p:sp>
      <p:sp>
        <p:nvSpPr>
          <p:cNvPr id="61444"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69958441-CC59-4279-ABDC-ACDDB12365B8}" type="slidenum">
              <a:rPr lang="zh-CN" altLang="en-US"/>
              <a:t>38</a:t>
            </a:fld>
            <a:endParaRPr lang="zh-CN" altLang="en-US"/>
          </a:p>
        </p:txBody>
      </p:sp>
    </p:spTree>
    <p:extLst>
      <p:ext uri="{BB962C8B-B14F-4D97-AF65-F5344CB8AC3E}">
        <p14:creationId xmlns:p14="http://schemas.microsoft.com/office/powerpoint/2010/main" val="27847738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63491"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a:p>
        </p:txBody>
      </p:sp>
      <p:sp>
        <p:nvSpPr>
          <p:cNvPr id="634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F7DAE3E6-FE5D-495C-9165-988E6F47A4E1}" type="slidenum">
              <a:rPr lang="zh-CN" altLang="en-US"/>
              <a:t>39</a:t>
            </a:fld>
            <a:endParaRPr lang="zh-CN" altLang="en-US"/>
          </a:p>
        </p:txBody>
      </p:sp>
    </p:spTree>
    <p:extLst>
      <p:ext uri="{BB962C8B-B14F-4D97-AF65-F5344CB8AC3E}">
        <p14:creationId xmlns:p14="http://schemas.microsoft.com/office/powerpoint/2010/main" val="35636713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t>43</a:t>
            </a:fld>
            <a:endParaRPr lang="zh-CN" altLang="en-US"/>
          </a:p>
        </p:txBody>
      </p:sp>
    </p:spTree>
    <p:extLst>
      <p:ext uri="{BB962C8B-B14F-4D97-AF65-F5344CB8AC3E}">
        <p14:creationId xmlns:p14="http://schemas.microsoft.com/office/powerpoint/2010/main" val="22730287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44</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30413796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13</a:t>
            </a:fld>
            <a:endParaRPr lang="zh-CN" altLang="en-US"/>
          </a:p>
        </p:txBody>
      </p:sp>
    </p:spTree>
    <p:extLst>
      <p:ext uri="{BB962C8B-B14F-4D97-AF65-F5344CB8AC3E}">
        <p14:creationId xmlns:p14="http://schemas.microsoft.com/office/powerpoint/2010/main" val="38345033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45</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35486822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46</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8726830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4C6C5A1-9C26-48F0-954C-04B01DB0D540}" type="slidenum">
              <a:rPr lang="zh-CN" altLang="en-US" smtClean="0"/>
              <a:t>47</a:t>
            </a:fld>
            <a:endParaRPr lang="zh-CN" altLang="en-US"/>
          </a:p>
        </p:txBody>
      </p:sp>
    </p:spTree>
    <p:extLst>
      <p:ext uri="{BB962C8B-B14F-4D97-AF65-F5344CB8AC3E}">
        <p14:creationId xmlns:p14="http://schemas.microsoft.com/office/powerpoint/2010/main" val="27311207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t>48</a:t>
            </a:fld>
            <a:endParaRPr lang="zh-CN" altLang="en-US"/>
          </a:p>
        </p:txBody>
      </p:sp>
    </p:spTree>
    <p:extLst>
      <p:ext uri="{BB962C8B-B14F-4D97-AF65-F5344CB8AC3E}">
        <p14:creationId xmlns:p14="http://schemas.microsoft.com/office/powerpoint/2010/main" val="7644428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44CAA79-63ED-4D4C-97FF-23192032DF93}" type="slidenum">
              <a:rPr lang="zh-CN" altLang="en-US" smtClean="0"/>
              <a:t>49</a:t>
            </a:fld>
            <a:endParaRPr lang="zh-CN" altLang="en-US"/>
          </a:p>
        </p:txBody>
      </p:sp>
    </p:spTree>
    <p:extLst>
      <p:ext uri="{BB962C8B-B14F-4D97-AF65-F5344CB8AC3E}">
        <p14:creationId xmlns:p14="http://schemas.microsoft.com/office/powerpoint/2010/main" val="3932201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p:cNvSpPr>
            <a:spLocks noGrp="1" noRot="1" noChangeAspect="1" noChangeArrowheads="1" noTextEdit="1"/>
          </p:cNvSpPr>
          <p:nvPr>
            <p:ph type="sldImg"/>
          </p:nvPr>
        </p:nvSpPr>
        <p:spPr/>
      </p:sp>
      <p:sp>
        <p:nvSpPr>
          <p:cNvPr id="28467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Tree>
    <p:extLst>
      <p:ext uri="{BB962C8B-B14F-4D97-AF65-F5344CB8AC3E}">
        <p14:creationId xmlns:p14="http://schemas.microsoft.com/office/powerpoint/2010/main" val="40384616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幻灯片图像占位符 1"/>
          <p:cNvSpPr>
            <a:spLocks noGrp="1" noRot="1" noChangeAspect="1" noTextEdit="1"/>
          </p:cNvSpPr>
          <p:nvPr>
            <p:ph type="sldImg"/>
          </p:nvPr>
        </p:nvSpPr>
        <p:spPr>
          <a:ln>
            <a:solidFill>
              <a:srgbClr val="000000">
                <a:alpha val="100000"/>
              </a:srgbClr>
            </a:solidFill>
            <a:miter lim="800000"/>
          </a:ln>
        </p:spPr>
      </p:sp>
      <p:sp>
        <p:nvSpPr>
          <p:cNvPr id="62467" name="备注占位符 2"/>
          <p:cNvSpPr>
            <a:spLocks noGrp="1"/>
          </p:cNvSpPr>
          <p:nvPr>
            <p:ph type="body" idx="1"/>
          </p:nvPr>
        </p:nvSpPr>
        <p:spPr>
          <a:noFill/>
          <a:ln>
            <a:noFill/>
          </a:ln>
        </p:spPr>
        <p:txBody>
          <a:bodyPr wrap="square" lIns="91440" tIns="45720" rIns="91440" bIns="45720" anchor="t"/>
          <a:lstStyle/>
          <a:p>
            <a:pPr lvl="0" eaLnBrk="1" hangingPunct="1">
              <a:spcBef>
                <a:spcPct val="0"/>
              </a:spcBef>
            </a:pPr>
            <a:endParaRPr lang="zh-CN" altLang="en-US" dirty="0"/>
          </a:p>
        </p:txBody>
      </p:sp>
      <p:sp>
        <p:nvSpPr>
          <p:cNvPr id="62468" name="灯片编号占位符 3"/>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sz="1200" dirty="0"/>
              <a:t>52</a:t>
            </a:fld>
            <a:endParaRPr lang="zh-CN" altLang="en-US" sz="1200" dirty="0"/>
          </a:p>
        </p:txBody>
      </p:sp>
    </p:spTree>
    <p:extLst>
      <p:ext uri="{BB962C8B-B14F-4D97-AF65-F5344CB8AC3E}">
        <p14:creationId xmlns:p14="http://schemas.microsoft.com/office/powerpoint/2010/main" val="33499072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t>55</a:t>
            </a:fld>
            <a:endParaRPr lang="zh-CN" altLang="en-US"/>
          </a:p>
        </p:txBody>
      </p:sp>
    </p:spTree>
    <p:extLst>
      <p:ext uri="{BB962C8B-B14F-4D97-AF65-F5344CB8AC3E}">
        <p14:creationId xmlns:p14="http://schemas.microsoft.com/office/powerpoint/2010/main" val="41837278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t>56</a:t>
            </a:fld>
            <a:endParaRPr lang="zh-CN" altLang="en-US"/>
          </a:p>
        </p:txBody>
      </p:sp>
    </p:spTree>
    <p:extLst>
      <p:ext uri="{BB962C8B-B14F-4D97-AF65-F5344CB8AC3E}">
        <p14:creationId xmlns:p14="http://schemas.microsoft.com/office/powerpoint/2010/main" val="8383886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t>57</a:t>
            </a:fld>
            <a:endParaRPr lang="zh-CN" altLang="en-US"/>
          </a:p>
        </p:txBody>
      </p:sp>
    </p:spTree>
    <p:extLst>
      <p:ext uri="{BB962C8B-B14F-4D97-AF65-F5344CB8AC3E}">
        <p14:creationId xmlns:p14="http://schemas.microsoft.com/office/powerpoint/2010/main" val="33277118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14</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32452194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65539"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a:p>
        </p:txBody>
      </p:sp>
      <p:sp>
        <p:nvSpPr>
          <p:cNvPr id="6554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3EBC2B7-FDAB-480A-9405-7AC35422DE7A}" type="slidenum">
              <a:rPr lang="zh-CN" altLang="en-US"/>
              <a:t>59</a:t>
            </a:fld>
            <a:endParaRPr lang="zh-CN" altLang="en-US"/>
          </a:p>
        </p:txBody>
      </p:sp>
    </p:spTree>
    <p:extLst>
      <p:ext uri="{BB962C8B-B14F-4D97-AF65-F5344CB8AC3E}">
        <p14:creationId xmlns:p14="http://schemas.microsoft.com/office/powerpoint/2010/main" val="22416313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67587"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a:p>
        </p:txBody>
      </p:sp>
      <p:sp>
        <p:nvSpPr>
          <p:cNvPr id="6758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7229CE47-C160-476B-B1D5-FE95E0C9F35E}" type="slidenum">
              <a:rPr lang="zh-CN" altLang="en-US"/>
              <a:t>60</a:t>
            </a:fld>
            <a:endParaRPr lang="zh-CN" altLang="en-US"/>
          </a:p>
        </p:txBody>
      </p:sp>
    </p:spTree>
    <p:extLst>
      <p:ext uri="{BB962C8B-B14F-4D97-AF65-F5344CB8AC3E}">
        <p14:creationId xmlns:p14="http://schemas.microsoft.com/office/powerpoint/2010/main" val="27690705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69635"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a:p>
        </p:txBody>
      </p:sp>
      <p:sp>
        <p:nvSpPr>
          <p:cNvPr id="69636"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95F83C06-024B-47D0-B7C8-C82CC5F2E53B}" type="slidenum">
              <a:rPr lang="zh-CN" altLang="en-US"/>
              <a:t>61</a:t>
            </a:fld>
            <a:endParaRPr lang="zh-CN" altLang="en-US"/>
          </a:p>
        </p:txBody>
      </p:sp>
    </p:spTree>
    <p:extLst>
      <p:ext uri="{BB962C8B-B14F-4D97-AF65-F5344CB8AC3E}">
        <p14:creationId xmlns:p14="http://schemas.microsoft.com/office/powerpoint/2010/main" val="5697711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71683"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a:p>
        </p:txBody>
      </p:sp>
      <p:sp>
        <p:nvSpPr>
          <p:cNvPr id="71684"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F5C489E-F987-47C2-A1A7-08571E431012}" type="slidenum">
              <a:rPr lang="zh-CN" altLang="en-US"/>
              <a:t>62</a:t>
            </a:fld>
            <a:endParaRPr lang="zh-CN" altLang="en-US"/>
          </a:p>
        </p:txBody>
      </p:sp>
    </p:spTree>
    <p:extLst>
      <p:ext uri="{BB962C8B-B14F-4D97-AF65-F5344CB8AC3E}">
        <p14:creationId xmlns:p14="http://schemas.microsoft.com/office/powerpoint/2010/main" val="6256407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73731"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a:p>
        </p:txBody>
      </p:sp>
      <p:sp>
        <p:nvSpPr>
          <p:cNvPr id="7373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F3D85E53-8BC3-4FC5-B535-AF37B7294D65}" type="slidenum">
              <a:rPr lang="zh-CN" altLang="en-US"/>
              <a:t>63</a:t>
            </a:fld>
            <a:endParaRPr lang="zh-CN" altLang="en-US"/>
          </a:p>
        </p:txBody>
      </p:sp>
    </p:spTree>
    <p:extLst>
      <p:ext uri="{BB962C8B-B14F-4D97-AF65-F5344CB8AC3E}">
        <p14:creationId xmlns:p14="http://schemas.microsoft.com/office/powerpoint/2010/main" val="29417726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75779"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a:p>
        </p:txBody>
      </p:sp>
      <p:sp>
        <p:nvSpPr>
          <p:cNvPr id="7578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9D942CA4-4145-468A-BA51-22DF51B0F1BE}" type="slidenum">
              <a:rPr lang="zh-CN" altLang="en-US"/>
              <a:t>64</a:t>
            </a:fld>
            <a:endParaRPr lang="zh-CN" altLang="en-US"/>
          </a:p>
        </p:txBody>
      </p:sp>
    </p:spTree>
    <p:extLst>
      <p:ext uri="{BB962C8B-B14F-4D97-AF65-F5344CB8AC3E}">
        <p14:creationId xmlns:p14="http://schemas.microsoft.com/office/powerpoint/2010/main" val="35924478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77827"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a:p>
        </p:txBody>
      </p:sp>
      <p:sp>
        <p:nvSpPr>
          <p:cNvPr id="7782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4CEAB5E5-0689-48B2-9AF0-A23CD08E8D62}" type="slidenum">
              <a:rPr lang="zh-CN" altLang="en-US"/>
              <a:t>65</a:t>
            </a:fld>
            <a:endParaRPr lang="zh-CN" altLang="en-US"/>
          </a:p>
        </p:txBody>
      </p:sp>
    </p:spTree>
    <p:extLst>
      <p:ext uri="{BB962C8B-B14F-4D97-AF65-F5344CB8AC3E}">
        <p14:creationId xmlns:p14="http://schemas.microsoft.com/office/powerpoint/2010/main" val="41788486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67</a:t>
            </a:fld>
            <a:endParaRPr lang="en-US">
              <a:solidFill>
                <a:prstClr val="black"/>
              </a:solidFill>
            </a:endParaRPr>
          </a:p>
        </p:txBody>
      </p:sp>
    </p:spTree>
    <p:extLst>
      <p:ext uri="{BB962C8B-B14F-4D97-AF65-F5344CB8AC3E}">
        <p14:creationId xmlns:p14="http://schemas.microsoft.com/office/powerpoint/2010/main" val="22944399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68</a:t>
            </a:fld>
            <a:endParaRPr lang="en-US">
              <a:solidFill>
                <a:prstClr val="black"/>
              </a:solidFill>
            </a:endParaRPr>
          </a:p>
        </p:txBody>
      </p:sp>
    </p:spTree>
    <p:extLst>
      <p:ext uri="{BB962C8B-B14F-4D97-AF65-F5344CB8AC3E}">
        <p14:creationId xmlns:p14="http://schemas.microsoft.com/office/powerpoint/2010/main" val="24478956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69</a:t>
            </a:fld>
            <a:endParaRPr lang="en-US">
              <a:solidFill>
                <a:prstClr val="black"/>
              </a:solidFill>
            </a:endParaRPr>
          </a:p>
        </p:txBody>
      </p:sp>
    </p:spTree>
    <p:extLst>
      <p:ext uri="{BB962C8B-B14F-4D97-AF65-F5344CB8AC3E}">
        <p14:creationId xmlns:p14="http://schemas.microsoft.com/office/powerpoint/2010/main" val="16670561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23555"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r>
              <a:rPr lang="zh-CN" altLang="en-US"/>
              <a:t>更多资料添加公众号hsevclass</a:t>
            </a:r>
          </a:p>
        </p:txBody>
      </p:sp>
      <p:sp>
        <p:nvSpPr>
          <p:cNvPr id="23556"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80228FDD-6222-4C36-ADB3-92EFC60A1EE1}" type="slidenum">
              <a:rPr lang="zh-CN" altLang="en-US"/>
              <a:t>15</a:t>
            </a:fld>
            <a:endParaRPr lang="zh-CN" altLang="en-US"/>
          </a:p>
        </p:txBody>
      </p:sp>
    </p:spTree>
    <p:extLst>
      <p:ext uri="{BB962C8B-B14F-4D97-AF65-F5344CB8AC3E}">
        <p14:creationId xmlns:p14="http://schemas.microsoft.com/office/powerpoint/2010/main" val="32385576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70</a:t>
            </a:fld>
            <a:endParaRPr lang="en-US">
              <a:solidFill>
                <a:prstClr val="black"/>
              </a:solidFill>
            </a:endParaRPr>
          </a:p>
        </p:txBody>
      </p:sp>
    </p:spTree>
    <p:extLst>
      <p:ext uri="{BB962C8B-B14F-4D97-AF65-F5344CB8AC3E}">
        <p14:creationId xmlns:p14="http://schemas.microsoft.com/office/powerpoint/2010/main" val="94716352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71</a:t>
            </a:fld>
            <a:endParaRPr lang="en-US">
              <a:solidFill>
                <a:prstClr val="black"/>
              </a:solidFill>
            </a:endParaRPr>
          </a:p>
        </p:txBody>
      </p:sp>
    </p:spTree>
    <p:extLst>
      <p:ext uri="{BB962C8B-B14F-4D97-AF65-F5344CB8AC3E}">
        <p14:creationId xmlns:p14="http://schemas.microsoft.com/office/powerpoint/2010/main" val="24783859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72</a:t>
            </a:fld>
            <a:endParaRPr lang="en-US">
              <a:solidFill>
                <a:prstClr val="black"/>
              </a:solidFill>
            </a:endParaRPr>
          </a:p>
        </p:txBody>
      </p:sp>
    </p:spTree>
    <p:extLst>
      <p:ext uri="{BB962C8B-B14F-4D97-AF65-F5344CB8AC3E}">
        <p14:creationId xmlns:p14="http://schemas.microsoft.com/office/powerpoint/2010/main" val="260887412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73731"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a:p>
        </p:txBody>
      </p:sp>
      <p:sp>
        <p:nvSpPr>
          <p:cNvPr id="7373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F3D85E53-8BC3-4FC5-B535-AF37B7294D65}" type="slidenum">
              <a:rPr lang="zh-CN" altLang="en-US"/>
              <a:t>89</a:t>
            </a:fld>
            <a:endParaRPr lang="zh-CN" altLang="en-US"/>
          </a:p>
        </p:txBody>
      </p:sp>
    </p:spTree>
    <p:extLst>
      <p:ext uri="{BB962C8B-B14F-4D97-AF65-F5344CB8AC3E}">
        <p14:creationId xmlns:p14="http://schemas.microsoft.com/office/powerpoint/2010/main" val="38986813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75779"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a:p>
        </p:txBody>
      </p:sp>
      <p:sp>
        <p:nvSpPr>
          <p:cNvPr id="7578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9D942CA4-4145-468A-BA51-22DF51B0F1BE}" type="slidenum">
              <a:rPr lang="zh-CN" altLang="en-US"/>
              <a:t>90</a:t>
            </a:fld>
            <a:endParaRPr lang="zh-CN" altLang="en-US"/>
          </a:p>
        </p:txBody>
      </p:sp>
    </p:spTree>
    <p:extLst>
      <p:ext uri="{BB962C8B-B14F-4D97-AF65-F5344CB8AC3E}">
        <p14:creationId xmlns:p14="http://schemas.microsoft.com/office/powerpoint/2010/main" val="18084917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77827"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a:p>
        </p:txBody>
      </p:sp>
      <p:sp>
        <p:nvSpPr>
          <p:cNvPr id="7782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4CEAB5E5-0689-48B2-9AF0-A23CD08E8D62}" type="slidenum">
              <a:rPr lang="zh-CN" altLang="en-US"/>
              <a:t>91</a:t>
            </a:fld>
            <a:endParaRPr lang="zh-CN" altLang="en-US"/>
          </a:p>
        </p:txBody>
      </p:sp>
    </p:spTree>
    <p:extLst>
      <p:ext uri="{BB962C8B-B14F-4D97-AF65-F5344CB8AC3E}">
        <p14:creationId xmlns:p14="http://schemas.microsoft.com/office/powerpoint/2010/main" val="88603612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92</a:t>
            </a:fld>
            <a:endParaRPr lang="en-US">
              <a:solidFill>
                <a:prstClr val="black"/>
              </a:solidFill>
            </a:endParaRPr>
          </a:p>
        </p:txBody>
      </p:sp>
    </p:spTree>
    <p:extLst>
      <p:ext uri="{BB962C8B-B14F-4D97-AF65-F5344CB8AC3E}">
        <p14:creationId xmlns:p14="http://schemas.microsoft.com/office/powerpoint/2010/main" val="325658629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93</a:t>
            </a:fld>
            <a:endParaRPr lang="en-US">
              <a:solidFill>
                <a:prstClr val="black"/>
              </a:solidFill>
            </a:endParaRPr>
          </a:p>
        </p:txBody>
      </p:sp>
    </p:spTree>
    <p:extLst>
      <p:ext uri="{BB962C8B-B14F-4D97-AF65-F5344CB8AC3E}">
        <p14:creationId xmlns:p14="http://schemas.microsoft.com/office/powerpoint/2010/main" val="326345855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94</a:t>
            </a:fld>
            <a:endParaRPr lang="en-US">
              <a:solidFill>
                <a:prstClr val="black"/>
              </a:solidFill>
            </a:endParaRPr>
          </a:p>
        </p:txBody>
      </p:sp>
    </p:spTree>
    <p:extLst>
      <p:ext uri="{BB962C8B-B14F-4D97-AF65-F5344CB8AC3E}">
        <p14:creationId xmlns:p14="http://schemas.microsoft.com/office/powerpoint/2010/main" val="28060815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95</a:t>
            </a:fld>
            <a:endParaRPr lang="en-US">
              <a:solidFill>
                <a:prstClr val="black"/>
              </a:solidFill>
            </a:endParaRPr>
          </a:p>
        </p:txBody>
      </p:sp>
    </p:spTree>
    <p:extLst>
      <p:ext uri="{BB962C8B-B14F-4D97-AF65-F5344CB8AC3E}">
        <p14:creationId xmlns:p14="http://schemas.microsoft.com/office/powerpoint/2010/main" val="16867176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a:ln>
            <a:solidFill>
              <a:srgbClr val="000000">
                <a:alpha val="100000"/>
              </a:srgbClr>
            </a:solidFill>
          </a:ln>
        </p:spPr>
      </p:sp>
      <p:sp>
        <p:nvSpPr>
          <p:cNvPr id="75779" name="备注占位符 2"/>
          <p:cNvSpPr>
            <a:spLocks noGrp="1"/>
          </p:cNvSpPr>
          <p:nvPr>
            <p:ph type="body"/>
          </p:nvPr>
        </p:nvSpPr>
        <p:spPr/>
        <p:txBody>
          <a:bodyPr wrap="square" lIns="91440" tIns="45720" rIns="91440" bIns="45720" anchor="t"/>
          <a:lstStyle/>
          <a:p>
            <a:pPr lvl="0"/>
            <a:endParaRPr lang="zh-CN" altLang="en-US" dirty="0"/>
          </a:p>
        </p:txBody>
      </p:sp>
      <p:sp>
        <p:nvSpPr>
          <p:cNvPr id="75780" name="灯片编号占位符 3"/>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en-US" altLang="zh-CN" sz="1200" dirty="0">
                <a:latin typeface="Calibri" panose="020F0502020204030204" pitchFamily="34" charset="0"/>
              </a:rPr>
              <a:t>16</a:t>
            </a:fld>
            <a:endParaRPr lang="en-US" altLang="zh-CN" sz="1200" dirty="0">
              <a:latin typeface="Calibri" panose="020F0502020204030204" pitchFamily="34" charset="0"/>
            </a:endParaRPr>
          </a:p>
        </p:txBody>
      </p:sp>
    </p:spTree>
    <p:extLst>
      <p:ext uri="{BB962C8B-B14F-4D97-AF65-F5344CB8AC3E}">
        <p14:creationId xmlns:p14="http://schemas.microsoft.com/office/powerpoint/2010/main" val="177733499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96</a:t>
            </a:fld>
            <a:endParaRPr lang="en-US">
              <a:solidFill>
                <a:prstClr val="black"/>
              </a:solidFill>
            </a:endParaRPr>
          </a:p>
        </p:txBody>
      </p:sp>
    </p:spTree>
    <p:extLst>
      <p:ext uri="{BB962C8B-B14F-4D97-AF65-F5344CB8AC3E}">
        <p14:creationId xmlns:p14="http://schemas.microsoft.com/office/powerpoint/2010/main" val="337989411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97</a:t>
            </a:fld>
            <a:endParaRPr lang="en-US">
              <a:solidFill>
                <a:prstClr val="black"/>
              </a:solidFill>
            </a:endParaRPr>
          </a:p>
        </p:txBody>
      </p:sp>
    </p:spTree>
    <p:extLst>
      <p:ext uri="{BB962C8B-B14F-4D97-AF65-F5344CB8AC3E}">
        <p14:creationId xmlns:p14="http://schemas.microsoft.com/office/powerpoint/2010/main" val="271917650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defRPr/>
            </a:pPr>
            <a:fld id="{E1066DFD-D77D-44AB-A44B-39D08D78940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135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8104679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defRPr/>
            </a:pPr>
            <a:fld id="{E1066DFD-D77D-44AB-A44B-39D08D78940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136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79320322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defRPr/>
            </a:pPr>
            <a:fld id="{E1066DFD-D77D-44AB-A44B-39D08D78940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137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4519518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defRPr/>
            </a:pPr>
            <a:fld id="{E1066DFD-D77D-44AB-A44B-39D08D78940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138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4257752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141</a:t>
            </a:fld>
            <a:endParaRPr lang="en-US">
              <a:solidFill>
                <a:prstClr val="black"/>
              </a:solidFill>
            </a:endParaRPr>
          </a:p>
        </p:txBody>
      </p:sp>
    </p:spTree>
    <p:extLst>
      <p:ext uri="{BB962C8B-B14F-4D97-AF65-F5344CB8AC3E}">
        <p14:creationId xmlns:p14="http://schemas.microsoft.com/office/powerpoint/2010/main" val="109050084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142</a:t>
            </a:fld>
            <a:endParaRPr lang="en-US">
              <a:solidFill>
                <a:prstClr val="black"/>
              </a:solidFill>
            </a:endParaRPr>
          </a:p>
        </p:txBody>
      </p:sp>
    </p:spTree>
    <p:extLst>
      <p:ext uri="{BB962C8B-B14F-4D97-AF65-F5344CB8AC3E}">
        <p14:creationId xmlns:p14="http://schemas.microsoft.com/office/powerpoint/2010/main" val="157193385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143</a:t>
            </a:fld>
            <a:endParaRPr lang="en-US">
              <a:solidFill>
                <a:prstClr val="black"/>
              </a:solidFill>
            </a:endParaRPr>
          </a:p>
        </p:txBody>
      </p:sp>
    </p:spTree>
    <p:extLst>
      <p:ext uri="{BB962C8B-B14F-4D97-AF65-F5344CB8AC3E}">
        <p14:creationId xmlns:p14="http://schemas.microsoft.com/office/powerpoint/2010/main" val="45961813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144</a:t>
            </a:fld>
            <a:endParaRPr lang="en-US">
              <a:solidFill>
                <a:prstClr val="black"/>
              </a:solidFill>
            </a:endParaRPr>
          </a:p>
        </p:txBody>
      </p:sp>
    </p:spTree>
    <p:extLst>
      <p:ext uri="{BB962C8B-B14F-4D97-AF65-F5344CB8AC3E}">
        <p14:creationId xmlns:p14="http://schemas.microsoft.com/office/powerpoint/2010/main" val="8490691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幻灯片图像占位符 1"/>
          <p:cNvSpPr>
            <a:spLocks noGrp="1" noRot="1" noChangeAspect="1" noTextEdit="1"/>
          </p:cNvSpPr>
          <p:nvPr>
            <p:ph type="sldImg"/>
          </p:nvPr>
        </p:nvSpPr>
        <p:spPr>
          <a:ln>
            <a:solidFill>
              <a:srgbClr val="000000">
                <a:alpha val="100000"/>
              </a:srgbClr>
            </a:solidFill>
          </a:ln>
        </p:spPr>
      </p:sp>
      <p:sp>
        <p:nvSpPr>
          <p:cNvPr id="76803" name="备注占位符 2"/>
          <p:cNvSpPr>
            <a:spLocks noGrp="1"/>
          </p:cNvSpPr>
          <p:nvPr>
            <p:ph type="body"/>
          </p:nvPr>
        </p:nvSpPr>
        <p:spPr/>
        <p:txBody>
          <a:bodyPr wrap="square" lIns="91440" tIns="45720" rIns="91440" bIns="45720" anchor="t"/>
          <a:lstStyle/>
          <a:p>
            <a:pPr lvl="0"/>
            <a:endParaRPr lang="zh-CN" altLang="en-US" dirty="0"/>
          </a:p>
        </p:txBody>
      </p:sp>
      <p:sp>
        <p:nvSpPr>
          <p:cNvPr id="76804" name="灯片编号占位符 3"/>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en-US" altLang="zh-CN" sz="1200" dirty="0">
                <a:latin typeface="Calibri" panose="020F0502020204030204" pitchFamily="34" charset="0"/>
              </a:rPr>
              <a:t>17</a:t>
            </a:fld>
            <a:endParaRPr lang="en-US" altLang="zh-CN" sz="1200" dirty="0">
              <a:latin typeface="Calibri" panose="020F0502020204030204" pitchFamily="34" charset="0"/>
            </a:endParaRPr>
          </a:p>
        </p:txBody>
      </p:sp>
    </p:spTree>
    <p:extLst>
      <p:ext uri="{BB962C8B-B14F-4D97-AF65-F5344CB8AC3E}">
        <p14:creationId xmlns:p14="http://schemas.microsoft.com/office/powerpoint/2010/main" val="340002870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145</a:t>
            </a:fld>
            <a:endParaRPr lang="en-US">
              <a:solidFill>
                <a:prstClr val="black"/>
              </a:solidFill>
            </a:endParaRPr>
          </a:p>
        </p:txBody>
      </p:sp>
    </p:spTree>
    <p:extLst>
      <p:ext uri="{BB962C8B-B14F-4D97-AF65-F5344CB8AC3E}">
        <p14:creationId xmlns:p14="http://schemas.microsoft.com/office/powerpoint/2010/main" val="315351853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146</a:t>
            </a:fld>
            <a:endParaRPr lang="en-US">
              <a:solidFill>
                <a:prstClr val="black"/>
              </a:solidFill>
            </a:endParaRPr>
          </a:p>
        </p:txBody>
      </p:sp>
    </p:spTree>
    <p:extLst>
      <p:ext uri="{BB962C8B-B14F-4D97-AF65-F5344CB8AC3E}">
        <p14:creationId xmlns:p14="http://schemas.microsoft.com/office/powerpoint/2010/main" val="352027697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147</a:t>
            </a:fld>
            <a:endParaRPr lang="en-US">
              <a:solidFill>
                <a:prstClr val="black"/>
              </a:solidFill>
            </a:endParaRPr>
          </a:p>
        </p:txBody>
      </p:sp>
    </p:spTree>
    <p:extLst>
      <p:ext uri="{BB962C8B-B14F-4D97-AF65-F5344CB8AC3E}">
        <p14:creationId xmlns:p14="http://schemas.microsoft.com/office/powerpoint/2010/main" val="369253227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148</a:t>
            </a:fld>
            <a:endParaRPr lang="en-US">
              <a:solidFill>
                <a:prstClr val="black"/>
              </a:solidFill>
            </a:endParaRPr>
          </a:p>
        </p:txBody>
      </p:sp>
    </p:spTree>
    <p:extLst>
      <p:ext uri="{BB962C8B-B14F-4D97-AF65-F5344CB8AC3E}">
        <p14:creationId xmlns:p14="http://schemas.microsoft.com/office/powerpoint/2010/main" val="218984147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149</a:t>
            </a:fld>
            <a:endParaRPr lang="en-US">
              <a:solidFill>
                <a:prstClr val="black"/>
              </a:solidFill>
            </a:endParaRPr>
          </a:p>
        </p:txBody>
      </p:sp>
    </p:spTree>
    <p:extLst>
      <p:ext uri="{BB962C8B-B14F-4D97-AF65-F5344CB8AC3E}">
        <p14:creationId xmlns:p14="http://schemas.microsoft.com/office/powerpoint/2010/main" val="344612075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150</a:t>
            </a:fld>
            <a:endParaRPr lang="en-US">
              <a:solidFill>
                <a:prstClr val="black"/>
              </a:solidFill>
            </a:endParaRPr>
          </a:p>
        </p:txBody>
      </p:sp>
    </p:spTree>
    <p:extLst>
      <p:ext uri="{BB962C8B-B14F-4D97-AF65-F5344CB8AC3E}">
        <p14:creationId xmlns:p14="http://schemas.microsoft.com/office/powerpoint/2010/main" val="298080796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151</a:t>
            </a:fld>
            <a:endParaRPr lang="en-US">
              <a:solidFill>
                <a:prstClr val="black"/>
              </a:solidFill>
            </a:endParaRPr>
          </a:p>
        </p:txBody>
      </p:sp>
    </p:spTree>
    <p:extLst>
      <p:ext uri="{BB962C8B-B14F-4D97-AF65-F5344CB8AC3E}">
        <p14:creationId xmlns:p14="http://schemas.microsoft.com/office/powerpoint/2010/main" val="137181479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152</a:t>
            </a:fld>
            <a:endParaRPr lang="en-US">
              <a:solidFill>
                <a:prstClr val="black"/>
              </a:solidFill>
            </a:endParaRPr>
          </a:p>
        </p:txBody>
      </p:sp>
    </p:spTree>
    <p:extLst>
      <p:ext uri="{BB962C8B-B14F-4D97-AF65-F5344CB8AC3E}">
        <p14:creationId xmlns:p14="http://schemas.microsoft.com/office/powerpoint/2010/main" val="292547468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153</a:t>
            </a:fld>
            <a:endParaRPr lang="en-US">
              <a:solidFill>
                <a:prstClr val="black"/>
              </a:solidFill>
            </a:endParaRPr>
          </a:p>
        </p:txBody>
      </p:sp>
    </p:spTree>
    <p:extLst>
      <p:ext uri="{BB962C8B-B14F-4D97-AF65-F5344CB8AC3E}">
        <p14:creationId xmlns:p14="http://schemas.microsoft.com/office/powerpoint/2010/main" val="272843879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154</a:t>
            </a:fld>
            <a:endParaRPr lang="en-US">
              <a:solidFill>
                <a:prstClr val="black"/>
              </a:solidFill>
            </a:endParaRPr>
          </a:p>
        </p:txBody>
      </p:sp>
    </p:spTree>
    <p:extLst>
      <p:ext uri="{BB962C8B-B14F-4D97-AF65-F5344CB8AC3E}">
        <p14:creationId xmlns:p14="http://schemas.microsoft.com/office/powerpoint/2010/main" val="16957432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18</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20254603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155</a:t>
            </a:fld>
            <a:endParaRPr lang="en-US">
              <a:solidFill>
                <a:prstClr val="black"/>
              </a:solidFill>
            </a:endParaRPr>
          </a:p>
        </p:txBody>
      </p:sp>
    </p:spTree>
    <p:extLst>
      <p:ext uri="{BB962C8B-B14F-4D97-AF65-F5344CB8AC3E}">
        <p14:creationId xmlns:p14="http://schemas.microsoft.com/office/powerpoint/2010/main" val="226373240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156</a:t>
            </a:fld>
            <a:endParaRPr lang="en-US">
              <a:solidFill>
                <a:prstClr val="black"/>
              </a:solidFill>
            </a:endParaRPr>
          </a:p>
        </p:txBody>
      </p:sp>
    </p:spTree>
    <p:extLst>
      <p:ext uri="{BB962C8B-B14F-4D97-AF65-F5344CB8AC3E}">
        <p14:creationId xmlns:p14="http://schemas.microsoft.com/office/powerpoint/2010/main" val="122951741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157</a:t>
            </a:fld>
            <a:endParaRPr lang="en-US">
              <a:solidFill>
                <a:prstClr val="black"/>
              </a:solidFill>
            </a:endParaRPr>
          </a:p>
        </p:txBody>
      </p:sp>
    </p:spTree>
    <p:extLst>
      <p:ext uri="{BB962C8B-B14F-4D97-AF65-F5344CB8AC3E}">
        <p14:creationId xmlns:p14="http://schemas.microsoft.com/office/powerpoint/2010/main" val="361338267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158</a:t>
            </a:fld>
            <a:endParaRPr lang="en-US">
              <a:solidFill>
                <a:prstClr val="black"/>
              </a:solidFill>
            </a:endParaRPr>
          </a:p>
        </p:txBody>
      </p:sp>
    </p:spTree>
    <p:extLst>
      <p:ext uri="{BB962C8B-B14F-4D97-AF65-F5344CB8AC3E}">
        <p14:creationId xmlns:p14="http://schemas.microsoft.com/office/powerpoint/2010/main" val="52142145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159</a:t>
            </a:fld>
            <a:endParaRPr lang="en-US">
              <a:solidFill>
                <a:prstClr val="black"/>
              </a:solidFill>
            </a:endParaRPr>
          </a:p>
        </p:txBody>
      </p:sp>
    </p:spTree>
    <p:extLst>
      <p:ext uri="{BB962C8B-B14F-4D97-AF65-F5344CB8AC3E}">
        <p14:creationId xmlns:p14="http://schemas.microsoft.com/office/powerpoint/2010/main" val="333380426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160</a:t>
            </a:fld>
            <a:endParaRPr lang="en-US">
              <a:solidFill>
                <a:prstClr val="black"/>
              </a:solidFill>
            </a:endParaRPr>
          </a:p>
        </p:txBody>
      </p:sp>
    </p:spTree>
    <p:extLst>
      <p:ext uri="{BB962C8B-B14F-4D97-AF65-F5344CB8AC3E}">
        <p14:creationId xmlns:p14="http://schemas.microsoft.com/office/powerpoint/2010/main" val="340948987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161</a:t>
            </a:fld>
            <a:endParaRPr lang="en-US">
              <a:solidFill>
                <a:prstClr val="black"/>
              </a:solidFill>
            </a:endParaRPr>
          </a:p>
        </p:txBody>
      </p:sp>
    </p:spTree>
    <p:extLst>
      <p:ext uri="{BB962C8B-B14F-4D97-AF65-F5344CB8AC3E}">
        <p14:creationId xmlns:p14="http://schemas.microsoft.com/office/powerpoint/2010/main" val="405326362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162</a:t>
            </a:fld>
            <a:endParaRPr lang="en-US">
              <a:solidFill>
                <a:prstClr val="black"/>
              </a:solidFill>
            </a:endParaRPr>
          </a:p>
        </p:txBody>
      </p:sp>
    </p:spTree>
    <p:extLst>
      <p:ext uri="{BB962C8B-B14F-4D97-AF65-F5344CB8AC3E}">
        <p14:creationId xmlns:p14="http://schemas.microsoft.com/office/powerpoint/2010/main" val="21746470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163</a:t>
            </a:fld>
            <a:endParaRPr lang="en-US">
              <a:solidFill>
                <a:prstClr val="black"/>
              </a:solidFill>
            </a:endParaRPr>
          </a:p>
        </p:txBody>
      </p:sp>
    </p:spTree>
    <p:extLst>
      <p:ext uri="{BB962C8B-B14F-4D97-AF65-F5344CB8AC3E}">
        <p14:creationId xmlns:p14="http://schemas.microsoft.com/office/powerpoint/2010/main" val="2957810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164</a:t>
            </a:fld>
            <a:endParaRPr lang="en-US">
              <a:solidFill>
                <a:prstClr val="black"/>
              </a:solidFill>
            </a:endParaRPr>
          </a:p>
        </p:txBody>
      </p:sp>
    </p:spTree>
    <p:extLst>
      <p:ext uri="{BB962C8B-B14F-4D97-AF65-F5344CB8AC3E}">
        <p14:creationId xmlns:p14="http://schemas.microsoft.com/office/powerpoint/2010/main" val="30092806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幻灯片图像占位符 1"/>
          <p:cNvSpPr>
            <a:spLocks noGrp="1" noRot="1" noChangeAspect="1" noTextEdit="1"/>
          </p:cNvSpPr>
          <p:nvPr>
            <p:ph type="sldImg"/>
          </p:nvPr>
        </p:nvSpPr>
        <p:spPr>
          <a:ln>
            <a:solidFill>
              <a:srgbClr val="000000">
                <a:alpha val="100000"/>
              </a:srgbClr>
            </a:solidFill>
          </a:ln>
        </p:spPr>
      </p:sp>
      <p:sp>
        <p:nvSpPr>
          <p:cNvPr id="70659" name="备注占位符 2"/>
          <p:cNvSpPr>
            <a:spLocks noGrp="1"/>
          </p:cNvSpPr>
          <p:nvPr>
            <p:ph type="body"/>
          </p:nvPr>
        </p:nvSpPr>
        <p:spPr/>
        <p:txBody>
          <a:bodyPr wrap="square" lIns="91440" tIns="45720" rIns="91440" bIns="45720" anchor="t"/>
          <a:lstStyle/>
          <a:p>
            <a:pPr lvl="0"/>
            <a:endParaRPr lang="zh-CN" altLang="en-US" dirty="0"/>
          </a:p>
        </p:txBody>
      </p:sp>
      <p:sp>
        <p:nvSpPr>
          <p:cNvPr id="70660" name="灯片编号占位符 3"/>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en-US" altLang="zh-CN" sz="1200" dirty="0">
                <a:latin typeface="Calibri" panose="020F0502020204030204" pitchFamily="34" charset="0"/>
              </a:rPr>
              <a:t>20</a:t>
            </a:fld>
            <a:endParaRPr lang="en-US" altLang="zh-CN" sz="1200" dirty="0">
              <a:latin typeface="Calibri" panose="020F0502020204030204" pitchFamily="34" charset="0"/>
            </a:endParaRPr>
          </a:p>
        </p:txBody>
      </p:sp>
    </p:spTree>
    <p:extLst>
      <p:ext uri="{BB962C8B-B14F-4D97-AF65-F5344CB8AC3E}">
        <p14:creationId xmlns:p14="http://schemas.microsoft.com/office/powerpoint/2010/main" val="418936438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165</a:t>
            </a:fld>
            <a:endParaRPr lang="en-US">
              <a:solidFill>
                <a:prstClr val="black"/>
              </a:solidFill>
            </a:endParaRPr>
          </a:p>
        </p:txBody>
      </p:sp>
    </p:spTree>
    <p:extLst>
      <p:ext uri="{BB962C8B-B14F-4D97-AF65-F5344CB8AC3E}">
        <p14:creationId xmlns:p14="http://schemas.microsoft.com/office/powerpoint/2010/main" val="178788913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166</a:t>
            </a:fld>
            <a:endParaRPr lang="en-US">
              <a:solidFill>
                <a:prstClr val="black"/>
              </a:solidFill>
            </a:endParaRPr>
          </a:p>
        </p:txBody>
      </p:sp>
    </p:spTree>
    <p:extLst>
      <p:ext uri="{BB962C8B-B14F-4D97-AF65-F5344CB8AC3E}">
        <p14:creationId xmlns:p14="http://schemas.microsoft.com/office/powerpoint/2010/main" val="322422346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167</a:t>
            </a:fld>
            <a:endParaRPr lang="en-US">
              <a:solidFill>
                <a:prstClr val="black"/>
              </a:solidFill>
            </a:endParaRPr>
          </a:p>
        </p:txBody>
      </p:sp>
    </p:spTree>
    <p:extLst>
      <p:ext uri="{BB962C8B-B14F-4D97-AF65-F5344CB8AC3E}">
        <p14:creationId xmlns:p14="http://schemas.microsoft.com/office/powerpoint/2010/main" val="414718353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168</a:t>
            </a:fld>
            <a:endParaRPr lang="en-US">
              <a:solidFill>
                <a:prstClr val="black"/>
              </a:solidFill>
            </a:endParaRPr>
          </a:p>
        </p:txBody>
      </p:sp>
    </p:spTree>
    <p:extLst>
      <p:ext uri="{BB962C8B-B14F-4D97-AF65-F5344CB8AC3E}">
        <p14:creationId xmlns:p14="http://schemas.microsoft.com/office/powerpoint/2010/main" val="247391491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169</a:t>
            </a:fld>
            <a:endParaRPr lang="en-US">
              <a:solidFill>
                <a:prstClr val="black"/>
              </a:solidFill>
            </a:endParaRPr>
          </a:p>
        </p:txBody>
      </p:sp>
    </p:spTree>
    <p:extLst>
      <p:ext uri="{BB962C8B-B14F-4D97-AF65-F5344CB8AC3E}">
        <p14:creationId xmlns:p14="http://schemas.microsoft.com/office/powerpoint/2010/main" val="314387393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170</a:t>
            </a:fld>
            <a:endParaRPr lang="en-US">
              <a:solidFill>
                <a:prstClr val="black"/>
              </a:solidFill>
            </a:endParaRPr>
          </a:p>
        </p:txBody>
      </p:sp>
    </p:spTree>
    <p:extLst>
      <p:ext uri="{BB962C8B-B14F-4D97-AF65-F5344CB8AC3E}">
        <p14:creationId xmlns:p14="http://schemas.microsoft.com/office/powerpoint/2010/main" val="127610885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171</a:t>
            </a:fld>
            <a:endParaRPr lang="en-US">
              <a:solidFill>
                <a:prstClr val="black"/>
              </a:solidFill>
            </a:endParaRPr>
          </a:p>
        </p:txBody>
      </p:sp>
    </p:spTree>
    <p:extLst>
      <p:ext uri="{BB962C8B-B14F-4D97-AF65-F5344CB8AC3E}">
        <p14:creationId xmlns:p14="http://schemas.microsoft.com/office/powerpoint/2010/main" val="239384679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172</a:t>
            </a:fld>
            <a:endParaRPr lang="en-US">
              <a:solidFill>
                <a:prstClr val="black"/>
              </a:solidFill>
            </a:endParaRPr>
          </a:p>
        </p:txBody>
      </p:sp>
    </p:spTree>
    <p:extLst>
      <p:ext uri="{BB962C8B-B14F-4D97-AF65-F5344CB8AC3E}">
        <p14:creationId xmlns:p14="http://schemas.microsoft.com/office/powerpoint/2010/main" val="350186524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173</a:t>
            </a:fld>
            <a:endParaRPr lang="en-US">
              <a:solidFill>
                <a:prstClr val="black"/>
              </a:solidFill>
            </a:endParaRPr>
          </a:p>
        </p:txBody>
      </p:sp>
    </p:spTree>
    <p:extLst>
      <p:ext uri="{BB962C8B-B14F-4D97-AF65-F5344CB8AC3E}">
        <p14:creationId xmlns:p14="http://schemas.microsoft.com/office/powerpoint/2010/main" val="11372759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Master" Target="../slideMasters/slideMaster1.xml"/><Relationship Id="rId5" Type="http://schemas.openxmlformats.org/officeDocument/2006/relationships/tags" Target="../tags/tag10.xml"/><Relationship Id="rId4" Type="http://schemas.openxmlformats.org/officeDocument/2006/relationships/tags" Target="../tags/tag9.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Master" Target="../slideMasters/slideMaster1.xml"/><Relationship Id="rId5" Type="http://schemas.openxmlformats.org/officeDocument/2006/relationships/tags" Target="../tags/tag15.xml"/><Relationship Id="rId4" Type="http://schemas.openxmlformats.org/officeDocument/2006/relationships/tags" Target="../tags/tag14.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5" Type="http://schemas.openxmlformats.org/officeDocument/2006/relationships/slideMaster" Target="../slideMasters/slideMaster1.xml"/><Relationship Id="rId4" Type="http://schemas.openxmlformats.org/officeDocument/2006/relationships/tags" Target="../tags/tag19.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tags" Target="../tags/tag20.xml"/><Relationship Id="rId4"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微信公众号：ABC安全">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solidFill>
                  <a:schemeClr val="tx1">
                    <a:lumMod val="85000"/>
                    <a:lumOff val="15000"/>
                  </a:schemeClr>
                </a:solidFill>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solidFill>
                  <a:schemeClr val="tx1">
                    <a:lumMod val="65000"/>
                    <a:lumOff val="3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2022/8/16</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微信公众号：ABC安全">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8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vl6pPr marL="2286000" indent="0">
              <a:buNone/>
              <a:defRPr/>
            </a:lvl6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2022/8/16</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2微信公众号：ABC安全">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2022/8/16</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3微信公众号：ABC安全">
    <p:bg>
      <p:bgPr>
        <a:solidFill>
          <a:srgbClr val="FFFFFF"/>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2022/8/16</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4微信公众号：ABC安全">
    <p:spTree>
      <p:nvGrpSpPr>
        <p:cNvPr id="1" name=""/>
        <p:cNvGrpSpPr/>
        <p:nvPr/>
      </p:nvGrpSpPr>
      <p:grpSpPr>
        <a:xfrm>
          <a:off x="0" y="0"/>
          <a:ext cx="0" cy="0"/>
          <a:chOff x="0" y="0"/>
          <a:chExt cx="0" cy="0"/>
        </a:xfrm>
      </p:grpSpPr>
      <p:sp>
        <p:nvSpPr>
          <p:cNvPr id="1051040" name="日期占位符 3"/>
          <p:cNvSpPr>
            <a:spLocks noGrp="1"/>
          </p:cNvSpPr>
          <p:nvPr>
            <p:ph type="dt" sz="half" idx="10"/>
          </p:nvPr>
        </p:nvSpPr>
        <p:spPr/>
        <p:txBody>
          <a:bodyPr/>
          <a:lstStyle/>
          <a:p>
            <a:fld id="{AD608D6B-5688-4B1B-816B-C8E80BFF8CDD}" type="datetime1">
              <a:rPr lang="zh-CN" altLang="en-US" smtClean="0"/>
              <a:t>2022/8/16</a:t>
            </a:fld>
            <a:endParaRPr lang="zh-CN" altLang="en-US"/>
          </a:p>
        </p:txBody>
      </p:sp>
      <p:sp>
        <p:nvSpPr>
          <p:cNvPr id="1051041" name="灯片编号占位符 5"/>
          <p:cNvSpPr>
            <a:spLocks noGrp="1"/>
          </p:cNvSpPr>
          <p:nvPr>
            <p:ph type="sldNum" sz="quarter" idx="12"/>
          </p:nvPr>
        </p:nvSpPr>
        <p:spPr>
          <a:xfrm>
            <a:off x="3887755" y="6405331"/>
            <a:ext cx="2844800" cy="365125"/>
          </a:xfrm>
          <a:prstGeom prst="rect">
            <a:avLst/>
          </a:prstGeom>
        </p:spPr>
        <p:txBody>
          <a:bodyPr/>
          <a:lstStyle/>
          <a:p>
            <a:fld id="{916F26BD-DE47-4663-A93D-9EEAA43341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5微信公众号：ABC安全">
    <p:spTree>
      <p:nvGrpSpPr>
        <p:cNvPr id="1" name=""/>
        <p:cNvGrpSpPr/>
        <p:nvPr/>
      </p:nvGrpSpPr>
      <p:grpSpPr>
        <a:xfrm>
          <a:off x="0" y="0"/>
          <a:ext cx="0" cy="0"/>
          <a:chOff x="0" y="0"/>
          <a:chExt cx="0" cy="0"/>
        </a:xfrm>
      </p:grpSpPr>
      <p:sp>
        <p:nvSpPr>
          <p:cNvPr id="1048585" name="日期占位符 3"/>
          <p:cNvSpPr>
            <a:spLocks noGrp="1"/>
          </p:cNvSpPr>
          <p:nvPr>
            <p:ph type="dt" sz="half" idx="10"/>
          </p:nvPr>
        </p:nvSpPr>
        <p:spPr/>
        <p:txBody>
          <a:bodyPr/>
          <a:lstStyle/>
          <a:p>
            <a:fld id="{2A0CE1AF-DAB2-4ADF-93FA-D25DD27C0739}" type="datetime1">
              <a:rPr lang="zh-CN" altLang="en-US" smtClean="0"/>
              <a:t>2022/8/16</a:t>
            </a:fld>
            <a:endParaRPr lang="zh-CN" altLang="en-US"/>
          </a:p>
        </p:txBody>
      </p:sp>
      <p:sp>
        <p:nvSpPr>
          <p:cNvPr id="1048586" name="灯片编号占位符 5"/>
          <p:cNvSpPr>
            <a:spLocks noGrp="1"/>
          </p:cNvSpPr>
          <p:nvPr>
            <p:ph type="sldNum" sz="quarter" idx="12"/>
          </p:nvPr>
        </p:nvSpPr>
        <p:spPr>
          <a:xfrm>
            <a:off x="3887755" y="6405331"/>
            <a:ext cx="2844800" cy="365125"/>
          </a:xfrm>
          <a:prstGeom prst="rect">
            <a:avLst/>
          </a:prstGeom>
        </p:spPr>
        <p:txBody>
          <a:bodyPr/>
          <a:lstStyle/>
          <a:p>
            <a:fld id="{916F26BD-DE47-4663-A93D-9EEAA4334141}" type="slidenum">
              <a:rPr lang="zh-CN" altLang="en-US" smtClean="0"/>
              <a:t>‹#›</a:t>
            </a:fld>
            <a:endParaRPr lang="zh-CN" altLang="en-US"/>
          </a:p>
        </p:txBody>
      </p:sp>
      <p:sp>
        <p:nvSpPr>
          <p:cNvPr id="1048587" name="TextBox 148"/>
          <p:cNvSpPr txBox="1"/>
          <p:nvPr userDrawn="1"/>
        </p:nvSpPr>
        <p:spPr>
          <a:xfrm>
            <a:off x="10608502" y="260648"/>
            <a:ext cx="1147237" cy="666786"/>
          </a:xfrm>
          <a:prstGeom prst="rect">
            <a:avLst/>
          </a:prstGeom>
          <a:noFill/>
        </p:spPr>
        <p:txBody>
          <a:bodyPr wrap="none" rtlCol="0">
            <a:spAutoFit/>
          </a:bodyPr>
          <a:lstStyle/>
          <a:p>
            <a:r>
              <a:rPr lang="en-US" altLang="zh-CN" sz="3735" dirty="0">
                <a:solidFill>
                  <a:srgbClr val="C00000"/>
                </a:solidFill>
                <a:latin typeface="Impact" panose="020B0806030902050204" pitchFamily="34" charset="0"/>
              </a:rPr>
              <a:t>LOGO</a:t>
            </a:r>
            <a:endParaRPr lang="zh-CN" altLang="en-US" sz="3735" dirty="0">
              <a:solidFill>
                <a:srgbClr val="C00000"/>
              </a:solidFill>
              <a:latin typeface="Impact" panose="020B080603090205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6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KSO_FD"/>
          <p:cNvSpPr>
            <a:spLocks noGrp="1"/>
          </p:cNvSpPr>
          <p:nvPr>
            <p:ph type="dt" sz="half" idx="10"/>
          </p:nvPr>
        </p:nvSpPr>
        <p:spPr/>
        <p:txBody>
          <a:bodyPr/>
          <a:lstStyle>
            <a:lvl1pPr>
              <a:defRPr/>
            </a:lvl1pPr>
          </a:lstStyle>
          <a:p>
            <a:pPr>
              <a:defRPr/>
            </a:pPr>
            <a:endParaRPr lang="en-US" altLang="zh-CN"/>
          </a:p>
        </p:txBody>
      </p:sp>
      <p:sp>
        <p:nvSpPr>
          <p:cNvPr id="4" name="KSO_FT"/>
          <p:cNvSpPr>
            <a:spLocks noGrp="1"/>
          </p:cNvSpPr>
          <p:nvPr>
            <p:ph type="ftr" sz="quarter" idx="11"/>
          </p:nvPr>
        </p:nvSpPr>
        <p:spPr/>
        <p:txBody>
          <a:bodyPr/>
          <a:lstStyle>
            <a:lvl1pPr>
              <a:defRPr/>
            </a:lvl1pPr>
          </a:lstStyle>
          <a:p>
            <a:pPr>
              <a:defRPr/>
            </a:pPr>
            <a:endParaRPr lang="en-US" altLang="zh-CN"/>
          </a:p>
        </p:txBody>
      </p:sp>
      <p:sp>
        <p:nvSpPr>
          <p:cNvPr id="5" name="KSO_FN"/>
          <p:cNvSpPr>
            <a:spLocks noGrp="1"/>
          </p:cNvSpPr>
          <p:nvPr>
            <p:ph type="sldNum" sz="quarter" idx="12"/>
          </p:nvPr>
        </p:nvSpPr>
        <p:spPr/>
        <p:txBody>
          <a:bodyPr/>
          <a:lstStyle>
            <a:lvl1pPr>
              <a:defRPr/>
            </a:lvl1pPr>
          </a:lstStyle>
          <a:p>
            <a:fld id="{51E2D91E-A881-42F1-8724-5951ABC912AE}" type="slidenum">
              <a:rPr lang="en-US" altLang="zh-CN"/>
              <a:t>‹#›</a:t>
            </a:fld>
            <a:endParaRPr lang="en-US" alt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cSld name="7微信公众号：ABC安全">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608076" y="2106169"/>
            <a:ext cx="10972800" cy="4275247"/>
          </a:xfrm>
          <a:prstGeom prst="rect">
            <a:avLst/>
          </a:prstGeom>
          <a:blipFill>
            <a:blip r:embed="rId2" cstate="print"/>
            <a:stretch>
              <a:fillRect/>
            </a:stretch>
          </a:blipFill>
        </p:spPr>
        <p:txBody>
          <a:bodyPr wrap="square" lIns="0" tIns="0" rIns="0" bIns="0" rtlCol="0"/>
          <a:lstStyle/>
          <a:p>
            <a:endParaRPr sz="1800"/>
          </a:p>
        </p:txBody>
      </p:sp>
      <p:sp>
        <p:nvSpPr>
          <p:cNvPr id="2" name="Holder 2"/>
          <p:cNvSpPr>
            <a:spLocks noGrp="1"/>
          </p:cNvSpPr>
          <p:nvPr>
            <p:ph type="ctrTitle"/>
          </p:nvPr>
        </p:nvSpPr>
        <p:spPr>
          <a:xfrm>
            <a:off x="7046227" y="2594293"/>
            <a:ext cx="452120" cy="515612"/>
          </a:xfrm>
          <a:prstGeom prst="rect">
            <a:avLst/>
          </a:prstGeom>
        </p:spPr>
        <p:txBody>
          <a:bodyPr wrap="square" lIns="0" tIns="0" rIns="0" bIns="0">
            <a:spAutoFit/>
          </a:bodyPr>
          <a:lstStyle>
            <a:lvl1pPr>
              <a:defRPr sz="3350" b="1" i="0">
                <a:solidFill>
                  <a:srgbClr val="EA542B"/>
                </a:solidFill>
                <a:latin typeface="微软雅黑" panose="020B0503020204020204" pitchFamily="34" charset="-122"/>
                <a:cs typeface="微软雅黑" panose="020B0503020204020204" pitchFamily="34" charset="-122"/>
              </a:defRPr>
            </a:lvl1pPr>
          </a:lstStyle>
          <a:p>
            <a:endParaRPr/>
          </a:p>
        </p:txBody>
      </p:sp>
      <p:sp>
        <p:nvSpPr>
          <p:cNvPr id="3" name="Holder 3"/>
          <p:cNvSpPr>
            <a:spLocks noGrp="1"/>
          </p:cNvSpPr>
          <p:nvPr>
            <p:ph type="subTitle" idx="4"/>
          </p:nvPr>
        </p:nvSpPr>
        <p:spPr>
          <a:xfrm>
            <a:off x="1828800" y="3840481"/>
            <a:ext cx="8534400" cy="32265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8/16/2022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8微信公众号：ABC安全">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1">
                <a:solidFill>
                  <a:srgbClr val="394653"/>
                </a:solidFill>
                <a:latin typeface="微软雅黑" panose="020B0503020204020204" pitchFamily="34" charset="-122"/>
                <a:cs typeface="微软雅黑" panose="020B0503020204020204" pitchFamily="34" charset="-122"/>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8/16/2022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1.xml"/><Relationship Id="rId5" Type="http://schemas.openxmlformats.org/officeDocument/2006/relationships/slideLayout" Target="../slideLayouts/slideLayout5.xml"/><Relationship Id="rId15" Type="http://schemas.openxmlformats.org/officeDocument/2006/relationships/tags" Target="../tags/tag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1"/>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2"/>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3"/>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2022/8/16</a:t>
            </a:fld>
            <a:endParaRPr lang="zh-CN" altLang="en-US"/>
          </a:p>
        </p:txBody>
      </p:sp>
      <p:sp>
        <p:nvSpPr>
          <p:cNvPr id="5" name="页脚占位符 4"/>
          <p:cNvSpPr>
            <a:spLocks noGrp="1"/>
          </p:cNvSpPr>
          <p:nvPr>
            <p:ph type="ftr" sz="quarter" idx="3"/>
            <p:custDataLst>
              <p:tags r:id="rId14"/>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5"/>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4.xml"/><Relationship Id="rId1" Type="http://schemas.openxmlformats.org/officeDocument/2006/relationships/tags" Target="../tags/tag23.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9.xml"/></Relationships>
</file>

<file path=ppt/slides/_rels/slide11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86.jpeg"/><Relationship Id="rId11" Type="http://schemas.openxmlformats.org/officeDocument/2006/relationships/image" Target="../media/image91.png"/><Relationship Id="rId5" Type="http://schemas.openxmlformats.org/officeDocument/2006/relationships/image" Target="../media/image85.jpeg"/><Relationship Id="rId10" Type="http://schemas.openxmlformats.org/officeDocument/2006/relationships/image" Target="../media/image90.png"/><Relationship Id="rId4" Type="http://schemas.openxmlformats.org/officeDocument/2006/relationships/image" Target="../media/image84.jpeg"/><Relationship Id="rId9" Type="http://schemas.openxmlformats.org/officeDocument/2006/relationships/image" Target="../media/image89.png"/></Relationships>
</file>

<file path=ppt/slides/_rels/slide115.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7.jpeg"/><Relationship Id="rId2"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11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4.xml"/><Relationship Id="rId1" Type="http://schemas.openxmlformats.org/officeDocument/2006/relationships/tags" Target="../tags/tag28.xml"/></Relationships>
</file>

<file path=ppt/slides/_rels/slide120.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2.xml"/><Relationship Id="rId4" Type="http://schemas.openxmlformats.org/officeDocument/2006/relationships/image" Target="../media/image105.jpeg"/></Relationships>
</file>

<file path=ppt/slides/_rels/slide12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9.xml"/></Relationships>
</file>

<file path=ppt/slides/_rels/slide128.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9.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3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2.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114.jpeg"/></Relationships>
</file>

<file path=ppt/slides/_rels/slide132.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2.xml"/><Relationship Id="rId5" Type="http://schemas.openxmlformats.org/officeDocument/2006/relationships/image" Target="../media/image121.jpeg"/><Relationship Id="rId4" Type="http://schemas.openxmlformats.org/officeDocument/2006/relationships/image" Target="../media/image116.jpe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62.xml"/><Relationship Id="rId1" Type="http://schemas.openxmlformats.org/officeDocument/2006/relationships/slideLayout" Target="../slideLayouts/slideLayout5.xml"/><Relationship Id="rId4" Type="http://schemas.openxmlformats.org/officeDocument/2006/relationships/image" Target="../media/image123.jpeg"/></Relationships>
</file>

<file path=ppt/slides/_rels/slide136.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137.xml.rels><?xml version="1.0" encoding="UTF-8" standalone="yes"?>
<Relationships xmlns="http://schemas.openxmlformats.org/package/2006/relationships"><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notesSlide" Target="../notesSlides/notesSlide64.xml"/><Relationship Id="rId1" Type="http://schemas.openxmlformats.org/officeDocument/2006/relationships/slideLayout" Target="../slideLayouts/slideLayout5.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138.xml.rels><?xml version="1.0" encoding="UTF-8" standalone="yes"?>
<Relationships xmlns="http://schemas.openxmlformats.org/package/2006/relationships"><Relationship Id="rId8" Type="http://schemas.openxmlformats.org/officeDocument/2006/relationships/image" Target="../media/image135.jpeg"/><Relationship Id="rId3" Type="http://schemas.openxmlformats.org/officeDocument/2006/relationships/image" Target="../media/image130.jpeg"/><Relationship Id="rId7" Type="http://schemas.openxmlformats.org/officeDocument/2006/relationships/image" Target="../media/image134.jpeg"/><Relationship Id="rId2" Type="http://schemas.openxmlformats.org/officeDocument/2006/relationships/notesSlide" Target="../notesSlides/notesSlide65.xml"/><Relationship Id="rId1" Type="http://schemas.openxmlformats.org/officeDocument/2006/relationships/slideLayout" Target="../slideLayouts/slideLayout5.xml"/><Relationship Id="rId6" Type="http://schemas.openxmlformats.org/officeDocument/2006/relationships/image" Target="../media/image133.jpeg"/><Relationship Id="rId5" Type="http://schemas.openxmlformats.org/officeDocument/2006/relationships/image" Target="../media/image132.jpeg"/><Relationship Id="rId4" Type="http://schemas.openxmlformats.org/officeDocument/2006/relationships/image" Target="../media/image131.jpeg"/></Relationships>
</file>

<file path=ppt/slides/_rels/slide139.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40.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79.xml"/><Relationship Id="rId1" Type="http://schemas.openxmlformats.org/officeDocument/2006/relationships/slideLayout" Target="../slideLayouts/slideLayout6.xml"/><Relationship Id="rId4" Type="http://schemas.openxmlformats.org/officeDocument/2006/relationships/image" Target="../media/image147.jpeg"/></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60.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86.xml"/><Relationship Id="rId1" Type="http://schemas.openxmlformats.org/officeDocument/2006/relationships/slideLayout" Target="../slideLayouts/slideLayout6.xml"/><Relationship Id="rId4" Type="http://schemas.openxmlformats.org/officeDocument/2006/relationships/image" Target="../media/image152.jpeg"/></Relationships>
</file>

<file path=ppt/slides/_rels/slide162.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87.xml"/><Relationship Id="rId1" Type="http://schemas.openxmlformats.org/officeDocument/2006/relationships/slideLayout" Target="../slideLayouts/slideLayout6.xml"/><Relationship Id="rId4" Type="http://schemas.openxmlformats.org/officeDocument/2006/relationships/image" Target="../media/image154.jpeg"/></Relationships>
</file>

<file path=ppt/slides/_rels/slide163.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88.xml"/><Relationship Id="rId1" Type="http://schemas.openxmlformats.org/officeDocument/2006/relationships/slideLayout" Target="../slideLayouts/slideLayout6.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56.jpeg"/></Relationships>
</file>

<file path=ppt/slides/_rels/slide164.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166.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92.xml"/><Relationship Id="rId1" Type="http://schemas.openxmlformats.org/officeDocument/2006/relationships/slideLayout" Target="../slideLayouts/slideLayout6.xml"/></Relationships>
</file>

<file path=ppt/slides/_rels/slide168.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169.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9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70.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95.xml"/><Relationship Id="rId1" Type="http://schemas.openxmlformats.org/officeDocument/2006/relationships/slideLayout" Target="../slideLayouts/slideLayout6.xml"/></Relationships>
</file>

<file path=ppt/slides/_rels/slide171.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172.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97.xml"/><Relationship Id="rId1" Type="http://schemas.openxmlformats.org/officeDocument/2006/relationships/slideLayout" Target="../slideLayouts/slideLayout6.xml"/></Relationships>
</file>

<file path=ppt/slides/_rels/slide173.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98.xml"/><Relationship Id="rId1" Type="http://schemas.openxmlformats.org/officeDocument/2006/relationships/slideLayout" Target="../slideLayouts/slideLayout6.xml"/></Relationships>
</file>

<file path=ppt/slides/_rels/slide174.xml.rels><?xml version="1.0" encoding="UTF-8" standalone="yes"?>
<Relationships xmlns="http://schemas.openxmlformats.org/package/2006/relationships"><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tags" Target="../tags/tag45.xml"/><Relationship Id="rId5" Type="http://schemas.openxmlformats.org/officeDocument/2006/relationships/image" Target="../media/image169.jpeg"/><Relationship Id="rId4"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4.xml"/><Relationship Id="rId1" Type="http://schemas.openxmlformats.org/officeDocument/2006/relationships/tags" Target="../tags/tag25.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26.jpeg"/><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5.emf"/></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4.xml"/><Relationship Id="rId1" Type="http://schemas.openxmlformats.org/officeDocument/2006/relationships/tags" Target="../tags/tag26.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notesSlide" Target="../notesSlides/notesSlide28.xml"/><Relationship Id="rId5" Type="http://schemas.openxmlformats.org/officeDocument/2006/relationships/slideLayout" Target="../slideLayouts/slideLayout5.xml"/><Relationship Id="rId4" Type="http://schemas.openxmlformats.org/officeDocument/2006/relationships/tags" Target="../tags/tag32.xml"/></Relationships>
</file>

<file path=ppt/slides/_rels/slide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notesSlide" Target="../notesSlides/notesSlide33.xml"/><Relationship Id="rId5" Type="http://schemas.openxmlformats.org/officeDocument/2006/relationships/slideLayout" Target="../slideLayouts/slideLayout5.xml"/><Relationship Id="rId4" Type="http://schemas.openxmlformats.org/officeDocument/2006/relationships/tags" Target="../tags/tag3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4.xml"/><Relationship Id="rId1" Type="http://schemas.openxmlformats.org/officeDocument/2006/relationships/tags" Target="../tags/tag3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5.xml"/><Relationship Id="rId5" Type="http://schemas.openxmlformats.org/officeDocument/2006/relationships/image" Target="../media/image53.png"/><Relationship Id="rId4" Type="http://schemas.openxmlformats.org/officeDocument/2006/relationships/image" Target="../media/image52.png"/></Relationships>
</file>

<file path=ppt/slides/_rels/slide5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Layout" Target="../slideLayouts/slideLayout4.xml"/><Relationship Id="rId1" Type="http://schemas.openxmlformats.org/officeDocument/2006/relationships/tags" Target="../tags/tag38.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Layout" Target="../slideLayouts/slideLayout4.xml"/><Relationship Id="rId1" Type="http://schemas.openxmlformats.org/officeDocument/2006/relationships/tags" Target="../tags/tag39.xml"/></Relationships>
</file>

<file path=ppt/slides/_rels/slide55.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notesSlide" Target="../notesSlides/notesSlide37.xml"/><Relationship Id="rId5" Type="http://schemas.openxmlformats.org/officeDocument/2006/relationships/slideLayout" Target="../slideLayouts/slideLayout5.xml"/><Relationship Id="rId4" Type="http://schemas.openxmlformats.org/officeDocument/2006/relationships/tags" Target="../tags/tag4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56.emf"/></Relationships>
</file>

<file path=ppt/slides/_rels/slide6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61.png"/></Relationships>
</file>

<file path=ppt/slides/_rels/slide6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4.xml"/><Relationship Id="rId1" Type="http://schemas.openxmlformats.org/officeDocument/2006/relationships/tags" Target="../tags/tag4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9.xml"/><Relationship Id="rId1" Type="http://schemas.openxmlformats.org/officeDocument/2006/relationships/slideLayout" Target="../slideLayouts/slideLayout6.xml"/><Relationship Id="rId5" Type="http://schemas.openxmlformats.org/officeDocument/2006/relationships/image" Target="../media/image65.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tags" Target="../tags/tag27.xml"/><Relationship Id="rId5" Type="http://schemas.openxmlformats.org/officeDocument/2006/relationships/image" Target="../media/image13.jpeg"/><Relationship Id="rId4" Type="http://schemas.openxmlformats.org/officeDocument/2006/relationships/image" Target="../media/image12.jpeg"/></Relationships>
</file>

<file path=ppt/slides/_rels/slide7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image" Target="../media/image61.png"/></Relationships>
</file>

<file path=ppt/slides/_rels/slide9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8.xml"/><Relationship Id="rId1" Type="http://schemas.openxmlformats.org/officeDocument/2006/relationships/slideLayout" Target="../slideLayouts/slideLayout6.xml"/><Relationship Id="rId5" Type="http://schemas.openxmlformats.org/officeDocument/2006/relationships/image" Target="../media/image65.png"/><Relationship Id="rId4" Type="http://schemas.microsoft.com/office/2007/relationships/hdphoto" Target="../media/hdphoto1.wdp"/></Relationships>
</file>

<file path=ppt/slides/_rels/slide9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9" name="矩形 8"/>
          <p:cNvSpPr/>
          <p:nvPr/>
        </p:nvSpPr>
        <p:spPr>
          <a:xfrm>
            <a:off x="-13335" y="0"/>
            <a:ext cx="12205335" cy="6864985"/>
          </a:xfrm>
          <a:prstGeom prst="rect">
            <a:avLst/>
          </a:prstGeom>
          <a:solidFill>
            <a:schemeClr val="tx1">
              <a:lumMod val="65000"/>
              <a:lumOff val="35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 name="矩形 5"/>
          <p:cNvSpPr/>
          <p:nvPr/>
        </p:nvSpPr>
        <p:spPr>
          <a:xfrm>
            <a:off x="924339" y="1643380"/>
            <a:ext cx="10754139" cy="3570605"/>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 name="副标题 2"/>
          <p:cNvSpPr>
            <a:spLocks noGrp="1"/>
          </p:cNvSpPr>
          <p:nvPr>
            <p:custDataLst>
              <p:tags r:id="rId2"/>
            </p:custDataLst>
          </p:nvPr>
        </p:nvSpPr>
        <p:spPr>
          <a:xfrm>
            <a:off x="4630736" y="3989388"/>
            <a:ext cx="3598863" cy="704215"/>
          </a:xfrm>
          <a:prstGeom prst="rect">
            <a:avLst/>
          </a:prstGeom>
        </p:spPr>
        <p:txBody>
          <a:bodyPr vert="horz" lIns="101600" tIns="38100" rIns="76200" bIns="38100" rtlCol="0">
            <a:noAutofit/>
          </a:bodyPr>
          <a:lstStyle>
            <a:lvl1pPr marL="0" indent="0" algn="ctr" defTabSz="914400" rtl="0" eaLnBrk="1" fontAlgn="auto" latinLnBrk="0" hangingPunct="1">
              <a:lnSpc>
                <a:spcPct val="100000"/>
              </a:lnSpc>
              <a:spcBef>
                <a:spcPts val="0"/>
              </a:spcBef>
              <a:spcAft>
                <a:spcPts val="1000"/>
              </a:spcAft>
              <a:buFont typeface="Arial" panose="020B0604020202020204" pitchFamily="34" charset="0"/>
              <a:buNone/>
              <a:defRPr sz="2400" u="none" strike="noStrike" kern="1200" cap="none" spc="200" normalizeH="0" baseline="0">
                <a:solidFill>
                  <a:schemeClr val="tx1"/>
                </a:solidFill>
                <a:uFillTx/>
                <a:latin typeface="+mn-lt"/>
                <a:ea typeface="+mn-ea"/>
                <a:cs typeface="+mn-cs"/>
              </a:defRPr>
            </a:lvl1pPr>
            <a:lvl2pPr marL="457200" indent="0" algn="ctr" defTabSz="914400" rtl="0" eaLnBrk="1" fontAlgn="auto" latinLnBrk="0" hangingPunct="1">
              <a:lnSpc>
                <a:spcPct val="130000"/>
              </a:lnSpc>
              <a:spcBef>
                <a:spcPts val="0"/>
              </a:spcBef>
              <a:spcAft>
                <a:spcPts val="1000"/>
              </a:spcAft>
              <a:buFont typeface="Arial" panose="020B0604020202020204" pitchFamily="34" charset="0"/>
              <a:buNone/>
              <a:tabLst>
                <a:tab pos="1609725" algn="l"/>
              </a:tabLst>
              <a:defRPr sz="2000" u="none" strike="noStrike" kern="1200" cap="none" spc="150" normalizeH="0" baseline="0">
                <a:solidFill>
                  <a:schemeClr val="tx1"/>
                </a:solidFill>
                <a:uFillTx/>
                <a:latin typeface="+mn-lt"/>
                <a:ea typeface="+mn-ea"/>
                <a:cs typeface="+mn-cs"/>
              </a:defRPr>
            </a:lvl2pPr>
            <a:lvl3pPr marL="914400" indent="0" algn="ctr" defTabSz="914400" rtl="0" eaLnBrk="1" fontAlgn="auto" latinLnBrk="0" hangingPunct="1">
              <a:lnSpc>
                <a:spcPct val="130000"/>
              </a:lnSpc>
              <a:spcBef>
                <a:spcPts val="0"/>
              </a:spcBef>
              <a:spcAft>
                <a:spcPts val="1000"/>
              </a:spcAft>
              <a:buFont typeface="Arial" panose="020B0604020202020204" pitchFamily="34" charset="0"/>
              <a:buNone/>
              <a:defRPr sz="1800" u="none" strike="noStrike" kern="1200" cap="none" spc="150" normalizeH="0" baseline="0">
                <a:solidFill>
                  <a:schemeClr val="tx1"/>
                </a:solidFill>
                <a:uFillTx/>
                <a:latin typeface="+mn-lt"/>
                <a:ea typeface="+mn-ea"/>
                <a:cs typeface="+mn-cs"/>
              </a:defRPr>
            </a:lvl3pPr>
            <a:lvl4pPr marL="1371600" indent="0" algn="ctr"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solidFill>
                <a:uFillTx/>
                <a:latin typeface="+mn-lt"/>
                <a:ea typeface="+mn-ea"/>
                <a:cs typeface="+mn-cs"/>
              </a:defRPr>
            </a:lvl4pPr>
            <a:lvl5pPr marL="1828800" indent="0" algn="ctr"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solidFill>
                <a:uFillTx/>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zh-CN" altLang="en-US" b="1" dirty="0">
                <a:solidFill>
                  <a:schemeClr val="bg1"/>
                </a:solidFill>
                <a:cs typeface="+mn-ea"/>
                <a:sym typeface="+mn-lt"/>
              </a:rPr>
              <a:t>主讲人：</a:t>
            </a:r>
            <a:r>
              <a:rPr lang="en-US" altLang="zh-CN" b="1" dirty="0">
                <a:solidFill>
                  <a:schemeClr val="bg1"/>
                </a:solidFill>
                <a:cs typeface="+mn-ea"/>
                <a:sym typeface="+mn-lt"/>
              </a:rPr>
              <a:t>XXXXXX</a:t>
            </a:r>
          </a:p>
        </p:txBody>
      </p:sp>
      <p:cxnSp>
        <p:nvCxnSpPr>
          <p:cNvPr id="10" name="直接连接符 9"/>
          <p:cNvCxnSpPr/>
          <p:nvPr/>
        </p:nvCxnSpPr>
        <p:spPr>
          <a:xfrm>
            <a:off x="2604135" y="4221480"/>
            <a:ext cx="1828165"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7617460" y="4221480"/>
            <a:ext cx="1828165"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矩形 13"/>
          <p:cNvSpPr/>
          <p:nvPr/>
        </p:nvSpPr>
        <p:spPr>
          <a:xfrm>
            <a:off x="2289175" y="1496060"/>
            <a:ext cx="1497330" cy="30226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9" name="文本框 18"/>
          <p:cNvSpPr txBox="1"/>
          <p:nvPr/>
        </p:nvSpPr>
        <p:spPr>
          <a:xfrm>
            <a:off x="2482850" y="1488550"/>
            <a:ext cx="1303655" cy="307777"/>
          </a:xfrm>
          <a:prstGeom prst="rect">
            <a:avLst/>
          </a:prstGeom>
          <a:noFill/>
        </p:spPr>
        <p:txBody>
          <a:bodyPr wrap="square" rtlCol="0" anchor="t">
            <a:spAutoFit/>
          </a:bodyPr>
          <a:lstStyle/>
          <a:p>
            <a:pPr algn="l"/>
            <a:r>
              <a:rPr lang="zh-CN" altLang="en-US" sz="1400" b="1" dirty="0">
                <a:solidFill>
                  <a:schemeClr val="bg1"/>
                </a:solidFill>
                <a:cs typeface="+mn-ea"/>
                <a:sym typeface="+mn-lt"/>
              </a:rPr>
              <a:t>新员工培训</a:t>
            </a:r>
          </a:p>
        </p:txBody>
      </p:sp>
      <p:sp>
        <p:nvSpPr>
          <p:cNvPr id="2" name="文本框 1"/>
          <p:cNvSpPr txBox="1"/>
          <p:nvPr/>
        </p:nvSpPr>
        <p:spPr>
          <a:xfrm>
            <a:off x="946759" y="2684999"/>
            <a:ext cx="10754139" cy="829945"/>
          </a:xfrm>
          <a:prstGeom prst="rect">
            <a:avLst/>
          </a:prstGeom>
          <a:noFill/>
        </p:spPr>
        <p:txBody>
          <a:bodyPr wrap="square" rtlCol="0">
            <a:spAutoFit/>
          </a:bodyPr>
          <a:lstStyle/>
          <a:p>
            <a:r>
              <a:rPr lang="en-US" altLang="zh-CN" sz="4800" b="1" dirty="0">
                <a:solidFill>
                  <a:schemeClr val="bg1"/>
                </a:solidFill>
                <a:cs typeface="+mn-ea"/>
                <a:sym typeface="+mn-lt"/>
              </a:rPr>
              <a:t>2022</a:t>
            </a:r>
            <a:r>
              <a:rPr lang="zh-CN" altLang="en-US" sz="4800" b="1" dirty="0">
                <a:solidFill>
                  <a:schemeClr val="bg1"/>
                </a:solidFill>
                <a:cs typeface="+mn-ea"/>
                <a:sym typeface="+mn-lt"/>
              </a:rPr>
              <a:t>年度新员工反三违及安全知识培训</a:t>
            </a: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7" name="直接连接符 56"/>
          <p:cNvCxnSpPr/>
          <p:nvPr/>
        </p:nvCxnSpPr>
        <p:spPr>
          <a:xfrm flipH="1">
            <a:off x="4974026" y="1187603"/>
            <a:ext cx="1330567" cy="1261036"/>
          </a:xfrm>
          <a:prstGeom prst="line">
            <a:avLst/>
          </a:prstGeom>
          <a:noFill/>
          <a:ln w="6350" cap="flat" cmpd="sng" algn="ctr">
            <a:solidFill>
              <a:srgbClr val="FFFFFF"/>
            </a:solidFill>
            <a:prstDash val="solid"/>
            <a:miter lim="800000"/>
          </a:ln>
          <a:effectLst/>
        </p:spPr>
      </p:cxnSp>
      <p:sp>
        <p:nvSpPr>
          <p:cNvPr id="3" name="矩形 2"/>
          <p:cNvSpPr>
            <a:spLocks noChangeAspect="1"/>
          </p:cNvSpPr>
          <p:nvPr/>
        </p:nvSpPr>
        <p:spPr>
          <a:xfrm>
            <a:off x="1097939" y="1963219"/>
            <a:ext cx="4115495" cy="4193555"/>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p:spPr>
        <p:txBody>
          <a:bodyPr rtlCol="0" anchor="ctr"/>
          <a:lstStyle/>
          <a:p>
            <a:pPr algn="ctr"/>
            <a:endParaRPr lang="zh-CN" altLang="en-US" sz="1795">
              <a:cs typeface="+mn-ea"/>
              <a:sym typeface="+mn-lt"/>
            </a:endParaRPr>
          </a:p>
        </p:txBody>
      </p:sp>
      <p:sp>
        <p:nvSpPr>
          <p:cNvPr id="6" name="矩形 5"/>
          <p:cNvSpPr/>
          <p:nvPr/>
        </p:nvSpPr>
        <p:spPr>
          <a:xfrm>
            <a:off x="5881281" y="2268463"/>
            <a:ext cx="4712481" cy="1173526"/>
          </a:xfrm>
          <a:prstGeom prst="rect">
            <a:avLst/>
          </a:prstGeom>
        </p:spPr>
        <p:txBody>
          <a:bodyPr wrap="square">
            <a:spAutoFit/>
          </a:bodyPr>
          <a:lstStyle/>
          <a:p>
            <a:pPr marL="107950">
              <a:lnSpc>
                <a:spcPct val="150000"/>
              </a:lnSpc>
            </a:pPr>
            <a:r>
              <a:rPr lang="zh-CN" altLang="en-US" sz="1625" b="1" dirty="0">
                <a:solidFill>
                  <a:srgbClr val="5F5F5F">
                    <a:lumMod val="50000"/>
                  </a:srgbClr>
                </a:solidFill>
                <a:cs typeface="+mn-ea"/>
                <a:sym typeface="+mn-lt"/>
              </a:rPr>
              <a:t>死亡、重伤事故</a:t>
            </a:r>
          </a:p>
          <a:p>
            <a:pPr marL="107950">
              <a:lnSpc>
                <a:spcPct val="150000"/>
              </a:lnSpc>
            </a:pPr>
            <a:r>
              <a:rPr lang="zh-CN" altLang="en-US" sz="1625" b="1" dirty="0">
                <a:solidFill>
                  <a:srgbClr val="5F5F5F">
                    <a:lumMod val="50000"/>
                  </a:srgbClr>
                </a:solidFill>
                <a:cs typeface="+mn-ea"/>
                <a:sym typeface="+mn-lt"/>
              </a:rPr>
              <a:t>轻伤事故</a:t>
            </a:r>
          </a:p>
          <a:p>
            <a:pPr marL="107950">
              <a:lnSpc>
                <a:spcPct val="150000"/>
              </a:lnSpc>
            </a:pPr>
            <a:r>
              <a:rPr lang="zh-CN" altLang="en-US" sz="1625" b="1" dirty="0">
                <a:solidFill>
                  <a:srgbClr val="5F5F5F">
                    <a:lumMod val="50000"/>
                  </a:srgbClr>
                </a:solidFill>
                <a:cs typeface="+mn-ea"/>
                <a:sym typeface="+mn-lt"/>
              </a:rPr>
              <a:t>急救事故</a:t>
            </a:r>
          </a:p>
        </p:txBody>
      </p:sp>
      <p:sp>
        <p:nvSpPr>
          <p:cNvPr id="7" name="矩形 6"/>
          <p:cNvSpPr/>
          <p:nvPr/>
        </p:nvSpPr>
        <p:spPr>
          <a:xfrm>
            <a:off x="4130857" y="3999461"/>
            <a:ext cx="2210759" cy="487623"/>
          </a:xfrm>
          <a:prstGeom prst="rect">
            <a:avLst/>
          </a:prstGeom>
          <a:solidFill>
            <a:srgbClr val="2C2E32"/>
          </a:solidFill>
          <a:ln w="12700" cap="flat" cmpd="sng" algn="ctr">
            <a:noFill/>
            <a:prstDash val="solid"/>
            <a:miter lim="800000"/>
          </a:ln>
          <a:effectLst/>
        </p:spPr>
        <p:txBody>
          <a:bodyPr rtlCol="0" anchor="ctr"/>
          <a:lstStyle/>
          <a:p>
            <a:pPr algn="ctr">
              <a:lnSpc>
                <a:spcPct val="130000"/>
              </a:lnSpc>
            </a:pPr>
            <a:r>
              <a:rPr lang="zh-CN" altLang="en-US" sz="1895" b="1" dirty="0">
                <a:solidFill>
                  <a:srgbClr val="FFFFFF"/>
                </a:solidFill>
                <a:cs typeface="+mn-ea"/>
                <a:sym typeface="+mn-lt"/>
              </a:rPr>
              <a:t>隐藏部分</a:t>
            </a:r>
          </a:p>
        </p:txBody>
      </p:sp>
      <p:sp>
        <p:nvSpPr>
          <p:cNvPr id="8" name="矩形 7"/>
          <p:cNvSpPr/>
          <p:nvPr/>
        </p:nvSpPr>
        <p:spPr>
          <a:xfrm>
            <a:off x="6347069" y="3992282"/>
            <a:ext cx="4517184" cy="1790555"/>
          </a:xfrm>
          <a:prstGeom prst="rect">
            <a:avLst/>
          </a:prstGeom>
          <a:ln w="12700">
            <a:solidFill>
              <a:srgbClr val="1C3F98"/>
            </a:solidFill>
          </a:ln>
        </p:spPr>
        <p:txBody>
          <a:bodyPr wrap="square">
            <a:spAutoFit/>
          </a:bodyPr>
          <a:lstStyle/>
          <a:p>
            <a:pPr marL="107950">
              <a:lnSpc>
                <a:spcPct val="150000"/>
              </a:lnSpc>
            </a:pPr>
            <a:r>
              <a:rPr lang="zh-CN" altLang="en-US" sz="1895" b="1" dirty="0">
                <a:solidFill>
                  <a:sysClr val="windowText" lastClr="000000">
                    <a:lumMod val="75000"/>
                    <a:lumOff val="25000"/>
                  </a:sysClr>
                </a:solidFill>
                <a:cs typeface="+mn-ea"/>
                <a:sym typeface="+mn-lt"/>
              </a:rPr>
              <a:t>不安全行为</a:t>
            </a:r>
          </a:p>
          <a:p>
            <a:pPr marL="107950">
              <a:lnSpc>
                <a:spcPct val="150000"/>
              </a:lnSpc>
            </a:pPr>
            <a:r>
              <a:rPr lang="zh-CN" altLang="en-US" sz="1895" b="1" dirty="0">
                <a:solidFill>
                  <a:sysClr val="windowText" lastClr="000000">
                    <a:lumMod val="75000"/>
                    <a:lumOff val="25000"/>
                  </a:sysClr>
                </a:solidFill>
                <a:cs typeface="+mn-ea"/>
                <a:sym typeface="+mn-lt"/>
              </a:rPr>
              <a:t>不安全状态</a:t>
            </a:r>
          </a:p>
          <a:p>
            <a:pPr marL="107950">
              <a:lnSpc>
                <a:spcPct val="150000"/>
              </a:lnSpc>
            </a:pPr>
            <a:r>
              <a:rPr lang="zh-CN" altLang="en-US" sz="1895" b="1" dirty="0">
                <a:solidFill>
                  <a:sysClr val="windowText" lastClr="000000">
                    <a:lumMod val="75000"/>
                    <a:lumOff val="25000"/>
                  </a:sysClr>
                </a:solidFill>
                <a:cs typeface="+mn-ea"/>
                <a:sym typeface="+mn-lt"/>
              </a:rPr>
              <a:t>风险</a:t>
            </a:r>
          </a:p>
          <a:p>
            <a:pPr marL="107950">
              <a:lnSpc>
                <a:spcPct val="150000"/>
              </a:lnSpc>
            </a:pPr>
            <a:r>
              <a:rPr lang="zh-CN" altLang="en-US" sz="1895" b="1" dirty="0">
                <a:solidFill>
                  <a:sysClr val="windowText" lastClr="000000">
                    <a:lumMod val="75000"/>
                    <a:lumOff val="25000"/>
                  </a:sysClr>
                </a:solidFill>
                <a:cs typeface="+mn-ea"/>
                <a:sym typeface="+mn-lt"/>
              </a:rPr>
              <a:t>危害</a:t>
            </a:r>
          </a:p>
        </p:txBody>
      </p:sp>
      <p:sp>
        <p:nvSpPr>
          <p:cNvPr id="5" name="矩形 4"/>
          <p:cNvSpPr/>
          <p:nvPr/>
        </p:nvSpPr>
        <p:spPr>
          <a:xfrm>
            <a:off x="5597851" y="2081732"/>
            <a:ext cx="5279331" cy="1592056"/>
          </a:xfrm>
          <a:prstGeom prst="rect">
            <a:avLst/>
          </a:prstGeom>
          <a:noFill/>
          <a:ln w="12700" cap="flat" cmpd="sng" algn="ctr">
            <a:solidFill>
              <a:srgbClr val="1C3F98"/>
            </a:solidFill>
            <a:prstDash val="solid"/>
            <a:miter lim="800000"/>
          </a:ln>
          <a:effectLst/>
        </p:spPr>
        <p:txBody>
          <a:bodyPr rtlCol="0" anchor="ctr"/>
          <a:lstStyle/>
          <a:p>
            <a:pPr algn="ctr"/>
            <a:endParaRPr lang="zh-CN" altLang="en-US" sz="1795">
              <a:cs typeface="+mn-ea"/>
              <a:sym typeface="+mn-lt"/>
            </a:endParaRPr>
          </a:p>
        </p:txBody>
      </p:sp>
      <p:sp>
        <p:nvSpPr>
          <p:cNvPr id="11" name="文本框 10"/>
          <p:cNvSpPr txBox="1"/>
          <p:nvPr/>
        </p:nvSpPr>
        <p:spPr>
          <a:xfrm>
            <a:off x="6936733" y="1823185"/>
            <a:ext cx="2636251" cy="487623"/>
          </a:xfrm>
          <a:prstGeom prst="rect">
            <a:avLst/>
          </a:prstGeom>
          <a:solidFill>
            <a:srgbClr val="2C2E32"/>
          </a:solidFill>
        </p:spPr>
        <p:txBody>
          <a:bodyPr wrap="none" rtlCol="0" anchor="b" anchorCtr="0">
            <a:noAutofit/>
          </a:bodyPr>
          <a:lstStyle/>
          <a:p>
            <a:pPr algn="ctr">
              <a:lnSpc>
                <a:spcPct val="130000"/>
              </a:lnSpc>
            </a:pPr>
            <a:r>
              <a:rPr lang="zh-CN" altLang="en-US" sz="1895" b="1" dirty="0">
                <a:solidFill>
                  <a:srgbClr val="FFFFFF"/>
                </a:solidFill>
                <a:cs typeface="+mn-ea"/>
                <a:sym typeface="+mn-lt"/>
              </a:rPr>
              <a:t>冰山</a:t>
            </a:r>
          </a:p>
        </p:txBody>
      </p:sp>
      <p:sp>
        <p:nvSpPr>
          <p:cNvPr id="12" name="文本框 11"/>
          <p:cNvSpPr txBox="1"/>
          <p:nvPr/>
        </p:nvSpPr>
        <p:spPr>
          <a:xfrm>
            <a:off x="1469201" y="249141"/>
            <a:ext cx="5110280" cy="584775"/>
          </a:xfrm>
          <a:prstGeom prst="rect">
            <a:avLst/>
          </a:prstGeom>
          <a:noFill/>
        </p:spPr>
        <p:txBody>
          <a:bodyPr wrap="square" rtlCol="0">
            <a:spAutoFit/>
          </a:bodyPr>
          <a:lstStyle>
            <a:defPPr>
              <a:defRPr lang="zh-CN"/>
            </a:defPPr>
            <a:lvl1pPr algn="ctr">
              <a:defRPr sz="2800" b="1">
                <a:latin typeface="+mj-ea"/>
                <a:ea typeface="+mj-ea"/>
              </a:defRPr>
            </a:lvl1pPr>
          </a:lstStyle>
          <a:p>
            <a:pPr algn="l"/>
            <a:r>
              <a:rPr lang="zh-CN" altLang="en-US" sz="3200" dirty="0">
                <a:latin typeface="+mn-lt"/>
                <a:ea typeface="+mn-ea"/>
                <a:cs typeface="+mn-ea"/>
                <a:sym typeface="+mn-lt"/>
              </a:rPr>
              <a:t>为什么要反违章</a:t>
            </a: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0-#ppt_w/2"/>
                                          </p:val>
                                        </p:tav>
                                        <p:tav tm="100000">
                                          <p:val>
                                            <p:strVal val="#ppt_x"/>
                                          </p:val>
                                        </p:tav>
                                      </p:tavLst>
                                    </p:anim>
                                    <p:anim calcmode="lin" valueType="num">
                                      <p:cBhvr additive="base">
                                        <p:cTn id="11" dur="500" fill="hold"/>
                                        <p:tgtEl>
                                          <p:spTgt spid="3"/>
                                        </p:tgtEl>
                                        <p:attrNameLst>
                                          <p:attrName>ppt_y</p:attrName>
                                        </p:attrNameLst>
                                      </p:cBhvr>
                                      <p:tavLst>
                                        <p:tav tm="0">
                                          <p:val>
                                            <p:strVal val="#ppt_y"/>
                                          </p:val>
                                        </p:tav>
                                        <p:tav tm="100000">
                                          <p:val>
                                            <p:strVal val="#ppt_y"/>
                                          </p:val>
                                        </p:tav>
                                      </p:tavLst>
                                    </p:anim>
                                  </p:childTnLst>
                                </p:cTn>
                              </p:par>
                              <p:par>
                                <p:cTn id="12" presetID="22" presetClass="entr" presetSubtype="8"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1000"/>
                                        <p:tgtEl>
                                          <p:spTgt spid="11"/>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1000"/>
                                        <p:tgtEl>
                                          <p:spTgt spid="6"/>
                                        </p:tgtEl>
                                      </p:cBhvr>
                                    </p:animEffect>
                                  </p:childTnLst>
                                </p:cTn>
                              </p:par>
                            </p:childTnLst>
                          </p:cTn>
                        </p:par>
                        <p:par>
                          <p:cTn id="18" fill="hold">
                            <p:stCondLst>
                              <p:cond delay="2000"/>
                            </p:stCondLst>
                            <p:childTnLst>
                              <p:par>
                                <p:cTn id="19" presetID="22" presetClass="entr" presetSubtype="8"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1000"/>
                                        <p:tgtEl>
                                          <p:spTgt spid="7"/>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6" grpId="0"/>
      <p:bldP spid="7" grpId="0" bldLvl="0" animBg="1"/>
      <p:bldP spid="8" grpId="0" bldLvl="0" animBg="1"/>
      <p:bldP spid="5" grpId="0" bldLvl="0" animBg="1"/>
      <p:bldP spid="11" grpId="0" bldLvl="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78015" y="2407311"/>
            <a:ext cx="6086475" cy="1714500"/>
          </a:xfrm>
          <a:custGeom>
            <a:avLst/>
            <a:gdLst/>
            <a:ahLst/>
            <a:cxnLst/>
            <a:rect l="l" t="t" r="r" b="b"/>
            <a:pathLst>
              <a:path w="6086475" h="1714500">
                <a:moveTo>
                  <a:pt x="5878525" y="12699"/>
                </a:moveTo>
                <a:lnTo>
                  <a:pt x="207746" y="12699"/>
                </a:lnTo>
                <a:lnTo>
                  <a:pt x="214744" y="0"/>
                </a:lnTo>
                <a:lnTo>
                  <a:pt x="5871527" y="0"/>
                </a:lnTo>
                <a:lnTo>
                  <a:pt x="5878525" y="12699"/>
                </a:lnTo>
                <a:close/>
              </a:path>
              <a:path w="6086475" h="1714500">
                <a:moveTo>
                  <a:pt x="5912307" y="25399"/>
                </a:moveTo>
                <a:lnTo>
                  <a:pt x="173964" y="25399"/>
                </a:lnTo>
                <a:lnTo>
                  <a:pt x="180568" y="12699"/>
                </a:lnTo>
                <a:lnTo>
                  <a:pt x="5905703" y="12699"/>
                </a:lnTo>
                <a:lnTo>
                  <a:pt x="5912307" y="25399"/>
                </a:lnTo>
                <a:close/>
              </a:path>
              <a:path w="6086475" h="1714500">
                <a:moveTo>
                  <a:pt x="222377" y="38099"/>
                </a:moveTo>
                <a:lnTo>
                  <a:pt x="148462" y="38099"/>
                </a:lnTo>
                <a:lnTo>
                  <a:pt x="154698" y="25399"/>
                </a:lnTo>
                <a:lnTo>
                  <a:pt x="229082" y="25399"/>
                </a:lnTo>
                <a:lnTo>
                  <a:pt x="222377" y="38099"/>
                </a:lnTo>
                <a:close/>
              </a:path>
              <a:path w="6086475" h="1714500">
                <a:moveTo>
                  <a:pt x="5937808" y="38099"/>
                </a:moveTo>
                <a:lnTo>
                  <a:pt x="5863894" y="38099"/>
                </a:lnTo>
                <a:lnTo>
                  <a:pt x="5857189" y="25399"/>
                </a:lnTo>
                <a:lnTo>
                  <a:pt x="5931573" y="25399"/>
                </a:lnTo>
                <a:lnTo>
                  <a:pt x="5937808" y="38099"/>
                </a:lnTo>
                <a:close/>
              </a:path>
              <a:path w="6086475" h="1714500">
                <a:moveTo>
                  <a:pt x="135547" y="76199"/>
                </a:moveTo>
                <a:lnTo>
                  <a:pt x="96812" y="76199"/>
                </a:lnTo>
                <a:lnTo>
                  <a:pt x="107543" y="63499"/>
                </a:lnTo>
                <a:lnTo>
                  <a:pt x="118706" y="50799"/>
                </a:lnTo>
                <a:lnTo>
                  <a:pt x="130314" y="38099"/>
                </a:lnTo>
                <a:lnTo>
                  <a:pt x="191858" y="38099"/>
                </a:lnTo>
                <a:lnTo>
                  <a:pt x="185585" y="50799"/>
                </a:lnTo>
                <a:lnTo>
                  <a:pt x="168490" y="50799"/>
                </a:lnTo>
                <a:lnTo>
                  <a:pt x="162547" y="63499"/>
                </a:lnTo>
                <a:lnTo>
                  <a:pt x="146583" y="63499"/>
                </a:lnTo>
                <a:lnTo>
                  <a:pt x="135547" y="76199"/>
                </a:lnTo>
                <a:close/>
              </a:path>
              <a:path w="6086475" h="1714500">
                <a:moveTo>
                  <a:pt x="5989459" y="76199"/>
                </a:moveTo>
                <a:lnTo>
                  <a:pt x="5950724" y="76199"/>
                </a:lnTo>
                <a:lnTo>
                  <a:pt x="5939688" y="63499"/>
                </a:lnTo>
                <a:lnTo>
                  <a:pt x="5923724" y="63499"/>
                </a:lnTo>
                <a:lnTo>
                  <a:pt x="5917780" y="50799"/>
                </a:lnTo>
                <a:lnTo>
                  <a:pt x="5900686" y="50799"/>
                </a:lnTo>
                <a:lnTo>
                  <a:pt x="5894412" y="38099"/>
                </a:lnTo>
                <a:lnTo>
                  <a:pt x="5955957" y="38099"/>
                </a:lnTo>
                <a:lnTo>
                  <a:pt x="5967564" y="50799"/>
                </a:lnTo>
                <a:lnTo>
                  <a:pt x="5978728" y="63499"/>
                </a:lnTo>
                <a:lnTo>
                  <a:pt x="5989459" y="76199"/>
                </a:lnTo>
                <a:close/>
              </a:path>
              <a:path w="6086475" h="1714500">
                <a:moveTo>
                  <a:pt x="73914" y="139699"/>
                </a:moveTo>
                <a:lnTo>
                  <a:pt x="42773" y="139699"/>
                </a:lnTo>
                <a:lnTo>
                  <a:pt x="50418" y="126999"/>
                </a:lnTo>
                <a:lnTo>
                  <a:pt x="58674" y="114299"/>
                </a:lnTo>
                <a:lnTo>
                  <a:pt x="67449" y="101599"/>
                </a:lnTo>
                <a:lnTo>
                  <a:pt x="76746" y="88899"/>
                </a:lnTo>
                <a:lnTo>
                  <a:pt x="86537" y="76199"/>
                </a:lnTo>
                <a:lnTo>
                  <a:pt x="136093" y="76199"/>
                </a:lnTo>
                <a:lnTo>
                  <a:pt x="125463" y="88899"/>
                </a:lnTo>
                <a:lnTo>
                  <a:pt x="116281" y="88899"/>
                </a:lnTo>
                <a:lnTo>
                  <a:pt x="106502" y="101599"/>
                </a:lnTo>
                <a:lnTo>
                  <a:pt x="106984" y="101599"/>
                </a:lnTo>
                <a:lnTo>
                  <a:pt x="97662" y="114299"/>
                </a:lnTo>
                <a:lnTo>
                  <a:pt x="89712" y="114299"/>
                </a:lnTo>
                <a:lnTo>
                  <a:pt x="81343" y="126999"/>
                </a:lnTo>
                <a:lnTo>
                  <a:pt x="81762" y="126999"/>
                </a:lnTo>
                <a:lnTo>
                  <a:pt x="73914" y="139699"/>
                </a:lnTo>
                <a:close/>
              </a:path>
              <a:path w="6086475" h="1714500">
                <a:moveTo>
                  <a:pt x="6043498" y="139699"/>
                </a:moveTo>
                <a:lnTo>
                  <a:pt x="6012357" y="139699"/>
                </a:lnTo>
                <a:lnTo>
                  <a:pt x="6004509" y="126999"/>
                </a:lnTo>
                <a:lnTo>
                  <a:pt x="6004928" y="126999"/>
                </a:lnTo>
                <a:lnTo>
                  <a:pt x="5996559" y="114299"/>
                </a:lnTo>
                <a:lnTo>
                  <a:pt x="5988608" y="114299"/>
                </a:lnTo>
                <a:lnTo>
                  <a:pt x="5979287" y="101599"/>
                </a:lnTo>
                <a:lnTo>
                  <a:pt x="5979769" y="101599"/>
                </a:lnTo>
                <a:lnTo>
                  <a:pt x="5969990" y="88899"/>
                </a:lnTo>
                <a:lnTo>
                  <a:pt x="5960808" y="88899"/>
                </a:lnTo>
                <a:lnTo>
                  <a:pt x="5950178" y="76199"/>
                </a:lnTo>
                <a:lnTo>
                  <a:pt x="5999734" y="76199"/>
                </a:lnTo>
                <a:lnTo>
                  <a:pt x="6009525" y="88899"/>
                </a:lnTo>
                <a:lnTo>
                  <a:pt x="6018822" y="101599"/>
                </a:lnTo>
                <a:lnTo>
                  <a:pt x="6027597" y="114299"/>
                </a:lnTo>
                <a:lnTo>
                  <a:pt x="6035852" y="126999"/>
                </a:lnTo>
                <a:lnTo>
                  <a:pt x="6043498" y="139699"/>
                </a:lnTo>
                <a:close/>
              </a:path>
              <a:path w="6086475" h="1714500">
                <a:moveTo>
                  <a:pt x="66967" y="152399"/>
                </a:moveTo>
                <a:lnTo>
                  <a:pt x="35610" y="152399"/>
                </a:lnTo>
                <a:lnTo>
                  <a:pt x="39103" y="139699"/>
                </a:lnTo>
                <a:lnTo>
                  <a:pt x="74295" y="139699"/>
                </a:lnTo>
                <a:lnTo>
                  <a:pt x="66967" y="152399"/>
                </a:lnTo>
                <a:close/>
              </a:path>
              <a:path w="6086475" h="1714500">
                <a:moveTo>
                  <a:pt x="6050661" y="152399"/>
                </a:moveTo>
                <a:lnTo>
                  <a:pt x="6019304" y="152399"/>
                </a:lnTo>
                <a:lnTo>
                  <a:pt x="6011976" y="139699"/>
                </a:lnTo>
                <a:lnTo>
                  <a:pt x="6047168" y="139699"/>
                </a:lnTo>
                <a:lnTo>
                  <a:pt x="6050661" y="152399"/>
                </a:lnTo>
                <a:close/>
              </a:path>
              <a:path w="6086475" h="1714500">
                <a:moveTo>
                  <a:pt x="60629" y="165099"/>
                </a:moveTo>
                <a:lnTo>
                  <a:pt x="29070" y="165099"/>
                </a:lnTo>
                <a:lnTo>
                  <a:pt x="32270" y="152399"/>
                </a:lnTo>
                <a:lnTo>
                  <a:pt x="63957" y="152399"/>
                </a:lnTo>
                <a:lnTo>
                  <a:pt x="60629" y="165099"/>
                </a:lnTo>
                <a:close/>
              </a:path>
              <a:path w="6086475" h="1714500">
                <a:moveTo>
                  <a:pt x="6057201" y="165099"/>
                </a:moveTo>
                <a:lnTo>
                  <a:pt x="6025642" y="165099"/>
                </a:lnTo>
                <a:lnTo>
                  <a:pt x="6022314" y="152399"/>
                </a:lnTo>
                <a:lnTo>
                  <a:pt x="6054001" y="152399"/>
                </a:lnTo>
                <a:lnTo>
                  <a:pt x="6057201" y="165099"/>
                </a:lnTo>
                <a:close/>
              </a:path>
              <a:path w="6086475" h="1714500">
                <a:moveTo>
                  <a:pt x="54737" y="177799"/>
                </a:moveTo>
                <a:lnTo>
                  <a:pt x="23152" y="177799"/>
                </a:lnTo>
                <a:lnTo>
                  <a:pt x="26035" y="165099"/>
                </a:lnTo>
                <a:lnTo>
                  <a:pt x="57785" y="165099"/>
                </a:lnTo>
                <a:lnTo>
                  <a:pt x="54737" y="177799"/>
                </a:lnTo>
                <a:close/>
              </a:path>
              <a:path w="6086475" h="1714500">
                <a:moveTo>
                  <a:pt x="6063119" y="177799"/>
                </a:moveTo>
                <a:lnTo>
                  <a:pt x="6031534" y="177799"/>
                </a:lnTo>
                <a:lnTo>
                  <a:pt x="6028486" y="165099"/>
                </a:lnTo>
                <a:lnTo>
                  <a:pt x="6060236" y="165099"/>
                </a:lnTo>
                <a:lnTo>
                  <a:pt x="6063119" y="177799"/>
                </a:lnTo>
                <a:close/>
              </a:path>
              <a:path w="6086475" h="1714500">
                <a:moveTo>
                  <a:pt x="49403" y="190499"/>
                </a:moveTo>
                <a:lnTo>
                  <a:pt x="17856" y="190499"/>
                </a:lnTo>
                <a:lnTo>
                  <a:pt x="20421" y="177799"/>
                </a:lnTo>
                <a:lnTo>
                  <a:pt x="52146" y="177799"/>
                </a:lnTo>
                <a:lnTo>
                  <a:pt x="49403" y="190499"/>
                </a:lnTo>
                <a:close/>
              </a:path>
              <a:path w="6086475" h="1714500">
                <a:moveTo>
                  <a:pt x="6068415" y="190499"/>
                </a:moveTo>
                <a:lnTo>
                  <a:pt x="6036868" y="190499"/>
                </a:lnTo>
                <a:lnTo>
                  <a:pt x="6034125" y="177799"/>
                </a:lnTo>
                <a:lnTo>
                  <a:pt x="6065850" y="177799"/>
                </a:lnTo>
                <a:lnTo>
                  <a:pt x="6068415" y="190499"/>
                </a:lnTo>
                <a:close/>
              </a:path>
              <a:path w="6086475" h="1714500">
                <a:moveTo>
                  <a:pt x="44627" y="203199"/>
                </a:moveTo>
                <a:lnTo>
                  <a:pt x="13195" y="203199"/>
                </a:lnTo>
                <a:lnTo>
                  <a:pt x="15443" y="190499"/>
                </a:lnTo>
                <a:lnTo>
                  <a:pt x="47066" y="190499"/>
                </a:lnTo>
                <a:lnTo>
                  <a:pt x="44627" y="203199"/>
                </a:lnTo>
                <a:close/>
              </a:path>
              <a:path w="6086475" h="1714500">
                <a:moveTo>
                  <a:pt x="6073076" y="203199"/>
                </a:moveTo>
                <a:lnTo>
                  <a:pt x="6041644" y="203199"/>
                </a:lnTo>
                <a:lnTo>
                  <a:pt x="6039205" y="190499"/>
                </a:lnTo>
                <a:lnTo>
                  <a:pt x="6070828" y="190499"/>
                </a:lnTo>
                <a:lnTo>
                  <a:pt x="6073076" y="203199"/>
                </a:lnTo>
                <a:close/>
              </a:path>
              <a:path w="6086475" h="1714500">
                <a:moveTo>
                  <a:pt x="36842" y="228599"/>
                </a:moveTo>
                <a:lnTo>
                  <a:pt x="7467" y="228599"/>
                </a:lnTo>
                <a:lnTo>
                  <a:pt x="9207" y="215899"/>
                </a:lnTo>
                <a:lnTo>
                  <a:pt x="11125" y="203199"/>
                </a:lnTo>
                <a:lnTo>
                  <a:pt x="42570" y="203199"/>
                </a:lnTo>
                <a:lnTo>
                  <a:pt x="40436" y="215899"/>
                </a:lnTo>
                <a:lnTo>
                  <a:pt x="38658" y="215899"/>
                </a:lnTo>
                <a:lnTo>
                  <a:pt x="36842" y="228599"/>
                </a:lnTo>
                <a:close/>
              </a:path>
              <a:path w="6086475" h="1714500">
                <a:moveTo>
                  <a:pt x="6078804" y="228599"/>
                </a:moveTo>
                <a:lnTo>
                  <a:pt x="6049429" y="228599"/>
                </a:lnTo>
                <a:lnTo>
                  <a:pt x="6047613" y="215899"/>
                </a:lnTo>
                <a:lnTo>
                  <a:pt x="6045835" y="215899"/>
                </a:lnTo>
                <a:lnTo>
                  <a:pt x="6043701" y="203199"/>
                </a:lnTo>
                <a:lnTo>
                  <a:pt x="6075146" y="203199"/>
                </a:lnTo>
                <a:lnTo>
                  <a:pt x="6077064" y="215899"/>
                </a:lnTo>
                <a:lnTo>
                  <a:pt x="6078804" y="228599"/>
                </a:lnTo>
                <a:close/>
              </a:path>
              <a:path w="6086475" h="1714500">
                <a:moveTo>
                  <a:pt x="33870" y="241299"/>
                </a:moveTo>
                <a:lnTo>
                  <a:pt x="4521" y="241299"/>
                </a:lnTo>
                <a:lnTo>
                  <a:pt x="5905" y="228599"/>
                </a:lnTo>
                <a:lnTo>
                  <a:pt x="35356" y="228599"/>
                </a:lnTo>
                <a:lnTo>
                  <a:pt x="33870" y="241299"/>
                </a:lnTo>
                <a:close/>
              </a:path>
              <a:path w="6086475" h="1714500">
                <a:moveTo>
                  <a:pt x="6081750" y="241299"/>
                </a:moveTo>
                <a:lnTo>
                  <a:pt x="6052400" y="241299"/>
                </a:lnTo>
                <a:lnTo>
                  <a:pt x="6050915" y="228599"/>
                </a:lnTo>
                <a:lnTo>
                  <a:pt x="6080366" y="228599"/>
                </a:lnTo>
                <a:lnTo>
                  <a:pt x="6081750" y="241299"/>
                </a:lnTo>
                <a:close/>
              </a:path>
              <a:path w="6086475" h="1714500">
                <a:moveTo>
                  <a:pt x="31521" y="253999"/>
                </a:moveTo>
                <a:lnTo>
                  <a:pt x="2273" y="253999"/>
                </a:lnTo>
                <a:lnTo>
                  <a:pt x="3302" y="241299"/>
                </a:lnTo>
                <a:lnTo>
                  <a:pt x="32677" y="241299"/>
                </a:lnTo>
                <a:lnTo>
                  <a:pt x="31521" y="253999"/>
                </a:lnTo>
                <a:close/>
              </a:path>
              <a:path w="6086475" h="1714500">
                <a:moveTo>
                  <a:pt x="6083998" y="253999"/>
                </a:moveTo>
                <a:lnTo>
                  <a:pt x="6054750" y="253999"/>
                </a:lnTo>
                <a:lnTo>
                  <a:pt x="6053594" y="241299"/>
                </a:lnTo>
                <a:lnTo>
                  <a:pt x="6082969" y="241299"/>
                </a:lnTo>
                <a:lnTo>
                  <a:pt x="6083998" y="253999"/>
                </a:lnTo>
                <a:close/>
              </a:path>
              <a:path w="6086475" h="1714500">
                <a:moveTo>
                  <a:pt x="28816" y="279399"/>
                </a:moveTo>
                <a:lnTo>
                  <a:pt x="279" y="279399"/>
                </a:lnTo>
                <a:lnTo>
                  <a:pt x="762" y="266699"/>
                </a:lnTo>
                <a:lnTo>
                  <a:pt x="1422" y="253999"/>
                </a:lnTo>
                <a:lnTo>
                  <a:pt x="30645" y="253999"/>
                </a:lnTo>
                <a:lnTo>
                  <a:pt x="29832" y="266699"/>
                </a:lnTo>
                <a:lnTo>
                  <a:pt x="29260" y="266699"/>
                </a:lnTo>
                <a:lnTo>
                  <a:pt x="28816" y="279399"/>
                </a:lnTo>
                <a:close/>
              </a:path>
              <a:path w="6086475" h="1714500">
                <a:moveTo>
                  <a:pt x="6085992" y="279399"/>
                </a:moveTo>
                <a:lnTo>
                  <a:pt x="6057455" y="279399"/>
                </a:lnTo>
                <a:lnTo>
                  <a:pt x="6057011" y="266699"/>
                </a:lnTo>
                <a:lnTo>
                  <a:pt x="6056439" y="266699"/>
                </a:lnTo>
                <a:lnTo>
                  <a:pt x="6055626" y="253999"/>
                </a:lnTo>
                <a:lnTo>
                  <a:pt x="6084849" y="253999"/>
                </a:lnTo>
                <a:lnTo>
                  <a:pt x="6085509" y="266699"/>
                </a:lnTo>
                <a:lnTo>
                  <a:pt x="6085992" y="279399"/>
                </a:lnTo>
                <a:close/>
              </a:path>
              <a:path w="6086475" h="1714500">
                <a:moveTo>
                  <a:pt x="28829" y="1435100"/>
                </a:moveTo>
                <a:lnTo>
                  <a:pt x="279" y="1435100"/>
                </a:lnTo>
                <a:lnTo>
                  <a:pt x="0" y="1422400"/>
                </a:lnTo>
                <a:lnTo>
                  <a:pt x="0" y="279399"/>
                </a:lnTo>
                <a:lnTo>
                  <a:pt x="28562" y="279399"/>
                </a:lnTo>
                <a:lnTo>
                  <a:pt x="28549" y="1422400"/>
                </a:lnTo>
                <a:lnTo>
                  <a:pt x="28829" y="1435100"/>
                </a:lnTo>
                <a:close/>
              </a:path>
              <a:path w="6086475" h="1714500">
                <a:moveTo>
                  <a:pt x="6085992" y="1435100"/>
                </a:moveTo>
                <a:lnTo>
                  <a:pt x="6057442" y="1435100"/>
                </a:lnTo>
                <a:lnTo>
                  <a:pt x="6057722" y="1422400"/>
                </a:lnTo>
                <a:lnTo>
                  <a:pt x="6057709" y="279399"/>
                </a:lnTo>
                <a:lnTo>
                  <a:pt x="6086271" y="279399"/>
                </a:lnTo>
                <a:lnTo>
                  <a:pt x="6086271" y="1422400"/>
                </a:lnTo>
                <a:lnTo>
                  <a:pt x="6085992" y="1435100"/>
                </a:lnTo>
                <a:close/>
              </a:path>
              <a:path w="6086475" h="1714500">
                <a:moveTo>
                  <a:pt x="29870" y="1447800"/>
                </a:moveTo>
                <a:lnTo>
                  <a:pt x="1422" y="1447800"/>
                </a:lnTo>
                <a:lnTo>
                  <a:pt x="762" y="1435100"/>
                </a:lnTo>
                <a:lnTo>
                  <a:pt x="29235" y="1435100"/>
                </a:lnTo>
                <a:lnTo>
                  <a:pt x="29870" y="1447800"/>
                </a:lnTo>
                <a:close/>
              </a:path>
              <a:path w="6086475" h="1714500">
                <a:moveTo>
                  <a:pt x="6084849" y="1447800"/>
                </a:moveTo>
                <a:lnTo>
                  <a:pt x="6056401" y="1447800"/>
                </a:lnTo>
                <a:lnTo>
                  <a:pt x="6057036" y="1435100"/>
                </a:lnTo>
                <a:lnTo>
                  <a:pt x="6085509" y="1435100"/>
                </a:lnTo>
                <a:lnTo>
                  <a:pt x="6084849" y="1447800"/>
                </a:lnTo>
                <a:close/>
              </a:path>
              <a:path w="6086475" h="1714500">
                <a:moveTo>
                  <a:pt x="33934" y="1473200"/>
                </a:moveTo>
                <a:lnTo>
                  <a:pt x="4521" y="1473200"/>
                </a:lnTo>
                <a:lnTo>
                  <a:pt x="3302" y="1460500"/>
                </a:lnTo>
                <a:lnTo>
                  <a:pt x="2273" y="1447800"/>
                </a:lnTo>
                <a:lnTo>
                  <a:pt x="30594" y="1447800"/>
                </a:lnTo>
                <a:lnTo>
                  <a:pt x="31584" y="1460500"/>
                </a:lnTo>
                <a:lnTo>
                  <a:pt x="32613" y="1460500"/>
                </a:lnTo>
                <a:lnTo>
                  <a:pt x="33934" y="1473200"/>
                </a:lnTo>
                <a:close/>
              </a:path>
              <a:path w="6086475" h="1714500">
                <a:moveTo>
                  <a:pt x="6081750" y="1473200"/>
                </a:moveTo>
                <a:lnTo>
                  <a:pt x="6052337" y="1473200"/>
                </a:lnTo>
                <a:lnTo>
                  <a:pt x="6053658" y="1460500"/>
                </a:lnTo>
                <a:lnTo>
                  <a:pt x="6054686" y="1460500"/>
                </a:lnTo>
                <a:lnTo>
                  <a:pt x="6055677" y="1447800"/>
                </a:lnTo>
                <a:lnTo>
                  <a:pt x="6083998" y="1447800"/>
                </a:lnTo>
                <a:lnTo>
                  <a:pt x="6082969" y="1460500"/>
                </a:lnTo>
                <a:lnTo>
                  <a:pt x="6081750" y="1473200"/>
                </a:lnTo>
                <a:close/>
              </a:path>
              <a:path w="6086475" h="1714500">
                <a:moveTo>
                  <a:pt x="36931" y="1485900"/>
                </a:moveTo>
                <a:lnTo>
                  <a:pt x="7467" y="1485900"/>
                </a:lnTo>
                <a:lnTo>
                  <a:pt x="5905" y="1473200"/>
                </a:lnTo>
                <a:lnTo>
                  <a:pt x="35280" y="1473200"/>
                </a:lnTo>
                <a:lnTo>
                  <a:pt x="36931" y="1485900"/>
                </a:lnTo>
                <a:close/>
              </a:path>
              <a:path w="6086475" h="1714500">
                <a:moveTo>
                  <a:pt x="6078804" y="1485900"/>
                </a:moveTo>
                <a:lnTo>
                  <a:pt x="6049340" y="1485900"/>
                </a:lnTo>
                <a:lnTo>
                  <a:pt x="6050991" y="1473200"/>
                </a:lnTo>
                <a:lnTo>
                  <a:pt x="6080366" y="1473200"/>
                </a:lnTo>
                <a:lnTo>
                  <a:pt x="6078804" y="1485900"/>
                </a:lnTo>
                <a:close/>
              </a:path>
              <a:path w="6086475" h="1714500">
                <a:moveTo>
                  <a:pt x="40538" y="1498600"/>
                </a:moveTo>
                <a:lnTo>
                  <a:pt x="11125" y="1498600"/>
                </a:lnTo>
                <a:lnTo>
                  <a:pt x="9207" y="1485900"/>
                </a:lnTo>
                <a:lnTo>
                  <a:pt x="38557" y="1485900"/>
                </a:lnTo>
                <a:lnTo>
                  <a:pt x="40538" y="1498600"/>
                </a:lnTo>
                <a:close/>
              </a:path>
              <a:path w="6086475" h="1714500">
                <a:moveTo>
                  <a:pt x="6075146" y="1498600"/>
                </a:moveTo>
                <a:lnTo>
                  <a:pt x="6045733" y="1498600"/>
                </a:lnTo>
                <a:lnTo>
                  <a:pt x="6047714" y="1485900"/>
                </a:lnTo>
                <a:lnTo>
                  <a:pt x="6077064" y="1485900"/>
                </a:lnTo>
                <a:lnTo>
                  <a:pt x="6075146" y="1498600"/>
                </a:lnTo>
                <a:close/>
              </a:path>
              <a:path w="6086475" h="1714500">
                <a:moveTo>
                  <a:pt x="44742" y="1511300"/>
                </a:moveTo>
                <a:lnTo>
                  <a:pt x="15443" y="1511300"/>
                </a:lnTo>
                <a:lnTo>
                  <a:pt x="13195" y="1498600"/>
                </a:lnTo>
                <a:lnTo>
                  <a:pt x="42456" y="1498600"/>
                </a:lnTo>
                <a:lnTo>
                  <a:pt x="44742" y="1511300"/>
                </a:lnTo>
                <a:close/>
              </a:path>
              <a:path w="6086475" h="1714500">
                <a:moveTo>
                  <a:pt x="6070828" y="1511300"/>
                </a:moveTo>
                <a:lnTo>
                  <a:pt x="6041529" y="1511300"/>
                </a:lnTo>
                <a:lnTo>
                  <a:pt x="6043815" y="1498600"/>
                </a:lnTo>
                <a:lnTo>
                  <a:pt x="6073076" y="1498600"/>
                </a:lnTo>
                <a:lnTo>
                  <a:pt x="6070828" y="1511300"/>
                </a:lnTo>
                <a:close/>
              </a:path>
              <a:path w="6086475" h="1714500">
                <a:moveTo>
                  <a:pt x="54889" y="1536700"/>
                </a:moveTo>
                <a:lnTo>
                  <a:pt x="23152" y="1536700"/>
                </a:lnTo>
                <a:lnTo>
                  <a:pt x="20421" y="1524000"/>
                </a:lnTo>
                <a:lnTo>
                  <a:pt x="17856" y="1511300"/>
                </a:lnTo>
                <a:lnTo>
                  <a:pt x="46939" y="1511300"/>
                </a:lnTo>
                <a:lnTo>
                  <a:pt x="49530" y="1524000"/>
                </a:lnTo>
                <a:lnTo>
                  <a:pt x="52006" y="1524000"/>
                </a:lnTo>
                <a:lnTo>
                  <a:pt x="54889" y="1536700"/>
                </a:lnTo>
                <a:close/>
              </a:path>
              <a:path w="6086475" h="1714500">
                <a:moveTo>
                  <a:pt x="6063119" y="1536700"/>
                </a:moveTo>
                <a:lnTo>
                  <a:pt x="6031382" y="1536700"/>
                </a:lnTo>
                <a:lnTo>
                  <a:pt x="6034265" y="1524000"/>
                </a:lnTo>
                <a:lnTo>
                  <a:pt x="6036741" y="1524000"/>
                </a:lnTo>
                <a:lnTo>
                  <a:pt x="6039332" y="1511300"/>
                </a:lnTo>
                <a:lnTo>
                  <a:pt x="6068415" y="1511300"/>
                </a:lnTo>
                <a:lnTo>
                  <a:pt x="6065850" y="1524000"/>
                </a:lnTo>
                <a:lnTo>
                  <a:pt x="6063119" y="1536700"/>
                </a:lnTo>
                <a:close/>
              </a:path>
              <a:path w="6086475" h="1714500">
                <a:moveTo>
                  <a:pt x="60794" y="1549400"/>
                </a:moveTo>
                <a:lnTo>
                  <a:pt x="29070" y="1549400"/>
                </a:lnTo>
                <a:lnTo>
                  <a:pt x="26035" y="1536700"/>
                </a:lnTo>
                <a:lnTo>
                  <a:pt x="57619" y="1536700"/>
                </a:lnTo>
                <a:lnTo>
                  <a:pt x="60794" y="1549400"/>
                </a:lnTo>
                <a:close/>
              </a:path>
              <a:path w="6086475" h="1714500">
                <a:moveTo>
                  <a:pt x="63957" y="1549400"/>
                </a:moveTo>
                <a:lnTo>
                  <a:pt x="60794" y="1549400"/>
                </a:lnTo>
                <a:lnTo>
                  <a:pt x="60629" y="1536700"/>
                </a:lnTo>
                <a:lnTo>
                  <a:pt x="63957" y="1549400"/>
                </a:lnTo>
                <a:close/>
              </a:path>
              <a:path w="6086475" h="1714500">
                <a:moveTo>
                  <a:pt x="6025464" y="1549400"/>
                </a:moveTo>
                <a:lnTo>
                  <a:pt x="6022314" y="1549400"/>
                </a:lnTo>
                <a:lnTo>
                  <a:pt x="6025642" y="1536700"/>
                </a:lnTo>
                <a:lnTo>
                  <a:pt x="6025464" y="1549400"/>
                </a:lnTo>
                <a:close/>
              </a:path>
              <a:path w="6086475" h="1714500">
                <a:moveTo>
                  <a:pt x="6057201" y="1549400"/>
                </a:moveTo>
                <a:lnTo>
                  <a:pt x="6025464" y="1549400"/>
                </a:lnTo>
                <a:lnTo>
                  <a:pt x="6028651" y="1536700"/>
                </a:lnTo>
                <a:lnTo>
                  <a:pt x="6060236" y="1536700"/>
                </a:lnTo>
                <a:lnTo>
                  <a:pt x="6057201" y="1549400"/>
                </a:lnTo>
                <a:close/>
              </a:path>
              <a:path w="6086475" h="1714500">
                <a:moveTo>
                  <a:pt x="74295" y="1562100"/>
                </a:moveTo>
                <a:lnTo>
                  <a:pt x="35610" y="1562100"/>
                </a:lnTo>
                <a:lnTo>
                  <a:pt x="32270" y="1549400"/>
                </a:lnTo>
                <a:lnTo>
                  <a:pt x="66967" y="1549400"/>
                </a:lnTo>
                <a:lnTo>
                  <a:pt x="74295" y="1562100"/>
                </a:lnTo>
                <a:close/>
              </a:path>
              <a:path w="6086475" h="1714500">
                <a:moveTo>
                  <a:pt x="6050661" y="1562100"/>
                </a:moveTo>
                <a:lnTo>
                  <a:pt x="6011976" y="1562100"/>
                </a:lnTo>
                <a:lnTo>
                  <a:pt x="6019304" y="1549400"/>
                </a:lnTo>
                <a:lnTo>
                  <a:pt x="6054001" y="1549400"/>
                </a:lnTo>
                <a:lnTo>
                  <a:pt x="6050661" y="1562100"/>
                </a:lnTo>
                <a:close/>
              </a:path>
              <a:path w="6086475" h="1714500">
                <a:moveTo>
                  <a:pt x="81762" y="1574800"/>
                </a:moveTo>
                <a:lnTo>
                  <a:pt x="42773" y="1574800"/>
                </a:lnTo>
                <a:lnTo>
                  <a:pt x="39103" y="1562100"/>
                </a:lnTo>
                <a:lnTo>
                  <a:pt x="73914" y="1562100"/>
                </a:lnTo>
                <a:lnTo>
                  <a:pt x="81762" y="1574800"/>
                </a:lnTo>
                <a:close/>
              </a:path>
              <a:path w="6086475" h="1714500">
                <a:moveTo>
                  <a:pt x="6043498" y="1574800"/>
                </a:moveTo>
                <a:lnTo>
                  <a:pt x="6004509" y="1574800"/>
                </a:lnTo>
                <a:lnTo>
                  <a:pt x="6012357" y="1562100"/>
                </a:lnTo>
                <a:lnTo>
                  <a:pt x="6047168" y="1562100"/>
                </a:lnTo>
                <a:lnTo>
                  <a:pt x="6043498" y="1574800"/>
                </a:lnTo>
                <a:close/>
              </a:path>
              <a:path w="6086475" h="1714500">
                <a:moveTo>
                  <a:pt x="146583" y="1638300"/>
                </a:moveTo>
                <a:lnTo>
                  <a:pt x="96812" y="1638300"/>
                </a:lnTo>
                <a:lnTo>
                  <a:pt x="86537" y="1625600"/>
                </a:lnTo>
                <a:lnTo>
                  <a:pt x="76746" y="1612900"/>
                </a:lnTo>
                <a:lnTo>
                  <a:pt x="67449" y="1600200"/>
                </a:lnTo>
                <a:lnTo>
                  <a:pt x="58674" y="1587500"/>
                </a:lnTo>
                <a:lnTo>
                  <a:pt x="50418" y="1574800"/>
                </a:lnTo>
                <a:lnTo>
                  <a:pt x="81343" y="1574800"/>
                </a:lnTo>
                <a:lnTo>
                  <a:pt x="89712" y="1587500"/>
                </a:lnTo>
                <a:lnTo>
                  <a:pt x="89268" y="1587500"/>
                </a:lnTo>
                <a:lnTo>
                  <a:pt x="98120" y="1600200"/>
                </a:lnTo>
                <a:lnTo>
                  <a:pt x="106502" y="1600200"/>
                </a:lnTo>
                <a:lnTo>
                  <a:pt x="116281" y="1612900"/>
                </a:lnTo>
                <a:lnTo>
                  <a:pt x="115773" y="1612900"/>
                </a:lnTo>
                <a:lnTo>
                  <a:pt x="125984" y="1625600"/>
                </a:lnTo>
                <a:lnTo>
                  <a:pt x="135547" y="1625600"/>
                </a:lnTo>
                <a:lnTo>
                  <a:pt x="146583" y="1638300"/>
                </a:lnTo>
                <a:close/>
              </a:path>
              <a:path w="6086475" h="1714500">
                <a:moveTo>
                  <a:pt x="5989459" y="1638300"/>
                </a:moveTo>
                <a:lnTo>
                  <a:pt x="5939688" y="1638300"/>
                </a:lnTo>
                <a:lnTo>
                  <a:pt x="5950724" y="1625600"/>
                </a:lnTo>
                <a:lnTo>
                  <a:pt x="5960275" y="1625600"/>
                </a:lnTo>
                <a:lnTo>
                  <a:pt x="5970498" y="1612900"/>
                </a:lnTo>
                <a:lnTo>
                  <a:pt x="5969990" y="1612900"/>
                </a:lnTo>
                <a:lnTo>
                  <a:pt x="5979769" y="1600200"/>
                </a:lnTo>
                <a:lnTo>
                  <a:pt x="5988151" y="1600200"/>
                </a:lnTo>
                <a:lnTo>
                  <a:pt x="5997003" y="1587500"/>
                </a:lnTo>
                <a:lnTo>
                  <a:pt x="5996559" y="1587500"/>
                </a:lnTo>
                <a:lnTo>
                  <a:pt x="6004928" y="1574800"/>
                </a:lnTo>
                <a:lnTo>
                  <a:pt x="6035852" y="1574800"/>
                </a:lnTo>
                <a:lnTo>
                  <a:pt x="6027597" y="1587500"/>
                </a:lnTo>
                <a:lnTo>
                  <a:pt x="6018822" y="1600200"/>
                </a:lnTo>
                <a:lnTo>
                  <a:pt x="6009525" y="1612900"/>
                </a:lnTo>
                <a:lnTo>
                  <a:pt x="5999734" y="1625600"/>
                </a:lnTo>
                <a:lnTo>
                  <a:pt x="5989459" y="1638300"/>
                </a:lnTo>
                <a:close/>
              </a:path>
              <a:path w="6086475" h="1714500">
                <a:moveTo>
                  <a:pt x="185902" y="1663700"/>
                </a:moveTo>
                <a:lnTo>
                  <a:pt x="130314" y="1663700"/>
                </a:lnTo>
                <a:lnTo>
                  <a:pt x="118706" y="1651000"/>
                </a:lnTo>
                <a:lnTo>
                  <a:pt x="107543" y="1638300"/>
                </a:lnTo>
                <a:lnTo>
                  <a:pt x="156997" y="1638300"/>
                </a:lnTo>
                <a:lnTo>
                  <a:pt x="162852" y="1651000"/>
                </a:lnTo>
                <a:lnTo>
                  <a:pt x="179705" y="1651000"/>
                </a:lnTo>
                <a:lnTo>
                  <a:pt x="185902" y="1663700"/>
                </a:lnTo>
                <a:close/>
              </a:path>
              <a:path w="6086475" h="1714500">
                <a:moveTo>
                  <a:pt x="5955957" y="1663700"/>
                </a:moveTo>
                <a:lnTo>
                  <a:pt x="5900369" y="1663700"/>
                </a:lnTo>
                <a:lnTo>
                  <a:pt x="5906566" y="1651000"/>
                </a:lnTo>
                <a:lnTo>
                  <a:pt x="5923419" y="1651000"/>
                </a:lnTo>
                <a:lnTo>
                  <a:pt x="5929274" y="1638300"/>
                </a:lnTo>
                <a:lnTo>
                  <a:pt x="5978728" y="1638300"/>
                </a:lnTo>
                <a:lnTo>
                  <a:pt x="5967564" y="1651000"/>
                </a:lnTo>
                <a:lnTo>
                  <a:pt x="5955957" y="1663700"/>
                </a:lnTo>
                <a:close/>
              </a:path>
              <a:path w="6086475" h="1714500">
                <a:moveTo>
                  <a:pt x="216408" y="1676400"/>
                </a:moveTo>
                <a:lnTo>
                  <a:pt x="148462" y="1676400"/>
                </a:lnTo>
                <a:lnTo>
                  <a:pt x="142240" y="1663700"/>
                </a:lnTo>
                <a:lnTo>
                  <a:pt x="209829" y="1663700"/>
                </a:lnTo>
                <a:lnTo>
                  <a:pt x="216408" y="1676400"/>
                </a:lnTo>
                <a:close/>
              </a:path>
              <a:path w="6086475" h="1714500">
                <a:moveTo>
                  <a:pt x="5937808" y="1676400"/>
                </a:moveTo>
                <a:lnTo>
                  <a:pt x="5869863" y="1676400"/>
                </a:lnTo>
                <a:lnTo>
                  <a:pt x="5876442" y="1663700"/>
                </a:lnTo>
                <a:lnTo>
                  <a:pt x="5944031" y="1663700"/>
                </a:lnTo>
                <a:lnTo>
                  <a:pt x="5937808" y="1676400"/>
                </a:lnTo>
                <a:close/>
              </a:path>
              <a:path w="6086475" h="1714500">
                <a:moveTo>
                  <a:pt x="295897" y="1689100"/>
                </a:moveTo>
                <a:lnTo>
                  <a:pt x="173964" y="1689100"/>
                </a:lnTo>
                <a:lnTo>
                  <a:pt x="167462" y="1676400"/>
                </a:lnTo>
                <a:lnTo>
                  <a:pt x="288632" y="1676400"/>
                </a:lnTo>
                <a:lnTo>
                  <a:pt x="295897" y="1689100"/>
                </a:lnTo>
                <a:close/>
              </a:path>
              <a:path w="6086475" h="1714500">
                <a:moveTo>
                  <a:pt x="5912307" y="1689100"/>
                </a:moveTo>
                <a:lnTo>
                  <a:pt x="5790374" y="1689100"/>
                </a:lnTo>
                <a:lnTo>
                  <a:pt x="5797638" y="1676400"/>
                </a:lnTo>
                <a:lnTo>
                  <a:pt x="5918809" y="1676400"/>
                </a:lnTo>
                <a:lnTo>
                  <a:pt x="5912307" y="1689100"/>
                </a:lnTo>
                <a:close/>
              </a:path>
              <a:path w="6086475" h="1714500">
                <a:moveTo>
                  <a:pt x="5885434" y="1701800"/>
                </a:moveTo>
                <a:lnTo>
                  <a:pt x="200837" y="1701800"/>
                </a:lnTo>
                <a:lnTo>
                  <a:pt x="194005" y="1689100"/>
                </a:lnTo>
                <a:lnTo>
                  <a:pt x="5892266" y="1689100"/>
                </a:lnTo>
                <a:lnTo>
                  <a:pt x="5885434" y="1701800"/>
                </a:lnTo>
                <a:close/>
              </a:path>
              <a:path w="6086475" h="1714500">
                <a:moveTo>
                  <a:pt x="5828220" y="1714500"/>
                </a:moveTo>
                <a:lnTo>
                  <a:pt x="258051" y="1714500"/>
                </a:lnTo>
                <a:lnTo>
                  <a:pt x="250685" y="1701800"/>
                </a:lnTo>
                <a:lnTo>
                  <a:pt x="5835586" y="1701800"/>
                </a:lnTo>
                <a:lnTo>
                  <a:pt x="5828220" y="1714500"/>
                </a:lnTo>
                <a:close/>
              </a:path>
            </a:pathLst>
          </a:custGeom>
          <a:solidFill>
            <a:srgbClr val="27313A"/>
          </a:solidFill>
        </p:spPr>
        <p:txBody>
          <a:bodyPr wrap="square" lIns="0" tIns="0" rIns="0" bIns="0" rtlCol="0"/>
          <a:lstStyle/>
          <a:p>
            <a:endParaRPr>
              <a:cs typeface="+mn-ea"/>
              <a:sym typeface="+mn-lt"/>
            </a:endParaRPr>
          </a:p>
        </p:txBody>
      </p:sp>
      <p:sp>
        <p:nvSpPr>
          <p:cNvPr id="3" name="object 3"/>
          <p:cNvSpPr txBox="1"/>
          <p:nvPr/>
        </p:nvSpPr>
        <p:spPr>
          <a:xfrm>
            <a:off x="1725929" y="1379563"/>
            <a:ext cx="4902835" cy="998350"/>
          </a:xfrm>
          <a:prstGeom prst="rect">
            <a:avLst/>
          </a:prstGeom>
        </p:spPr>
        <p:txBody>
          <a:bodyPr vert="horz" wrap="square" lIns="0" tIns="13335" rIns="0" bIns="0" rtlCol="0">
            <a:spAutoFit/>
          </a:bodyPr>
          <a:lstStyle/>
          <a:p>
            <a:pPr marL="12700">
              <a:spcBef>
                <a:spcPts val="105"/>
              </a:spcBef>
            </a:pPr>
            <a:r>
              <a:rPr sz="3200" b="1" dirty="0">
                <a:solidFill>
                  <a:srgbClr val="EA542B"/>
                </a:solidFill>
                <a:cs typeface="+mn-ea"/>
                <a:sym typeface="+mn-lt"/>
              </a:rPr>
              <a:t>三：认真接受安全生产教</a:t>
            </a:r>
            <a:r>
              <a:rPr sz="3200" b="1" spc="5" dirty="0">
                <a:solidFill>
                  <a:srgbClr val="EA542B"/>
                </a:solidFill>
                <a:cs typeface="+mn-ea"/>
                <a:sym typeface="+mn-lt"/>
              </a:rPr>
              <a:t>育</a:t>
            </a:r>
            <a:endParaRPr sz="3200">
              <a:cs typeface="+mn-ea"/>
              <a:sym typeface="+mn-lt"/>
            </a:endParaRPr>
          </a:p>
        </p:txBody>
      </p:sp>
      <p:sp>
        <p:nvSpPr>
          <p:cNvPr id="4" name="object 4"/>
          <p:cNvSpPr/>
          <p:nvPr/>
        </p:nvSpPr>
        <p:spPr>
          <a:xfrm>
            <a:off x="7345682" y="2699004"/>
            <a:ext cx="4212335" cy="3108960"/>
          </a:xfrm>
          <a:prstGeom prst="rect">
            <a:avLst/>
          </a:prstGeom>
          <a:blipFill>
            <a:blip r:embed="rId2" cstate="print"/>
            <a:stretch>
              <a:fillRect/>
            </a:stretch>
          </a:blipFill>
        </p:spPr>
        <p:txBody>
          <a:bodyPr wrap="square" lIns="0" tIns="0" rIns="0" bIns="0" rtlCol="0"/>
          <a:lstStyle/>
          <a:p>
            <a:endParaRPr>
              <a:cs typeface="+mn-ea"/>
              <a:sym typeface="+mn-lt"/>
            </a:endParaRPr>
          </a:p>
        </p:txBody>
      </p:sp>
      <p:sp>
        <p:nvSpPr>
          <p:cNvPr id="6" name="object 6"/>
          <p:cNvSpPr/>
          <p:nvPr/>
        </p:nvSpPr>
        <p:spPr>
          <a:xfrm>
            <a:off x="1130809" y="1482852"/>
            <a:ext cx="363220" cy="421005"/>
          </a:xfrm>
          <a:custGeom>
            <a:avLst/>
            <a:gdLst/>
            <a:ahLst/>
            <a:cxnLst/>
            <a:rect l="l" t="t" r="r" b="b"/>
            <a:pathLst>
              <a:path w="363219" h="421005">
                <a:moveTo>
                  <a:pt x="0" y="420624"/>
                </a:moveTo>
                <a:lnTo>
                  <a:pt x="0" y="0"/>
                </a:lnTo>
                <a:lnTo>
                  <a:pt x="362711" y="210312"/>
                </a:lnTo>
                <a:lnTo>
                  <a:pt x="0" y="420624"/>
                </a:lnTo>
                <a:close/>
              </a:path>
            </a:pathLst>
          </a:custGeom>
          <a:solidFill>
            <a:srgbClr val="394653"/>
          </a:solidFill>
        </p:spPr>
        <p:txBody>
          <a:bodyPr wrap="square" lIns="0" tIns="0" rIns="0" bIns="0" rtlCol="0"/>
          <a:lstStyle/>
          <a:p>
            <a:endParaRPr>
              <a:cs typeface="+mn-ea"/>
              <a:sym typeface="+mn-lt"/>
            </a:endParaRPr>
          </a:p>
        </p:txBody>
      </p:sp>
      <p:sp>
        <p:nvSpPr>
          <p:cNvPr id="7" name="object 7"/>
          <p:cNvSpPr/>
          <p:nvPr/>
        </p:nvSpPr>
        <p:spPr>
          <a:xfrm>
            <a:off x="1312165" y="3317748"/>
            <a:ext cx="1725295" cy="588645"/>
          </a:xfrm>
          <a:custGeom>
            <a:avLst/>
            <a:gdLst/>
            <a:ahLst/>
            <a:cxnLst/>
            <a:rect l="l" t="t" r="r" b="b"/>
            <a:pathLst>
              <a:path w="1725295" h="588645">
                <a:moveTo>
                  <a:pt x="1627632" y="588263"/>
                </a:moveTo>
                <a:lnTo>
                  <a:pt x="99060" y="588263"/>
                </a:lnTo>
                <a:lnTo>
                  <a:pt x="60509" y="580833"/>
                </a:lnTo>
                <a:lnTo>
                  <a:pt x="29103" y="559960"/>
                </a:lnTo>
                <a:lnTo>
                  <a:pt x="7911" y="528854"/>
                </a:lnTo>
                <a:lnTo>
                  <a:pt x="0" y="490727"/>
                </a:lnTo>
                <a:lnTo>
                  <a:pt x="0" y="97536"/>
                </a:lnTo>
                <a:lnTo>
                  <a:pt x="7911" y="59752"/>
                </a:lnTo>
                <a:lnTo>
                  <a:pt x="29103" y="28760"/>
                </a:lnTo>
                <a:lnTo>
                  <a:pt x="60509" y="7772"/>
                </a:lnTo>
                <a:lnTo>
                  <a:pt x="99060" y="0"/>
                </a:lnTo>
                <a:lnTo>
                  <a:pt x="1627632" y="0"/>
                </a:lnTo>
                <a:lnTo>
                  <a:pt x="1665471" y="7772"/>
                </a:lnTo>
                <a:lnTo>
                  <a:pt x="1696478" y="28760"/>
                </a:lnTo>
                <a:lnTo>
                  <a:pt x="1717446" y="59752"/>
                </a:lnTo>
                <a:lnTo>
                  <a:pt x="1725168" y="97536"/>
                </a:lnTo>
                <a:lnTo>
                  <a:pt x="1725168" y="490727"/>
                </a:lnTo>
                <a:lnTo>
                  <a:pt x="1717446" y="528854"/>
                </a:lnTo>
                <a:lnTo>
                  <a:pt x="1696478" y="559960"/>
                </a:lnTo>
                <a:lnTo>
                  <a:pt x="1665471" y="580833"/>
                </a:lnTo>
                <a:lnTo>
                  <a:pt x="1627632" y="588263"/>
                </a:lnTo>
                <a:close/>
              </a:path>
            </a:pathLst>
          </a:custGeom>
          <a:solidFill>
            <a:srgbClr val="00929F"/>
          </a:solidFill>
        </p:spPr>
        <p:txBody>
          <a:bodyPr wrap="square" lIns="0" tIns="0" rIns="0" bIns="0" rtlCol="0"/>
          <a:lstStyle/>
          <a:p>
            <a:endParaRPr>
              <a:cs typeface="+mn-ea"/>
              <a:sym typeface="+mn-lt"/>
            </a:endParaRPr>
          </a:p>
        </p:txBody>
      </p:sp>
      <p:sp>
        <p:nvSpPr>
          <p:cNvPr id="8" name="object 8"/>
          <p:cNvSpPr/>
          <p:nvPr/>
        </p:nvSpPr>
        <p:spPr>
          <a:xfrm>
            <a:off x="3268981" y="3317748"/>
            <a:ext cx="1724025" cy="588645"/>
          </a:xfrm>
          <a:custGeom>
            <a:avLst/>
            <a:gdLst/>
            <a:ahLst/>
            <a:cxnLst/>
            <a:rect l="l" t="t" r="r" b="b"/>
            <a:pathLst>
              <a:path w="1724025" h="588645">
                <a:moveTo>
                  <a:pt x="1626108" y="588263"/>
                </a:moveTo>
                <a:lnTo>
                  <a:pt x="97536" y="588263"/>
                </a:lnTo>
                <a:lnTo>
                  <a:pt x="59294" y="580833"/>
                </a:lnTo>
                <a:lnTo>
                  <a:pt x="28151" y="559960"/>
                </a:lnTo>
                <a:lnTo>
                  <a:pt x="7315" y="528854"/>
                </a:lnTo>
                <a:lnTo>
                  <a:pt x="0" y="490727"/>
                </a:lnTo>
                <a:lnTo>
                  <a:pt x="0" y="97536"/>
                </a:lnTo>
                <a:lnTo>
                  <a:pt x="7315" y="59752"/>
                </a:lnTo>
                <a:lnTo>
                  <a:pt x="28151" y="28760"/>
                </a:lnTo>
                <a:lnTo>
                  <a:pt x="59294" y="7772"/>
                </a:lnTo>
                <a:lnTo>
                  <a:pt x="97536" y="0"/>
                </a:lnTo>
                <a:lnTo>
                  <a:pt x="1626108" y="0"/>
                </a:lnTo>
                <a:lnTo>
                  <a:pt x="1664233" y="7772"/>
                </a:lnTo>
                <a:lnTo>
                  <a:pt x="1695335" y="28760"/>
                </a:lnTo>
                <a:lnTo>
                  <a:pt x="1716208" y="59752"/>
                </a:lnTo>
                <a:lnTo>
                  <a:pt x="1723644" y="97536"/>
                </a:lnTo>
                <a:lnTo>
                  <a:pt x="1723644" y="490727"/>
                </a:lnTo>
                <a:lnTo>
                  <a:pt x="1716208" y="528854"/>
                </a:lnTo>
                <a:lnTo>
                  <a:pt x="1695335" y="559960"/>
                </a:lnTo>
                <a:lnTo>
                  <a:pt x="1664233" y="580833"/>
                </a:lnTo>
                <a:lnTo>
                  <a:pt x="1626108" y="588263"/>
                </a:lnTo>
                <a:close/>
              </a:path>
            </a:pathLst>
          </a:custGeom>
          <a:solidFill>
            <a:srgbClr val="F6AA25"/>
          </a:solidFill>
        </p:spPr>
        <p:txBody>
          <a:bodyPr wrap="square" lIns="0" tIns="0" rIns="0" bIns="0" rtlCol="0"/>
          <a:lstStyle/>
          <a:p>
            <a:endParaRPr>
              <a:cs typeface="+mn-ea"/>
              <a:sym typeface="+mn-lt"/>
            </a:endParaRPr>
          </a:p>
        </p:txBody>
      </p:sp>
      <p:sp>
        <p:nvSpPr>
          <p:cNvPr id="9" name="object 9"/>
          <p:cNvSpPr txBox="1"/>
          <p:nvPr/>
        </p:nvSpPr>
        <p:spPr>
          <a:xfrm>
            <a:off x="1765670" y="2659722"/>
            <a:ext cx="3884295" cy="1108637"/>
          </a:xfrm>
          <a:prstGeom prst="rect">
            <a:avLst/>
          </a:prstGeom>
        </p:spPr>
        <p:txBody>
          <a:bodyPr vert="horz" wrap="square" lIns="0" tIns="13335" rIns="0" bIns="0" rtlCol="0">
            <a:spAutoFit/>
          </a:bodyPr>
          <a:lstStyle/>
          <a:p>
            <a:pPr marL="619125">
              <a:spcBef>
                <a:spcPts val="105"/>
              </a:spcBef>
            </a:pPr>
            <a:r>
              <a:rPr sz="3200" b="1" dirty="0">
                <a:solidFill>
                  <a:srgbClr val="00929F"/>
                </a:solidFill>
                <a:cs typeface="+mn-ea"/>
                <a:sym typeface="+mn-lt"/>
              </a:rPr>
              <a:t>“三级安全教育</a:t>
            </a:r>
            <a:r>
              <a:rPr sz="3200" b="1" spc="5" dirty="0">
                <a:solidFill>
                  <a:srgbClr val="00929F"/>
                </a:solidFill>
                <a:cs typeface="+mn-ea"/>
                <a:sym typeface="+mn-lt"/>
              </a:rPr>
              <a:t>”</a:t>
            </a:r>
            <a:endParaRPr sz="3200">
              <a:cs typeface="+mn-ea"/>
              <a:sym typeface="+mn-lt"/>
            </a:endParaRPr>
          </a:p>
          <a:p>
            <a:pPr marL="12700">
              <a:spcBef>
                <a:spcPts val="2315"/>
              </a:spcBef>
              <a:tabLst>
                <a:tab pos="1979930" algn="l"/>
              </a:tabLst>
            </a:pPr>
            <a:r>
              <a:rPr sz="2000" b="1" dirty="0">
                <a:solidFill>
                  <a:srgbClr val="FFFFFF"/>
                </a:solidFill>
                <a:cs typeface="+mn-ea"/>
                <a:sym typeface="+mn-lt"/>
              </a:rPr>
              <a:t>公司</a:t>
            </a:r>
            <a:r>
              <a:rPr sz="2000" b="1" spc="5" dirty="0">
                <a:solidFill>
                  <a:srgbClr val="FFFFFF"/>
                </a:solidFill>
                <a:cs typeface="+mn-ea"/>
                <a:sym typeface="+mn-lt"/>
              </a:rPr>
              <a:t>级	</a:t>
            </a:r>
            <a:r>
              <a:rPr sz="2000" b="1" dirty="0">
                <a:solidFill>
                  <a:srgbClr val="FFFFFF"/>
                </a:solidFill>
                <a:cs typeface="+mn-ea"/>
                <a:sym typeface="+mn-lt"/>
              </a:rPr>
              <a:t>车间</a:t>
            </a:r>
            <a:r>
              <a:rPr sz="2000" b="1" spc="5" dirty="0">
                <a:solidFill>
                  <a:srgbClr val="FFFFFF"/>
                </a:solidFill>
                <a:cs typeface="+mn-ea"/>
                <a:sym typeface="+mn-lt"/>
              </a:rPr>
              <a:t>级</a:t>
            </a:r>
            <a:endParaRPr sz="2000">
              <a:cs typeface="+mn-ea"/>
              <a:sym typeface="+mn-lt"/>
            </a:endParaRPr>
          </a:p>
        </p:txBody>
      </p:sp>
      <p:sp>
        <p:nvSpPr>
          <p:cNvPr id="10" name="object 10"/>
          <p:cNvSpPr/>
          <p:nvPr/>
        </p:nvSpPr>
        <p:spPr>
          <a:xfrm>
            <a:off x="5183125" y="3317748"/>
            <a:ext cx="1725295" cy="588645"/>
          </a:xfrm>
          <a:custGeom>
            <a:avLst/>
            <a:gdLst/>
            <a:ahLst/>
            <a:cxnLst/>
            <a:rect l="l" t="t" r="r" b="b"/>
            <a:pathLst>
              <a:path w="1725295" h="588645">
                <a:moveTo>
                  <a:pt x="1627631" y="588263"/>
                </a:moveTo>
                <a:lnTo>
                  <a:pt x="99060" y="588263"/>
                </a:lnTo>
                <a:lnTo>
                  <a:pt x="60587" y="580833"/>
                </a:lnTo>
                <a:lnTo>
                  <a:pt x="29208" y="559960"/>
                </a:lnTo>
                <a:lnTo>
                  <a:pt x="7989" y="528854"/>
                </a:lnTo>
                <a:lnTo>
                  <a:pt x="0" y="490727"/>
                </a:lnTo>
                <a:lnTo>
                  <a:pt x="0" y="97536"/>
                </a:lnTo>
                <a:lnTo>
                  <a:pt x="7989" y="59752"/>
                </a:lnTo>
                <a:lnTo>
                  <a:pt x="29208" y="28760"/>
                </a:lnTo>
                <a:lnTo>
                  <a:pt x="60587" y="7772"/>
                </a:lnTo>
                <a:lnTo>
                  <a:pt x="99060" y="0"/>
                </a:lnTo>
                <a:lnTo>
                  <a:pt x="1627631" y="0"/>
                </a:lnTo>
                <a:lnTo>
                  <a:pt x="1665544" y="7772"/>
                </a:lnTo>
                <a:lnTo>
                  <a:pt x="1696578" y="28760"/>
                </a:lnTo>
                <a:lnTo>
                  <a:pt x="1717523" y="59752"/>
                </a:lnTo>
                <a:lnTo>
                  <a:pt x="1725168" y="97536"/>
                </a:lnTo>
                <a:lnTo>
                  <a:pt x="1725168" y="490727"/>
                </a:lnTo>
                <a:lnTo>
                  <a:pt x="1717523" y="528854"/>
                </a:lnTo>
                <a:lnTo>
                  <a:pt x="1696578" y="559960"/>
                </a:lnTo>
                <a:lnTo>
                  <a:pt x="1665544" y="580833"/>
                </a:lnTo>
                <a:lnTo>
                  <a:pt x="1627631" y="588263"/>
                </a:lnTo>
                <a:close/>
              </a:path>
            </a:pathLst>
          </a:custGeom>
          <a:solidFill>
            <a:srgbClr val="EA542B"/>
          </a:solidFill>
        </p:spPr>
        <p:txBody>
          <a:bodyPr wrap="square" lIns="0" tIns="0" rIns="0" bIns="0" rtlCol="0"/>
          <a:lstStyle/>
          <a:p>
            <a:endParaRPr>
              <a:cs typeface="+mn-ea"/>
              <a:sym typeface="+mn-lt"/>
            </a:endParaRPr>
          </a:p>
        </p:txBody>
      </p:sp>
      <p:sp>
        <p:nvSpPr>
          <p:cNvPr id="11" name="object 11"/>
          <p:cNvSpPr txBox="1"/>
          <p:nvPr/>
        </p:nvSpPr>
        <p:spPr>
          <a:xfrm>
            <a:off x="5686159" y="3498608"/>
            <a:ext cx="788035" cy="321242"/>
          </a:xfrm>
          <a:prstGeom prst="rect">
            <a:avLst/>
          </a:prstGeom>
        </p:spPr>
        <p:txBody>
          <a:bodyPr vert="horz" wrap="square" lIns="0" tIns="13335" rIns="0" bIns="0" rtlCol="0">
            <a:spAutoFit/>
          </a:bodyPr>
          <a:lstStyle/>
          <a:p>
            <a:pPr marL="12700">
              <a:spcBef>
                <a:spcPts val="105"/>
              </a:spcBef>
            </a:pPr>
            <a:r>
              <a:rPr sz="2000" b="1" dirty="0">
                <a:solidFill>
                  <a:srgbClr val="FFFFFF"/>
                </a:solidFill>
                <a:cs typeface="+mn-ea"/>
                <a:sym typeface="+mn-lt"/>
              </a:rPr>
              <a:t>班组</a:t>
            </a:r>
            <a:r>
              <a:rPr sz="2000" b="1" spc="5" dirty="0">
                <a:solidFill>
                  <a:srgbClr val="FFFFFF"/>
                </a:solidFill>
                <a:cs typeface="+mn-ea"/>
                <a:sym typeface="+mn-lt"/>
              </a:rPr>
              <a:t>级</a:t>
            </a:r>
            <a:endParaRPr sz="2000">
              <a:cs typeface="+mn-ea"/>
              <a:sym typeface="+mn-lt"/>
            </a:endParaRPr>
          </a:p>
        </p:txBody>
      </p:sp>
      <p:sp>
        <p:nvSpPr>
          <p:cNvPr id="12" name="object 12"/>
          <p:cNvSpPr/>
          <p:nvPr/>
        </p:nvSpPr>
        <p:spPr>
          <a:xfrm>
            <a:off x="1078015" y="4463073"/>
            <a:ext cx="6086475" cy="1714500"/>
          </a:xfrm>
          <a:custGeom>
            <a:avLst/>
            <a:gdLst/>
            <a:ahLst/>
            <a:cxnLst/>
            <a:rect l="l" t="t" r="r" b="b"/>
            <a:pathLst>
              <a:path w="6086475" h="1714500">
                <a:moveTo>
                  <a:pt x="5878525" y="12700"/>
                </a:moveTo>
                <a:lnTo>
                  <a:pt x="207746" y="12700"/>
                </a:lnTo>
                <a:lnTo>
                  <a:pt x="214744" y="0"/>
                </a:lnTo>
                <a:lnTo>
                  <a:pt x="5871527" y="0"/>
                </a:lnTo>
                <a:lnTo>
                  <a:pt x="5878525" y="12700"/>
                </a:lnTo>
                <a:close/>
              </a:path>
              <a:path w="6086475" h="1714500">
                <a:moveTo>
                  <a:pt x="5912307" y="25400"/>
                </a:moveTo>
                <a:lnTo>
                  <a:pt x="173964" y="25400"/>
                </a:lnTo>
                <a:lnTo>
                  <a:pt x="180568" y="12700"/>
                </a:lnTo>
                <a:lnTo>
                  <a:pt x="5905703" y="12700"/>
                </a:lnTo>
                <a:lnTo>
                  <a:pt x="5912307" y="25400"/>
                </a:lnTo>
                <a:close/>
              </a:path>
              <a:path w="6086475" h="1714500">
                <a:moveTo>
                  <a:pt x="222377" y="38100"/>
                </a:moveTo>
                <a:lnTo>
                  <a:pt x="148462" y="38100"/>
                </a:lnTo>
                <a:lnTo>
                  <a:pt x="154698" y="25400"/>
                </a:lnTo>
                <a:lnTo>
                  <a:pt x="229082" y="25400"/>
                </a:lnTo>
                <a:lnTo>
                  <a:pt x="222377" y="38100"/>
                </a:lnTo>
                <a:close/>
              </a:path>
              <a:path w="6086475" h="1714500">
                <a:moveTo>
                  <a:pt x="5937808" y="38100"/>
                </a:moveTo>
                <a:lnTo>
                  <a:pt x="5863894" y="38100"/>
                </a:lnTo>
                <a:lnTo>
                  <a:pt x="5857189" y="25400"/>
                </a:lnTo>
                <a:lnTo>
                  <a:pt x="5931573" y="25400"/>
                </a:lnTo>
                <a:lnTo>
                  <a:pt x="5937808" y="38100"/>
                </a:lnTo>
                <a:close/>
              </a:path>
              <a:path w="6086475" h="1714500">
                <a:moveTo>
                  <a:pt x="135547" y="76200"/>
                </a:moveTo>
                <a:lnTo>
                  <a:pt x="96812" y="76200"/>
                </a:lnTo>
                <a:lnTo>
                  <a:pt x="107543" y="63500"/>
                </a:lnTo>
                <a:lnTo>
                  <a:pt x="118706" y="50800"/>
                </a:lnTo>
                <a:lnTo>
                  <a:pt x="130314" y="38100"/>
                </a:lnTo>
                <a:lnTo>
                  <a:pt x="191858" y="38100"/>
                </a:lnTo>
                <a:lnTo>
                  <a:pt x="185585" y="50800"/>
                </a:lnTo>
                <a:lnTo>
                  <a:pt x="168490" y="50800"/>
                </a:lnTo>
                <a:lnTo>
                  <a:pt x="162547" y="63500"/>
                </a:lnTo>
                <a:lnTo>
                  <a:pt x="146583" y="63500"/>
                </a:lnTo>
                <a:lnTo>
                  <a:pt x="135547" y="76200"/>
                </a:lnTo>
                <a:close/>
              </a:path>
              <a:path w="6086475" h="1714500">
                <a:moveTo>
                  <a:pt x="5989459" y="76200"/>
                </a:moveTo>
                <a:lnTo>
                  <a:pt x="5950724" y="76200"/>
                </a:lnTo>
                <a:lnTo>
                  <a:pt x="5939688" y="63500"/>
                </a:lnTo>
                <a:lnTo>
                  <a:pt x="5923724" y="63500"/>
                </a:lnTo>
                <a:lnTo>
                  <a:pt x="5917780" y="50800"/>
                </a:lnTo>
                <a:lnTo>
                  <a:pt x="5900686" y="50800"/>
                </a:lnTo>
                <a:lnTo>
                  <a:pt x="5894412" y="38100"/>
                </a:lnTo>
                <a:lnTo>
                  <a:pt x="5955957" y="38100"/>
                </a:lnTo>
                <a:lnTo>
                  <a:pt x="5967564" y="50800"/>
                </a:lnTo>
                <a:lnTo>
                  <a:pt x="5978728" y="63500"/>
                </a:lnTo>
                <a:lnTo>
                  <a:pt x="5989459" y="76200"/>
                </a:lnTo>
                <a:close/>
              </a:path>
              <a:path w="6086475" h="1714500">
                <a:moveTo>
                  <a:pt x="73914" y="139700"/>
                </a:moveTo>
                <a:lnTo>
                  <a:pt x="42773" y="139700"/>
                </a:lnTo>
                <a:lnTo>
                  <a:pt x="50418" y="127000"/>
                </a:lnTo>
                <a:lnTo>
                  <a:pt x="58674" y="114300"/>
                </a:lnTo>
                <a:lnTo>
                  <a:pt x="67449" y="101600"/>
                </a:lnTo>
                <a:lnTo>
                  <a:pt x="76746" y="88900"/>
                </a:lnTo>
                <a:lnTo>
                  <a:pt x="86537" y="76200"/>
                </a:lnTo>
                <a:lnTo>
                  <a:pt x="136093" y="76200"/>
                </a:lnTo>
                <a:lnTo>
                  <a:pt x="125463" y="88900"/>
                </a:lnTo>
                <a:lnTo>
                  <a:pt x="116281" y="88900"/>
                </a:lnTo>
                <a:lnTo>
                  <a:pt x="106502" y="101600"/>
                </a:lnTo>
                <a:lnTo>
                  <a:pt x="106984" y="101600"/>
                </a:lnTo>
                <a:lnTo>
                  <a:pt x="97662" y="114300"/>
                </a:lnTo>
                <a:lnTo>
                  <a:pt x="89712" y="114300"/>
                </a:lnTo>
                <a:lnTo>
                  <a:pt x="81343" y="127000"/>
                </a:lnTo>
                <a:lnTo>
                  <a:pt x="81762" y="127000"/>
                </a:lnTo>
                <a:lnTo>
                  <a:pt x="73914" y="139700"/>
                </a:lnTo>
                <a:close/>
              </a:path>
              <a:path w="6086475" h="1714500">
                <a:moveTo>
                  <a:pt x="6043498" y="139700"/>
                </a:moveTo>
                <a:lnTo>
                  <a:pt x="6012357" y="139700"/>
                </a:lnTo>
                <a:lnTo>
                  <a:pt x="6004509" y="127000"/>
                </a:lnTo>
                <a:lnTo>
                  <a:pt x="6004928" y="127000"/>
                </a:lnTo>
                <a:lnTo>
                  <a:pt x="5996559" y="114300"/>
                </a:lnTo>
                <a:lnTo>
                  <a:pt x="5988608" y="114300"/>
                </a:lnTo>
                <a:lnTo>
                  <a:pt x="5979287" y="101600"/>
                </a:lnTo>
                <a:lnTo>
                  <a:pt x="5979769" y="101600"/>
                </a:lnTo>
                <a:lnTo>
                  <a:pt x="5969990" y="88900"/>
                </a:lnTo>
                <a:lnTo>
                  <a:pt x="5960808" y="88900"/>
                </a:lnTo>
                <a:lnTo>
                  <a:pt x="5950178" y="76200"/>
                </a:lnTo>
                <a:lnTo>
                  <a:pt x="5999734" y="76200"/>
                </a:lnTo>
                <a:lnTo>
                  <a:pt x="6009525" y="88900"/>
                </a:lnTo>
                <a:lnTo>
                  <a:pt x="6018822" y="101600"/>
                </a:lnTo>
                <a:lnTo>
                  <a:pt x="6027597" y="114300"/>
                </a:lnTo>
                <a:lnTo>
                  <a:pt x="6035852" y="127000"/>
                </a:lnTo>
                <a:lnTo>
                  <a:pt x="6043498" y="139700"/>
                </a:lnTo>
                <a:close/>
              </a:path>
              <a:path w="6086475" h="1714500">
                <a:moveTo>
                  <a:pt x="66967" y="152400"/>
                </a:moveTo>
                <a:lnTo>
                  <a:pt x="35610" y="152400"/>
                </a:lnTo>
                <a:lnTo>
                  <a:pt x="39103" y="139700"/>
                </a:lnTo>
                <a:lnTo>
                  <a:pt x="74295" y="139700"/>
                </a:lnTo>
                <a:lnTo>
                  <a:pt x="66967" y="152400"/>
                </a:lnTo>
                <a:close/>
              </a:path>
              <a:path w="6086475" h="1714500">
                <a:moveTo>
                  <a:pt x="6050661" y="152400"/>
                </a:moveTo>
                <a:lnTo>
                  <a:pt x="6019304" y="152400"/>
                </a:lnTo>
                <a:lnTo>
                  <a:pt x="6011976" y="139700"/>
                </a:lnTo>
                <a:lnTo>
                  <a:pt x="6047168" y="139700"/>
                </a:lnTo>
                <a:lnTo>
                  <a:pt x="6050661" y="152400"/>
                </a:lnTo>
                <a:close/>
              </a:path>
              <a:path w="6086475" h="1714500">
                <a:moveTo>
                  <a:pt x="60629" y="165100"/>
                </a:moveTo>
                <a:lnTo>
                  <a:pt x="29070" y="165100"/>
                </a:lnTo>
                <a:lnTo>
                  <a:pt x="32270" y="152400"/>
                </a:lnTo>
                <a:lnTo>
                  <a:pt x="63957" y="152400"/>
                </a:lnTo>
                <a:lnTo>
                  <a:pt x="60629" y="165100"/>
                </a:lnTo>
                <a:close/>
              </a:path>
              <a:path w="6086475" h="1714500">
                <a:moveTo>
                  <a:pt x="6057201" y="165100"/>
                </a:moveTo>
                <a:lnTo>
                  <a:pt x="6025642" y="165100"/>
                </a:lnTo>
                <a:lnTo>
                  <a:pt x="6022314" y="152400"/>
                </a:lnTo>
                <a:lnTo>
                  <a:pt x="6054001" y="152400"/>
                </a:lnTo>
                <a:lnTo>
                  <a:pt x="6057201" y="165100"/>
                </a:lnTo>
                <a:close/>
              </a:path>
              <a:path w="6086475" h="1714500">
                <a:moveTo>
                  <a:pt x="54737" y="177800"/>
                </a:moveTo>
                <a:lnTo>
                  <a:pt x="23152" y="177800"/>
                </a:lnTo>
                <a:lnTo>
                  <a:pt x="26035" y="165100"/>
                </a:lnTo>
                <a:lnTo>
                  <a:pt x="57785" y="165100"/>
                </a:lnTo>
                <a:lnTo>
                  <a:pt x="54737" y="177800"/>
                </a:lnTo>
                <a:close/>
              </a:path>
              <a:path w="6086475" h="1714500">
                <a:moveTo>
                  <a:pt x="6063119" y="177800"/>
                </a:moveTo>
                <a:lnTo>
                  <a:pt x="6031534" y="177800"/>
                </a:lnTo>
                <a:lnTo>
                  <a:pt x="6028486" y="165100"/>
                </a:lnTo>
                <a:lnTo>
                  <a:pt x="6060236" y="165100"/>
                </a:lnTo>
                <a:lnTo>
                  <a:pt x="6063119" y="177800"/>
                </a:lnTo>
                <a:close/>
              </a:path>
              <a:path w="6086475" h="1714500">
                <a:moveTo>
                  <a:pt x="49403" y="190500"/>
                </a:moveTo>
                <a:lnTo>
                  <a:pt x="17856" y="190500"/>
                </a:lnTo>
                <a:lnTo>
                  <a:pt x="20421" y="177800"/>
                </a:lnTo>
                <a:lnTo>
                  <a:pt x="52146" y="177800"/>
                </a:lnTo>
                <a:lnTo>
                  <a:pt x="49403" y="190500"/>
                </a:lnTo>
                <a:close/>
              </a:path>
              <a:path w="6086475" h="1714500">
                <a:moveTo>
                  <a:pt x="6068415" y="190500"/>
                </a:moveTo>
                <a:lnTo>
                  <a:pt x="6036868" y="190500"/>
                </a:lnTo>
                <a:lnTo>
                  <a:pt x="6034125" y="177800"/>
                </a:lnTo>
                <a:lnTo>
                  <a:pt x="6065850" y="177800"/>
                </a:lnTo>
                <a:lnTo>
                  <a:pt x="6068415" y="190500"/>
                </a:lnTo>
                <a:close/>
              </a:path>
              <a:path w="6086475" h="1714500">
                <a:moveTo>
                  <a:pt x="44627" y="203200"/>
                </a:moveTo>
                <a:lnTo>
                  <a:pt x="13195" y="203200"/>
                </a:lnTo>
                <a:lnTo>
                  <a:pt x="15443" y="190500"/>
                </a:lnTo>
                <a:lnTo>
                  <a:pt x="47066" y="190500"/>
                </a:lnTo>
                <a:lnTo>
                  <a:pt x="44627" y="203200"/>
                </a:lnTo>
                <a:close/>
              </a:path>
              <a:path w="6086475" h="1714500">
                <a:moveTo>
                  <a:pt x="6073076" y="203200"/>
                </a:moveTo>
                <a:lnTo>
                  <a:pt x="6041644" y="203200"/>
                </a:lnTo>
                <a:lnTo>
                  <a:pt x="6039205" y="190500"/>
                </a:lnTo>
                <a:lnTo>
                  <a:pt x="6070828" y="190500"/>
                </a:lnTo>
                <a:lnTo>
                  <a:pt x="6073076" y="203200"/>
                </a:lnTo>
                <a:close/>
              </a:path>
              <a:path w="6086475" h="1714500">
                <a:moveTo>
                  <a:pt x="36842" y="228600"/>
                </a:moveTo>
                <a:lnTo>
                  <a:pt x="7467" y="228600"/>
                </a:lnTo>
                <a:lnTo>
                  <a:pt x="9207" y="215900"/>
                </a:lnTo>
                <a:lnTo>
                  <a:pt x="11125" y="203200"/>
                </a:lnTo>
                <a:lnTo>
                  <a:pt x="42570" y="203200"/>
                </a:lnTo>
                <a:lnTo>
                  <a:pt x="40436" y="215900"/>
                </a:lnTo>
                <a:lnTo>
                  <a:pt x="38658" y="215900"/>
                </a:lnTo>
                <a:lnTo>
                  <a:pt x="36842" y="228600"/>
                </a:lnTo>
                <a:close/>
              </a:path>
              <a:path w="6086475" h="1714500">
                <a:moveTo>
                  <a:pt x="6078804" y="228600"/>
                </a:moveTo>
                <a:lnTo>
                  <a:pt x="6049429" y="228600"/>
                </a:lnTo>
                <a:lnTo>
                  <a:pt x="6047613" y="215900"/>
                </a:lnTo>
                <a:lnTo>
                  <a:pt x="6045835" y="215900"/>
                </a:lnTo>
                <a:lnTo>
                  <a:pt x="6043701" y="203200"/>
                </a:lnTo>
                <a:lnTo>
                  <a:pt x="6075146" y="203200"/>
                </a:lnTo>
                <a:lnTo>
                  <a:pt x="6077064" y="215900"/>
                </a:lnTo>
                <a:lnTo>
                  <a:pt x="6078804" y="228600"/>
                </a:lnTo>
                <a:close/>
              </a:path>
              <a:path w="6086475" h="1714500">
                <a:moveTo>
                  <a:pt x="33870" y="241300"/>
                </a:moveTo>
                <a:lnTo>
                  <a:pt x="4521" y="241300"/>
                </a:lnTo>
                <a:lnTo>
                  <a:pt x="5905" y="228600"/>
                </a:lnTo>
                <a:lnTo>
                  <a:pt x="35356" y="228600"/>
                </a:lnTo>
                <a:lnTo>
                  <a:pt x="33870" y="241300"/>
                </a:lnTo>
                <a:close/>
              </a:path>
              <a:path w="6086475" h="1714500">
                <a:moveTo>
                  <a:pt x="6081750" y="241300"/>
                </a:moveTo>
                <a:lnTo>
                  <a:pt x="6052400" y="241300"/>
                </a:lnTo>
                <a:lnTo>
                  <a:pt x="6050915" y="228600"/>
                </a:lnTo>
                <a:lnTo>
                  <a:pt x="6080366" y="228600"/>
                </a:lnTo>
                <a:lnTo>
                  <a:pt x="6081750" y="241300"/>
                </a:lnTo>
                <a:close/>
              </a:path>
              <a:path w="6086475" h="1714500">
                <a:moveTo>
                  <a:pt x="31521" y="254000"/>
                </a:moveTo>
                <a:lnTo>
                  <a:pt x="2273" y="254000"/>
                </a:lnTo>
                <a:lnTo>
                  <a:pt x="3302" y="241300"/>
                </a:lnTo>
                <a:lnTo>
                  <a:pt x="32677" y="241300"/>
                </a:lnTo>
                <a:lnTo>
                  <a:pt x="31521" y="254000"/>
                </a:lnTo>
                <a:close/>
              </a:path>
              <a:path w="6086475" h="1714500">
                <a:moveTo>
                  <a:pt x="6083998" y="254000"/>
                </a:moveTo>
                <a:lnTo>
                  <a:pt x="6054750" y="254000"/>
                </a:lnTo>
                <a:lnTo>
                  <a:pt x="6053594" y="241300"/>
                </a:lnTo>
                <a:lnTo>
                  <a:pt x="6082969" y="241300"/>
                </a:lnTo>
                <a:lnTo>
                  <a:pt x="6083998" y="254000"/>
                </a:lnTo>
                <a:close/>
              </a:path>
              <a:path w="6086475" h="1714500">
                <a:moveTo>
                  <a:pt x="28816" y="279400"/>
                </a:moveTo>
                <a:lnTo>
                  <a:pt x="279" y="279400"/>
                </a:lnTo>
                <a:lnTo>
                  <a:pt x="762" y="266700"/>
                </a:lnTo>
                <a:lnTo>
                  <a:pt x="1422" y="254000"/>
                </a:lnTo>
                <a:lnTo>
                  <a:pt x="30645" y="254000"/>
                </a:lnTo>
                <a:lnTo>
                  <a:pt x="29832" y="266700"/>
                </a:lnTo>
                <a:lnTo>
                  <a:pt x="29260" y="266700"/>
                </a:lnTo>
                <a:lnTo>
                  <a:pt x="28816" y="279400"/>
                </a:lnTo>
                <a:close/>
              </a:path>
              <a:path w="6086475" h="1714500">
                <a:moveTo>
                  <a:pt x="6085992" y="279400"/>
                </a:moveTo>
                <a:lnTo>
                  <a:pt x="6057455" y="279400"/>
                </a:lnTo>
                <a:lnTo>
                  <a:pt x="6057011" y="266700"/>
                </a:lnTo>
                <a:lnTo>
                  <a:pt x="6056439" y="266700"/>
                </a:lnTo>
                <a:lnTo>
                  <a:pt x="6055626" y="254000"/>
                </a:lnTo>
                <a:lnTo>
                  <a:pt x="6084849" y="254000"/>
                </a:lnTo>
                <a:lnTo>
                  <a:pt x="6085509" y="266700"/>
                </a:lnTo>
                <a:lnTo>
                  <a:pt x="6085992" y="279400"/>
                </a:lnTo>
                <a:close/>
              </a:path>
              <a:path w="6086475" h="1714500">
                <a:moveTo>
                  <a:pt x="28829" y="1435100"/>
                </a:moveTo>
                <a:lnTo>
                  <a:pt x="279" y="1435100"/>
                </a:lnTo>
                <a:lnTo>
                  <a:pt x="0" y="1422400"/>
                </a:lnTo>
                <a:lnTo>
                  <a:pt x="0" y="279400"/>
                </a:lnTo>
                <a:lnTo>
                  <a:pt x="28562" y="279400"/>
                </a:lnTo>
                <a:lnTo>
                  <a:pt x="28549" y="1422400"/>
                </a:lnTo>
                <a:lnTo>
                  <a:pt x="28829" y="1435100"/>
                </a:lnTo>
                <a:close/>
              </a:path>
              <a:path w="6086475" h="1714500">
                <a:moveTo>
                  <a:pt x="6085992" y="1435100"/>
                </a:moveTo>
                <a:lnTo>
                  <a:pt x="6057442" y="1435100"/>
                </a:lnTo>
                <a:lnTo>
                  <a:pt x="6057722" y="1422400"/>
                </a:lnTo>
                <a:lnTo>
                  <a:pt x="6057709" y="279400"/>
                </a:lnTo>
                <a:lnTo>
                  <a:pt x="6086271" y="279400"/>
                </a:lnTo>
                <a:lnTo>
                  <a:pt x="6086271" y="1422400"/>
                </a:lnTo>
                <a:lnTo>
                  <a:pt x="6085992" y="1435100"/>
                </a:lnTo>
                <a:close/>
              </a:path>
              <a:path w="6086475" h="1714500">
                <a:moveTo>
                  <a:pt x="29870" y="1447800"/>
                </a:moveTo>
                <a:lnTo>
                  <a:pt x="1422" y="1447800"/>
                </a:lnTo>
                <a:lnTo>
                  <a:pt x="762" y="1435100"/>
                </a:lnTo>
                <a:lnTo>
                  <a:pt x="29235" y="1435100"/>
                </a:lnTo>
                <a:lnTo>
                  <a:pt x="29870" y="1447800"/>
                </a:lnTo>
                <a:close/>
              </a:path>
              <a:path w="6086475" h="1714500">
                <a:moveTo>
                  <a:pt x="6084849" y="1447800"/>
                </a:moveTo>
                <a:lnTo>
                  <a:pt x="6056401" y="1447800"/>
                </a:lnTo>
                <a:lnTo>
                  <a:pt x="6057036" y="1435100"/>
                </a:lnTo>
                <a:lnTo>
                  <a:pt x="6085509" y="1435100"/>
                </a:lnTo>
                <a:lnTo>
                  <a:pt x="6084849" y="1447800"/>
                </a:lnTo>
                <a:close/>
              </a:path>
              <a:path w="6086475" h="1714500">
                <a:moveTo>
                  <a:pt x="33934" y="1473200"/>
                </a:moveTo>
                <a:lnTo>
                  <a:pt x="4521" y="1473200"/>
                </a:lnTo>
                <a:lnTo>
                  <a:pt x="3302" y="1460500"/>
                </a:lnTo>
                <a:lnTo>
                  <a:pt x="2273" y="1447800"/>
                </a:lnTo>
                <a:lnTo>
                  <a:pt x="30594" y="1447800"/>
                </a:lnTo>
                <a:lnTo>
                  <a:pt x="31584" y="1460500"/>
                </a:lnTo>
                <a:lnTo>
                  <a:pt x="32613" y="1460500"/>
                </a:lnTo>
                <a:lnTo>
                  <a:pt x="33934" y="1473200"/>
                </a:lnTo>
                <a:close/>
              </a:path>
              <a:path w="6086475" h="1714500">
                <a:moveTo>
                  <a:pt x="6081750" y="1473200"/>
                </a:moveTo>
                <a:lnTo>
                  <a:pt x="6052337" y="1473200"/>
                </a:lnTo>
                <a:lnTo>
                  <a:pt x="6053658" y="1460500"/>
                </a:lnTo>
                <a:lnTo>
                  <a:pt x="6054686" y="1460500"/>
                </a:lnTo>
                <a:lnTo>
                  <a:pt x="6055677" y="1447800"/>
                </a:lnTo>
                <a:lnTo>
                  <a:pt x="6083998" y="1447800"/>
                </a:lnTo>
                <a:lnTo>
                  <a:pt x="6082969" y="1460500"/>
                </a:lnTo>
                <a:lnTo>
                  <a:pt x="6081750" y="1473200"/>
                </a:lnTo>
                <a:close/>
              </a:path>
              <a:path w="6086475" h="1714500">
                <a:moveTo>
                  <a:pt x="36931" y="1485900"/>
                </a:moveTo>
                <a:lnTo>
                  <a:pt x="7467" y="1485900"/>
                </a:lnTo>
                <a:lnTo>
                  <a:pt x="5905" y="1473200"/>
                </a:lnTo>
                <a:lnTo>
                  <a:pt x="35280" y="1473200"/>
                </a:lnTo>
                <a:lnTo>
                  <a:pt x="36931" y="1485900"/>
                </a:lnTo>
                <a:close/>
              </a:path>
              <a:path w="6086475" h="1714500">
                <a:moveTo>
                  <a:pt x="6078804" y="1485900"/>
                </a:moveTo>
                <a:lnTo>
                  <a:pt x="6049340" y="1485900"/>
                </a:lnTo>
                <a:lnTo>
                  <a:pt x="6050991" y="1473200"/>
                </a:lnTo>
                <a:lnTo>
                  <a:pt x="6080366" y="1473200"/>
                </a:lnTo>
                <a:lnTo>
                  <a:pt x="6078804" y="1485900"/>
                </a:lnTo>
                <a:close/>
              </a:path>
              <a:path w="6086475" h="1714500">
                <a:moveTo>
                  <a:pt x="40538" y="1498600"/>
                </a:moveTo>
                <a:lnTo>
                  <a:pt x="11125" y="1498600"/>
                </a:lnTo>
                <a:lnTo>
                  <a:pt x="9207" y="1485900"/>
                </a:lnTo>
                <a:lnTo>
                  <a:pt x="38557" y="1485900"/>
                </a:lnTo>
                <a:lnTo>
                  <a:pt x="40538" y="1498600"/>
                </a:lnTo>
                <a:close/>
              </a:path>
              <a:path w="6086475" h="1714500">
                <a:moveTo>
                  <a:pt x="6075146" y="1498600"/>
                </a:moveTo>
                <a:lnTo>
                  <a:pt x="6045733" y="1498600"/>
                </a:lnTo>
                <a:lnTo>
                  <a:pt x="6047714" y="1485900"/>
                </a:lnTo>
                <a:lnTo>
                  <a:pt x="6077064" y="1485900"/>
                </a:lnTo>
                <a:lnTo>
                  <a:pt x="6075146" y="1498600"/>
                </a:lnTo>
                <a:close/>
              </a:path>
              <a:path w="6086475" h="1714500">
                <a:moveTo>
                  <a:pt x="44742" y="1511300"/>
                </a:moveTo>
                <a:lnTo>
                  <a:pt x="15443" y="1511300"/>
                </a:lnTo>
                <a:lnTo>
                  <a:pt x="13195" y="1498600"/>
                </a:lnTo>
                <a:lnTo>
                  <a:pt x="42456" y="1498600"/>
                </a:lnTo>
                <a:lnTo>
                  <a:pt x="44742" y="1511300"/>
                </a:lnTo>
                <a:close/>
              </a:path>
              <a:path w="6086475" h="1714500">
                <a:moveTo>
                  <a:pt x="6070828" y="1511300"/>
                </a:moveTo>
                <a:lnTo>
                  <a:pt x="6041529" y="1511300"/>
                </a:lnTo>
                <a:lnTo>
                  <a:pt x="6043815" y="1498600"/>
                </a:lnTo>
                <a:lnTo>
                  <a:pt x="6073076" y="1498600"/>
                </a:lnTo>
                <a:lnTo>
                  <a:pt x="6070828" y="1511300"/>
                </a:lnTo>
                <a:close/>
              </a:path>
              <a:path w="6086475" h="1714500">
                <a:moveTo>
                  <a:pt x="54889" y="1536700"/>
                </a:moveTo>
                <a:lnTo>
                  <a:pt x="23152" y="1536700"/>
                </a:lnTo>
                <a:lnTo>
                  <a:pt x="20421" y="1524000"/>
                </a:lnTo>
                <a:lnTo>
                  <a:pt x="17856" y="1511300"/>
                </a:lnTo>
                <a:lnTo>
                  <a:pt x="46939" y="1511300"/>
                </a:lnTo>
                <a:lnTo>
                  <a:pt x="49530" y="1524000"/>
                </a:lnTo>
                <a:lnTo>
                  <a:pt x="52006" y="1524000"/>
                </a:lnTo>
                <a:lnTo>
                  <a:pt x="54889" y="1536700"/>
                </a:lnTo>
                <a:close/>
              </a:path>
              <a:path w="6086475" h="1714500">
                <a:moveTo>
                  <a:pt x="6063119" y="1536700"/>
                </a:moveTo>
                <a:lnTo>
                  <a:pt x="6031382" y="1536700"/>
                </a:lnTo>
                <a:lnTo>
                  <a:pt x="6034265" y="1524000"/>
                </a:lnTo>
                <a:lnTo>
                  <a:pt x="6036741" y="1524000"/>
                </a:lnTo>
                <a:lnTo>
                  <a:pt x="6039332" y="1511300"/>
                </a:lnTo>
                <a:lnTo>
                  <a:pt x="6068415" y="1511300"/>
                </a:lnTo>
                <a:lnTo>
                  <a:pt x="6065850" y="1524000"/>
                </a:lnTo>
                <a:lnTo>
                  <a:pt x="6063119" y="1536700"/>
                </a:lnTo>
                <a:close/>
              </a:path>
              <a:path w="6086475" h="1714500">
                <a:moveTo>
                  <a:pt x="60794" y="1549400"/>
                </a:moveTo>
                <a:lnTo>
                  <a:pt x="29070" y="1549400"/>
                </a:lnTo>
                <a:lnTo>
                  <a:pt x="26035" y="1536700"/>
                </a:lnTo>
                <a:lnTo>
                  <a:pt x="57619" y="1536700"/>
                </a:lnTo>
                <a:lnTo>
                  <a:pt x="60794" y="1549400"/>
                </a:lnTo>
                <a:close/>
              </a:path>
              <a:path w="6086475" h="1714500">
                <a:moveTo>
                  <a:pt x="63957" y="1549400"/>
                </a:moveTo>
                <a:lnTo>
                  <a:pt x="60794" y="1549400"/>
                </a:lnTo>
                <a:lnTo>
                  <a:pt x="60629" y="1536700"/>
                </a:lnTo>
                <a:lnTo>
                  <a:pt x="63957" y="1549400"/>
                </a:lnTo>
                <a:close/>
              </a:path>
              <a:path w="6086475" h="1714500">
                <a:moveTo>
                  <a:pt x="6025464" y="1549400"/>
                </a:moveTo>
                <a:lnTo>
                  <a:pt x="6022314" y="1549400"/>
                </a:lnTo>
                <a:lnTo>
                  <a:pt x="6025642" y="1536700"/>
                </a:lnTo>
                <a:lnTo>
                  <a:pt x="6025464" y="1549400"/>
                </a:lnTo>
                <a:close/>
              </a:path>
              <a:path w="6086475" h="1714500">
                <a:moveTo>
                  <a:pt x="6057201" y="1549400"/>
                </a:moveTo>
                <a:lnTo>
                  <a:pt x="6025464" y="1549400"/>
                </a:lnTo>
                <a:lnTo>
                  <a:pt x="6028651" y="1536700"/>
                </a:lnTo>
                <a:lnTo>
                  <a:pt x="6060236" y="1536700"/>
                </a:lnTo>
                <a:lnTo>
                  <a:pt x="6057201" y="1549400"/>
                </a:lnTo>
                <a:close/>
              </a:path>
              <a:path w="6086475" h="1714500">
                <a:moveTo>
                  <a:pt x="74295" y="1562100"/>
                </a:moveTo>
                <a:lnTo>
                  <a:pt x="35610" y="1562100"/>
                </a:lnTo>
                <a:lnTo>
                  <a:pt x="32270" y="1549400"/>
                </a:lnTo>
                <a:lnTo>
                  <a:pt x="66967" y="1549400"/>
                </a:lnTo>
                <a:lnTo>
                  <a:pt x="74295" y="1562100"/>
                </a:lnTo>
                <a:close/>
              </a:path>
              <a:path w="6086475" h="1714500">
                <a:moveTo>
                  <a:pt x="6050661" y="1562100"/>
                </a:moveTo>
                <a:lnTo>
                  <a:pt x="6011976" y="1562100"/>
                </a:lnTo>
                <a:lnTo>
                  <a:pt x="6019304" y="1549400"/>
                </a:lnTo>
                <a:lnTo>
                  <a:pt x="6054001" y="1549400"/>
                </a:lnTo>
                <a:lnTo>
                  <a:pt x="6050661" y="1562100"/>
                </a:lnTo>
                <a:close/>
              </a:path>
              <a:path w="6086475" h="1714500">
                <a:moveTo>
                  <a:pt x="81762" y="1574800"/>
                </a:moveTo>
                <a:lnTo>
                  <a:pt x="42773" y="1574800"/>
                </a:lnTo>
                <a:lnTo>
                  <a:pt x="39103" y="1562100"/>
                </a:lnTo>
                <a:lnTo>
                  <a:pt x="73914" y="1562100"/>
                </a:lnTo>
                <a:lnTo>
                  <a:pt x="81762" y="1574800"/>
                </a:lnTo>
                <a:close/>
              </a:path>
              <a:path w="6086475" h="1714500">
                <a:moveTo>
                  <a:pt x="6043498" y="1574800"/>
                </a:moveTo>
                <a:lnTo>
                  <a:pt x="6004509" y="1574800"/>
                </a:lnTo>
                <a:lnTo>
                  <a:pt x="6012357" y="1562100"/>
                </a:lnTo>
                <a:lnTo>
                  <a:pt x="6047168" y="1562100"/>
                </a:lnTo>
                <a:lnTo>
                  <a:pt x="6043498" y="1574800"/>
                </a:lnTo>
                <a:close/>
              </a:path>
              <a:path w="6086475" h="1714500">
                <a:moveTo>
                  <a:pt x="146583" y="1638300"/>
                </a:moveTo>
                <a:lnTo>
                  <a:pt x="96812" y="1638300"/>
                </a:lnTo>
                <a:lnTo>
                  <a:pt x="86537" y="1625600"/>
                </a:lnTo>
                <a:lnTo>
                  <a:pt x="76746" y="1612900"/>
                </a:lnTo>
                <a:lnTo>
                  <a:pt x="67449" y="1600200"/>
                </a:lnTo>
                <a:lnTo>
                  <a:pt x="58674" y="1587500"/>
                </a:lnTo>
                <a:lnTo>
                  <a:pt x="50418" y="1574800"/>
                </a:lnTo>
                <a:lnTo>
                  <a:pt x="81343" y="1574800"/>
                </a:lnTo>
                <a:lnTo>
                  <a:pt x="89712" y="1587500"/>
                </a:lnTo>
                <a:lnTo>
                  <a:pt x="89268" y="1587500"/>
                </a:lnTo>
                <a:lnTo>
                  <a:pt x="98120" y="1600200"/>
                </a:lnTo>
                <a:lnTo>
                  <a:pt x="106502" y="1600200"/>
                </a:lnTo>
                <a:lnTo>
                  <a:pt x="116281" y="1612900"/>
                </a:lnTo>
                <a:lnTo>
                  <a:pt x="115773" y="1612900"/>
                </a:lnTo>
                <a:lnTo>
                  <a:pt x="125984" y="1625600"/>
                </a:lnTo>
                <a:lnTo>
                  <a:pt x="135547" y="1625600"/>
                </a:lnTo>
                <a:lnTo>
                  <a:pt x="146583" y="1638300"/>
                </a:lnTo>
                <a:close/>
              </a:path>
              <a:path w="6086475" h="1714500">
                <a:moveTo>
                  <a:pt x="5989459" y="1638300"/>
                </a:moveTo>
                <a:lnTo>
                  <a:pt x="5939688" y="1638300"/>
                </a:lnTo>
                <a:lnTo>
                  <a:pt x="5950724" y="1625600"/>
                </a:lnTo>
                <a:lnTo>
                  <a:pt x="5960275" y="1625600"/>
                </a:lnTo>
                <a:lnTo>
                  <a:pt x="5970498" y="1612900"/>
                </a:lnTo>
                <a:lnTo>
                  <a:pt x="5969990" y="1612900"/>
                </a:lnTo>
                <a:lnTo>
                  <a:pt x="5979769" y="1600200"/>
                </a:lnTo>
                <a:lnTo>
                  <a:pt x="5988151" y="1600200"/>
                </a:lnTo>
                <a:lnTo>
                  <a:pt x="5997003" y="1587500"/>
                </a:lnTo>
                <a:lnTo>
                  <a:pt x="5996559" y="1587500"/>
                </a:lnTo>
                <a:lnTo>
                  <a:pt x="6004928" y="1574800"/>
                </a:lnTo>
                <a:lnTo>
                  <a:pt x="6035852" y="1574800"/>
                </a:lnTo>
                <a:lnTo>
                  <a:pt x="6027597" y="1587500"/>
                </a:lnTo>
                <a:lnTo>
                  <a:pt x="6018822" y="1600200"/>
                </a:lnTo>
                <a:lnTo>
                  <a:pt x="6009525" y="1612900"/>
                </a:lnTo>
                <a:lnTo>
                  <a:pt x="5999734" y="1625600"/>
                </a:lnTo>
                <a:lnTo>
                  <a:pt x="5989459" y="1638300"/>
                </a:lnTo>
                <a:close/>
              </a:path>
              <a:path w="6086475" h="1714500">
                <a:moveTo>
                  <a:pt x="185902" y="1663700"/>
                </a:moveTo>
                <a:lnTo>
                  <a:pt x="130314" y="1663700"/>
                </a:lnTo>
                <a:lnTo>
                  <a:pt x="118706" y="1651000"/>
                </a:lnTo>
                <a:lnTo>
                  <a:pt x="107543" y="1638300"/>
                </a:lnTo>
                <a:lnTo>
                  <a:pt x="156997" y="1638300"/>
                </a:lnTo>
                <a:lnTo>
                  <a:pt x="162852" y="1651000"/>
                </a:lnTo>
                <a:lnTo>
                  <a:pt x="179705" y="1651000"/>
                </a:lnTo>
                <a:lnTo>
                  <a:pt x="185902" y="1663700"/>
                </a:lnTo>
                <a:close/>
              </a:path>
              <a:path w="6086475" h="1714500">
                <a:moveTo>
                  <a:pt x="5955957" y="1663700"/>
                </a:moveTo>
                <a:lnTo>
                  <a:pt x="5900369" y="1663700"/>
                </a:lnTo>
                <a:lnTo>
                  <a:pt x="5906566" y="1651000"/>
                </a:lnTo>
                <a:lnTo>
                  <a:pt x="5923419" y="1651000"/>
                </a:lnTo>
                <a:lnTo>
                  <a:pt x="5929274" y="1638300"/>
                </a:lnTo>
                <a:lnTo>
                  <a:pt x="5978728" y="1638300"/>
                </a:lnTo>
                <a:lnTo>
                  <a:pt x="5967564" y="1651000"/>
                </a:lnTo>
                <a:lnTo>
                  <a:pt x="5955957" y="1663700"/>
                </a:lnTo>
                <a:close/>
              </a:path>
              <a:path w="6086475" h="1714500">
                <a:moveTo>
                  <a:pt x="216408" y="1676400"/>
                </a:moveTo>
                <a:lnTo>
                  <a:pt x="148462" y="1676400"/>
                </a:lnTo>
                <a:lnTo>
                  <a:pt x="142240" y="1663700"/>
                </a:lnTo>
                <a:lnTo>
                  <a:pt x="209829" y="1663700"/>
                </a:lnTo>
                <a:lnTo>
                  <a:pt x="216408" y="1676400"/>
                </a:lnTo>
                <a:close/>
              </a:path>
              <a:path w="6086475" h="1714500">
                <a:moveTo>
                  <a:pt x="5937808" y="1676400"/>
                </a:moveTo>
                <a:lnTo>
                  <a:pt x="5869863" y="1676400"/>
                </a:lnTo>
                <a:lnTo>
                  <a:pt x="5876442" y="1663700"/>
                </a:lnTo>
                <a:lnTo>
                  <a:pt x="5944031" y="1663700"/>
                </a:lnTo>
                <a:lnTo>
                  <a:pt x="5937808" y="1676400"/>
                </a:lnTo>
                <a:close/>
              </a:path>
              <a:path w="6086475" h="1714500">
                <a:moveTo>
                  <a:pt x="295897" y="1689100"/>
                </a:moveTo>
                <a:lnTo>
                  <a:pt x="173964" y="1689100"/>
                </a:lnTo>
                <a:lnTo>
                  <a:pt x="167462" y="1676400"/>
                </a:lnTo>
                <a:lnTo>
                  <a:pt x="288632" y="1676400"/>
                </a:lnTo>
                <a:lnTo>
                  <a:pt x="295897" y="1689100"/>
                </a:lnTo>
                <a:close/>
              </a:path>
              <a:path w="6086475" h="1714500">
                <a:moveTo>
                  <a:pt x="5912307" y="1689100"/>
                </a:moveTo>
                <a:lnTo>
                  <a:pt x="5790374" y="1689100"/>
                </a:lnTo>
                <a:lnTo>
                  <a:pt x="5797638" y="1676400"/>
                </a:lnTo>
                <a:lnTo>
                  <a:pt x="5918809" y="1676400"/>
                </a:lnTo>
                <a:lnTo>
                  <a:pt x="5912307" y="1689100"/>
                </a:lnTo>
                <a:close/>
              </a:path>
              <a:path w="6086475" h="1714500">
                <a:moveTo>
                  <a:pt x="5885434" y="1701800"/>
                </a:moveTo>
                <a:lnTo>
                  <a:pt x="200837" y="1701800"/>
                </a:lnTo>
                <a:lnTo>
                  <a:pt x="194005" y="1689100"/>
                </a:lnTo>
                <a:lnTo>
                  <a:pt x="5892266" y="1689100"/>
                </a:lnTo>
                <a:lnTo>
                  <a:pt x="5885434" y="1701800"/>
                </a:lnTo>
                <a:close/>
              </a:path>
              <a:path w="6086475" h="1714500">
                <a:moveTo>
                  <a:pt x="5828220" y="1714500"/>
                </a:moveTo>
                <a:lnTo>
                  <a:pt x="258051" y="1714500"/>
                </a:lnTo>
                <a:lnTo>
                  <a:pt x="250685" y="1701800"/>
                </a:lnTo>
                <a:lnTo>
                  <a:pt x="5835586" y="1701800"/>
                </a:lnTo>
                <a:lnTo>
                  <a:pt x="5828220" y="1714500"/>
                </a:lnTo>
                <a:close/>
              </a:path>
            </a:pathLst>
          </a:custGeom>
          <a:solidFill>
            <a:srgbClr val="27313A"/>
          </a:solidFill>
        </p:spPr>
        <p:txBody>
          <a:bodyPr wrap="square" lIns="0" tIns="0" rIns="0" bIns="0" rtlCol="0"/>
          <a:lstStyle/>
          <a:p>
            <a:endParaRPr>
              <a:cs typeface="+mn-ea"/>
              <a:sym typeface="+mn-lt"/>
            </a:endParaRPr>
          </a:p>
        </p:txBody>
      </p:sp>
      <p:sp>
        <p:nvSpPr>
          <p:cNvPr id="13" name="object 13"/>
          <p:cNvSpPr txBox="1"/>
          <p:nvPr/>
        </p:nvSpPr>
        <p:spPr>
          <a:xfrm>
            <a:off x="1606803" y="4415235"/>
            <a:ext cx="5054600" cy="1943482"/>
          </a:xfrm>
          <a:prstGeom prst="rect">
            <a:avLst/>
          </a:prstGeom>
        </p:spPr>
        <p:txBody>
          <a:bodyPr vert="horz" wrap="square" lIns="0" tIns="242571" rIns="0" bIns="0" rtlCol="0">
            <a:spAutoFit/>
          </a:bodyPr>
          <a:lstStyle/>
          <a:p>
            <a:pPr marL="546735">
              <a:spcBef>
                <a:spcPts val="1910"/>
              </a:spcBef>
            </a:pPr>
            <a:r>
              <a:rPr sz="3200" b="1" dirty="0">
                <a:solidFill>
                  <a:srgbClr val="F6AA25"/>
                </a:solidFill>
                <a:cs typeface="+mn-ea"/>
                <a:sym typeface="+mn-lt"/>
              </a:rPr>
              <a:t>特种作业安全教育培</a:t>
            </a:r>
            <a:r>
              <a:rPr sz="3200" b="1" spc="5" dirty="0">
                <a:solidFill>
                  <a:srgbClr val="F6AA25"/>
                </a:solidFill>
                <a:cs typeface="+mn-ea"/>
                <a:sym typeface="+mn-lt"/>
              </a:rPr>
              <a:t>训</a:t>
            </a:r>
            <a:endParaRPr sz="3200">
              <a:cs typeface="+mn-ea"/>
              <a:sym typeface="+mn-lt"/>
            </a:endParaRPr>
          </a:p>
          <a:p>
            <a:pPr marL="12700" marR="5080">
              <a:lnSpc>
                <a:spcPts val="3240"/>
              </a:lnSpc>
              <a:spcBef>
                <a:spcPts val="225"/>
              </a:spcBef>
            </a:pPr>
            <a:r>
              <a:rPr b="1" dirty="0">
                <a:solidFill>
                  <a:srgbClr val="394653"/>
                </a:solidFill>
                <a:cs typeface="+mn-ea"/>
                <a:sym typeface="+mn-lt"/>
              </a:rPr>
              <a:t>电工作业、压力容器操作和管道操作、电、气焊接 作业、天车驾驶作业、厂内机动车驾驶作业等。</a:t>
            </a:r>
            <a:endParaRPr>
              <a:cs typeface="+mn-ea"/>
              <a:sym typeface="+mn-lt"/>
            </a:endParaRPr>
          </a:p>
        </p:txBody>
      </p:sp>
      <p:sp>
        <p:nvSpPr>
          <p:cNvPr id="16" name="object 41"/>
          <p:cNvSpPr txBox="1"/>
          <p:nvPr/>
        </p:nvSpPr>
        <p:spPr>
          <a:xfrm>
            <a:off x="1077965" y="645782"/>
            <a:ext cx="4088765" cy="504625"/>
          </a:xfrm>
          <a:prstGeom prst="rect">
            <a:avLst/>
          </a:prstGeom>
        </p:spPr>
        <p:txBody>
          <a:bodyPr vert="horz" wrap="square" lIns="0" tIns="12065" rIns="0" bIns="0" rtlCol="0">
            <a:spAutoFit/>
          </a:bodyPr>
          <a:lstStyle>
            <a:lvl1pPr algn="ctr" defTabSz="914400" rtl="0" eaLnBrk="1" latinLnBrk="0" hangingPunct="1">
              <a:spcBef>
                <a:spcPct val="0"/>
              </a:spcBef>
              <a:buNone/>
              <a:defRPr sz="3000" b="1" i="1" kern="1200">
                <a:solidFill>
                  <a:srgbClr val="394653"/>
                </a:solidFill>
                <a:latin typeface="微软雅黑" panose="020B0503020204020204" pitchFamily="34" charset="-122"/>
                <a:ea typeface="+mj-ea"/>
                <a:cs typeface="微软雅黑" panose="020B0503020204020204" pitchFamily="34" charset="-122"/>
              </a:defRPr>
            </a:lvl1pPr>
          </a:lstStyle>
          <a:p>
            <a:pPr marL="12700">
              <a:spcBef>
                <a:spcPts val="95"/>
              </a:spcBef>
            </a:pPr>
            <a:r>
              <a:rPr lang="zh-CN" altLang="en-US" sz="3200" i="0">
                <a:solidFill>
                  <a:schemeClr val="tx1"/>
                </a:solidFill>
                <a:latin typeface="+mn-lt"/>
                <a:ea typeface="+mn-ea"/>
                <a:cs typeface="+mn-ea"/>
                <a:sym typeface="+mn-lt"/>
              </a:rPr>
              <a:t>新员工安全须</a:t>
            </a:r>
            <a:r>
              <a:rPr lang="zh-CN" altLang="en-US" sz="3200" i="0" spc="-5">
                <a:solidFill>
                  <a:schemeClr val="tx1"/>
                </a:solidFill>
                <a:latin typeface="+mn-lt"/>
                <a:ea typeface="+mn-ea"/>
                <a:cs typeface="+mn-ea"/>
                <a:sym typeface="+mn-lt"/>
              </a:rPr>
              <a:t>知</a:t>
            </a:r>
            <a:endParaRPr lang="zh-CN" altLang="en-US" sz="3200" i="0" spc="-5" dirty="0">
              <a:solidFill>
                <a:schemeClr val="tx1"/>
              </a:solidFill>
              <a:latin typeface="+mn-lt"/>
              <a:ea typeface="+mn-ea"/>
              <a:cs typeface="+mn-ea"/>
              <a:sym typeface="+mn-lt"/>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022348" y="3256788"/>
            <a:ext cx="1884045" cy="1884045"/>
          </a:xfrm>
          <a:custGeom>
            <a:avLst/>
            <a:gdLst/>
            <a:ahLst/>
            <a:cxnLst/>
            <a:rect l="l" t="t" r="r" b="b"/>
            <a:pathLst>
              <a:path w="1884045" h="1884045">
                <a:moveTo>
                  <a:pt x="1569719" y="1883664"/>
                </a:moveTo>
                <a:lnTo>
                  <a:pt x="313944" y="1883664"/>
                </a:lnTo>
                <a:lnTo>
                  <a:pt x="267464" y="1880414"/>
                </a:lnTo>
                <a:lnTo>
                  <a:pt x="223116" y="1870649"/>
                </a:lnTo>
                <a:lnTo>
                  <a:pt x="181384" y="1854854"/>
                </a:lnTo>
                <a:lnTo>
                  <a:pt x="142754" y="1833516"/>
                </a:lnTo>
                <a:lnTo>
                  <a:pt x="107711" y="1807119"/>
                </a:lnTo>
                <a:lnTo>
                  <a:pt x="76742" y="1776150"/>
                </a:lnTo>
                <a:lnTo>
                  <a:pt x="50332" y="1741095"/>
                </a:lnTo>
                <a:lnTo>
                  <a:pt x="28968" y="1702438"/>
                </a:lnTo>
                <a:lnTo>
                  <a:pt x="13133" y="1660666"/>
                </a:lnTo>
                <a:lnTo>
                  <a:pt x="3315" y="1616265"/>
                </a:lnTo>
                <a:lnTo>
                  <a:pt x="0" y="1569720"/>
                </a:lnTo>
                <a:lnTo>
                  <a:pt x="0" y="313944"/>
                </a:lnTo>
                <a:lnTo>
                  <a:pt x="3315" y="267688"/>
                </a:lnTo>
                <a:lnTo>
                  <a:pt x="13133" y="223518"/>
                </a:lnTo>
                <a:lnTo>
                  <a:pt x="28968" y="181920"/>
                </a:lnTo>
                <a:lnTo>
                  <a:pt x="50332" y="143380"/>
                </a:lnTo>
                <a:lnTo>
                  <a:pt x="76742" y="108382"/>
                </a:lnTo>
                <a:lnTo>
                  <a:pt x="107711" y="77413"/>
                </a:lnTo>
                <a:lnTo>
                  <a:pt x="142754" y="50958"/>
                </a:lnTo>
                <a:lnTo>
                  <a:pt x="181384" y="29504"/>
                </a:lnTo>
                <a:lnTo>
                  <a:pt x="223116" y="13536"/>
                </a:lnTo>
                <a:lnTo>
                  <a:pt x="267464" y="3539"/>
                </a:lnTo>
                <a:lnTo>
                  <a:pt x="313944" y="0"/>
                </a:lnTo>
                <a:lnTo>
                  <a:pt x="1569719" y="0"/>
                </a:lnTo>
                <a:lnTo>
                  <a:pt x="1616041" y="3539"/>
                </a:lnTo>
                <a:lnTo>
                  <a:pt x="1660264" y="13536"/>
                </a:lnTo>
                <a:lnTo>
                  <a:pt x="1701901" y="29504"/>
                </a:lnTo>
                <a:lnTo>
                  <a:pt x="1740469" y="50958"/>
                </a:lnTo>
                <a:lnTo>
                  <a:pt x="1775480" y="77413"/>
                </a:lnTo>
                <a:lnTo>
                  <a:pt x="1806448" y="108382"/>
                </a:lnTo>
                <a:lnTo>
                  <a:pt x="1832890" y="143380"/>
                </a:lnTo>
                <a:lnTo>
                  <a:pt x="1854318" y="181920"/>
                </a:lnTo>
                <a:lnTo>
                  <a:pt x="1870246" y="223518"/>
                </a:lnTo>
                <a:lnTo>
                  <a:pt x="1880190" y="267688"/>
                </a:lnTo>
                <a:lnTo>
                  <a:pt x="1883664" y="313944"/>
                </a:lnTo>
                <a:lnTo>
                  <a:pt x="1883664" y="1569720"/>
                </a:lnTo>
                <a:lnTo>
                  <a:pt x="1880190" y="1616265"/>
                </a:lnTo>
                <a:lnTo>
                  <a:pt x="1870246" y="1660666"/>
                </a:lnTo>
                <a:lnTo>
                  <a:pt x="1854318" y="1702438"/>
                </a:lnTo>
                <a:lnTo>
                  <a:pt x="1832890" y="1741095"/>
                </a:lnTo>
                <a:lnTo>
                  <a:pt x="1806448" y="1776150"/>
                </a:lnTo>
                <a:lnTo>
                  <a:pt x="1775480" y="1807119"/>
                </a:lnTo>
                <a:lnTo>
                  <a:pt x="1740469" y="1833516"/>
                </a:lnTo>
                <a:lnTo>
                  <a:pt x="1701901" y="1854854"/>
                </a:lnTo>
                <a:lnTo>
                  <a:pt x="1660264" y="1870649"/>
                </a:lnTo>
                <a:lnTo>
                  <a:pt x="1616041" y="1880414"/>
                </a:lnTo>
                <a:lnTo>
                  <a:pt x="1569719" y="1883664"/>
                </a:lnTo>
                <a:close/>
              </a:path>
            </a:pathLst>
          </a:custGeom>
          <a:solidFill>
            <a:srgbClr val="EA542B"/>
          </a:solidFill>
        </p:spPr>
        <p:txBody>
          <a:bodyPr wrap="square" lIns="0" tIns="0" rIns="0" bIns="0" rtlCol="0"/>
          <a:lstStyle/>
          <a:p>
            <a:endParaRPr>
              <a:cs typeface="+mn-ea"/>
              <a:sym typeface="+mn-lt"/>
            </a:endParaRPr>
          </a:p>
        </p:txBody>
      </p:sp>
      <p:sp>
        <p:nvSpPr>
          <p:cNvPr id="3" name="object 3"/>
          <p:cNvSpPr txBox="1"/>
          <p:nvPr/>
        </p:nvSpPr>
        <p:spPr>
          <a:xfrm>
            <a:off x="2315871" y="4077627"/>
            <a:ext cx="1296035" cy="321242"/>
          </a:xfrm>
          <a:prstGeom prst="rect">
            <a:avLst/>
          </a:prstGeom>
        </p:spPr>
        <p:txBody>
          <a:bodyPr vert="horz" wrap="square" lIns="0" tIns="13335" rIns="0" bIns="0" rtlCol="0">
            <a:spAutoFit/>
          </a:bodyPr>
          <a:lstStyle/>
          <a:p>
            <a:pPr marL="12700">
              <a:spcBef>
                <a:spcPts val="105"/>
              </a:spcBef>
            </a:pPr>
            <a:r>
              <a:rPr sz="2000" b="1" dirty="0">
                <a:solidFill>
                  <a:srgbClr val="FFFFFF"/>
                </a:solidFill>
                <a:cs typeface="+mn-ea"/>
                <a:sym typeface="+mn-lt"/>
              </a:rPr>
              <a:t>“五严禁</a:t>
            </a:r>
            <a:r>
              <a:rPr sz="2000" b="1" spc="5" dirty="0">
                <a:solidFill>
                  <a:srgbClr val="FFFFFF"/>
                </a:solidFill>
                <a:cs typeface="+mn-ea"/>
                <a:sym typeface="+mn-lt"/>
              </a:rPr>
              <a:t>”</a:t>
            </a:r>
            <a:endParaRPr sz="2000">
              <a:cs typeface="+mn-ea"/>
              <a:sym typeface="+mn-lt"/>
            </a:endParaRPr>
          </a:p>
        </p:txBody>
      </p:sp>
      <p:sp>
        <p:nvSpPr>
          <p:cNvPr id="4" name="object 4"/>
          <p:cNvSpPr txBox="1"/>
          <p:nvPr/>
        </p:nvSpPr>
        <p:spPr>
          <a:xfrm>
            <a:off x="1671003" y="1436027"/>
            <a:ext cx="6609080" cy="893835"/>
          </a:xfrm>
          <a:prstGeom prst="rect">
            <a:avLst/>
          </a:prstGeom>
        </p:spPr>
        <p:txBody>
          <a:bodyPr vert="horz" wrap="square" lIns="0" tIns="16511" rIns="0" bIns="0" rtlCol="0">
            <a:spAutoFit/>
          </a:bodyPr>
          <a:lstStyle/>
          <a:p>
            <a:pPr marL="12700">
              <a:spcBef>
                <a:spcPts val="130"/>
              </a:spcBef>
            </a:pPr>
            <a:r>
              <a:rPr sz="2850" b="1" spc="31" dirty="0">
                <a:solidFill>
                  <a:srgbClr val="EA542B"/>
                </a:solidFill>
                <a:cs typeface="+mn-ea"/>
                <a:sym typeface="+mn-lt"/>
              </a:rPr>
              <a:t>四：严格遵守公司有关安全生产规章制度</a:t>
            </a:r>
            <a:endParaRPr sz="2850">
              <a:cs typeface="+mn-ea"/>
              <a:sym typeface="+mn-lt"/>
            </a:endParaRPr>
          </a:p>
        </p:txBody>
      </p:sp>
      <p:sp>
        <p:nvSpPr>
          <p:cNvPr id="5" name="object 5"/>
          <p:cNvSpPr/>
          <p:nvPr/>
        </p:nvSpPr>
        <p:spPr>
          <a:xfrm>
            <a:off x="1130809" y="1482852"/>
            <a:ext cx="363220" cy="421005"/>
          </a:xfrm>
          <a:custGeom>
            <a:avLst/>
            <a:gdLst/>
            <a:ahLst/>
            <a:cxnLst/>
            <a:rect l="l" t="t" r="r" b="b"/>
            <a:pathLst>
              <a:path w="363219" h="421005">
                <a:moveTo>
                  <a:pt x="0" y="420624"/>
                </a:moveTo>
                <a:lnTo>
                  <a:pt x="0" y="0"/>
                </a:lnTo>
                <a:lnTo>
                  <a:pt x="362711" y="210312"/>
                </a:lnTo>
                <a:lnTo>
                  <a:pt x="0" y="420624"/>
                </a:lnTo>
                <a:close/>
              </a:path>
            </a:pathLst>
          </a:custGeom>
          <a:solidFill>
            <a:srgbClr val="394653"/>
          </a:solidFill>
        </p:spPr>
        <p:txBody>
          <a:bodyPr wrap="square" lIns="0" tIns="0" rIns="0" bIns="0" rtlCol="0"/>
          <a:lstStyle/>
          <a:p>
            <a:endParaRPr>
              <a:cs typeface="+mn-ea"/>
              <a:sym typeface="+mn-lt"/>
            </a:endParaRPr>
          </a:p>
        </p:txBody>
      </p:sp>
      <p:sp>
        <p:nvSpPr>
          <p:cNvPr id="6" name="object 6"/>
          <p:cNvSpPr/>
          <p:nvPr/>
        </p:nvSpPr>
        <p:spPr>
          <a:xfrm>
            <a:off x="4309871" y="2461261"/>
            <a:ext cx="654051" cy="652780"/>
          </a:xfrm>
          <a:custGeom>
            <a:avLst/>
            <a:gdLst/>
            <a:ahLst/>
            <a:cxnLst/>
            <a:rect l="l" t="t" r="r" b="b"/>
            <a:pathLst>
              <a:path w="654050" h="652780">
                <a:moveTo>
                  <a:pt x="544067" y="652271"/>
                </a:moveTo>
                <a:lnTo>
                  <a:pt x="109727" y="652271"/>
                </a:lnTo>
                <a:lnTo>
                  <a:pt x="66961" y="643798"/>
                </a:lnTo>
                <a:lnTo>
                  <a:pt x="32137" y="620563"/>
                </a:lnTo>
                <a:lnTo>
                  <a:pt x="8676" y="586131"/>
                </a:lnTo>
                <a:lnTo>
                  <a:pt x="0" y="544067"/>
                </a:lnTo>
                <a:lnTo>
                  <a:pt x="0" y="108203"/>
                </a:lnTo>
                <a:lnTo>
                  <a:pt x="8676" y="65790"/>
                </a:lnTo>
                <a:lnTo>
                  <a:pt x="32137" y="31242"/>
                </a:lnTo>
                <a:lnTo>
                  <a:pt x="66961" y="8123"/>
                </a:lnTo>
                <a:lnTo>
                  <a:pt x="109727" y="0"/>
                </a:lnTo>
                <a:lnTo>
                  <a:pt x="544067" y="0"/>
                </a:lnTo>
                <a:lnTo>
                  <a:pt x="586684" y="8123"/>
                </a:lnTo>
                <a:lnTo>
                  <a:pt x="621458" y="31242"/>
                </a:lnTo>
                <a:lnTo>
                  <a:pt x="644969" y="65790"/>
                </a:lnTo>
                <a:lnTo>
                  <a:pt x="653795" y="108203"/>
                </a:lnTo>
                <a:lnTo>
                  <a:pt x="653795" y="544067"/>
                </a:lnTo>
                <a:lnTo>
                  <a:pt x="644969" y="586131"/>
                </a:lnTo>
                <a:lnTo>
                  <a:pt x="621458" y="620563"/>
                </a:lnTo>
                <a:lnTo>
                  <a:pt x="586684" y="643798"/>
                </a:lnTo>
                <a:lnTo>
                  <a:pt x="544067" y="652271"/>
                </a:lnTo>
                <a:close/>
              </a:path>
            </a:pathLst>
          </a:custGeom>
          <a:solidFill>
            <a:srgbClr val="394653"/>
          </a:solidFill>
        </p:spPr>
        <p:txBody>
          <a:bodyPr wrap="square" lIns="0" tIns="0" rIns="0" bIns="0" rtlCol="0"/>
          <a:lstStyle/>
          <a:p>
            <a:endParaRPr>
              <a:cs typeface="+mn-ea"/>
              <a:sym typeface="+mn-lt"/>
            </a:endParaRPr>
          </a:p>
        </p:txBody>
      </p:sp>
      <p:sp>
        <p:nvSpPr>
          <p:cNvPr id="7" name="object 7"/>
          <p:cNvSpPr txBox="1"/>
          <p:nvPr/>
        </p:nvSpPr>
        <p:spPr>
          <a:xfrm>
            <a:off x="4560393" y="2625751"/>
            <a:ext cx="153035" cy="289823"/>
          </a:xfrm>
          <a:prstGeom prst="rect">
            <a:avLst/>
          </a:prstGeom>
        </p:spPr>
        <p:txBody>
          <a:bodyPr vert="horz" wrap="square" lIns="0" tIns="12700" rIns="0" bIns="0" rtlCol="0">
            <a:spAutoFit/>
          </a:bodyPr>
          <a:lstStyle/>
          <a:p>
            <a:pPr marL="12700">
              <a:spcBef>
                <a:spcPts val="100"/>
              </a:spcBef>
            </a:pPr>
            <a:r>
              <a:rPr dirty="0">
                <a:solidFill>
                  <a:srgbClr val="FFFFFF"/>
                </a:solidFill>
                <a:cs typeface="+mn-ea"/>
                <a:sym typeface="+mn-lt"/>
              </a:rPr>
              <a:t>1</a:t>
            </a:r>
            <a:endParaRPr>
              <a:cs typeface="+mn-ea"/>
              <a:sym typeface="+mn-lt"/>
            </a:endParaRPr>
          </a:p>
        </p:txBody>
      </p:sp>
      <p:sp>
        <p:nvSpPr>
          <p:cNvPr id="8" name="object 8"/>
          <p:cNvSpPr/>
          <p:nvPr/>
        </p:nvSpPr>
        <p:spPr>
          <a:xfrm>
            <a:off x="4309871" y="3223261"/>
            <a:ext cx="654051" cy="652780"/>
          </a:xfrm>
          <a:custGeom>
            <a:avLst/>
            <a:gdLst/>
            <a:ahLst/>
            <a:cxnLst/>
            <a:rect l="l" t="t" r="r" b="b"/>
            <a:pathLst>
              <a:path w="654050" h="652779">
                <a:moveTo>
                  <a:pt x="544067" y="652272"/>
                </a:moveTo>
                <a:lnTo>
                  <a:pt x="109727" y="652272"/>
                </a:lnTo>
                <a:lnTo>
                  <a:pt x="66961" y="643798"/>
                </a:lnTo>
                <a:lnTo>
                  <a:pt x="32137" y="620563"/>
                </a:lnTo>
                <a:lnTo>
                  <a:pt x="8676" y="586131"/>
                </a:lnTo>
                <a:lnTo>
                  <a:pt x="0" y="544067"/>
                </a:lnTo>
                <a:lnTo>
                  <a:pt x="0" y="108203"/>
                </a:lnTo>
                <a:lnTo>
                  <a:pt x="8676" y="65790"/>
                </a:lnTo>
                <a:lnTo>
                  <a:pt x="32137" y="31241"/>
                </a:lnTo>
                <a:lnTo>
                  <a:pt x="66961" y="8123"/>
                </a:lnTo>
                <a:lnTo>
                  <a:pt x="109727" y="0"/>
                </a:lnTo>
                <a:lnTo>
                  <a:pt x="544067" y="0"/>
                </a:lnTo>
                <a:lnTo>
                  <a:pt x="586684" y="8123"/>
                </a:lnTo>
                <a:lnTo>
                  <a:pt x="621458" y="31241"/>
                </a:lnTo>
                <a:lnTo>
                  <a:pt x="644969" y="65790"/>
                </a:lnTo>
                <a:lnTo>
                  <a:pt x="653795" y="108203"/>
                </a:lnTo>
                <a:lnTo>
                  <a:pt x="653795" y="544067"/>
                </a:lnTo>
                <a:lnTo>
                  <a:pt x="644969" y="586131"/>
                </a:lnTo>
                <a:lnTo>
                  <a:pt x="621458" y="620563"/>
                </a:lnTo>
                <a:lnTo>
                  <a:pt x="586684" y="643798"/>
                </a:lnTo>
                <a:lnTo>
                  <a:pt x="544067" y="652272"/>
                </a:lnTo>
                <a:close/>
              </a:path>
            </a:pathLst>
          </a:custGeom>
          <a:solidFill>
            <a:srgbClr val="00929F"/>
          </a:solidFill>
        </p:spPr>
        <p:txBody>
          <a:bodyPr wrap="square" lIns="0" tIns="0" rIns="0" bIns="0" rtlCol="0"/>
          <a:lstStyle/>
          <a:p>
            <a:endParaRPr>
              <a:cs typeface="+mn-ea"/>
              <a:sym typeface="+mn-lt"/>
            </a:endParaRPr>
          </a:p>
        </p:txBody>
      </p:sp>
      <p:sp>
        <p:nvSpPr>
          <p:cNvPr id="9" name="object 9"/>
          <p:cNvSpPr txBox="1"/>
          <p:nvPr/>
        </p:nvSpPr>
        <p:spPr>
          <a:xfrm>
            <a:off x="4560393" y="3387751"/>
            <a:ext cx="153035" cy="289823"/>
          </a:xfrm>
          <a:prstGeom prst="rect">
            <a:avLst/>
          </a:prstGeom>
        </p:spPr>
        <p:txBody>
          <a:bodyPr vert="horz" wrap="square" lIns="0" tIns="12700" rIns="0" bIns="0" rtlCol="0">
            <a:spAutoFit/>
          </a:bodyPr>
          <a:lstStyle/>
          <a:p>
            <a:pPr marL="12700">
              <a:spcBef>
                <a:spcPts val="100"/>
              </a:spcBef>
            </a:pPr>
            <a:r>
              <a:rPr dirty="0">
                <a:solidFill>
                  <a:srgbClr val="FFFFFF"/>
                </a:solidFill>
                <a:cs typeface="+mn-ea"/>
                <a:sym typeface="+mn-lt"/>
              </a:rPr>
              <a:t>2</a:t>
            </a:r>
            <a:endParaRPr>
              <a:cs typeface="+mn-ea"/>
              <a:sym typeface="+mn-lt"/>
            </a:endParaRPr>
          </a:p>
        </p:txBody>
      </p:sp>
      <p:sp>
        <p:nvSpPr>
          <p:cNvPr id="10" name="object 10"/>
          <p:cNvSpPr/>
          <p:nvPr/>
        </p:nvSpPr>
        <p:spPr>
          <a:xfrm>
            <a:off x="4309871" y="3985259"/>
            <a:ext cx="654051" cy="652780"/>
          </a:xfrm>
          <a:custGeom>
            <a:avLst/>
            <a:gdLst/>
            <a:ahLst/>
            <a:cxnLst/>
            <a:rect l="l" t="t" r="r" b="b"/>
            <a:pathLst>
              <a:path w="654050" h="652779">
                <a:moveTo>
                  <a:pt x="544067" y="652272"/>
                </a:moveTo>
                <a:lnTo>
                  <a:pt x="109727" y="652272"/>
                </a:lnTo>
                <a:lnTo>
                  <a:pt x="66961" y="643798"/>
                </a:lnTo>
                <a:lnTo>
                  <a:pt x="32137" y="620563"/>
                </a:lnTo>
                <a:lnTo>
                  <a:pt x="8676" y="586131"/>
                </a:lnTo>
                <a:lnTo>
                  <a:pt x="0" y="544067"/>
                </a:lnTo>
                <a:lnTo>
                  <a:pt x="0" y="108203"/>
                </a:lnTo>
                <a:lnTo>
                  <a:pt x="8676" y="65790"/>
                </a:lnTo>
                <a:lnTo>
                  <a:pt x="32137" y="31241"/>
                </a:lnTo>
                <a:lnTo>
                  <a:pt x="66961" y="8123"/>
                </a:lnTo>
                <a:lnTo>
                  <a:pt x="109727" y="0"/>
                </a:lnTo>
                <a:lnTo>
                  <a:pt x="544067" y="0"/>
                </a:lnTo>
                <a:lnTo>
                  <a:pt x="586684" y="8123"/>
                </a:lnTo>
                <a:lnTo>
                  <a:pt x="621458" y="31241"/>
                </a:lnTo>
                <a:lnTo>
                  <a:pt x="644969" y="65790"/>
                </a:lnTo>
                <a:lnTo>
                  <a:pt x="653795" y="108203"/>
                </a:lnTo>
                <a:lnTo>
                  <a:pt x="653795" y="544067"/>
                </a:lnTo>
                <a:lnTo>
                  <a:pt x="644969" y="586131"/>
                </a:lnTo>
                <a:lnTo>
                  <a:pt x="621458" y="620563"/>
                </a:lnTo>
                <a:lnTo>
                  <a:pt x="586684" y="643798"/>
                </a:lnTo>
                <a:lnTo>
                  <a:pt x="544067" y="652272"/>
                </a:lnTo>
                <a:close/>
              </a:path>
            </a:pathLst>
          </a:custGeom>
          <a:solidFill>
            <a:srgbClr val="F6AA25"/>
          </a:solidFill>
        </p:spPr>
        <p:txBody>
          <a:bodyPr wrap="square" lIns="0" tIns="0" rIns="0" bIns="0" rtlCol="0"/>
          <a:lstStyle/>
          <a:p>
            <a:endParaRPr>
              <a:cs typeface="+mn-ea"/>
              <a:sym typeface="+mn-lt"/>
            </a:endParaRPr>
          </a:p>
        </p:txBody>
      </p:sp>
      <p:sp>
        <p:nvSpPr>
          <p:cNvPr id="11" name="object 11"/>
          <p:cNvSpPr txBox="1"/>
          <p:nvPr/>
        </p:nvSpPr>
        <p:spPr>
          <a:xfrm>
            <a:off x="4560393" y="4149751"/>
            <a:ext cx="153035" cy="289823"/>
          </a:xfrm>
          <a:prstGeom prst="rect">
            <a:avLst/>
          </a:prstGeom>
        </p:spPr>
        <p:txBody>
          <a:bodyPr vert="horz" wrap="square" lIns="0" tIns="12700" rIns="0" bIns="0" rtlCol="0">
            <a:spAutoFit/>
          </a:bodyPr>
          <a:lstStyle/>
          <a:p>
            <a:pPr marL="12700">
              <a:spcBef>
                <a:spcPts val="100"/>
              </a:spcBef>
            </a:pPr>
            <a:r>
              <a:rPr dirty="0">
                <a:solidFill>
                  <a:srgbClr val="FFFFFF"/>
                </a:solidFill>
                <a:cs typeface="+mn-ea"/>
                <a:sym typeface="+mn-lt"/>
              </a:rPr>
              <a:t>3</a:t>
            </a:r>
            <a:endParaRPr>
              <a:cs typeface="+mn-ea"/>
              <a:sym typeface="+mn-lt"/>
            </a:endParaRPr>
          </a:p>
        </p:txBody>
      </p:sp>
      <p:sp>
        <p:nvSpPr>
          <p:cNvPr id="12" name="object 12"/>
          <p:cNvSpPr/>
          <p:nvPr/>
        </p:nvSpPr>
        <p:spPr>
          <a:xfrm>
            <a:off x="4309871" y="4747259"/>
            <a:ext cx="654051" cy="652780"/>
          </a:xfrm>
          <a:custGeom>
            <a:avLst/>
            <a:gdLst/>
            <a:ahLst/>
            <a:cxnLst/>
            <a:rect l="l" t="t" r="r" b="b"/>
            <a:pathLst>
              <a:path w="654050" h="652779">
                <a:moveTo>
                  <a:pt x="544067" y="652272"/>
                </a:moveTo>
                <a:lnTo>
                  <a:pt x="109727" y="652272"/>
                </a:lnTo>
                <a:lnTo>
                  <a:pt x="66961" y="643798"/>
                </a:lnTo>
                <a:lnTo>
                  <a:pt x="32137" y="620563"/>
                </a:lnTo>
                <a:lnTo>
                  <a:pt x="8676" y="586131"/>
                </a:lnTo>
                <a:lnTo>
                  <a:pt x="0" y="544067"/>
                </a:lnTo>
                <a:lnTo>
                  <a:pt x="0" y="108203"/>
                </a:lnTo>
                <a:lnTo>
                  <a:pt x="8676" y="65790"/>
                </a:lnTo>
                <a:lnTo>
                  <a:pt x="32137" y="31241"/>
                </a:lnTo>
                <a:lnTo>
                  <a:pt x="66961" y="8123"/>
                </a:lnTo>
                <a:lnTo>
                  <a:pt x="109727" y="0"/>
                </a:lnTo>
                <a:lnTo>
                  <a:pt x="544067" y="0"/>
                </a:lnTo>
                <a:lnTo>
                  <a:pt x="586684" y="8123"/>
                </a:lnTo>
                <a:lnTo>
                  <a:pt x="621458" y="31241"/>
                </a:lnTo>
                <a:lnTo>
                  <a:pt x="644969" y="65790"/>
                </a:lnTo>
                <a:lnTo>
                  <a:pt x="653795" y="108203"/>
                </a:lnTo>
                <a:lnTo>
                  <a:pt x="653795" y="544067"/>
                </a:lnTo>
                <a:lnTo>
                  <a:pt x="644969" y="586131"/>
                </a:lnTo>
                <a:lnTo>
                  <a:pt x="621458" y="620563"/>
                </a:lnTo>
                <a:lnTo>
                  <a:pt x="586684" y="643798"/>
                </a:lnTo>
                <a:lnTo>
                  <a:pt x="544067" y="652272"/>
                </a:lnTo>
                <a:close/>
              </a:path>
            </a:pathLst>
          </a:custGeom>
          <a:solidFill>
            <a:srgbClr val="EA542B"/>
          </a:solidFill>
        </p:spPr>
        <p:txBody>
          <a:bodyPr wrap="square" lIns="0" tIns="0" rIns="0" bIns="0" rtlCol="0"/>
          <a:lstStyle/>
          <a:p>
            <a:endParaRPr>
              <a:cs typeface="+mn-ea"/>
              <a:sym typeface="+mn-lt"/>
            </a:endParaRPr>
          </a:p>
        </p:txBody>
      </p:sp>
      <p:sp>
        <p:nvSpPr>
          <p:cNvPr id="13" name="object 13"/>
          <p:cNvSpPr txBox="1"/>
          <p:nvPr/>
        </p:nvSpPr>
        <p:spPr>
          <a:xfrm>
            <a:off x="4560393" y="4911751"/>
            <a:ext cx="153035" cy="289823"/>
          </a:xfrm>
          <a:prstGeom prst="rect">
            <a:avLst/>
          </a:prstGeom>
        </p:spPr>
        <p:txBody>
          <a:bodyPr vert="horz" wrap="square" lIns="0" tIns="12700" rIns="0" bIns="0" rtlCol="0">
            <a:spAutoFit/>
          </a:bodyPr>
          <a:lstStyle/>
          <a:p>
            <a:pPr marL="12700">
              <a:spcBef>
                <a:spcPts val="100"/>
              </a:spcBef>
            </a:pPr>
            <a:r>
              <a:rPr dirty="0">
                <a:solidFill>
                  <a:srgbClr val="FFFFFF"/>
                </a:solidFill>
                <a:cs typeface="+mn-ea"/>
                <a:sym typeface="+mn-lt"/>
              </a:rPr>
              <a:t>4</a:t>
            </a:r>
            <a:endParaRPr>
              <a:cs typeface="+mn-ea"/>
              <a:sym typeface="+mn-lt"/>
            </a:endParaRPr>
          </a:p>
        </p:txBody>
      </p:sp>
      <p:sp>
        <p:nvSpPr>
          <p:cNvPr id="14" name="object 14"/>
          <p:cNvSpPr/>
          <p:nvPr/>
        </p:nvSpPr>
        <p:spPr>
          <a:xfrm>
            <a:off x="4309871" y="5484877"/>
            <a:ext cx="654051" cy="652780"/>
          </a:xfrm>
          <a:custGeom>
            <a:avLst/>
            <a:gdLst/>
            <a:ahLst/>
            <a:cxnLst/>
            <a:rect l="l" t="t" r="r" b="b"/>
            <a:pathLst>
              <a:path w="654050" h="652779">
                <a:moveTo>
                  <a:pt x="544067" y="652272"/>
                </a:moveTo>
                <a:lnTo>
                  <a:pt x="109727" y="652272"/>
                </a:lnTo>
                <a:lnTo>
                  <a:pt x="66961" y="644055"/>
                </a:lnTo>
                <a:lnTo>
                  <a:pt x="32137" y="620906"/>
                </a:lnTo>
                <a:lnTo>
                  <a:pt x="8676" y="586388"/>
                </a:lnTo>
                <a:lnTo>
                  <a:pt x="0" y="544068"/>
                </a:lnTo>
                <a:lnTo>
                  <a:pt x="0" y="108203"/>
                </a:lnTo>
                <a:lnTo>
                  <a:pt x="8676" y="66047"/>
                </a:lnTo>
                <a:lnTo>
                  <a:pt x="32137" y="31584"/>
                </a:lnTo>
                <a:lnTo>
                  <a:pt x="66961" y="8380"/>
                </a:lnTo>
                <a:lnTo>
                  <a:pt x="109727" y="0"/>
                </a:lnTo>
                <a:lnTo>
                  <a:pt x="544067" y="0"/>
                </a:lnTo>
                <a:lnTo>
                  <a:pt x="586684" y="8380"/>
                </a:lnTo>
                <a:lnTo>
                  <a:pt x="621458" y="31584"/>
                </a:lnTo>
                <a:lnTo>
                  <a:pt x="644969" y="66047"/>
                </a:lnTo>
                <a:lnTo>
                  <a:pt x="653795" y="108203"/>
                </a:lnTo>
                <a:lnTo>
                  <a:pt x="653795" y="544068"/>
                </a:lnTo>
                <a:lnTo>
                  <a:pt x="644969" y="586388"/>
                </a:lnTo>
                <a:lnTo>
                  <a:pt x="621458" y="620906"/>
                </a:lnTo>
                <a:lnTo>
                  <a:pt x="586684" y="644055"/>
                </a:lnTo>
                <a:lnTo>
                  <a:pt x="544067" y="652272"/>
                </a:lnTo>
                <a:close/>
              </a:path>
            </a:pathLst>
          </a:custGeom>
          <a:solidFill>
            <a:srgbClr val="394653"/>
          </a:solidFill>
        </p:spPr>
        <p:txBody>
          <a:bodyPr wrap="square" lIns="0" tIns="0" rIns="0" bIns="0" rtlCol="0"/>
          <a:lstStyle/>
          <a:p>
            <a:endParaRPr>
              <a:cs typeface="+mn-ea"/>
              <a:sym typeface="+mn-lt"/>
            </a:endParaRPr>
          </a:p>
        </p:txBody>
      </p:sp>
      <p:sp>
        <p:nvSpPr>
          <p:cNvPr id="15" name="object 15"/>
          <p:cNvSpPr txBox="1"/>
          <p:nvPr/>
        </p:nvSpPr>
        <p:spPr>
          <a:xfrm>
            <a:off x="4560393" y="5649811"/>
            <a:ext cx="153035" cy="289823"/>
          </a:xfrm>
          <a:prstGeom prst="rect">
            <a:avLst/>
          </a:prstGeom>
        </p:spPr>
        <p:txBody>
          <a:bodyPr vert="horz" wrap="square" lIns="0" tIns="12700" rIns="0" bIns="0" rtlCol="0">
            <a:spAutoFit/>
          </a:bodyPr>
          <a:lstStyle/>
          <a:p>
            <a:pPr marL="12700">
              <a:spcBef>
                <a:spcPts val="100"/>
              </a:spcBef>
            </a:pPr>
            <a:r>
              <a:rPr dirty="0">
                <a:solidFill>
                  <a:srgbClr val="FFFFFF"/>
                </a:solidFill>
                <a:cs typeface="+mn-ea"/>
                <a:sym typeface="+mn-lt"/>
              </a:rPr>
              <a:t>5</a:t>
            </a:r>
            <a:endParaRPr>
              <a:cs typeface="+mn-ea"/>
              <a:sym typeface="+mn-lt"/>
            </a:endParaRPr>
          </a:p>
        </p:txBody>
      </p:sp>
      <p:sp>
        <p:nvSpPr>
          <p:cNvPr id="16" name="object 16"/>
          <p:cNvSpPr txBox="1"/>
          <p:nvPr/>
        </p:nvSpPr>
        <p:spPr>
          <a:xfrm>
            <a:off x="5165725" y="2666504"/>
            <a:ext cx="3074035" cy="629018"/>
          </a:xfrm>
          <a:prstGeom prst="rect">
            <a:avLst/>
          </a:prstGeom>
        </p:spPr>
        <p:txBody>
          <a:bodyPr vert="horz" wrap="square" lIns="0" tIns="13335" rIns="0" bIns="0" rtlCol="0">
            <a:spAutoFit/>
          </a:bodyPr>
          <a:lstStyle/>
          <a:p>
            <a:pPr marL="12700">
              <a:spcBef>
                <a:spcPts val="105"/>
              </a:spcBef>
            </a:pPr>
            <a:r>
              <a:rPr sz="2000" b="1" dirty="0">
                <a:solidFill>
                  <a:srgbClr val="394653"/>
                </a:solidFill>
                <a:cs typeface="+mn-ea"/>
                <a:sym typeface="+mn-lt"/>
              </a:rPr>
              <a:t>严禁在禁火区域吸烟、动</a:t>
            </a:r>
            <a:r>
              <a:rPr sz="2000" b="1" spc="5" dirty="0">
                <a:solidFill>
                  <a:srgbClr val="394653"/>
                </a:solidFill>
                <a:cs typeface="+mn-ea"/>
                <a:sym typeface="+mn-lt"/>
              </a:rPr>
              <a:t>火</a:t>
            </a:r>
            <a:endParaRPr sz="2000">
              <a:cs typeface="+mn-ea"/>
              <a:sym typeface="+mn-lt"/>
            </a:endParaRPr>
          </a:p>
        </p:txBody>
      </p:sp>
      <p:sp>
        <p:nvSpPr>
          <p:cNvPr id="17" name="object 17"/>
          <p:cNvSpPr txBox="1"/>
          <p:nvPr/>
        </p:nvSpPr>
        <p:spPr>
          <a:xfrm>
            <a:off x="5151121" y="3445497"/>
            <a:ext cx="3328035" cy="629018"/>
          </a:xfrm>
          <a:prstGeom prst="rect">
            <a:avLst/>
          </a:prstGeom>
        </p:spPr>
        <p:txBody>
          <a:bodyPr vert="horz" wrap="square" lIns="0" tIns="13335" rIns="0" bIns="0" rtlCol="0">
            <a:spAutoFit/>
          </a:bodyPr>
          <a:lstStyle/>
          <a:p>
            <a:pPr marL="12700">
              <a:spcBef>
                <a:spcPts val="105"/>
              </a:spcBef>
            </a:pPr>
            <a:r>
              <a:rPr sz="2000" b="1" dirty="0">
                <a:solidFill>
                  <a:srgbClr val="394653"/>
                </a:solidFill>
                <a:cs typeface="+mn-ea"/>
                <a:sym typeface="+mn-lt"/>
              </a:rPr>
              <a:t>严禁在上岗前和工作时间饮</a:t>
            </a:r>
            <a:r>
              <a:rPr sz="2000" b="1" spc="5" dirty="0">
                <a:solidFill>
                  <a:srgbClr val="394653"/>
                </a:solidFill>
                <a:cs typeface="+mn-ea"/>
                <a:sym typeface="+mn-lt"/>
              </a:rPr>
              <a:t>酒</a:t>
            </a:r>
            <a:endParaRPr sz="2000">
              <a:cs typeface="+mn-ea"/>
              <a:sym typeface="+mn-lt"/>
            </a:endParaRPr>
          </a:p>
        </p:txBody>
      </p:sp>
      <p:sp>
        <p:nvSpPr>
          <p:cNvPr id="18" name="object 18"/>
          <p:cNvSpPr txBox="1"/>
          <p:nvPr/>
        </p:nvSpPr>
        <p:spPr>
          <a:xfrm>
            <a:off x="5151121" y="4177360"/>
            <a:ext cx="4598035" cy="629018"/>
          </a:xfrm>
          <a:prstGeom prst="rect">
            <a:avLst/>
          </a:prstGeom>
        </p:spPr>
        <p:txBody>
          <a:bodyPr vert="horz" wrap="square" lIns="0" tIns="13335" rIns="0" bIns="0" rtlCol="0">
            <a:spAutoFit/>
          </a:bodyPr>
          <a:lstStyle/>
          <a:p>
            <a:pPr marL="12700">
              <a:spcBef>
                <a:spcPts val="105"/>
              </a:spcBef>
            </a:pPr>
            <a:r>
              <a:rPr sz="2000" b="1" dirty="0">
                <a:solidFill>
                  <a:srgbClr val="394653"/>
                </a:solidFill>
                <a:cs typeface="+mn-ea"/>
                <a:sym typeface="+mn-lt"/>
              </a:rPr>
              <a:t>严禁擅自移动或拆除安全装置和安全标</a:t>
            </a:r>
            <a:r>
              <a:rPr sz="2000" b="1" spc="5" dirty="0">
                <a:solidFill>
                  <a:srgbClr val="394653"/>
                </a:solidFill>
                <a:cs typeface="+mn-ea"/>
                <a:sym typeface="+mn-lt"/>
              </a:rPr>
              <a:t>志</a:t>
            </a:r>
            <a:endParaRPr sz="2000">
              <a:cs typeface="+mn-ea"/>
              <a:sym typeface="+mn-lt"/>
            </a:endParaRPr>
          </a:p>
        </p:txBody>
      </p:sp>
      <p:sp>
        <p:nvSpPr>
          <p:cNvPr id="19" name="object 19"/>
          <p:cNvSpPr txBox="1"/>
          <p:nvPr/>
        </p:nvSpPr>
        <p:spPr>
          <a:xfrm>
            <a:off x="5123295" y="4907495"/>
            <a:ext cx="4090035" cy="629018"/>
          </a:xfrm>
          <a:prstGeom prst="rect">
            <a:avLst/>
          </a:prstGeom>
        </p:spPr>
        <p:txBody>
          <a:bodyPr vert="horz" wrap="square" lIns="0" tIns="13335" rIns="0" bIns="0" rtlCol="0">
            <a:spAutoFit/>
          </a:bodyPr>
          <a:lstStyle/>
          <a:p>
            <a:pPr marL="12700">
              <a:spcBef>
                <a:spcPts val="105"/>
              </a:spcBef>
            </a:pPr>
            <a:r>
              <a:rPr sz="2000" b="1" dirty="0">
                <a:solidFill>
                  <a:srgbClr val="394653"/>
                </a:solidFill>
                <a:cs typeface="+mn-ea"/>
                <a:sym typeface="+mn-lt"/>
              </a:rPr>
              <a:t>严禁擅自触摸与已无关的设备、设</a:t>
            </a:r>
            <a:r>
              <a:rPr sz="2000" b="1" spc="5" dirty="0">
                <a:solidFill>
                  <a:srgbClr val="394653"/>
                </a:solidFill>
                <a:cs typeface="+mn-ea"/>
                <a:sym typeface="+mn-lt"/>
              </a:rPr>
              <a:t>施</a:t>
            </a:r>
            <a:endParaRPr sz="2000">
              <a:cs typeface="+mn-ea"/>
              <a:sym typeface="+mn-lt"/>
            </a:endParaRPr>
          </a:p>
        </p:txBody>
      </p:sp>
      <p:sp>
        <p:nvSpPr>
          <p:cNvPr id="20" name="object 20"/>
          <p:cNvSpPr txBox="1"/>
          <p:nvPr/>
        </p:nvSpPr>
        <p:spPr>
          <a:xfrm>
            <a:off x="5116704" y="5669292"/>
            <a:ext cx="5360035" cy="629018"/>
          </a:xfrm>
          <a:prstGeom prst="rect">
            <a:avLst/>
          </a:prstGeom>
        </p:spPr>
        <p:txBody>
          <a:bodyPr vert="horz" wrap="square" lIns="0" tIns="13335" rIns="0" bIns="0" rtlCol="0">
            <a:spAutoFit/>
          </a:bodyPr>
          <a:lstStyle/>
          <a:p>
            <a:pPr marL="12700">
              <a:spcBef>
                <a:spcPts val="105"/>
              </a:spcBef>
            </a:pPr>
            <a:r>
              <a:rPr sz="2000" b="1" dirty="0">
                <a:solidFill>
                  <a:srgbClr val="394653"/>
                </a:solidFill>
                <a:cs typeface="+mn-ea"/>
                <a:sym typeface="+mn-lt"/>
              </a:rPr>
              <a:t>严禁在工作时间串岗、离岗、睡岗或嬉戏打闹</a:t>
            </a:r>
            <a:r>
              <a:rPr sz="2000" b="1" spc="5" dirty="0">
                <a:solidFill>
                  <a:srgbClr val="394653"/>
                </a:solidFill>
                <a:cs typeface="+mn-ea"/>
                <a:sym typeface="+mn-lt"/>
              </a:rPr>
              <a:t>。</a:t>
            </a:r>
            <a:endParaRPr sz="2000">
              <a:cs typeface="+mn-ea"/>
              <a:sym typeface="+mn-lt"/>
            </a:endParaRPr>
          </a:p>
        </p:txBody>
      </p:sp>
      <p:sp>
        <p:nvSpPr>
          <p:cNvPr id="23" name="标题 22"/>
          <p:cNvSpPr>
            <a:spLocks noGrp="1"/>
          </p:cNvSpPr>
          <p:nvPr>
            <p:ph type="title"/>
          </p:nvPr>
        </p:nvSpPr>
        <p:spPr/>
        <p:txBody>
          <a:bodyPr/>
          <a:lstStyle/>
          <a:p>
            <a:endParaRPr lang="zh-CN" altLang="en-US">
              <a:latin typeface="+mn-lt"/>
              <a:ea typeface="+mn-ea"/>
              <a:cs typeface="+mn-ea"/>
              <a:sym typeface="+mn-lt"/>
            </a:endParaRPr>
          </a:p>
        </p:txBody>
      </p:sp>
      <p:sp>
        <p:nvSpPr>
          <p:cNvPr id="24" name="object 41"/>
          <p:cNvSpPr txBox="1"/>
          <p:nvPr/>
        </p:nvSpPr>
        <p:spPr>
          <a:xfrm>
            <a:off x="1104000" y="323202"/>
            <a:ext cx="4088765" cy="504625"/>
          </a:xfrm>
          <a:prstGeom prst="rect">
            <a:avLst/>
          </a:prstGeom>
        </p:spPr>
        <p:txBody>
          <a:bodyPr vert="horz" wrap="square" lIns="0" tIns="12065" rIns="0" bIns="0" rtlCol="0">
            <a:spAutoFit/>
          </a:bodyPr>
          <a:lstStyle>
            <a:lvl1pPr algn="ctr" defTabSz="914400" rtl="0" eaLnBrk="1" latinLnBrk="0" hangingPunct="1">
              <a:spcBef>
                <a:spcPct val="0"/>
              </a:spcBef>
              <a:buNone/>
              <a:defRPr sz="3000" b="1" i="1" kern="1200">
                <a:solidFill>
                  <a:srgbClr val="394653"/>
                </a:solidFill>
                <a:latin typeface="微软雅黑" panose="020B0503020204020204" pitchFamily="34" charset="-122"/>
                <a:ea typeface="+mj-ea"/>
                <a:cs typeface="微软雅黑" panose="020B0503020204020204" pitchFamily="34" charset="-122"/>
              </a:defRPr>
            </a:lvl1pPr>
          </a:lstStyle>
          <a:p>
            <a:pPr marL="12700">
              <a:spcBef>
                <a:spcPts val="95"/>
              </a:spcBef>
            </a:pPr>
            <a:r>
              <a:rPr lang="zh-CN" altLang="en-US" sz="3200" i="0">
                <a:solidFill>
                  <a:schemeClr val="tx1"/>
                </a:solidFill>
                <a:latin typeface="+mn-lt"/>
                <a:ea typeface="+mn-ea"/>
                <a:cs typeface="+mn-ea"/>
                <a:sym typeface="+mn-lt"/>
              </a:rPr>
              <a:t>新员工安全须</a:t>
            </a:r>
            <a:r>
              <a:rPr lang="zh-CN" altLang="en-US" sz="3200" i="0" spc="-5">
                <a:solidFill>
                  <a:schemeClr val="tx1"/>
                </a:solidFill>
                <a:latin typeface="+mn-lt"/>
                <a:ea typeface="+mn-ea"/>
                <a:cs typeface="+mn-ea"/>
                <a:sym typeface="+mn-lt"/>
              </a:rPr>
              <a:t>知</a:t>
            </a:r>
            <a:endParaRPr lang="zh-CN" altLang="en-US" sz="3200" i="0" spc="-5" dirty="0">
              <a:solidFill>
                <a:schemeClr val="tx1"/>
              </a:solidFill>
              <a:latin typeface="+mn-lt"/>
              <a:ea typeface="+mn-ea"/>
              <a:cs typeface="+mn-ea"/>
              <a:sym typeface="+mn-lt"/>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136135" y="4962144"/>
            <a:ext cx="1775460" cy="729174"/>
          </a:xfrm>
          <a:prstGeom prst="rect">
            <a:avLst/>
          </a:prstGeom>
          <a:solidFill>
            <a:srgbClr val="FFFF00"/>
          </a:solidFill>
        </p:spPr>
        <p:txBody>
          <a:bodyPr vert="horz" wrap="square" lIns="0" tIns="104775" rIns="0" bIns="0" rtlCol="0">
            <a:spAutoFit/>
          </a:bodyPr>
          <a:lstStyle/>
          <a:p>
            <a:pPr marL="368300">
              <a:spcBef>
                <a:spcPts val="825"/>
              </a:spcBef>
            </a:pPr>
            <a:r>
              <a:rPr sz="4050" b="1" spc="31" dirty="0">
                <a:cs typeface="+mn-ea"/>
                <a:sym typeface="+mn-lt"/>
              </a:rPr>
              <a:t>黄色</a:t>
            </a:r>
            <a:endParaRPr sz="4050">
              <a:cs typeface="+mn-ea"/>
              <a:sym typeface="+mn-lt"/>
            </a:endParaRPr>
          </a:p>
        </p:txBody>
      </p:sp>
      <p:sp>
        <p:nvSpPr>
          <p:cNvPr id="3" name="object 3"/>
          <p:cNvSpPr txBox="1"/>
          <p:nvPr/>
        </p:nvSpPr>
        <p:spPr>
          <a:xfrm>
            <a:off x="1456945" y="4962144"/>
            <a:ext cx="1777364" cy="729174"/>
          </a:xfrm>
          <a:prstGeom prst="rect">
            <a:avLst/>
          </a:prstGeom>
          <a:solidFill>
            <a:srgbClr val="FF0000"/>
          </a:solidFill>
        </p:spPr>
        <p:txBody>
          <a:bodyPr vert="horz" wrap="square" lIns="0" tIns="104775" rIns="0" bIns="0" rtlCol="0">
            <a:spAutoFit/>
          </a:bodyPr>
          <a:lstStyle/>
          <a:p>
            <a:pPr marL="369570">
              <a:spcBef>
                <a:spcPts val="825"/>
              </a:spcBef>
            </a:pPr>
            <a:r>
              <a:rPr sz="4050" b="1" spc="31" dirty="0">
                <a:solidFill>
                  <a:srgbClr val="FFFFFF"/>
                </a:solidFill>
                <a:cs typeface="+mn-ea"/>
                <a:sym typeface="+mn-lt"/>
              </a:rPr>
              <a:t>红色</a:t>
            </a:r>
            <a:endParaRPr sz="4050">
              <a:cs typeface="+mn-ea"/>
              <a:sym typeface="+mn-lt"/>
            </a:endParaRPr>
          </a:p>
        </p:txBody>
      </p:sp>
      <p:sp>
        <p:nvSpPr>
          <p:cNvPr id="4" name="object 4"/>
          <p:cNvSpPr txBox="1"/>
          <p:nvPr/>
        </p:nvSpPr>
        <p:spPr>
          <a:xfrm>
            <a:off x="9220201" y="4988053"/>
            <a:ext cx="1777364" cy="727892"/>
          </a:xfrm>
          <a:prstGeom prst="rect">
            <a:avLst/>
          </a:prstGeom>
          <a:solidFill>
            <a:srgbClr val="008000"/>
          </a:solidFill>
        </p:spPr>
        <p:txBody>
          <a:bodyPr vert="horz" wrap="square" lIns="0" tIns="103505" rIns="0" bIns="0" rtlCol="0">
            <a:spAutoFit/>
          </a:bodyPr>
          <a:lstStyle/>
          <a:p>
            <a:pPr marL="369570">
              <a:spcBef>
                <a:spcPts val="815"/>
              </a:spcBef>
            </a:pPr>
            <a:r>
              <a:rPr sz="4050" b="1" spc="31" dirty="0">
                <a:solidFill>
                  <a:srgbClr val="FFFFFF"/>
                </a:solidFill>
                <a:cs typeface="+mn-ea"/>
                <a:sym typeface="+mn-lt"/>
              </a:rPr>
              <a:t>绿色</a:t>
            </a:r>
            <a:endParaRPr sz="4050">
              <a:cs typeface="+mn-ea"/>
              <a:sym typeface="+mn-lt"/>
            </a:endParaRPr>
          </a:p>
        </p:txBody>
      </p:sp>
      <p:sp>
        <p:nvSpPr>
          <p:cNvPr id="5" name="object 5"/>
          <p:cNvSpPr txBox="1"/>
          <p:nvPr/>
        </p:nvSpPr>
        <p:spPr>
          <a:xfrm>
            <a:off x="6542532" y="4988053"/>
            <a:ext cx="1774189" cy="727892"/>
          </a:xfrm>
          <a:prstGeom prst="rect">
            <a:avLst/>
          </a:prstGeom>
          <a:solidFill>
            <a:srgbClr val="3366FF"/>
          </a:solidFill>
        </p:spPr>
        <p:txBody>
          <a:bodyPr vert="horz" wrap="square" lIns="0" tIns="103505" rIns="0" bIns="0" rtlCol="0">
            <a:spAutoFit/>
          </a:bodyPr>
          <a:lstStyle/>
          <a:p>
            <a:pPr marL="368300">
              <a:spcBef>
                <a:spcPts val="815"/>
              </a:spcBef>
            </a:pPr>
            <a:r>
              <a:rPr sz="4050" b="1" spc="31" dirty="0">
                <a:solidFill>
                  <a:srgbClr val="FFFFFF"/>
                </a:solidFill>
                <a:cs typeface="+mn-ea"/>
                <a:sym typeface="+mn-lt"/>
              </a:rPr>
              <a:t>蓝色</a:t>
            </a:r>
            <a:endParaRPr sz="4050">
              <a:cs typeface="+mn-ea"/>
              <a:sym typeface="+mn-lt"/>
            </a:endParaRPr>
          </a:p>
        </p:txBody>
      </p:sp>
      <p:sp>
        <p:nvSpPr>
          <p:cNvPr id="6" name="object 6"/>
          <p:cNvSpPr txBox="1"/>
          <p:nvPr/>
        </p:nvSpPr>
        <p:spPr>
          <a:xfrm>
            <a:off x="1709104" y="1505292"/>
            <a:ext cx="9018905" cy="3109955"/>
          </a:xfrm>
          <a:prstGeom prst="rect">
            <a:avLst/>
          </a:prstGeom>
        </p:spPr>
        <p:txBody>
          <a:bodyPr vert="horz" wrap="square" lIns="0" tIns="16511" rIns="0" bIns="0" rtlCol="0">
            <a:spAutoFit/>
          </a:bodyPr>
          <a:lstStyle/>
          <a:p>
            <a:pPr marL="12700">
              <a:spcBef>
                <a:spcPts val="130"/>
              </a:spcBef>
            </a:pPr>
            <a:r>
              <a:rPr sz="2850" b="1" spc="31" dirty="0">
                <a:solidFill>
                  <a:srgbClr val="EA542B"/>
                </a:solidFill>
                <a:cs typeface="+mn-ea"/>
                <a:sym typeface="+mn-lt"/>
              </a:rPr>
              <a:t>六：注意遵守安全警示标志提出的要求</a:t>
            </a:r>
            <a:endParaRPr sz="2850">
              <a:cs typeface="+mn-ea"/>
              <a:sym typeface="+mn-lt"/>
            </a:endParaRPr>
          </a:p>
          <a:p>
            <a:pPr marL="471170" marR="5080" indent="-342900">
              <a:lnSpc>
                <a:spcPct val="150000"/>
              </a:lnSpc>
              <a:spcBef>
                <a:spcPts val="2345"/>
              </a:spcBef>
              <a:buFont typeface="Wingdings" panose="05000000000000000000"/>
              <a:buChar char=""/>
              <a:tabLst>
                <a:tab pos="471170" algn="l"/>
              </a:tabLst>
            </a:pPr>
            <a:r>
              <a:rPr sz="2400" dirty="0">
                <a:solidFill>
                  <a:srgbClr val="394653"/>
                </a:solidFill>
                <a:cs typeface="+mn-ea"/>
                <a:sym typeface="+mn-lt"/>
              </a:rPr>
              <a:t>安全警示标志牌是由安全色、几何图形和图像符号构成的，用以 表示禁止、警告、指令和提示等安全信息。</a:t>
            </a:r>
            <a:endParaRPr sz="2400">
              <a:cs typeface="+mn-ea"/>
              <a:sym typeface="+mn-lt"/>
            </a:endParaRPr>
          </a:p>
          <a:p>
            <a:pPr marL="471170" indent="-342900">
              <a:spcBef>
                <a:spcPts val="2015"/>
              </a:spcBef>
              <a:buFont typeface="Wingdings" panose="05000000000000000000"/>
              <a:buChar char=""/>
              <a:tabLst>
                <a:tab pos="471170" algn="l"/>
              </a:tabLst>
            </a:pPr>
            <a:r>
              <a:rPr sz="2400" dirty="0">
                <a:solidFill>
                  <a:srgbClr val="394653"/>
                </a:solidFill>
                <a:cs typeface="+mn-ea"/>
                <a:sym typeface="+mn-lt"/>
              </a:rPr>
              <a:t>根据国家规定，安全色为红、黄、蓝、绿四种颜色。</a:t>
            </a:r>
            <a:endParaRPr sz="2400">
              <a:cs typeface="+mn-ea"/>
              <a:sym typeface="+mn-lt"/>
            </a:endParaRPr>
          </a:p>
          <a:p>
            <a:pPr marL="471170" indent="-342900">
              <a:spcBef>
                <a:spcPts val="2015"/>
              </a:spcBef>
              <a:buFont typeface="Wingdings" panose="05000000000000000000"/>
              <a:buChar char=""/>
              <a:tabLst>
                <a:tab pos="471170" algn="l"/>
              </a:tabLst>
            </a:pPr>
            <a:r>
              <a:rPr sz="2400" dirty="0">
                <a:solidFill>
                  <a:srgbClr val="394653"/>
                </a:solidFill>
                <a:cs typeface="+mn-ea"/>
                <a:sym typeface="+mn-lt"/>
              </a:rPr>
              <a:t>分禁止标志、警告标志、指令标志和提示标志四大类型。</a:t>
            </a:r>
            <a:endParaRPr sz="2400">
              <a:cs typeface="+mn-ea"/>
              <a:sym typeface="+mn-lt"/>
            </a:endParaRPr>
          </a:p>
        </p:txBody>
      </p:sp>
      <p:sp>
        <p:nvSpPr>
          <p:cNvPr id="7" name="object 7"/>
          <p:cNvSpPr/>
          <p:nvPr/>
        </p:nvSpPr>
        <p:spPr>
          <a:xfrm>
            <a:off x="1130809" y="1595628"/>
            <a:ext cx="363220" cy="421005"/>
          </a:xfrm>
          <a:custGeom>
            <a:avLst/>
            <a:gdLst/>
            <a:ahLst/>
            <a:cxnLst/>
            <a:rect l="l" t="t" r="r" b="b"/>
            <a:pathLst>
              <a:path w="363219" h="421005">
                <a:moveTo>
                  <a:pt x="0" y="420624"/>
                </a:moveTo>
                <a:lnTo>
                  <a:pt x="0" y="0"/>
                </a:lnTo>
                <a:lnTo>
                  <a:pt x="362711" y="210312"/>
                </a:lnTo>
                <a:lnTo>
                  <a:pt x="0" y="420624"/>
                </a:lnTo>
                <a:close/>
              </a:path>
            </a:pathLst>
          </a:custGeom>
          <a:solidFill>
            <a:srgbClr val="394653"/>
          </a:solidFill>
        </p:spPr>
        <p:txBody>
          <a:bodyPr wrap="square" lIns="0" tIns="0" rIns="0" bIns="0" rtlCol="0"/>
          <a:lstStyle/>
          <a:p>
            <a:endParaRPr>
              <a:cs typeface="+mn-ea"/>
              <a:sym typeface="+mn-lt"/>
            </a:endParaRPr>
          </a:p>
        </p:txBody>
      </p:sp>
      <p:sp>
        <p:nvSpPr>
          <p:cNvPr id="11" name="object 41"/>
          <p:cNvSpPr txBox="1"/>
          <p:nvPr/>
        </p:nvSpPr>
        <p:spPr>
          <a:xfrm>
            <a:off x="1493890" y="695947"/>
            <a:ext cx="4088765" cy="504625"/>
          </a:xfrm>
          <a:prstGeom prst="rect">
            <a:avLst/>
          </a:prstGeom>
        </p:spPr>
        <p:txBody>
          <a:bodyPr vert="horz" wrap="square" lIns="0" tIns="12065" rIns="0" bIns="0" rtlCol="0">
            <a:spAutoFit/>
          </a:bodyPr>
          <a:lstStyle>
            <a:lvl1pPr algn="ctr" defTabSz="914400" rtl="0" eaLnBrk="1" latinLnBrk="0" hangingPunct="1">
              <a:spcBef>
                <a:spcPct val="0"/>
              </a:spcBef>
              <a:buNone/>
              <a:defRPr sz="3000" b="1" i="1" kern="1200">
                <a:solidFill>
                  <a:srgbClr val="394653"/>
                </a:solidFill>
                <a:latin typeface="微软雅黑" panose="020B0503020204020204" pitchFamily="34" charset="-122"/>
                <a:ea typeface="+mj-ea"/>
                <a:cs typeface="微软雅黑" panose="020B0503020204020204" pitchFamily="34" charset="-122"/>
              </a:defRPr>
            </a:lvl1pPr>
          </a:lstStyle>
          <a:p>
            <a:pPr marL="12700">
              <a:spcBef>
                <a:spcPts val="95"/>
              </a:spcBef>
            </a:pPr>
            <a:r>
              <a:rPr lang="zh-CN" altLang="en-US" sz="3200" i="0">
                <a:solidFill>
                  <a:schemeClr val="tx1"/>
                </a:solidFill>
                <a:latin typeface="+mn-lt"/>
                <a:ea typeface="+mn-ea"/>
                <a:cs typeface="+mn-ea"/>
                <a:sym typeface="+mn-lt"/>
              </a:rPr>
              <a:t>新员工安全须</a:t>
            </a:r>
            <a:r>
              <a:rPr lang="zh-CN" altLang="en-US" sz="3200" i="0" spc="-5">
                <a:solidFill>
                  <a:schemeClr val="tx1"/>
                </a:solidFill>
                <a:latin typeface="+mn-lt"/>
                <a:ea typeface="+mn-ea"/>
                <a:cs typeface="+mn-ea"/>
                <a:sym typeface="+mn-lt"/>
              </a:rPr>
              <a:t>知</a:t>
            </a:r>
            <a:endParaRPr lang="zh-CN" altLang="en-US" sz="3200" i="0" spc="-5" dirty="0">
              <a:solidFill>
                <a:schemeClr val="tx1"/>
              </a:solidFill>
              <a:latin typeface="+mn-lt"/>
              <a:ea typeface="+mn-ea"/>
              <a:cs typeface="+mn-ea"/>
              <a:sym typeface="+mn-lt"/>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91527" y="1575752"/>
            <a:ext cx="10891520" cy="860493"/>
          </a:xfrm>
          <a:prstGeom prst="rect">
            <a:avLst/>
          </a:prstGeom>
        </p:spPr>
        <p:txBody>
          <a:bodyPr vert="horz" wrap="square" lIns="0" tIns="13971" rIns="0" bIns="0" rtlCol="0">
            <a:spAutoFit/>
          </a:bodyPr>
          <a:lstStyle/>
          <a:p>
            <a:pPr marL="12700">
              <a:spcBef>
                <a:spcPts val="110"/>
              </a:spcBef>
            </a:pPr>
            <a:r>
              <a:rPr sz="2750" b="1" spc="11" dirty="0">
                <a:solidFill>
                  <a:srgbClr val="EA542B"/>
                </a:solidFill>
                <a:cs typeface="+mn-ea"/>
                <a:sym typeface="+mn-lt"/>
              </a:rPr>
              <a:t>安全警示标志像一个烦人的管家婆，只有发生事故，才发现她的可贵！</a:t>
            </a:r>
            <a:endParaRPr sz="2750">
              <a:cs typeface="+mn-ea"/>
              <a:sym typeface="+mn-lt"/>
            </a:endParaRPr>
          </a:p>
        </p:txBody>
      </p:sp>
      <p:sp>
        <p:nvSpPr>
          <p:cNvPr id="4" name="object 41"/>
          <p:cNvSpPr txBox="1"/>
          <p:nvPr/>
        </p:nvSpPr>
        <p:spPr>
          <a:xfrm>
            <a:off x="1104000" y="323202"/>
            <a:ext cx="4088765" cy="504625"/>
          </a:xfrm>
          <a:prstGeom prst="rect">
            <a:avLst/>
          </a:prstGeom>
        </p:spPr>
        <p:txBody>
          <a:bodyPr vert="horz" wrap="square" lIns="0" tIns="12065" rIns="0" bIns="0" rtlCol="0">
            <a:spAutoFit/>
          </a:bodyPr>
          <a:lstStyle>
            <a:lvl1pPr algn="ctr" defTabSz="914400" rtl="0" eaLnBrk="1" latinLnBrk="0" hangingPunct="1">
              <a:spcBef>
                <a:spcPct val="0"/>
              </a:spcBef>
              <a:buNone/>
              <a:defRPr sz="2515" b="1" i="0" kern="1200">
                <a:solidFill>
                  <a:srgbClr val="EA542B"/>
                </a:solidFill>
                <a:latin typeface="微软雅黑" panose="020B0503020204020204" pitchFamily="34" charset="-122"/>
                <a:ea typeface="+mj-ea"/>
                <a:cs typeface="微软雅黑" panose="020B0503020204020204" pitchFamily="34" charset="-122"/>
              </a:defRPr>
            </a:lvl1pPr>
          </a:lstStyle>
          <a:p>
            <a:pPr marL="12700">
              <a:spcBef>
                <a:spcPts val="95"/>
              </a:spcBef>
            </a:pPr>
            <a:r>
              <a:rPr lang="zh-CN" altLang="en-US" sz="3200">
                <a:solidFill>
                  <a:schemeClr val="tx1"/>
                </a:solidFill>
                <a:latin typeface="+mn-lt"/>
                <a:ea typeface="+mn-ea"/>
                <a:cs typeface="+mn-ea"/>
                <a:sym typeface="+mn-lt"/>
              </a:rPr>
              <a:t>新员工安全须</a:t>
            </a:r>
            <a:r>
              <a:rPr lang="zh-CN" altLang="en-US" sz="3200" spc="-5">
                <a:solidFill>
                  <a:schemeClr val="tx1"/>
                </a:solidFill>
                <a:latin typeface="+mn-lt"/>
                <a:ea typeface="+mn-ea"/>
                <a:cs typeface="+mn-ea"/>
                <a:sym typeface="+mn-lt"/>
              </a:rPr>
              <a:t>知</a:t>
            </a:r>
            <a:endParaRPr lang="zh-CN" altLang="en-US" sz="3200" spc="-5" dirty="0">
              <a:solidFill>
                <a:schemeClr val="tx1"/>
              </a:solidFill>
              <a:latin typeface="+mn-lt"/>
              <a:ea typeface="+mn-ea"/>
              <a:cs typeface="+mn-ea"/>
              <a:sym typeface="+mn-lt"/>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464976" y="2578778"/>
            <a:ext cx="4596217" cy="3605615"/>
          </a:xfrm>
          <a:prstGeom prst="rect">
            <a:avLst/>
          </a:prstGeom>
          <a:blipFill>
            <a:blip r:embed="rId2" cstate="print"/>
            <a:stretch>
              <a:fillRect/>
            </a:stretch>
          </a:blipFill>
        </p:spPr>
        <p:txBody>
          <a:bodyPr wrap="square" lIns="0" tIns="0" rIns="0" bIns="0" rtlCol="0"/>
          <a:lstStyle/>
          <a:p>
            <a:endParaRPr>
              <a:cs typeface="+mn-ea"/>
              <a:sym typeface="+mn-lt"/>
            </a:endParaRPr>
          </a:p>
        </p:txBody>
      </p:sp>
      <p:sp>
        <p:nvSpPr>
          <p:cNvPr id="4" name="object 4"/>
          <p:cNvSpPr/>
          <p:nvPr/>
        </p:nvSpPr>
        <p:spPr>
          <a:xfrm>
            <a:off x="1130809" y="1595628"/>
            <a:ext cx="363220" cy="421005"/>
          </a:xfrm>
          <a:custGeom>
            <a:avLst/>
            <a:gdLst/>
            <a:ahLst/>
            <a:cxnLst/>
            <a:rect l="l" t="t" r="r" b="b"/>
            <a:pathLst>
              <a:path w="363219" h="421005">
                <a:moveTo>
                  <a:pt x="0" y="420624"/>
                </a:moveTo>
                <a:lnTo>
                  <a:pt x="0" y="0"/>
                </a:lnTo>
                <a:lnTo>
                  <a:pt x="362711" y="210312"/>
                </a:lnTo>
                <a:lnTo>
                  <a:pt x="0" y="420624"/>
                </a:lnTo>
                <a:close/>
              </a:path>
            </a:pathLst>
          </a:custGeom>
          <a:solidFill>
            <a:srgbClr val="394653"/>
          </a:solidFill>
        </p:spPr>
        <p:txBody>
          <a:bodyPr wrap="square" lIns="0" tIns="0" rIns="0" bIns="0" rtlCol="0"/>
          <a:lstStyle/>
          <a:p>
            <a:endParaRPr>
              <a:cs typeface="+mn-ea"/>
              <a:sym typeface="+mn-lt"/>
            </a:endParaRPr>
          </a:p>
        </p:txBody>
      </p:sp>
      <p:sp>
        <p:nvSpPr>
          <p:cNvPr id="5" name="object 5"/>
          <p:cNvSpPr/>
          <p:nvPr/>
        </p:nvSpPr>
        <p:spPr>
          <a:xfrm>
            <a:off x="1616963" y="3453385"/>
            <a:ext cx="2223771" cy="520065"/>
          </a:xfrm>
          <a:custGeom>
            <a:avLst/>
            <a:gdLst/>
            <a:ahLst/>
            <a:cxnLst/>
            <a:rect l="l" t="t" r="r" b="b"/>
            <a:pathLst>
              <a:path w="2223770" h="520064">
                <a:moveTo>
                  <a:pt x="2136648" y="519683"/>
                </a:moveTo>
                <a:lnTo>
                  <a:pt x="86868" y="519683"/>
                </a:lnTo>
                <a:lnTo>
                  <a:pt x="53190" y="512654"/>
                </a:lnTo>
                <a:lnTo>
                  <a:pt x="25646" y="493995"/>
                </a:lnTo>
                <a:lnTo>
                  <a:pt x="6995" y="466463"/>
                </a:lnTo>
                <a:lnTo>
                  <a:pt x="0" y="432815"/>
                </a:lnTo>
                <a:lnTo>
                  <a:pt x="0" y="86867"/>
                </a:lnTo>
                <a:lnTo>
                  <a:pt x="6995" y="52892"/>
                </a:lnTo>
                <a:lnTo>
                  <a:pt x="25646" y="25250"/>
                </a:lnTo>
                <a:lnTo>
                  <a:pt x="53190" y="6700"/>
                </a:lnTo>
                <a:lnTo>
                  <a:pt x="86868" y="0"/>
                </a:lnTo>
                <a:lnTo>
                  <a:pt x="2136648" y="0"/>
                </a:lnTo>
                <a:lnTo>
                  <a:pt x="2170509" y="6700"/>
                </a:lnTo>
                <a:lnTo>
                  <a:pt x="2198112" y="25250"/>
                </a:lnTo>
                <a:lnTo>
                  <a:pt x="2216700" y="52892"/>
                </a:lnTo>
                <a:lnTo>
                  <a:pt x="2223516" y="86867"/>
                </a:lnTo>
                <a:lnTo>
                  <a:pt x="2223516" y="432815"/>
                </a:lnTo>
                <a:lnTo>
                  <a:pt x="2216700" y="466463"/>
                </a:lnTo>
                <a:lnTo>
                  <a:pt x="2198112" y="493995"/>
                </a:lnTo>
                <a:lnTo>
                  <a:pt x="2170509" y="512654"/>
                </a:lnTo>
                <a:lnTo>
                  <a:pt x="2136648" y="519683"/>
                </a:lnTo>
                <a:close/>
              </a:path>
            </a:pathLst>
          </a:custGeom>
          <a:solidFill>
            <a:srgbClr val="394653"/>
          </a:solidFill>
        </p:spPr>
        <p:txBody>
          <a:bodyPr wrap="square" lIns="0" tIns="0" rIns="0" bIns="0" rtlCol="0"/>
          <a:lstStyle/>
          <a:p>
            <a:endParaRPr>
              <a:cs typeface="+mn-ea"/>
              <a:sym typeface="+mn-lt"/>
            </a:endParaRPr>
          </a:p>
        </p:txBody>
      </p:sp>
      <p:sp>
        <p:nvSpPr>
          <p:cNvPr id="6" name="object 6"/>
          <p:cNvSpPr/>
          <p:nvPr/>
        </p:nvSpPr>
        <p:spPr>
          <a:xfrm>
            <a:off x="1616963" y="4046221"/>
            <a:ext cx="2223771" cy="520065"/>
          </a:xfrm>
          <a:custGeom>
            <a:avLst/>
            <a:gdLst/>
            <a:ahLst/>
            <a:cxnLst/>
            <a:rect l="l" t="t" r="r" b="b"/>
            <a:pathLst>
              <a:path w="2223770" h="520064">
                <a:moveTo>
                  <a:pt x="2136648" y="519683"/>
                </a:moveTo>
                <a:lnTo>
                  <a:pt x="86868" y="519683"/>
                </a:lnTo>
                <a:lnTo>
                  <a:pt x="53190" y="512468"/>
                </a:lnTo>
                <a:lnTo>
                  <a:pt x="25646" y="493747"/>
                </a:lnTo>
                <a:lnTo>
                  <a:pt x="6995" y="466277"/>
                </a:lnTo>
                <a:lnTo>
                  <a:pt x="0" y="432815"/>
                </a:lnTo>
                <a:lnTo>
                  <a:pt x="0" y="85343"/>
                </a:lnTo>
                <a:lnTo>
                  <a:pt x="6995" y="52063"/>
                </a:lnTo>
                <a:lnTo>
                  <a:pt x="25646" y="24812"/>
                </a:lnTo>
                <a:lnTo>
                  <a:pt x="53190" y="6491"/>
                </a:lnTo>
                <a:lnTo>
                  <a:pt x="86868" y="0"/>
                </a:lnTo>
                <a:lnTo>
                  <a:pt x="2136648" y="0"/>
                </a:lnTo>
                <a:lnTo>
                  <a:pt x="2170509" y="6491"/>
                </a:lnTo>
                <a:lnTo>
                  <a:pt x="2198112" y="24812"/>
                </a:lnTo>
                <a:lnTo>
                  <a:pt x="2216700" y="52063"/>
                </a:lnTo>
                <a:lnTo>
                  <a:pt x="2223516" y="85343"/>
                </a:lnTo>
                <a:lnTo>
                  <a:pt x="2223516" y="432815"/>
                </a:lnTo>
                <a:lnTo>
                  <a:pt x="2216700" y="466277"/>
                </a:lnTo>
                <a:lnTo>
                  <a:pt x="2198112" y="493747"/>
                </a:lnTo>
                <a:lnTo>
                  <a:pt x="2170509" y="512468"/>
                </a:lnTo>
                <a:lnTo>
                  <a:pt x="2136648" y="519683"/>
                </a:lnTo>
                <a:close/>
              </a:path>
            </a:pathLst>
          </a:custGeom>
          <a:solidFill>
            <a:srgbClr val="00929F"/>
          </a:solidFill>
        </p:spPr>
        <p:txBody>
          <a:bodyPr wrap="square" lIns="0" tIns="0" rIns="0" bIns="0" rtlCol="0"/>
          <a:lstStyle/>
          <a:p>
            <a:endParaRPr>
              <a:cs typeface="+mn-ea"/>
              <a:sym typeface="+mn-lt"/>
            </a:endParaRPr>
          </a:p>
        </p:txBody>
      </p:sp>
      <p:sp>
        <p:nvSpPr>
          <p:cNvPr id="7" name="object 7"/>
          <p:cNvSpPr/>
          <p:nvPr/>
        </p:nvSpPr>
        <p:spPr>
          <a:xfrm>
            <a:off x="1616963" y="4634485"/>
            <a:ext cx="2223771" cy="520065"/>
          </a:xfrm>
          <a:custGeom>
            <a:avLst/>
            <a:gdLst/>
            <a:ahLst/>
            <a:cxnLst/>
            <a:rect l="l" t="t" r="r" b="b"/>
            <a:pathLst>
              <a:path w="2223770" h="520064">
                <a:moveTo>
                  <a:pt x="2136648" y="519683"/>
                </a:moveTo>
                <a:lnTo>
                  <a:pt x="86868" y="519683"/>
                </a:lnTo>
                <a:lnTo>
                  <a:pt x="53190" y="512731"/>
                </a:lnTo>
                <a:lnTo>
                  <a:pt x="25646" y="494095"/>
                </a:lnTo>
                <a:lnTo>
                  <a:pt x="6995" y="466536"/>
                </a:lnTo>
                <a:lnTo>
                  <a:pt x="0" y="432815"/>
                </a:lnTo>
                <a:lnTo>
                  <a:pt x="0" y="86867"/>
                </a:lnTo>
                <a:lnTo>
                  <a:pt x="6995" y="52963"/>
                </a:lnTo>
                <a:lnTo>
                  <a:pt x="25646" y="25346"/>
                </a:lnTo>
                <a:lnTo>
                  <a:pt x="53190" y="6772"/>
                </a:lnTo>
                <a:lnTo>
                  <a:pt x="86868" y="0"/>
                </a:lnTo>
                <a:lnTo>
                  <a:pt x="2136648" y="0"/>
                </a:lnTo>
                <a:lnTo>
                  <a:pt x="2170509" y="6772"/>
                </a:lnTo>
                <a:lnTo>
                  <a:pt x="2198112" y="25346"/>
                </a:lnTo>
                <a:lnTo>
                  <a:pt x="2216700" y="52963"/>
                </a:lnTo>
                <a:lnTo>
                  <a:pt x="2223516" y="86867"/>
                </a:lnTo>
                <a:lnTo>
                  <a:pt x="2223516" y="432815"/>
                </a:lnTo>
                <a:lnTo>
                  <a:pt x="2216700" y="466536"/>
                </a:lnTo>
                <a:lnTo>
                  <a:pt x="2198112" y="494095"/>
                </a:lnTo>
                <a:lnTo>
                  <a:pt x="2170509" y="512731"/>
                </a:lnTo>
                <a:lnTo>
                  <a:pt x="2136648" y="519683"/>
                </a:lnTo>
                <a:close/>
              </a:path>
            </a:pathLst>
          </a:custGeom>
          <a:solidFill>
            <a:srgbClr val="F6AA25"/>
          </a:solidFill>
        </p:spPr>
        <p:txBody>
          <a:bodyPr wrap="square" lIns="0" tIns="0" rIns="0" bIns="0" rtlCol="0"/>
          <a:lstStyle/>
          <a:p>
            <a:endParaRPr>
              <a:cs typeface="+mn-ea"/>
              <a:sym typeface="+mn-lt"/>
            </a:endParaRPr>
          </a:p>
        </p:txBody>
      </p:sp>
      <p:sp>
        <p:nvSpPr>
          <p:cNvPr id="8" name="object 8"/>
          <p:cNvSpPr/>
          <p:nvPr/>
        </p:nvSpPr>
        <p:spPr>
          <a:xfrm>
            <a:off x="1616963" y="5248657"/>
            <a:ext cx="2223771" cy="520065"/>
          </a:xfrm>
          <a:custGeom>
            <a:avLst/>
            <a:gdLst/>
            <a:ahLst/>
            <a:cxnLst/>
            <a:rect l="l" t="t" r="r" b="b"/>
            <a:pathLst>
              <a:path w="2223770" h="520064">
                <a:moveTo>
                  <a:pt x="2136648" y="519684"/>
                </a:moveTo>
                <a:lnTo>
                  <a:pt x="86868" y="519684"/>
                </a:lnTo>
                <a:lnTo>
                  <a:pt x="53190" y="512704"/>
                </a:lnTo>
                <a:lnTo>
                  <a:pt x="25646" y="494061"/>
                </a:lnTo>
                <a:lnTo>
                  <a:pt x="6995" y="466513"/>
                </a:lnTo>
                <a:lnTo>
                  <a:pt x="0" y="432816"/>
                </a:lnTo>
                <a:lnTo>
                  <a:pt x="0" y="86868"/>
                </a:lnTo>
                <a:lnTo>
                  <a:pt x="6995" y="52942"/>
                </a:lnTo>
                <a:lnTo>
                  <a:pt x="25646" y="25317"/>
                </a:lnTo>
                <a:lnTo>
                  <a:pt x="53190" y="6750"/>
                </a:lnTo>
                <a:lnTo>
                  <a:pt x="86868" y="0"/>
                </a:lnTo>
                <a:lnTo>
                  <a:pt x="2136648" y="0"/>
                </a:lnTo>
                <a:lnTo>
                  <a:pt x="2170509" y="6750"/>
                </a:lnTo>
                <a:lnTo>
                  <a:pt x="2198112" y="25317"/>
                </a:lnTo>
                <a:lnTo>
                  <a:pt x="2216700" y="52942"/>
                </a:lnTo>
                <a:lnTo>
                  <a:pt x="2223516" y="86868"/>
                </a:lnTo>
                <a:lnTo>
                  <a:pt x="2223516" y="432816"/>
                </a:lnTo>
                <a:lnTo>
                  <a:pt x="2216700" y="466513"/>
                </a:lnTo>
                <a:lnTo>
                  <a:pt x="2198112" y="494061"/>
                </a:lnTo>
                <a:lnTo>
                  <a:pt x="2170509" y="512704"/>
                </a:lnTo>
                <a:lnTo>
                  <a:pt x="2136648" y="519684"/>
                </a:lnTo>
                <a:close/>
              </a:path>
            </a:pathLst>
          </a:custGeom>
          <a:solidFill>
            <a:srgbClr val="EA542B"/>
          </a:solidFill>
        </p:spPr>
        <p:txBody>
          <a:bodyPr wrap="square" lIns="0" tIns="0" rIns="0" bIns="0" rtlCol="0"/>
          <a:lstStyle/>
          <a:p>
            <a:endParaRPr>
              <a:cs typeface="+mn-ea"/>
              <a:sym typeface="+mn-lt"/>
            </a:endParaRPr>
          </a:p>
        </p:txBody>
      </p:sp>
      <p:sp>
        <p:nvSpPr>
          <p:cNvPr id="9" name="object 9"/>
          <p:cNvSpPr/>
          <p:nvPr/>
        </p:nvSpPr>
        <p:spPr>
          <a:xfrm>
            <a:off x="1616963" y="5841493"/>
            <a:ext cx="2223771" cy="518159"/>
          </a:xfrm>
          <a:custGeom>
            <a:avLst/>
            <a:gdLst/>
            <a:ahLst/>
            <a:cxnLst/>
            <a:rect l="l" t="t" r="r" b="b"/>
            <a:pathLst>
              <a:path w="2223770" h="518160">
                <a:moveTo>
                  <a:pt x="2136648" y="518160"/>
                </a:moveTo>
                <a:lnTo>
                  <a:pt x="86868" y="518160"/>
                </a:lnTo>
                <a:lnTo>
                  <a:pt x="53190" y="511697"/>
                </a:lnTo>
                <a:lnTo>
                  <a:pt x="25646" y="493385"/>
                </a:lnTo>
                <a:lnTo>
                  <a:pt x="6995" y="466124"/>
                </a:lnTo>
                <a:lnTo>
                  <a:pt x="0" y="432816"/>
                </a:lnTo>
                <a:lnTo>
                  <a:pt x="0" y="85344"/>
                </a:lnTo>
                <a:lnTo>
                  <a:pt x="6995" y="51933"/>
                </a:lnTo>
                <a:lnTo>
                  <a:pt x="25646" y="24636"/>
                </a:lnTo>
                <a:lnTo>
                  <a:pt x="53190" y="6357"/>
                </a:lnTo>
                <a:lnTo>
                  <a:pt x="86868" y="0"/>
                </a:lnTo>
                <a:lnTo>
                  <a:pt x="2136648" y="0"/>
                </a:lnTo>
                <a:lnTo>
                  <a:pt x="2170509" y="6357"/>
                </a:lnTo>
                <a:lnTo>
                  <a:pt x="2198112" y="24636"/>
                </a:lnTo>
                <a:lnTo>
                  <a:pt x="2216700" y="51933"/>
                </a:lnTo>
                <a:lnTo>
                  <a:pt x="2223516" y="85344"/>
                </a:lnTo>
                <a:lnTo>
                  <a:pt x="2223516" y="432816"/>
                </a:lnTo>
                <a:lnTo>
                  <a:pt x="2216700" y="466124"/>
                </a:lnTo>
                <a:lnTo>
                  <a:pt x="2198112" y="493385"/>
                </a:lnTo>
                <a:lnTo>
                  <a:pt x="2170509" y="511697"/>
                </a:lnTo>
                <a:lnTo>
                  <a:pt x="2136648" y="518160"/>
                </a:lnTo>
                <a:close/>
              </a:path>
            </a:pathLst>
          </a:custGeom>
          <a:solidFill>
            <a:srgbClr val="394653"/>
          </a:solidFill>
        </p:spPr>
        <p:txBody>
          <a:bodyPr wrap="square" lIns="0" tIns="0" rIns="0" bIns="0" rtlCol="0"/>
          <a:lstStyle/>
          <a:p>
            <a:endParaRPr>
              <a:cs typeface="+mn-ea"/>
              <a:sym typeface="+mn-lt"/>
            </a:endParaRPr>
          </a:p>
        </p:txBody>
      </p:sp>
      <p:sp>
        <p:nvSpPr>
          <p:cNvPr id="10" name="object 10"/>
          <p:cNvSpPr/>
          <p:nvPr/>
        </p:nvSpPr>
        <p:spPr>
          <a:xfrm>
            <a:off x="3970020" y="3453385"/>
            <a:ext cx="2223771" cy="520065"/>
          </a:xfrm>
          <a:custGeom>
            <a:avLst/>
            <a:gdLst/>
            <a:ahLst/>
            <a:cxnLst/>
            <a:rect l="l" t="t" r="r" b="b"/>
            <a:pathLst>
              <a:path w="2223770" h="520064">
                <a:moveTo>
                  <a:pt x="2136647" y="519683"/>
                </a:moveTo>
                <a:lnTo>
                  <a:pt x="86867" y="519683"/>
                </a:lnTo>
                <a:lnTo>
                  <a:pt x="53263" y="512654"/>
                </a:lnTo>
                <a:lnTo>
                  <a:pt x="25746" y="493995"/>
                </a:lnTo>
                <a:lnTo>
                  <a:pt x="7072" y="466463"/>
                </a:lnTo>
                <a:lnTo>
                  <a:pt x="0" y="432815"/>
                </a:lnTo>
                <a:lnTo>
                  <a:pt x="0" y="86867"/>
                </a:lnTo>
                <a:lnTo>
                  <a:pt x="7072" y="52892"/>
                </a:lnTo>
                <a:lnTo>
                  <a:pt x="25746" y="25250"/>
                </a:lnTo>
                <a:lnTo>
                  <a:pt x="53263" y="6700"/>
                </a:lnTo>
                <a:lnTo>
                  <a:pt x="86867" y="0"/>
                </a:lnTo>
                <a:lnTo>
                  <a:pt x="2136647" y="0"/>
                </a:lnTo>
                <a:lnTo>
                  <a:pt x="2170580" y="6700"/>
                </a:lnTo>
                <a:lnTo>
                  <a:pt x="2198208" y="25250"/>
                </a:lnTo>
                <a:lnTo>
                  <a:pt x="2216772" y="52892"/>
                </a:lnTo>
                <a:lnTo>
                  <a:pt x="2223516" y="86867"/>
                </a:lnTo>
                <a:lnTo>
                  <a:pt x="2223516" y="432815"/>
                </a:lnTo>
                <a:lnTo>
                  <a:pt x="2216772" y="466463"/>
                </a:lnTo>
                <a:lnTo>
                  <a:pt x="2198208" y="493995"/>
                </a:lnTo>
                <a:lnTo>
                  <a:pt x="2170580" y="512654"/>
                </a:lnTo>
                <a:lnTo>
                  <a:pt x="2136647" y="519683"/>
                </a:lnTo>
                <a:close/>
              </a:path>
            </a:pathLst>
          </a:custGeom>
          <a:solidFill>
            <a:srgbClr val="394653"/>
          </a:solidFill>
        </p:spPr>
        <p:txBody>
          <a:bodyPr wrap="square" lIns="0" tIns="0" rIns="0" bIns="0" rtlCol="0"/>
          <a:lstStyle/>
          <a:p>
            <a:endParaRPr>
              <a:cs typeface="+mn-ea"/>
              <a:sym typeface="+mn-lt"/>
            </a:endParaRPr>
          </a:p>
        </p:txBody>
      </p:sp>
      <p:sp>
        <p:nvSpPr>
          <p:cNvPr id="11" name="object 11"/>
          <p:cNvSpPr/>
          <p:nvPr/>
        </p:nvSpPr>
        <p:spPr>
          <a:xfrm>
            <a:off x="3970020" y="4046221"/>
            <a:ext cx="2223771" cy="520065"/>
          </a:xfrm>
          <a:custGeom>
            <a:avLst/>
            <a:gdLst/>
            <a:ahLst/>
            <a:cxnLst/>
            <a:rect l="l" t="t" r="r" b="b"/>
            <a:pathLst>
              <a:path w="2223770" h="520064">
                <a:moveTo>
                  <a:pt x="2136647" y="519683"/>
                </a:moveTo>
                <a:lnTo>
                  <a:pt x="86867" y="519683"/>
                </a:lnTo>
                <a:lnTo>
                  <a:pt x="53263" y="512468"/>
                </a:lnTo>
                <a:lnTo>
                  <a:pt x="25746" y="493747"/>
                </a:lnTo>
                <a:lnTo>
                  <a:pt x="7072" y="466277"/>
                </a:lnTo>
                <a:lnTo>
                  <a:pt x="0" y="432815"/>
                </a:lnTo>
                <a:lnTo>
                  <a:pt x="0" y="85343"/>
                </a:lnTo>
                <a:lnTo>
                  <a:pt x="7072" y="52063"/>
                </a:lnTo>
                <a:lnTo>
                  <a:pt x="25746" y="24812"/>
                </a:lnTo>
                <a:lnTo>
                  <a:pt x="53263" y="6491"/>
                </a:lnTo>
                <a:lnTo>
                  <a:pt x="86867" y="0"/>
                </a:lnTo>
                <a:lnTo>
                  <a:pt x="2136647" y="0"/>
                </a:lnTo>
                <a:lnTo>
                  <a:pt x="2170580" y="6491"/>
                </a:lnTo>
                <a:lnTo>
                  <a:pt x="2198208" y="24812"/>
                </a:lnTo>
                <a:lnTo>
                  <a:pt x="2216772" y="52063"/>
                </a:lnTo>
                <a:lnTo>
                  <a:pt x="2223516" y="85343"/>
                </a:lnTo>
                <a:lnTo>
                  <a:pt x="2223516" y="432815"/>
                </a:lnTo>
                <a:lnTo>
                  <a:pt x="2216772" y="466277"/>
                </a:lnTo>
                <a:lnTo>
                  <a:pt x="2198208" y="493747"/>
                </a:lnTo>
                <a:lnTo>
                  <a:pt x="2170580" y="512468"/>
                </a:lnTo>
                <a:lnTo>
                  <a:pt x="2136647" y="519683"/>
                </a:lnTo>
                <a:close/>
              </a:path>
            </a:pathLst>
          </a:custGeom>
          <a:solidFill>
            <a:srgbClr val="00929F"/>
          </a:solidFill>
        </p:spPr>
        <p:txBody>
          <a:bodyPr wrap="square" lIns="0" tIns="0" rIns="0" bIns="0" rtlCol="0"/>
          <a:lstStyle/>
          <a:p>
            <a:endParaRPr>
              <a:cs typeface="+mn-ea"/>
              <a:sym typeface="+mn-lt"/>
            </a:endParaRPr>
          </a:p>
        </p:txBody>
      </p:sp>
      <p:sp>
        <p:nvSpPr>
          <p:cNvPr id="12" name="object 12"/>
          <p:cNvSpPr/>
          <p:nvPr/>
        </p:nvSpPr>
        <p:spPr>
          <a:xfrm>
            <a:off x="3970020" y="4634485"/>
            <a:ext cx="2223771" cy="520065"/>
          </a:xfrm>
          <a:custGeom>
            <a:avLst/>
            <a:gdLst/>
            <a:ahLst/>
            <a:cxnLst/>
            <a:rect l="l" t="t" r="r" b="b"/>
            <a:pathLst>
              <a:path w="2223770" h="520064">
                <a:moveTo>
                  <a:pt x="2136647" y="519683"/>
                </a:moveTo>
                <a:lnTo>
                  <a:pt x="86867" y="519683"/>
                </a:lnTo>
                <a:lnTo>
                  <a:pt x="53263" y="512731"/>
                </a:lnTo>
                <a:lnTo>
                  <a:pt x="25746" y="494095"/>
                </a:lnTo>
                <a:lnTo>
                  <a:pt x="7072" y="466536"/>
                </a:lnTo>
                <a:lnTo>
                  <a:pt x="0" y="432815"/>
                </a:lnTo>
                <a:lnTo>
                  <a:pt x="0" y="86867"/>
                </a:lnTo>
                <a:lnTo>
                  <a:pt x="7072" y="52963"/>
                </a:lnTo>
                <a:lnTo>
                  <a:pt x="25746" y="25346"/>
                </a:lnTo>
                <a:lnTo>
                  <a:pt x="53263" y="6772"/>
                </a:lnTo>
                <a:lnTo>
                  <a:pt x="86867" y="0"/>
                </a:lnTo>
                <a:lnTo>
                  <a:pt x="2136647" y="0"/>
                </a:lnTo>
                <a:lnTo>
                  <a:pt x="2170580" y="6772"/>
                </a:lnTo>
                <a:lnTo>
                  <a:pt x="2198208" y="25346"/>
                </a:lnTo>
                <a:lnTo>
                  <a:pt x="2216772" y="52963"/>
                </a:lnTo>
                <a:lnTo>
                  <a:pt x="2223516" y="86867"/>
                </a:lnTo>
                <a:lnTo>
                  <a:pt x="2223516" y="432815"/>
                </a:lnTo>
                <a:lnTo>
                  <a:pt x="2216772" y="466536"/>
                </a:lnTo>
                <a:lnTo>
                  <a:pt x="2198208" y="494095"/>
                </a:lnTo>
                <a:lnTo>
                  <a:pt x="2170580" y="512731"/>
                </a:lnTo>
                <a:lnTo>
                  <a:pt x="2136647" y="519683"/>
                </a:lnTo>
                <a:close/>
              </a:path>
            </a:pathLst>
          </a:custGeom>
          <a:solidFill>
            <a:srgbClr val="F6AA25"/>
          </a:solidFill>
        </p:spPr>
        <p:txBody>
          <a:bodyPr wrap="square" lIns="0" tIns="0" rIns="0" bIns="0" rtlCol="0"/>
          <a:lstStyle/>
          <a:p>
            <a:endParaRPr>
              <a:cs typeface="+mn-ea"/>
              <a:sym typeface="+mn-lt"/>
            </a:endParaRPr>
          </a:p>
        </p:txBody>
      </p:sp>
      <p:sp>
        <p:nvSpPr>
          <p:cNvPr id="13" name="object 13"/>
          <p:cNvSpPr/>
          <p:nvPr/>
        </p:nvSpPr>
        <p:spPr>
          <a:xfrm>
            <a:off x="3970020" y="5248657"/>
            <a:ext cx="2223771" cy="520065"/>
          </a:xfrm>
          <a:custGeom>
            <a:avLst/>
            <a:gdLst/>
            <a:ahLst/>
            <a:cxnLst/>
            <a:rect l="l" t="t" r="r" b="b"/>
            <a:pathLst>
              <a:path w="2223770" h="520064">
                <a:moveTo>
                  <a:pt x="2136647" y="519684"/>
                </a:moveTo>
                <a:lnTo>
                  <a:pt x="86867" y="519684"/>
                </a:lnTo>
                <a:lnTo>
                  <a:pt x="53263" y="512704"/>
                </a:lnTo>
                <a:lnTo>
                  <a:pt x="25746" y="494061"/>
                </a:lnTo>
                <a:lnTo>
                  <a:pt x="7072" y="466513"/>
                </a:lnTo>
                <a:lnTo>
                  <a:pt x="0" y="432816"/>
                </a:lnTo>
                <a:lnTo>
                  <a:pt x="0" y="86868"/>
                </a:lnTo>
                <a:lnTo>
                  <a:pt x="7072" y="52942"/>
                </a:lnTo>
                <a:lnTo>
                  <a:pt x="25746" y="25317"/>
                </a:lnTo>
                <a:lnTo>
                  <a:pt x="53263" y="6750"/>
                </a:lnTo>
                <a:lnTo>
                  <a:pt x="86867" y="0"/>
                </a:lnTo>
                <a:lnTo>
                  <a:pt x="2136647" y="0"/>
                </a:lnTo>
                <a:lnTo>
                  <a:pt x="2170580" y="6750"/>
                </a:lnTo>
                <a:lnTo>
                  <a:pt x="2198208" y="25317"/>
                </a:lnTo>
                <a:lnTo>
                  <a:pt x="2216772" y="52942"/>
                </a:lnTo>
                <a:lnTo>
                  <a:pt x="2223516" y="86868"/>
                </a:lnTo>
                <a:lnTo>
                  <a:pt x="2223516" y="432816"/>
                </a:lnTo>
                <a:lnTo>
                  <a:pt x="2216772" y="466513"/>
                </a:lnTo>
                <a:lnTo>
                  <a:pt x="2198208" y="494061"/>
                </a:lnTo>
                <a:lnTo>
                  <a:pt x="2170580" y="512704"/>
                </a:lnTo>
                <a:lnTo>
                  <a:pt x="2136647" y="519684"/>
                </a:lnTo>
                <a:close/>
              </a:path>
            </a:pathLst>
          </a:custGeom>
          <a:solidFill>
            <a:srgbClr val="EA542B"/>
          </a:solidFill>
        </p:spPr>
        <p:txBody>
          <a:bodyPr wrap="square" lIns="0" tIns="0" rIns="0" bIns="0" rtlCol="0"/>
          <a:lstStyle/>
          <a:p>
            <a:endParaRPr>
              <a:cs typeface="+mn-ea"/>
              <a:sym typeface="+mn-lt"/>
            </a:endParaRPr>
          </a:p>
        </p:txBody>
      </p:sp>
      <p:sp>
        <p:nvSpPr>
          <p:cNvPr id="14" name="object 14"/>
          <p:cNvSpPr/>
          <p:nvPr/>
        </p:nvSpPr>
        <p:spPr>
          <a:xfrm>
            <a:off x="3970020" y="5841493"/>
            <a:ext cx="2223771" cy="518159"/>
          </a:xfrm>
          <a:custGeom>
            <a:avLst/>
            <a:gdLst/>
            <a:ahLst/>
            <a:cxnLst/>
            <a:rect l="l" t="t" r="r" b="b"/>
            <a:pathLst>
              <a:path w="2223770" h="518160">
                <a:moveTo>
                  <a:pt x="2136647" y="518160"/>
                </a:moveTo>
                <a:lnTo>
                  <a:pt x="86867" y="518160"/>
                </a:lnTo>
                <a:lnTo>
                  <a:pt x="53263" y="511697"/>
                </a:lnTo>
                <a:lnTo>
                  <a:pt x="25746" y="493385"/>
                </a:lnTo>
                <a:lnTo>
                  <a:pt x="7072" y="466124"/>
                </a:lnTo>
                <a:lnTo>
                  <a:pt x="0" y="432816"/>
                </a:lnTo>
                <a:lnTo>
                  <a:pt x="0" y="85344"/>
                </a:lnTo>
                <a:lnTo>
                  <a:pt x="7072" y="51933"/>
                </a:lnTo>
                <a:lnTo>
                  <a:pt x="25746" y="24636"/>
                </a:lnTo>
                <a:lnTo>
                  <a:pt x="53263" y="6357"/>
                </a:lnTo>
                <a:lnTo>
                  <a:pt x="86867" y="0"/>
                </a:lnTo>
                <a:lnTo>
                  <a:pt x="2136647" y="0"/>
                </a:lnTo>
                <a:lnTo>
                  <a:pt x="2170580" y="6357"/>
                </a:lnTo>
                <a:lnTo>
                  <a:pt x="2198208" y="24636"/>
                </a:lnTo>
                <a:lnTo>
                  <a:pt x="2216772" y="51933"/>
                </a:lnTo>
                <a:lnTo>
                  <a:pt x="2223516" y="85344"/>
                </a:lnTo>
                <a:lnTo>
                  <a:pt x="2223516" y="432816"/>
                </a:lnTo>
                <a:lnTo>
                  <a:pt x="2216772" y="466124"/>
                </a:lnTo>
                <a:lnTo>
                  <a:pt x="2198208" y="493385"/>
                </a:lnTo>
                <a:lnTo>
                  <a:pt x="2170580" y="511697"/>
                </a:lnTo>
                <a:lnTo>
                  <a:pt x="2136647" y="518160"/>
                </a:lnTo>
                <a:close/>
              </a:path>
            </a:pathLst>
          </a:custGeom>
          <a:solidFill>
            <a:srgbClr val="394653"/>
          </a:solidFill>
        </p:spPr>
        <p:txBody>
          <a:bodyPr wrap="square" lIns="0" tIns="0" rIns="0" bIns="0" rtlCol="0"/>
          <a:lstStyle/>
          <a:p>
            <a:endParaRPr>
              <a:cs typeface="+mn-ea"/>
              <a:sym typeface="+mn-lt"/>
            </a:endParaRPr>
          </a:p>
        </p:txBody>
      </p:sp>
      <p:sp>
        <p:nvSpPr>
          <p:cNvPr id="15" name="object 15"/>
          <p:cNvSpPr txBox="1"/>
          <p:nvPr/>
        </p:nvSpPr>
        <p:spPr>
          <a:xfrm>
            <a:off x="1586916" y="1487488"/>
            <a:ext cx="5715635" cy="5350824"/>
          </a:xfrm>
          <a:prstGeom prst="rect">
            <a:avLst/>
          </a:prstGeom>
        </p:spPr>
        <p:txBody>
          <a:bodyPr vert="horz" wrap="square" lIns="0" tIns="13335" rIns="0" bIns="0" rtlCol="0">
            <a:spAutoFit/>
          </a:bodyPr>
          <a:lstStyle/>
          <a:p>
            <a:pPr marL="12700">
              <a:spcBef>
                <a:spcPts val="105"/>
              </a:spcBef>
            </a:pPr>
            <a:r>
              <a:rPr sz="3200" b="1" dirty="0">
                <a:solidFill>
                  <a:srgbClr val="EA542B"/>
                </a:solidFill>
                <a:cs typeface="+mn-ea"/>
                <a:sym typeface="+mn-lt"/>
              </a:rPr>
              <a:t>七：正确佩戴使用劳动防护用</a:t>
            </a:r>
            <a:r>
              <a:rPr sz="3200" b="1" spc="5" dirty="0">
                <a:solidFill>
                  <a:srgbClr val="EA542B"/>
                </a:solidFill>
                <a:cs typeface="+mn-ea"/>
                <a:sym typeface="+mn-lt"/>
              </a:rPr>
              <a:t>品</a:t>
            </a:r>
            <a:endParaRPr sz="3200">
              <a:cs typeface="+mn-ea"/>
              <a:sym typeface="+mn-lt"/>
            </a:endParaRPr>
          </a:p>
          <a:p>
            <a:pPr marL="121285">
              <a:spcBef>
                <a:spcPts val="2180"/>
              </a:spcBef>
            </a:pPr>
            <a:r>
              <a:rPr sz="2400" b="1" dirty="0">
                <a:solidFill>
                  <a:srgbClr val="394653"/>
                </a:solidFill>
                <a:cs typeface="+mn-ea"/>
                <a:sym typeface="+mn-lt"/>
              </a:rPr>
              <a:t>劳动防护用品按照人</a:t>
            </a:r>
            <a:endParaRPr sz="2400">
              <a:cs typeface="+mn-ea"/>
              <a:sym typeface="+mn-lt"/>
            </a:endParaRPr>
          </a:p>
          <a:p>
            <a:pPr marL="121285">
              <a:spcBef>
                <a:spcPts val="1440"/>
              </a:spcBef>
            </a:pPr>
            <a:r>
              <a:rPr sz="2400" b="1" dirty="0">
                <a:solidFill>
                  <a:srgbClr val="394653"/>
                </a:solidFill>
                <a:cs typeface="+mn-ea"/>
                <a:sym typeface="+mn-lt"/>
              </a:rPr>
              <a:t>体防护部位分为十大类：</a:t>
            </a:r>
            <a:endParaRPr sz="2400">
              <a:cs typeface="+mn-ea"/>
              <a:sym typeface="+mn-lt"/>
            </a:endParaRPr>
          </a:p>
          <a:p>
            <a:pPr>
              <a:spcBef>
                <a:spcPts val="15"/>
              </a:spcBef>
            </a:pPr>
            <a:endParaRPr sz="2650">
              <a:cs typeface="+mn-ea"/>
              <a:sym typeface="+mn-lt"/>
            </a:endParaRPr>
          </a:p>
          <a:p>
            <a:pPr marL="493395">
              <a:tabLst>
                <a:tab pos="2844165" algn="l"/>
              </a:tabLst>
            </a:pPr>
            <a:r>
              <a:rPr b="1" dirty="0">
                <a:solidFill>
                  <a:srgbClr val="FFFFFF"/>
                </a:solidFill>
                <a:cs typeface="+mn-ea"/>
                <a:sym typeface="+mn-lt"/>
              </a:rPr>
              <a:t>头部防护用品	躯体防护用品</a:t>
            </a:r>
            <a:endParaRPr>
              <a:cs typeface="+mn-ea"/>
              <a:sym typeface="+mn-lt"/>
            </a:endParaRPr>
          </a:p>
          <a:p>
            <a:pPr>
              <a:spcBef>
                <a:spcPts val="35"/>
              </a:spcBef>
            </a:pPr>
            <a:endParaRPr sz="2150">
              <a:cs typeface="+mn-ea"/>
              <a:sym typeface="+mn-lt"/>
            </a:endParaRPr>
          </a:p>
          <a:p>
            <a:pPr marL="493395">
              <a:tabLst>
                <a:tab pos="2844165" algn="l"/>
              </a:tabLst>
            </a:pPr>
            <a:r>
              <a:rPr b="1" dirty="0">
                <a:solidFill>
                  <a:srgbClr val="FFFFFF"/>
                </a:solidFill>
                <a:cs typeface="+mn-ea"/>
                <a:sym typeface="+mn-lt"/>
              </a:rPr>
              <a:t>眼面防护用品	足腿防护用品</a:t>
            </a:r>
            <a:endParaRPr>
              <a:cs typeface="+mn-ea"/>
              <a:sym typeface="+mn-lt"/>
            </a:endParaRPr>
          </a:p>
          <a:p>
            <a:pPr>
              <a:lnSpc>
                <a:spcPct val="100000"/>
              </a:lnSpc>
            </a:pPr>
            <a:endParaRPr sz="2150">
              <a:cs typeface="+mn-ea"/>
              <a:sym typeface="+mn-lt"/>
            </a:endParaRPr>
          </a:p>
          <a:p>
            <a:pPr marL="493395">
              <a:tabLst>
                <a:tab pos="2818765" algn="l"/>
              </a:tabLst>
            </a:pPr>
            <a:r>
              <a:rPr b="1" dirty="0">
                <a:solidFill>
                  <a:srgbClr val="394653"/>
                </a:solidFill>
                <a:cs typeface="+mn-ea"/>
                <a:sym typeface="+mn-lt"/>
              </a:rPr>
              <a:t>听力防护用品	足腿防护用品</a:t>
            </a:r>
            <a:endParaRPr>
              <a:cs typeface="+mn-ea"/>
              <a:sym typeface="+mn-lt"/>
            </a:endParaRPr>
          </a:p>
          <a:p>
            <a:pPr>
              <a:spcBef>
                <a:spcPts val="30"/>
              </a:spcBef>
            </a:pPr>
            <a:endParaRPr sz="2300">
              <a:cs typeface="+mn-ea"/>
              <a:sym typeface="+mn-lt"/>
            </a:endParaRPr>
          </a:p>
          <a:p>
            <a:pPr marL="493395">
              <a:spcBef>
                <a:spcPts val="5"/>
              </a:spcBef>
              <a:tabLst>
                <a:tab pos="2818765" algn="l"/>
              </a:tabLst>
            </a:pPr>
            <a:r>
              <a:rPr b="1" dirty="0">
                <a:solidFill>
                  <a:srgbClr val="FFFFFF"/>
                </a:solidFill>
                <a:cs typeface="+mn-ea"/>
                <a:sym typeface="+mn-lt"/>
              </a:rPr>
              <a:t>呼吸防护用品	</a:t>
            </a:r>
            <a:r>
              <a:rPr sz="2700" b="1" baseline="2000" dirty="0">
                <a:solidFill>
                  <a:srgbClr val="FFFFFF"/>
                </a:solidFill>
                <a:cs typeface="+mn-ea"/>
                <a:sym typeface="+mn-lt"/>
              </a:rPr>
              <a:t>足腿防护用品</a:t>
            </a:r>
            <a:endParaRPr sz="2700" baseline="2000">
              <a:cs typeface="+mn-ea"/>
              <a:sym typeface="+mn-lt"/>
            </a:endParaRPr>
          </a:p>
          <a:p>
            <a:pPr>
              <a:spcBef>
                <a:spcPts val="55"/>
              </a:spcBef>
            </a:pPr>
            <a:endParaRPr sz="2150">
              <a:cs typeface="+mn-ea"/>
              <a:sym typeface="+mn-lt"/>
            </a:endParaRPr>
          </a:p>
          <a:p>
            <a:pPr marL="493395">
              <a:tabLst>
                <a:tab pos="2816225" algn="l"/>
              </a:tabLst>
            </a:pPr>
            <a:r>
              <a:rPr sz="2700" b="1" baseline="2000" dirty="0">
                <a:solidFill>
                  <a:srgbClr val="FFFFFF"/>
                </a:solidFill>
                <a:cs typeface="+mn-ea"/>
                <a:sym typeface="+mn-lt"/>
              </a:rPr>
              <a:t>呼吸防护用品	</a:t>
            </a:r>
            <a:r>
              <a:rPr b="1" dirty="0">
                <a:solidFill>
                  <a:srgbClr val="FFFFFF"/>
                </a:solidFill>
                <a:cs typeface="+mn-ea"/>
                <a:sym typeface="+mn-lt"/>
              </a:rPr>
              <a:t>其它防护用品</a:t>
            </a:r>
            <a:endParaRPr>
              <a:cs typeface="+mn-ea"/>
              <a:sym typeface="+mn-lt"/>
            </a:endParaRPr>
          </a:p>
        </p:txBody>
      </p:sp>
      <p:sp>
        <p:nvSpPr>
          <p:cNvPr id="18" name="object 41"/>
          <p:cNvSpPr txBox="1"/>
          <p:nvPr/>
        </p:nvSpPr>
        <p:spPr>
          <a:xfrm>
            <a:off x="1104000" y="323202"/>
            <a:ext cx="4088765" cy="504625"/>
          </a:xfrm>
          <a:prstGeom prst="rect">
            <a:avLst/>
          </a:prstGeom>
        </p:spPr>
        <p:txBody>
          <a:bodyPr vert="horz" wrap="square" lIns="0" tIns="12065" rIns="0" bIns="0" rtlCol="0">
            <a:spAutoFit/>
          </a:bodyPr>
          <a:lstStyle>
            <a:lvl1pPr algn="ctr" defTabSz="914400" rtl="0" eaLnBrk="1" latinLnBrk="0" hangingPunct="1">
              <a:spcBef>
                <a:spcPct val="0"/>
              </a:spcBef>
              <a:buNone/>
              <a:defRPr sz="3000" b="1" i="1" kern="1200">
                <a:solidFill>
                  <a:srgbClr val="394653"/>
                </a:solidFill>
                <a:latin typeface="微软雅黑" panose="020B0503020204020204" pitchFamily="34" charset="-122"/>
                <a:ea typeface="+mj-ea"/>
                <a:cs typeface="微软雅黑" panose="020B0503020204020204" pitchFamily="34" charset="-122"/>
              </a:defRPr>
            </a:lvl1pPr>
          </a:lstStyle>
          <a:p>
            <a:pPr marL="12700">
              <a:spcBef>
                <a:spcPts val="95"/>
              </a:spcBef>
            </a:pPr>
            <a:r>
              <a:rPr lang="zh-CN" altLang="en-US" sz="3200" i="0">
                <a:solidFill>
                  <a:schemeClr val="tx1"/>
                </a:solidFill>
                <a:latin typeface="+mn-lt"/>
                <a:ea typeface="+mn-ea"/>
                <a:cs typeface="+mn-ea"/>
                <a:sym typeface="+mn-lt"/>
              </a:rPr>
              <a:t>新员工安全须</a:t>
            </a:r>
            <a:r>
              <a:rPr lang="zh-CN" altLang="en-US" sz="3200" i="0" spc="-5">
                <a:solidFill>
                  <a:schemeClr val="tx1"/>
                </a:solidFill>
                <a:latin typeface="+mn-lt"/>
                <a:ea typeface="+mn-ea"/>
                <a:cs typeface="+mn-ea"/>
                <a:sym typeface="+mn-lt"/>
              </a:rPr>
              <a:t>知</a:t>
            </a:r>
            <a:endParaRPr lang="zh-CN" altLang="en-US" sz="3200" i="0" spc="-5" dirty="0">
              <a:solidFill>
                <a:schemeClr val="tx1"/>
              </a:solidFill>
              <a:latin typeface="+mn-lt"/>
              <a:ea typeface="+mn-ea"/>
              <a:cs typeface="+mn-ea"/>
              <a:sym typeface="+mn-lt"/>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130809" y="1595628"/>
            <a:ext cx="363220" cy="421005"/>
          </a:xfrm>
          <a:custGeom>
            <a:avLst/>
            <a:gdLst/>
            <a:ahLst/>
            <a:cxnLst/>
            <a:rect l="l" t="t" r="r" b="b"/>
            <a:pathLst>
              <a:path w="363219" h="421005">
                <a:moveTo>
                  <a:pt x="0" y="420624"/>
                </a:moveTo>
                <a:lnTo>
                  <a:pt x="0" y="0"/>
                </a:lnTo>
                <a:lnTo>
                  <a:pt x="362711" y="210312"/>
                </a:lnTo>
                <a:lnTo>
                  <a:pt x="0" y="420624"/>
                </a:lnTo>
                <a:close/>
              </a:path>
            </a:pathLst>
          </a:custGeom>
          <a:solidFill>
            <a:srgbClr val="394653"/>
          </a:solidFill>
        </p:spPr>
        <p:txBody>
          <a:bodyPr wrap="square" lIns="0" tIns="0" rIns="0" bIns="0" rtlCol="0"/>
          <a:lstStyle/>
          <a:p>
            <a:endParaRPr>
              <a:cs typeface="+mn-ea"/>
              <a:sym typeface="+mn-lt"/>
            </a:endParaRPr>
          </a:p>
        </p:txBody>
      </p:sp>
      <p:sp>
        <p:nvSpPr>
          <p:cNvPr id="4" name="object 4"/>
          <p:cNvSpPr/>
          <p:nvPr/>
        </p:nvSpPr>
        <p:spPr>
          <a:xfrm>
            <a:off x="6030469" y="2267711"/>
            <a:ext cx="4952999" cy="3912108"/>
          </a:xfrm>
          <a:prstGeom prst="rect">
            <a:avLst/>
          </a:prstGeom>
          <a:blipFill>
            <a:blip r:embed="rId2" cstate="print"/>
            <a:stretch>
              <a:fillRect/>
            </a:stretch>
          </a:blipFill>
        </p:spPr>
        <p:txBody>
          <a:bodyPr wrap="square" lIns="0" tIns="0" rIns="0" bIns="0" rtlCol="0"/>
          <a:lstStyle/>
          <a:p>
            <a:endParaRPr>
              <a:cs typeface="+mn-ea"/>
              <a:sym typeface="+mn-lt"/>
            </a:endParaRPr>
          </a:p>
        </p:txBody>
      </p:sp>
      <p:sp>
        <p:nvSpPr>
          <p:cNvPr id="5" name="object 5"/>
          <p:cNvSpPr/>
          <p:nvPr/>
        </p:nvSpPr>
        <p:spPr>
          <a:xfrm>
            <a:off x="1077913" y="2486089"/>
            <a:ext cx="4120515" cy="3670300"/>
          </a:xfrm>
          <a:custGeom>
            <a:avLst/>
            <a:gdLst/>
            <a:ahLst/>
            <a:cxnLst/>
            <a:rect l="l" t="t" r="r" b="b"/>
            <a:pathLst>
              <a:path w="4120515" h="3670300">
                <a:moveTo>
                  <a:pt x="3638397" y="12700"/>
                </a:moveTo>
                <a:lnTo>
                  <a:pt x="481571" y="12700"/>
                </a:lnTo>
                <a:lnTo>
                  <a:pt x="496684" y="0"/>
                </a:lnTo>
                <a:lnTo>
                  <a:pt x="3623284" y="0"/>
                </a:lnTo>
                <a:lnTo>
                  <a:pt x="3638397" y="12700"/>
                </a:lnTo>
                <a:close/>
              </a:path>
              <a:path w="4120515" h="3670300">
                <a:moveTo>
                  <a:pt x="3682898" y="25400"/>
                </a:moveTo>
                <a:lnTo>
                  <a:pt x="437070" y="25400"/>
                </a:lnTo>
                <a:lnTo>
                  <a:pt x="451751" y="12700"/>
                </a:lnTo>
                <a:lnTo>
                  <a:pt x="3668217" y="12700"/>
                </a:lnTo>
                <a:lnTo>
                  <a:pt x="3682898" y="25400"/>
                </a:lnTo>
                <a:close/>
              </a:path>
              <a:path w="4120515" h="3670300">
                <a:moveTo>
                  <a:pt x="502246" y="38100"/>
                </a:moveTo>
                <a:lnTo>
                  <a:pt x="393953" y="38100"/>
                </a:lnTo>
                <a:lnTo>
                  <a:pt x="408165" y="25400"/>
                </a:lnTo>
                <a:lnTo>
                  <a:pt x="517144" y="25400"/>
                </a:lnTo>
                <a:lnTo>
                  <a:pt x="502246" y="38100"/>
                </a:lnTo>
                <a:close/>
              </a:path>
              <a:path w="4120515" h="3670300">
                <a:moveTo>
                  <a:pt x="3726027" y="38100"/>
                </a:moveTo>
                <a:lnTo>
                  <a:pt x="3617734" y="38100"/>
                </a:lnTo>
                <a:lnTo>
                  <a:pt x="3602824" y="25400"/>
                </a:lnTo>
                <a:lnTo>
                  <a:pt x="3711816" y="25400"/>
                </a:lnTo>
                <a:lnTo>
                  <a:pt x="3726027" y="38100"/>
                </a:lnTo>
                <a:close/>
              </a:path>
              <a:path w="4120515" h="3670300">
                <a:moveTo>
                  <a:pt x="459384" y="50800"/>
                </a:moveTo>
                <a:lnTo>
                  <a:pt x="366039" y="50800"/>
                </a:lnTo>
                <a:lnTo>
                  <a:pt x="379907" y="38100"/>
                </a:lnTo>
                <a:lnTo>
                  <a:pt x="473887" y="38100"/>
                </a:lnTo>
                <a:lnTo>
                  <a:pt x="459384" y="50800"/>
                </a:lnTo>
                <a:close/>
              </a:path>
              <a:path w="4120515" h="3670300">
                <a:moveTo>
                  <a:pt x="3753929" y="50800"/>
                </a:moveTo>
                <a:lnTo>
                  <a:pt x="3660584" y="50800"/>
                </a:lnTo>
                <a:lnTo>
                  <a:pt x="3646093" y="38100"/>
                </a:lnTo>
                <a:lnTo>
                  <a:pt x="3740061" y="38100"/>
                </a:lnTo>
                <a:lnTo>
                  <a:pt x="3753929" y="50800"/>
                </a:lnTo>
                <a:close/>
              </a:path>
              <a:path w="4120515" h="3670300">
                <a:moveTo>
                  <a:pt x="417817" y="63500"/>
                </a:moveTo>
                <a:lnTo>
                  <a:pt x="338848" y="63500"/>
                </a:lnTo>
                <a:lnTo>
                  <a:pt x="352348" y="50800"/>
                </a:lnTo>
                <a:lnTo>
                  <a:pt x="431863" y="50800"/>
                </a:lnTo>
                <a:lnTo>
                  <a:pt x="417817" y="63500"/>
                </a:lnTo>
                <a:close/>
              </a:path>
              <a:path w="4120515" h="3670300">
                <a:moveTo>
                  <a:pt x="3781132" y="63500"/>
                </a:moveTo>
                <a:lnTo>
                  <a:pt x="3702151" y="63500"/>
                </a:lnTo>
                <a:lnTo>
                  <a:pt x="3688105" y="50800"/>
                </a:lnTo>
                <a:lnTo>
                  <a:pt x="3767620" y="50800"/>
                </a:lnTo>
                <a:lnTo>
                  <a:pt x="3781132" y="63500"/>
                </a:lnTo>
                <a:close/>
              </a:path>
              <a:path w="4120515" h="3670300">
                <a:moveTo>
                  <a:pt x="351713" y="88900"/>
                </a:moveTo>
                <a:lnTo>
                  <a:pt x="299478" y="88900"/>
                </a:lnTo>
                <a:lnTo>
                  <a:pt x="312407" y="76200"/>
                </a:lnTo>
                <a:lnTo>
                  <a:pt x="325526" y="63500"/>
                </a:lnTo>
                <a:lnTo>
                  <a:pt x="391198" y="63500"/>
                </a:lnTo>
                <a:lnTo>
                  <a:pt x="377647" y="76200"/>
                </a:lnTo>
                <a:lnTo>
                  <a:pt x="364909" y="76200"/>
                </a:lnTo>
                <a:lnTo>
                  <a:pt x="351713" y="88900"/>
                </a:lnTo>
                <a:close/>
              </a:path>
              <a:path w="4120515" h="3670300">
                <a:moveTo>
                  <a:pt x="3820490" y="88900"/>
                </a:moveTo>
                <a:lnTo>
                  <a:pt x="3768255" y="88900"/>
                </a:lnTo>
                <a:lnTo>
                  <a:pt x="3755059" y="76200"/>
                </a:lnTo>
                <a:lnTo>
                  <a:pt x="3742321" y="76200"/>
                </a:lnTo>
                <a:lnTo>
                  <a:pt x="3728770" y="63500"/>
                </a:lnTo>
                <a:lnTo>
                  <a:pt x="3794442" y="63500"/>
                </a:lnTo>
                <a:lnTo>
                  <a:pt x="3807574" y="76200"/>
                </a:lnTo>
                <a:lnTo>
                  <a:pt x="3820490" y="88900"/>
                </a:lnTo>
                <a:close/>
              </a:path>
              <a:path w="4120515" h="3670300">
                <a:moveTo>
                  <a:pt x="314172" y="114300"/>
                </a:moveTo>
                <a:lnTo>
                  <a:pt x="261937" y="114300"/>
                </a:lnTo>
                <a:lnTo>
                  <a:pt x="274243" y="101600"/>
                </a:lnTo>
                <a:lnTo>
                  <a:pt x="286753" y="88900"/>
                </a:lnTo>
                <a:lnTo>
                  <a:pt x="339318" y="88900"/>
                </a:lnTo>
                <a:lnTo>
                  <a:pt x="326491" y="101600"/>
                </a:lnTo>
                <a:lnTo>
                  <a:pt x="326796" y="101600"/>
                </a:lnTo>
                <a:lnTo>
                  <a:pt x="314172" y="114300"/>
                </a:lnTo>
                <a:close/>
              </a:path>
              <a:path w="4120515" h="3670300">
                <a:moveTo>
                  <a:pt x="3858031" y="114300"/>
                </a:moveTo>
                <a:lnTo>
                  <a:pt x="3805809" y="114300"/>
                </a:lnTo>
                <a:lnTo>
                  <a:pt x="3793172" y="101600"/>
                </a:lnTo>
                <a:lnTo>
                  <a:pt x="3793477" y="101600"/>
                </a:lnTo>
                <a:lnTo>
                  <a:pt x="3780650" y="88900"/>
                </a:lnTo>
                <a:lnTo>
                  <a:pt x="3833215" y="88900"/>
                </a:lnTo>
                <a:lnTo>
                  <a:pt x="3845725" y="101600"/>
                </a:lnTo>
                <a:lnTo>
                  <a:pt x="3858031" y="114300"/>
                </a:lnTo>
                <a:close/>
              </a:path>
              <a:path w="4120515" h="3670300">
                <a:moveTo>
                  <a:pt x="266827" y="139700"/>
                </a:moveTo>
                <a:lnTo>
                  <a:pt x="226352" y="139700"/>
                </a:lnTo>
                <a:lnTo>
                  <a:pt x="237985" y="127000"/>
                </a:lnTo>
                <a:lnTo>
                  <a:pt x="249847" y="114300"/>
                </a:lnTo>
                <a:lnTo>
                  <a:pt x="302323" y="114300"/>
                </a:lnTo>
                <a:lnTo>
                  <a:pt x="290093" y="127000"/>
                </a:lnTo>
                <a:lnTo>
                  <a:pt x="278638" y="127000"/>
                </a:lnTo>
                <a:lnTo>
                  <a:pt x="266827" y="139700"/>
                </a:lnTo>
                <a:close/>
              </a:path>
              <a:path w="4120515" h="3670300">
                <a:moveTo>
                  <a:pt x="3893616" y="139700"/>
                </a:moveTo>
                <a:lnTo>
                  <a:pt x="3853141" y="139700"/>
                </a:lnTo>
                <a:lnTo>
                  <a:pt x="3841330" y="127000"/>
                </a:lnTo>
                <a:lnTo>
                  <a:pt x="3829875" y="127000"/>
                </a:lnTo>
                <a:lnTo>
                  <a:pt x="3817645" y="114300"/>
                </a:lnTo>
                <a:lnTo>
                  <a:pt x="3870121" y="114300"/>
                </a:lnTo>
                <a:lnTo>
                  <a:pt x="3881983" y="127000"/>
                </a:lnTo>
                <a:lnTo>
                  <a:pt x="3893616" y="139700"/>
                </a:lnTo>
                <a:close/>
              </a:path>
              <a:path w="4120515" h="3670300">
                <a:moveTo>
                  <a:pt x="192328" y="203200"/>
                </a:moveTo>
                <a:lnTo>
                  <a:pt x="161594" y="203200"/>
                </a:lnTo>
                <a:lnTo>
                  <a:pt x="171767" y="190500"/>
                </a:lnTo>
                <a:lnTo>
                  <a:pt x="182194" y="177800"/>
                </a:lnTo>
                <a:lnTo>
                  <a:pt x="192862" y="165100"/>
                </a:lnTo>
                <a:lnTo>
                  <a:pt x="203784" y="152400"/>
                </a:lnTo>
                <a:lnTo>
                  <a:pt x="214960" y="139700"/>
                </a:lnTo>
                <a:lnTo>
                  <a:pt x="267106" y="139700"/>
                </a:lnTo>
                <a:lnTo>
                  <a:pt x="255511" y="152400"/>
                </a:lnTo>
                <a:lnTo>
                  <a:pt x="244678" y="152400"/>
                </a:lnTo>
                <a:lnTo>
                  <a:pt x="233540" y="165100"/>
                </a:lnTo>
                <a:lnTo>
                  <a:pt x="233794" y="165100"/>
                </a:lnTo>
                <a:lnTo>
                  <a:pt x="222884" y="177800"/>
                </a:lnTo>
                <a:lnTo>
                  <a:pt x="223138" y="177800"/>
                </a:lnTo>
                <a:lnTo>
                  <a:pt x="212458" y="190500"/>
                </a:lnTo>
                <a:lnTo>
                  <a:pt x="202514" y="190500"/>
                </a:lnTo>
                <a:lnTo>
                  <a:pt x="192328" y="203200"/>
                </a:lnTo>
                <a:close/>
              </a:path>
              <a:path w="4120515" h="3670300">
                <a:moveTo>
                  <a:pt x="3958374" y="203200"/>
                </a:moveTo>
                <a:lnTo>
                  <a:pt x="3927640" y="203200"/>
                </a:lnTo>
                <a:lnTo>
                  <a:pt x="3917454" y="190500"/>
                </a:lnTo>
                <a:lnTo>
                  <a:pt x="3907510" y="190500"/>
                </a:lnTo>
                <a:lnTo>
                  <a:pt x="3896829" y="177800"/>
                </a:lnTo>
                <a:lnTo>
                  <a:pt x="3897083" y="177800"/>
                </a:lnTo>
                <a:lnTo>
                  <a:pt x="3886174" y="165100"/>
                </a:lnTo>
                <a:lnTo>
                  <a:pt x="3886441" y="165100"/>
                </a:lnTo>
                <a:lnTo>
                  <a:pt x="3875290" y="152400"/>
                </a:lnTo>
                <a:lnTo>
                  <a:pt x="3864457" y="152400"/>
                </a:lnTo>
                <a:lnTo>
                  <a:pt x="3852862" y="139700"/>
                </a:lnTo>
                <a:lnTo>
                  <a:pt x="3905021" y="139700"/>
                </a:lnTo>
                <a:lnTo>
                  <a:pt x="3916184" y="152400"/>
                </a:lnTo>
                <a:lnTo>
                  <a:pt x="3927106" y="165100"/>
                </a:lnTo>
                <a:lnTo>
                  <a:pt x="3937774" y="177800"/>
                </a:lnTo>
                <a:lnTo>
                  <a:pt x="3948201" y="190500"/>
                </a:lnTo>
                <a:lnTo>
                  <a:pt x="3958374" y="203200"/>
                </a:lnTo>
                <a:close/>
              </a:path>
              <a:path w="4120515" h="3670300">
                <a:moveTo>
                  <a:pt x="233794" y="3492500"/>
                </a:moveTo>
                <a:lnTo>
                  <a:pt x="182194" y="3492500"/>
                </a:lnTo>
                <a:lnTo>
                  <a:pt x="171767" y="3479800"/>
                </a:lnTo>
                <a:lnTo>
                  <a:pt x="142049" y="3441700"/>
                </a:lnTo>
                <a:lnTo>
                  <a:pt x="114769" y="3403600"/>
                </a:lnTo>
                <a:lnTo>
                  <a:pt x="90068" y="3365500"/>
                </a:lnTo>
                <a:lnTo>
                  <a:pt x="68059" y="3327400"/>
                </a:lnTo>
                <a:lnTo>
                  <a:pt x="48882" y="3289300"/>
                </a:lnTo>
                <a:lnTo>
                  <a:pt x="32689" y="3251200"/>
                </a:lnTo>
                <a:lnTo>
                  <a:pt x="27965" y="3225800"/>
                </a:lnTo>
                <a:lnTo>
                  <a:pt x="23596" y="3213100"/>
                </a:lnTo>
                <a:lnTo>
                  <a:pt x="12636" y="3175000"/>
                </a:lnTo>
                <a:lnTo>
                  <a:pt x="7162" y="3136900"/>
                </a:lnTo>
                <a:lnTo>
                  <a:pt x="4991" y="3124200"/>
                </a:lnTo>
                <a:lnTo>
                  <a:pt x="3213" y="3111500"/>
                </a:lnTo>
                <a:lnTo>
                  <a:pt x="1816" y="3098800"/>
                </a:lnTo>
                <a:lnTo>
                  <a:pt x="812" y="3073400"/>
                </a:lnTo>
                <a:lnTo>
                  <a:pt x="203" y="3060700"/>
                </a:lnTo>
                <a:lnTo>
                  <a:pt x="0" y="3048000"/>
                </a:lnTo>
                <a:lnTo>
                  <a:pt x="0" y="609600"/>
                </a:lnTo>
                <a:lnTo>
                  <a:pt x="203" y="596900"/>
                </a:lnTo>
                <a:lnTo>
                  <a:pt x="812" y="584200"/>
                </a:lnTo>
                <a:lnTo>
                  <a:pt x="1816" y="571500"/>
                </a:lnTo>
                <a:lnTo>
                  <a:pt x="3213" y="546100"/>
                </a:lnTo>
                <a:lnTo>
                  <a:pt x="4991" y="533400"/>
                </a:lnTo>
                <a:lnTo>
                  <a:pt x="7162" y="520700"/>
                </a:lnTo>
                <a:lnTo>
                  <a:pt x="9715" y="508000"/>
                </a:lnTo>
                <a:lnTo>
                  <a:pt x="12636" y="495300"/>
                </a:lnTo>
                <a:lnTo>
                  <a:pt x="15925" y="469900"/>
                </a:lnTo>
                <a:lnTo>
                  <a:pt x="27965" y="431800"/>
                </a:lnTo>
                <a:lnTo>
                  <a:pt x="43154" y="393700"/>
                </a:lnTo>
                <a:lnTo>
                  <a:pt x="48882" y="368300"/>
                </a:lnTo>
                <a:lnTo>
                  <a:pt x="68059" y="330200"/>
                </a:lnTo>
                <a:lnTo>
                  <a:pt x="90068" y="292100"/>
                </a:lnTo>
                <a:lnTo>
                  <a:pt x="114769" y="254000"/>
                </a:lnTo>
                <a:lnTo>
                  <a:pt x="142049" y="215900"/>
                </a:lnTo>
                <a:lnTo>
                  <a:pt x="151688" y="203200"/>
                </a:lnTo>
                <a:lnTo>
                  <a:pt x="192557" y="203200"/>
                </a:lnTo>
                <a:lnTo>
                  <a:pt x="182625" y="215900"/>
                </a:lnTo>
                <a:lnTo>
                  <a:pt x="182854" y="215900"/>
                </a:lnTo>
                <a:lnTo>
                  <a:pt x="173177" y="228600"/>
                </a:lnTo>
                <a:lnTo>
                  <a:pt x="173393" y="228600"/>
                </a:lnTo>
                <a:lnTo>
                  <a:pt x="163982" y="241300"/>
                </a:lnTo>
                <a:lnTo>
                  <a:pt x="164198" y="241300"/>
                </a:lnTo>
                <a:lnTo>
                  <a:pt x="155041" y="254000"/>
                </a:lnTo>
                <a:lnTo>
                  <a:pt x="155244" y="254000"/>
                </a:lnTo>
                <a:lnTo>
                  <a:pt x="146367" y="266700"/>
                </a:lnTo>
                <a:lnTo>
                  <a:pt x="138150" y="266700"/>
                </a:lnTo>
                <a:lnTo>
                  <a:pt x="129819" y="279400"/>
                </a:lnTo>
                <a:lnTo>
                  <a:pt x="130009" y="279400"/>
                </a:lnTo>
                <a:lnTo>
                  <a:pt x="121970" y="292100"/>
                </a:lnTo>
                <a:lnTo>
                  <a:pt x="122148" y="292100"/>
                </a:lnTo>
                <a:lnTo>
                  <a:pt x="114388" y="304800"/>
                </a:lnTo>
                <a:lnTo>
                  <a:pt x="114566" y="304800"/>
                </a:lnTo>
                <a:lnTo>
                  <a:pt x="107111" y="317500"/>
                </a:lnTo>
                <a:lnTo>
                  <a:pt x="107276" y="317500"/>
                </a:lnTo>
                <a:lnTo>
                  <a:pt x="100114" y="330200"/>
                </a:lnTo>
                <a:lnTo>
                  <a:pt x="100279" y="330200"/>
                </a:lnTo>
                <a:lnTo>
                  <a:pt x="93408" y="342900"/>
                </a:lnTo>
                <a:lnTo>
                  <a:pt x="93573" y="342900"/>
                </a:lnTo>
                <a:lnTo>
                  <a:pt x="87007" y="355600"/>
                </a:lnTo>
                <a:lnTo>
                  <a:pt x="87160" y="355600"/>
                </a:lnTo>
                <a:lnTo>
                  <a:pt x="80924" y="368300"/>
                </a:lnTo>
                <a:lnTo>
                  <a:pt x="81064" y="368300"/>
                </a:lnTo>
                <a:lnTo>
                  <a:pt x="75133" y="381000"/>
                </a:lnTo>
                <a:lnTo>
                  <a:pt x="75272" y="381000"/>
                </a:lnTo>
                <a:lnTo>
                  <a:pt x="69672" y="393700"/>
                </a:lnTo>
                <a:lnTo>
                  <a:pt x="64515" y="406400"/>
                </a:lnTo>
                <a:lnTo>
                  <a:pt x="64643" y="406400"/>
                </a:lnTo>
                <a:lnTo>
                  <a:pt x="62166" y="419100"/>
                </a:lnTo>
                <a:lnTo>
                  <a:pt x="59804" y="419100"/>
                </a:lnTo>
                <a:lnTo>
                  <a:pt x="55194" y="444500"/>
                </a:lnTo>
                <a:lnTo>
                  <a:pt x="51041" y="457200"/>
                </a:lnTo>
                <a:lnTo>
                  <a:pt x="47218" y="469900"/>
                </a:lnTo>
                <a:lnTo>
                  <a:pt x="43726" y="482600"/>
                </a:lnTo>
                <a:lnTo>
                  <a:pt x="40589" y="495300"/>
                </a:lnTo>
                <a:lnTo>
                  <a:pt x="37807" y="508000"/>
                </a:lnTo>
                <a:lnTo>
                  <a:pt x="35382" y="520700"/>
                </a:lnTo>
                <a:lnTo>
                  <a:pt x="33324" y="546100"/>
                </a:lnTo>
                <a:lnTo>
                  <a:pt x="31622" y="558800"/>
                </a:lnTo>
                <a:lnTo>
                  <a:pt x="30289" y="571500"/>
                </a:lnTo>
                <a:lnTo>
                  <a:pt x="29337" y="584200"/>
                </a:lnTo>
                <a:lnTo>
                  <a:pt x="28765" y="596900"/>
                </a:lnTo>
                <a:lnTo>
                  <a:pt x="28575" y="609600"/>
                </a:lnTo>
                <a:lnTo>
                  <a:pt x="28575" y="3048000"/>
                </a:lnTo>
                <a:lnTo>
                  <a:pt x="28778" y="3060700"/>
                </a:lnTo>
                <a:lnTo>
                  <a:pt x="29349" y="3073400"/>
                </a:lnTo>
                <a:lnTo>
                  <a:pt x="30314" y="3098800"/>
                </a:lnTo>
                <a:lnTo>
                  <a:pt x="30975" y="3098800"/>
                </a:lnTo>
                <a:lnTo>
                  <a:pt x="31661" y="3111500"/>
                </a:lnTo>
                <a:lnTo>
                  <a:pt x="33362" y="3124200"/>
                </a:lnTo>
                <a:lnTo>
                  <a:pt x="35445" y="3136900"/>
                </a:lnTo>
                <a:lnTo>
                  <a:pt x="37871" y="3149600"/>
                </a:lnTo>
                <a:lnTo>
                  <a:pt x="40665" y="3162300"/>
                </a:lnTo>
                <a:lnTo>
                  <a:pt x="43815" y="3175000"/>
                </a:lnTo>
                <a:lnTo>
                  <a:pt x="47307" y="3200400"/>
                </a:lnTo>
                <a:lnTo>
                  <a:pt x="51130" y="3213100"/>
                </a:lnTo>
                <a:lnTo>
                  <a:pt x="55308" y="3225800"/>
                </a:lnTo>
                <a:lnTo>
                  <a:pt x="59804" y="3238500"/>
                </a:lnTo>
                <a:lnTo>
                  <a:pt x="64643" y="3251200"/>
                </a:lnTo>
                <a:lnTo>
                  <a:pt x="64515" y="3251200"/>
                </a:lnTo>
                <a:lnTo>
                  <a:pt x="69799" y="3263900"/>
                </a:lnTo>
                <a:lnTo>
                  <a:pt x="75272" y="3276600"/>
                </a:lnTo>
                <a:lnTo>
                  <a:pt x="75133" y="3276600"/>
                </a:lnTo>
                <a:lnTo>
                  <a:pt x="81064" y="3289300"/>
                </a:lnTo>
                <a:lnTo>
                  <a:pt x="80924" y="3289300"/>
                </a:lnTo>
                <a:lnTo>
                  <a:pt x="87160" y="3302000"/>
                </a:lnTo>
                <a:lnTo>
                  <a:pt x="87007" y="3302000"/>
                </a:lnTo>
                <a:lnTo>
                  <a:pt x="93573" y="3314700"/>
                </a:lnTo>
                <a:lnTo>
                  <a:pt x="93408" y="3314700"/>
                </a:lnTo>
                <a:lnTo>
                  <a:pt x="100279" y="3327400"/>
                </a:lnTo>
                <a:lnTo>
                  <a:pt x="100114" y="3327400"/>
                </a:lnTo>
                <a:lnTo>
                  <a:pt x="107276" y="3340100"/>
                </a:lnTo>
                <a:lnTo>
                  <a:pt x="107111" y="3340100"/>
                </a:lnTo>
                <a:lnTo>
                  <a:pt x="114566" y="3352800"/>
                </a:lnTo>
                <a:lnTo>
                  <a:pt x="114388" y="3352800"/>
                </a:lnTo>
                <a:lnTo>
                  <a:pt x="122148" y="3365500"/>
                </a:lnTo>
                <a:lnTo>
                  <a:pt x="121970" y="3365500"/>
                </a:lnTo>
                <a:lnTo>
                  <a:pt x="130009" y="3378200"/>
                </a:lnTo>
                <a:lnTo>
                  <a:pt x="129819" y="3378200"/>
                </a:lnTo>
                <a:lnTo>
                  <a:pt x="138150" y="3390900"/>
                </a:lnTo>
                <a:lnTo>
                  <a:pt x="137960" y="3390900"/>
                </a:lnTo>
                <a:lnTo>
                  <a:pt x="146570" y="3403600"/>
                </a:lnTo>
                <a:lnTo>
                  <a:pt x="146367" y="3403600"/>
                </a:lnTo>
                <a:lnTo>
                  <a:pt x="155244" y="3416300"/>
                </a:lnTo>
                <a:lnTo>
                  <a:pt x="155041" y="3416300"/>
                </a:lnTo>
                <a:lnTo>
                  <a:pt x="164198" y="3429000"/>
                </a:lnTo>
                <a:lnTo>
                  <a:pt x="173177" y="3429000"/>
                </a:lnTo>
                <a:lnTo>
                  <a:pt x="182854" y="3441700"/>
                </a:lnTo>
                <a:lnTo>
                  <a:pt x="182625" y="3441700"/>
                </a:lnTo>
                <a:lnTo>
                  <a:pt x="192557" y="3454400"/>
                </a:lnTo>
                <a:lnTo>
                  <a:pt x="192328" y="3454400"/>
                </a:lnTo>
                <a:lnTo>
                  <a:pt x="202514" y="3467100"/>
                </a:lnTo>
                <a:lnTo>
                  <a:pt x="202272" y="3467100"/>
                </a:lnTo>
                <a:lnTo>
                  <a:pt x="212712" y="3479800"/>
                </a:lnTo>
                <a:lnTo>
                  <a:pt x="222884" y="3479800"/>
                </a:lnTo>
                <a:lnTo>
                  <a:pt x="233794" y="3492500"/>
                </a:lnTo>
                <a:close/>
              </a:path>
              <a:path w="4120515" h="3670300">
                <a:moveTo>
                  <a:pt x="4060278" y="431800"/>
                </a:moveTo>
                <a:lnTo>
                  <a:pt x="4055325" y="406400"/>
                </a:lnTo>
                <a:lnTo>
                  <a:pt x="4050169" y="393700"/>
                </a:lnTo>
                <a:lnTo>
                  <a:pt x="4044696" y="381000"/>
                </a:lnTo>
                <a:lnTo>
                  <a:pt x="4044835" y="381000"/>
                </a:lnTo>
                <a:lnTo>
                  <a:pt x="4038904" y="368300"/>
                </a:lnTo>
                <a:lnTo>
                  <a:pt x="4039044" y="368300"/>
                </a:lnTo>
                <a:lnTo>
                  <a:pt x="4032808" y="355600"/>
                </a:lnTo>
                <a:lnTo>
                  <a:pt x="4032961" y="355600"/>
                </a:lnTo>
                <a:lnTo>
                  <a:pt x="4026395" y="342900"/>
                </a:lnTo>
                <a:lnTo>
                  <a:pt x="4026560" y="342900"/>
                </a:lnTo>
                <a:lnTo>
                  <a:pt x="4019689" y="330200"/>
                </a:lnTo>
                <a:lnTo>
                  <a:pt x="4019854" y="330200"/>
                </a:lnTo>
                <a:lnTo>
                  <a:pt x="4012691" y="317500"/>
                </a:lnTo>
                <a:lnTo>
                  <a:pt x="4012869" y="317500"/>
                </a:lnTo>
                <a:lnTo>
                  <a:pt x="4005402" y="304800"/>
                </a:lnTo>
                <a:lnTo>
                  <a:pt x="4005579" y="304800"/>
                </a:lnTo>
                <a:lnTo>
                  <a:pt x="3997820" y="292100"/>
                </a:lnTo>
                <a:lnTo>
                  <a:pt x="3997998" y="292100"/>
                </a:lnTo>
                <a:lnTo>
                  <a:pt x="3989959" y="279400"/>
                </a:lnTo>
                <a:lnTo>
                  <a:pt x="3990149" y="279400"/>
                </a:lnTo>
                <a:lnTo>
                  <a:pt x="3981818" y="266700"/>
                </a:lnTo>
                <a:lnTo>
                  <a:pt x="3973601" y="266700"/>
                </a:lnTo>
                <a:lnTo>
                  <a:pt x="3964724" y="254000"/>
                </a:lnTo>
                <a:lnTo>
                  <a:pt x="3964927" y="254000"/>
                </a:lnTo>
                <a:lnTo>
                  <a:pt x="3955770" y="241300"/>
                </a:lnTo>
                <a:lnTo>
                  <a:pt x="3955986" y="241300"/>
                </a:lnTo>
                <a:lnTo>
                  <a:pt x="3946575" y="228600"/>
                </a:lnTo>
                <a:lnTo>
                  <a:pt x="3946791" y="228600"/>
                </a:lnTo>
                <a:lnTo>
                  <a:pt x="3937114" y="215900"/>
                </a:lnTo>
                <a:lnTo>
                  <a:pt x="3937342" y="215900"/>
                </a:lnTo>
                <a:lnTo>
                  <a:pt x="3927411" y="203200"/>
                </a:lnTo>
                <a:lnTo>
                  <a:pt x="3968280" y="203200"/>
                </a:lnTo>
                <a:lnTo>
                  <a:pt x="3996385" y="241300"/>
                </a:lnTo>
                <a:lnTo>
                  <a:pt x="4021963" y="279400"/>
                </a:lnTo>
                <a:lnTo>
                  <a:pt x="4044886" y="317500"/>
                </a:lnTo>
                <a:lnTo>
                  <a:pt x="4065016" y="355600"/>
                </a:lnTo>
                <a:lnTo>
                  <a:pt x="4076814" y="393700"/>
                </a:lnTo>
                <a:lnTo>
                  <a:pt x="4082224" y="406400"/>
                </a:lnTo>
                <a:lnTo>
                  <a:pt x="4087279" y="419100"/>
                </a:lnTo>
                <a:lnTo>
                  <a:pt x="4060164" y="419100"/>
                </a:lnTo>
                <a:lnTo>
                  <a:pt x="4060278" y="431800"/>
                </a:lnTo>
                <a:close/>
              </a:path>
              <a:path w="4120515" h="3670300">
                <a:moveTo>
                  <a:pt x="59690" y="431800"/>
                </a:moveTo>
                <a:lnTo>
                  <a:pt x="59804" y="419100"/>
                </a:lnTo>
                <a:lnTo>
                  <a:pt x="62166" y="419100"/>
                </a:lnTo>
                <a:lnTo>
                  <a:pt x="59690" y="431800"/>
                </a:lnTo>
                <a:close/>
              </a:path>
              <a:path w="4120515" h="3670300">
                <a:moveTo>
                  <a:pt x="4118152" y="3098800"/>
                </a:moveTo>
                <a:lnTo>
                  <a:pt x="4089654" y="3098800"/>
                </a:lnTo>
                <a:lnTo>
                  <a:pt x="4090631" y="3073400"/>
                </a:lnTo>
                <a:lnTo>
                  <a:pt x="4091203" y="3060700"/>
                </a:lnTo>
                <a:lnTo>
                  <a:pt x="4091393" y="3048000"/>
                </a:lnTo>
                <a:lnTo>
                  <a:pt x="4091393" y="609600"/>
                </a:lnTo>
                <a:lnTo>
                  <a:pt x="4091203" y="596900"/>
                </a:lnTo>
                <a:lnTo>
                  <a:pt x="4090619" y="584200"/>
                </a:lnTo>
                <a:lnTo>
                  <a:pt x="4089654" y="571500"/>
                </a:lnTo>
                <a:lnTo>
                  <a:pt x="4088307" y="558800"/>
                </a:lnTo>
                <a:lnTo>
                  <a:pt x="4086605" y="546100"/>
                </a:lnTo>
                <a:lnTo>
                  <a:pt x="4084535" y="520700"/>
                </a:lnTo>
                <a:lnTo>
                  <a:pt x="4082097" y="508000"/>
                </a:lnTo>
                <a:lnTo>
                  <a:pt x="4079303" y="495300"/>
                </a:lnTo>
                <a:lnTo>
                  <a:pt x="4076153" y="482600"/>
                </a:lnTo>
                <a:lnTo>
                  <a:pt x="4072674" y="469900"/>
                </a:lnTo>
                <a:lnTo>
                  <a:pt x="4068838" y="457200"/>
                </a:lnTo>
                <a:lnTo>
                  <a:pt x="4064660" y="444500"/>
                </a:lnTo>
                <a:lnTo>
                  <a:pt x="4060164" y="419100"/>
                </a:lnTo>
                <a:lnTo>
                  <a:pt x="4087279" y="419100"/>
                </a:lnTo>
                <a:lnTo>
                  <a:pt x="4092003" y="431800"/>
                </a:lnTo>
                <a:lnTo>
                  <a:pt x="4096372" y="444500"/>
                </a:lnTo>
                <a:lnTo>
                  <a:pt x="4100385" y="457200"/>
                </a:lnTo>
                <a:lnTo>
                  <a:pt x="4104043" y="469900"/>
                </a:lnTo>
                <a:lnTo>
                  <a:pt x="4107332" y="495300"/>
                </a:lnTo>
                <a:lnTo>
                  <a:pt x="4110253" y="508000"/>
                </a:lnTo>
                <a:lnTo>
                  <a:pt x="4112806" y="520700"/>
                </a:lnTo>
                <a:lnTo>
                  <a:pt x="4114977" y="533400"/>
                </a:lnTo>
                <a:lnTo>
                  <a:pt x="4116755" y="546100"/>
                </a:lnTo>
                <a:lnTo>
                  <a:pt x="4118152" y="571500"/>
                </a:lnTo>
                <a:lnTo>
                  <a:pt x="4119168" y="584200"/>
                </a:lnTo>
                <a:lnTo>
                  <a:pt x="4119765" y="596900"/>
                </a:lnTo>
                <a:lnTo>
                  <a:pt x="4119968" y="609600"/>
                </a:lnTo>
                <a:lnTo>
                  <a:pt x="4119968" y="3048000"/>
                </a:lnTo>
                <a:lnTo>
                  <a:pt x="4119765" y="3060700"/>
                </a:lnTo>
                <a:lnTo>
                  <a:pt x="4119168" y="3073400"/>
                </a:lnTo>
                <a:lnTo>
                  <a:pt x="4118152" y="3098800"/>
                </a:lnTo>
                <a:close/>
              </a:path>
              <a:path w="4120515" h="3670300">
                <a:moveTo>
                  <a:pt x="30975" y="3098800"/>
                </a:moveTo>
                <a:lnTo>
                  <a:pt x="30314" y="3098800"/>
                </a:lnTo>
                <a:lnTo>
                  <a:pt x="30289" y="3086100"/>
                </a:lnTo>
                <a:lnTo>
                  <a:pt x="30975" y="3098800"/>
                </a:lnTo>
                <a:close/>
              </a:path>
              <a:path w="4120515" h="3670300">
                <a:moveTo>
                  <a:pt x="3937774" y="3492500"/>
                </a:moveTo>
                <a:lnTo>
                  <a:pt x="3886174" y="3492500"/>
                </a:lnTo>
                <a:lnTo>
                  <a:pt x="3897083" y="3479800"/>
                </a:lnTo>
                <a:lnTo>
                  <a:pt x="3907269" y="3479800"/>
                </a:lnTo>
                <a:lnTo>
                  <a:pt x="3917696" y="3467100"/>
                </a:lnTo>
                <a:lnTo>
                  <a:pt x="3917454" y="3467100"/>
                </a:lnTo>
                <a:lnTo>
                  <a:pt x="3927640" y="3454400"/>
                </a:lnTo>
                <a:lnTo>
                  <a:pt x="3927411" y="3454400"/>
                </a:lnTo>
                <a:lnTo>
                  <a:pt x="3937342" y="3441700"/>
                </a:lnTo>
                <a:lnTo>
                  <a:pt x="3937114" y="3441700"/>
                </a:lnTo>
                <a:lnTo>
                  <a:pt x="3946791" y="3429000"/>
                </a:lnTo>
                <a:lnTo>
                  <a:pt x="3955770" y="3429000"/>
                </a:lnTo>
                <a:lnTo>
                  <a:pt x="3964927" y="3416300"/>
                </a:lnTo>
                <a:lnTo>
                  <a:pt x="3964724" y="3416300"/>
                </a:lnTo>
                <a:lnTo>
                  <a:pt x="3973601" y="3403600"/>
                </a:lnTo>
                <a:lnTo>
                  <a:pt x="3973398" y="3403600"/>
                </a:lnTo>
                <a:lnTo>
                  <a:pt x="3982008" y="3390900"/>
                </a:lnTo>
                <a:lnTo>
                  <a:pt x="3981818" y="3390900"/>
                </a:lnTo>
                <a:lnTo>
                  <a:pt x="3990149" y="3378200"/>
                </a:lnTo>
                <a:lnTo>
                  <a:pt x="3989959" y="3378200"/>
                </a:lnTo>
                <a:lnTo>
                  <a:pt x="3997998" y="3365500"/>
                </a:lnTo>
                <a:lnTo>
                  <a:pt x="3997820" y="3365500"/>
                </a:lnTo>
                <a:lnTo>
                  <a:pt x="4005579" y="3352800"/>
                </a:lnTo>
                <a:lnTo>
                  <a:pt x="4005402" y="3352800"/>
                </a:lnTo>
                <a:lnTo>
                  <a:pt x="4012869" y="3340100"/>
                </a:lnTo>
                <a:lnTo>
                  <a:pt x="4012691" y="3340100"/>
                </a:lnTo>
                <a:lnTo>
                  <a:pt x="4019854" y="3327400"/>
                </a:lnTo>
                <a:lnTo>
                  <a:pt x="4019689" y="3327400"/>
                </a:lnTo>
                <a:lnTo>
                  <a:pt x="4026560" y="3314700"/>
                </a:lnTo>
                <a:lnTo>
                  <a:pt x="4026395" y="3314700"/>
                </a:lnTo>
                <a:lnTo>
                  <a:pt x="4032961" y="3302000"/>
                </a:lnTo>
                <a:lnTo>
                  <a:pt x="4032808" y="3302000"/>
                </a:lnTo>
                <a:lnTo>
                  <a:pt x="4039044" y="3289300"/>
                </a:lnTo>
                <a:lnTo>
                  <a:pt x="4038904" y="3289300"/>
                </a:lnTo>
                <a:lnTo>
                  <a:pt x="4044835" y="3276600"/>
                </a:lnTo>
                <a:lnTo>
                  <a:pt x="4044696" y="3276600"/>
                </a:lnTo>
                <a:lnTo>
                  <a:pt x="4050296" y="3263900"/>
                </a:lnTo>
                <a:lnTo>
                  <a:pt x="4055452" y="3251200"/>
                </a:lnTo>
                <a:lnTo>
                  <a:pt x="4060278" y="3238500"/>
                </a:lnTo>
                <a:lnTo>
                  <a:pt x="4064774" y="3225800"/>
                </a:lnTo>
                <a:lnTo>
                  <a:pt x="4068927" y="3213100"/>
                </a:lnTo>
                <a:lnTo>
                  <a:pt x="4072763" y="3200400"/>
                </a:lnTo>
                <a:lnTo>
                  <a:pt x="4076242" y="3175000"/>
                </a:lnTo>
                <a:lnTo>
                  <a:pt x="4079379" y="3162300"/>
                </a:lnTo>
                <a:lnTo>
                  <a:pt x="4082161" y="3149600"/>
                </a:lnTo>
                <a:lnTo>
                  <a:pt x="4084586" y="3136900"/>
                </a:lnTo>
                <a:lnTo>
                  <a:pt x="4086656" y="3124200"/>
                </a:lnTo>
                <a:lnTo>
                  <a:pt x="4088345" y="3111500"/>
                </a:lnTo>
                <a:lnTo>
                  <a:pt x="4089679" y="3086100"/>
                </a:lnTo>
                <a:lnTo>
                  <a:pt x="4089654" y="3098800"/>
                </a:lnTo>
                <a:lnTo>
                  <a:pt x="4118152" y="3098800"/>
                </a:lnTo>
                <a:lnTo>
                  <a:pt x="4116755" y="3111500"/>
                </a:lnTo>
                <a:lnTo>
                  <a:pt x="4114977" y="3124200"/>
                </a:lnTo>
                <a:lnTo>
                  <a:pt x="4112806" y="3136900"/>
                </a:lnTo>
                <a:lnTo>
                  <a:pt x="4110253" y="3162300"/>
                </a:lnTo>
                <a:lnTo>
                  <a:pt x="4100385" y="3200400"/>
                </a:lnTo>
                <a:lnTo>
                  <a:pt x="4092003" y="3225800"/>
                </a:lnTo>
                <a:lnTo>
                  <a:pt x="4087279" y="3251200"/>
                </a:lnTo>
                <a:lnTo>
                  <a:pt x="4071086" y="3289300"/>
                </a:lnTo>
                <a:lnTo>
                  <a:pt x="4051909" y="3327400"/>
                </a:lnTo>
                <a:lnTo>
                  <a:pt x="4029913" y="3365500"/>
                </a:lnTo>
                <a:lnTo>
                  <a:pt x="4005199" y="3403600"/>
                </a:lnTo>
                <a:lnTo>
                  <a:pt x="3977919" y="3441700"/>
                </a:lnTo>
                <a:lnTo>
                  <a:pt x="3948201" y="3479800"/>
                </a:lnTo>
                <a:lnTo>
                  <a:pt x="3937774" y="3492500"/>
                </a:lnTo>
                <a:close/>
              </a:path>
              <a:path w="4120515" h="3670300">
                <a:moveTo>
                  <a:pt x="278638" y="3530600"/>
                </a:moveTo>
                <a:lnTo>
                  <a:pt x="226352" y="3530600"/>
                </a:lnTo>
                <a:lnTo>
                  <a:pt x="214960" y="3517900"/>
                </a:lnTo>
                <a:lnTo>
                  <a:pt x="203784" y="3505200"/>
                </a:lnTo>
                <a:lnTo>
                  <a:pt x="192862" y="3492500"/>
                </a:lnTo>
                <a:lnTo>
                  <a:pt x="233540" y="3492500"/>
                </a:lnTo>
                <a:lnTo>
                  <a:pt x="244678" y="3505200"/>
                </a:lnTo>
                <a:lnTo>
                  <a:pt x="244411" y="3505200"/>
                </a:lnTo>
                <a:lnTo>
                  <a:pt x="255778" y="3517900"/>
                </a:lnTo>
                <a:lnTo>
                  <a:pt x="266827" y="3517900"/>
                </a:lnTo>
                <a:lnTo>
                  <a:pt x="278638" y="3530600"/>
                </a:lnTo>
                <a:close/>
              </a:path>
              <a:path w="4120515" h="3670300">
                <a:moveTo>
                  <a:pt x="3893616" y="3530600"/>
                </a:moveTo>
                <a:lnTo>
                  <a:pt x="3841330" y="3530600"/>
                </a:lnTo>
                <a:lnTo>
                  <a:pt x="3853141" y="3517900"/>
                </a:lnTo>
                <a:lnTo>
                  <a:pt x="3864190" y="3517900"/>
                </a:lnTo>
                <a:lnTo>
                  <a:pt x="3875557" y="3505200"/>
                </a:lnTo>
                <a:lnTo>
                  <a:pt x="3875290" y="3505200"/>
                </a:lnTo>
                <a:lnTo>
                  <a:pt x="3886441" y="3492500"/>
                </a:lnTo>
                <a:lnTo>
                  <a:pt x="3927106" y="3492500"/>
                </a:lnTo>
                <a:lnTo>
                  <a:pt x="3916184" y="3505200"/>
                </a:lnTo>
                <a:lnTo>
                  <a:pt x="3905021" y="3517900"/>
                </a:lnTo>
                <a:lnTo>
                  <a:pt x="3893616" y="3530600"/>
                </a:lnTo>
                <a:close/>
              </a:path>
              <a:path w="4120515" h="3670300">
                <a:moveTo>
                  <a:pt x="339318" y="3568700"/>
                </a:moveTo>
                <a:lnTo>
                  <a:pt x="274243" y="3568700"/>
                </a:lnTo>
                <a:lnTo>
                  <a:pt x="261937" y="3556000"/>
                </a:lnTo>
                <a:lnTo>
                  <a:pt x="249847" y="3543300"/>
                </a:lnTo>
                <a:lnTo>
                  <a:pt x="237985" y="3530600"/>
                </a:lnTo>
                <a:lnTo>
                  <a:pt x="278358" y="3530600"/>
                </a:lnTo>
                <a:lnTo>
                  <a:pt x="290372" y="3543300"/>
                </a:lnTo>
                <a:lnTo>
                  <a:pt x="302031" y="3543300"/>
                </a:lnTo>
                <a:lnTo>
                  <a:pt x="314464" y="3556000"/>
                </a:lnTo>
                <a:lnTo>
                  <a:pt x="326491" y="3556000"/>
                </a:lnTo>
                <a:lnTo>
                  <a:pt x="339318" y="3568700"/>
                </a:lnTo>
                <a:close/>
              </a:path>
              <a:path w="4120515" h="3670300">
                <a:moveTo>
                  <a:pt x="3845725" y="3568700"/>
                </a:moveTo>
                <a:lnTo>
                  <a:pt x="3780650" y="3568700"/>
                </a:lnTo>
                <a:lnTo>
                  <a:pt x="3793477" y="3556000"/>
                </a:lnTo>
                <a:lnTo>
                  <a:pt x="3805504" y="3556000"/>
                </a:lnTo>
                <a:lnTo>
                  <a:pt x="3817937" y="3543300"/>
                </a:lnTo>
                <a:lnTo>
                  <a:pt x="3829596" y="3543300"/>
                </a:lnTo>
                <a:lnTo>
                  <a:pt x="3841610" y="3530600"/>
                </a:lnTo>
                <a:lnTo>
                  <a:pt x="3881983" y="3530600"/>
                </a:lnTo>
                <a:lnTo>
                  <a:pt x="3870121" y="3543300"/>
                </a:lnTo>
                <a:lnTo>
                  <a:pt x="3858031" y="3556000"/>
                </a:lnTo>
                <a:lnTo>
                  <a:pt x="3845725" y="3568700"/>
                </a:lnTo>
                <a:close/>
              </a:path>
              <a:path w="4120515" h="3670300">
                <a:moveTo>
                  <a:pt x="352031" y="3581400"/>
                </a:moveTo>
                <a:lnTo>
                  <a:pt x="299478" y="3581400"/>
                </a:lnTo>
                <a:lnTo>
                  <a:pt x="286753" y="3568700"/>
                </a:lnTo>
                <a:lnTo>
                  <a:pt x="339013" y="3568700"/>
                </a:lnTo>
                <a:lnTo>
                  <a:pt x="352031" y="3581400"/>
                </a:lnTo>
                <a:close/>
              </a:path>
              <a:path w="4120515" h="3670300">
                <a:moveTo>
                  <a:pt x="3820490" y="3581400"/>
                </a:moveTo>
                <a:lnTo>
                  <a:pt x="3767950" y="3581400"/>
                </a:lnTo>
                <a:lnTo>
                  <a:pt x="3780955" y="3568700"/>
                </a:lnTo>
                <a:lnTo>
                  <a:pt x="3833215" y="3568700"/>
                </a:lnTo>
                <a:lnTo>
                  <a:pt x="3820490" y="3581400"/>
                </a:lnTo>
                <a:close/>
              </a:path>
              <a:path w="4120515" h="3670300">
                <a:moveTo>
                  <a:pt x="418147" y="3606800"/>
                </a:moveTo>
                <a:lnTo>
                  <a:pt x="338848" y="3606800"/>
                </a:lnTo>
                <a:lnTo>
                  <a:pt x="325526" y="3594100"/>
                </a:lnTo>
                <a:lnTo>
                  <a:pt x="312407" y="3581400"/>
                </a:lnTo>
                <a:lnTo>
                  <a:pt x="377647" y="3581400"/>
                </a:lnTo>
                <a:lnTo>
                  <a:pt x="391198" y="3594100"/>
                </a:lnTo>
                <a:lnTo>
                  <a:pt x="404266" y="3594100"/>
                </a:lnTo>
                <a:lnTo>
                  <a:pt x="418147" y="3606800"/>
                </a:lnTo>
                <a:close/>
              </a:path>
              <a:path w="4120515" h="3670300">
                <a:moveTo>
                  <a:pt x="3781132" y="3606800"/>
                </a:moveTo>
                <a:lnTo>
                  <a:pt x="3701821" y="3606800"/>
                </a:lnTo>
                <a:lnTo>
                  <a:pt x="3715702" y="3594100"/>
                </a:lnTo>
                <a:lnTo>
                  <a:pt x="3728770" y="3594100"/>
                </a:lnTo>
                <a:lnTo>
                  <a:pt x="3742321" y="3581400"/>
                </a:lnTo>
                <a:lnTo>
                  <a:pt x="3807574" y="3581400"/>
                </a:lnTo>
                <a:lnTo>
                  <a:pt x="3794442" y="3594100"/>
                </a:lnTo>
                <a:lnTo>
                  <a:pt x="3781132" y="3606800"/>
                </a:lnTo>
                <a:close/>
              </a:path>
              <a:path w="4120515" h="3670300">
                <a:moveTo>
                  <a:pt x="445719" y="3619500"/>
                </a:moveTo>
                <a:lnTo>
                  <a:pt x="366039" y="3619500"/>
                </a:lnTo>
                <a:lnTo>
                  <a:pt x="352348" y="3606800"/>
                </a:lnTo>
                <a:lnTo>
                  <a:pt x="431520" y="3606800"/>
                </a:lnTo>
                <a:lnTo>
                  <a:pt x="445719" y="3619500"/>
                </a:lnTo>
                <a:close/>
              </a:path>
              <a:path w="4120515" h="3670300">
                <a:moveTo>
                  <a:pt x="3753929" y="3619500"/>
                </a:moveTo>
                <a:lnTo>
                  <a:pt x="3674249" y="3619500"/>
                </a:lnTo>
                <a:lnTo>
                  <a:pt x="3688448" y="3606800"/>
                </a:lnTo>
                <a:lnTo>
                  <a:pt x="3767620" y="3606800"/>
                </a:lnTo>
                <a:lnTo>
                  <a:pt x="3753929" y="3619500"/>
                </a:lnTo>
                <a:close/>
              </a:path>
              <a:path w="4120515" h="3670300">
                <a:moveTo>
                  <a:pt x="502589" y="3632200"/>
                </a:moveTo>
                <a:lnTo>
                  <a:pt x="408165" y="3632200"/>
                </a:lnTo>
                <a:lnTo>
                  <a:pt x="393953" y="3619500"/>
                </a:lnTo>
                <a:lnTo>
                  <a:pt x="487819" y="3619500"/>
                </a:lnTo>
                <a:lnTo>
                  <a:pt x="502589" y="3632200"/>
                </a:lnTo>
                <a:close/>
              </a:path>
              <a:path w="4120515" h="3670300">
                <a:moveTo>
                  <a:pt x="3711816" y="3632200"/>
                </a:moveTo>
                <a:lnTo>
                  <a:pt x="3617379" y="3632200"/>
                </a:lnTo>
                <a:lnTo>
                  <a:pt x="3632149" y="3619500"/>
                </a:lnTo>
                <a:lnTo>
                  <a:pt x="3726027" y="3619500"/>
                </a:lnTo>
                <a:lnTo>
                  <a:pt x="3711816" y="3632200"/>
                </a:lnTo>
                <a:close/>
              </a:path>
              <a:path w="4120515" h="3670300">
                <a:moveTo>
                  <a:pt x="591667" y="3644900"/>
                </a:moveTo>
                <a:lnTo>
                  <a:pt x="437070" y="3644900"/>
                </a:lnTo>
                <a:lnTo>
                  <a:pt x="422528" y="3632200"/>
                </a:lnTo>
                <a:lnTo>
                  <a:pt x="576173" y="3632200"/>
                </a:lnTo>
                <a:lnTo>
                  <a:pt x="591667" y="3644900"/>
                </a:lnTo>
                <a:close/>
              </a:path>
              <a:path w="4120515" h="3670300">
                <a:moveTo>
                  <a:pt x="3682898" y="3644900"/>
                </a:moveTo>
                <a:lnTo>
                  <a:pt x="3528301" y="3644900"/>
                </a:lnTo>
                <a:lnTo>
                  <a:pt x="3543795" y="3632200"/>
                </a:lnTo>
                <a:lnTo>
                  <a:pt x="3697439" y="3632200"/>
                </a:lnTo>
                <a:lnTo>
                  <a:pt x="3682898" y="3644900"/>
                </a:lnTo>
                <a:close/>
              </a:path>
              <a:path w="4120515" h="3670300">
                <a:moveTo>
                  <a:pt x="3638397" y="3657600"/>
                </a:moveTo>
                <a:lnTo>
                  <a:pt x="481571" y="3657600"/>
                </a:lnTo>
                <a:lnTo>
                  <a:pt x="466585" y="3644900"/>
                </a:lnTo>
                <a:lnTo>
                  <a:pt x="3653383" y="3644900"/>
                </a:lnTo>
                <a:lnTo>
                  <a:pt x="3638397" y="3657600"/>
                </a:lnTo>
                <a:close/>
              </a:path>
              <a:path w="4120515" h="3670300">
                <a:moveTo>
                  <a:pt x="3561511" y="3670300"/>
                </a:moveTo>
                <a:lnTo>
                  <a:pt x="558457" y="3670300"/>
                </a:lnTo>
                <a:lnTo>
                  <a:pt x="542836" y="3657600"/>
                </a:lnTo>
                <a:lnTo>
                  <a:pt x="3577145" y="3657600"/>
                </a:lnTo>
                <a:lnTo>
                  <a:pt x="3561511" y="3670300"/>
                </a:lnTo>
                <a:close/>
              </a:path>
            </a:pathLst>
          </a:custGeom>
          <a:solidFill>
            <a:srgbClr val="27313A"/>
          </a:solidFill>
        </p:spPr>
        <p:txBody>
          <a:bodyPr wrap="square" lIns="0" tIns="0" rIns="0" bIns="0" rtlCol="0"/>
          <a:lstStyle/>
          <a:p>
            <a:endParaRPr>
              <a:cs typeface="+mn-ea"/>
              <a:sym typeface="+mn-lt"/>
            </a:endParaRPr>
          </a:p>
        </p:txBody>
      </p:sp>
      <p:sp>
        <p:nvSpPr>
          <p:cNvPr id="6" name="object 6"/>
          <p:cNvSpPr txBox="1"/>
          <p:nvPr/>
        </p:nvSpPr>
        <p:spPr>
          <a:xfrm>
            <a:off x="1572628" y="1535582"/>
            <a:ext cx="7341235" cy="2534668"/>
          </a:xfrm>
          <a:prstGeom prst="rect">
            <a:avLst/>
          </a:prstGeom>
        </p:spPr>
        <p:txBody>
          <a:bodyPr vert="horz" wrap="square" lIns="0" tIns="13335" rIns="0" bIns="0" rtlCol="0">
            <a:spAutoFit/>
          </a:bodyPr>
          <a:lstStyle/>
          <a:p>
            <a:pPr marL="12700">
              <a:spcBef>
                <a:spcPts val="105"/>
              </a:spcBef>
            </a:pPr>
            <a:r>
              <a:rPr sz="3200" b="1" dirty="0">
                <a:solidFill>
                  <a:srgbClr val="EA542B"/>
                </a:solidFill>
                <a:cs typeface="+mn-ea"/>
                <a:sym typeface="+mn-lt"/>
              </a:rPr>
              <a:t>八：使用安全装置和安全设备的注意事</a:t>
            </a:r>
            <a:r>
              <a:rPr sz="3200" b="1" spc="5" dirty="0">
                <a:solidFill>
                  <a:srgbClr val="EA542B"/>
                </a:solidFill>
                <a:cs typeface="+mn-ea"/>
                <a:sym typeface="+mn-lt"/>
              </a:rPr>
              <a:t>项</a:t>
            </a:r>
            <a:endParaRPr sz="3200">
              <a:cs typeface="+mn-ea"/>
              <a:sym typeface="+mn-lt"/>
            </a:endParaRPr>
          </a:p>
          <a:p>
            <a:pPr>
              <a:lnSpc>
                <a:spcPct val="100000"/>
              </a:lnSpc>
            </a:pPr>
            <a:endParaRPr sz="4200">
              <a:cs typeface="+mn-ea"/>
              <a:sym typeface="+mn-lt"/>
            </a:endParaRPr>
          </a:p>
          <a:p>
            <a:pPr marL="332740">
              <a:spcBef>
                <a:spcPts val="3050"/>
              </a:spcBef>
            </a:pPr>
            <a:r>
              <a:rPr sz="3200" b="1" dirty="0">
                <a:solidFill>
                  <a:srgbClr val="00929F"/>
                </a:solidFill>
                <a:cs typeface="+mn-ea"/>
                <a:sym typeface="+mn-lt"/>
              </a:rPr>
              <a:t>“四有四必</a:t>
            </a:r>
            <a:r>
              <a:rPr sz="3200" b="1" spc="5" dirty="0">
                <a:solidFill>
                  <a:srgbClr val="00929F"/>
                </a:solidFill>
                <a:cs typeface="+mn-ea"/>
                <a:sym typeface="+mn-lt"/>
              </a:rPr>
              <a:t>”</a:t>
            </a:r>
            <a:endParaRPr sz="3200">
              <a:cs typeface="+mn-ea"/>
              <a:sym typeface="+mn-lt"/>
            </a:endParaRPr>
          </a:p>
        </p:txBody>
      </p:sp>
      <p:sp>
        <p:nvSpPr>
          <p:cNvPr id="7" name="object 7"/>
          <p:cNvSpPr/>
          <p:nvPr/>
        </p:nvSpPr>
        <p:spPr>
          <a:xfrm>
            <a:off x="1312165" y="3928872"/>
            <a:ext cx="1725295" cy="588645"/>
          </a:xfrm>
          <a:custGeom>
            <a:avLst/>
            <a:gdLst/>
            <a:ahLst/>
            <a:cxnLst/>
            <a:rect l="l" t="t" r="r" b="b"/>
            <a:pathLst>
              <a:path w="1725295" h="588645">
                <a:moveTo>
                  <a:pt x="1627632" y="588263"/>
                </a:moveTo>
                <a:lnTo>
                  <a:pt x="99060" y="588263"/>
                </a:lnTo>
                <a:lnTo>
                  <a:pt x="60509" y="580583"/>
                </a:lnTo>
                <a:lnTo>
                  <a:pt x="29103" y="559627"/>
                </a:lnTo>
                <a:lnTo>
                  <a:pt x="7911" y="528604"/>
                </a:lnTo>
                <a:lnTo>
                  <a:pt x="0" y="490727"/>
                </a:lnTo>
                <a:lnTo>
                  <a:pt x="0" y="97536"/>
                </a:lnTo>
                <a:lnTo>
                  <a:pt x="7911" y="59496"/>
                </a:lnTo>
                <a:lnTo>
                  <a:pt x="29103" y="28422"/>
                </a:lnTo>
                <a:lnTo>
                  <a:pt x="60509" y="7521"/>
                </a:lnTo>
                <a:lnTo>
                  <a:pt x="99060" y="0"/>
                </a:lnTo>
                <a:lnTo>
                  <a:pt x="1627632" y="0"/>
                </a:lnTo>
                <a:lnTo>
                  <a:pt x="1665471" y="7521"/>
                </a:lnTo>
                <a:lnTo>
                  <a:pt x="1696478" y="28422"/>
                </a:lnTo>
                <a:lnTo>
                  <a:pt x="1717446" y="59496"/>
                </a:lnTo>
                <a:lnTo>
                  <a:pt x="1725168" y="97536"/>
                </a:lnTo>
                <a:lnTo>
                  <a:pt x="1725168" y="490727"/>
                </a:lnTo>
                <a:lnTo>
                  <a:pt x="1717446" y="528604"/>
                </a:lnTo>
                <a:lnTo>
                  <a:pt x="1696478" y="559627"/>
                </a:lnTo>
                <a:lnTo>
                  <a:pt x="1665471" y="580583"/>
                </a:lnTo>
                <a:lnTo>
                  <a:pt x="1627632" y="588263"/>
                </a:lnTo>
                <a:close/>
              </a:path>
            </a:pathLst>
          </a:custGeom>
          <a:solidFill>
            <a:srgbClr val="00929F"/>
          </a:solidFill>
        </p:spPr>
        <p:txBody>
          <a:bodyPr wrap="square" lIns="0" tIns="0" rIns="0" bIns="0" rtlCol="0"/>
          <a:lstStyle/>
          <a:p>
            <a:endParaRPr>
              <a:cs typeface="+mn-ea"/>
              <a:sym typeface="+mn-lt"/>
            </a:endParaRPr>
          </a:p>
        </p:txBody>
      </p:sp>
      <p:sp>
        <p:nvSpPr>
          <p:cNvPr id="8" name="object 8"/>
          <p:cNvSpPr txBox="1"/>
          <p:nvPr/>
        </p:nvSpPr>
        <p:spPr>
          <a:xfrm>
            <a:off x="1493305" y="4052493"/>
            <a:ext cx="1296035" cy="321242"/>
          </a:xfrm>
          <a:prstGeom prst="rect">
            <a:avLst/>
          </a:prstGeom>
        </p:spPr>
        <p:txBody>
          <a:bodyPr vert="horz" wrap="square" lIns="0" tIns="13335" rIns="0" bIns="0" rtlCol="0">
            <a:spAutoFit/>
          </a:bodyPr>
          <a:lstStyle/>
          <a:p>
            <a:pPr marL="12700">
              <a:spcBef>
                <a:spcPts val="105"/>
              </a:spcBef>
            </a:pPr>
            <a:r>
              <a:rPr sz="2000" b="1" dirty="0">
                <a:solidFill>
                  <a:srgbClr val="FFFFFF"/>
                </a:solidFill>
                <a:cs typeface="+mn-ea"/>
                <a:sym typeface="+mn-lt"/>
              </a:rPr>
              <a:t>有台必有</a:t>
            </a:r>
            <a:r>
              <a:rPr sz="2000" b="1" spc="5" dirty="0">
                <a:solidFill>
                  <a:srgbClr val="FFFFFF"/>
                </a:solidFill>
                <a:cs typeface="+mn-ea"/>
                <a:sym typeface="+mn-lt"/>
              </a:rPr>
              <a:t>拦</a:t>
            </a:r>
            <a:endParaRPr sz="2000">
              <a:cs typeface="+mn-ea"/>
              <a:sym typeface="+mn-lt"/>
            </a:endParaRPr>
          </a:p>
        </p:txBody>
      </p:sp>
      <p:sp>
        <p:nvSpPr>
          <p:cNvPr id="9" name="object 9"/>
          <p:cNvSpPr/>
          <p:nvPr/>
        </p:nvSpPr>
        <p:spPr>
          <a:xfrm>
            <a:off x="3268981" y="3928872"/>
            <a:ext cx="1724025" cy="588645"/>
          </a:xfrm>
          <a:custGeom>
            <a:avLst/>
            <a:gdLst/>
            <a:ahLst/>
            <a:cxnLst/>
            <a:rect l="l" t="t" r="r" b="b"/>
            <a:pathLst>
              <a:path w="1724025" h="588645">
                <a:moveTo>
                  <a:pt x="1626108" y="588263"/>
                </a:moveTo>
                <a:lnTo>
                  <a:pt x="97536" y="588263"/>
                </a:lnTo>
                <a:lnTo>
                  <a:pt x="59294" y="580583"/>
                </a:lnTo>
                <a:lnTo>
                  <a:pt x="28151" y="559627"/>
                </a:lnTo>
                <a:lnTo>
                  <a:pt x="7315" y="528604"/>
                </a:lnTo>
                <a:lnTo>
                  <a:pt x="0" y="490727"/>
                </a:lnTo>
                <a:lnTo>
                  <a:pt x="0" y="97536"/>
                </a:lnTo>
                <a:lnTo>
                  <a:pt x="7315" y="59496"/>
                </a:lnTo>
                <a:lnTo>
                  <a:pt x="28151" y="28422"/>
                </a:lnTo>
                <a:lnTo>
                  <a:pt x="59294" y="7521"/>
                </a:lnTo>
                <a:lnTo>
                  <a:pt x="97536" y="0"/>
                </a:lnTo>
                <a:lnTo>
                  <a:pt x="1626108" y="0"/>
                </a:lnTo>
                <a:lnTo>
                  <a:pt x="1664233" y="7521"/>
                </a:lnTo>
                <a:lnTo>
                  <a:pt x="1695335" y="28422"/>
                </a:lnTo>
                <a:lnTo>
                  <a:pt x="1716208" y="59496"/>
                </a:lnTo>
                <a:lnTo>
                  <a:pt x="1723644" y="97536"/>
                </a:lnTo>
                <a:lnTo>
                  <a:pt x="1723644" y="490727"/>
                </a:lnTo>
                <a:lnTo>
                  <a:pt x="1716208" y="528604"/>
                </a:lnTo>
                <a:lnTo>
                  <a:pt x="1695335" y="559627"/>
                </a:lnTo>
                <a:lnTo>
                  <a:pt x="1664233" y="580583"/>
                </a:lnTo>
                <a:lnTo>
                  <a:pt x="1626108" y="588263"/>
                </a:lnTo>
                <a:close/>
              </a:path>
            </a:pathLst>
          </a:custGeom>
          <a:solidFill>
            <a:srgbClr val="F6AA25"/>
          </a:solidFill>
        </p:spPr>
        <p:txBody>
          <a:bodyPr wrap="square" lIns="0" tIns="0" rIns="0" bIns="0" rtlCol="0"/>
          <a:lstStyle/>
          <a:p>
            <a:endParaRPr>
              <a:cs typeface="+mn-ea"/>
              <a:sym typeface="+mn-lt"/>
            </a:endParaRPr>
          </a:p>
        </p:txBody>
      </p:sp>
      <p:sp>
        <p:nvSpPr>
          <p:cNvPr id="10" name="object 10"/>
          <p:cNvSpPr txBox="1"/>
          <p:nvPr/>
        </p:nvSpPr>
        <p:spPr>
          <a:xfrm>
            <a:off x="3461537" y="4052493"/>
            <a:ext cx="1296035" cy="321242"/>
          </a:xfrm>
          <a:prstGeom prst="rect">
            <a:avLst/>
          </a:prstGeom>
        </p:spPr>
        <p:txBody>
          <a:bodyPr vert="horz" wrap="square" lIns="0" tIns="13335" rIns="0" bIns="0" rtlCol="0">
            <a:spAutoFit/>
          </a:bodyPr>
          <a:lstStyle/>
          <a:p>
            <a:pPr marL="12700">
              <a:spcBef>
                <a:spcPts val="105"/>
              </a:spcBef>
            </a:pPr>
            <a:r>
              <a:rPr sz="2000" b="1" dirty="0">
                <a:solidFill>
                  <a:srgbClr val="394653"/>
                </a:solidFill>
                <a:cs typeface="+mn-ea"/>
                <a:sym typeface="+mn-lt"/>
              </a:rPr>
              <a:t>有洞必有</a:t>
            </a:r>
            <a:r>
              <a:rPr sz="2000" b="1" spc="5" dirty="0">
                <a:solidFill>
                  <a:srgbClr val="394653"/>
                </a:solidFill>
                <a:cs typeface="+mn-ea"/>
                <a:sym typeface="+mn-lt"/>
              </a:rPr>
              <a:t>盖</a:t>
            </a:r>
            <a:endParaRPr sz="2000">
              <a:cs typeface="+mn-ea"/>
              <a:sym typeface="+mn-lt"/>
            </a:endParaRPr>
          </a:p>
        </p:txBody>
      </p:sp>
      <p:sp>
        <p:nvSpPr>
          <p:cNvPr id="11" name="object 11"/>
          <p:cNvSpPr/>
          <p:nvPr/>
        </p:nvSpPr>
        <p:spPr>
          <a:xfrm>
            <a:off x="1292354" y="4895088"/>
            <a:ext cx="1725295" cy="588645"/>
          </a:xfrm>
          <a:custGeom>
            <a:avLst/>
            <a:gdLst/>
            <a:ahLst/>
            <a:cxnLst/>
            <a:rect l="l" t="t" r="r" b="b"/>
            <a:pathLst>
              <a:path w="1725295" h="588645">
                <a:moveTo>
                  <a:pt x="1627631" y="588263"/>
                </a:moveTo>
                <a:lnTo>
                  <a:pt x="99059" y="588263"/>
                </a:lnTo>
                <a:lnTo>
                  <a:pt x="60532" y="580669"/>
                </a:lnTo>
                <a:lnTo>
                  <a:pt x="29136" y="559741"/>
                </a:lnTo>
                <a:lnTo>
                  <a:pt x="7937" y="528690"/>
                </a:lnTo>
                <a:lnTo>
                  <a:pt x="0" y="490727"/>
                </a:lnTo>
                <a:lnTo>
                  <a:pt x="0" y="97536"/>
                </a:lnTo>
                <a:lnTo>
                  <a:pt x="7937" y="59582"/>
                </a:lnTo>
                <a:lnTo>
                  <a:pt x="29136" y="28536"/>
                </a:lnTo>
                <a:lnTo>
                  <a:pt x="60532" y="7606"/>
                </a:lnTo>
                <a:lnTo>
                  <a:pt x="99059" y="0"/>
                </a:lnTo>
                <a:lnTo>
                  <a:pt x="1627631" y="0"/>
                </a:lnTo>
                <a:lnTo>
                  <a:pt x="1665492" y="7606"/>
                </a:lnTo>
                <a:lnTo>
                  <a:pt x="1696507" y="28536"/>
                </a:lnTo>
                <a:lnTo>
                  <a:pt x="1717468" y="59582"/>
                </a:lnTo>
                <a:lnTo>
                  <a:pt x="1725167" y="97536"/>
                </a:lnTo>
                <a:lnTo>
                  <a:pt x="1725167" y="490727"/>
                </a:lnTo>
                <a:lnTo>
                  <a:pt x="1717468" y="528690"/>
                </a:lnTo>
                <a:lnTo>
                  <a:pt x="1696507" y="559741"/>
                </a:lnTo>
                <a:lnTo>
                  <a:pt x="1665492" y="580669"/>
                </a:lnTo>
                <a:lnTo>
                  <a:pt x="1627631" y="588263"/>
                </a:lnTo>
                <a:close/>
              </a:path>
            </a:pathLst>
          </a:custGeom>
          <a:solidFill>
            <a:srgbClr val="EA542B"/>
          </a:solidFill>
        </p:spPr>
        <p:txBody>
          <a:bodyPr wrap="square" lIns="0" tIns="0" rIns="0" bIns="0" rtlCol="0"/>
          <a:lstStyle/>
          <a:p>
            <a:endParaRPr>
              <a:cs typeface="+mn-ea"/>
              <a:sym typeface="+mn-lt"/>
            </a:endParaRPr>
          </a:p>
        </p:txBody>
      </p:sp>
      <p:sp>
        <p:nvSpPr>
          <p:cNvPr id="12" name="object 12"/>
          <p:cNvSpPr txBox="1"/>
          <p:nvPr/>
        </p:nvSpPr>
        <p:spPr>
          <a:xfrm>
            <a:off x="1522921" y="5075644"/>
            <a:ext cx="1296035" cy="321242"/>
          </a:xfrm>
          <a:prstGeom prst="rect">
            <a:avLst/>
          </a:prstGeom>
        </p:spPr>
        <p:txBody>
          <a:bodyPr vert="horz" wrap="square" lIns="0" tIns="13335" rIns="0" bIns="0" rtlCol="0">
            <a:spAutoFit/>
          </a:bodyPr>
          <a:lstStyle/>
          <a:p>
            <a:pPr marL="12700">
              <a:spcBef>
                <a:spcPts val="105"/>
              </a:spcBef>
            </a:pPr>
            <a:r>
              <a:rPr sz="2000" b="1" dirty="0">
                <a:solidFill>
                  <a:srgbClr val="FFFFFF"/>
                </a:solidFill>
                <a:cs typeface="+mn-ea"/>
                <a:sym typeface="+mn-lt"/>
              </a:rPr>
              <a:t>有轴必有</a:t>
            </a:r>
            <a:r>
              <a:rPr sz="2000" b="1" spc="5" dirty="0">
                <a:solidFill>
                  <a:srgbClr val="FFFFFF"/>
                </a:solidFill>
                <a:cs typeface="+mn-ea"/>
                <a:sym typeface="+mn-lt"/>
              </a:rPr>
              <a:t>套</a:t>
            </a:r>
            <a:endParaRPr sz="2000">
              <a:cs typeface="+mn-ea"/>
              <a:sym typeface="+mn-lt"/>
            </a:endParaRPr>
          </a:p>
        </p:txBody>
      </p:sp>
      <p:sp>
        <p:nvSpPr>
          <p:cNvPr id="13" name="object 13"/>
          <p:cNvSpPr/>
          <p:nvPr/>
        </p:nvSpPr>
        <p:spPr>
          <a:xfrm>
            <a:off x="3272030" y="4895088"/>
            <a:ext cx="1725295" cy="588645"/>
          </a:xfrm>
          <a:custGeom>
            <a:avLst/>
            <a:gdLst/>
            <a:ahLst/>
            <a:cxnLst/>
            <a:rect l="l" t="t" r="r" b="b"/>
            <a:pathLst>
              <a:path w="1725295" h="588645">
                <a:moveTo>
                  <a:pt x="1627632" y="588263"/>
                </a:moveTo>
                <a:lnTo>
                  <a:pt x="99060" y="588263"/>
                </a:lnTo>
                <a:lnTo>
                  <a:pt x="60589" y="580669"/>
                </a:lnTo>
                <a:lnTo>
                  <a:pt x="29213" y="559741"/>
                </a:lnTo>
                <a:lnTo>
                  <a:pt x="7995" y="528690"/>
                </a:lnTo>
                <a:lnTo>
                  <a:pt x="0" y="490727"/>
                </a:lnTo>
                <a:lnTo>
                  <a:pt x="0" y="97536"/>
                </a:lnTo>
                <a:lnTo>
                  <a:pt x="7995" y="59582"/>
                </a:lnTo>
                <a:lnTo>
                  <a:pt x="29213" y="28536"/>
                </a:lnTo>
                <a:lnTo>
                  <a:pt x="60589" y="7606"/>
                </a:lnTo>
                <a:lnTo>
                  <a:pt x="99060" y="0"/>
                </a:lnTo>
                <a:lnTo>
                  <a:pt x="1627632" y="0"/>
                </a:lnTo>
                <a:lnTo>
                  <a:pt x="1665551" y="7606"/>
                </a:lnTo>
                <a:lnTo>
                  <a:pt x="1696588" y="28536"/>
                </a:lnTo>
                <a:lnTo>
                  <a:pt x="1717530" y="59582"/>
                </a:lnTo>
                <a:lnTo>
                  <a:pt x="1725168" y="97536"/>
                </a:lnTo>
                <a:lnTo>
                  <a:pt x="1725168" y="490727"/>
                </a:lnTo>
                <a:lnTo>
                  <a:pt x="1717530" y="528690"/>
                </a:lnTo>
                <a:lnTo>
                  <a:pt x="1696588" y="559741"/>
                </a:lnTo>
                <a:lnTo>
                  <a:pt x="1665551" y="580669"/>
                </a:lnTo>
                <a:lnTo>
                  <a:pt x="1627632" y="588263"/>
                </a:lnTo>
                <a:close/>
              </a:path>
            </a:pathLst>
          </a:custGeom>
          <a:solidFill>
            <a:srgbClr val="394653"/>
          </a:solidFill>
        </p:spPr>
        <p:txBody>
          <a:bodyPr wrap="square" lIns="0" tIns="0" rIns="0" bIns="0" rtlCol="0"/>
          <a:lstStyle/>
          <a:p>
            <a:endParaRPr>
              <a:cs typeface="+mn-ea"/>
              <a:sym typeface="+mn-lt"/>
            </a:endParaRPr>
          </a:p>
        </p:txBody>
      </p:sp>
      <p:sp>
        <p:nvSpPr>
          <p:cNvPr id="14" name="object 14"/>
          <p:cNvSpPr txBox="1"/>
          <p:nvPr/>
        </p:nvSpPr>
        <p:spPr>
          <a:xfrm>
            <a:off x="3502699" y="5075644"/>
            <a:ext cx="1296035" cy="321242"/>
          </a:xfrm>
          <a:prstGeom prst="rect">
            <a:avLst/>
          </a:prstGeom>
        </p:spPr>
        <p:txBody>
          <a:bodyPr vert="horz" wrap="square" lIns="0" tIns="13335" rIns="0" bIns="0" rtlCol="0">
            <a:spAutoFit/>
          </a:bodyPr>
          <a:lstStyle/>
          <a:p>
            <a:pPr marL="12700">
              <a:spcBef>
                <a:spcPts val="105"/>
              </a:spcBef>
            </a:pPr>
            <a:r>
              <a:rPr sz="2000" b="1" dirty="0">
                <a:solidFill>
                  <a:srgbClr val="FFFFFF"/>
                </a:solidFill>
                <a:cs typeface="+mn-ea"/>
                <a:sym typeface="+mn-lt"/>
              </a:rPr>
              <a:t>有轮必有</a:t>
            </a:r>
            <a:r>
              <a:rPr sz="2000" b="1" spc="5" dirty="0">
                <a:solidFill>
                  <a:srgbClr val="FFFFFF"/>
                </a:solidFill>
                <a:cs typeface="+mn-ea"/>
                <a:sym typeface="+mn-lt"/>
              </a:rPr>
              <a:t>罩</a:t>
            </a:r>
            <a:endParaRPr sz="2000">
              <a:cs typeface="+mn-ea"/>
              <a:sym typeface="+mn-lt"/>
            </a:endParaRPr>
          </a:p>
        </p:txBody>
      </p:sp>
      <p:sp>
        <p:nvSpPr>
          <p:cNvPr id="17" name="object 41"/>
          <p:cNvSpPr txBox="1"/>
          <p:nvPr/>
        </p:nvSpPr>
        <p:spPr>
          <a:xfrm>
            <a:off x="1104000" y="323202"/>
            <a:ext cx="4088765" cy="504625"/>
          </a:xfrm>
          <a:prstGeom prst="rect">
            <a:avLst/>
          </a:prstGeom>
        </p:spPr>
        <p:txBody>
          <a:bodyPr vert="horz" wrap="square" lIns="0" tIns="12065" rIns="0" bIns="0" rtlCol="0">
            <a:spAutoFit/>
          </a:bodyPr>
          <a:lstStyle>
            <a:lvl1pPr algn="ctr" defTabSz="914400" rtl="0" eaLnBrk="1" latinLnBrk="0" hangingPunct="1">
              <a:spcBef>
                <a:spcPct val="0"/>
              </a:spcBef>
              <a:buNone/>
              <a:defRPr sz="3000" b="1" i="1" kern="1200">
                <a:solidFill>
                  <a:srgbClr val="394653"/>
                </a:solidFill>
                <a:latin typeface="微软雅黑" panose="020B0503020204020204" pitchFamily="34" charset="-122"/>
                <a:ea typeface="+mj-ea"/>
                <a:cs typeface="微软雅黑" panose="020B0503020204020204" pitchFamily="34" charset="-122"/>
              </a:defRPr>
            </a:lvl1pPr>
          </a:lstStyle>
          <a:p>
            <a:pPr marL="12700">
              <a:spcBef>
                <a:spcPts val="95"/>
              </a:spcBef>
            </a:pPr>
            <a:r>
              <a:rPr lang="zh-CN" altLang="en-US" sz="3200" i="0">
                <a:solidFill>
                  <a:schemeClr val="tx1"/>
                </a:solidFill>
                <a:latin typeface="+mn-lt"/>
                <a:ea typeface="+mn-ea"/>
                <a:cs typeface="+mn-ea"/>
                <a:sym typeface="+mn-lt"/>
              </a:rPr>
              <a:t>新员工安全须</a:t>
            </a:r>
            <a:r>
              <a:rPr lang="zh-CN" altLang="en-US" sz="3200" i="0" spc="-5">
                <a:solidFill>
                  <a:schemeClr val="tx1"/>
                </a:solidFill>
                <a:latin typeface="+mn-lt"/>
                <a:ea typeface="+mn-ea"/>
                <a:cs typeface="+mn-ea"/>
                <a:sym typeface="+mn-lt"/>
              </a:rPr>
              <a:t>知</a:t>
            </a:r>
            <a:endParaRPr lang="zh-CN" altLang="en-US" sz="3200" i="0" spc="-5" dirty="0">
              <a:solidFill>
                <a:schemeClr val="tx1"/>
              </a:solidFill>
              <a:latin typeface="+mn-lt"/>
              <a:ea typeface="+mn-ea"/>
              <a:cs typeface="+mn-ea"/>
              <a:sym typeface="+mn-lt"/>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90091" y="1512596"/>
            <a:ext cx="5309235" cy="998350"/>
          </a:xfrm>
          <a:prstGeom prst="rect">
            <a:avLst/>
          </a:prstGeom>
        </p:spPr>
        <p:txBody>
          <a:bodyPr vert="horz" wrap="square" lIns="0" tIns="13335" rIns="0" bIns="0" rtlCol="0">
            <a:spAutoFit/>
          </a:bodyPr>
          <a:lstStyle/>
          <a:p>
            <a:pPr marL="12700">
              <a:spcBef>
                <a:spcPts val="105"/>
              </a:spcBef>
            </a:pPr>
            <a:r>
              <a:rPr sz="3200" b="1" dirty="0">
                <a:solidFill>
                  <a:srgbClr val="EA542B"/>
                </a:solidFill>
                <a:cs typeface="+mn-ea"/>
                <a:sym typeface="+mn-lt"/>
              </a:rPr>
              <a:t>九：生产区域行走的安全规</a:t>
            </a:r>
            <a:r>
              <a:rPr sz="3200" b="1" spc="5" dirty="0">
                <a:solidFill>
                  <a:srgbClr val="EA542B"/>
                </a:solidFill>
                <a:cs typeface="+mn-ea"/>
                <a:sym typeface="+mn-lt"/>
              </a:rPr>
              <a:t>则</a:t>
            </a:r>
            <a:endParaRPr sz="3200">
              <a:cs typeface="+mn-ea"/>
              <a:sym typeface="+mn-lt"/>
            </a:endParaRPr>
          </a:p>
        </p:txBody>
      </p:sp>
      <p:sp>
        <p:nvSpPr>
          <p:cNvPr id="3" name="object 3"/>
          <p:cNvSpPr/>
          <p:nvPr/>
        </p:nvSpPr>
        <p:spPr>
          <a:xfrm>
            <a:off x="1" y="2488692"/>
            <a:ext cx="7912735" cy="3124200"/>
          </a:xfrm>
          <a:custGeom>
            <a:avLst/>
            <a:gdLst/>
            <a:ahLst/>
            <a:cxnLst/>
            <a:rect l="l" t="t" r="r" b="b"/>
            <a:pathLst>
              <a:path w="7912734" h="3124200">
                <a:moveTo>
                  <a:pt x="0" y="0"/>
                </a:moveTo>
                <a:lnTo>
                  <a:pt x="7912608" y="0"/>
                </a:lnTo>
                <a:lnTo>
                  <a:pt x="7912608" y="3124200"/>
                </a:lnTo>
                <a:lnTo>
                  <a:pt x="0" y="3124200"/>
                </a:lnTo>
                <a:lnTo>
                  <a:pt x="0" y="0"/>
                </a:lnTo>
                <a:close/>
              </a:path>
            </a:pathLst>
          </a:custGeom>
          <a:solidFill>
            <a:srgbClr val="394653"/>
          </a:solidFill>
        </p:spPr>
        <p:txBody>
          <a:bodyPr wrap="square" lIns="0" tIns="0" rIns="0" bIns="0" rtlCol="0"/>
          <a:lstStyle/>
          <a:p>
            <a:endParaRPr>
              <a:cs typeface="+mn-ea"/>
              <a:sym typeface="+mn-lt"/>
            </a:endParaRPr>
          </a:p>
        </p:txBody>
      </p:sp>
      <p:sp>
        <p:nvSpPr>
          <p:cNvPr id="4" name="object 4"/>
          <p:cNvSpPr/>
          <p:nvPr/>
        </p:nvSpPr>
        <p:spPr>
          <a:xfrm>
            <a:off x="0" y="2482293"/>
            <a:ext cx="7918451" cy="3137535"/>
          </a:xfrm>
          <a:custGeom>
            <a:avLst/>
            <a:gdLst/>
            <a:ahLst/>
            <a:cxnLst/>
            <a:rect l="l" t="t" r="r" b="b"/>
            <a:pathLst>
              <a:path w="7918450" h="3137535">
                <a:moveTo>
                  <a:pt x="0" y="12699"/>
                </a:moveTo>
                <a:lnTo>
                  <a:pt x="0" y="0"/>
                </a:lnTo>
                <a:lnTo>
                  <a:pt x="7918450" y="0"/>
                </a:lnTo>
                <a:lnTo>
                  <a:pt x="7918450" y="6349"/>
                </a:lnTo>
                <a:lnTo>
                  <a:pt x="6350" y="6349"/>
                </a:lnTo>
                <a:lnTo>
                  <a:pt x="0" y="12699"/>
                </a:lnTo>
                <a:close/>
              </a:path>
              <a:path w="7918450" h="3137535">
                <a:moveTo>
                  <a:pt x="6350" y="3131108"/>
                </a:moveTo>
                <a:lnTo>
                  <a:pt x="0" y="3124758"/>
                </a:lnTo>
                <a:lnTo>
                  <a:pt x="0" y="12699"/>
                </a:lnTo>
                <a:lnTo>
                  <a:pt x="6350" y="6349"/>
                </a:lnTo>
                <a:lnTo>
                  <a:pt x="6350" y="3131108"/>
                </a:lnTo>
                <a:close/>
              </a:path>
              <a:path w="7918450" h="3137535">
                <a:moveTo>
                  <a:pt x="7905750" y="12699"/>
                </a:moveTo>
                <a:lnTo>
                  <a:pt x="6350" y="12699"/>
                </a:lnTo>
                <a:lnTo>
                  <a:pt x="6350" y="6349"/>
                </a:lnTo>
                <a:lnTo>
                  <a:pt x="7905750" y="6349"/>
                </a:lnTo>
                <a:lnTo>
                  <a:pt x="7905750" y="12699"/>
                </a:lnTo>
                <a:close/>
              </a:path>
              <a:path w="7918450" h="3137535">
                <a:moveTo>
                  <a:pt x="7905750" y="3131108"/>
                </a:moveTo>
                <a:lnTo>
                  <a:pt x="7905750" y="6349"/>
                </a:lnTo>
                <a:lnTo>
                  <a:pt x="7912100" y="12699"/>
                </a:lnTo>
                <a:lnTo>
                  <a:pt x="7918450" y="12699"/>
                </a:lnTo>
                <a:lnTo>
                  <a:pt x="7918450" y="3124758"/>
                </a:lnTo>
                <a:lnTo>
                  <a:pt x="7912100" y="3124758"/>
                </a:lnTo>
                <a:lnTo>
                  <a:pt x="7905750" y="3131108"/>
                </a:lnTo>
                <a:close/>
              </a:path>
              <a:path w="7918450" h="3137535">
                <a:moveTo>
                  <a:pt x="7918450" y="12699"/>
                </a:moveTo>
                <a:lnTo>
                  <a:pt x="7912100" y="12699"/>
                </a:lnTo>
                <a:lnTo>
                  <a:pt x="7905750" y="6349"/>
                </a:lnTo>
                <a:lnTo>
                  <a:pt x="7918450" y="6349"/>
                </a:lnTo>
                <a:lnTo>
                  <a:pt x="7918450" y="12699"/>
                </a:lnTo>
                <a:close/>
              </a:path>
              <a:path w="7918450" h="3137535">
                <a:moveTo>
                  <a:pt x="7918450" y="3137458"/>
                </a:moveTo>
                <a:lnTo>
                  <a:pt x="0" y="3137458"/>
                </a:lnTo>
                <a:lnTo>
                  <a:pt x="0" y="3124758"/>
                </a:lnTo>
                <a:lnTo>
                  <a:pt x="6350" y="3131108"/>
                </a:lnTo>
                <a:lnTo>
                  <a:pt x="7918450" y="3131108"/>
                </a:lnTo>
                <a:lnTo>
                  <a:pt x="7918450" y="3137458"/>
                </a:lnTo>
                <a:close/>
              </a:path>
              <a:path w="7918450" h="3137535">
                <a:moveTo>
                  <a:pt x="7905750" y="3131108"/>
                </a:moveTo>
                <a:lnTo>
                  <a:pt x="6350" y="3131108"/>
                </a:lnTo>
                <a:lnTo>
                  <a:pt x="6350" y="3124758"/>
                </a:lnTo>
                <a:lnTo>
                  <a:pt x="7905750" y="3124758"/>
                </a:lnTo>
                <a:lnTo>
                  <a:pt x="7905750" y="3131108"/>
                </a:lnTo>
                <a:close/>
              </a:path>
              <a:path w="7918450" h="3137535">
                <a:moveTo>
                  <a:pt x="7918450" y="3131108"/>
                </a:moveTo>
                <a:lnTo>
                  <a:pt x="7905750" y="3131108"/>
                </a:lnTo>
                <a:lnTo>
                  <a:pt x="7912100" y="3124758"/>
                </a:lnTo>
                <a:lnTo>
                  <a:pt x="7918450" y="3124758"/>
                </a:lnTo>
                <a:lnTo>
                  <a:pt x="7918450" y="3131108"/>
                </a:lnTo>
                <a:close/>
              </a:path>
            </a:pathLst>
          </a:custGeom>
          <a:solidFill>
            <a:srgbClr val="27313A"/>
          </a:solidFill>
        </p:spPr>
        <p:txBody>
          <a:bodyPr wrap="square" lIns="0" tIns="0" rIns="0" bIns="0" rtlCol="0"/>
          <a:lstStyle/>
          <a:p>
            <a:endParaRPr>
              <a:cs typeface="+mn-ea"/>
              <a:sym typeface="+mn-lt"/>
            </a:endParaRPr>
          </a:p>
        </p:txBody>
      </p:sp>
      <p:sp>
        <p:nvSpPr>
          <p:cNvPr id="5" name="object 5"/>
          <p:cNvSpPr/>
          <p:nvPr/>
        </p:nvSpPr>
        <p:spPr>
          <a:xfrm>
            <a:off x="7062218" y="2488693"/>
            <a:ext cx="4824983" cy="3183636"/>
          </a:xfrm>
          <a:prstGeom prst="rect">
            <a:avLst/>
          </a:prstGeom>
          <a:blipFill>
            <a:blip r:embed="rId2" cstate="print"/>
            <a:stretch>
              <a:fillRect/>
            </a:stretch>
          </a:blipFill>
        </p:spPr>
        <p:txBody>
          <a:bodyPr wrap="square" lIns="0" tIns="0" rIns="0" bIns="0" rtlCol="0"/>
          <a:lstStyle/>
          <a:p>
            <a:endParaRPr>
              <a:cs typeface="+mn-ea"/>
              <a:sym typeface="+mn-lt"/>
            </a:endParaRPr>
          </a:p>
        </p:txBody>
      </p:sp>
      <p:sp>
        <p:nvSpPr>
          <p:cNvPr id="7" name="object 7"/>
          <p:cNvSpPr/>
          <p:nvPr/>
        </p:nvSpPr>
        <p:spPr>
          <a:xfrm>
            <a:off x="1130809" y="1595628"/>
            <a:ext cx="363220" cy="421005"/>
          </a:xfrm>
          <a:custGeom>
            <a:avLst/>
            <a:gdLst/>
            <a:ahLst/>
            <a:cxnLst/>
            <a:rect l="l" t="t" r="r" b="b"/>
            <a:pathLst>
              <a:path w="363219" h="421005">
                <a:moveTo>
                  <a:pt x="0" y="420624"/>
                </a:moveTo>
                <a:lnTo>
                  <a:pt x="0" y="0"/>
                </a:lnTo>
                <a:lnTo>
                  <a:pt x="362711" y="210312"/>
                </a:lnTo>
                <a:lnTo>
                  <a:pt x="0" y="420624"/>
                </a:lnTo>
                <a:close/>
              </a:path>
            </a:pathLst>
          </a:custGeom>
          <a:solidFill>
            <a:srgbClr val="394653"/>
          </a:solidFill>
        </p:spPr>
        <p:txBody>
          <a:bodyPr wrap="square" lIns="0" tIns="0" rIns="0" bIns="0" rtlCol="0"/>
          <a:lstStyle/>
          <a:p>
            <a:endParaRPr>
              <a:cs typeface="+mn-ea"/>
              <a:sym typeface="+mn-lt"/>
            </a:endParaRPr>
          </a:p>
        </p:txBody>
      </p:sp>
      <p:sp>
        <p:nvSpPr>
          <p:cNvPr id="8" name="object 8"/>
          <p:cNvSpPr txBox="1"/>
          <p:nvPr/>
        </p:nvSpPr>
        <p:spPr>
          <a:xfrm>
            <a:off x="1209852" y="2726462"/>
            <a:ext cx="5476240" cy="2628925"/>
          </a:xfrm>
          <a:prstGeom prst="rect">
            <a:avLst/>
          </a:prstGeom>
        </p:spPr>
        <p:txBody>
          <a:bodyPr vert="horz" wrap="square" lIns="0" tIns="134620" rIns="0" bIns="0" rtlCol="0">
            <a:spAutoFit/>
          </a:bodyPr>
          <a:lstStyle/>
          <a:p>
            <a:pPr marL="180975" indent="-168275">
              <a:spcBef>
                <a:spcPts val="1060"/>
              </a:spcBef>
              <a:buSzPct val="94000"/>
              <a:buAutoNum type="arabicPeriod"/>
              <a:tabLst>
                <a:tab pos="180975" algn="l"/>
              </a:tabLst>
            </a:pPr>
            <a:r>
              <a:rPr sz="1600" dirty="0">
                <a:solidFill>
                  <a:srgbClr val="FFFFFF"/>
                </a:solidFill>
                <a:cs typeface="+mn-ea"/>
                <a:sym typeface="+mn-lt"/>
              </a:rPr>
              <a:t>在指定的安全通道上行走</a:t>
            </a:r>
            <a:r>
              <a:rPr sz="1600" spc="-5" dirty="0">
                <a:solidFill>
                  <a:srgbClr val="FFFFFF"/>
                </a:solidFill>
                <a:cs typeface="+mn-ea"/>
                <a:sym typeface="+mn-lt"/>
              </a:rPr>
              <a:t>。</a:t>
            </a:r>
            <a:endParaRPr sz="1600">
              <a:cs typeface="+mn-ea"/>
              <a:sym typeface="+mn-lt"/>
            </a:endParaRPr>
          </a:p>
          <a:p>
            <a:pPr marL="180975" indent="-168275">
              <a:spcBef>
                <a:spcPts val="960"/>
              </a:spcBef>
              <a:buSzPct val="94000"/>
              <a:buAutoNum type="arabicPeriod"/>
              <a:tabLst>
                <a:tab pos="180975" algn="l"/>
              </a:tabLst>
            </a:pPr>
            <a:r>
              <a:rPr sz="1600" dirty="0">
                <a:solidFill>
                  <a:srgbClr val="FFFFFF"/>
                </a:solidFill>
                <a:cs typeface="+mn-ea"/>
                <a:sym typeface="+mn-lt"/>
              </a:rPr>
              <a:t>横穿通道时，看清左右两边确认无车辆行驶时才可以通行</a:t>
            </a:r>
            <a:r>
              <a:rPr sz="1600" spc="-5" dirty="0">
                <a:solidFill>
                  <a:srgbClr val="FFFFFF"/>
                </a:solidFill>
                <a:cs typeface="+mn-ea"/>
                <a:sym typeface="+mn-lt"/>
              </a:rPr>
              <a:t>。</a:t>
            </a:r>
            <a:endParaRPr sz="1600">
              <a:cs typeface="+mn-ea"/>
              <a:sym typeface="+mn-lt"/>
            </a:endParaRPr>
          </a:p>
          <a:p>
            <a:pPr marL="180975" indent="-168275">
              <a:spcBef>
                <a:spcPts val="960"/>
              </a:spcBef>
              <a:buSzPct val="94000"/>
              <a:buAutoNum type="arabicPeriod"/>
              <a:tabLst>
                <a:tab pos="180975" algn="l"/>
              </a:tabLst>
            </a:pPr>
            <a:r>
              <a:rPr sz="1600" dirty="0">
                <a:solidFill>
                  <a:srgbClr val="FFFFFF"/>
                </a:solidFill>
                <a:cs typeface="+mn-ea"/>
                <a:sym typeface="+mn-lt"/>
              </a:rPr>
              <a:t>禁止在正进行吊装作业的设施下行走</a:t>
            </a:r>
            <a:r>
              <a:rPr sz="1600" spc="-5" dirty="0">
                <a:solidFill>
                  <a:srgbClr val="FFFFFF"/>
                </a:solidFill>
                <a:cs typeface="+mn-ea"/>
                <a:sym typeface="+mn-lt"/>
              </a:rPr>
              <a:t>，</a:t>
            </a:r>
            <a:endParaRPr sz="1600">
              <a:cs typeface="+mn-ea"/>
              <a:sym typeface="+mn-lt"/>
            </a:endParaRPr>
          </a:p>
          <a:p>
            <a:pPr marL="180975" indent="-168275">
              <a:spcBef>
                <a:spcPts val="960"/>
              </a:spcBef>
              <a:buSzPct val="94000"/>
              <a:buAutoNum type="arabicPeriod"/>
              <a:tabLst>
                <a:tab pos="180975" algn="l"/>
              </a:tabLst>
            </a:pPr>
            <a:r>
              <a:rPr sz="1600" dirty="0">
                <a:solidFill>
                  <a:srgbClr val="FFFFFF"/>
                </a:solidFill>
                <a:cs typeface="+mn-ea"/>
                <a:sym typeface="+mn-lt"/>
              </a:rPr>
              <a:t>不准在吊运物件下通行或停留</a:t>
            </a:r>
            <a:r>
              <a:rPr sz="1600" spc="-5" dirty="0">
                <a:solidFill>
                  <a:srgbClr val="FFFFFF"/>
                </a:solidFill>
                <a:cs typeface="+mn-ea"/>
                <a:sym typeface="+mn-lt"/>
              </a:rPr>
              <a:t>。</a:t>
            </a:r>
            <a:endParaRPr sz="1600">
              <a:cs typeface="+mn-ea"/>
              <a:sym typeface="+mn-lt"/>
            </a:endParaRPr>
          </a:p>
          <a:p>
            <a:pPr marL="180975" indent="-168275">
              <a:spcBef>
                <a:spcPts val="960"/>
              </a:spcBef>
              <a:buSzPct val="94000"/>
              <a:buAutoNum type="arabicPeriod"/>
              <a:tabLst>
                <a:tab pos="180975" algn="l"/>
              </a:tabLst>
            </a:pPr>
            <a:r>
              <a:rPr sz="1600" dirty="0">
                <a:solidFill>
                  <a:srgbClr val="FFFFFF"/>
                </a:solidFill>
                <a:cs typeface="+mn-ea"/>
                <a:sym typeface="+mn-lt"/>
              </a:rPr>
              <a:t>不得进入挂有“禁止通行”或设有危险警示标志的区域等</a:t>
            </a:r>
            <a:r>
              <a:rPr sz="1600" spc="-5" dirty="0">
                <a:solidFill>
                  <a:srgbClr val="FFFFFF"/>
                </a:solidFill>
                <a:cs typeface="+mn-ea"/>
                <a:sym typeface="+mn-lt"/>
              </a:rPr>
              <a:t>。</a:t>
            </a:r>
            <a:endParaRPr sz="1600">
              <a:cs typeface="+mn-ea"/>
              <a:sym typeface="+mn-lt"/>
            </a:endParaRPr>
          </a:p>
          <a:p>
            <a:pPr marL="180975" indent="-168275">
              <a:spcBef>
                <a:spcPts val="960"/>
              </a:spcBef>
              <a:buSzPct val="94000"/>
              <a:buAutoNum type="arabicPeriod"/>
              <a:tabLst>
                <a:tab pos="180975" algn="l"/>
              </a:tabLst>
            </a:pPr>
            <a:r>
              <a:rPr sz="1600" dirty="0">
                <a:solidFill>
                  <a:srgbClr val="FFFFFF"/>
                </a:solidFill>
                <a:cs typeface="+mn-ea"/>
                <a:sym typeface="+mn-lt"/>
              </a:rPr>
              <a:t>禁止在设备、设施或传送带上传递物品</a:t>
            </a:r>
            <a:r>
              <a:rPr sz="1600" spc="-5" dirty="0">
                <a:solidFill>
                  <a:srgbClr val="FFFFFF"/>
                </a:solidFill>
                <a:cs typeface="+mn-ea"/>
                <a:sym typeface="+mn-lt"/>
              </a:rPr>
              <a:t>。</a:t>
            </a:r>
            <a:endParaRPr sz="1600">
              <a:cs typeface="+mn-ea"/>
              <a:sym typeface="+mn-lt"/>
            </a:endParaRPr>
          </a:p>
          <a:p>
            <a:pPr marL="180975" indent="-168275">
              <a:spcBef>
                <a:spcPts val="960"/>
              </a:spcBef>
              <a:buSzPct val="94000"/>
              <a:buAutoNum type="arabicPeriod"/>
              <a:tabLst>
                <a:tab pos="180975" algn="l"/>
              </a:tabLst>
            </a:pPr>
            <a:r>
              <a:rPr sz="1600" dirty="0">
                <a:solidFill>
                  <a:srgbClr val="FFFFFF"/>
                </a:solidFill>
                <a:cs typeface="+mn-ea"/>
                <a:sym typeface="+mn-lt"/>
              </a:rPr>
              <a:t>在沾有水或油的地面或楼梯上行走时要特别注意防滑跌</a:t>
            </a:r>
            <a:r>
              <a:rPr sz="1600" spc="-5" dirty="0">
                <a:solidFill>
                  <a:srgbClr val="FFFFFF"/>
                </a:solidFill>
                <a:cs typeface="+mn-ea"/>
                <a:sym typeface="+mn-lt"/>
              </a:rPr>
              <a:t>。</a:t>
            </a:r>
            <a:endParaRPr sz="1600">
              <a:cs typeface="+mn-ea"/>
              <a:sym typeface="+mn-lt"/>
            </a:endParaRPr>
          </a:p>
        </p:txBody>
      </p:sp>
      <p:sp>
        <p:nvSpPr>
          <p:cNvPr id="11" name="object 41"/>
          <p:cNvSpPr txBox="1"/>
          <p:nvPr/>
        </p:nvSpPr>
        <p:spPr>
          <a:xfrm>
            <a:off x="1104000" y="323202"/>
            <a:ext cx="4088765" cy="504625"/>
          </a:xfrm>
          <a:prstGeom prst="rect">
            <a:avLst/>
          </a:prstGeom>
        </p:spPr>
        <p:txBody>
          <a:bodyPr vert="horz" wrap="square" lIns="0" tIns="12065" rIns="0" bIns="0" rtlCol="0">
            <a:spAutoFit/>
          </a:bodyPr>
          <a:lstStyle>
            <a:lvl1pPr algn="ctr" defTabSz="914400" rtl="0" eaLnBrk="1" latinLnBrk="0" hangingPunct="1">
              <a:spcBef>
                <a:spcPct val="0"/>
              </a:spcBef>
              <a:buNone/>
              <a:defRPr sz="3000" b="1" i="1" kern="1200">
                <a:solidFill>
                  <a:srgbClr val="394653"/>
                </a:solidFill>
                <a:latin typeface="微软雅黑" panose="020B0503020204020204" pitchFamily="34" charset="-122"/>
                <a:ea typeface="+mj-ea"/>
                <a:cs typeface="微软雅黑" panose="020B0503020204020204" pitchFamily="34" charset="-122"/>
              </a:defRPr>
            </a:lvl1pPr>
          </a:lstStyle>
          <a:p>
            <a:pPr marL="12700">
              <a:spcBef>
                <a:spcPts val="95"/>
              </a:spcBef>
            </a:pPr>
            <a:r>
              <a:rPr lang="zh-CN" altLang="en-US" sz="3200" i="0">
                <a:solidFill>
                  <a:schemeClr val="tx1"/>
                </a:solidFill>
                <a:latin typeface="+mn-lt"/>
                <a:ea typeface="+mn-ea"/>
                <a:cs typeface="+mn-ea"/>
                <a:sym typeface="+mn-lt"/>
              </a:rPr>
              <a:t>新员工安全须</a:t>
            </a:r>
            <a:r>
              <a:rPr lang="zh-CN" altLang="en-US" sz="3200" i="0" spc="-5">
                <a:solidFill>
                  <a:schemeClr val="tx1"/>
                </a:solidFill>
                <a:latin typeface="+mn-lt"/>
                <a:ea typeface="+mn-ea"/>
                <a:cs typeface="+mn-ea"/>
                <a:sym typeface="+mn-lt"/>
              </a:rPr>
              <a:t>知</a:t>
            </a:r>
            <a:endParaRPr lang="zh-CN" altLang="en-US" sz="3200" i="0" spc="-5" dirty="0">
              <a:solidFill>
                <a:schemeClr val="tx1"/>
              </a:solidFill>
              <a:latin typeface="+mn-lt"/>
              <a:ea typeface="+mn-ea"/>
              <a:cs typeface="+mn-ea"/>
              <a:sym typeface="+mn-lt"/>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662507" y="2954063"/>
            <a:ext cx="3869600" cy="3009349"/>
          </a:xfrm>
          <a:prstGeom prst="rect">
            <a:avLst/>
          </a:prstGeom>
          <a:blipFill>
            <a:blip r:embed="rId2" cstate="print"/>
            <a:stretch>
              <a:fillRect/>
            </a:stretch>
          </a:blipFill>
        </p:spPr>
        <p:txBody>
          <a:bodyPr wrap="square" lIns="0" tIns="0" rIns="0" bIns="0" rtlCol="0"/>
          <a:lstStyle/>
          <a:p>
            <a:endParaRPr>
              <a:cs typeface="+mn-ea"/>
              <a:sym typeface="+mn-lt"/>
            </a:endParaRPr>
          </a:p>
        </p:txBody>
      </p:sp>
      <p:sp>
        <p:nvSpPr>
          <p:cNvPr id="4" name="object 4"/>
          <p:cNvSpPr/>
          <p:nvPr/>
        </p:nvSpPr>
        <p:spPr>
          <a:xfrm>
            <a:off x="1130809" y="1595628"/>
            <a:ext cx="363220" cy="421005"/>
          </a:xfrm>
          <a:custGeom>
            <a:avLst/>
            <a:gdLst/>
            <a:ahLst/>
            <a:cxnLst/>
            <a:rect l="l" t="t" r="r" b="b"/>
            <a:pathLst>
              <a:path w="363219" h="421005">
                <a:moveTo>
                  <a:pt x="0" y="420624"/>
                </a:moveTo>
                <a:lnTo>
                  <a:pt x="0" y="0"/>
                </a:lnTo>
                <a:lnTo>
                  <a:pt x="362711" y="210312"/>
                </a:lnTo>
                <a:lnTo>
                  <a:pt x="0" y="420624"/>
                </a:lnTo>
                <a:close/>
              </a:path>
            </a:pathLst>
          </a:custGeom>
          <a:solidFill>
            <a:srgbClr val="394653"/>
          </a:solidFill>
        </p:spPr>
        <p:txBody>
          <a:bodyPr wrap="square" lIns="0" tIns="0" rIns="0" bIns="0" rtlCol="0"/>
          <a:lstStyle/>
          <a:p>
            <a:endParaRPr>
              <a:cs typeface="+mn-ea"/>
              <a:sym typeface="+mn-lt"/>
            </a:endParaRPr>
          </a:p>
        </p:txBody>
      </p:sp>
      <p:sp>
        <p:nvSpPr>
          <p:cNvPr id="5" name="object 5"/>
          <p:cNvSpPr/>
          <p:nvPr/>
        </p:nvSpPr>
        <p:spPr>
          <a:xfrm>
            <a:off x="1162811" y="2388109"/>
            <a:ext cx="2202180" cy="520065"/>
          </a:xfrm>
          <a:custGeom>
            <a:avLst/>
            <a:gdLst/>
            <a:ahLst/>
            <a:cxnLst/>
            <a:rect l="l" t="t" r="r" b="b"/>
            <a:pathLst>
              <a:path w="2202179" h="520064">
                <a:moveTo>
                  <a:pt x="2116836" y="519684"/>
                </a:moveTo>
                <a:lnTo>
                  <a:pt x="86868" y="519684"/>
                </a:lnTo>
                <a:lnTo>
                  <a:pt x="53278" y="512968"/>
                </a:lnTo>
                <a:lnTo>
                  <a:pt x="25765" y="494414"/>
                </a:lnTo>
                <a:lnTo>
                  <a:pt x="7086" y="466777"/>
                </a:lnTo>
                <a:lnTo>
                  <a:pt x="0" y="432816"/>
                </a:lnTo>
                <a:lnTo>
                  <a:pt x="0" y="86868"/>
                </a:lnTo>
                <a:lnTo>
                  <a:pt x="7086" y="53206"/>
                </a:lnTo>
                <a:lnTo>
                  <a:pt x="25765" y="25669"/>
                </a:lnTo>
                <a:lnTo>
                  <a:pt x="53278" y="7015"/>
                </a:lnTo>
                <a:lnTo>
                  <a:pt x="86868" y="0"/>
                </a:lnTo>
                <a:lnTo>
                  <a:pt x="2116836" y="0"/>
                </a:lnTo>
                <a:lnTo>
                  <a:pt x="2150109" y="7015"/>
                </a:lnTo>
                <a:lnTo>
                  <a:pt x="2177357" y="25669"/>
                </a:lnTo>
                <a:lnTo>
                  <a:pt x="2195681" y="53206"/>
                </a:lnTo>
                <a:lnTo>
                  <a:pt x="2202179" y="86868"/>
                </a:lnTo>
                <a:lnTo>
                  <a:pt x="2202179" y="432816"/>
                </a:lnTo>
                <a:lnTo>
                  <a:pt x="2195681" y="466777"/>
                </a:lnTo>
                <a:lnTo>
                  <a:pt x="2177357" y="494414"/>
                </a:lnTo>
                <a:lnTo>
                  <a:pt x="2150109" y="512968"/>
                </a:lnTo>
                <a:lnTo>
                  <a:pt x="2116836" y="519684"/>
                </a:lnTo>
                <a:close/>
              </a:path>
            </a:pathLst>
          </a:custGeom>
          <a:solidFill>
            <a:srgbClr val="00929F"/>
          </a:solidFill>
        </p:spPr>
        <p:txBody>
          <a:bodyPr wrap="square" lIns="0" tIns="0" rIns="0" bIns="0" rtlCol="0"/>
          <a:lstStyle/>
          <a:p>
            <a:endParaRPr>
              <a:cs typeface="+mn-ea"/>
              <a:sym typeface="+mn-lt"/>
            </a:endParaRPr>
          </a:p>
        </p:txBody>
      </p:sp>
      <p:sp>
        <p:nvSpPr>
          <p:cNvPr id="6" name="object 6"/>
          <p:cNvSpPr/>
          <p:nvPr/>
        </p:nvSpPr>
        <p:spPr>
          <a:xfrm>
            <a:off x="1162811" y="3421381"/>
            <a:ext cx="2202180" cy="518159"/>
          </a:xfrm>
          <a:custGeom>
            <a:avLst/>
            <a:gdLst/>
            <a:ahLst/>
            <a:cxnLst/>
            <a:rect l="l" t="t" r="r" b="b"/>
            <a:pathLst>
              <a:path w="2202179" h="518160">
                <a:moveTo>
                  <a:pt x="2116836" y="518160"/>
                </a:moveTo>
                <a:lnTo>
                  <a:pt x="86868" y="518160"/>
                </a:lnTo>
                <a:lnTo>
                  <a:pt x="53278" y="511759"/>
                </a:lnTo>
                <a:lnTo>
                  <a:pt x="25765" y="493466"/>
                </a:lnTo>
                <a:lnTo>
                  <a:pt x="7086" y="466183"/>
                </a:lnTo>
                <a:lnTo>
                  <a:pt x="0" y="432816"/>
                </a:lnTo>
                <a:lnTo>
                  <a:pt x="0" y="85344"/>
                </a:lnTo>
                <a:lnTo>
                  <a:pt x="7086" y="51992"/>
                </a:lnTo>
                <a:lnTo>
                  <a:pt x="25765" y="24717"/>
                </a:lnTo>
                <a:lnTo>
                  <a:pt x="53278" y="6419"/>
                </a:lnTo>
                <a:lnTo>
                  <a:pt x="86868" y="0"/>
                </a:lnTo>
                <a:lnTo>
                  <a:pt x="2116836" y="0"/>
                </a:lnTo>
                <a:lnTo>
                  <a:pt x="2150109" y="6419"/>
                </a:lnTo>
                <a:lnTo>
                  <a:pt x="2177357" y="24717"/>
                </a:lnTo>
                <a:lnTo>
                  <a:pt x="2195681" y="51992"/>
                </a:lnTo>
                <a:lnTo>
                  <a:pt x="2202179" y="85344"/>
                </a:lnTo>
                <a:lnTo>
                  <a:pt x="2202179" y="432816"/>
                </a:lnTo>
                <a:lnTo>
                  <a:pt x="2195681" y="466183"/>
                </a:lnTo>
                <a:lnTo>
                  <a:pt x="2177357" y="493466"/>
                </a:lnTo>
                <a:lnTo>
                  <a:pt x="2150109" y="511759"/>
                </a:lnTo>
                <a:lnTo>
                  <a:pt x="2116836" y="518160"/>
                </a:lnTo>
                <a:close/>
              </a:path>
            </a:pathLst>
          </a:custGeom>
          <a:solidFill>
            <a:srgbClr val="F6AA25"/>
          </a:solidFill>
        </p:spPr>
        <p:txBody>
          <a:bodyPr wrap="square" lIns="0" tIns="0" rIns="0" bIns="0" rtlCol="0"/>
          <a:lstStyle/>
          <a:p>
            <a:endParaRPr>
              <a:cs typeface="+mn-ea"/>
              <a:sym typeface="+mn-lt"/>
            </a:endParaRPr>
          </a:p>
        </p:txBody>
      </p:sp>
      <p:sp>
        <p:nvSpPr>
          <p:cNvPr id="7" name="object 7"/>
          <p:cNvSpPr/>
          <p:nvPr/>
        </p:nvSpPr>
        <p:spPr>
          <a:xfrm>
            <a:off x="1162811" y="4457701"/>
            <a:ext cx="2202180" cy="520065"/>
          </a:xfrm>
          <a:custGeom>
            <a:avLst/>
            <a:gdLst/>
            <a:ahLst/>
            <a:cxnLst/>
            <a:rect l="l" t="t" r="r" b="b"/>
            <a:pathLst>
              <a:path w="2202179" h="520064">
                <a:moveTo>
                  <a:pt x="2116836" y="519684"/>
                </a:moveTo>
                <a:lnTo>
                  <a:pt x="86868" y="519684"/>
                </a:lnTo>
                <a:lnTo>
                  <a:pt x="53278" y="513011"/>
                </a:lnTo>
                <a:lnTo>
                  <a:pt x="25765" y="494471"/>
                </a:lnTo>
                <a:lnTo>
                  <a:pt x="7086" y="466820"/>
                </a:lnTo>
                <a:lnTo>
                  <a:pt x="0" y="432815"/>
                </a:lnTo>
                <a:lnTo>
                  <a:pt x="0" y="86867"/>
                </a:lnTo>
                <a:lnTo>
                  <a:pt x="7086" y="53247"/>
                </a:lnTo>
                <a:lnTo>
                  <a:pt x="25765" y="25722"/>
                </a:lnTo>
                <a:lnTo>
                  <a:pt x="53278" y="7052"/>
                </a:lnTo>
                <a:lnTo>
                  <a:pt x="86868" y="0"/>
                </a:lnTo>
                <a:lnTo>
                  <a:pt x="2116836" y="0"/>
                </a:lnTo>
                <a:lnTo>
                  <a:pt x="2150109" y="7052"/>
                </a:lnTo>
                <a:lnTo>
                  <a:pt x="2177357" y="25722"/>
                </a:lnTo>
                <a:lnTo>
                  <a:pt x="2195681" y="53247"/>
                </a:lnTo>
                <a:lnTo>
                  <a:pt x="2202179" y="86867"/>
                </a:lnTo>
                <a:lnTo>
                  <a:pt x="2202179" y="432815"/>
                </a:lnTo>
                <a:lnTo>
                  <a:pt x="2195681" y="466820"/>
                </a:lnTo>
                <a:lnTo>
                  <a:pt x="2177357" y="494471"/>
                </a:lnTo>
                <a:lnTo>
                  <a:pt x="2150109" y="513011"/>
                </a:lnTo>
                <a:lnTo>
                  <a:pt x="2116836" y="519684"/>
                </a:lnTo>
                <a:close/>
              </a:path>
            </a:pathLst>
          </a:custGeom>
          <a:solidFill>
            <a:srgbClr val="EA542B"/>
          </a:solidFill>
        </p:spPr>
        <p:txBody>
          <a:bodyPr wrap="square" lIns="0" tIns="0" rIns="0" bIns="0" rtlCol="0"/>
          <a:lstStyle/>
          <a:p>
            <a:endParaRPr>
              <a:cs typeface="+mn-ea"/>
              <a:sym typeface="+mn-lt"/>
            </a:endParaRPr>
          </a:p>
        </p:txBody>
      </p:sp>
      <p:sp>
        <p:nvSpPr>
          <p:cNvPr id="8" name="object 8"/>
          <p:cNvSpPr txBox="1"/>
          <p:nvPr/>
        </p:nvSpPr>
        <p:spPr>
          <a:xfrm>
            <a:off x="1209852" y="1523175"/>
            <a:ext cx="8188325" cy="4784644"/>
          </a:xfrm>
          <a:prstGeom prst="rect">
            <a:avLst/>
          </a:prstGeom>
        </p:spPr>
        <p:txBody>
          <a:bodyPr vert="horz" wrap="square" lIns="0" tIns="13971" rIns="0" bIns="0" rtlCol="0">
            <a:spAutoFit/>
          </a:bodyPr>
          <a:lstStyle/>
          <a:p>
            <a:pPr marL="375285">
              <a:spcBef>
                <a:spcPts val="110"/>
              </a:spcBef>
            </a:pPr>
            <a:r>
              <a:rPr sz="3350" b="1" spc="11" dirty="0">
                <a:solidFill>
                  <a:srgbClr val="EA542B"/>
                </a:solidFill>
                <a:cs typeface="+mn-ea"/>
                <a:sym typeface="+mn-lt"/>
              </a:rPr>
              <a:t>十：开工前的准备工作</a:t>
            </a:r>
            <a:r>
              <a:rPr sz="3350" b="1" spc="-155" dirty="0">
                <a:solidFill>
                  <a:srgbClr val="EA542B"/>
                </a:solidFill>
                <a:cs typeface="+mn-ea"/>
                <a:sym typeface="+mn-lt"/>
              </a:rPr>
              <a:t> </a:t>
            </a:r>
            <a:r>
              <a:rPr sz="3350" b="1" spc="11" dirty="0">
                <a:solidFill>
                  <a:srgbClr val="EA542B"/>
                </a:solidFill>
                <a:cs typeface="+mn-ea"/>
                <a:sym typeface="+mn-lt"/>
              </a:rPr>
              <a:t>完工后的安全检查</a:t>
            </a:r>
            <a:endParaRPr sz="3350">
              <a:cs typeface="+mn-ea"/>
              <a:sym typeface="+mn-lt"/>
            </a:endParaRPr>
          </a:p>
          <a:p>
            <a:pPr marL="752475">
              <a:spcBef>
                <a:spcPts val="3595"/>
              </a:spcBef>
            </a:pPr>
            <a:r>
              <a:rPr b="1" dirty="0">
                <a:solidFill>
                  <a:srgbClr val="FFFFFF"/>
                </a:solidFill>
                <a:cs typeface="+mn-ea"/>
                <a:sym typeface="+mn-lt"/>
              </a:rPr>
              <a:t>开工前</a:t>
            </a:r>
            <a:endParaRPr>
              <a:cs typeface="+mn-ea"/>
              <a:sym typeface="+mn-lt"/>
            </a:endParaRPr>
          </a:p>
          <a:p>
            <a:pPr>
              <a:spcBef>
                <a:spcPts val="35"/>
              </a:spcBef>
            </a:pPr>
            <a:endParaRPr sz="1850">
              <a:cs typeface="+mn-ea"/>
              <a:sym typeface="+mn-lt"/>
            </a:endParaRPr>
          </a:p>
          <a:p>
            <a:pPr marL="298450" indent="-285750">
              <a:buFont typeface="Arial" panose="020B0604020202020204"/>
              <a:buChar char="•"/>
              <a:tabLst>
                <a:tab pos="297180" algn="l"/>
                <a:tab pos="297815" algn="l"/>
              </a:tabLst>
            </a:pPr>
            <a:r>
              <a:rPr dirty="0">
                <a:solidFill>
                  <a:srgbClr val="394653"/>
                </a:solidFill>
                <a:cs typeface="+mn-ea"/>
                <a:sym typeface="+mn-lt"/>
              </a:rPr>
              <a:t>了解生产任务、作业要求和安全事项。</a:t>
            </a:r>
            <a:endParaRPr>
              <a:cs typeface="+mn-ea"/>
              <a:sym typeface="+mn-lt"/>
            </a:endParaRPr>
          </a:p>
          <a:p>
            <a:pPr marL="752475">
              <a:spcBef>
                <a:spcPts val="1645"/>
              </a:spcBef>
            </a:pPr>
            <a:r>
              <a:rPr b="1" dirty="0">
                <a:solidFill>
                  <a:srgbClr val="394653"/>
                </a:solidFill>
                <a:cs typeface="+mn-ea"/>
                <a:sym typeface="+mn-lt"/>
              </a:rPr>
              <a:t>工作中</a:t>
            </a:r>
            <a:endParaRPr>
              <a:cs typeface="+mn-ea"/>
              <a:sym typeface="+mn-lt"/>
            </a:endParaRPr>
          </a:p>
          <a:p>
            <a:pPr>
              <a:spcBef>
                <a:spcPts val="50"/>
              </a:spcBef>
            </a:pPr>
            <a:endParaRPr sz="1900">
              <a:cs typeface="+mn-ea"/>
              <a:sym typeface="+mn-lt"/>
            </a:endParaRPr>
          </a:p>
          <a:p>
            <a:pPr marL="298450" indent="-285750">
              <a:spcBef>
                <a:spcPts val="5"/>
              </a:spcBef>
              <a:buFont typeface="Arial" panose="020B0604020202020204"/>
              <a:buChar char="•"/>
              <a:tabLst>
                <a:tab pos="297180" algn="l"/>
                <a:tab pos="297815" algn="l"/>
              </a:tabLst>
            </a:pPr>
            <a:r>
              <a:rPr dirty="0">
                <a:solidFill>
                  <a:srgbClr val="394653"/>
                </a:solidFill>
                <a:cs typeface="+mn-ea"/>
                <a:sym typeface="+mn-lt"/>
              </a:rPr>
              <a:t>检查劳动防护用品穿戴、机械设备运转安全装置是否完好。</a:t>
            </a:r>
            <a:endParaRPr>
              <a:cs typeface="+mn-ea"/>
              <a:sym typeface="+mn-lt"/>
            </a:endParaRPr>
          </a:p>
          <a:p>
            <a:pPr marL="752475">
              <a:spcBef>
                <a:spcPts val="1690"/>
              </a:spcBef>
            </a:pPr>
            <a:r>
              <a:rPr b="1" dirty="0">
                <a:solidFill>
                  <a:srgbClr val="FFFFFF"/>
                </a:solidFill>
                <a:cs typeface="+mn-ea"/>
                <a:sym typeface="+mn-lt"/>
              </a:rPr>
              <a:t>完工后</a:t>
            </a:r>
            <a:endParaRPr>
              <a:cs typeface="+mn-ea"/>
              <a:sym typeface="+mn-lt"/>
            </a:endParaRPr>
          </a:p>
          <a:p>
            <a:pPr marL="298450" indent="-285750">
              <a:spcBef>
                <a:spcPts val="2155"/>
              </a:spcBef>
              <a:buFont typeface="Arial" panose="020B0604020202020204"/>
              <a:buChar char="•"/>
              <a:tabLst>
                <a:tab pos="297180" algn="l"/>
                <a:tab pos="297815" algn="l"/>
              </a:tabLst>
            </a:pPr>
            <a:r>
              <a:rPr dirty="0">
                <a:solidFill>
                  <a:srgbClr val="394653"/>
                </a:solidFill>
                <a:cs typeface="+mn-ea"/>
                <a:sym typeface="+mn-lt"/>
              </a:rPr>
              <a:t>应将阀门、开关关好：气阀、水阀、天然气、电气开关等；</a:t>
            </a:r>
            <a:endParaRPr>
              <a:cs typeface="+mn-ea"/>
              <a:sym typeface="+mn-lt"/>
            </a:endParaRPr>
          </a:p>
          <a:p>
            <a:pPr marL="298450" indent="-285750">
              <a:spcBef>
                <a:spcPts val="1080"/>
              </a:spcBef>
              <a:buFont typeface="Arial" panose="020B0604020202020204"/>
              <a:buChar char="•"/>
              <a:tabLst>
                <a:tab pos="297180" algn="l"/>
                <a:tab pos="297815" algn="l"/>
              </a:tabLst>
            </a:pPr>
            <a:r>
              <a:rPr dirty="0">
                <a:solidFill>
                  <a:srgbClr val="394653"/>
                </a:solidFill>
                <a:cs typeface="+mn-ea"/>
                <a:sym typeface="+mn-lt"/>
              </a:rPr>
              <a:t>整理好用具和工具箱，放在指定地点；</a:t>
            </a:r>
            <a:endParaRPr>
              <a:cs typeface="+mn-ea"/>
              <a:sym typeface="+mn-lt"/>
            </a:endParaRPr>
          </a:p>
          <a:p>
            <a:pPr marL="298450" indent="-285750">
              <a:spcBef>
                <a:spcPts val="1080"/>
              </a:spcBef>
              <a:buFont typeface="Arial" panose="020B0604020202020204"/>
              <a:buChar char="•"/>
              <a:tabLst>
                <a:tab pos="297180" algn="l"/>
                <a:tab pos="297815" algn="l"/>
              </a:tabLst>
            </a:pPr>
            <a:r>
              <a:rPr dirty="0">
                <a:solidFill>
                  <a:srgbClr val="394653"/>
                </a:solidFill>
                <a:cs typeface="+mn-ea"/>
                <a:sym typeface="+mn-lt"/>
              </a:rPr>
              <a:t>危险物品应存放在指定场所，填写使用记录。</a:t>
            </a:r>
            <a:endParaRPr>
              <a:cs typeface="+mn-ea"/>
              <a:sym typeface="+mn-lt"/>
            </a:endParaRPr>
          </a:p>
        </p:txBody>
      </p:sp>
      <p:sp>
        <p:nvSpPr>
          <p:cNvPr id="11" name="object 41"/>
          <p:cNvSpPr txBox="1"/>
          <p:nvPr/>
        </p:nvSpPr>
        <p:spPr>
          <a:xfrm>
            <a:off x="1104000" y="323202"/>
            <a:ext cx="4088765" cy="504625"/>
          </a:xfrm>
          <a:prstGeom prst="rect">
            <a:avLst/>
          </a:prstGeom>
        </p:spPr>
        <p:txBody>
          <a:bodyPr vert="horz" wrap="square" lIns="0" tIns="12065" rIns="0" bIns="0" rtlCol="0">
            <a:spAutoFit/>
          </a:bodyPr>
          <a:lstStyle>
            <a:lvl1pPr algn="ctr" defTabSz="914400" rtl="0" eaLnBrk="1" latinLnBrk="0" hangingPunct="1">
              <a:spcBef>
                <a:spcPct val="0"/>
              </a:spcBef>
              <a:buNone/>
              <a:defRPr sz="3000" b="1" i="1" kern="1200">
                <a:solidFill>
                  <a:srgbClr val="394653"/>
                </a:solidFill>
                <a:latin typeface="微软雅黑" panose="020B0503020204020204" pitchFamily="34" charset="-122"/>
                <a:ea typeface="+mj-ea"/>
                <a:cs typeface="微软雅黑" panose="020B0503020204020204" pitchFamily="34" charset="-122"/>
              </a:defRPr>
            </a:lvl1pPr>
          </a:lstStyle>
          <a:p>
            <a:pPr marL="12700">
              <a:spcBef>
                <a:spcPts val="95"/>
              </a:spcBef>
            </a:pPr>
            <a:r>
              <a:rPr lang="zh-CN" altLang="en-US" sz="3200" i="0">
                <a:solidFill>
                  <a:schemeClr val="tx1"/>
                </a:solidFill>
                <a:latin typeface="+mn-lt"/>
                <a:ea typeface="+mn-ea"/>
                <a:cs typeface="+mn-ea"/>
                <a:sym typeface="+mn-lt"/>
              </a:rPr>
              <a:t>新员工安全须</a:t>
            </a:r>
            <a:r>
              <a:rPr lang="zh-CN" altLang="en-US" sz="3200" i="0" spc="-5">
                <a:solidFill>
                  <a:schemeClr val="tx1"/>
                </a:solidFill>
                <a:latin typeface="+mn-lt"/>
                <a:ea typeface="+mn-ea"/>
                <a:cs typeface="+mn-ea"/>
                <a:sym typeface="+mn-lt"/>
              </a:rPr>
              <a:t>知</a:t>
            </a:r>
            <a:endParaRPr lang="zh-CN" altLang="en-US" sz="3200" i="0" spc="-5" dirty="0">
              <a:solidFill>
                <a:schemeClr val="tx1"/>
              </a:solidFill>
              <a:latin typeface="+mn-lt"/>
              <a:ea typeface="+mn-ea"/>
              <a:cs typeface="+mn-ea"/>
              <a:sym typeface="+mn-lt"/>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834884" y="2795017"/>
            <a:ext cx="3784091" cy="3089148"/>
          </a:xfrm>
          <a:prstGeom prst="rect">
            <a:avLst/>
          </a:prstGeom>
          <a:blipFill>
            <a:blip r:embed="rId2" cstate="print"/>
            <a:stretch>
              <a:fillRect/>
            </a:stretch>
          </a:blipFill>
        </p:spPr>
        <p:txBody>
          <a:bodyPr wrap="square" lIns="0" tIns="0" rIns="0" bIns="0" rtlCol="0"/>
          <a:lstStyle/>
          <a:p>
            <a:endParaRPr>
              <a:cs typeface="+mn-ea"/>
              <a:sym typeface="+mn-lt"/>
            </a:endParaRPr>
          </a:p>
        </p:txBody>
      </p:sp>
      <p:sp>
        <p:nvSpPr>
          <p:cNvPr id="3" name="object 3"/>
          <p:cNvSpPr txBox="1">
            <a:spLocks noGrp="1"/>
          </p:cNvSpPr>
          <p:nvPr>
            <p:ph type="title"/>
          </p:nvPr>
        </p:nvSpPr>
        <p:spPr>
          <a:xfrm>
            <a:off x="616839" y="291779"/>
            <a:ext cx="7218045" cy="566181"/>
          </a:xfrm>
          <a:prstGeom prst="rect">
            <a:avLst/>
          </a:prstGeom>
        </p:spPr>
        <p:txBody>
          <a:bodyPr vert="horz" wrap="square" lIns="0" tIns="12065" rIns="0" bIns="0" rtlCol="0" anchor="ctr" anchorCtr="0">
            <a:spAutoFit/>
          </a:bodyPr>
          <a:lstStyle/>
          <a:p>
            <a:pPr marL="12700">
              <a:spcBef>
                <a:spcPts val="95"/>
              </a:spcBef>
            </a:pPr>
            <a:r>
              <a:rPr spc="-5" dirty="0" err="1">
                <a:latin typeface="+mn-lt"/>
                <a:ea typeface="+mn-ea"/>
                <a:cs typeface="+mn-ea"/>
                <a:sym typeface="+mn-lt"/>
              </a:rPr>
              <a:t>安全须知</a:t>
            </a:r>
            <a:r>
              <a:rPr spc="-5" dirty="0">
                <a:latin typeface="+mn-lt"/>
                <a:ea typeface="+mn-ea"/>
                <a:cs typeface="+mn-ea"/>
                <a:sym typeface="+mn-lt"/>
              </a:rPr>
              <a:t>——设备操作</a:t>
            </a:r>
          </a:p>
        </p:txBody>
      </p:sp>
      <p:sp>
        <p:nvSpPr>
          <p:cNvPr id="4" name="object 4"/>
          <p:cNvSpPr txBox="1"/>
          <p:nvPr/>
        </p:nvSpPr>
        <p:spPr>
          <a:xfrm>
            <a:off x="1106018" y="1535581"/>
            <a:ext cx="6464935" cy="4237699"/>
          </a:xfrm>
          <a:prstGeom prst="rect">
            <a:avLst/>
          </a:prstGeom>
        </p:spPr>
        <p:txBody>
          <a:bodyPr vert="horz" wrap="square" lIns="0" tIns="13335" rIns="0" bIns="0" rtlCol="0">
            <a:spAutoFit/>
          </a:bodyPr>
          <a:lstStyle/>
          <a:p>
            <a:pPr marL="478790">
              <a:spcBef>
                <a:spcPts val="105"/>
              </a:spcBef>
            </a:pPr>
            <a:r>
              <a:rPr sz="3200" b="1" dirty="0">
                <a:solidFill>
                  <a:srgbClr val="EA542B"/>
                </a:solidFill>
                <a:cs typeface="+mn-ea"/>
                <a:sym typeface="+mn-lt"/>
              </a:rPr>
              <a:t>可能发生的被夹、卷事</a:t>
            </a:r>
            <a:r>
              <a:rPr sz="3200" b="1" spc="5" dirty="0">
                <a:solidFill>
                  <a:srgbClr val="EA542B"/>
                </a:solidFill>
                <a:cs typeface="+mn-ea"/>
                <a:sym typeface="+mn-lt"/>
              </a:rPr>
              <a:t>故</a:t>
            </a:r>
            <a:endParaRPr sz="3200">
              <a:cs typeface="+mn-ea"/>
              <a:sym typeface="+mn-lt"/>
            </a:endParaRPr>
          </a:p>
          <a:p>
            <a:pPr marL="355600" marR="5080" indent="-342900">
              <a:lnSpc>
                <a:spcPct val="150000"/>
              </a:lnSpc>
              <a:spcBef>
                <a:spcPts val="1440"/>
              </a:spcBef>
              <a:buFont typeface="Wingdings" panose="05000000000000000000"/>
              <a:buChar char=""/>
              <a:tabLst>
                <a:tab pos="354965" algn="l"/>
              </a:tabLst>
            </a:pPr>
            <a:r>
              <a:rPr sz="2000" dirty="0">
                <a:solidFill>
                  <a:srgbClr val="394653"/>
                </a:solidFill>
                <a:cs typeface="+mn-ea"/>
                <a:sym typeface="+mn-lt"/>
              </a:rPr>
              <a:t>操作机器时精力不集中，想其他事，结果发生误操作， 导致事故；安装、拆卸夹具时，机器突然启动</a:t>
            </a:r>
            <a:r>
              <a:rPr sz="2000" spc="5" dirty="0">
                <a:solidFill>
                  <a:srgbClr val="394653"/>
                </a:solidFill>
                <a:cs typeface="+mn-ea"/>
                <a:sym typeface="+mn-lt"/>
              </a:rPr>
              <a:t>；</a:t>
            </a:r>
            <a:endParaRPr sz="2000">
              <a:cs typeface="+mn-ea"/>
              <a:sym typeface="+mn-lt"/>
            </a:endParaRPr>
          </a:p>
          <a:p>
            <a:pPr marL="355600" indent="-342900">
              <a:spcBef>
                <a:spcPts val="1680"/>
              </a:spcBef>
              <a:buFont typeface="Wingdings" panose="05000000000000000000"/>
              <a:buChar char=""/>
              <a:tabLst>
                <a:tab pos="354965" algn="l"/>
              </a:tabLst>
            </a:pPr>
            <a:r>
              <a:rPr sz="2000" dirty="0">
                <a:solidFill>
                  <a:srgbClr val="394653"/>
                </a:solidFill>
                <a:cs typeface="+mn-ea"/>
                <a:sym typeface="+mn-lt"/>
              </a:rPr>
              <a:t>上料、取料，装、卸工件时，没有正确使用安全装置</a:t>
            </a:r>
            <a:r>
              <a:rPr sz="2000" spc="5" dirty="0">
                <a:solidFill>
                  <a:srgbClr val="394653"/>
                </a:solidFill>
                <a:cs typeface="+mn-ea"/>
                <a:sym typeface="+mn-lt"/>
              </a:rPr>
              <a:t>；</a:t>
            </a:r>
            <a:endParaRPr sz="2000">
              <a:cs typeface="+mn-ea"/>
              <a:sym typeface="+mn-lt"/>
            </a:endParaRPr>
          </a:p>
          <a:p>
            <a:pPr marL="355600" indent="-342900">
              <a:spcBef>
                <a:spcPts val="1680"/>
              </a:spcBef>
              <a:buFont typeface="Wingdings" panose="05000000000000000000"/>
              <a:buChar char=""/>
              <a:tabLst>
                <a:tab pos="354965" algn="l"/>
              </a:tabLst>
            </a:pPr>
            <a:r>
              <a:rPr sz="2000" dirty="0">
                <a:solidFill>
                  <a:srgbClr val="394653"/>
                </a:solidFill>
                <a:cs typeface="+mn-ea"/>
                <a:sym typeface="+mn-lt"/>
              </a:rPr>
              <a:t>检查产品、材料时，机器突然启动</a:t>
            </a:r>
            <a:r>
              <a:rPr sz="2000" spc="5" dirty="0">
                <a:solidFill>
                  <a:srgbClr val="394653"/>
                </a:solidFill>
                <a:cs typeface="+mn-ea"/>
                <a:sym typeface="+mn-lt"/>
              </a:rPr>
              <a:t>；</a:t>
            </a:r>
            <a:endParaRPr sz="2000">
              <a:cs typeface="+mn-ea"/>
              <a:sym typeface="+mn-lt"/>
            </a:endParaRPr>
          </a:p>
          <a:p>
            <a:pPr marL="355600" indent="-342900">
              <a:spcBef>
                <a:spcPts val="1680"/>
              </a:spcBef>
              <a:buFont typeface="Wingdings" panose="05000000000000000000"/>
              <a:buChar char=""/>
              <a:tabLst>
                <a:tab pos="354965" algn="l"/>
              </a:tabLst>
            </a:pPr>
            <a:r>
              <a:rPr sz="2000" dirty="0">
                <a:solidFill>
                  <a:srgbClr val="394653"/>
                </a:solidFill>
                <a:cs typeface="+mn-ea"/>
                <a:sym typeface="+mn-lt"/>
              </a:rPr>
              <a:t>加油时，机器突然启动</a:t>
            </a:r>
            <a:r>
              <a:rPr sz="2000" spc="5" dirty="0">
                <a:solidFill>
                  <a:srgbClr val="394653"/>
                </a:solidFill>
                <a:cs typeface="+mn-ea"/>
                <a:sym typeface="+mn-lt"/>
              </a:rPr>
              <a:t>；</a:t>
            </a:r>
            <a:endParaRPr sz="2000">
              <a:cs typeface="+mn-ea"/>
              <a:sym typeface="+mn-lt"/>
            </a:endParaRPr>
          </a:p>
          <a:p>
            <a:pPr marL="355600" indent="-342900">
              <a:spcBef>
                <a:spcPts val="1680"/>
              </a:spcBef>
              <a:buFont typeface="Wingdings" panose="05000000000000000000"/>
              <a:buChar char=""/>
              <a:tabLst>
                <a:tab pos="354965" algn="l"/>
              </a:tabLst>
            </a:pPr>
            <a:r>
              <a:rPr sz="2000" dirty="0">
                <a:solidFill>
                  <a:srgbClr val="394653"/>
                </a:solidFill>
                <a:cs typeface="+mn-ea"/>
                <a:sym typeface="+mn-lt"/>
              </a:rPr>
              <a:t>试车时，机器突然启动</a:t>
            </a:r>
            <a:r>
              <a:rPr sz="2000" spc="5" dirty="0">
                <a:solidFill>
                  <a:srgbClr val="394653"/>
                </a:solidFill>
                <a:cs typeface="+mn-ea"/>
                <a:sym typeface="+mn-lt"/>
              </a:rPr>
              <a:t>；</a:t>
            </a:r>
            <a:endParaRPr sz="2000">
              <a:cs typeface="+mn-ea"/>
              <a:sym typeface="+mn-lt"/>
            </a:endParaRPr>
          </a:p>
          <a:p>
            <a:pPr marL="355600" indent="-342900">
              <a:spcBef>
                <a:spcPts val="1680"/>
              </a:spcBef>
              <a:buFont typeface="Wingdings" panose="05000000000000000000"/>
              <a:buChar char=""/>
              <a:tabLst>
                <a:tab pos="354965" algn="l"/>
              </a:tabLst>
            </a:pPr>
            <a:r>
              <a:rPr sz="2000" dirty="0">
                <a:solidFill>
                  <a:srgbClr val="394653"/>
                </a:solidFill>
                <a:cs typeface="+mn-ea"/>
                <a:sym typeface="+mn-lt"/>
              </a:rPr>
              <a:t>清扫铁屑时，戴手套工作</a:t>
            </a:r>
            <a:r>
              <a:rPr sz="2000" spc="5" dirty="0">
                <a:solidFill>
                  <a:srgbClr val="394653"/>
                </a:solidFill>
                <a:cs typeface="+mn-ea"/>
                <a:sym typeface="+mn-lt"/>
              </a:rPr>
              <a:t>；</a:t>
            </a:r>
            <a:endParaRPr sz="2000">
              <a:cs typeface="+mn-ea"/>
              <a:sym typeface="+mn-lt"/>
            </a:endParaRPr>
          </a:p>
        </p:txBody>
      </p:sp>
      <p:sp>
        <p:nvSpPr>
          <p:cNvPr id="5" name="object 5"/>
          <p:cNvSpPr/>
          <p:nvPr/>
        </p:nvSpPr>
        <p:spPr>
          <a:xfrm>
            <a:off x="1130809" y="1595628"/>
            <a:ext cx="363220" cy="421005"/>
          </a:xfrm>
          <a:custGeom>
            <a:avLst/>
            <a:gdLst/>
            <a:ahLst/>
            <a:cxnLst/>
            <a:rect l="l" t="t" r="r" b="b"/>
            <a:pathLst>
              <a:path w="363219" h="421005">
                <a:moveTo>
                  <a:pt x="0" y="420624"/>
                </a:moveTo>
                <a:lnTo>
                  <a:pt x="0" y="0"/>
                </a:lnTo>
                <a:lnTo>
                  <a:pt x="362711" y="210312"/>
                </a:lnTo>
                <a:lnTo>
                  <a:pt x="0" y="420624"/>
                </a:lnTo>
                <a:close/>
              </a:path>
            </a:pathLst>
          </a:custGeom>
          <a:solidFill>
            <a:srgbClr val="394653"/>
          </a:solidFill>
        </p:spPr>
        <p:txBody>
          <a:bodyPr wrap="square" lIns="0" tIns="0" rIns="0" bIns="0" rtlCol="0"/>
          <a:lstStyle/>
          <a:p>
            <a:endParaRPr>
              <a:cs typeface="+mn-ea"/>
              <a:sym typeface="+mn-lt"/>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62940" y="1816608"/>
            <a:ext cx="3166872" cy="4067555"/>
          </a:xfrm>
          <a:prstGeom prst="rect">
            <a:avLst/>
          </a:prstGeom>
          <a:blipFill>
            <a:blip r:embed="rId2" cstate="print"/>
            <a:stretch>
              <a:fillRect/>
            </a:stretch>
          </a:blipFill>
        </p:spPr>
        <p:txBody>
          <a:bodyPr wrap="square" lIns="0" tIns="0" rIns="0" bIns="0" rtlCol="0"/>
          <a:lstStyle/>
          <a:p>
            <a:endParaRPr>
              <a:cs typeface="+mn-ea"/>
              <a:sym typeface="+mn-lt"/>
            </a:endParaRPr>
          </a:p>
        </p:txBody>
      </p:sp>
      <p:sp>
        <p:nvSpPr>
          <p:cNvPr id="3" name="object 3"/>
          <p:cNvSpPr txBox="1">
            <a:spLocks noGrp="1"/>
          </p:cNvSpPr>
          <p:nvPr>
            <p:ph type="title"/>
          </p:nvPr>
        </p:nvSpPr>
        <p:spPr>
          <a:xfrm>
            <a:off x="640250" y="269903"/>
            <a:ext cx="7218045" cy="566181"/>
          </a:xfrm>
          <a:prstGeom prst="rect">
            <a:avLst/>
          </a:prstGeom>
        </p:spPr>
        <p:txBody>
          <a:bodyPr vert="horz" wrap="square" lIns="0" tIns="12065" rIns="0" bIns="0" rtlCol="0" anchor="ctr" anchorCtr="0">
            <a:spAutoFit/>
          </a:bodyPr>
          <a:lstStyle/>
          <a:p>
            <a:pPr marL="12700">
              <a:spcBef>
                <a:spcPts val="95"/>
              </a:spcBef>
            </a:pPr>
            <a:r>
              <a:rPr spc="-5" dirty="0" err="1">
                <a:latin typeface="+mn-lt"/>
                <a:ea typeface="+mn-ea"/>
                <a:cs typeface="+mn-ea"/>
                <a:sym typeface="+mn-lt"/>
              </a:rPr>
              <a:t>安全须知</a:t>
            </a:r>
            <a:r>
              <a:rPr spc="-5" dirty="0">
                <a:latin typeface="+mn-lt"/>
                <a:ea typeface="+mn-ea"/>
                <a:cs typeface="+mn-ea"/>
                <a:sym typeface="+mn-lt"/>
              </a:rPr>
              <a:t>——设备操作</a:t>
            </a:r>
          </a:p>
        </p:txBody>
      </p:sp>
      <p:sp>
        <p:nvSpPr>
          <p:cNvPr id="4" name="object 4"/>
          <p:cNvSpPr/>
          <p:nvPr/>
        </p:nvSpPr>
        <p:spPr>
          <a:xfrm>
            <a:off x="4037077" y="1485583"/>
            <a:ext cx="627380" cy="627380"/>
          </a:xfrm>
          <a:custGeom>
            <a:avLst/>
            <a:gdLst/>
            <a:ahLst/>
            <a:cxnLst/>
            <a:rect l="l" t="t" r="r" b="b"/>
            <a:pathLst>
              <a:path w="627379" h="627380">
                <a:moveTo>
                  <a:pt x="313283" y="627062"/>
                </a:moveTo>
                <a:lnTo>
                  <a:pt x="266948" y="623663"/>
                </a:lnTo>
                <a:lnTo>
                  <a:pt x="222718" y="613787"/>
                </a:lnTo>
                <a:lnTo>
                  <a:pt x="181081" y="597921"/>
                </a:lnTo>
                <a:lnTo>
                  <a:pt x="142523" y="576550"/>
                </a:lnTo>
                <a:lnTo>
                  <a:pt x="107602" y="550227"/>
                </a:lnTo>
                <a:lnTo>
                  <a:pt x="76691" y="519349"/>
                </a:lnTo>
                <a:lnTo>
                  <a:pt x="50323" y="484440"/>
                </a:lnTo>
                <a:lnTo>
                  <a:pt x="28984" y="445988"/>
                </a:lnTo>
                <a:lnTo>
                  <a:pt x="13159" y="404483"/>
                </a:lnTo>
                <a:lnTo>
                  <a:pt x="3336" y="360411"/>
                </a:lnTo>
                <a:lnTo>
                  <a:pt x="0" y="314261"/>
                </a:lnTo>
                <a:lnTo>
                  <a:pt x="3336" y="267748"/>
                </a:lnTo>
                <a:lnTo>
                  <a:pt x="13159" y="223379"/>
                </a:lnTo>
                <a:lnTo>
                  <a:pt x="28984" y="181635"/>
                </a:lnTo>
                <a:lnTo>
                  <a:pt x="50323" y="142998"/>
                </a:lnTo>
                <a:lnTo>
                  <a:pt x="76691" y="107950"/>
                </a:lnTo>
                <a:lnTo>
                  <a:pt x="107602" y="76972"/>
                </a:lnTo>
                <a:lnTo>
                  <a:pt x="142634" y="50511"/>
                </a:lnTo>
                <a:lnTo>
                  <a:pt x="181147" y="29140"/>
                </a:lnTo>
                <a:lnTo>
                  <a:pt x="222750" y="13274"/>
                </a:lnTo>
                <a:lnTo>
                  <a:pt x="266958" y="3399"/>
                </a:lnTo>
                <a:lnTo>
                  <a:pt x="313283" y="0"/>
                </a:lnTo>
                <a:lnTo>
                  <a:pt x="359615" y="3400"/>
                </a:lnTo>
                <a:lnTo>
                  <a:pt x="403844" y="13279"/>
                </a:lnTo>
                <a:lnTo>
                  <a:pt x="445483" y="29155"/>
                </a:lnTo>
                <a:lnTo>
                  <a:pt x="484046" y="50547"/>
                </a:lnTo>
                <a:lnTo>
                  <a:pt x="518977" y="76903"/>
                </a:lnTo>
                <a:lnTo>
                  <a:pt x="549905" y="107830"/>
                </a:lnTo>
                <a:lnTo>
                  <a:pt x="576296" y="142808"/>
                </a:lnTo>
                <a:lnTo>
                  <a:pt x="597668" y="181352"/>
                </a:lnTo>
                <a:lnTo>
                  <a:pt x="613533" y="222975"/>
                </a:lnTo>
                <a:lnTo>
                  <a:pt x="623409" y="267195"/>
                </a:lnTo>
                <a:lnTo>
                  <a:pt x="626808" y="313524"/>
                </a:lnTo>
                <a:lnTo>
                  <a:pt x="623409" y="359857"/>
                </a:lnTo>
                <a:lnTo>
                  <a:pt x="613533" y="404079"/>
                </a:lnTo>
                <a:lnTo>
                  <a:pt x="597668" y="445705"/>
                </a:lnTo>
                <a:lnTo>
                  <a:pt x="576296" y="484250"/>
                </a:lnTo>
                <a:lnTo>
                  <a:pt x="549905" y="519229"/>
                </a:lnTo>
                <a:lnTo>
                  <a:pt x="518977" y="550157"/>
                </a:lnTo>
                <a:lnTo>
                  <a:pt x="483935" y="576585"/>
                </a:lnTo>
                <a:lnTo>
                  <a:pt x="445417" y="597936"/>
                </a:lnTo>
                <a:lnTo>
                  <a:pt x="403812" y="613792"/>
                </a:lnTo>
                <a:lnTo>
                  <a:pt x="359605" y="623663"/>
                </a:lnTo>
                <a:lnTo>
                  <a:pt x="313283" y="627062"/>
                </a:lnTo>
                <a:close/>
              </a:path>
            </a:pathLst>
          </a:custGeom>
          <a:solidFill>
            <a:srgbClr val="00929F"/>
          </a:solidFill>
        </p:spPr>
        <p:txBody>
          <a:bodyPr wrap="square" lIns="0" tIns="0" rIns="0" bIns="0" rtlCol="0"/>
          <a:lstStyle/>
          <a:p>
            <a:endParaRPr>
              <a:cs typeface="+mn-ea"/>
              <a:sym typeface="+mn-lt"/>
            </a:endParaRPr>
          </a:p>
        </p:txBody>
      </p:sp>
      <p:sp>
        <p:nvSpPr>
          <p:cNvPr id="5" name="object 5"/>
          <p:cNvSpPr txBox="1"/>
          <p:nvPr/>
        </p:nvSpPr>
        <p:spPr>
          <a:xfrm>
            <a:off x="4252481" y="1588833"/>
            <a:ext cx="194945" cy="382156"/>
          </a:xfrm>
          <a:prstGeom prst="rect">
            <a:avLst/>
          </a:prstGeom>
        </p:spPr>
        <p:txBody>
          <a:bodyPr vert="horz" wrap="square" lIns="0" tIns="12700" rIns="0" bIns="0" rtlCol="0">
            <a:spAutoFit/>
          </a:bodyPr>
          <a:lstStyle/>
          <a:p>
            <a:pPr marL="12700">
              <a:spcBef>
                <a:spcPts val="100"/>
              </a:spcBef>
            </a:pPr>
            <a:r>
              <a:rPr sz="2400" dirty="0">
                <a:solidFill>
                  <a:srgbClr val="FFFFFF"/>
                </a:solidFill>
                <a:cs typeface="+mn-ea"/>
                <a:sym typeface="+mn-lt"/>
              </a:rPr>
              <a:t>1</a:t>
            </a:r>
            <a:endParaRPr sz="2400">
              <a:cs typeface="+mn-ea"/>
              <a:sym typeface="+mn-lt"/>
            </a:endParaRPr>
          </a:p>
        </p:txBody>
      </p:sp>
      <p:sp>
        <p:nvSpPr>
          <p:cNvPr id="6" name="object 6"/>
          <p:cNvSpPr/>
          <p:nvPr/>
        </p:nvSpPr>
        <p:spPr>
          <a:xfrm>
            <a:off x="4037077" y="2315541"/>
            <a:ext cx="627380" cy="627380"/>
          </a:xfrm>
          <a:custGeom>
            <a:avLst/>
            <a:gdLst/>
            <a:ahLst/>
            <a:cxnLst/>
            <a:rect l="l" t="t" r="r" b="b"/>
            <a:pathLst>
              <a:path w="627379" h="627380">
                <a:moveTo>
                  <a:pt x="313283" y="627062"/>
                </a:moveTo>
                <a:lnTo>
                  <a:pt x="266950" y="623662"/>
                </a:lnTo>
                <a:lnTo>
                  <a:pt x="222730" y="613786"/>
                </a:lnTo>
                <a:lnTo>
                  <a:pt x="181108" y="597918"/>
                </a:lnTo>
                <a:lnTo>
                  <a:pt x="142570" y="576542"/>
                </a:lnTo>
                <a:lnTo>
                  <a:pt x="107602" y="550142"/>
                </a:lnTo>
                <a:lnTo>
                  <a:pt x="76691" y="519202"/>
                </a:lnTo>
                <a:lnTo>
                  <a:pt x="50323" y="484207"/>
                </a:lnTo>
                <a:lnTo>
                  <a:pt x="28984" y="445641"/>
                </a:lnTo>
                <a:lnTo>
                  <a:pt x="13159" y="403989"/>
                </a:lnTo>
                <a:lnTo>
                  <a:pt x="3336" y="359733"/>
                </a:lnTo>
                <a:lnTo>
                  <a:pt x="0" y="313359"/>
                </a:lnTo>
                <a:lnTo>
                  <a:pt x="3336" y="267071"/>
                </a:lnTo>
                <a:lnTo>
                  <a:pt x="13159" y="222885"/>
                </a:lnTo>
                <a:lnTo>
                  <a:pt x="28984" y="181288"/>
                </a:lnTo>
                <a:lnTo>
                  <a:pt x="50323" y="142766"/>
                </a:lnTo>
                <a:lnTo>
                  <a:pt x="76691" y="107804"/>
                </a:lnTo>
                <a:lnTo>
                  <a:pt x="107602" y="76887"/>
                </a:lnTo>
                <a:lnTo>
                  <a:pt x="142570" y="50503"/>
                </a:lnTo>
                <a:lnTo>
                  <a:pt x="181108" y="29136"/>
                </a:lnTo>
                <a:lnTo>
                  <a:pt x="222730" y="13273"/>
                </a:lnTo>
                <a:lnTo>
                  <a:pt x="266950" y="3399"/>
                </a:lnTo>
                <a:lnTo>
                  <a:pt x="313283" y="0"/>
                </a:lnTo>
                <a:lnTo>
                  <a:pt x="359613" y="3399"/>
                </a:lnTo>
                <a:lnTo>
                  <a:pt x="403832" y="13274"/>
                </a:lnTo>
                <a:lnTo>
                  <a:pt x="445456" y="29140"/>
                </a:lnTo>
                <a:lnTo>
                  <a:pt x="483999" y="50512"/>
                </a:lnTo>
                <a:lnTo>
                  <a:pt x="518977" y="76904"/>
                </a:lnTo>
                <a:lnTo>
                  <a:pt x="549905" y="107832"/>
                </a:lnTo>
                <a:lnTo>
                  <a:pt x="576296" y="142812"/>
                </a:lnTo>
                <a:lnTo>
                  <a:pt x="597668" y="181356"/>
                </a:lnTo>
                <a:lnTo>
                  <a:pt x="613533" y="222982"/>
                </a:lnTo>
                <a:lnTo>
                  <a:pt x="623409" y="267204"/>
                </a:lnTo>
                <a:lnTo>
                  <a:pt x="626808" y="313537"/>
                </a:lnTo>
                <a:lnTo>
                  <a:pt x="623409" y="359867"/>
                </a:lnTo>
                <a:lnTo>
                  <a:pt x="613533" y="404086"/>
                </a:lnTo>
                <a:lnTo>
                  <a:pt x="597668" y="445710"/>
                </a:lnTo>
                <a:lnTo>
                  <a:pt x="576296" y="484253"/>
                </a:lnTo>
                <a:lnTo>
                  <a:pt x="549905" y="519231"/>
                </a:lnTo>
                <a:lnTo>
                  <a:pt x="518977" y="550159"/>
                </a:lnTo>
                <a:lnTo>
                  <a:pt x="483999" y="576550"/>
                </a:lnTo>
                <a:lnTo>
                  <a:pt x="445456" y="597922"/>
                </a:lnTo>
                <a:lnTo>
                  <a:pt x="403832" y="613787"/>
                </a:lnTo>
                <a:lnTo>
                  <a:pt x="359613" y="623663"/>
                </a:lnTo>
                <a:lnTo>
                  <a:pt x="313283" y="627062"/>
                </a:lnTo>
                <a:close/>
              </a:path>
            </a:pathLst>
          </a:custGeom>
          <a:solidFill>
            <a:srgbClr val="F6AA25"/>
          </a:solidFill>
        </p:spPr>
        <p:txBody>
          <a:bodyPr wrap="square" lIns="0" tIns="0" rIns="0" bIns="0" rtlCol="0"/>
          <a:lstStyle/>
          <a:p>
            <a:endParaRPr>
              <a:cs typeface="+mn-ea"/>
              <a:sym typeface="+mn-lt"/>
            </a:endParaRPr>
          </a:p>
        </p:txBody>
      </p:sp>
      <p:sp>
        <p:nvSpPr>
          <p:cNvPr id="7" name="object 7"/>
          <p:cNvSpPr txBox="1"/>
          <p:nvPr/>
        </p:nvSpPr>
        <p:spPr>
          <a:xfrm>
            <a:off x="4252481" y="2418804"/>
            <a:ext cx="194945" cy="382156"/>
          </a:xfrm>
          <a:prstGeom prst="rect">
            <a:avLst/>
          </a:prstGeom>
        </p:spPr>
        <p:txBody>
          <a:bodyPr vert="horz" wrap="square" lIns="0" tIns="12700" rIns="0" bIns="0" rtlCol="0">
            <a:spAutoFit/>
          </a:bodyPr>
          <a:lstStyle/>
          <a:p>
            <a:pPr marL="12700">
              <a:spcBef>
                <a:spcPts val="100"/>
              </a:spcBef>
            </a:pPr>
            <a:r>
              <a:rPr sz="2400" dirty="0">
                <a:solidFill>
                  <a:srgbClr val="FFFFFF"/>
                </a:solidFill>
                <a:cs typeface="+mn-ea"/>
                <a:sym typeface="+mn-lt"/>
              </a:rPr>
              <a:t>2</a:t>
            </a:r>
            <a:endParaRPr sz="2400">
              <a:cs typeface="+mn-ea"/>
              <a:sym typeface="+mn-lt"/>
            </a:endParaRPr>
          </a:p>
        </p:txBody>
      </p:sp>
      <p:sp>
        <p:nvSpPr>
          <p:cNvPr id="8" name="object 8"/>
          <p:cNvSpPr/>
          <p:nvPr/>
        </p:nvSpPr>
        <p:spPr>
          <a:xfrm>
            <a:off x="4037077" y="3145511"/>
            <a:ext cx="627380" cy="627380"/>
          </a:xfrm>
          <a:custGeom>
            <a:avLst/>
            <a:gdLst/>
            <a:ahLst/>
            <a:cxnLst/>
            <a:rect l="l" t="t" r="r" b="b"/>
            <a:pathLst>
              <a:path w="627379" h="627379">
                <a:moveTo>
                  <a:pt x="313283" y="627062"/>
                </a:moveTo>
                <a:lnTo>
                  <a:pt x="266949" y="623663"/>
                </a:lnTo>
                <a:lnTo>
                  <a:pt x="222723" y="613787"/>
                </a:lnTo>
                <a:lnTo>
                  <a:pt x="181091" y="597921"/>
                </a:lnTo>
                <a:lnTo>
                  <a:pt x="142541" y="576550"/>
                </a:lnTo>
                <a:lnTo>
                  <a:pt x="107560" y="550157"/>
                </a:lnTo>
                <a:lnTo>
                  <a:pt x="76637" y="519229"/>
                </a:lnTo>
                <a:lnTo>
                  <a:pt x="50323" y="484365"/>
                </a:lnTo>
                <a:lnTo>
                  <a:pt x="28984" y="445876"/>
                </a:lnTo>
                <a:lnTo>
                  <a:pt x="13159" y="404323"/>
                </a:lnTo>
                <a:lnTo>
                  <a:pt x="3336" y="360191"/>
                </a:lnTo>
                <a:lnTo>
                  <a:pt x="0" y="313969"/>
                </a:lnTo>
                <a:lnTo>
                  <a:pt x="3336" y="267529"/>
                </a:lnTo>
                <a:lnTo>
                  <a:pt x="13159" y="223219"/>
                </a:lnTo>
                <a:lnTo>
                  <a:pt x="28984" y="181523"/>
                </a:lnTo>
                <a:lnTo>
                  <a:pt x="50323" y="142923"/>
                </a:lnTo>
                <a:lnTo>
                  <a:pt x="76691" y="107902"/>
                </a:lnTo>
                <a:lnTo>
                  <a:pt x="107658" y="76903"/>
                </a:lnTo>
                <a:lnTo>
                  <a:pt x="142608" y="50511"/>
                </a:lnTo>
                <a:lnTo>
                  <a:pt x="181131" y="29140"/>
                </a:lnTo>
                <a:lnTo>
                  <a:pt x="222742" y="13274"/>
                </a:lnTo>
                <a:lnTo>
                  <a:pt x="266955" y="3399"/>
                </a:lnTo>
                <a:lnTo>
                  <a:pt x="313283" y="0"/>
                </a:lnTo>
                <a:lnTo>
                  <a:pt x="359614" y="3399"/>
                </a:lnTo>
                <a:lnTo>
                  <a:pt x="403839" y="13277"/>
                </a:lnTo>
                <a:lnTo>
                  <a:pt x="445472" y="29149"/>
                </a:lnTo>
                <a:lnTo>
                  <a:pt x="484028" y="50532"/>
                </a:lnTo>
                <a:lnTo>
                  <a:pt x="519019" y="76945"/>
                </a:lnTo>
                <a:lnTo>
                  <a:pt x="549959" y="107902"/>
                </a:lnTo>
                <a:lnTo>
                  <a:pt x="576296" y="142808"/>
                </a:lnTo>
                <a:lnTo>
                  <a:pt x="597668" y="181352"/>
                </a:lnTo>
                <a:lnTo>
                  <a:pt x="613533" y="222975"/>
                </a:lnTo>
                <a:lnTo>
                  <a:pt x="623409" y="267195"/>
                </a:lnTo>
                <a:lnTo>
                  <a:pt x="626808" y="313524"/>
                </a:lnTo>
                <a:lnTo>
                  <a:pt x="623409" y="359857"/>
                </a:lnTo>
                <a:lnTo>
                  <a:pt x="613533" y="404079"/>
                </a:lnTo>
                <a:lnTo>
                  <a:pt x="597668" y="445705"/>
                </a:lnTo>
                <a:lnTo>
                  <a:pt x="576296" y="484250"/>
                </a:lnTo>
                <a:lnTo>
                  <a:pt x="549905" y="519229"/>
                </a:lnTo>
                <a:lnTo>
                  <a:pt x="518922" y="550199"/>
                </a:lnTo>
                <a:lnTo>
                  <a:pt x="483961" y="576571"/>
                </a:lnTo>
                <a:lnTo>
                  <a:pt x="445432" y="597930"/>
                </a:lnTo>
                <a:lnTo>
                  <a:pt x="403820" y="613790"/>
                </a:lnTo>
                <a:lnTo>
                  <a:pt x="359608" y="623663"/>
                </a:lnTo>
                <a:lnTo>
                  <a:pt x="313283" y="627062"/>
                </a:lnTo>
                <a:close/>
              </a:path>
            </a:pathLst>
          </a:custGeom>
          <a:solidFill>
            <a:srgbClr val="EA542B"/>
          </a:solidFill>
        </p:spPr>
        <p:txBody>
          <a:bodyPr wrap="square" lIns="0" tIns="0" rIns="0" bIns="0" rtlCol="0"/>
          <a:lstStyle/>
          <a:p>
            <a:endParaRPr>
              <a:cs typeface="+mn-ea"/>
              <a:sym typeface="+mn-lt"/>
            </a:endParaRPr>
          </a:p>
        </p:txBody>
      </p:sp>
      <p:sp>
        <p:nvSpPr>
          <p:cNvPr id="9" name="object 9"/>
          <p:cNvSpPr txBox="1"/>
          <p:nvPr/>
        </p:nvSpPr>
        <p:spPr>
          <a:xfrm>
            <a:off x="4252481" y="3248775"/>
            <a:ext cx="194945" cy="382156"/>
          </a:xfrm>
          <a:prstGeom prst="rect">
            <a:avLst/>
          </a:prstGeom>
        </p:spPr>
        <p:txBody>
          <a:bodyPr vert="horz" wrap="square" lIns="0" tIns="12700" rIns="0" bIns="0" rtlCol="0">
            <a:spAutoFit/>
          </a:bodyPr>
          <a:lstStyle/>
          <a:p>
            <a:pPr marL="12700">
              <a:spcBef>
                <a:spcPts val="100"/>
              </a:spcBef>
            </a:pPr>
            <a:r>
              <a:rPr sz="2400" dirty="0">
                <a:solidFill>
                  <a:srgbClr val="FFFFFF"/>
                </a:solidFill>
                <a:cs typeface="+mn-ea"/>
                <a:sym typeface="+mn-lt"/>
              </a:rPr>
              <a:t>3</a:t>
            </a:r>
            <a:endParaRPr sz="2400">
              <a:cs typeface="+mn-ea"/>
              <a:sym typeface="+mn-lt"/>
            </a:endParaRPr>
          </a:p>
        </p:txBody>
      </p:sp>
      <p:sp>
        <p:nvSpPr>
          <p:cNvPr id="10" name="object 10"/>
          <p:cNvSpPr txBox="1"/>
          <p:nvPr/>
        </p:nvSpPr>
        <p:spPr>
          <a:xfrm>
            <a:off x="4742624" y="1505255"/>
            <a:ext cx="6323965" cy="258404"/>
          </a:xfrm>
          <a:prstGeom prst="rect">
            <a:avLst/>
          </a:prstGeom>
        </p:spPr>
        <p:txBody>
          <a:bodyPr vert="horz" wrap="square" lIns="0" tIns="12065" rIns="0" bIns="0" rtlCol="0">
            <a:spAutoFit/>
          </a:bodyPr>
          <a:lstStyle/>
          <a:p>
            <a:pPr marL="12700">
              <a:spcBef>
                <a:spcPts val="95"/>
              </a:spcBef>
            </a:pPr>
            <a:r>
              <a:rPr sz="1600" dirty="0">
                <a:solidFill>
                  <a:srgbClr val="394653"/>
                </a:solidFill>
                <a:cs typeface="+mn-ea"/>
                <a:sym typeface="+mn-lt"/>
              </a:rPr>
              <a:t>穿紧身防护服，袖口不要敞开。留长发的，要戴防护帽。操作时不能</a:t>
            </a:r>
            <a:r>
              <a:rPr sz="1600" spc="-5" dirty="0">
                <a:solidFill>
                  <a:srgbClr val="394653"/>
                </a:solidFill>
                <a:cs typeface="+mn-ea"/>
                <a:sym typeface="+mn-lt"/>
              </a:rPr>
              <a:t>使</a:t>
            </a:r>
            <a:endParaRPr sz="1600">
              <a:cs typeface="+mn-ea"/>
              <a:sym typeface="+mn-lt"/>
            </a:endParaRPr>
          </a:p>
        </p:txBody>
      </p:sp>
      <p:sp>
        <p:nvSpPr>
          <p:cNvPr id="11" name="object 11"/>
          <p:cNvSpPr txBox="1"/>
          <p:nvPr/>
        </p:nvSpPr>
        <p:spPr>
          <a:xfrm>
            <a:off x="4742624" y="1749095"/>
            <a:ext cx="6120765" cy="258404"/>
          </a:xfrm>
          <a:prstGeom prst="rect">
            <a:avLst/>
          </a:prstGeom>
        </p:spPr>
        <p:txBody>
          <a:bodyPr vert="horz" wrap="square" lIns="0" tIns="12065" rIns="0" bIns="0" rtlCol="0">
            <a:spAutoFit/>
          </a:bodyPr>
          <a:lstStyle/>
          <a:p>
            <a:pPr marL="12700">
              <a:spcBef>
                <a:spcPts val="95"/>
              </a:spcBef>
            </a:pPr>
            <a:r>
              <a:rPr sz="1600" dirty="0">
                <a:solidFill>
                  <a:srgbClr val="394653"/>
                </a:solidFill>
                <a:cs typeface="+mn-ea"/>
                <a:sym typeface="+mn-lt"/>
              </a:rPr>
              <a:t>用手套，以防高速运转的部件绞缠手套而把手带入机械，造成伤害</a:t>
            </a:r>
            <a:r>
              <a:rPr sz="1600" spc="-5" dirty="0">
                <a:solidFill>
                  <a:srgbClr val="394653"/>
                </a:solidFill>
                <a:cs typeface="+mn-ea"/>
                <a:sym typeface="+mn-lt"/>
              </a:rPr>
              <a:t>。</a:t>
            </a:r>
            <a:endParaRPr sz="1600">
              <a:cs typeface="+mn-ea"/>
              <a:sym typeface="+mn-lt"/>
            </a:endParaRPr>
          </a:p>
        </p:txBody>
      </p:sp>
      <p:sp>
        <p:nvSpPr>
          <p:cNvPr id="12" name="object 12"/>
          <p:cNvSpPr txBox="1"/>
          <p:nvPr/>
        </p:nvSpPr>
        <p:spPr>
          <a:xfrm>
            <a:off x="4742624" y="2198965"/>
            <a:ext cx="6323965" cy="708014"/>
          </a:xfrm>
          <a:prstGeom prst="rect">
            <a:avLst/>
          </a:prstGeom>
        </p:spPr>
        <p:txBody>
          <a:bodyPr vert="horz" wrap="square" lIns="0" tIns="12700" rIns="0" bIns="0" rtlCol="0">
            <a:spAutoFit/>
          </a:bodyPr>
          <a:lstStyle/>
          <a:p>
            <a:pPr marL="12700" marR="5080">
              <a:lnSpc>
                <a:spcPct val="150000"/>
              </a:lnSpc>
              <a:spcBef>
                <a:spcPts val="100"/>
              </a:spcBef>
            </a:pPr>
            <a:r>
              <a:rPr sz="1600" dirty="0">
                <a:solidFill>
                  <a:srgbClr val="394653"/>
                </a:solidFill>
                <a:cs typeface="+mn-ea"/>
                <a:sym typeface="+mn-lt"/>
              </a:rPr>
              <a:t>在机床主轴上装卸卡盘时，应在停机后进行，不可用电动机的力量切</a:t>
            </a:r>
            <a:r>
              <a:rPr sz="1600" spc="-5" dirty="0">
                <a:solidFill>
                  <a:srgbClr val="394653"/>
                </a:solidFill>
                <a:cs typeface="+mn-ea"/>
                <a:sym typeface="+mn-lt"/>
              </a:rPr>
              <a:t>下 </a:t>
            </a:r>
            <a:r>
              <a:rPr sz="1600" dirty="0">
                <a:solidFill>
                  <a:srgbClr val="394653"/>
                </a:solidFill>
                <a:cs typeface="+mn-ea"/>
                <a:sym typeface="+mn-lt"/>
              </a:rPr>
              <a:t>卡盘</a:t>
            </a:r>
            <a:r>
              <a:rPr sz="1600" spc="-5" dirty="0">
                <a:solidFill>
                  <a:srgbClr val="394653"/>
                </a:solidFill>
                <a:cs typeface="+mn-ea"/>
                <a:sym typeface="+mn-lt"/>
              </a:rPr>
              <a:t>。</a:t>
            </a:r>
            <a:endParaRPr sz="1600">
              <a:cs typeface="+mn-ea"/>
              <a:sym typeface="+mn-lt"/>
            </a:endParaRPr>
          </a:p>
        </p:txBody>
      </p:sp>
      <p:sp>
        <p:nvSpPr>
          <p:cNvPr id="13" name="object 13"/>
          <p:cNvSpPr txBox="1"/>
          <p:nvPr/>
        </p:nvSpPr>
        <p:spPr>
          <a:xfrm>
            <a:off x="4742624" y="3333204"/>
            <a:ext cx="5714365" cy="258404"/>
          </a:xfrm>
          <a:prstGeom prst="rect">
            <a:avLst/>
          </a:prstGeom>
        </p:spPr>
        <p:txBody>
          <a:bodyPr vert="horz" wrap="square" lIns="0" tIns="12065" rIns="0" bIns="0" rtlCol="0">
            <a:spAutoFit/>
          </a:bodyPr>
          <a:lstStyle/>
          <a:p>
            <a:pPr marL="12700">
              <a:spcBef>
                <a:spcPts val="95"/>
              </a:spcBef>
            </a:pPr>
            <a:r>
              <a:rPr sz="1600" dirty="0">
                <a:solidFill>
                  <a:srgbClr val="394653"/>
                </a:solidFill>
                <a:cs typeface="+mn-ea"/>
                <a:sym typeface="+mn-lt"/>
              </a:rPr>
              <a:t>车削形状不规则的工件时，应装平衡块，并试转平衡后再切削</a:t>
            </a:r>
            <a:r>
              <a:rPr sz="1600" spc="-5" dirty="0">
                <a:solidFill>
                  <a:srgbClr val="394653"/>
                </a:solidFill>
                <a:cs typeface="+mn-ea"/>
                <a:sym typeface="+mn-lt"/>
              </a:rPr>
              <a:t>。</a:t>
            </a:r>
            <a:endParaRPr sz="1600">
              <a:cs typeface="+mn-ea"/>
              <a:sym typeface="+mn-lt"/>
            </a:endParaRPr>
          </a:p>
        </p:txBody>
      </p:sp>
      <p:sp>
        <p:nvSpPr>
          <p:cNvPr id="14" name="object 14"/>
          <p:cNvSpPr/>
          <p:nvPr/>
        </p:nvSpPr>
        <p:spPr>
          <a:xfrm>
            <a:off x="4037077" y="3975469"/>
            <a:ext cx="627380" cy="627380"/>
          </a:xfrm>
          <a:custGeom>
            <a:avLst/>
            <a:gdLst/>
            <a:ahLst/>
            <a:cxnLst/>
            <a:rect l="l" t="t" r="r" b="b"/>
            <a:pathLst>
              <a:path w="627379" h="627379">
                <a:moveTo>
                  <a:pt x="313283" y="627062"/>
                </a:moveTo>
                <a:lnTo>
                  <a:pt x="266950" y="623662"/>
                </a:lnTo>
                <a:lnTo>
                  <a:pt x="222730" y="613785"/>
                </a:lnTo>
                <a:lnTo>
                  <a:pt x="181108" y="597912"/>
                </a:lnTo>
                <a:lnTo>
                  <a:pt x="142570" y="576528"/>
                </a:lnTo>
                <a:lnTo>
                  <a:pt x="107602" y="550114"/>
                </a:lnTo>
                <a:lnTo>
                  <a:pt x="76691" y="519155"/>
                </a:lnTo>
                <a:lnTo>
                  <a:pt x="50323" y="484132"/>
                </a:lnTo>
                <a:lnTo>
                  <a:pt x="28984" y="445529"/>
                </a:lnTo>
                <a:lnTo>
                  <a:pt x="13159" y="403829"/>
                </a:lnTo>
                <a:lnTo>
                  <a:pt x="3336" y="359514"/>
                </a:lnTo>
                <a:lnTo>
                  <a:pt x="0" y="313067"/>
                </a:lnTo>
                <a:lnTo>
                  <a:pt x="3336" y="266851"/>
                </a:lnTo>
                <a:lnTo>
                  <a:pt x="13159" y="222725"/>
                </a:lnTo>
                <a:lnTo>
                  <a:pt x="28984" y="181176"/>
                </a:lnTo>
                <a:lnTo>
                  <a:pt x="50323" y="142690"/>
                </a:lnTo>
                <a:lnTo>
                  <a:pt x="76691" y="107756"/>
                </a:lnTo>
                <a:lnTo>
                  <a:pt x="107602" y="76860"/>
                </a:lnTo>
                <a:lnTo>
                  <a:pt x="142570" y="50489"/>
                </a:lnTo>
                <a:lnTo>
                  <a:pt x="181108" y="29131"/>
                </a:lnTo>
                <a:lnTo>
                  <a:pt x="222730" y="13271"/>
                </a:lnTo>
                <a:lnTo>
                  <a:pt x="266950" y="3399"/>
                </a:lnTo>
                <a:lnTo>
                  <a:pt x="313283" y="0"/>
                </a:lnTo>
                <a:lnTo>
                  <a:pt x="359613" y="3399"/>
                </a:lnTo>
                <a:lnTo>
                  <a:pt x="403832" y="13274"/>
                </a:lnTo>
                <a:lnTo>
                  <a:pt x="445456" y="29140"/>
                </a:lnTo>
                <a:lnTo>
                  <a:pt x="483999" y="50512"/>
                </a:lnTo>
                <a:lnTo>
                  <a:pt x="518977" y="76904"/>
                </a:lnTo>
                <a:lnTo>
                  <a:pt x="549905" y="107832"/>
                </a:lnTo>
                <a:lnTo>
                  <a:pt x="576296" y="142812"/>
                </a:lnTo>
                <a:lnTo>
                  <a:pt x="597668" y="181356"/>
                </a:lnTo>
                <a:lnTo>
                  <a:pt x="613533" y="222982"/>
                </a:lnTo>
                <a:lnTo>
                  <a:pt x="623409" y="267204"/>
                </a:lnTo>
                <a:lnTo>
                  <a:pt x="626808" y="313537"/>
                </a:lnTo>
                <a:lnTo>
                  <a:pt x="623409" y="359867"/>
                </a:lnTo>
                <a:lnTo>
                  <a:pt x="613533" y="404086"/>
                </a:lnTo>
                <a:lnTo>
                  <a:pt x="597668" y="445710"/>
                </a:lnTo>
                <a:lnTo>
                  <a:pt x="576296" y="484253"/>
                </a:lnTo>
                <a:lnTo>
                  <a:pt x="549905" y="519231"/>
                </a:lnTo>
                <a:lnTo>
                  <a:pt x="518977" y="550159"/>
                </a:lnTo>
                <a:lnTo>
                  <a:pt x="483999" y="576550"/>
                </a:lnTo>
                <a:lnTo>
                  <a:pt x="445456" y="597922"/>
                </a:lnTo>
                <a:lnTo>
                  <a:pt x="403832" y="613787"/>
                </a:lnTo>
                <a:lnTo>
                  <a:pt x="359613" y="623663"/>
                </a:lnTo>
                <a:lnTo>
                  <a:pt x="313283" y="627062"/>
                </a:lnTo>
                <a:close/>
              </a:path>
            </a:pathLst>
          </a:custGeom>
          <a:solidFill>
            <a:srgbClr val="394653"/>
          </a:solidFill>
        </p:spPr>
        <p:txBody>
          <a:bodyPr wrap="square" lIns="0" tIns="0" rIns="0" bIns="0" rtlCol="0"/>
          <a:lstStyle/>
          <a:p>
            <a:endParaRPr>
              <a:cs typeface="+mn-ea"/>
              <a:sym typeface="+mn-lt"/>
            </a:endParaRPr>
          </a:p>
        </p:txBody>
      </p:sp>
      <p:sp>
        <p:nvSpPr>
          <p:cNvPr id="15" name="object 15"/>
          <p:cNvSpPr txBox="1"/>
          <p:nvPr/>
        </p:nvSpPr>
        <p:spPr>
          <a:xfrm>
            <a:off x="4252481" y="4078733"/>
            <a:ext cx="194945" cy="382156"/>
          </a:xfrm>
          <a:prstGeom prst="rect">
            <a:avLst/>
          </a:prstGeom>
        </p:spPr>
        <p:txBody>
          <a:bodyPr vert="horz" wrap="square" lIns="0" tIns="12700" rIns="0" bIns="0" rtlCol="0">
            <a:spAutoFit/>
          </a:bodyPr>
          <a:lstStyle/>
          <a:p>
            <a:pPr marL="12700">
              <a:spcBef>
                <a:spcPts val="100"/>
              </a:spcBef>
            </a:pPr>
            <a:r>
              <a:rPr sz="2400" dirty="0">
                <a:solidFill>
                  <a:srgbClr val="FFFFFF"/>
                </a:solidFill>
                <a:cs typeface="+mn-ea"/>
                <a:sym typeface="+mn-lt"/>
              </a:rPr>
              <a:t>4</a:t>
            </a:r>
            <a:endParaRPr sz="2400">
              <a:cs typeface="+mn-ea"/>
              <a:sym typeface="+mn-lt"/>
            </a:endParaRPr>
          </a:p>
        </p:txBody>
      </p:sp>
      <p:sp>
        <p:nvSpPr>
          <p:cNvPr id="16" name="object 16"/>
          <p:cNvSpPr/>
          <p:nvPr/>
        </p:nvSpPr>
        <p:spPr>
          <a:xfrm>
            <a:off x="4037077" y="4805439"/>
            <a:ext cx="627380" cy="627380"/>
          </a:xfrm>
          <a:custGeom>
            <a:avLst/>
            <a:gdLst/>
            <a:ahLst/>
            <a:cxnLst/>
            <a:rect l="l" t="t" r="r" b="b"/>
            <a:pathLst>
              <a:path w="627379" h="627379">
                <a:moveTo>
                  <a:pt x="313283" y="627062"/>
                </a:moveTo>
                <a:lnTo>
                  <a:pt x="266950" y="623663"/>
                </a:lnTo>
                <a:lnTo>
                  <a:pt x="222728" y="613787"/>
                </a:lnTo>
                <a:lnTo>
                  <a:pt x="181102" y="597921"/>
                </a:lnTo>
                <a:lnTo>
                  <a:pt x="142560" y="576550"/>
                </a:lnTo>
                <a:lnTo>
                  <a:pt x="107588" y="550157"/>
                </a:lnTo>
                <a:lnTo>
                  <a:pt x="76673" y="519229"/>
                </a:lnTo>
                <a:lnTo>
                  <a:pt x="50301" y="484250"/>
                </a:lnTo>
                <a:lnTo>
                  <a:pt x="28961" y="445705"/>
                </a:lnTo>
                <a:lnTo>
                  <a:pt x="13141" y="404079"/>
                </a:lnTo>
                <a:lnTo>
                  <a:pt x="3336" y="359972"/>
                </a:lnTo>
                <a:lnTo>
                  <a:pt x="0" y="313677"/>
                </a:lnTo>
                <a:lnTo>
                  <a:pt x="3336" y="267309"/>
                </a:lnTo>
                <a:lnTo>
                  <a:pt x="13159" y="223059"/>
                </a:lnTo>
                <a:lnTo>
                  <a:pt x="29016" y="181352"/>
                </a:lnTo>
                <a:lnTo>
                  <a:pt x="50353" y="142808"/>
                </a:lnTo>
                <a:lnTo>
                  <a:pt x="76716" y="107830"/>
                </a:lnTo>
                <a:lnTo>
                  <a:pt x="107621" y="76903"/>
                </a:lnTo>
                <a:lnTo>
                  <a:pt x="142583" y="50511"/>
                </a:lnTo>
                <a:lnTo>
                  <a:pt x="181116" y="29140"/>
                </a:lnTo>
                <a:lnTo>
                  <a:pt x="222734" y="13274"/>
                </a:lnTo>
                <a:lnTo>
                  <a:pt x="266952" y="3399"/>
                </a:lnTo>
                <a:lnTo>
                  <a:pt x="313283" y="0"/>
                </a:lnTo>
                <a:lnTo>
                  <a:pt x="359613" y="3399"/>
                </a:lnTo>
                <a:lnTo>
                  <a:pt x="403834" y="13275"/>
                </a:lnTo>
                <a:lnTo>
                  <a:pt x="445461" y="29143"/>
                </a:lnTo>
                <a:lnTo>
                  <a:pt x="484009" y="50518"/>
                </a:lnTo>
                <a:lnTo>
                  <a:pt x="518991" y="76917"/>
                </a:lnTo>
                <a:lnTo>
                  <a:pt x="549923" y="107855"/>
                </a:lnTo>
                <a:lnTo>
                  <a:pt x="576318" y="142848"/>
                </a:lnTo>
                <a:lnTo>
                  <a:pt x="597690" y="181410"/>
                </a:lnTo>
                <a:lnTo>
                  <a:pt x="613552" y="223059"/>
                </a:lnTo>
                <a:lnTo>
                  <a:pt x="623409" y="267195"/>
                </a:lnTo>
                <a:lnTo>
                  <a:pt x="626808" y="313524"/>
                </a:lnTo>
                <a:lnTo>
                  <a:pt x="623409" y="359857"/>
                </a:lnTo>
                <a:lnTo>
                  <a:pt x="613533" y="404079"/>
                </a:lnTo>
                <a:lnTo>
                  <a:pt x="597635" y="445764"/>
                </a:lnTo>
                <a:lnTo>
                  <a:pt x="576267" y="484289"/>
                </a:lnTo>
                <a:lnTo>
                  <a:pt x="549880" y="519254"/>
                </a:lnTo>
                <a:lnTo>
                  <a:pt x="518958" y="550172"/>
                </a:lnTo>
                <a:lnTo>
                  <a:pt x="483986" y="576557"/>
                </a:lnTo>
                <a:lnTo>
                  <a:pt x="445448" y="597925"/>
                </a:lnTo>
                <a:lnTo>
                  <a:pt x="403828" y="613788"/>
                </a:lnTo>
                <a:lnTo>
                  <a:pt x="359611" y="623663"/>
                </a:lnTo>
                <a:lnTo>
                  <a:pt x="313283" y="627062"/>
                </a:lnTo>
                <a:close/>
              </a:path>
            </a:pathLst>
          </a:custGeom>
          <a:solidFill>
            <a:srgbClr val="00929F"/>
          </a:solidFill>
        </p:spPr>
        <p:txBody>
          <a:bodyPr wrap="square" lIns="0" tIns="0" rIns="0" bIns="0" rtlCol="0"/>
          <a:lstStyle/>
          <a:p>
            <a:endParaRPr>
              <a:cs typeface="+mn-ea"/>
              <a:sym typeface="+mn-lt"/>
            </a:endParaRPr>
          </a:p>
        </p:txBody>
      </p:sp>
      <p:sp>
        <p:nvSpPr>
          <p:cNvPr id="17" name="object 17"/>
          <p:cNvSpPr txBox="1"/>
          <p:nvPr/>
        </p:nvSpPr>
        <p:spPr>
          <a:xfrm>
            <a:off x="4252481" y="4908703"/>
            <a:ext cx="194945" cy="382156"/>
          </a:xfrm>
          <a:prstGeom prst="rect">
            <a:avLst/>
          </a:prstGeom>
        </p:spPr>
        <p:txBody>
          <a:bodyPr vert="horz" wrap="square" lIns="0" tIns="12700" rIns="0" bIns="0" rtlCol="0">
            <a:spAutoFit/>
          </a:bodyPr>
          <a:lstStyle/>
          <a:p>
            <a:pPr marL="12700">
              <a:spcBef>
                <a:spcPts val="100"/>
              </a:spcBef>
            </a:pPr>
            <a:r>
              <a:rPr sz="2400" dirty="0">
                <a:solidFill>
                  <a:srgbClr val="FFFFFF"/>
                </a:solidFill>
                <a:cs typeface="+mn-ea"/>
                <a:sym typeface="+mn-lt"/>
              </a:rPr>
              <a:t>5</a:t>
            </a:r>
            <a:endParaRPr sz="2400">
              <a:cs typeface="+mn-ea"/>
              <a:sym typeface="+mn-lt"/>
            </a:endParaRPr>
          </a:p>
        </p:txBody>
      </p:sp>
      <p:sp>
        <p:nvSpPr>
          <p:cNvPr id="18" name="object 18"/>
          <p:cNvSpPr/>
          <p:nvPr/>
        </p:nvSpPr>
        <p:spPr>
          <a:xfrm>
            <a:off x="4037077" y="5636273"/>
            <a:ext cx="627380" cy="627380"/>
          </a:xfrm>
          <a:custGeom>
            <a:avLst/>
            <a:gdLst/>
            <a:ahLst/>
            <a:cxnLst/>
            <a:rect l="l" t="t" r="r" b="b"/>
            <a:pathLst>
              <a:path w="627379" h="627379">
                <a:moveTo>
                  <a:pt x="313283" y="627062"/>
                </a:moveTo>
                <a:lnTo>
                  <a:pt x="266950" y="623662"/>
                </a:lnTo>
                <a:lnTo>
                  <a:pt x="222730" y="613787"/>
                </a:lnTo>
                <a:lnTo>
                  <a:pt x="181108" y="597919"/>
                </a:lnTo>
                <a:lnTo>
                  <a:pt x="142570" y="576545"/>
                </a:lnTo>
                <a:lnTo>
                  <a:pt x="107602" y="550148"/>
                </a:lnTo>
                <a:lnTo>
                  <a:pt x="76691" y="519213"/>
                </a:lnTo>
                <a:lnTo>
                  <a:pt x="50323" y="484224"/>
                </a:lnTo>
                <a:lnTo>
                  <a:pt x="28984" y="445666"/>
                </a:lnTo>
                <a:lnTo>
                  <a:pt x="13159" y="404023"/>
                </a:lnTo>
                <a:lnTo>
                  <a:pt x="3336" y="359781"/>
                </a:lnTo>
                <a:lnTo>
                  <a:pt x="0" y="313423"/>
                </a:lnTo>
                <a:lnTo>
                  <a:pt x="3336" y="267118"/>
                </a:lnTo>
                <a:lnTo>
                  <a:pt x="13159" y="222920"/>
                </a:lnTo>
                <a:lnTo>
                  <a:pt x="28984" y="181313"/>
                </a:lnTo>
                <a:lnTo>
                  <a:pt x="50323" y="142782"/>
                </a:lnTo>
                <a:lnTo>
                  <a:pt x="76691" y="107814"/>
                </a:lnTo>
                <a:lnTo>
                  <a:pt x="107602" y="76893"/>
                </a:lnTo>
                <a:lnTo>
                  <a:pt x="142570" y="50506"/>
                </a:lnTo>
                <a:lnTo>
                  <a:pt x="181108" y="29138"/>
                </a:lnTo>
                <a:lnTo>
                  <a:pt x="222730" y="13273"/>
                </a:lnTo>
                <a:lnTo>
                  <a:pt x="266950" y="3399"/>
                </a:lnTo>
                <a:lnTo>
                  <a:pt x="313283" y="0"/>
                </a:lnTo>
                <a:lnTo>
                  <a:pt x="359613" y="3399"/>
                </a:lnTo>
                <a:lnTo>
                  <a:pt x="403832" y="13274"/>
                </a:lnTo>
                <a:lnTo>
                  <a:pt x="445456" y="29140"/>
                </a:lnTo>
                <a:lnTo>
                  <a:pt x="483999" y="50511"/>
                </a:lnTo>
                <a:lnTo>
                  <a:pt x="518977" y="76903"/>
                </a:lnTo>
                <a:lnTo>
                  <a:pt x="549905" y="107830"/>
                </a:lnTo>
                <a:lnTo>
                  <a:pt x="576296" y="142808"/>
                </a:lnTo>
                <a:lnTo>
                  <a:pt x="597668" y="181352"/>
                </a:lnTo>
                <a:lnTo>
                  <a:pt x="613533" y="222975"/>
                </a:lnTo>
                <a:lnTo>
                  <a:pt x="623409" y="267195"/>
                </a:lnTo>
                <a:lnTo>
                  <a:pt x="626808" y="313524"/>
                </a:lnTo>
                <a:lnTo>
                  <a:pt x="623409" y="359857"/>
                </a:lnTo>
                <a:lnTo>
                  <a:pt x="613533" y="404079"/>
                </a:lnTo>
                <a:lnTo>
                  <a:pt x="597668" y="445705"/>
                </a:lnTo>
                <a:lnTo>
                  <a:pt x="576296" y="484250"/>
                </a:lnTo>
                <a:lnTo>
                  <a:pt x="549905" y="519229"/>
                </a:lnTo>
                <a:lnTo>
                  <a:pt x="518977" y="550157"/>
                </a:lnTo>
                <a:lnTo>
                  <a:pt x="483999" y="576550"/>
                </a:lnTo>
                <a:lnTo>
                  <a:pt x="445456" y="597921"/>
                </a:lnTo>
                <a:lnTo>
                  <a:pt x="403832" y="613787"/>
                </a:lnTo>
                <a:lnTo>
                  <a:pt x="359613" y="623663"/>
                </a:lnTo>
                <a:lnTo>
                  <a:pt x="313283" y="627062"/>
                </a:lnTo>
                <a:close/>
              </a:path>
            </a:pathLst>
          </a:custGeom>
          <a:solidFill>
            <a:srgbClr val="F6AA25"/>
          </a:solidFill>
        </p:spPr>
        <p:txBody>
          <a:bodyPr wrap="square" lIns="0" tIns="0" rIns="0" bIns="0" rtlCol="0"/>
          <a:lstStyle/>
          <a:p>
            <a:endParaRPr>
              <a:cs typeface="+mn-ea"/>
              <a:sym typeface="+mn-lt"/>
            </a:endParaRPr>
          </a:p>
        </p:txBody>
      </p:sp>
      <p:sp>
        <p:nvSpPr>
          <p:cNvPr id="19" name="object 19"/>
          <p:cNvSpPr txBox="1"/>
          <p:nvPr/>
        </p:nvSpPr>
        <p:spPr>
          <a:xfrm>
            <a:off x="4252481" y="5739537"/>
            <a:ext cx="194945" cy="382156"/>
          </a:xfrm>
          <a:prstGeom prst="rect">
            <a:avLst/>
          </a:prstGeom>
        </p:spPr>
        <p:txBody>
          <a:bodyPr vert="horz" wrap="square" lIns="0" tIns="12700" rIns="0" bIns="0" rtlCol="0">
            <a:spAutoFit/>
          </a:bodyPr>
          <a:lstStyle/>
          <a:p>
            <a:pPr marL="12700">
              <a:spcBef>
                <a:spcPts val="100"/>
              </a:spcBef>
            </a:pPr>
            <a:r>
              <a:rPr sz="2400" dirty="0">
                <a:solidFill>
                  <a:srgbClr val="FFFFFF"/>
                </a:solidFill>
                <a:cs typeface="+mn-ea"/>
                <a:sym typeface="+mn-lt"/>
              </a:rPr>
              <a:t>6</a:t>
            </a:r>
            <a:endParaRPr sz="2400">
              <a:cs typeface="+mn-ea"/>
              <a:sym typeface="+mn-lt"/>
            </a:endParaRPr>
          </a:p>
        </p:txBody>
      </p:sp>
      <p:sp>
        <p:nvSpPr>
          <p:cNvPr id="20" name="object 20"/>
          <p:cNvSpPr txBox="1"/>
          <p:nvPr/>
        </p:nvSpPr>
        <p:spPr>
          <a:xfrm>
            <a:off x="4742625" y="3859200"/>
            <a:ext cx="6611620" cy="708014"/>
          </a:xfrm>
          <a:prstGeom prst="rect">
            <a:avLst/>
          </a:prstGeom>
        </p:spPr>
        <p:txBody>
          <a:bodyPr vert="horz" wrap="square" lIns="0" tIns="12700" rIns="0" bIns="0" rtlCol="0">
            <a:spAutoFit/>
          </a:bodyPr>
          <a:lstStyle/>
          <a:p>
            <a:pPr marL="12700" marR="5080">
              <a:lnSpc>
                <a:spcPct val="150000"/>
              </a:lnSpc>
              <a:spcBef>
                <a:spcPts val="100"/>
              </a:spcBef>
            </a:pPr>
            <a:r>
              <a:rPr sz="1600" dirty="0">
                <a:solidFill>
                  <a:srgbClr val="394653"/>
                </a:solidFill>
                <a:cs typeface="+mn-ea"/>
                <a:sym typeface="+mn-lt"/>
              </a:rPr>
              <a:t>刀具装夹要牢靠，刀头伸出部分不要超出刀体高度的</a:t>
            </a:r>
            <a:r>
              <a:rPr sz="1600" spc="-5" dirty="0">
                <a:solidFill>
                  <a:srgbClr val="394653"/>
                </a:solidFill>
                <a:cs typeface="+mn-ea"/>
                <a:sym typeface="+mn-lt"/>
              </a:rPr>
              <a:t>1.5</a:t>
            </a:r>
            <a:r>
              <a:rPr sz="1600" dirty="0">
                <a:solidFill>
                  <a:srgbClr val="394653"/>
                </a:solidFill>
                <a:cs typeface="+mn-ea"/>
                <a:sym typeface="+mn-lt"/>
              </a:rPr>
              <a:t>倍，垫片的形状</a:t>
            </a:r>
            <a:r>
              <a:rPr sz="1600" spc="-5" dirty="0">
                <a:solidFill>
                  <a:srgbClr val="394653"/>
                </a:solidFill>
                <a:cs typeface="+mn-ea"/>
                <a:sym typeface="+mn-lt"/>
              </a:rPr>
              <a:t>、 </a:t>
            </a:r>
            <a:r>
              <a:rPr sz="1600" dirty="0">
                <a:solidFill>
                  <a:srgbClr val="394653"/>
                </a:solidFill>
                <a:cs typeface="+mn-ea"/>
                <a:sym typeface="+mn-lt"/>
              </a:rPr>
              <a:t>尺寸应与刀体形状、尺寸相一致，垫片应尽可能的少而平</a:t>
            </a:r>
            <a:r>
              <a:rPr sz="1600" spc="-5" dirty="0">
                <a:solidFill>
                  <a:srgbClr val="394653"/>
                </a:solidFill>
                <a:cs typeface="+mn-ea"/>
                <a:sym typeface="+mn-lt"/>
              </a:rPr>
              <a:t>。</a:t>
            </a:r>
            <a:endParaRPr sz="1600">
              <a:cs typeface="+mn-ea"/>
              <a:sym typeface="+mn-lt"/>
            </a:endParaRPr>
          </a:p>
        </p:txBody>
      </p:sp>
      <p:sp>
        <p:nvSpPr>
          <p:cNvPr id="21" name="object 21"/>
          <p:cNvSpPr txBox="1"/>
          <p:nvPr/>
        </p:nvSpPr>
        <p:spPr>
          <a:xfrm>
            <a:off x="4742624" y="4733556"/>
            <a:ext cx="6527165" cy="708014"/>
          </a:xfrm>
          <a:prstGeom prst="rect">
            <a:avLst/>
          </a:prstGeom>
        </p:spPr>
        <p:txBody>
          <a:bodyPr vert="horz" wrap="square" lIns="0" tIns="12700" rIns="0" bIns="0" rtlCol="0">
            <a:spAutoFit/>
          </a:bodyPr>
          <a:lstStyle/>
          <a:p>
            <a:pPr marL="12700" marR="5080">
              <a:lnSpc>
                <a:spcPct val="150000"/>
              </a:lnSpc>
              <a:spcBef>
                <a:spcPts val="100"/>
              </a:spcBef>
            </a:pPr>
            <a:r>
              <a:rPr sz="1600" dirty="0">
                <a:solidFill>
                  <a:srgbClr val="394653"/>
                </a:solidFill>
                <a:cs typeface="+mn-ea"/>
                <a:sym typeface="+mn-lt"/>
              </a:rPr>
              <a:t>除了装有运转中自动测量装置的车床外，其他车床均应停车测量工件，</a:t>
            </a:r>
            <a:r>
              <a:rPr sz="1600" spc="-5" dirty="0">
                <a:solidFill>
                  <a:srgbClr val="394653"/>
                </a:solidFill>
                <a:cs typeface="+mn-ea"/>
                <a:sym typeface="+mn-lt"/>
              </a:rPr>
              <a:t>并 </a:t>
            </a:r>
            <a:r>
              <a:rPr sz="1600" dirty="0">
                <a:solidFill>
                  <a:srgbClr val="394653"/>
                </a:solidFill>
                <a:cs typeface="+mn-ea"/>
                <a:sym typeface="+mn-lt"/>
              </a:rPr>
              <a:t>将刀架移动到安全位置</a:t>
            </a:r>
            <a:r>
              <a:rPr sz="1600" spc="-5" dirty="0">
                <a:solidFill>
                  <a:srgbClr val="394653"/>
                </a:solidFill>
                <a:cs typeface="+mn-ea"/>
                <a:sym typeface="+mn-lt"/>
              </a:rPr>
              <a:t>。</a:t>
            </a:r>
            <a:endParaRPr sz="1600">
              <a:cs typeface="+mn-ea"/>
              <a:sym typeface="+mn-lt"/>
            </a:endParaRPr>
          </a:p>
        </p:txBody>
      </p:sp>
      <p:sp>
        <p:nvSpPr>
          <p:cNvPr id="22" name="object 22"/>
          <p:cNvSpPr txBox="1"/>
          <p:nvPr/>
        </p:nvSpPr>
        <p:spPr>
          <a:xfrm>
            <a:off x="4770006" y="5868683"/>
            <a:ext cx="6323965" cy="258404"/>
          </a:xfrm>
          <a:prstGeom prst="rect">
            <a:avLst/>
          </a:prstGeom>
        </p:spPr>
        <p:txBody>
          <a:bodyPr vert="horz" wrap="square" lIns="0" tIns="12065" rIns="0" bIns="0" rtlCol="0">
            <a:spAutoFit/>
          </a:bodyPr>
          <a:lstStyle/>
          <a:p>
            <a:pPr marL="12700">
              <a:spcBef>
                <a:spcPts val="95"/>
              </a:spcBef>
            </a:pPr>
            <a:r>
              <a:rPr sz="1600" dirty="0">
                <a:solidFill>
                  <a:srgbClr val="394653"/>
                </a:solidFill>
                <a:cs typeface="+mn-ea"/>
                <a:sym typeface="+mn-lt"/>
              </a:rPr>
              <a:t>对切削下来的带状或螺旋装的切削，应用钩子及时清除，不准用手拉</a:t>
            </a:r>
            <a:r>
              <a:rPr sz="1600" spc="-5" dirty="0">
                <a:solidFill>
                  <a:srgbClr val="394653"/>
                </a:solidFill>
                <a:cs typeface="+mn-ea"/>
                <a:sym typeface="+mn-lt"/>
              </a:rPr>
              <a:t>。</a:t>
            </a:r>
            <a:endParaRPr sz="1600">
              <a:cs typeface="+mn-ea"/>
              <a:sym typeface="+mn-l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VCG41sb10064795e-001"/>
          <p:cNvPicPr>
            <a:picLocks noChangeAspect="1"/>
          </p:cNvPicPr>
          <p:nvPr/>
        </p:nvPicPr>
        <p:blipFill>
          <a:blip r:embed="rId2">
            <a:clrChange>
              <a:clrFrom>
                <a:srgbClr val="FCFCFC">
                  <a:alpha val="100000"/>
                </a:srgbClr>
              </a:clrFrom>
              <a:clrTo>
                <a:srgbClr val="FCFCFC">
                  <a:alpha val="100000"/>
                  <a:alpha val="0"/>
                </a:srgbClr>
              </a:clrTo>
            </a:clrChange>
            <a:grayscl/>
          </a:blip>
          <a:srcRect/>
          <a:stretch>
            <a:fillRect/>
          </a:stretch>
        </p:blipFill>
        <p:spPr>
          <a:xfrm>
            <a:off x="8255" y="-1022349"/>
            <a:ext cx="3514091" cy="8136255"/>
          </a:xfrm>
          <a:prstGeom prst="rect">
            <a:avLst/>
          </a:prstGeom>
        </p:spPr>
      </p:pic>
      <p:pic>
        <p:nvPicPr>
          <p:cNvPr id="2" name="图片 1" descr="VCG41sb10064795e-001"/>
          <p:cNvPicPr>
            <a:picLocks noChangeAspect="1"/>
          </p:cNvPicPr>
          <p:nvPr/>
        </p:nvPicPr>
        <p:blipFill>
          <a:blip r:embed="rId3">
            <a:clrChange>
              <a:clrFrom>
                <a:srgbClr val="FCFCFC">
                  <a:alpha val="100000"/>
                </a:srgbClr>
              </a:clrFrom>
              <a:clrTo>
                <a:srgbClr val="FCFCFC">
                  <a:alpha val="100000"/>
                  <a:alpha val="0"/>
                </a:srgbClr>
              </a:clrTo>
            </a:clrChange>
            <a:grayscl/>
          </a:blip>
          <a:srcRect/>
          <a:stretch>
            <a:fillRect/>
          </a:stretch>
        </p:blipFill>
        <p:spPr>
          <a:xfrm>
            <a:off x="8611237" y="-1022349"/>
            <a:ext cx="3584575" cy="8136255"/>
          </a:xfrm>
          <a:prstGeom prst="rect">
            <a:avLst/>
          </a:prstGeom>
        </p:spPr>
      </p:pic>
      <p:sp>
        <p:nvSpPr>
          <p:cNvPr id="6" name="文本框 5"/>
          <p:cNvSpPr txBox="1"/>
          <p:nvPr/>
        </p:nvSpPr>
        <p:spPr>
          <a:xfrm>
            <a:off x="4227831" y="2406016"/>
            <a:ext cx="4803775" cy="2821157"/>
          </a:xfrm>
          <a:prstGeom prst="rect">
            <a:avLst/>
          </a:prstGeom>
          <a:solidFill>
            <a:srgbClr val="2C2E32"/>
          </a:solidFill>
        </p:spPr>
        <p:txBody>
          <a:bodyPr wrap="square" rtlCol="0" anchor="t">
            <a:spAutoFit/>
          </a:bodyPr>
          <a:lstStyle/>
          <a:p>
            <a:pPr>
              <a:lnSpc>
                <a:spcPct val="150000"/>
              </a:lnSpc>
            </a:pPr>
            <a:r>
              <a:rPr lang="zh-CN" altLang="en-US" sz="1500">
                <a:solidFill>
                  <a:schemeClr val="bg1"/>
                </a:solidFill>
                <a:cs typeface="+mn-ea"/>
                <a:sym typeface="+mn-lt"/>
              </a:rPr>
              <a:t>一只水桶能装多少水取决于它最短的那块木板 。一只木桶想盛满水，必须每块木板都一样平齐且无破损，如果这只桶的木板中有一块不齐或者某块木板下面有破洞，这只桶就无法盛满水。</a:t>
            </a:r>
            <a:r>
              <a:rPr lang="zh-CN" altLang="en-US" sz="1500" b="1">
                <a:solidFill>
                  <a:schemeClr val="bg1"/>
                </a:solidFill>
                <a:cs typeface="+mn-ea"/>
                <a:sym typeface="+mn-lt"/>
              </a:rPr>
              <a:t>一只木桶能盛多少水，并不取决于最长的那块木板，而是取决于最短的那块木板</a:t>
            </a:r>
            <a:r>
              <a:rPr lang="zh-CN" altLang="en-US" sz="1500">
                <a:solidFill>
                  <a:schemeClr val="bg1"/>
                </a:solidFill>
                <a:cs typeface="+mn-ea"/>
                <a:sym typeface="+mn-lt"/>
              </a:rPr>
              <a:t>。也可称为短板效应。任何一个组织，可能面临的一个共同问题，即构成组织的各个部分往往是优劣不齐的，而劣势部分往往决定整个组织的水平</a:t>
            </a:r>
          </a:p>
        </p:txBody>
      </p:sp>
      <p:sp>
        <p:nvSpPr>
          <p:cNvPr id="7" name="文本框 6"/>
          <p:cNvSpPr txBox="1"/>
          <p:nvPr/>
        </p:nvSpPr>
        <p:spPr>
          <a:xfrm>
            <a:off x="3374788" y="1602742"/>
            <a:ext cx="615553" cy="1509388"/>
          </a:xfrm>
          <a:prstGeom prst="rect">
            <a:avLst/>
          </a:prstGeom>
          <a:noFill/>
        </p:spPr>
        <p:txBody>
          <a:bodyPr vert="eaVert" wrap="none" rtlCol="0">
            <a:spAutoFit/>
          </a:bodyPr>
          <a:lstStyle/>
          <a:p>
            <a:pPr algn="l"/>
            <a:r>
              <a:rPr lang="zh-CN" altLang="en-US" sz="2800" b="1" dirty="0">
                <a:solidFill>
                  <a:srgbClr val="1C3F98"/>
                </a:solidFill>
                <a:cs typeface="+mn-ea"/>
                <a:sym typeface="+mn-lt"/>
              </a:rPr>
              <a:t>木桶定律</a:t>
            </a: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16863" y="1658111"/>
            <a:ext cx="10203180" cy="4398264"/>
          </a:xfrm>
          <a:prstGeom prst="rect">
            <a:avLst/>
          </a:prstGeom>
          <a:blipFill>
            <a:blip r:embed="rId2" cstate="print"/>
            <a:stretch>
              <a:fillRect/>
            </a:stretch>
          </a:blipFill>
        </p:spPr>
        <p:txBody>
          <a:bodyPr wrap="square" lIns="0" tIns="0" rIns="0" bIns="0" rtlCol="0"/>
          <a:lstStyle/>
          <a:p>
            <a:endParaRPr>
              <a:cs typeface="+mn-ea"/>
              <a:sym typeface="+mn-lt"/>
            </a:endParaRPr>
          </a:p>
        </p:txBody>
      </p:sp>
      <p:sp>
        <p:nvSpPr>
          <p:cNvPr id="3" name="object 3"/>
          <p:cNvSpPr txBox="1">
            <a:spLocks noGrp="1"/>
          </p:cNvSpPr>
          <p:nvPr>
            <p:ph type="title"/>
          </p:nvPr>
        </p:nvSpPr>
        <p:spPr>
          <a:xfrm>
            <a:off x="912000" y="261000"/>
            <a:ext cx="7218045" cy="627736"/>
          </a:xfrm>
          <a:prstGeom prst="rect">
            <a:avLst/>
          </a:prstGeom>
        </p:spPr>
        <p:txBody>
          <a:bodyPr vert="horz" wrap="square" lIns="0" tIns="12065" rIns="0" bIns="0" rtlCol="0" anchor="ctr" anchorCtr="0">
            <a:spAutoFit/>
          </a:bodyPr>
          <a:lstStyle/>
          <a:p>
            <a:pPr marL="12700">
              <a:spcBef>
                <a:spcPts val="95"/>
              </a:spcBef>
            </a:pPr>
            <a:r>
              <a:rPr i="0" spc="-5" dirty="0" err="1">
                <a:latin typeface="+mn-lt"/>
                <a:ea typeface="+mn-ea"/>
                <a:cs typeface="+mn-ea"/>
                <a:sym typeface="+mn-lt"/>
              </a:rPr>
              <a:t>安全须知</a:t>
            </a:r>
            <a:r>
              <a:rPr i="0" spc="-5" dirty="0">
                <a:latin typeface="+mn-lt"/>
                <a:ea typeface="+mn-ea"/>
                <a:cs typeface="+mn-ea"/>
                <a:sym typeface="+mn-lt"/>
              </a:rPr>
              <a:t>——设备操作</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04900" y="4168141"/>
            <a:ext cx="5212080" cy="2454911"/>
          </a:xfrm>
          <a:custGeom>
            <a:avLst/>
            <a:gdLst/>
            <a:ahLst/>
            <a:cxnLst/>
            <a:rect l="l" t="t" r="r" b="b"/>
            <a:pathLst>
              <a:path w="5212080" h="2454909">
                <a:moveTo>
                  <a:pt x="5047488" y="164592"/>
                </a:moveTo>
                <a:lnTo>
                  <a:pt x="4884420" y="164592"/>
                </a:lnTo>
                <a:lnTo>
                  <a:pt x="4884420" y="0"/>
                </a:lnTo>
                <a:lnTo>
                  <a:pt x="4890914" y="31978"/>
                </a:lnTo>
                <a:lnTo>
                  <a:pt x="4908480" y="58051"/>
                </a:lnTo>
                <a:lnTo>
                  <a:pt x="4934494" y="75609"/>
                </a:lnTo>
                <a:lnTo>
                  <a:pt x="4966335" y="82042"/>
                </a:lnTo>
                <a:lnTo>
                  <a:pt x="5047488" y="82042"/>
                </a:lnTo>
                <a:lnTo>
                  <a:pt x="5047488" y="164592"/>
                </a:lnTo>
                <a:close/>
              </a:path>
              <a:path w="5212080" h="2454909">
                <a:moveTo>
                  <a:pt x="5047488" y="82042"/>
                </a:moveTo>
                <a:lnTo>
                  <a:pt x="4966335" y="82042"/>
                </a:lnTo>
                <a:lnTo>
                  <a:pt x="4998169" y="75609"/>
                </a:lnTo>
                <a:lnTo>
                  <a:pt x="5024099" y="58051"/>
                </a:lnTo>
                <a:lnTo>
                  <a:pt x="5041435" y="31978"/>
                </a:lnTo>
                <a:lnTo>
                  <a:pt x="5047488" y="0"/>
                </a:lnTo>
                <a:lnTo>
                  <a:pt x="5047488" y="82042"/>
                </a:lnTo>
                <a:close/>
              </a:path>
              <a:path w="5212080" h="2454909">
                <a:moveTo>
                  <a:pt x="162915" y="2454402"/>
                </a:moveTo>
                <a:lnTo>
                  <a:pt x="119424" y="2448557"/>
                </a:lnTo>
                <a:lnTo>
                  <a:pt x="80362" y="2432058"/>
                </a:lnTo>
                <a:lnTo>
                  <a:pt x="47310" y="2406457"/>
                </a:lnTo>
                <a:lnTo>
                  <a:pt x="21846" y="2373308"/>
                </a:lnTo>
                <a:lnTo>
                  <a:pt x="5550" y="2334162"/>
                </a:lnTo>
                <a:lnTo>
                  <a:pt x="0" y="2290572"/>
                </a:lnTo>
                <a:lnTo>
                  <a:pt x="25" y="327456"/>
                </a:lnTo>
                <a:lnTo>
                  <a:pt x="5550" y="284083"/>
                </a:lnTo>
                <a:lnTo>
                  <a:pt x="21852" y="244966"/>
                </a:lnTo>
                <a:lnTo>
                  <a:pt x="47329" y="211883"/>
                </a:lnTo>
                <a:lnTo>
                  <a:pt x="80407" y="186410"/>
                </a:lnTo>
                <a:lnTo>
                  <a:pt x="119512" y="170121"/>
                </a:lnTo>
                <a:lnTo>
                  <a:pt x="163068" y="164592"/>
                </a:lnTo>
                <a:lnTo>
                  <a:pt x="5047488" y="164592"/>
                </a:lnTo>
                <a:lnTo>
                  <a:pt x="5091257" y="158430"/>
                </a:lnTo>
                <a:lnTo>
                  <a:pt x="5130534" y="141717"/>
                </a:lnTo>
                <a:lnTo>
                  <a:pt x="5163788" y="115985"/>
                </a:lnTo>
                <a:lnTo>
                  <a:pt x="5189485" y="82767"/>
                </a:lnTo>
                <a:lnTo>
                  <a:pt x="5206093" y="43594"/>
                </a:lnTo>
                <a:lnTo>
                  <a:pt x="5212080" y="0"/>
                </a:lnTo>
                <a:lnTo>
                  <a:pt x="5212080" y="245643"/>
                </a:lnTo>
                <a:lnTo>
                  <a:pt x="244716" y="245643"/>
                </a:lnTo>
                <a:lnTo>
                  <a:pt x="186894" y="269630"/>
                </a:lnTo>
                <a:lnTo>
                  <a:pt x="163108" y="327456"/>
                </a:lnTo>
                <a:lnTo>
                  <a:pt x="163068" y="490727"/>
                </a:lnTo>
                <a:lnTo>
                  <a:pt x="5212080" y="490727"/>
                </a:lnTo>
                <a:lnTo>
                  <a:pt x="5212080" y="1962912"/>
                </a:lnTo>
                <a:lnTo>
                  <a:pt x="5206093" y="2006686"/>
                </a:lnTo>
                <a:lnTo>
                  <a:pt x="5189485" y="2045967"/>
                </a:lnTo>
                <a:lnTo>
                  <a:pt x="5163788" y="2079221"/>
                </a:lnTo>
                <a:lnTo>
                  <a:pt x="5130534" y="2104917"/>
                </a:lnTo>
                <a:lnTo>
                  <a:pt x="5091257" y="2121522"/>
                </a:lnTo>
                <a:lnTo>
                  <a:pt x="5047488" y="2127504"/>
                </a:lnTo>
                <a:lnTo>
                  <a:pt x="326136" y="2127504"/>
                </a:lnTo>
                <a:lnTo>
                  <a:pt x="326136" y="2290572"/>
                </a:lnTo>
                <a:lnTo>
                  <a:pt x="320457" y="2334162"/>
                </a:lnTo>
                <a:lnTo>
                  <a:pt x="304074" y="2373308"/>
                </a:lnTo>
                <a:lnTo>
                  <a:pt x="278558" y="2406457"/>
                </a:lnTo>
                <a:lnTo>
                  <a:pt x="245479" y="2432058"/>
                </a:lnTo>
                <a:lnTo>
                  <a:pt x="206408" y="2448557"/>
                </a:lnTo>
                <a:lnTo>
                  <a:pt x="162915" y="2454402"/>
                </a:lnTo>
                <a:close/>
              </a:path>
              <a:path w="5212080" h="2454909">
                <a:moveTo>
                  <a:pt x="5212080" y="490727"/>
                </a:moveTo>
                <a:lnTo>
                  <a:pt x="163068" y="490727"/>
                </a:lnTo>
                <a:lnTo>
                  <a:pt x="206498" y="485027"/>
                </a:lnTo>
                <a:lnTo>
                  <a:pt x="245539" y="468630"/>
                </a:lnTo>
                <a:lnTo>
                  <a:pt x="278626" y="443106"/>
                </a:lnTo>
                <a:lnTo>
                  <a:pt x="304196" y="410022"/>
                </a:lnTo>
                <a:lnTo>
                  <a:pt x="320685" y="370949"/>
                </a:lnTo>
                <a:lnTo>
                  <a:pt x="326529" y="327456"/>
                </a:lnTo>
                <a:lnTo>
                  <a:pt x="320100" y="295610"/>
                </a:lnTo>
                <a:lnTo>
                  <a:pt x="302567" y="269605"/>
                </a:lnTo>
                <a:lnTo>
                  <a:pt x="276562" y="252072"/>
                </a:lnTo>
                <a:lnTo>
                  <a:pt x="244716" y="245643"/>
                </a:lnTo>
                <a:lnTo>
                  <a:pt x="5212080" y="245643"/>
                </a:lnTo>
                <a:lnTo>
                  <a:pt x="5212080" y="490727"/>
                </a:lnTo>
                <a:close/>
              </a:path>
            </a:pathLst>
          </a:custGeom>
          <a:solidFill>
            <a:srgbClr val="EA542B"/>
          </a:solidFill>
        </p:spPr>
        <p:txBody>
          <a:bodyPr wrap="square" lIns="0" tIns="0" rIns="0" bIns="0" rtlCol="0"/>
          <a:lstStyle/>
          <a:p>
            <a:endParaRPr>
              <a:cs typeface="+mn-ea"/>
              <a:sym typeface="+mn-lt"/>
            </a:endParaRPr>
          </a:p>
        </p:txBody>
      </p:sp>
      <p:sp>
        <p:nvSpPr>
          <p:cNvPr id="3" name="object 3"/>
          <p:cNvSpPr/>
          <p:nvPr/>
        </p:nvSpPr>
        <p:spPr>
          <a:xfrm>
            <a:off x="1264919" y="4002023"/>
            <a:ext cx="5055108" cy="659892"/>
          </a:xfrm>
          <a:prstGeom prst="rect">
            <a:avLst/>
          </a:prstGeom>
          <a:blipFill>
            <a:blip r:embed="rId2" cstate="print"/>
            <a:stretch>
              <a:fillRect/>
            </a:stretch>
          </a:blipFill>
        </p:spPr>
        <p:txBody>
          <a:bodyPr wrap="square" lIns="0" tIns="0" rIns="0" bIns="0" rtlCol="0"/>
          <a:lstStyle/>
          <a:p>
            <a:endParaRPr>
              <a:cs typeface="+mn-ea"/>
              <a:sym typeface="+mn-lt"/>
            </a:endParaRPr>
          </a:p>
        </p:txBody>
      </p:sp>
      <p:sp>
        <p:nvSpPr>
          <p:cNvPr id="4" name="object 4"/>
          <p:cNvSpPr/>
          <p:nvPr/>
        </p:nvSpPr>
        <p:spPr>
          <a:xfrm>
            <a:off x="1097853" y="3998418"/>
            <a:ext cx="5225415" cy="2628900"/>
          </a:xfrm>
          <a:custGeom>
            <a:avLst/>
            <a:gdLst/>
            <a:ahLst/>
            <a:cxnLst/>
            <a:rect l="l" t="t" r="r" b="b"/>
            <a:pathLst>
              <a:path w="5225415" h="2628900">
                <a:moveTo>
                  <a:pt x="5046929" y="12700"/>
                </a:moveTo>
                <a:lnTo>
                  <a:pt x="4988890" y="12700"/>
                </a:lnTo>
                <a:lnTo>
                  <a:pt x="4996903" y="0"/>
                </a:lnTo>
                <a:lnTo>
                  <a:pt x="5055031" y="0"/>
                </a:lnTo>
                <a:lnTo>
                  <a:pt x="5055190" y="239"/>
                </a:lnTo>
                <a:lnTo>
                  <a:pt x="5046929" y="12700"/>
                </a:lnTo>
                <a:close/>
              </a:path>
              <a:path w="5225415" h="2628900">
                <a:moveTo>
                  <a:pt x="5055190" y="239"/>
                </a:moveTo>
                <a:lnTo>
                  <a:pt x="5055031" y="0"/>
                </a:lnTo>
                <a:lnTo>
                  <a:pt x="5055349" y="0"/>
                </a:lnTo>
                <a:lnTo>
                  <a:pt x="5055190" y="239"/>
                </a:lnTo>
                <a:close/>
              </a:path>
              <a:path w="5225415" h="2628900">
                <a:moveTo>
                  <a:pt x="5121490" y="12700"/>
                </a:moveTo>
                <a:lnTo>
                  <a:pt x="5063451" y="12700"/>
                </a:lnTo>
                <a:lnTo>
                  <a:pt x="5055190" y="239"/>
                </a:lnTo>
                <a:lnTo>
                  <a:pt x="5055349" y="0"/>
                </a:lnTo>
                <a:lnTo>
                  <a:pt x="5113477" y="0"/>
                </a:lnTo>
                <a:lnTo>
                  <a:pt x="5121490" y="12700"/>
                </a:lnTo>
                <a:close/>
              </a:path>
              <a:path w="5225415" h="2628900">
                <a:moveTo>
                  <a:pt x="4986870" y="25400"/>
                </a:moveTo>
                <a:lnTo>
                  <a:pt x="4960289" y="25400"/>
                </a:lnTo>
                <a:lnTo>
                  <a:pt x="4967185" y="12700"/>
                </a:lnTo>
                <a:lnTo>
                  <a:pt x="4994122" y="12700"/>
                </a:lnTo>
                <a:lnTo>
                  <a:pt x="4986870" y="25400"/>
                </a:lnTo>
                <a:close/>
              </a:path>
              <a:path w="5225415" h="2628900">
                <a:moveTo>
                  <a:pt x="5150345" y="25400"/>
                </a:moveTo>
                <a:lnTo>
                  <a:pt x="5123510" y="25400"/>
                </a:lnTo>
                <a:lnTo>
                  <a:pt x="5116258" y="12700"/>
                </a:lnTo>
                <a:lnTo>
                  <a:pt x="5143461" y="12700"/>
                </a:lnTo>
                <a:lnTo>
                  <a:pt x="5150345" y="25400"/>
                </a:lnTo>
                <a:close/>
              </a:path>
              <a:path w="5225415" h="2628900">
                <a:moveTo>
                  <a:pt x="4967135" y="38100"/>
                </a:moveTo>
                <a:lnTo>
                  <a:pt x="4946954" y="38100"/>
                </a:lnTo>
                <a:lnTo>
                  <a:pt x="4953622" y="25400"/>
                </a:lnTo>
                <a:lnTo>
                  <a:pt x="4973777" y="25400"/>
                </a:lnTo>
                <a:lnTo>
                  <a:pt x="4967135" y="38100"/>
                </a:lnTo>
                <a:close/>
              </a:path>
              <a:path w="5225415" h="2628900">
                <a:moveTo>
                  <a:pt x="5163426" y="38100"/>
                </a:moveTo>
                <a:lnTo>
                  <a:pt x="5143246" y="38100"/>
                </a:lnTo>
                <a:lnTo>
                  <a:pt x="5136603" y="25400"/>
                </a:lnTo>
                <a:lnTo>
                  <a:pt x="5156758" y="25400"/>
                </a:lnTo>
                <a:lnTo>
                  <a:pt x="5163426" y="38100"/>
                </a:lnTo>
                <a:close/>
              </a:path>
              <a:path w="5225415" h="2628900">
                <a:moveTo>
                  <a:pt x="4949342" y="50800"/>
                </a:moveTo>
                <a:lnTo>
                  <a:pt x="4929276" y="50800"/>
                </a:lnTo>
                <a:lnTo>
                  <a:pt x="4935118" y="38100"/>
                </a:lnTo>
                <a:lnTo>
                  <a:pt x="4955273" y="38100"/>
                </a:lnTo>
                <a:lnTo>
                  <a:pt x="4949342" y="50800"/>
                </a:lnTo>
                <a:close/>
              </a:path>
              <a:path w="5225415" h="2628900">
                <a:moveTo>
                  <a:pt x="5181092" y="50800"/>
                </a:moveTo>
                <a:lnTo>
                  <a:pt x="5161038" y="50800"/>
                </a:lnTo>
                <a:lnTo>
                  <a:pt x="5155107" y="38100"/>
                </a:lnTo>
                <a:lnTo>
                  <a:pt x="5175478" y="38100"/>
                </a:lnTo>
                <a:lnTo>
                  <a:pt x="5181092" y="50800"/>
                </a:lnTo>
                <a:close/>
              </a:path>
              <a:path w="5225415" h="2628900">
                <a:moveTo>
                  <a:pt x="4938674" y="63500"/>
                </a:moveTo>
                <a:lnTo>
                  <a:pt x="4919091" y="63500"/>
                </a:lnTo>
                <a:lnTo>
                  <a:pt x="4924145" y="50800"/>
                </a:lnTo>
                <a:lnTo>
                  <a:pt x="4944097" y="50800"/>
                </a:lnTo>
                <a:lnTo>
                  <a:pt x="4938674" y="63500"/>
                </a:lnTo>
                <a:close/>
              </a:path>
              <a:path w="5225415" h="2628900">
                <a:moveTo>
                  <a:pt x="5191467" y="63500"/>
                </a:moveTo>
                <a:lnTo>
                  <a:pt x="5171706" y="63500"/>
                </a:lnTo>
                <a:lnTo>
                  <a:pt x="5166283" y="50800"/>
                </a:lnTo>
                <a:lnTo>
                  <a:pt x="5186438" y="50800"/>
                </a:lnTo>
                <a:lnTo>
                  <a:pt x="5191467" y="63500"/>
                </a:lnTo>
                <a:close/>
              </a:path>
              <a:path w="5225415" h="2628900">
                <a:moveTo>
                  <a:pt x="4924691" y="76200"/>
                </a:moveTo>
                <a:lnTo>
                  <a:pt x="4909921" y="76200"/>
                </a:lnTo>
                <a:lnTo>
                  <a:pt x="4914341" y="63500"/>
                </a:lnTo>
                <a:lnTo>
                  <a:pt x="4929263" y="63500"/>
                </a:lnTo>
                <a:lnTo>
                  <a:pt x="4924691" y="76200"/>
                </a:lnTo>
                <a:close/>
              </a:path>
              <a:path w="5225415" h="2628900">
                <a:moveTo>
                  <a:pt x="5200624" y="76200"/>
                </a:moveTo>
                <a:lnTo>
                  <a:pt x="5185689" y="76200"/>
                </a:lnTo>
                <a:lnTo>
                  <a:pt x="5181117" y="63500"/>
                </a:lnTo>
                <a:lnTo>
                  <a:pt x="5196205" y="63500"/>
                </a:lnTo>
                <a:lnTo>
                  <a:pt x="5200624" y="76200"/>
                </a:lnTo>
                <a:close/>
              </a:path>
              <a:path w="5225415" h="2628900">
                <a:moveTo>
                  <a:pt x="4913363" y="101600"/>
                </a:moveTo>
                <a:lnTo>
                  <a:pt x="4898644" y="101600"/>
                </a:lnTo>
                <a:lnTo>
                  <a:pt x="4902060" y="88900"/>
                </a:lnTo>
                <a:lnTo>
                  <a:pt x="4905819" y="76200"/>
                </a:lnTo>
                <a:lnTo>
                  <a:pt x="4920767" y="76200"/>
                </a:lnTo>
                <a:lnTo>
                  <a:pt x="4916830" y="88900"/>
                </a:lnTo>
                <a:lnTo>
                  <a:pt x="4916982" y="88900"/>
                </a:lnTo>
                <a:lnTo>
                  <a:pt x="4913363" y="101600"/>
                </a:lnTo>
                <a:close/>
              </a:path>
              <a:path w="5225415" h="2628900">
                <a:moveTo>
                  <a:pt x="5211851" y="101600"/>
                </a:moveTo>
                <a:lnTo>
                  <a:pt x="5197017" y="101600"/>
                </a:lnTo>
                <a:lnTo>
                  <a:pt x="5193398" y="88900"/>
                </a:lnTo>
                <a:lnTo>
                  <a:pt x="5193550" y="88900"/>
                </a:lnTo>
                <a:lnTo>
                  <a:pt x="5189613" y="76200"/>
                </a:lnTo>
                <a:lnTo>
                  <a:pt x="5204561" y="76200"/>
                </a:lnTo>
                <a:lnTo>
                  <a:pt x="5208460" y="88900"/>
                </a:lnTo>
                <a:lnTo>
                  <a:pt x="5211851" y="101600"/>
                </a:lnTo>
                <a:close/>
              </a:path>
              <a:path w="5225415" h="2628900">
                <a:moveTo>
                  <a:pt x="4902835" y="127000"/>
                </a:moveTo>
                <a:lnTo>
                  <a:pt x="4890617" y="127000"/>
                </a:lnTo>
                <a:lnTo>
                  <a:pt x="4892916" y="114300"/>
                </a:lnTo>
                <a:lnTo>
                  <a:pt x="4895596" y="101600"/>
                </a:lnTo>
                <a:lnTo>
                  <a:pt x="4910340" y="101600"/>
                </a:lnTo>
                <a:lnTo>
                  <a:pt x="4907419" y="114300"/>
                </a:lnTo>
                <a:lnTo>
                  <a:pt x="4905044" y="114300"/>
                </a:lnTo>
                <a:lnTo>
                  <a:pt x="4902835" y="127000"/>
                </a:lnTo>
                <a:close/>
              </a:path>
              <a:path w="5225415" h="2628900">
                <a:moveTo>
                  <a:pt x="5219839" y="127000"/>
                </a:moveTo>
                <a:lnTo>
                  <a:pt x="5207546" y="127000"/>
                </a:lnTo>
                <a:lnTo>
                  <a:pt x="5205336" y="114300"/>
                </a:lnTo>
                <a:lnTo>
                  <a:pt x="5202961" y="114300"/>
                </a:lnTo>
                <a:lnTo>
                  <a:pt x="5200040" y="101600"/>
                </a:lnTo>
                <a:lnTo>
                  <a:pt x="5214886" y="101600"/>
                </a:lnTo>
                <a:lnTo>
                  <a:pt x="5217464" y="114300"/>
                </a:lnTo>
                <a:lnTo>
                  <a:pt x="5219839" y="127000"/>
                </a:lnTo>
                <a:close/>
              </a:path>
              <a:path w="5225415" h="2628900">
                <a:moveTo>
                  <a:pt x="4898720" y="152400"/>
                </a:moveTo>
                <a:lnTo>
                  <a:pt x="4886121" y="152400"/>
                </a:lnTo>
                <a:lnTo>
                  <a:pt x="4887214" y="139700"/>
                </a:lnTo>
                <a:lnTo>
                  <a:pt x="4888712" y="127000"/>
                </a:lnTo>
                <a:lnTo>
                  <a:pt x="4901158" y="127000"/>
                </a:lnTo>
                <a:lnTo>
                  <a:pt x="4899710" y="139700"/>
                </a:lnTo>
                <a:lnTo>
                  <a:pt x="4898720" y="152400"/>
                </a:lnTo>
                <a:close/>
              </a:path>
              <a:path w="5225415" h="2628900">
                <a:moveTo>
                  <a:pt x="5224259" y="152400"/>
                </a:moveTo>
                <a:lnTo>
                  <a:pt x="5211660" y="152400"/>
                </a:lnTo>
                <a:lnTo>
                  <a:pt x="5210619" y="139700"/>
                </a:lnTo>
                <a:lnTo>
                  <a:pt x="5209222" y="127000"/>
                </a:lnTo>
                <a:lnTo>
                  <a:pt x="5221732" y="127000"/>
                </a:lnTo>
                <a:lnTo>
                  <a:pt x="5223217" y="139700"/>
                </a:lnTo>
                <a:lnTo>
                  <a:pt x="5224259" y="152400"/>
                </a:lnTo>
                <a:close/>
              </a:path>
              <a:path w="5225415" h="2628900">
                <a:moveTo>
                  <a:pt x="4897932" y="203200"/>
                </a:moveTo>
                <a:lnTo>
                  <a:pt x="4892103" y="203200"/>
                </a:lnTo>
                <a:lnTo>
                  <a:pt x="4890528" y="190500"/>
                </a:lnTo>
                <a:lnTo>
                  <a:pt x="4887963" y="190500"/>
                </a:lnTo>
                <a:lnTo>
                  <a:pt x="4886985" y="177800"/>
                </a:lnTo>
                <a:lnTo>
                  <a:pt x="4885664" y="177800"/>
                </a:lnTo>
                <a:lnTo>
                  <a:pt x="4885334" y="165100"/>
                </a:lnTo>
                <a:lnTo>
                  <a:pt x="4885461" y="152400"/>
                </a:lnTo>
                <a:lnTo>
                  <a:pt x="4898136" y="152400"/>
                </a:lnTo>
                <a:lnTo>
                  <a:pt x="4897932" y="165100"/>
                </a:lnTo>
                <a:lnTo>
                  <a:pt x="4897932" y="203200"/>
                </a:lnTo>
                <a:close/>
              </a:path>
              <a:path w="5225415" h="2628900">
                <a:moveTo>
                  <a:pt x="5060340" y="165100"/>
                </a:moveTo>
                <a:lnTo>
                  <a:pt x="5050129" y="165100"/>
                </a:lnTo>
                <a:lnTo>
                  <a:pt x="5051552" y="152400"/>
                </a:lnTo>
                <a:lnTo>
                  <a:pt x="5058956" y="152400"/>
                </a:lnTo>
                <a:lnTo>
                  <a:pt x="5060340" y="165100"/>
                </a:lnTo>
                <a:close/>
              </a:path>
              <a:path w="5225415" h="2628900">
                <a:moveTo>
                  <a:pt x="5212448" y="225596"/>
                </a:moveTo>
                <a:lnTo>
                  <a:pt x="5212448" y="165100"/>
                </a:lnTo>
                <a:lnTo>
                  <a:pt x="5212245" y="152400"/>
                </a:lnTo>
                <a:lnTo>
                  <a:pt x="5224932" y="152400"/>
                </a:lnTo>
                <a:lnTo>
                  <a:pt x="5225148" y="165100"/>
                </a:lnTo>
                <a:lnTo>
                  <a:pt x="5224919" y="177800"/>
                </a:lnTo>
                <a:lnTo>
                  <a:pt x="5224259" y="177800"/>
                </a:lnTo>
                <a:lnTo>
                  <a:pt x="5223167" y="190500"/>
                </a:lnTo>
                <a:lnTo>
                  <a:pt x="5221668" y="203200"/>
                </a:lnTo>
                <a:lnTo>
                  <a:pt x="5219763" y="203200"/>
                </a:lnTo>
                <a:lnTo>
                  <a:pt x="5217464" y="215900"/>
                </a:lnTo>
                <a:lnTo>
                  <a:pt x="5214785" y="215900"/>
                </a:lnTo>
                <a:lnTo>
                  <a:pt x="5212448" y="225596"/>
                </a:lnTo>
                <a:close/>
              </a:path>
              <a:path w="5225415" h="2628900">
                <a:moveTo>
                  <a:pt x="4885232" y="330200"/>
                </a:moveTo>
                <a:lnTo>
                  <a:pt x="4885232" y="165100"/>
                </a:lnTo>
                <a:lnTo>
                  <a:pt x="4885664" y="177800"/>
                </a:lnTo>
                <a:lnTo>
                  <a:pt x="4886985" y="177800"/>
                </a:lnTo>
                <a:lnTo>
                  <a:pt x="4887963" y="190500"/>
                </a:lnTo>
                <a:lnTo>
                  <a:pt x="4890528" y="190500"/>
                </a:lnTo>
                <a:lnTo>
                  <a:pt x="4892103" y="203200"/>
                </a:lnTo>
                <a:lnTo>
                  <a:pt x="4897932" y="203200"/>
                </a:lnTo>
                <a:lnTo>
                  <a:pt x="4897932" y="317500"/>
                </a:lnTo>
                <a:lnTo>
                  <a:pt x="4891582" y="317500"/>
                </a:lnTo>
                <a:lnTo>
                  <a:pt x="4885232" y="330200"/>
                </a:lnTo>
                <a:close/>
              </a:path>
              <a:path w="5225415" h="2628900">
                <a:moveTo>
                  <a:pt x="4907102" y="203200"/>
                </a:moveTo>
                <a:lnTo>
                  <a:pt x="4897932" y="203200"/>
                </a:lnTo>
                <a:lnTo>
                  <a:pt x="4897932" y="165100"/>
                </a:lnTo>
                <a:lnTo>
                  <a:pt x="4898326" y="177800"/>
                </a:lnTo>
                <a:lnTo>
                  <a:pt x="4900256" y="177800"/>
                </a:lnTo>
                <a:lnTo>
                  <a:pt x="4901361" y="190500"/>
                </a:lnTo>
                <a:lnTo>
                  <a:pt x="4905298" y="190500"/>
                </a:lnTo>
                <a:lnTo>
                  <a:pt x="4907102" y="203200"/>
                </a:lnTo>
                <a:close/>
              </a:path>
              <a:path w="5225415" h="2628900">
                <a:moveTo>
                  <a:pt x="4898821" y="177800"/>
                </a:moveTo>
                <a:lnTo>
                  <a:pt x="4898326" y="177800"/>
                </a:lnTo>
                <a:lnTo>
                  <a:pt x="4898301" y="165100"/>
                </a:lnTo>
                <a:lnTo>
                  <a:pt x="4898821" y="177800"/>
                </a:lnTo>
                <a:close/>
              </a:path>
              <a:path w="5225415" h="2628900">
                <a:moveTo>
                  <a:pt x="5048440" y="177800"/>
                </a:moveTo>
                <a:lnTo>
                  <a:pt x="5047945" y="177800"/>
                </a:lnTo>
                <a:lnTo>
                  <a:pt x="5048465" y="165100"/>
                </a:lnTo>
                <a:lnTo>
                  <a:pt x="5048440" y="177800"/>
                </a:lnTo>
                <a:close/>
              </a:path>
              <a:path w="5225415" h="2628900">
                <a:moveTo>
                  <a:pt x="5048834" y="203200"/>
                </a:moveTo>
                <a:lnTo>
                  <a:pt x="5039664" y="203200"/>
                </a:lnTo>
                <a:lnTo>
                  <a:pt x="5041468" y="190500"/>
                </a:lnTo>
                <a:lnTo>
                  <a:pt x="5045405" y="190500"/>
                </a:lnTo>
                <a:lnTo>
                  <a:pt x="5046510" y="177800"/>
                </a:lnTo>
                <a:lnTo>
                  <a:pt x="5048440" y="177800"/>
                </a:lnTo>
                <a:lnTo>
                  <a:pt x="5048758" y="165100"/>
                </a:lnTo>
                <a:lnTo>
                  <a:pt x="5048834" y="203200"/>
                </a:lnTo>
                <a:close/>
              </a:path>
              <a:path w="5225415" h="2628900">
                <a:moveTo>
                  <a:pt x="5061534" y="330200"/>
                </a:moveTo>
                <a:lnTo>
                  <a:pt x="5048834" y="330200"/>
                </a:lnTo>
                <a:lnTo>
                  <a:pt x="5048834" y="165100"/>
                </a:lnTo>
                <a:lnTo>
                  <a:pt x="5061419" y="165100"/>
                </a:lnTo>
                <a:lnTo>
                  <a:pt x="5061102" y="177800"/>
                </a:lnTo>
                <a:lnTo>
                  <a:pt x="5059718" y="177800"/>
                </a:lnTo>
                <a:lnTo>
                  <a:pt x="5058727" y="190500"/>
                </a:lnTo>
                <a:lnTo>
                  <a:pt x="5056136" y="190500"/>
                </a:lnTo>
                <a:lnTo>
                  <a:pt x="5054549" y="203200"/>
                </a:lnTo>
                <a:lnTo>
                  <a:pt x="5061534" y="203200"/>
                </a:lnTo>
                <a:lnTo>
                  <a:pt x="5061534" y="330200"/>
                </a:lnTo>
                <a:close/>
              </a:path>
              <a:path w="5225415" h="2628900">
                <a:moveTo>
                  <a:pt x="5061534" y="203200"/>
                </a:moveTo>
                <a:lnTo>
                  <a:pt x="5054549" y="203200"/>
                </a:lnTo>
                <a:lnTo>
                  <a:pt x="5056136" y="190500"/>
                </a:lnTo>
                <a:lnTo>
                  <a:pt x="5058727" y="190500"/>
                </a:lnTo>
                <a:lnTo>
                  <a:pt x="5059718" y="177800"/>
                </a:lnTo>
                <a:lnTo>
                  <a:pt x="5061102" y="177800"/>
                </a:lnTo>
                <a:lnTo>
                  <a:pt x="5061419" y="165100"/>
                </a:lnTo>
                <a:lnTo>
                  <a:pt x="5061534" y="203200"/>
                </a:lnTo>
                <a:close/>
              </a:path>
              <a:path w="5225415" h="2628900">
                <a:moveTo>
                  <a:pt x="5208320" y="241300"/>
                </a:moveTo>
                <a:lnTo>
                  <a:pt x="5193398" y="241300"/>
                </a:lnTo>
                <a:lnTo>
                  <a:pt x="5197017" y="228600"/>
                </a:lnTo>
                <a:lnTo>
                  <a:pt x="5200040" y="228600"/>
                </a:lnTo>
                <a:lnTo>
                  <a:pt x="5202961" y="215900"/>
                </a:lnTo>
                <a:lnTo>
                  <a:pt x="5205336" y="215900"/>
                </a:lnTo>
                <a:lnTo>
                  <a:pt x="5207546" y="203200"/>
                </a:lnTo>
                <a:lnTo>
                  <a:pt x="5209286" y="190500"/>
                </a:lnTo>
                <a:lnTo>
                  <a:pt x="5210619" y="190500"/>
                </a:lnTo>
                <a:lnTo>
                  <a:pt x="5211660" y="177800"/>
                </a:lnTo>
                <a:lnTo>
                  <a:pt x="5212245" y="177800"/>
                </a:lnTo>
                <a:lnTo>
                  <a:pt x="5212448" y="165100"/>
                </a:lnTo>
                <a:lnTo>
                  <a:pt x="5212448" y="225596"/>
                </a:lnTo>
                <a:lnTo>
                  <a:pt x="5211724" y="228600"/>
                </a:lnTo>
                <a:lnTo>
                  <a:pt x="5208320" y="241300"/>
                </a:lnTo>
                <a:close/>
              </a:path>
              <a:path w="5225415" h="2628900">
                <a:moveTo>
                  <a:pt x="5223167" y="2159000"/>
                </a:moveTo>
                <a:lnTo>
                  <a:pt x="5209222" y="2159000"/>
                </a:lnTo>
                <a:lnTo>
                  <a:pt x="5210670" y="2146300"/>
                </a:lnTo>
                <a:lnTo>
                  <a:pt x="5211622" y="2146300"/>
                </a:lnTo>
                <a:lnTo>
                  <a:pt x="5212257" y="2133600"/>
                </a:lnTo>
                <a:lnTo>
                  <a:pt x="5212448" y="2120900"/>
                </a:lnTo>
                <a:lnTo>
                  <a:pt x="5212448" y="225596"/>
                </a:lnTo>
                <a:lnTo>
                  <a:pt x="5214785" y="215900"/>
                </a:lnTo>
                <a:lnTo>
                  <a:pt x="5217464" y="215900"/>
                </a:lnTo>
                <a:lnTo>
                  <a:pt x="5219763" y="203200"/>
                </a:lnTo>
                <a:lnTo>
                  <a:pt x="5221668" y="203200"/>
                </a:lnTo>
                <a:lnTo>
                  <a:pt x="5223167" y="190500"/>
                </a:lnTo>
                <a:lnTo>
                  <a:pt x="5224259" y="177800"/>
                </a:lnTo>
                <a:lnTo>
                  <a:pt x="5224919" y="177800"/>
                </a:lnTo>
                <a:lnTo>
                  <a:pt x="5225148" y="165100"/>
                </a:lnTo>
                <a:lnTo>
                  <a:pt x="5225148" y="2120900"/>
                </a:lnTo>
                <a:lnTo>
                  <a:pt x="5224919" y="2133600"/>
                </a:lnTo>
                <a:lnTo>
                  <a:pt x="5224259" y="2146300"/>
                </a:lnTo>
                <a:lnTo>
                  <a:pt x="5223167" y="2159000"/>
                </a:lnTo>
                <a:close/>
              </a:path>
              <a:path w="5225415" h="2628900">
                <a:moveTo>
                  <a:pt x="4915255" y="215900"/>
                </a:moveTo>
                <a:lnTo>
                  <a:pt x="4900206" y="215900"/>
                </a:lnTo>
                <a:lnTo>
                  <a:pt x="4898072" y="203200"/>
                </a:lnTo>
                <a:lnTo>
                  <a:pt x="4912817" y="203200"/>
                </a:lnTo>
                <a:lnTo>
                  <a:pt x="4915255" y="215900"/>
                </a:lnTo>
                <a:close/>
              </a:path>
              <a:path w="5225415" h="2628900">
                <a:moveTo>
                  <a:pt x="5046395" y="215900"/>
                </a:moveTo>
                <a:lnTo>
                  <a:pt x="5031511" y="215900"/>
                </a:lnTo>
                <a:lnTo>
                  <a:pt x="5033949" y="203200"/>
                </a:lnTo>
                <a:lnTo>
                  <a:pt x="5048694" y="203200"/>
                </a:lnTo>
                <a:lnTo>
                  <a:pt x="5046395" y="215900"/>
                </a:lnTo>
                <a:close/>
              </a:path>
              <a:path w="5225415" h="2628900">
                <a:moveTo>
                  <a:pt x="4928362" y="228600"/>
                </a:moveTo>
                <a:lnTo>
                  <a:pt x="4908029" y="228600"/>
                </a:lnTo>
                <a:lnTo>
                  <a:pt x="4905260" y="215900"/>
                </a:lnTo>
                <a:lnTo>
                  <a:pt x="4925275" y="215900"/>
                </a:lnTo>
                <a:lnTo>
                  <a:pt x="4928362" y="228600"/>
                </a:lnTo>
                <a:close/>
              </a:path>
              <a:path w="5225415" h="2628900">
                <a:moveTo>
                  <a:pt x="5038534" y="228600"/>
                </a:moveTo>
                <a:lnTo>
                  <a:pt x="5018405" y="228600"/>
                </a:lnTo>
                <a:lnTo>
                  <a:pt x="5021491" y="215900"/>
                </a:lnTo>
                <a:lnTo>
                  <a:pt x="5041315" y="215900"/>
                </a:lnTo>
                <a:lnTo>
                  <a:pt x="5038534" y="228600"/>
                </a:lnTo>
                <a:close/>
              </a:path>
              <a:path w="5225415" h="2628900">
                <a:moveTo>
                  <a:pt x="4951095" y="241300"/>
                </a:moveTo>
                <a:lnTo>
                  <a:pt x="4923967" y="241300"/>
                </a:lnTo>
                <a:lnTo>
                  <a:pt x="4920513" y="228600"/>
                </a:lnTo>
                <a:lnTo>
                  <a:pt x="4947297" y="228600"/>
                </a:lnTo>
                <a:lnTo>
                  <a:pt x="4951095" y="241300"/>
                </a:lnTo>
                <a:close/>
              </a:path>
              <a:path w="5225415" h="2628900">
                <a:moveTo>
                  <a:pt x="5022545" y="241300"/>
                </a:moveTo>
                <a:lnTo>
                  <a:pt x="4995672" y="241300"/>
                </a:lnTo>
                <a:lnTo>
                  <a:pt x="4999482" y="228600"/>
                </a:lnTo>
                <a:lnTo>
                  <a:pt x="5026012" y="228600"/>
                </a:lnTo>
                <a:lnTo>
                  <a:pt x="5022545" y="241300"/>
                </a:lnTo>
                <a:close/>
              </a:path>
              <a:path w="5225415" h="2628900">
                <a:moveTo>
                  <a:pt x="4999748" y="254000"/>
                </a:moveTo>
                <a:lnTo>
                  <a:pt x="4947018" y="254000"/>
                </a:lnTo>
                <a:lnTo>
                  <a:pt x="4942928" y="241300"/>
                </a:lnTo>
                <a:lnTo>
                  <a:pt x="5003546" y="241300"/>
                </a:lnTo>
                <a:lnTo>
                  <a:pt x="4999748" y="254000"/>
                </a:lnTo>
                <a:close/>
              </a:path>
              <a:path w="5225415" h="2628900">
                <a:moveTo>
                  <a:pt x="5200624" y="254000"/>
                </a:moveTo>
                <a:lnTo>
                  <a:pt x="5185511" y="254000"/>
                </a:lnTo>
                <a:lnTo>
                  <a:pt x="5189766" y="241300"/>
                </a:lnTo>
                <a:lnTo>
                  <a:pt x="5204561" y="241300"/>
                </a:lnTo>
                <a:lnTo>
                  <a:pt x="5200624" y="254000"/>
                </a:lnTo>
                <a:close/>
              </a:path>
              <a:path w="5225415" h="2628900">
                <a:moveTo>
                  <a:pt x="5191290" y="266700"/>
                </a:moveTo>
                <a:lnTo>
                  <a:pt x="5176443" y="266700"/>
                </a:lnTo>
                <a:lnTo>
                  <a:pt x="5181307" y="254000"/>
                </a:lnTo>
                <a:lnTo>
                  <a:pt x="5196039" y="254000"/>
                </a:lnTo>
                <a:lnTo>
                  <a:pt x="5191290" y="266700"/>
                </a:lnTo>
                <a:close/>
              </a:path>
              <a:path w="5225415" h="2628900">
                <a:moveTo>
                  <a:pt x="5180888" y="279400"/>
                </a:moveTo>
                <a:lnTo>
                  <a:pt x="5166283" y="279400"/>
                </a:lnTo>
                <a:lnTo>
                  <a:pt x="5171706" y="266700"/>
                </a:lnTo>
                <a:lnTo>
                  <a:pt x="5186438" y="266700"/>
                </a:lnTo>
                <a:lnTo>
                  <a:pt x="5180888" y="279400"/>
                </a:lnTo>
                <a:close/>
              </a:path>
              <a:path w="5225415" h="2628900">
                <a:moveTo>
                  <a:pt x="5169357" y="292100"/>
                </a:moveTo>
                <a:lnTo>
                  <a:pt x="5149164" y="292100"/>
                </a:lnTo>
                <a:lnTo>
                  <a:pt x="5155336" y="279400"/>
                </a:lnTo>
                <a:lnTo>
                  <a:pt x="5175262" y="279400"/>
                </a:lnTo>
                <a:lnTo>
                  <a:pt x="5169357" y="292100"/>
                </a:lnTo>
                <a:close/>
              </a:path>
              <a:path w="5225415" h="2628900">
                <a:moveTo>
                  <a:pt x="5156758" y="304800"/>
                </a:moveTo>
                <a:lnTo>
                  <a:pt x="5130012" y="304800"/>
                </a:lnTo>
                <a:lnTo>
                  <a:pt x="5136857" y="292100"/>
                </a:lnTo>
                <a:lnTo>
                  <a:pt x="5163426" y="292100"/>
                </a:lnTo>
                <a:lnTo>
                  <a:pt x="5156758" y="304800"/>
                </a:lnTo>
                <a:close/>
              </a:path>
              <a:path w="5225415" h="2628900">
                <a:moveTo>
                  <a:pt x="5136070" y="317500"/>
                </a:moveTo>
                <a:lnTo>
                  <a:pt x="5109121" y="317500"/>
                </a:lnTo>
                <a:lnTo>
                  <a:pt x="5116550" y="304800"/>
                </a:lnTo>
                <a:lnTo>
                  <a:pt x="5143461" y="304800"/>
                </a:lnTo>
                <a:lnTo>
                  <a:pt x="5136070" y="317500"/>
                </a:lnTo>
                <a:close/>
              </a:path>
              <a:path w="5225415" h="2628900">
                <a:moveTo>
                  <a:pt x="4885232" y="330200"/>
                </a:moveTo>
                <a:lnTo>
                  <a:pt x="135877" y="330200"/>
                </a:lnTo>
                <a:lnTo>
                  <a:pt x="144246" y="317500"/>
                </a:lnTo>
                <a:lnTo>
                  <a:pt x="4885232" y="317500"/>
                </a:lnTo>
                <a:lnTo>
                  <a:pt x="4885232" y="330200"/>
                </a:lnTo>
                <a:close/>
              </a:path>
              <a:path w="5225415" h="2628900">
                <a:moveTo>
                  <a:pt x="4891582" y="330200"/>
                </a:moveTo>
                <a:lnTo>
                  <a:pt x="4885232" y="330200"/>
                </a:lnTo>
                <a:lnTo>
                  <a:pt x="4891582" y="317500"/>
                </a:lnTo>
                <a:lnTo>
                  <a:pt x="4891582" y="330200"/>
                </a:lnTo>
                <a:close/>
              </a:path>
              <a:path w="5225415" h="2628900">
                <a:moveTo>
                  <a:pt x="4897932" y="330200"/>
                </a:moveTo>
                <a:lnTo>
                  <a:pt x="4891582" y="330200"/>
                </a:lnTo>
                <a:lnTo>
                  <a:pt x="4891582" y="317500"/>
                </a:lnTo>
                <a:lnTo>
                  <a:pt x="4897932" y="317500"/>
                </a:lnTo>
                <a:lnTo>
                  <a:pt x="4897932" y="330200"/>
                </a:lnTo>
                <a:close/>
              </a:path>
              <a:path w="5225415" h="2628900">
                <a:moveTo>
                  <a:pt x="5048834" y="330200"/>
                </a:moveTo>
                <a:lnTo>
                  <a:pt x="4897932" y="330200"/>
                </a:lnTo>
                <a:lnTo>
                  <a:pt x="4897932" y="317500"/>
                </a:lnTo>
                <a:lnTo>
                  <a:pt x="5048834" y="317500"/>
                </a:lnTo>
                <a:lnTo>
                  <a:pt x="5048834" y="330200"/>
                </a:lnTo>
                <a:close/>
              </a:path>
              <a:path w="5225415" h="2628900">
                <a:moveTo>
                  <a:pt x="5105577" y="330200"/>
                </a:moveTo>
                <a:lnTo>
                  <a:pt x="5061534" y="330200"/>
                </a:lnTo>
                <a:lnTo>
                  <a:pt x="5061534" y="317500"/>
                </a:lnTo>
                <a:lnTo>
                  <a:pt x="5113477" y="317500"/>
                </a:lnTo>
                <a:lnTo>
                  <a:pt x="5105577" y="330200"/>
                </a:lnTo>
                <a:close/>
              </a:path>
              <a:path w="5225415" h="2628900">
                <a:moveTo>
                  <a:pt x="138099" y="342900"/>
                </a:moveTo>
                <a:lnTo>
                  <a:pt x="96139" y="342900"/>
                </a:lnTo>
                <a:lnTo>
                  <a:pt x="103949" y="330200"/>
                </a:lnTo>
                <a:lnTo>
                  <a:pt x="146164" y="330200"/>
                </a:lnTo>
                <a:lnTo>
                  <a:pt x="138099" y="342900"/>
                </a:lnTo>
                <a:close/>
              </a:path>
              <a:path w="5225415" h="2628900">
                <a:moveTo>
                  <a:pt x="94869" y="355600"/>
                </a:moveTo>
                <a:lnTo>
                  <a:pt x="75057" y="355600"/>
                </a:lnTo>
                <a:lnTo>
                  <a:pt x="81953" y="342900"/>
                </a:lnTo>
                <a:lnTo>
                  <a:pt x="101917" y="342900"/>
                </a:lnTo>
                <a:lnTo>
                  <a:pt x="94869" y="355600"/>
                </a:lnTo>
                <a:close/>
              </a:path>
              <a:path w="5225415" h="2628900">
                <a:moveTo>
                  <a:pt x="75755" y="368300"/>
                </a:moveTo>
                <a:lnTo>
                  <a:pt x="55791" y="368300"/>
                </a:lnTo>
                <a:lnTo>
                  <a:pt x="61963" y="355600"/>
                </a:lnTo>
                <a:lnTo>
                  <a:pt x="82169" y="355600"/>
                </a:lnTo>
                <a:lnTo>
                  <a:pt x="75755" y="368300"/>
                </a:lnTo>
                <a:close/>
              </a:path>
              <a:path w="5225415" h="2628900">
                <a:moveTo>
                  <a:pt x="58648" y="381000"/>
                </a:moveTo>
                <a:lnTo>
                  <a:pt x="44259" y="381000"/>
                </a:lnTo>
                <a:lnTo>
                  <a:pt x="49885" y="368300"/>
                </a:lnTo>
                <a:lnTo>
                  <a:pt x="64338" y="368300"/>
                </a:lnTo>
                <a:lnTo>
                  <a:pt x="58648" y="381000"/>
                </a:lnTo>
                <a:close/>
              </a:path>
              <a:path w="5225415" h="2628900">
                <a:moveTo>
                  <a:pt x="48514" y="393700"/>
                </a:moveTo>
                <a:lnTo>
                  <a:pt x="33858" y="393700"/>
                </a:lnTo>
                <a:lnTo>
                  <a:pt x="38912" y="381000"/>
                </a:lnTo>
                <a:lnTo>
                  <a:pt x="53657" y="381000"/>
                </a:lnTo>
                <a:lnTo>
                  <a:pt x="48514" y="393700"/>
                </a:lnTo>
                <a:close/>
              </a:path>
              <a:path w="5225415" h="2628900">
                <a:moveTo>
                  <a:pt x="39471" y="406400"/>
                </a:moveTo>
                <a:lnTo>
                  <a:pt x="24688" y="406400"/>
                </a:lnTo>
                <a:lnTo>
                  <a:pt x="29121" y="393700"/>
                </a:lnTo>
                <a:lnTo>
                  <a:pt x="44030" y="393700"/>
                </a:lnTo>
                <a:lnTo>
                  <a:pt x="39471" y="406400"/>
                </a:lnTo>
                <a:close/>
              </a:path>
              <a:path w="5225415" h="2628900">
                <a:moveTo>
                  <a:pt x="31597" y="419100"/>
                </a:moveTo>
                <a:lnTo>
                  <a:pt x="16827" y="419100"/>
                </a:lnTo>
                <a:lnTo>
                  <a:pt x="20586" y="406400"/>
                </a:lnTo>
                <a:lnTo>
                  <a:pt x="35534" y="406400"/>
                </a:lnTo>
                <a:lnTo>
                  <a:pt x="31597" y="419100"/>
                </a:lnTo>
                <a:close/>
              </a:path>
              <a:path w="5225415" h="2628900">
                <a:moveTo>
                  <a:pt x="293928" y="419100"/>
                </a:moveTo>
                <a:lnTo>
                  <a:pt x="209880" y="419100"/>
                </a:lnTo>
                <a:lnTo>
                  <a:pt x="213690" y="406400"/>
                </a:lnTo>
                <a:lnTo>
                  <a:pt x="290131" y="406400"/>
                </a:lnTo>
                <a:lnTo>
                  <a:pt x="293928" y="419100"/>
                </a:lnTo>
                <a:close/>
              </a:path>
              <a:path w="5225415" h="2628900">
                <a:moveTo>
                  <a:pt x="19723" y="444500"/>
                </a:moveTo>
                <a:lnTo>
                  <a:pt x="7594" y="444500"/>
                </a:lnTo>
                <a:lnTo>
                  <a:pt x="10261" y="431800"/>
                </a:lnTo>
                <a:lnTo>
                  <a:pt x="13423" y="419100"/>
                </a:lnTo>
                <a:lnTo>
                  <a:pt x="28270" y="419100"/>
                </a:lnTo>
                <a:lnTo>
                  <a:pt x="24993" y="431800"/>
                </a:lnTo>
                <a:lnTo>
                  <a:pt x="22288" y="431800"/>
                </a:lnTo>
                <a:lnTo>
                  <a:pt x="19723" y="444500"/>
                </a:lnTo>
                <a:close/>
              </a:path>
              <a:path w="5225415" h="2628900">
                <a:moveTo>
                  <a:pt x="212509" y="431800"/>
                </a:moveTo>
                <a:lnTo>
                  <a:pt x="192608" y="431800"/>
                </a:lnTo>
                <a:lnTo>
                  <a:pt x="195567" y="419100"/>
                </a:lnTo>
                <a:lnTo>
                  <a:pt x="215938" y="419100"/>
                </a:lnTo>
                <a:lnTo>
                  <a:pt x="212509" y="431800"/>
                </a:lnTo>
                <a:close/>
              </a:path>
              <a:path w="5225415" h="2628900">
                <a:moveTo>
                  <a:pt x="311150" y="431800"/>
                </a:moveTo>
                <a:lnTo>
                  <a:pt x="291020" y="431800"/>
                </a:lnTo>
                <a:lnTo>
                  <a:pt x="287591" y="419100"/>
                </a:lnTo>
                <a:lnTo>
                  <a:pt x="307962" y="419100"/>
                </a:lnTo>
                <a:lnTo>
                  <a:pt x="311150" y="431800"/>
                </a:lnTo>
                <a:close/>
              </a:path>
              <a:path w="5225415" h="2628900">
                <a:moveTo>
                  <a:pt x="195808" y="444500"/>
                </a:moveTo>
                <a:lnTo>
                  <a:pt x="178752" y="444500"/>
                </a:lnTo>
                <a:lnTo>
                  <a:pt x="181216" y="431800"/>
                </a:lnTo>
                <a:lnTo>
                  <a:pt x="198513" y="431800"/>
                </a:lnTo>
                <a:lnTo>
                  <a:pt x="195808" y="444500"/>
                </a:lnTo>
                <a:close/>
              </a:path>
              <a:path w="5225415" h="2628900">
                <a:moveTo>
                  <a:pt x="322491" y="444500"/>
                </a:moveTo>
                <a:lnTo>
                  <a:pt x="307721" y="444500"/>
                </a:lnTo>
                <a:lnTo>
                  <a:pt x="305015" y="431800"/>
                </a:lnTo>
                <a:lnTo>
                  <a:pt x="319697" y="431800"/>
                </a:lnTo>
                <a:lnTo>
                  <a:pt x="322491" y="444500"/>
                </a:lnTo>
                <a:close/>
              </a:path>
              <a:path w="5225415" h="2628900">
                <a:moveTo>
                  <a:pt x="14490" y="469900"/>
                </a:moveTo>
                <a:lnTo>
                  <a:pt x="1981" y="469900"/>
                </a:lnTo>
                <a:lnTo>
                  <a:pt x="3479" y="457200"/>
                </a:lnTo>
                <a:lnTo>
                  <a:pt x="5308" y="444500"/>
                </a:lnTo>
                <a:lnTo>
                  <a:pt x="19812" y="444500"/>
                </a:lnTo>
                <a:lnTo>
                  <a:pt x="17614" y="457200"/>
                </a:lnTo>
                <a:lnTo>
                  <a:pt x="15925" y="457200"/>
                </a:lnTo>
                <a:lnTo>
                  <a:pt x="14490" y="469900"/>
                </a:lnTo>
                <a:close/>
              </a:path>
              <a:path w="5225415" h="2628900">
                <a:moveTo>
                  <a:pt x="187147" y="457200"/>
                </a:moveTo>
                <a:lnTo>
                  <a:pt x="172377" y="457200"/>
                </a:lnTo>
                <a:lnTo>
                  <a:pt x="174332" y="444500"/>
                </a:lnTo>
                <a:lnTo>
                  <a:pt x="189280" y="444500"/>
                </a:lnTo>
                <a:lnTo>
                  <a:pt x="187147" y="457200"/>
                </a:lnTo>
                <a:close/>
              </a:path>
              <a:path w="5225415" h="2628900">
                <a:moveTo>
                  <a:pt x="331292" y="457200"/>
                </a:moveTo>
                <a:lnTo>
                  <a:pt x="316382" y="457200"/>
                </a:lnTo>
                <a:lnTo>
                  <a:pt x="314261" y="444500"/>
                </a:lnTo>
                <a:lnTo>
                  <a:pt x="329209" y="444500"/>
                </a:lnTo>
                <a:lnTo>
                  <a:pt x="331292" y="457200"/>
                </a:lnTo>
                <a:close/>
              </a:path>
              <a:path w="5225415" h="2628900">
                <a:moveTo>
                  <a:pt x="180835" y="469900"/>
                </a:moveTo>
                <a:lnTo>
                  <a:pt x="167525" y="469900"/>
                </a:lnTo>
                <a:lnTo>
                  <a:pt x="169011" y="457200"/>
                </a:lnTo>
                <a:lnTo>
                  <a:pt x="182295" y="457200"/>
                </a:lnTo>
                <a:lnTo>
                  <a:pt x="180835" y="469900"/>
                </a:lnTo>
                <a:close/>
              </a:path>
              <a:path w="5225415" h="2628900">
                <a:moveTo>
                  <a:pt x="335915" y="469900"/>
                </a:moveTo>
                <a:lnTo>
                  <a:pt x="322707" y="469900"/>
                </a:lnTo>
                <a:lnTo>
                  <a:pt x="321233" y="457200"/>
                </a:lnTo>
                <a:lnTo>
                  <a:pt x="334619" y="457200"/>
                </a:lnTo>
                <a:lnTo>
                  <a:pt x="335915" y="469900"/>
                </a:lnTo>
                <a:close/>
              </a:path>
              <a:path w="5225415" h="2628900">
                <a:moveTo>
                  <a:pt x="13525" y="2476500"/>
                </a:moveTo>
                <a:lnTo>
                  <a:pt x="889" y="2476500"/>
                </a:lnTo>
                <a:lnTo>
                  <a:pt x="215" y="2463800"/>
                </a:lnTo>
                <a:lnTo>
                  <a:pt x="0" y="2451100"/>
                </a:lnTo>
                <a:lnTo>
                  <a:pt x="0" y="495300"/>
                </a:lnTo>
                <a:lnTo>
                  <a:pt x="215" y="482600"/>
                </a:lnTo>
                <a:lnTo>
                  <a:pt x="889" y="469900"/>
                </a:lnTo>
                <a:lnTo>
                  <a:pt x="13525" y="469900"/>
                </a:lnTo>
                <a:lnTo>
                  <a:pt x="12890" y="482600"/>
                </a:lnTo>
                <a:lnTo>
                  <a:pt x="12700" y="495300"/>
                </a:lnTo>
                <a:lnTo>
                  <a:pt x="215" y="495300"/>
                </a:lnTo>
                <a:lnTo>
                  <a:pt x="889" y="508000"/>
                </a:lnTo>
                <a:lnTo>
                  <a:pt x="1930" y="520700"/>
                </a:lnTo>
                <a:lnTo>
                  <a:pt x="3416" y="520700"/>
                </a:lnTo>
                <a:lnTo>
                  <a:pt x="5308" y="533400"/>
                </a:lnTo>
                <a:lnTo>
                  <a:pt x="7594" y="546100"/>
                </a:lnTo>
                <a:lnTo>
                  <a:pt x="10261" y="546100"/>
                </a:lnTo>
                <a:lnTo>
                  <a:pt x="12576" y="555783"/>
                </a:lnTo>
                <a:lnTo>
                  <a:pt x="12700" y="2451100"/>
                </a:lnTo>
                <a:lnTo>
                  <a:pt x="12915" y="2463800"/>
                </a:lnTo>
                <a:lnTo>
                  <a:pt x="13525" y="2476500"/>
                </a:lnTo>
                <a:close/>
              </a:path>
              <a:path w="5225415" h="2628900">
                <a:moveTo>
                  <a:pt x="177152" y="482600"/>
                </a:moveTo>
                <a:lnTo>
                  <a:pt x="164655" y="482600"/>
                </a:lnTo>
                <a:lnTo>
                  <a:pt x="165430" y="469900"/>
                </a:lnTo>
                <a:lnTo>
                  <a:pt x="177876" y="469900"/>
                </a:lnTo>
                <a:lnTo>
                  <a:pt x="177152" y="482600"/>
                </a:lnTo>
                <a:close/>
              </a:path>
              <a:path w="5225415" h="2628900">
                <a:moveTo>
                  <a:pt x="338886" y="482600"/>
                </a:moveTo>
                <a:lnTo>
                  <a:pt x="326377" y="482600"/>
                </a:lnTo>
                <a:lnTo>
                  <a:pt x="325653" y="469900"/>
                </a:lnTo>
                <a:lnTo>
                  <a:pt x="338162" y="469900"/>
                </a:lnTo>
                <a:lnTo>
                  <a:pt x="338886" y="482600"/>
                </a:lnTo>
                <a:close/>
              </a:path>
              <a:path w="5225415" h="2628900">
                <a:moveTo>
                  <a:pt x="176314" y="660400"/>
                </a:moveTo>
                <a:lnTo>
                  <a:pt x="163614" y="660400"/>
                </a:lnTo>
                <a:lnTo>
                  <a:pt x="163715" y="482600"/>
                </a:lnTo>
                <a:lnTo>
                  <a:pt x="176415" y="482600"/>
                </a:lnTo>
                <a:lnTo>
                  <a:pt x="176314" y="660400"/>
                </a:lnTo>
                <a:close/>
              </a:path>
              <a:path w="5225415" h="2628900">
                <a:moveTo>
                  <a:pt x="327228" y="555783"/>
                </a:moveTo>
                <a:lnTo>
                  <a:pt x="327113" y="482600"/>
                </a:lnTo>
                <a:lnTo>
                  <a:pt x="339813" y="482600"/>
                </a:lnTo>
                <a:lnTo>
                  <a:pt x="339915" y="495300"/>
                </a:lnTo>
                <a:lnTo>
                  <a:pt x="339712" y="495300"/>
                </a:lnTo>
                <a:lnTo>
                  <a:pt x="339064" y="508000"/>
                </a:lnTo>
                <a:lnTo>
                  <a:pt x="337934" y="520700"/>
                </a:lnTo>
                <a:lnTo>
                  <a:pt x="336435" y="520700"/>
                </a:lnTo>
                <a:lnTo>
                  <a:pt x="334530" y="533400"/>
                </a:lnTo>
                <a:lnTo>
                  <a:pt x="332232" y="546100"/>
                </a:lnTo>
                <a:lnTo>
                  <a:pt x="329552" y="546100"/>
                </a:lnTo>
                <a:lnTo>
                  <a:pt x="327228" y="555783"/>
                </a:lnTo>
                <a:close/>
              </a:path>
              <a:path w="5225415" h="2628900">
                <a:moveTo>
                  <a:pt x="12700" y="556302"/>
                </a:moveTo>
                <a:lnTo>
                  <a:pt x="10261" y="546100"/>
                </a:lnTo>
                <a:lnTo>
                  <a:pt x="7594" y="546100"/>
                </a:lnTo>
                <a:lnTo>
                  <a:pt x="5308" y="533400"/>
                </a:lnTo>
                <a:lnTo>
                  <a:pt x="3416" y="520700"/>
                </a:lnTo>
                <a:lnTo>
                  <a:pt x="1930" y="520700"/>
                </a:lnTo>
                <a:lnTo>
                  <a:pt x="889" y="508000"/>
                </a:lnTo>
                <a:lnTo>
                  <a:pt x="215" y="495300"/>
                </a:lnTo>
                <a:lnTo>
                  <a:pt x="12700" y="495300"/>
                </a:lnTo>
                <a:lnTo>
                  <a:pt x="12700" y="556302"/>
                </a:lnTo>
                <a:close/>
              </a:path>
              <a:path w="5225415" h="2628900">
                <a:moveTo>
                  <a:pt x="28270" y="558800"/>
                </a:moveTo>
                <a:lnTo>
                  <a:pt x="13296" y="558800"/>
                </a:lnTo>
                <a:lnTo>
                  <a:pt x="12700" y="556302"/>
                </a:lnTo>
                <a:lnTo>
                  <a:pt x="12700" y="495300"/>
                </a:lnTo>
                <a:lnTo>
                  <a:pt x="12890" y="495300"/>
                </a:lnTo>
                <a:lnTo>
                  <a:pt x="13525" y="508000"/>
                </a:lnTo>
                <a:lnTo>
                  <a:pt x="14528" y="520700"/>
                </a:lnTo>
                <a:lnTo>
                  <a:pt x="15862" y="520700"/>
                </a:lnTo>
                <a:lnTo>
                  <a:pt x="17691" y="533400"/>
                </a:lnTo>
                <a:lnTo>
                  <a:pt x="19723" y="533400"/>
                </a:lnTo>
                <a:lnTo>
                  <a:pt x="22288" y="546100"/>
                </a:lnTo>
                <a:lnTo>
                  <a:pt x="24993" y="546100"/>
                </a:lnTo>
                <a:lnTo>
                  <a:pt x="28270" y="558800"/>
                </a:lnTo>
                <a:close/>
              </a:path>
              <a:path w="5225415" h="2628900">
                <a:moveTo>
                  <a:pt x="326504" y="558800"/>
                </a:moveTo>
                <a:lnTo>
                  <a:pt x="311658" y="558800"/>
                </a:lnTo>
                <a:lnTo>
                  <a:pt x="314934" y="546100"/>
                </a:lnTo>
                <a:lnTo>
                  <a:pt x="317627" y="546100"/>
                </a:lnTo>
                <a:lnTo>
                  <a:pt x="320205" y="533400"/>
                </a:lnTo>
                <a:lnTo>
                  <a:pt x="322237" y="533400"/>
                </a:lnTo>
                <a:lnTo>
                  <a:pt x="324065" y="520700"/>
                </a:lnTo>
                <a:lnTo>
                  <a:pt x="325386" y="520700"/>
                </a:lnTo>
                <a:lnTo>
                  <a:pt x="326428" y="508000"/>
                </a:lnTo>
                <a:lnTo>
                  <a:pt x="327025" y="495300"/>
                </a:lnTo>
                <a:lnTo>
                  <a:pt x="327228" y="495300"/>
                </a:lnTo>
                <a:lnTo>
                  <a:pt x="327103" y="556302"/>
                </a:lnTo>
                <a:lnTo>
                  <a:pt x="326504" y="558800"/>
                </a:lnTo>
                <a:close/>
              </a:path>
              <a:path w="5225415" h="2628900">
                <a:moveTo>
                  <a:pt x="339064" y="2476500"/>
                </a:moveTo>
                <a:lnTo>
                  <a:pt x="326402" y="2476500"/>
                </a:lnTo>
                <a:lnTo>
                  <a:pt x="327025" y="2463800"/>
                </a:lnTo>
                <a:lnTo>
                  <a:pt x="327228" y="2451100"/>
                </a:lnTo>
                <a:lnTo>
                  <a:pt x="327228" y="555783"/>
                </a:lnTo>
                <a:lnTo>
                  <a:pt x="329552" y="546100"/>
                </a:lnTo>
                <a:lnTo>
                  <a:pt x="332232" y="546100"/>
                </a:lnTo>
                <a:lnTo>
                  <a:pt x="334530" y="533400"/>
                </a:lnTo>
                <a:lnTo>
                  <a:pt x="336435" y="520700"/>
                </a:lnTo>
                <a:lnTo>
                  <a:pt x="337934" y="520700"/>
                </a:lnTo>
                <a:lnTo>
                  <a:pt x="339064" y="508000"/>
                </a:lnTo>
                <a:lnTo>
                  <a:pt x="339712" y="495300"/>
                </a:lnTo>
                <a:lnTo>
                  <a:pt x="339928" y="495300"/>
                </a:lnTo>
                <a:lnTo>
                  <a:pt x="339928" y="2286000"/>
                </a:lnTo>
                <a:lnTo>
                  <a:pt x="333578" y="2298700"/>
                </a:lnTo>
                <a:lnTo>
                  <a:pt x="339927" y="2298700"/>
                </a:lnTo>
                <a:lnTo>
                  <a:pt x="339915" y="2451100"/>
                </a:lnTo>
                <a:lnTo>
                  <a:pt x="339712" y="2463800"/>
                </a:lnTo>
                <a:lnTo>
                  <a:pt x="339064" y="2476500"/>
                </a:lnTo>
                <a:close/>
              </a:path>
              <a:path w="5225415" h="2628900">
                <a:moveTo>
                  <a:pt x="39636" y="584200"/>
                </a:moveTo>
                <a:lnTo>
                  <a:pt x="24688" y="584200"/>
                </a:lnTo>
                <a:lnTo>
                  <a:pt x="20586" y="571500"/>
                </a:lnTo>
                <a:lnTo>
                  <a:pt x="16827" y="558800"/>
                </a:lnTo>
                <a:lnTo>
                  <a:pt x="28130" y="558800"/>
                </a:lnTo>
                <a:lnTo>
                  <a:pt x="31750" y="571500"/>
                </a:lnTo>
                <a:lnTo>
                  <a:pt x="35382" y="571500"/>
                </a:lnTo>
                <a:lnTo>
                  <a:pt x="39636" y="584200"/>
                </a:lnTo>
                <a:close/>
              </a:path>
              <a:path w="5225415" h="2628900">
                <a:moveTo>
                  <a:pt x="315226" y="584200"/>
                </a:moveTo>
                <a:lnTo>
                  <a:pt x="300278" y="584200"/>
                </a:lnTo>
                <a:lnTo>
                  <a:pt x="304546" y="571500"/>
                </a:lnTo>
                <a:lnTo>
                  <a:pt x="308178" y="571500"/>
                </a:lnTo>
                <a:lnTo>
                  <a:pt x="311785" y="558800"/>
                </a:lnTo>
                <a:lnTo>
                  <a:pt x="323088" y="558800"/>
                </a:lnTo>
                <a:lnTo>
                  <a:pt x="319328" y="571500"/>
                </a:lnTo>
                <a:lnTo>
                  <a:pt x="315226" y="584200"/>
                </a:lnTo>
                <a:close/>
              </a:path>
              <a:path w="5225415" h="2628900">
                <a:moveTo>
                  <a:pt x="48704" y="596900"/>
                </a:moveTo>
                <a:lnTo>
                  <a:pt x="33680" y="596900"/>
                </a:lnTo>
                <a:lnTo>
                  <a:pt x="28943" y="584200"/>
                </a:lnTo>
                <a:lnTo>
                  <a:pt x="43840" y="584200"/>
                </a:lnTo>
                <a:lnTo>
                  <a:pt x="48704" y="596900"/>
                </a:lnTo>
                <a:close/>
              </a:path>
              <a:path w="5225415" h="2628900">
                <a:moveTo>
                  <a:pt x="306247" y="596900"/>
                </a:moveTo>
                <a:lnTo>
                  <a:pt x="291223" y="596900"/>
                </a:lnTo>
                <a:lnTo>
                  <a:pt x="296075" y="584200"/>
                </a:lnTo>
                <a:lnTo>
                  <a:pt x="310807" y="584200"/>
                </a:lnTo>
                <a:lnTo>
                  <a:pt x="306247" y="596900"/>
                </a:lnTo>
                <a:close/>
              </a:path>
              <a:path w="5225415" h="2628900">
                <a:moveTo>
                  <a:pt x="64338" y="609600"/>
                </a:moveTo>
                <a:lnTo>
                  <a:pt x="44056" y="609600"/>
                </a:lnTo>
                <a:lnTo>
                  <a:pt x="38912" y="596900"/>
                </a:lnTo>
                <a:lnTo>
                  <a:pt x="58648" y="596900"/>
                </a:lnTo>
                <a:lnTo>
                  <a:pt x="64338" y="609600"/>
                </a:lnTo>
                <a:close/>
              </a:path>
              <a:path w="5225415" h="2628900">
                <a:moveTo>
                  <a:pt x="295668" y="609600"/>
                </a:moveTo>
                <a:lnTo>
                  <a:pt x="275590" y="609600"/>
                </a:lnTo>
                <a:lnTo>
                  <a:pt x="281266" y="596900"/>
                </a:lnTo>
                <a:lnTo>
                  <a:pt x="301015" y="596900"/>
                </a:lnTo>
                <a:lnTo>
                  <a:pt x="295668" y="609600"/>
                </a:lnTo>
                <a:close/>
              </a:path>
              <a:path w="5225415" h="2628900">
                <a:moveTo>
                  <a:pt x="75996" y="622300"/>
                </a:moveTo>
                <a:lnTo>
                  <a:pt x="55575" y="622300"/>
                </a:lnTo>
                <a:lnTo>
                  <a:pt x="49669" y="609600"/>
                </a:lnTo>
                <a:lnTo>
                  <a:pt x="69811" y="609600"/>
                </a:lnTo>
                <a:lnTo>
                  <a:pt x="75996" y="622300"/>
                </a:lnTo>
                <a:close/>
              </a:path>
              <a:path w="5225415" h="2628900">
                <a:moveTo>
                  <a:pt x="284124" y="622300"/>
                </a:moveTo>
                <a:lnTo>
                  <a:pt x="263931" y="622300"/>
                </a:lnTo>
                <a:lnTo>
                  <a:pt x="270103" y="609600"/>
                </a:lnTo>
                <a:lnTo>
                  <a:pt x="290029" y="609600"/>
                </a:lnTo>
                <a:lnTo>
                  <a:pt x="284124" y="622300"/>
                </a:lnTo>
                <a:close/>
              </a:path>
              <a:path w="5225415" h="2628900">
                <a:moveTo>
                  <a:pt x="95135" y="635000"/>
                </a:moveTo>
                <a:lnTo>
                  <a:pt x="74803" y="635000"/>
                </a:lnTo>
                <a:lnTo>
                  <a:pt x="68389" y="622300"/>
                </a:lnTo>
                <a:lnTo>
                  <a:pt x="88290" y="622300"/>
                </a:lnTo>
                <a:lnTo>
                  <a:pt x="95135" y="635000"/>
                </a:lnTo>
                <a:close/>
              </a:path>
              <a:path w="5225415" h="2628900">
                <a:moveTo>
                  <a:pt x="264871" y="635000"/>
                </a:moveTo>
                <a:lnTo>
                  <a:pt x="244779" y="635000"/>
                </a:lnTo>
                <a:lnTo>
                  <a:pt x="251637" y="622300"/>
                </a:lnTo>
                <a:lnTo>
                  <a:pt x="271538" y="622300"/>
                </a:lnTo>
                <a:lnTo>
                  <a:pt x="264871" y="635000"/>
                </a:lnTo>
                <a:close/>
              </a:path>
              <a:path w="5225415" h="2628900">
                <a:moveTo>
                  <a:pt x="130810" y="647700"/>
                </a:moveTo>
                <a:lnTo>
                  <a:pt x="96139" y="647700"/>
                </a:lnTo>
                <a:lnTo>
                  <a:pt x="89077" y="635000"/>
                </a:lnTo>
                <a:lnTo>
                  <a:pt x="123037" y="635000"/>
                </a:lnTo>
                <a:lnTo>
                  <a:pt x="130810" y="647700"/>
                </a:lnTo>
                <a:close/>
              </a:path>
              <a:path w="5225415" h="2628900">
                <a:moveTo>
                  <a:pt x="243509" y="647700"/>
                </a:moveTo>
                <a:lnTo>
                  <a:pt x="209118" y="647700"/>
                </a:lnTo>
                <a:lnTo>
                  <a:pt x="216877" y="635000"/>
                </a:lnTo>
                <a:lnTo>
                  <a:pt x="250837" y="635000"/>
                </a:lnTo>
                <a:lnTo>
                  <a:pt x="243509" y="647700"/>
                </a:lnTo>
                <a:close/>
              </a:path>
              <a:path w="5225415" h="2628900">
                <a:moveTo>
                  <a:pt x="163614" y="660400"/>
                </a:moveTo>
                <a:lnTo>
                  <a:pt x="127342" y="660400"/>
                </a:lnTo>
                <a:lnTo>
                  <a:pt x="119278" y="647700"/>
                </a:lnTo>
                <a:lnTo>
                  <a:pt x="163614" y="647700"/>
                </a:lnTo>
                <a:lnTo>
                  <a:pt x="163614" y="660400"/>
                </a:lnTo>
                <a:close/>
              </a:path>
              <a:path w="5225415" h="2628900">
                <a:moveTo>
                  <a:pt x="212280" y="660400"/>
                </a:moveTo>
                <a:lnTo>
                  <a:pt x="176314" y="660400"/>
                </a:lnTo>
                <a:lnTo>
                  <a:pt x="176314" y="647700"/>
                </a:lnTo>
                <a:lnTo>
                  <a:pt x="220345" y="647700"/>
                </a:lnTo>
                <a:lnTo>
                  <a:pt x="212280" y="660400"/>
                </a:lnTo>
                <a:close/>
              </a:path>
              <a:path w="5225415" h="2628900">
                <a:moveTo>
                  <a:pt x="5219763" y="2171700"/>
                </a:moveTo>
                <a:lnTo>
                  <a:pt x="5207469" y="2171700"/>
                </a:lnTo>
                <a:lnTo>
                  <a:pt x="5209286" y="2159000"/>
                </a:lnTo>
                <a:lnTo>
                  <a:pt x="5221668" y="2159000"/>
                </a:lnTo>
                <a:lnTo>
                  <a:pt x="5219763" y="2171700"/>
                </a:lnTo>
                <a:close/>
              </a:path>
              <a:path w="5225415" h="2628900">
                <a:moveTo>
                  <a:pt x="5211851" y="2197100"/>
                </a:moveTo>
                <a:lnTo>
                  <a:pt x="5196878" y="2197100"/>
                </a:lnTo>
                <a:lnTo>
                  <a:pt x="5200154" y="2184400"/>
                </a:lnTo>
                <a:lnTo>
                  <a:pt x="5202859" y="2184400"/>
                </a:lnTo>
                <a:lnTo>
                  <a:pt x="5205437" y="2171700"/>
                </a:lnTo>
                <a:lnTo>
                  <a:pt x="5217464" y="2171700"/>
                </a:lnTo>
                <a:lnTo>
                  <a:pt x="5214785" y="2184400"/>
                </a:lnTo>
                <a:lnTo>
                  <a:pt x="5211851" y="2197100"/>
                </a:lnTo>
                <a:close/>
              </a:path>
              <a:path w="5225415" h="2628900">
                <a:moveTo>
                  <a:pt x="5204561" y="2209800"/>
                </a:moveTo>
                <a:lnTo>
                  <a:pt x="5189613" y="2209800"/>
                </a:lnTo>
                <a:lnTo>
                  <a:pt x="5193550" y="2197100"/>
                </a:lnTo>
                <a:lnTo>
                  <a:pt x="5208320" y="2197100"/>
                </a:lnTo>
                <a:lnTo>
                  <a:pt x="5204561" y="2209800"/>
                </a:lnTo>
                <a:close/>
              </a:path>
              <a:path w="5225415" h="2628900">
                <a:moveTo>
                  <a:pt x="5196039" y="2222500"/>
                </a:moveTo>
                <a:lnTo>
                  <a:pt x="5181117" y="2222500"/>
                </a:lnTo>
                <a:lnTo>
                  <a:pt x="5185689" y="2209800"/>
                </a:lnTo>
                <a:lnTo>
                  <a:pt x="5200459" y="2209800"/>
                </a:lnTo>
                <a:lnTo>
                  <a:pt x="5196039" y="2222500"/>
                </a:lnTo>
                <a:close/>
              </a:path>
              <a:path w="5225415" h="2628900">
                <a:moveTo>
                  <a:pt x="5186235" y="2235200"/>
                </a:moveTo>
                <a:lnTo>
                  <a:pt x="5171503" y="2235200"/>
                </a:lnTo>
                <a:lnTo>
                  <a:pt x="5176647" y="2222500"/>
                </a:lnTo>
                <a:lnTo>
                  <a:pt x="5191290" y="2222500"/>
                </a:lnTo>
                <a:lnTo>
                  <a:pt x="5186235" y="2235200"/>
                </a:lnTo>
                <a:close/>
              </a:path>
              <a:path w="5225415" h="2628900">
                <a:moveTo>
                  <a:pt x="5175262" y="2247900"/>
                </a:moveTo>
                <a:lnTo>
                  <a:pt x="5160822" y="2247900"/>
                </a:lnTo>
                <a:lnTo>
                  <a:pt x="5166499" y="2235200"/>
                </a:lnTo>
                <a:lnTo>
                  <a:pt x="5180888" y="2235200"/>
                </a:lnTo>
                <a:lnTo>
                  <a:pt x="5175262" y="2247900"/>
                </a:lnTo>
                <a:close/>
              </a:path>
              <a:path w="5225415" h="2628900">
                <a:moveTo>
                  <a:pt x="5163426" y="2260600"/>
                </a:moveTo>
                <a:lnTo>
                  <a:pt x="5142992" y="2260600"/>
                </a:lnTo>
                <a:lnTo>
                  <a:pt x="5149405" y="2247900"/>
                </a:lnTo>
                <a:lnTo>
                  <a:pt x="5169357" y="2247900"/>
                </a:lnTo>
                <a:lnTo>
                  <a:pt x="5163426" y="2260600"/>
                </a:lnTo>
                <a:close/>
              </a:path>
              <a:path w="5225415" h="2628900">
                <a:moveTo>
                  <a:pt x="5150091" y="2273300"/>
                </a:moveTo>
                <a:lnTo>
                  <a:pt x="5123230" y="2273300"/>
                </a:lnTo>
                <a:lnTo>
                  <a:pt x="5130279" y="2260600"/>
                </a:lnTo>
                <a:lnTo>
                  <a:pt x="5156758" y="2260600"/>
                </a:lnTo>
                <a:lnTo>
                  <a:pt x="5150091" y="2273300"/>
                </a:lnTo>
                <a:close/>
              </a:path>
              <a:path w="5225415" h="2628900">
                <a:moveTo>
                  <a:pt x="5128742" y="2286000"/>
                </a:moveTo>
                <a:lnTo>
                  <a:pt x="5086731" y="2286000"/>
                </a:lnTo>
                <a:lnTo>
                  <a:pt x="5094655" y="2273300"/>
                </a:lnTo>
                <a:lnTo>
                  <a:pt x="5136070" y="2273300"/>
                </a:lnTo>
                <a:lnTo>
                  <a:pt x="5128742" y="2286000"/>
                </a:lnTo>
                <a:close/>
              </a:path>
              <a:path w="5225415" h="2628900">
                <a:moveTo>
                  <a:pt x="339927" y="2298700"/>
                </a:moveTo>
                <a:lnTo>
                  <a:pt x="333578" y="2298700"/>
                </a:lnTo>
                <a:lnTo>
                  <a:pt x="339928" y="2286000"/>
                </a:lnTo>
                <a:lnTo>
                  <a:pt x="339927" y="2298700"/>
                </a:lnTo>
                <a:close/>
              </a:path>
              <a:path w="5225415" h="2628900">
                <a:moveTo>
                  <a:pt x="5089283" y="2298700"/>
                </a:moveTo>
                <a:lnTo>
                  <a:pt x="339927" y="2298700"/>
                </a:lnTo>
                <a:lnTo>
                  <a:pt x="339928" y="2286000"/>
                </a:lnTo>
                <a:lnTo>
                  <a:pt x="5097513" y="2286000"/>
                </a:lnTo>
                <a:lnTo>
                  <a:pt x="5089283" y="2298700"/>
                </a:lnTo>
                <a:close/>
              </a:path>
              <a:path w="5225415" h="2628900">
                <a:moveTo>
                  <a:pt x="14528" y="2476500"/>
                </a:moveTo>
                <a:lnTo>
                  <a:pt x="13525" y="2476500"/>
                </a:lnTo>
                <a:lnTo>
                  <a:pt x="13487" y="2463800"/>
                </a:lnTo>
                <a:lnTo>
                  <a:pt x="14528" y="2476500"/>
                </a:lnTo>
                <a:close/>
              </a:path>
              <a:path w="5225415" h="2628900">
                <a:moveTo>
                  <a:pt x="326402" y="2476500"/>
                </a:moveTo>
                <a:lnTo>
                  <a:pt x="325386" y="2476500"/>
                </a:lnTo>
                <a:lnTo>
                  <a:pt x="326428" y="2463800"/>
                </a:lnTo>
                <a:lnTo>
                  <a:pt x="326402" y="2476500"/>
                </a:lnTo>
                <a:close/>
              </a:path>
              <a:path w="5225415" h="2628900">
                <a:moveTo>
                  <a:pt x="19812" y="2501900"/>
                </a:moveTo>
                <a:lnTo>
                  <a:pt x="5308" y="2501900"/>
                </a:lnTo>
                <a:lnTo>
                  <a:pt x="3416" y="2489200"/>
                </a:lnTo>
                <a:lnTo>
                  <a:pt x="1930" y="2476500"/>
                </a:lnTo>
                <a:lnTo>
                  <a:pt x="14490" y="2476500"/>
                </a:lnTo>
                <a:lnTo>
                  <a:pt x="15925" y="2489200"/>
                </a:lnTo>
                <a:lnTo>
                  <a:pt x="17614" y="2489200"/>
                </a:lnTo>
                <a:lnTo>
                  <a:pt x="19812" y="2501900"/>
                </a:lnTo>
                <a:close/>
              </a:path>
              <a:path w="5225415" h="2628900">
                <a:moveTo>
                  <a:pt x="334530" y="2501900"/>
                </a:moveTo>
                <a:lnTo>
                  <a:pt x="320103" y="2501900"/>
                </a:lnTo>
                <a:lnTo>
                  <a:pt x="322313" y="2489200"/>
                </a:lnTo>
                <a:lnTo>
                  <a:pt x="324002" y="2489200"/>
                </a:lnTo>
                <a:lnTo>
                  <a:pt x="325437" y="2476500"/>
                </a:lnTo>
                <a:lnTo>
                  <a:pt x="337934" y="2476500"/>
                </a:lnTo>
                <a:lnTo>
                  <a:pt x="336435" y="2489200"/>
                </a:lnTo>
                <a:lnTo>
                  <a:pt x="334530" y="2501900"/>
                </a:lnTo>
                <a:close/>
              </a:path>
              <a:path w="5225415" h="2628900">
                <a:moveTo>
                  <a:pt x="22288" y="2514600"/>
                </a:moveTo>
                <a:lnTo>
                  <a:pt x="10261" y="2514600"/>
                </a:lnTo>
                <a:lnTo>
                  <a:pt x="7594" y="2501900"/>
                </a:lnTo>
                <a:lnTo>
                  <a:pt x="19723" y="2501900"/>
                </a:lnTo>
                <a:lnTo>
                  <a:pt x="22288" y="2514600"/>
                </a:lnTo>
                <a:close/>
              </a:path>
              <a:path w="5225415" h="2628900">
                <a:moveTo>
                  <a:pt x="25120" y="2514600"/>
                </a:moveTo>
                <a:lnTo>
                  <a:pt x="22288" y="2514600"/>
                </a:lnTo>
                <a:lnTo>
                  <a:pt x="22186" y="2501900"/>
                </a:lnTo>
                <a:lnTo>
                  <a:pt x="25120" y="2514600"/>
                </a:lnTo>
                <a:close/>
              </a:path>
              <a:path w="5225415" h="2628900">
                <a:moveTo>
                  <a:pt x="317627" y="2514600"/>
                </a:moveTo>
                <a:lnTo>
                  <a:pt x="314807" y="2514600"/>
                </a:lnTo>
                <a:lnTo>
                  <a:pt x="317741" y="2501900"/>
                </a:lnTo>
                <a:lnTo>
                  <a:pt x="317627" y="2514600"/>
                </a:lnTo>
                <a:close/>
              </a:path>
              <a:path w="5225415" h="2628900">
                <a:moveTo>
                  <a:pt x="329552" y="2514600"/>
                </a:moveTo>
                <a:lnTo>
                  <a:pt x="317627" y="2514600"/>
                </a:lnTo>
                <a:lnTo>
                  <a:pt x="320205" y="2501900"/>
                </a:lnTo>
                <a:lnTo>
                  <a:pt x="332232" y="2501900"/>
                </a:lnTo>
                <a:lnTo>
                  <a:pt x="329552" y="2514600"/>
                </a:lnTo>
                <a:close/>
              </a:path>
              <a:path w="5225415" h="2628900">
                <a:moveTo>
                  <a:pt x="35534" y="2540000"/>
                </a:moveTo>
                <a:lnTo>
                  <a:pt x="20447" y="2540000"/>
                </a:lnTo>
                <a:lnTo>
                  <a:pt x="16827" y="2527300"/>
                </a:lnTo>
                <a:lnTo>
                  <a:pt x="13296" y="2514600"/>
                </a:lnTo>
                <a:lnTo>
                  <a:pt x="24993" y="2514600"/>
                </a:lnTo>
                <a:lnTo>
                  <a:pt x="28270" y="2527300"/>
                </a:lnTo>
                <a:lnTo>
                  <a:pt x="31597" y="2527300"/>
                </a:lnTo>
                <a:lnTo>
                  <a:pt x="35534" y="2540000"/>
                </a:lnTo>
                <a:close/>
              </a:path>
              <a:path w="5225415" h="2628900">
                <a:moveTo>
                  <a:pt x="319481" y="2540000"/>
                </a:moveTo>
                <a:lnTo>
                  <a:pt x="304380" y="2540000"/>
                </a:lnTo>
                <a:lnTo>
                  <a:pt x="308317" y="2527300"/>
                </a:lnTo>
                <a:lnTo>
                  <a:pt x="311658" y="2527300"/>
                </a:lnTo>
                <a:lnTo>
                  <a:pt x="314934" y="2514600"/>
                </a:lnTo>
                <a:lnTo>
                  <a:pt x="326504" y="2514600"/>
                </a:lnTo>
                <a:lnTo>
                  <a:pt x="323088" y="2527300"/>
                </a:lnTo>
                <a:lnTo>
                  <a:pt x="319481" y="2540000"/>
                </a:lnTo>
                <a:close/>
              </a:path>
              <a:path w="5225415" h="2628900">
                <a:moveTo>
                  <a:pt x="44030" y="2552700"/>
                </a:moveTo>
                <a:lnTo>
                  <a:pt x="28943" y="2552700"/>
                </a:lnTo>
                <a:lnTo>
                  <a:pt x="24688" y="2540000"/>
                </a:lnTo>
                <a:lnTo>
                  <a:pt x="39471" y="2540000"/>
                </a:lnTo>
                <a:lnTo>
                  <a:pt x="44030" y="2552700"/>
                </a:lnTo>
                <a:close/>
              </a:path>
              <a:path w="5225415" h="2628900">
                <a:moveTo>
                  <a:pt x="310807" y="2552700"/>
                </a:moveTo>
                <a:lnTo>
                  <a:pt x="295897" y="2552700"/>
                </a:lnTo>
                <a:lnTo>
                  <a:pt x="300456" y="2540000"/>
                </a:lnTo>
                <a:lnTo>
                  <a:pt x="315226" y="2540000"/>
                </a:lnTo>
                <a:lnTo>
                  <a:pt x="310807" y="2552700"/>
                </a:lnTo>
                <a:close/>
              </a:path>
              <a:path w="5225415" h="2628900">
                <a:moveTo>
                  <a:pt x="53657" y="2565400"/>
                </a:moveTo>
                <a:lnTo>
                  <a:pt x="38912" y="2565400"/>
                </a:lnTo>
                <a:lnTo>
                  <a:pt x="33680" y="2552700"/>
                </a:lnTo>
                <a:lnTo>
                  <a:pt x="48514" y="2552700"/>
                </a:lnTo>
                <a:lnTo>
                  <a:pt x="53657" y="2565400"/>
                </a:lnTo>
                <a:close/>
              </a:path>
              <a:path w="5225415" h="2628900">
                <a:moveTo>
                  <a:pt x="301015" y="2565400"/>
                </a:moveTo>
                <a:lnTo>
                  <a:pt x="286270" y="2565400"/>
                </a:lnTo>
                <a:lnTo>
                  <a:pt x="291414" y="2552700"/>
                </a:lnTo>
                <a:lnTo>
                  <a:pt x="306247" y="2552700"/>
                </a:lnTo>
                <a:lnTo>
                  <a:pt x="301015" y="2565400"/>
                </a:lnTo>
                <a:close/>
              </a:path>
              <a:path w="5225415" h="2628900">
                <a:moveTo>
                  <a:pt x="70040" y="2578100"/>
                </a:moveTo>
                <a:lnTo>
                  <a:pt x="49669" y="2578100"/>
                </a:lnTo>
                <a:lnTo>
                  <a:pt x="44056" y="2565400"/>
                </a:lnTo>
                <a:lnTo>
                  <a:pt x="64109" y="2565400"/>
                </a:lnTo>
                <a:lnTo>
                  <a:pt x="70040" y="2578100"/>
                </a:lnTo>
                <a:close/>
              </a:path>
              <a:path w="5225415" h="2628900">
                <a:moveTo>
                  <a:pt x="290029" y="2578100"/>
                </a:moveTo>
                <a:lnTo>
                  <a:pt x="269875" y="2578100"/>
                </a:lnTo>
                <a:lnTo>
                  <a:pt x="275818" y="2565400"/>
                </a:lnTo>
                <a:lnTo>
                  <a:pt x="295668" y="2565400"/>
                </a:lnTo>
                <a:lnTo>
                  <a:pt x="290029" y="2578100"/>
                </a:lnTo>
                <a:close/>
              </a:path>
              <a:path w="5225415" h="2628900">
                <a:moveTo>
                  <a:pt x="82169" y="2590800"/>
                </a:moveTo>
                <a:lnTo>
                  <a:pt x="61963" y="2590800"/>
                </a:lnTo>
                <a:lnTo>
                  <a:pt x="55791" y="2578100"/>
                </a:lnTo>
                <a:lnTo>
                  <a:pt x="75755" y="2578100"/>
                </a:lnTo>
                <a:lnTo>
                  <a:pt x="82169" y="2590800"/>
                </a:lnTo>
                <a:close/>
              </a:path>
              <a:path w="5225415" h="2628900">
                <a:moveTo>
                  <a:pt x="277952" y="2590800"/>
                </a:moveTo>
                <a:lnTo>
                  <a:pt x="257759" y="2590800"/>
                </a:lnTo>
                <a:lnTo>
                  <a:pt x="264172" y="2578100"/>
                </a:lnTo>
                <a:lnTo>
                  <a:pt x="284124" y="2578100"/>
                </a:lnTo>
                <a:lnTo>
                  <a:pt x="277952" y="2590800"/>
                </a:lnTo>
                <a:close/>
              </a:path>
              <a:path w="5225415" h="2628900">
                <a:moveTo>
                  <a:pt x="108889" y="2603500"/>
                </a:moveTo>
                <a:lnTo>
                  <a:pt x="81953" y="2603500"/>
                </a:lnTo>
                <a:lnTo>
                  <a:pt x="74803" y="2590800"/>
                </a:lnTo>
                <a:lnTo>
                  <a:pt x="101650" y="2590800"/>
                </a:lnTo>
                <a:lnTo>
                  <a:pt x="108889" y="2603500"/>
                </a:lnTo>
                <a:close/>
              </a:path>
              <a:path w="5225415" h="2628900">
                <a:moveTo>
                  <a:pt x="257962" y="2603500"/>
                </a:moveTo>
                <a:lnTo>
                  <a:pt x="231025" y="2603500"/>
                </a:lnTo>
                <a:lnTo>
                  <a:pt x="238277" y="2590800"/>
                </a:lnTo>
                <a:lnTo>
                  <a:pt x="264871" y="2590800"/>
                </a:lnTo>
                <a:lnTo>
                  <a:pt x="257962" y="2603500"/>
                </a:lnTo>
                <a:close/>
              </a:path>
              <a:path w="5225415" h="2628900">
                <a:moveTo>
                  <a:pt x="154038" y="2616200"/>
                </a:moveTo>
                <a:lnTo>
                  <a:pt x="103657" y="2616200"/>
                </a:lnTo>
                <a:lnTo>
                  <a:pt x="96139" y="2603500"/>
                </a:lnTo>
                <a:lnTo>
                  <a:pt x="145846" y="2603500"/>
                </a:lnTo>
                <a:lnTo>
                  <a:pt x="154038" y="2616200"/>
                </a:lnTo>
                <a:close/>
              </a:path>
              <a:path w="5225415" h="2628900">
                <a:moveTo>
                  <a:pt x="235978" y="2616200"/>
                </a:moveTo>
                <a:lnTo>
                  <a:pt x="185889" y="2616200"/>
                </a:lnTo>
                <a:lnTo>
                  <a:pt x="194081" y="2603500"/>
                </a:lnTo>
                <a:lnTo>
                  <a:pt x="243509" y="2603500"/>
                </a:lnTo>
                <a:lnTo>
                  <a:pt x="235978" y="2616200"/>
                </a:lnTo>
                <a:close/>
              </a:path>
              <a:path w="5225415" h="2628900">
                <a:moveTo>
                  <a:pt x="187490" y="2628900"/>
                </a:moveTo>
                <a:lnTo>
                  <a:pt x="152438" y="2628900"/>
                </a:lnTo>
                <a:lnTo>
                  <a:pt x="143929" y="2616200"/>
                </a:lnTo>
                <a:lnTo>
                  <a:pt x="195681" y="2616200"/>
                </a:lnTo>
                <a:lnTo>
                  <a:pt x="187490" y="2628900"/>
                </a:lnTo>
                <a:close/>
              </a:path>
            </a:pathLst>
          </a:custGeom>
          <a:solidFill>
            <a:srgbClr val="000000"/>
          </a:solidFill>
        </p:spPr>
        <p:txBody>
          <a:bodyPr wrap="square" lIns="0" tIns="0" rIns="0" bIns="0" rtlCol="0"/>
          <a:lstStyle/>
          <a:p>
            <a:endParaRPr>
              <a:cs typeface="+mn-ea"/>
              <a:sym typeface="+mn-lt"/>
            </a:endParaRPr>
          </a:p>
        </p:txBody>
      </p:sp>
      <p:sp>
        <p:nvSpPr>
          <p:cNvPr id="5" name="object 5"/>
          <p:cNvSpPr txBox="1"/>
          <p:nvPr/>
        </p:nvSpPr>
        <p:spPr>
          <a:xfrm>
            <a:off x="1612392" y="4739640"/>
            <a:ext cx="4551045" cy="1600438"/>
          </a:xfrm>
          <a:prstGeom prst="rect">
            <a:avLst/>
          </a:prstGeom>
          <a:solidFill>
            <a:srgbClr val="EA542B"/>
          </a:solidFill>
        </p:spPr>
        <p:txBody>
          <a:bodyPr vert="horz" wrap="square" lIns="0" tIns="7620" rIns="0" bIns="0" rtlCol="0">
            <a:spAutoFit/>
          </a:bodyPr>
          <a:lstStyle/>
          <a:p>
            <a:pPr marL="91440" marR="183515">
              <a:lnSpc>
                <a:spcPct val="150000"/>
              </a:lnSpc>
              <a:spcBef>
                <a:spcPts val="60"/>
              </a:spcBef>
            </a:pPr>
            <a:r>
              <a:rPr sz="2400" b="1" dirty="0">
                <a:solidFill>
                  <a:srgbClr val="FFFFFF"/>
                </a:solidFill>
                <a:cs typeface="+mn-ea"/>
                <a:sym typeface="+mn-lt"/>
              </a:rPr>
              <a:t>要避免单线触电，操作时必须穿 上绝缘鞋或站在干燥的木凳上。</a:t>
            </a:r>
            <a:endParaRPr sz="2400">
              <a:cs typeface="+mn-ea"/>
              <a:sym typeface="+mn-lt"/>
            </a:endParaRPr>
          </a:p>
        </p:txBody>
      </p:sp>
      <p:sp>
        <p:nvSpPr>
          <p:cNvPr id="6" name="object 6"/>
          <p:cNvSpPr txBox="1">
            <a:spLocks noGrp="1"/>
          </p:cNvSpPr>
          <p:nvPr>
            <p:ph type="title"/>
          </p:nvPr>
        </p:nvSpPr>
        <p:spPr>
          <a:xfrm>
            <a:off x="720000" y="265846"/>
            <a:ext cx="5694045" cy="566181"/>
          </a:xfrm>
          <a:prstGeom prst="rect">
            <a:avLst/>
          </a:prstGeom>
        </p:spPr>
        <p:txBody>
          <a:bodyPr vert="horz" wrap="square" lIns="0" tIns="12065" rIns="0" bIns="0" rtlCol="0" anchor="ctr" anchorCtr="0">
            <a:spAutoFit/>
          </a:bodyPr>
          <a:lstStyle/>
          <a:p>
            <a:pPr marL="12700">
              <a:spcBef>
                <a:spcPts val="95"/>
              </a:spcBef>
            </a:pPr>
            <a:r>
              <a:rPr spc="-5" dirty="0" err="1">
                <a:latin typeface="+mn-lt"/>
                <a:ea typeface="+mn-ea"/>
                <a:cs typeface="+mn-ea"/>
                <a:sym typeface="+mn-lt"/>
              </a:rPr>
              <a:t>安全须知</a:t>
            </a:r>
            <a:r>
              <a:rPr spc="-5" dirty="0">
                <a:latin typeface="+mn-lt"/>
                <a:ea typeface="+mn-ea"/>
                <a:cs typeface="+mn-ea"/>
                <a:sym typeface="+mn-lt"/>
              </a:rPr>
              <a:t>——电</a:t>
            </a:r>
          </a:p>
        </p:txBody>
      </p:sp>
      <p:sp>
        <p:nvSpPr>
          <p:cNvPr id="7" name="object 7"/>
          <p:cNvSpPr/>
          <p:nvPr/>
        </p:nvSpPr>
        <p:spPr>
          <a:xfrm>
            <a:off x="1162811" y="2622806"/>
            <a:ext cx="2202180" cy="518159"/>
          </a:xfrm>
          <a:custGeom>
            <a:avLst/>
            <a:gdLst/>
            <a:ahLst/>
            <a:cxnLst/>
            <a:rect l="l" t="t" r="r" b="b"/>
            <a:pathLst>
              <a:path w="2202179" h="518160">
                <a:moveTo>
                  <a:pt x="2116836" y="518160"/>
                </a:moveTo>
                <a:lnTo>
                  <a:pt x="86868" y="518160"/>
                </a:lnTo>
                <a:lnTo>
                  <a:pt x="53278" y="511745"/>
                </a:lnTo>
                <a:lnTo>
                  <a:pt x="25765" y="493447"/>
                </a:lnTo>
                <a:lnTo>
                  <a:pt x="7086" y="466169"/>
                </a:lnTo>
                <a:lnTo>
                  <a:pt x="0" y="432816"/>
                </a:lnTo>
                <a:lnTo>
                  <a:pt x="0" y="85344"/>
                </a:lnTo>
                <a:lnTo>
                  <a:pt x="7086" y="51983"/>
                </a:lnTo>
                <a:lnTo>
                  <a:pt x="25765" y="24703"/>
                </a:lnTo>
                <a:lnTo>
                  <a:pt x="53278" y="6407"/>
                </a:lnTo>
                <a:lnTo>
                  <a:pt x="86868" y="0"/>
                </a:lnTo>
                <a:lnTo>
                  <a:pt x="2116836" y="0"/>
                </a:lnTo>
                <a:lnTo>
                  <a:pt x="2150109" y="6407"/>
                </a:lnTo>
                <a:lnTo>
                  <a:pt x="2177357" y="24703"/>
                </a:lnTo>
                <a:lnTo>
                  <a:pt x="2195681" y="51983"/>
                </a:lnTo>
                <a:lnTo>
                  <a:pt x="2202179" y="85344"/>
                </a:lnTo>
                <a:lnTo>
                  <a:pt x="2202179" y="432816"/>
                </a:lnTo>
                <a:lnTo>
                  <a:pt x="2195681" y="466169"/>
                </a:lnTo>
                <a:lnTo>
                  <a:pt x="2177357" y="493447"/>
                </a:lnTo>
                <a:lnTo>
                  <a:pt x="2150109" y="511745"/>
                </a:lnTo>
                <a:lnTo>
                  <a:pt x="2116836" y="518160"/>
                </a:lnTo>
                <a:close/>
              </a:path>
            </a:pathLst>
          </a:custGeom>
          <a:solidFill>
            <a:srgbClr val="00929F"/>
          </a:solidFill>
        </p:spPr>
        <p:txBody>
          <a:bodyPr wrap="square" lIns="0" tIns="0" rIns="0" bIns="0" rtlCol="0"/>
          <a:lstStyle/>
          <a:p>
            <a:endParaRPr>
              <a:cs typeface="+mn-ea"/>
              <a:sym typeface="+mn-lt"/>
            </a:endParaRPr>
          </a:p>
        </p:txBody>
      </p:sp>
      <p:sp>
        <p:nvSpPr>
          <p:cNvPr id="8" name="object 8"/>
          <p:cNvSpPr txBox="1"/>
          <p:nvPr/>
        </p:nvSpPr>
        <p:spPr>
          <a:xfrm>
            <a:off x="1149515" y="1381887"/>
            <a:ext cx="9754871" cy="2778005"/>
          </a:xfrm>
          <a:prstGeom prst="rect">
            <a:avLst/>
          </a:prstGeom>
        </p:spPr>
        <p:txBody>
          <a:bodyPr vert="horz" wrap="square" lIns="0" tIns="12700" rIns="0" bIns="0" rtlCol="0">
            <a:spAutoFit/>
          </a:bodyPr>
          <a:lstStyle/>
          <a:p>
            <a:pPr marL="12700" marR="5080" indent="544830">
              <a:lnSpc>
                <a:spcPct val="150000"/>
              </a:lnSpc>
              <a:spcBef>
                <a:spcPts val="100"/>
              </a:spcBef>
            </a:pPr>
            <a:r>
              <a:rPr sz="2400" b="1" spc="11" dirty="0">
                <a:solidFill>
                  <a:srgbClr val="394653"/>
                </a:solidFill>
                <a:cs typeface="+mn-ea"/>
                <a:sym typeface="+mn-lt"/>
              </a:rPr>
              <a:t>人体触电主要原因有两种：直接或间接接触带电体以</a:t>
            </a:r>
            <a:r>
              <a:rPr sz="2400" b="1" spc="15" dirty="0">
                <a:solidFill>
                  <a:srgbClr val="394653"/>
                </a:solidFill>
                <a:cs typeface="+mn-ea"/>
                <a:sym typeface="+mn-lt"/>
              </a:rPr>
              <a:t>及跨步电压。</a:t>
            </a:r>
            <a:r>
              <a:rPr sz="2400" b="1" dirty="0">
                <a:solidFill>
                  <a:srgbClr val="394653"/>
                </a:solidFill>
                <a:cs typeface="+mn-ea"/>
                <a:sym typeface="+mn-lt"/>
              </a:rPr>
              <a:t>直 接接触又可分为单极接触和双极接触。</a:t>
            </a:r>
            <a:endParaRPr sz="2400">
              <a:cs typeface="+mn-ea"/>
              <a:sym typeface="+mn-lt"/>
            </a:endParaRPr>
          </a:p>
          <a:p>
            <a:pPr marL="428625">
              <a:spcBef>
                <a:spcPts val="2090"/>
              </a:spcBef>
            </a:pPr>
            <a:r>
              <a:rPr b="1" spc="-5" dirty="0">
                <a:solidFill>
                  <a:srgbClr val="FFFFFF"/>
                </a:solidFill>
                <a:cs typeface="+mn-ea"/>
                <a:sym typeface="+mn-lt"/>
              </a:rPr>
              <a:t>1</a:t>
            </a:r>
            <a:r>
              <a:rPr b="1" dirty="0">
                <a:solidFill>
                  <a:srgbClr val="FFFFFF"/>
                </a:solidFill>
                <a:cs typeface="+mn-ea"/>
                <a:sym typeface="+mn-lt"/>
              </a:rPr>
              <a:t>、单极触电</a:t>
            </a:r>
            <a:endParaRPr>
              <a:cs typeface="+mn-ea"/>
              <a:sym typeface="+mn-lt"/>
            </a:endParaRPr>
          </a:p>
          <a:p>
            <a:pPr marL="130175" marR="4671695" algn="just">
              <a:lnSpc>
                <a:spcPct val="110000"/>
              </a:lnSpc>
              <a:spcBef>
                <a:spcPts val="1715"/>
              </a:spcBef>
            </a:pPr>
            <a:r>
              <a:rPr spc="25" dirty="0">
                <a:solidFill>
                  <a:srgbClr val="394653"/>
                </a:solidFill>
                <a:cs typeface="+mn-ea"/>
                <a:sym typeface="+mn-lt"/>
              </a:rPr>
              <a:t>当人站在地面</a:t>
            </a:r>
            <a:r>
              <a:rPr spc="31" dirty="0">
                <a:solidFill>
                  <a:srgbClr val="394653"/>
                </a:solidFill>
                <a:cs typeface="+mn-ea"/>
                <a:sym typeface="+mn-lt"/>
              </a:rPr>
              <a:t>上或其他接地体上</a:t>
            </a:r>
            <a:r>
              <a:rPr dirty="0">
                <a:solidFill>
                  <a:srgbClr val="394653"/>
                </a:solidFill>
                <a:cs typeface="+mn-ea"/>
                <a:sym typeface="+mn-lt"/>
              </a:rPr>
              <a:t>，</a:t>
            </a:r>
            <a:r>
              <a:rPr spc="-40" dirty="0">
                <a:solidFill>
                  <a:srgbClr val="394653"/>
                </a:solidFill>
                <a:cs typeface="+mn-ea"/>
                <a:sym typeface="+mn-lt"/>
              </a:rPr>
              <a:t> </a:t>
            </a:r>
            <a:r>
              <a:rPr spc="31" dirty="0">
                <a:solidFill>
                  <a:srgbClr val="394653"/>
                </a:solidFill>
                <a:cs typeface="+mn-ea"/>
                <a:sym typeface="+mn-lt"/>
              </a:rPr>
              <a:t>人体的某一</a:t>
            </a:r>
            <a:r>
              <a:rPr dirty="0">
                <a:solidFill>
                  <a:srgbClr val="394653"/>
                </a:solidFill>
                <a:cs typeface="+mn-ea"/>
                <a:sym typeface="+mn-lt"/>
              </a:rPr>
              <a:t>部 位触及一相带电体时，</a:t>
            </a:r>
            <a:r>
              <a:rPr spc="-100" dirty="0">
                <a:solidFill>
                  <a:srgbClr val="394653"/>
                </a:solidFill>
                <a:cs typeface="+mn-ea"/>
                <a:sym typeface="+mn-lt"/>
              </a:rPr>
              <a:t> </a:t>
            </a:r>
            <a:r>
              <a:rPr dirty="0">
                <a:solidFill>
                  <a:srgbClr val="394653"/>
                </a:solidFill>
                <a:cs typeface="+mn-ea"/>
                <a:sym typeface="+mn-lt"/>
              </a:rPr>
              <a:t>电流通过人体流入大地</a:t>
            </a:r>
            <a:r>
              <a:rPr spc="-5" dirty="0">
                <a:solidFill>
                  <a:srgbClr val="394653"/>
                </a:solidFill>
                <a:cs typeface="+mn-ea"/>
                <a:sym typeface="+mn-lt"/>
              </a:rPr>
              <a:t>(</a:t>
            </a:r>
            <a:r>
              <a:rPr dirty="0">
                <a:solidFill>
                  <a:srgbClr val="394653"/>
                </a:solidFill>
                <a:cs typeface="+mn-ea"/>
                <a:sym typeface="+mn-lt"/>
              </a:rPr>
              <a:t>或 中性线</a:t>
            </a:r>
            <a:r>
              <a:rPr spc="-5" dirty="0">
                <a:solidFill>
                  <a:srgbClr val="394653"/>
                </a:solidFill>
                <a:cs typeface="+mn-ea"/>
                <a:sym typeface="+mn-lt"/>
              </a:rPr>
              <a:t>)， </a:t>
            </a:r>
            <a:r>
              <a:rPr dirty="0">
                <a:solidFill>
                  <a:srgbClr val="394653"/>
                </a:solidFill>
                <a:cs typeface="+mn-ea"/>
                <a:sym typeface="+mn-lt"/>
              </a:rPr>
              <a:t>称为单极触电。</a:t>
            </a:r>
            <a:endParaRPr>
              <a:cs typeface="+mn-ea"/>
              <a:sym typeface="+mn-lt"/>
            </a:endParaRPr>
          </a:p>
        </p:txBody>
      </p:sp>
      <p:sp>
        <p:nvSpPr>
          <p:cNvPr id="9" name="object 9"/>
          <p:cNvSpPr/>
          <p:nvPr/>
        </p:nvSpPr>
        <p:spPr>
          <a:xfrm>
            <a:off x="6911341" y="2717292"/>
            <a:ext cx="3939540" cy="0"/>
          </a:xfrm>
          <a:custGeom>
            <a:avLst/>
            <a:gdLst/>
            <a:ahLst/>
            <a:cxnLst/>
            <a:rect l="l" t="t" r="r" b="b"/>
            <a:pathLst>
              <a:path w="3939540">
                <a:moveTo>
                  <a:pt x="0" y="0"/>
                </a:moveTo>
                <a:lnTo>
                  <a:pt x="3939540" y="0"/>
                </a:lnTo>
              </a:path>
            </a:pathLst>
          </a:custGeom>
          <a:ln w="45720">
            <a:solidFill>
              <a:srgbClr val="EA542B"/>
            </a:solidFill>
          </a:ln>
        </p:spPr>
        <p:txBody>
          <a:bodyPr wrap="square" lIns="0" tIns="0" rIns="0" bIns="0" rtlCol="0"/>
          <a:lstStyle/>
          <a:p>
            <a:endParaRPr>
              <a:cs typeface="+mn-ea"/>
              <a:sym typeface="+mn-lt"/>
            </a:endParaRPr>
          </a:p>
        </p:txBody>
      </p:sp>
      <p:sp>
        <p:nvSpPr>
          <p:cNvPr id="10" name="object 10"/>
          <p:cNvSpPr/>
          <p:nvPr/>
        </p:nvSpPr>
        <p:spPr>
          <a:xfrm>
            <a:off x="6911341" y="3293364"/>
            <a:ext cx="3939540" cy="0"/>
          </a:xfrm>
          <a:custGeom>
            <a:avLst/>
            <a:gdLst/>
            <a:ahLst/>
            <a:cxnLst/>
            <a:rect l="l" t="t" r="r" b="b"/>
            <a:pathLst>
              <a:path w="3939540">
                <a:moveTo>
                  <a:pt x="0" y="0"/>
                </a:moveTo>
                <a:lnTo>
                  <a:pt x="3939540" y="0"/>
                </a:lnTo>
              </a:path>
            </a:pathLst>
          </a:custGeom>
          <a:ln w="45720">
            <a:solidFill>
              <a:srgbClr val="006FC0"/>
            </a:solidFill>
          </a:ln>
        </p:spPr>
        <p:txBody>
          <a:bodyPr wrap="square" lIns="0" tIns="0" rIns="0" bIns="0" rtlCol="0"/>
          <a:lstStyle/>
          <a:p>
            <a:endParaRPr>
              <a:cs typeface="+mn-ea"/>
              <a:sym typeface="+mn-lt"/>
            </a:endParaRPr>
          </a:p>
        </p:txBody>
      </p:sp>
      <p:sp>
        <p:nvSpPr>
          <p:cNvPr id="11" name="object 11"/>
          <p:cNvSpPr/>
          <p:nvPr/>
        </p:nvSpPr>
        <p:spPr>
          <a:xfrm>
            <a:off x="8805671" y="3371609"/>
            <a:ext cx="534671" cy="534671"/>
          </a:xfrm>
          <a:custGeom>
            <a:avLst/>
            <a:gdLst/>
            <a:ahLst/>
            <a:cxnLst/>
            <a:rect l="l" t="t" r="r" b="b"/>
            <a:pathLst>
              <a:path w="534670" h="534670">
                <a:moveTo>
                  <a:pt x="267131" y="534517"/>
                </a:moveTo>
                <a:lnTo>
                  <a:pt x="219090" y="530211"/>
                </a:lnTo>
                <a:lnTo>
                  <a:pt x="173869" y="517796"/>
                </a:lnTo>
                <a:lnTo>
                  <a:pt x="132224" y="498028"/>
                </a:lnTo>
                <a:lnTo>
                  <a:pt x="94913" y="471660"/>
                </a:lnTo>
                <a:lnTo>
                  <a:pt x="62751" y="439524"/>
                </a:lnTo>
                <a:lnTo>
                  <a:pt x="36400" y="402279"/>
                </a:lnTo>
                <a:lnTo>
                  <a:pt x="16653" y="360721"/>
                </a:lnTo>
                <a:lnTo>
                  <a:pt x="4268" y="315610"/>
                </a:lnTo>
                <a:lnTo>
                  <a:pt x="0" y="267703"/>
                </a:lnTo>
                <a:lnTo>
                  <a:pt x="4268" y="219531"/>
                </a:lnTo>
                <a:lnTo>
                  <a:pt x="16653" y="174214"/>
                </a:lnTo>
                <a:lnTo>
                  <a:pt x="36400" y="132501"/>
                </a:lnTo>
                <a:lnTo>
                  <a:pt x="62751" y="95145"/>
                </a:lnTo>
                <a:lnTo>
                  <a:pt x="95008" y="62857"/>
                </a:lnTo>
                <a:lnTo>
                  <a:pt x="132282" y="36489"/>
                </a:lnTo>
                <a:lnTo>
                  <a:pt x="173897" y="16720"/>
                </a:lnTo>
                <a:lnTo>
                  <a:pt x="219099" y="4306"/>
                </a:lnTo>
                <a:lnTo>
                  <a:pt x="267131" y="0"/>
                </a:lnTo>
                <a:lnTo>
                  <a:pt x="315173" y="4306"/>
                </a:lnTo>
                <a:lnTo>
                  <a:pt x="360395" y="16725"/>
                </a:lnTo>
                <a:lnTo>
                  <a:pt x="402044" y="36505"/>
                </a:lnTo>
                <a:lnTo>
                  <a:pt x="439360" y="62896"/>
                </a:lnTo>
                <a:lnTo>
                  <a:pt x="471533" y="95068"/>
                </a:lnTo>
                <a:lnTo>
                  <a:pt x="497901" y="132369"/>
                </a:lnTo>
                <a:lnTo>
                  <a:pt x="517669" y="174004"/>
                </a:lnTo>
                <a:lnTo>
                  <a:pt x="530084" y="219219"/>
                </a:lnTo>
                <a:lnTo>
                  <a:pt x="534390" y="267258"/>
                </a:lnTo>
                <a:lnTo>
                  <a:pt x="530084" y="315297"/>
                </a:lnTo>
                <a:lnTo>
                  <a:pt x="517669" y="360512"/>
                </a:lnTo>
                <a:lnTo>
                  <a:pt x="497901" y="402147"/>
                </a:lnTo>
                <a:lnTo>
                  <a:pt x="471533" y="439448"/>
                </a:lnTo>
                <a:lnTo>
                  <a:pt x="439266" y="471699"/>
                </a:lnTo>
                <a:lnTo>
                  <a:pt x="401986" y="498044"/>
                </a:lnTo>
                <a:lnTo>
                  <a:pt x="360367" y="517801"/>
                </a:lnTo>
                <a:lnTo>
                  <a:pt x="315164" y="530212"/>
                </a:lnTo>
                <a:lnTo>
                  <a:pt x="267131" y="534517"/>
                </a:lnTo>
                <a:close/>
              </a:path>
            </a:pathLst>
          </a:custGeom>
          <a:solidFill>
            <a:srgbClr val="00929F"/>
          </a:solidFill>
        </p:spPr>
        <p:txBody>
          <a:bodyPr wrap="square" lIns="0" tIns="0" rIns="0" bIns="0" rtlCol="0"/>
          <a:lstStyle/>
          <a:p>
            <a:endParaRPr>
              <a:cs typeface="+mn-ea"/>
              <a:sym typeface="+mn-lt"/>
            </a:endParaRPr>
          </a:p>
        </p:txBody>
      </p:sp>
      <p:sp>
        <p:nvSpPr>
          <p:cNvPr id="12" name="object 12"/>
          <p:cNvSpPr/>
          <p:nvPr/>
        </p:nvSpPr>
        <p:spPr>
          <a:xfrm>
            <a:off x="8805673" y="3962400"/>
            <a:ext cx="535305" cy="980440"/>
          </a:xfrm>
          <a:custGeom>
            <a:avLst/>
            <a:gdLst/>
            <a:ahLst/>
            <a:cxnLst/>
            <a:rect l="l" t="t" r="r" b="b"/>
            <a:pathLst>
              <a:path w="535304" h="980439">
                <a:moveTo>
                  <a:pt x="445007" y="979932"/>
                </a:moveTo>
                <a:lnTo>
                  <a:pt x="88392" y="979932"/>
                </a:lnTo>
                <a:lnTo>
                  <a:pt x="54047" y="972738"/>
                </a:lnTo>
                <a:lnTo>
                  <a:pt x="25912" y="953495"/>
                </a:lnTo>
                <a:lnTo>
                  <a:pt x="6919" y="924991"/>
                </a:lnTo>
                <a:lnTo>
                  <a:pt x="0" y="890015"/>
                </a:lnTo>
                <a:lnTo>
                  <a:pt x="0" y="88391"/>
                </a:lnTo>
                <a:lnTo>
                  <a:pt x="6919" y="53783"/>
                </a:lnTo>
                <a:lnTo>
                  <a:pt x="25912" y="25560"/>
                </a:lnTo>
                <a:lnTo>
                  <a:pt x="54047" y="6654"/>
                </a:lnTo>
                <a:lnTo>
                  <a:pt x="88392" y="0"/>
                </a:lnTo>
                <a:lnTo>
                  <a:pt x="445007" y="0"/>
                </a:lnTo>
                <a:lnTo>
                  <a:pt x="479861" y="6654"/>
                </a:lnTo>
                <a:lnTo>
                  <a:pt x="508325" y="25560"/>
                </a:lnTo>
                <a:lnTo>
                  <a:pt x="527609" y="53783"/>
                </a:lnTo>
                <a:lnTo>
                  <a:pt x="534924" y="88391"/>
                </a:lnTo>
                <a:lnTo>
                  <a:pt x="534924" y="890015"/>
                </a:lnTo>
                <a:lnTo>
                  <a:pt x="527609" y="924991"/>
                </a:lnTo>
                <a:lnTo>
                  <a:pt x="508325" y="953495"/>
                </a:lnTo>
                <a:lnTo>
                  <a:pt x="479861" y="972738"/>
                </a:lnTo>
                <a:lnTo>
                  <a:pt x="445007" y="979932"/>
                </a:lnTo>
                <a:close/>
              </a:path>
            </a:pathLst>
          </a:custGeom>
          <a:solidFill>
            <a:srgbClr val="00929F"/>
          </a:solidFill>
        </p:spPr>
        <p:txBody>
          <a:bodyPr wrap="square" lIns="0" tIns="0" rIns="0" bIns="0" rtlCol="0"/>
          <a:lstStyle/>
          <a:p>
            <a:endParaRPr>
              <a:cs typeface="+mn-ea"/>
              <a:sym typeface="+mn-lt"/>
            </a:endParaRPr>
          </a:p>
        </p:txBody>
      </p:sp>
      <p:sp>
        <p:nvSpPr>
          <p:cNvPr id="13" name="object 13"/>
          <p:cNvSpPr/>
          <p:nvPr/>
        </p:nvSpPr>
        <p:spPr>
          <a:xfrm>
            <a:off x="9374123" y="2694433"/>
            <a:ext cx="198120" cy="1490980"/>
          </a:xfrm>
          <a:custGeom>
            <a:avLst/>
            <a:gdLst/>
            <a:ahLst/>
            <a:cxnLst/>
            <a:rect l="l" t="t" r="r" b="b"/>
            <a:pathLst>
              <a:path w="198120" h="1490979">
                <a:moveTo>
                  <a:pt x="166116" y="1490472"/>
                </a:moveTo>
                <a:lnTo>
                  <a:pt x="33527" y="1490472"/>
                </a:lnTo>
                <a:lnTo>
                  <a:pt x="20606" y="1487722"/>
                </a:lnTo>
                <a:lnTo>
                  <a:pt x="10029" y="1480537"/>
                </a:lnTo>
                <a:lnTo>
                  <a:pt x="2820" y="1469937"/>
                </a:lnTo>
                <a:lnTo>
                  <a:pt x="0" y="1456944"/>
                </a:lnTo>
                <a:lnTo>
                  <a:pt x="0" y="32004"/>
                </a:lnTo>
                <a:lnTo>
                  <a:pt x="2820" y="19491"/>
                </a:lnTo>
                <a:lnTo>
                  <a:pt x="10029" y="9210"/>
                </a:lnTo>
                <a:lnTo>
                  <a:pt x="20606" y="2325"/>
                </a:lnTo>
                <a:lnTo>
                  <a:pt x="33527" y="0"/>
                </a:lnTo>
                <a:lnTo>
                  <a:pt x="166116" y="0"/>
                </a:lnTo>
                <a:lnTo>
                  <a:pt x="178785" y="2325"/>
                </a:lnTo>
                <a:lnTo>
                  <a:pt x="189118" y="9210"/>
                </a:lnTo>
                <a:lnTo>
                  <a:pt x="195951" y="19491"/>
                </a:lnTo>
                <a:lnTo>
                  <a:pt x="198120" y="32004"/>
                </a:lnTo>
                <a:lnTo>
                  <a:pt x="198120" y="1456944"/>
                </a:lnTo>
                <a:lnTo>
                  <a:pt x="195951" y="1469937"/>
                </a:lnTo>
                <a:lnTo>
                  <a:pt x="189118" y="1480537"/>
                </a:lnTo>
                <a:lnTo>
                  <a:pt x="178785" y="1487722"/>
                </a:lnTo>
                <a:lnTo>
                  <a:pt x="166116" y="1490472"/>
                </a:lnTo>
                <a:close/>
              </a:path>
            </a:pathLst>
          </a:custGeom>
          <a:solidFill>
            <a:srgbClr val="00929F"/>
          </a:solidFill>
        </p:spPr>
        <p:txBody>
          <a:bodyPr wrap="square" lIns="0" tIns="0" rIns="0" bIns="0" rtlCol="0"/>
          <a:lstStyle/>
          <a:p>
            <a:endParaRPr>
              <a:cs typeface="+mn-ea"/>
              <a:sym typeface="+mn-lt"/>
            </a:endParaRPr>
          </a:p>
        </p:txBody>
      </p:sp>
      <p:sp>
        <p:nvSpPr>
          <p:cNvPr id="14" name="object 14"/>
          <p:cNvSpPr/>
          <p:nvPr/>
        </p:nvSpPr>
        <p:spPr>
          <a:xfrm>
            <a:off x="8545069" y="4003549"/>
            <a:ext cx="226060" cy="992505"/>
          </a:xfrm>
          <a:custGeom>
            <a:avLst/>
            <a:gdLst/>
            <a:ahLst/>
            <a:cxnLst/>
            <a:rect l="l" t="t" r="r" b="b"/>
            <a:pathLst>
              <a:path w="226059" h="992504">
                <a:moveTo>
                  <a:pt x="188975" y="992124"/>
                </a:moveTo>
                <a:lnTo>
                  <a:pt x="38100" y="992124"/>
                </a:lnTo>
                <a:lnTo>
                  <a:pt x="23517" y="989386"/>
                </a:lnTo>
                <a:lnTo>
                  <a:pt x="11534" y="981508"/>
                </a:lnTo>
                <a:lnTo>
                  <a:pt x="3309" y="969794"/>
                </a:lnTo>
                <a:lnTo>
                  <a:pt x="0" y="955548"/>
                </a:lnTo>
                <a:lnTo>
                  <a:pt x="0" y="38100"/>
                </a:lnTo>
                <a:lnTo>
                  <a:pt x="3309" y="23322"/>
                </a:lnTo>
                <a:lnTo>
                  <a:pt x="11534" y="11272"/>
                </a:lnTo>
                <a:lnTo>
                  <a:pt x="23517" y="3111"/>
                </a:lnTo>
                <a:lnTo>
                  <a:pt x="38100" y="0"/>
                </a:lnTo>
                <a:lnTo>
                  <a:pt x="188975" y="0"/>
                </a:lnTo>
                <a:lnTo>
                  <a:pt x="203293" y="3111"/>
                </a:lnTo>
                <a:lnTo>
                  <a:pt x="215031" y="11272"/>
                </a:lnTo>
                <a:lnTo>
                  <a:pt x="222885" y="23322"/>
                </a:lnTo>
                <a:lnTo>
                  <a:pt x="225551" y="38100"/>
                </a:lnTo>
                <a:lnTo>
                  <a:pt x="225551" y="955548"/>
                </a:lnTo>
                <a:lnTo>
                  <a:pt x="222885" y="969794"/>
                </a:lnTo>
                <a:lnTo>
                  <a:pt x="215031" y="981508"/>
                </a:lnTo>
                <a:lnTo>
                  <a:pt x="203293" y="989386"/>
                </a:lnTo>
                <a:lnTo>
                  <a:pt x="188975" y="992124"/>
                </a:lnTo>
                <a:close/>
              </a:path>
            </a:pathLst>
          </a:custGeom>
          <a:solidFill>
            <a:srgbClr val="00929F"/>
          </a:solidFill>
        </p:spPr>
        <p:txBody>
          <a:bodyPr wrap="square" lIns="0" tIns="0" rIns="0" bIns="0" rtlCol="0"/>
          <a:lstStyle/>
          <a:p>
            <a:endParaRPr>
              <a:cs typeface="+mn-ea"/>
              <a:sym typeface="+mn-lt"/>
            </a:endParaRPr>
          </a:p>
        </p:txBody>
      </p:sp>
      <p:sp>
        <p:nvSpPr>
          <p:cNvPr id="15" name="object 15"/>
          <p:cNvSpPr/>
          <p:nvPr/>
        </p:nvSpPr>
        <p:spPr>
          <a:xfrm>
            <a:off x="8782811" y="4995671"/>
            <a:ext cx="198120" cy="1490980"/>
          </a:xfrm>
          <a:custGeom>
            <a:avLst/>
            <a:gdLst/>
            <a:ahLst/>
            <a:cxnLst/>
            <a:rect l="l" t="t" r="r" b="b"/>
            <a:pathLst>
              <a:path w="198120" h="1490979">
                <a:moveTo>
                  <a:pt x="164592" y="1490472"/>
                </a:moveTo>
                <a:lnTo>
                  <a:pt x="32004" y="1490472"/>
                </a:lnTo>
                <a:lnTo>
                  <a:pt x="19454" y="1488203"/>
                </a:lnTo>
                <a:lnTo>
                  <a:pt x="9158" y="1481337"/>
                </a:lnTo>
                <a:lnTo>
                  <a:pt x="2284" y="1471037"/>
                </a:lnTo>
                <a:lnTo>
                  <a:pt x="0" y="1458467"/>
                </a:lnTo>
                <a:lnTo>
                  <a:pt x="0" y="33527"/>
                </a:lnTo>
                <a:lnTo>
                  <a:pt x="2284" y="20591"/>
                </a:lnTo>
                <a:lnTo>
                  <a:pt x="9158" y="10010"/>
                </a:lnTo>
                <a:lnTo>
                  <a:pt x="19454" y="2806"/>
                </a:lnTo>
                <a:lnTo>
                  <a:pt x="32004" y="0"/>
                </a:lnTo>
                <a:lnTo>
                  <a:pt x="164592" y="0"/>
                </a:lnTo>
                <a:lnTo>
                  <a:pt x="177628" y="2806"/>
                </a:lnTo>
                <a:lnTo>
                  <a:pt x="188242" y="10010"/>
                </a:lnTo>
                <a:lnTo>
                  <a:pt x="195413" y="20591"/>
                </a:lnTo>
                <a:lnTo>
                  <a:pt x="198120" y="33527"/>
                </a:lnTo>
                <a:lnTo>
                  <a:pt x="198120" y="1458467"/>
                </a:lnTo>
                <a:lnTo>
                  <a:pt x="195413" y="1471037"/>
                </a:lnTo>
                <a:lnTo>
                  <a:pt x="188242" y="1481337"/>
                </a:lnTo>
                <a:lnTo>
                  <a:pt x="177628" y="1488203"/>
                </a:lnTo>
                <a:lnTo>
                  <a:pt x="164592" y="1490472"/>
                </a:lnTo>
                <a:close/>
              </a:path>
            </a:pathLst>
          </a:custGeom>
          <a:solidFill>
            <a:srgbClr val="00929F"/>
          </a:solidFill>
        </p:spPr>
        <p:txBody>
          <a:bodyPr wrap="square" lIns="0" tIns="0" rIns="0" bIns="0" rtlCol="0"/>
          <a:lstStyle/>
          <a:p>
            <a:endParaRPr>
              <a:cs typeface="+mn-ea"/>
              <a:sym typeface="+mn-lt"/>
            </a:endParaRPr>
          </a:p>
        </p:txBody>
      </p:sp>
      <p:sp>
        <p:nvSpPr>
          <p:cNvPr id="16" name="object 16"/>
          <p:cNvSpPr/>
          <p:nvPr/>
        </p:nvSpPr>
        <p:spPr>
          <a:xfrm>
            <a:off x="9179052" y="4995671"/>
            <a:ext cx="198120" cy="1490980"/>
          </a:xfrm>
          <a:custGeom>
            <a:avLst/>
            <a:gdLst/>
            <a:ahLst/>
            <a:cxnLst/>
            <a:rect l="l" t="t" r="r" b="b"/>
            <a:pathLst>
              <a:path w="198120" h="1490979">
                <a:moveTo>
                  <a:pt x="164592" y="1490472"/>
                </a:moveTo>
                <a:lnTo>
                  <a:pt x="33527" y="1490472"/>
                </a:lnTo>
                <a:lnTo>
                  <a:pt x="20320" y="1488203"/>
                </a:lnTo>
                <a:lnTo>
                  <a:pt x="9648" y="1481337"/>
                </a:lnTo>
                <a:lnTo>
                  <a:pt x="2534" y="1471037"/>
                </a:lnTo>
                <a:lnTo>
                  <a:pt x="0" y="1458467"/>
                </a:lnTo>
                <a:lnTo>
                  <a:pt x="0" y="33527"/>
                </a:lnTo>
                <a:lnTo>
                  <a:pt x="2534" y="20591"/>
                </a:lnTo>
                <a:lnTo>
                  <a:pt x="9648" y="10010"/>
                </a:lnTo>
                <a:lnTo>
                  <a:pt x="20320" y="2806"/>
                </a:lnTo>
                <a:lnTo>
                  <a:pt x="33527" y="0"/>
                </a:lnTo>
                <a:lnTo>
                  <a:pt x="164592" y="0"/>
                </a:lnTo>
                <a:lnTo>
                  <a:pt x="177849" y="2806"/>
                </a:lnTo>
                <a:lnTo>
                  <a:pt x="188537" y="10010"/>
                </a:lnTo>
                <a:lnTo>
                  <a:pt x="195635" y="20591"/>
                </a:lnTo>
                <a:lnTo>
                  <a:pt x="198120" y="33527"/>
                </a:lnTo>
                <a:lnTo>
                  <a:pt x="198120" y="1458467"/>
                </a:lnTo>
                <a:lnTo>
                  <a:pt x="195635" y="1471037"/>
                </a:lnTo>
                <a:lnTo>
                  <a:pt x="188537" y="1481337"/>
                </a:lnTo>
                <a:lnTo>
                  <a:pt x="177849" y="1488203"/>
                </a:lnTo>
                <a:lnTo>
                  <a:pt x="164592" y="1490472"/>
                </a:lnTo>
                <a:close/>
              </a:path>
            </a:pathLst>
          </a:custGeom>
          <a:solidFill>
            <a:srgbClr val="00929F"/>
          </a:solidFill>
        </p:spPr>
        <p:txBody>
          <a:bodyPr wrap="square" lIns="0" tIns="0" rIns="0" bIns="0" rtlCol="0"/>
          <a:lstStyle/>
          <a:p>
            <a:endParaRPr>
              <a:cs typeface="+mn-ea"/>
              <a:sym typeface="+mn-lt"/>
            </a:endParaRPr>
          </a:p>
        </p:txBody>
      </p:sp>
      <p:sp>
        <p:nvSpPr>
          <p:cNvPr id="17" name="object 17"/>
          <p:cNvSpPr/>
          <p:nvPr/>
        </p:nvSpPr>
        <p:spPr>
          <a:xfrm>
            <a:off x="9422892" y="2756205"/>
            <a:ext cx="92723" cy="93281"/>
          </a:xfrm>
          <a:prstGeom prst="rect">
            <a:avLst/>
          </a:prstGeom>
          <a:blipFill>
            <a:blip r:embed="rId3" cstate="print"/>
            <a:stretch>
              <a:fillRect/>
            </a:stretch>
          </a:blipFill>
        </p:spPr>
        <p:txBody>
          <a:bodyPr wrap="square" lIns="0" tIns="0" rIns="0" bIns="0" rtlCol="0"/>
          <a:lstStyle/>
          <a:p>
            <a:endParaRPr>
              <a:cs typeface="+mn-ea"/>
              <a:sym typeface="+mn-lt"/>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298778" y="2523147"/>
            <a:ext cx="7807959" cy="1409700"/>
          </a:xfrm>
          <a:custGeom>
            <a:avLst/>
            <a:gdLst/>
            <a:ahLst/>
            <a:cxnLst/>
            <a:rect l="l" t="t" r="r" b="b"/>
            <a:pathLst>
              <a:path w="7807959" h="1409700">
                <a:moveTo>
                  <a:pt x="7645666" y="12700"/>
                </a:moveTo>
                <a:lnTo>
                  <a:pt x="161683" y="12700"/>
                </a:lnTo>
                <a:lnTo>
                  <a:pt x="173139" y="0"/>
                </a:lnTo>
                <a:lnTo>
                  <a:pt x="7634198" y="0"/>
                </a:lnTo>
                <a:lnTo>
                  <a:pt x="7645666" y="12700"/>
                </a:lnTo>
                <a:close/>
              </a:path>
              <a:path w="7807959" h="1409700">
                <a:moveTo>
                  <a:pt x="7678420" y="25400"/>
                </a:moveTo>
                <a:lnTo>
                  <a:pt x="128930" y="25400"/>
                </a:lnTo>
                <a:lnTo>
                  <a:pt x="139560" y="12700"/>
                </a:lnTo>
                <a:lnTo>
                  <a:pt x="7667790" y="12700"/>
                </a:lnTo>
                <a:lnTo>
                  <a:pt x="7678420" y="25400"/>
                </a:lnTo>
                <a:close/>
              </a:path>
              <a:path w="7807959" h="1409700">
                <a:moveTo>
                  <a:pt x="181292" y="38100"/>
                </a:moveTo>
                <a:lnTo>
                  <a:pt x="108597" y="38100"/>
                </a:lnTo>
                <a:lnTo>
                  <a:pt x="118605" y="25400"/>
                </a:lnTo>
                <a:lnTo>
                  <a:pt x="192303" y="25400"/>
                </a:lnTo>
                <a:lnTo>
                  <a:pt x="181292" y="38100"/>
                </a:lnTo>
                <a:close/>
              </a:path>
              <a:path w="7807959" h="1409700">
                <a:moveTo>
                  <a:pt x="7698740" y="38100"/>
                </a:moveTo>
                <a:lnTo>
                  <a:pt x="7626057" y="38100"/>
                </a:lnTo>
                <a:lnTo>
                  <a:pt x="7615034" y="25400"/>
                </a:lnTo>
                <a:lnTo>
                  <a:pt x="7688745" y="25400"/>
                </a:lnTo>
                <a:lnTo>
                  <a:pt x="7698740" y="38100"/>
                </a:lnTo>
                <a:close/>
              </a:path>
              <a:path w="7807959" h="1409700">
                <a:moveTo>
                  <a:pt x="124307" y="63500"/>
                </a:moveTo>
                <a:lnTo>
                  <a:pt x="80683" y="63500"/>
                </a:lnTo>
                <a:lnTo>
                  <a:pt x="89623" y="50800"/>
                </a:lnTo>
                <a:lnTo>
                  <a:pt x="98932" y="38100"/>
                </a:lnTo>
                <a:lnTo>
                  <a:pt x="152273" y="38100"/>
                </a:lnTo>
                <a:lnTo>
                  <a:pt x="142265" y="50800"/>
                </a:lnTo>
                <a:lnTo>
                  <a:pt x="133731" y="50800"/>
                </a:lnTo>
                <a:lnTo>
                  <a:pt x="124307" y="63500"/>
                </a:lnTo>
                <a:close/>
              </a:path>
              <a:path w="7807959" h="1409700">
                <a:moveTo>
                  <a:pt x="7726667" y="63500"/>
                </a:moveTo>
                <a:lnTo>
                  <a:pt x="7683030" y="63500"/>
                </a:lnTo>
                <a:lnTo>
                  <a:pt x="7673606" y="50800"/>
                </a:lnTo>
                <a:lnTo>
                  <a:pt x="7665085" y="50800"/>
                </a:lnTo>
                <a:lnTo>
                  <a:pt x="7655064" y="38100"/>
                </a:lnTo>
                <a:lnTo>
                  <a:pt x="7708404" y="38100"/>
                </a:lnTo>
                <a:lnTo>
                  <a:pt x="7717713" y="50800"/>
                </a:lnTo>
                <a:lnTo>
                  <a:pt x="7726667" y="63500"/>
                </a:lnTo>
                <a:close/>
              </a:path>
              <a:path w="7807959" h="1409700">
                <a:moveTo>
                  <a:pt x="92087" y="88900"/>
                </a:moveTo>
                <a:lnTo>
                  <a:pt x="56222" y="88900"/>
                </a:lnTo>
                <a:lnTo>
                  <a:pt x="63969" y="76200"/>
                </a:lnTo>
                <a:lnTo>
                  <a:pt x="72123" y="63500"/>
                </a:lnTo>
                <a:lnTo>
                  <a:pt x="116319" y="63500"/>
                </a:lnTo>
                <a:lnTo>
                  <a:pt x="107556" y="76200"/>
                </a:lnTo>
                <a:lnTo>
                  <a:pt x="100152" y="76200"/>
                </a:lnTo>
                <a:lnTo>
                  <a:pt x="92087" y="88900"/>
                </a:lnTo>
                <a:close/>
              </a:path>
              <a:path w="7807959" h="1409700">
                <a:moveTo>
                  <a:pt x="7751127" y="88900"/>
                </a:moveTo>
                <a:lnTo>
                  <a:pt x="7715250" y="88900"/>
                </a:lnTo>
                <a:lnTo>
                  <a:pt x="7707185" y="76200"/>
                </a:lnTo>
                <a:lnTo>
                  <a:pt x="7699794" y="76200"/>
                </a:lnTo>
                <a:lnTo>
                  <a:pt x="7691018" y="63500"/>
                </a:lnTo>
                <a:lnTo>
                  <a:pt x="7735214" y="63500"/>
                </a:lnTo>
                <a:lnTo>
                  <a:pt x="7743380" y="76200"/>
                </a:lnTo>
                <a:lnTo>
                  <a:pt x="7751127" y="88900"/>
                </a:lnTo>
                <a:close/>
              </a:path>
              <a:path w="7807959" h="1409700">
                <a:moveTo>
                  <a:pt x="59855" y="127000"/>
                </a:moveTo>
                <a:lnTo>
                  <a:pt x="29679" y="127000"/>
                </a:lnTo>
                <a:lnTo>
                  <a:pt x="35623" y="114300"/>
                </a:lnTo>
                <a:lnTo>
                  <a:pt x="42037" y="101600"/>
                </a:lnTo>
                <a:lnTo>
                  <a:pt x="48907" y="88900"/>
                </a:lnTo>
                <a:lnTo>
                  <a:pt x="85343" y="88900"/>
                </a:lnTo>
                <a:lnTo>
                  <a:pt x="78041" y="101600"/>
                </a:lnTo>
                <a:lnTo>
                  <a:pt x="78473" y="101600"/>
                </a:lnTo>
                <a:lnTo>
                  <a:pt x="71577" y="114300"/>
                </a:lnTo>
                <a:lnTo>
                  <a:pt x="65900" y="114300"/>
                </a:lnTo>
                <a:lnTo>
                  <a:pt x="59855" y="127000"/>
                </a:lnTo>
                <a:close/>
              </a:path>
              <a:path w="7807959" h="1409700">
                <a:moveTo>
                  <a:pt x="7777657" y="127000"/>
                </a:moveTo>
                <a:lnTo>
                  <a:pt x="7747482" y="127000"/>
                </a:lnTo>
                <a:lnTo>
                  <a:pt x="7741450" y="114300"/>
                </a:lnTo>
                <a:lnTo>
                  <a:pt x="7735760" y="114300"/>
                </a:lnTo>
                <a:lnTo>
                  <a:pt x="7728864" y="101600"/>
                </a:lnTo>
                <a:lnTo>
                  <a:pt x="7729308" y="101600"/>
                </a:lnTo>
                <a:lnTo>
                  <a:pt x="7722006" y="88900"/>
                </a:lnTo>
                <a:lnTo>
                  <a:pt x="7758442" y="88900"/>
                </a:lnTo>
                <a:lnTo>
                  <a:pt x="7765313" y="101600"/>
                </a:lnTo>
                <a:lnTo>
                  <a:pt x="7771726" y="114300"/>
                </a:lnTo>
                <a:lnTo>
                  <a:pt x="7777657" y="127000"/>
                </a:lnTo>
                <a:close/>
              </a:path>
              <a:path w="7807959" h="1409700">
                <a:moveTo>
                  <a:pt x="35267" y="190500"/>
                </a:moveTo>
                <a:lnTo>
                  <a:pt x="6235" y="190500"/>
                </a:lnTo>
                <a:lnTo>
                  <a:pt x="7708" y="177800"/>
                </a:lnTo>
                <a:lnTo>
                  <a:pt x="11010" y="165100"/>
                </a:lnTo>
                <a:lnTo>
                  <a:pt x="14884" y="152400"/>
                </a:lnTo>
                <a:lnTo>
                  <a:pt x="19304" y="139700"/>
                </a:lnTo>
                <a:lnTo>
                  <a:pt x="24231" y="127000"/>
                </a:lnTo>
                <a:lnTo>
                  <a:pt x="60223" y="127000"/>
                </a:lnTo>
                <a:lnTo>
                  <a:pt x="54622" y="139700"/>
                </a:lnTo>
                <a:lnTo>
                  <a:pt x="50126" y="139700"/>
                </a:lnTo>
                <a:lnTo>
                  <a:pt x="45478" y="152400"/>
                </a:lnTo>
                <a:lnTo>
                  <a:pt x="45758" y="152400"/>
                </a:lnTo>
                <a:lnTo>
                  <a:pt x="41592" y="165100"/>
                </a:lnTo>
                <a:lnTo>
                  <a:pt x="41833" y="165100"/>
                </a:lnTo>
                <a:lnTo>
                  <a:pt x="38188" y="177800"/>
                </a:lnTo>
                <a:lnTo>
                  <a:pt x="38392" y="177800"/>
                </a:lnTo>
                <a:lnTo>
                  <a:pt x="35267" y="190500"/>
                </a:lnTo>
                <a:close/>
              </a:path>
              <a:path w="7807959" h="1409700">
                <a:moveTo>
                  <a:pt x="7801114" y="190500"/>
                </a:moveTo>
                <a:lnTo>
                  <a:pt x="7772082" y="190500"/>
                </a:lnTo>
                <a:lnTo>
                  <a:pt x="7768945" y="177800"/>
                </a:lnTo>
                <a:lnTo>
                  <a:pt x="7769161" y="177800"/>
                </a:lnTo>
                <a:lnTo>
                  <a:pt x="7765503" y="165100"/>
                </a:lnTo>
                <a:lnTo>
                  <a:pt x="7765745" y="165100"/>
                </a:lnTo>
                <a:lnTo>
                  <a:pt x="7761592" y="152400"/>
                </a:lnTo>
                <a:lnTo>
                  <a:pt x="7761871" y="152400"/>
                </a:lnTo>
                <a:lnTo>
                  <a:pt x="7757210" y="139700"/>
                </a:lnTo>
                <a:lnTo>
                  <a:pt x="7752715" y="139700"/>
                </a:lnTo>
                <a:lnTo>
                  <a:pt x="7747127" y="127000"/>
                </a:lnTo>
                <a:lnTo>
                  <a:pt x="7783106" y="127000"/>
                </a:lnTo>
                <a:lnTo>
                  <a:pt x="7788046" y="139700"/>
                </a:lnTo>
                <a:lnTo>
                  <a:pt x="7792466" y="152400"/>
                </a:lnTo>
                <a:lnTo>
                  <a:pt x="7796339" y="165100"/>
                </a:lnTo>
                <a:lnTo>
                  <a:pt x="7799641" y="177800"/>
                </a:lnTo>
                <a:lnTo>
                  <a:pt x="7801114" y="190500"/>
                </a:lnTo>
                <a:close/>
              </a:path>
              <a:path w="7807959" h="1409700">
                <a:moveTo>
                  <a:pt x="31876" y="203200"/>
                </a:moveTo>
                <a:lnTo>
                  <a:pt x="2768" y="203200"/>
                </a:lnTo>
                <a:lnTo>
                  <a:pt x="3771" y="190500"/>
                </a:lnTo>
                <a:lnTo>
                  <a:pt x="32956" y="190500"/>
                </a:lnTo>
                <a:lnTo>
                  <a:pt x="31876" y="203200"/>
                </a:lnTo>
                <a:close/>
              </a:path>
              <a:path w="7807959" h="1409700">
                <a:moveTo>
                  <a:pt x="7804581" y="203200"/>
                </a:moveTo>
                <a:lnTo>
                  <a:pt x="7775473" y="203200"/>
                </a:lnTo>
                <a:lnTo>
                  <a:pt x="7774381" y="190500"/>
                </a:lnTo>
                <a:lnTo>
                  <a:pt x="7803578" y="190500"/>
                </a:lnTo>
                <a:lnTo>
                  <a:pt x="7804581" y="203200"/>
                </a:lnTo>
                <a:close/>
              </a:path>
              <a:path w="7807959" h="1409700">
                <a:moveTo>
                  <a:pt x="30225" y="215900"/>
                </a:moveTo>
                <a:lnTo>
                  <a:pt x="1193" y="215900"/>
                </a:lnTo>
                <a:lnTo>
                  <a:pt x="1905" y="203200"/>
                </a:lnTo>
                <a:lnTo>
                  <a:pt x="31038" y="203200"/>
                </a:lnTo>
                <a:lnTo>
                  <a:pt x="30225" y="215900"/>
                </a:lnTo>
                <a:close/>
              </a:path>
              <a:path w="7807959" h="1409700">
                <a:moveTo>
                  <a:pt x="7806156" y="215900"/>
                </a:moveTo>
                <a:lnTo>
                  <a:pt x="7777124" y="215900"/>
                </a:lnTo>
                <a:lnTo>
                  <a:pt x="7776311" y="203200"/>
                </a:lnTo>
                <a:lnTo>
                  <a:pt x="7805445" y="203200"/>
                </a:lnTo>
                <a:lnTo>
                  <a:pt x="7806156" y="215900"/>
                </a:lnTo>
                <a:close/>
              </a:path>
              <a:path w="7807959" h="1409700">
                <a:moveTo>
                  <a:pt x="29121" y="228600"/>
                </a:moveTo>
                <a:lnTo>
                  <a:pt x="241" y="228600"/>
                </a:lnTo>
                <a:lnTo>
                  <a:pt x="647" y="215900"/>
                </a:lnTo>
                <a:lnTo>
                  <a:pt x="29641" y="215900"/>
                </a:lnTo>
                <a:lnTo>
                  <a:pt x="29121" y="228600"/>
                </a:lnTo>
                <a:close/>
              </a:path>
              <a:path w="7807959" h="1409700">
                <a:moveTo>
                  <a:pt x="7807096" y="228600"/>
                </a:moveTo>
                <a:lnTo>
                  <a:pt x="7778229" y="228600"/>
                </a:lnTo>
                <a:lnTo>
                  <a:pt x="7777708" y="215900"/>
                </a:lnTo>
                <a:lnTo>
                  <a:pt x="7806702" y="215900"/>
                </a:lnTo>
                <a:lnTo>
                  <a:pt x="7807096" y="228600"/>
                </a:lnTo>
                <a:close/>
              </a:path>
              <a:path w="7807959" h="1409700">
                <a:moveTo>
                  <a:pt x="28575" y="1181100"/>
                </a:moveTo>
                <a:lnTo>
                  <a:pt x="0" y="1181100"/>
                </a:lnTo>
                <a:lnTo>
                  <a:pt x="0" y="228600"/>
                </a:lnTo>
                <a:lnTo>
                  <a:pt x="28575" y="228600"/>
                </a:lnTo>
                <a:lnTo>
                  <a:pt x="28575" y="1181100"/>
                </a:lnTo>
                <a:close/>
              </a:path>
              <a:path w="7807959" h="1409700">
                <a:moveTo>
                  <a:pt x="7807337" y="1181100"/>
                </a:moveTo>
                <a:lnTo>
                  <a:pt x="7778775" y="1181100"/>
                </a:lnTo>
                <a:lnTo>
                  <a:pt x="7778775" y="228600"/>
                </a:lnTo>
                <a:lnTo>
                  <a:pt x="7807337" y="228600"/>
                </a:lnTo>
                <a:lnTo>
                  <a:pt x="7807337" y="1181100"/>
                </a:lnTo>
                <a:close/>
              </a:path>
              <a:path w="7807959" h="1409700">
                <a:moveTo>
                  <a:pt x="28790" y="1181100"/>
                </a:moveTo>
                <a:lnTo>
                  <a:pt x="28575" y="1181100"/>
                </a:lnTo>
                <a:lnTo>
                  <a:pt x="28562" y="1168400"/>
                </a:lnTo>
                <a:lnTo>
                  <a:pt x="28790" y="1181100"/>
                </a:lnTo>
                <a:close/>
              </a:path>
              <a:path w="7807959" h="1409700">
                <a:moveTo>
                  <a:pt x="7778775" y="1181100"/>
                </a:moveTo>
                <a:lnTo>
                  <a:pt x="7778559" y="1181100"/>
                </a:lnTo>
                <a:lnTo>
                  <a:pt x="7778775" y="1168400"/>
                </a:lnTo>
                <a:lnTo>
                  <a:pt x="7778775" y="1181100"/>
                </a:lnTo>
                <a:close/>
              </a:path>
              <a:path w="7807959" h="1409700">
                <a:moveTo>
                  <a:pt x="29641" y="1193800"/>
                </a:moveTo>
                <a:lnTo>
                  <a:pt x="647" y="1193800"/>
                </a:lnTo>
                <a:lnTo>
                  <a:pt x="241" y="1181100"/>
                </a:lnTo>
                <a:lnTo>
                  <a:pt x="29121" y="1181100"/>
                </a:lnTo>
                <a:lnTo>
                  <a:pt x="29641" y="1193800"/>
                </a:lnTo>
                <a:close/>
              </a:path>
              <a:path w="7807959" h="1409700">
                <a:moveTo>
                  <a:pt x="7806702" y="1193800"/>
                </a:moveTo>
                <a:lnTo>
                  <a:pt x="7777708" y="1193800"/>
                </a:lnTo>
                <a:lnTo>
                  <a:pt x="7778229" y="1181100"/>
                </a:lnTo>
                <a:lnTo>
                  <a:pt x="7807096" y="1181100"/>
                </a:lnTo>
                <a:lnTo>
                  <a:pt x="7806702" y="1193800"/>
                </a:lnTo>
                <a:close/>
              </a:path>
              <a:path w="7807959" h="1409700">
                <a:moveTo>
                  <a:pt x="31038" y="1206500"/>
                </a:moveTo>
                <a:lnTo>
                  <a:pt x="1905" y="1206500"/>
                </a:lnTo>
                <a:lnTo>
                  <a:pt x="1193" y="1193800"/>
                </a:lnTo>
                <a:lnTo>
                  <a:pt x="30225" y="1193800"/>
                </a:lnTo>
                <a:lnTo>
                  <a:pt x="31038" y="1206500"/>
                </a:lnTo>
                <a:close/>
              </a:path>
              <a:path w="7807959" h="1409700">
                <a:moveTo>
                  <a:pt x="7805445" y="1206500"/>
                </a:moveTo>
                <a:lnTo>
                  <a:pt x="7776311" y="1206500"/>
                </a:lnTo>
                <a:lnTo>
                  <a:pt x="7777124" y="1193800"/>
                </a:lnTo>
                <a:lnTo>
                  <a:pt x="7806156" y="1193800"/>
                </a:lnTo>
                <a:lnTo>
                  <a:pt x="7805445" y="1206500"/>
                </a:lnTo>
                <a:close/>
              </a:path>
              <a:path w="7807959" h="1409700">
                <a:moveTo>
                  <a:pt x="32956" y="1219200"/>
                </a:moveTo>
                <a:lnTo>
                  <a:pt x="4927" y="1219200"/>
                </a:lnTo>
                <a:lnTo>
                  <a:pt x="3771" y="1206500"/>
                </a:lnTo>
                <a:lnTo>
                  <a:pt x="31876" y="1206500"/>
                </a:lnTo>
                <a:lnTo>
                  <a:pt x="32956" y="1219200"/>
                </a:lnTo>
                <a:close/>
              </a:path>
              <a:path w="7807959" h="1409700">
                <a:moveTo>
                  <a:pt x="34124" y="1219200"/>
                </a:moveTo>
                <a:lnTo>
                  <a:pt x="32956" y="1219200"/>
                </a:lnTo>
                <a:lnTo>
                  <a:pt x="32893" y="1206500"/>
                </a:lnTo>
                <a:lnTo>
                  <a:pt x="34124" y="1219200"/>
                </a:lnTo>
                <a:close/>
              </a:path>
              <a:path w="7807959" h="1409700">
                <a:moveTo>
                  <a:pt x="7774381" y="1219200"/>
                </a:moveTo>
                <a:lnTo>
                  <a:pt x="7773225" y="1219200"/>
                </a:lnTo>
                <a:lnTo>
                  <a:pt x="7774457" y="1206500"/>
                </a:lnTo>
                <a:lnTo>
                  <a:pt x="7774381" y="1219200"/>
                </a:lnTo>
                <a:close/>
              </a:path>
              <a:path w="7807959" h="1409700">
                <a:moveTo>
                  <a:pt x="7802410" y="1219200"/>
                </a:moveTo>
                <a:lnTo>
                  <a:pt x="7774381" y="1219200"/>
                </a:lnTo>
                <a:lnTo>
                  <a:pt x="7775473" y="1206500"/>
                </a:lnTo>
                <a:lnTo>
                  <a:pt x="7803578" y="1206500"/>
                </a:lnTo>
                <a:lnTo>
                  <a:pt x="7802410" y="1219200"/>
                </a:lnTo>
                <a:close/>
              </a:path>
              <a:path w="7807959" h="1409700">
                <a:moveTo>
                  <a:pt x="50126" y="1270000"/>
                </a:moveTo>
                <a:lnTo>
                  <a:pt x="19304" y="1270000"/>
                </a:lnTo>
                <a:lnTo>
                  <a:pt x="14884" y="1257300"/>
                </a:lnTo>
                <a:lnTo>
                  <a:pt x="11010" y="1244600"/>
                </a:lnTo>
                <a:lnTo>
                  <a:pt x="7708" y="1231900"/>
                </a:lnTo>
                <a:lnTo>
                  <a:pt x="6235" y="1219200"/>
                </a:lnTo>
                <a:lnTo>
                  <a:pt x="35267" y="1219200"/>
                </a:lnTo>
                <a:lnTo>
                  <a:pt x="38392" y="1231900"/>
                </a:lnTo>
                <a:lnTo>
                  <a:pt x="38188" y="1231900"/>
                </a:lnTo>
                <a:lnTo>
                  <a:pt x="41833" y="1244600"/>
                </a:lnTo>
                <a:lnTo>
                  <a:pt x="41592" y="1244600"/>
                </a:lnTo>
                <a:lnTo>
                  <a:pt x="45758" y="1257300"/>
                </a:lnTo>
                <a:lnTo>
                  <a:pt x="45478" y="1257300"/>
                </a:lnTo>
                <a:lnTo>
                  <a:pt x="50126" y="1270000"/>
                </a:lnTo>
                <a:close/>
              </a:path>
              <a:path w="7807959" h="1409700">
                <a:moveTo>
                  <a:pt x="7788046" y="1270000"/>
                </a:moveTo>
                <a:lnTo>
                  <a:pt x="7757210" y="1270000"/>
                </a:lnTo>
                <a:lnTo>
                  <a:pt x="7761871" y="1257300"/>
                </a:lnTo>
                <a:lnTo>
                  <a:pt x="7761592" y="1257300"/>
                </a:lnTo>
                <a:lnTo>
                  <a:pt x="7765745" y="1244600"/>
                </a:lnTo>
                <a:lnTo>
                  <a:pt x="7765503" y="1244600"/>
                </a:lnTo>
                <a:lnTo>
                  <a:pt x="7769161" y="1231900"/>
                </a:lnTo>
                <a:lnTo>
                  <a:pt x="7768945" y="1231900"/>
                </a:lnTo>
                <a:lnTo>
                  <a:pt x="7772082" y="1219200"/>
                </a:lnTo>
                <a:lnTo>
                  <a:pt x="7801114" y="1219200"/>
                </a:lnTo>
                <a:lnTo>
                  <a:pt x="7799641" y="1231900"/>
                </a:lnTo>
                <a:lnTo>
                  <a:pt x="7796339" y="1244600"/>
                </a:lnTo>
                <a:lnTo>
                  <a:pt x="7792466" y="1257300"/>
                </a:lnTo>
                <a:lnTo>
                  <a:pt x="7788046" y="1270000"/>
                </a:lnTo>
                <a:close/>
              </a:path>
              <a:path w="7807959" h="1409700">
                <a:moveTo>
                  <a:pt x="54952" y="1270000"/>
                </a:moveTo>
                <a:lnTo>
                  <a:pt x="50126" y="1270000"/>
                </a:lnTo>
                <a:lnTo>
                  <a:pt x="49834" y="1257300"/>
                </a:lnTo>
                <a:lnTo>
                  <a:pt x="54952" y="1270000"/>
                </a:lnTo>
                <a:close/>
              </a:path>
              <a:path w="7807959" h="1409700">
                <a:moveTo>
                  <a:pt x="7757210" y="1270000"/>
                </a:moveTo>
                <a:lnTo>
                  <a:pt x="7752384" y="1270000"/>
                </a:lnTo>
                <a:lnTo>
                  <a:pt x="7757515" y="1257300"/>
                </a:lnTo>
                <a:lnTo>
                  <a:pt x="7757210" y="1270000"/>
                </a:lnTo>
                <a:close/>
              </a:path>
              <a:path w="7807959" h="1409700">
                <a:moveTo>
                  <a:pt x="85343" y="1320800"/>
                </a:moveTo>
                <a:lnTo>
                  <a:pt x="48907" y="1320800"/>
                </a:lnTo>
                <a:lnTo>
                  <a:pt x="42037" y="1308100"/>
                </a:lnTo>
                <a:lnTo>
                  <a:pt x="35623" y="1295400"/>
                </a:lnTo>
                <a:lnTo>
                  <a:pt x="29679" y="1282700"/>
                </a:lnTo>
                <a:lnTo>
                  <a:pt x="24231" y="1270000"/>
                </a:lnTo>
                <a:lnTo>
                  <a:pt x="54622" y="1270000"/>
                </a:lnTo>
                <a:lnTo>
                  <a:pt x="60223" y="1282700"/>
                </a:lnTo>
                <a:lnTo>
                  <a:pt x="59855" y="1282700"/>
                </a:lnTo>
                <a:lnTo>
                  <a:pt x="65900" y="1295400"/>
                </a:lnTo>
                <a:lnTo>
                  <a:pt x="71577" y="1295400"/>
                </a:lnTo>
                <a:lnTo>
                  <a:pt x="78473" y="1308100"/>
                </a:lnTo>
                <a:lnTo>
                  <a:pt x="78041" y="1308100"/>
                </a:lnTo>
                <a:lnTo>
                  <a:pt x="85343" y="1320800"/>
                </a:lnTo>
                <a:close/>
              </a:path>
              <a:path w="7807959" h="1409700">
                <a:moveTo>
                  <a:pt x="7758442" y="1320800"/>
                </a:moveTo>
                <a:lnTo>
                  <a:pt x="7722006" y="1320800"/>
                </a:lnTo>
                <a:lnTo>
                  <a:pt x="7729308" y="1308100"/>
                </a:lnTo>
                <a:lnTo>
                  <a:pt x="7728864" y="1308100"/>
                </a:lnTo>
                <a:lnTo>
                  <a:pt x="7735760" y="1295400"/>
                </a:lnTo>
                <a:lnTo>
                  <a:pt x="7741450" y="1295400"/>
                </a:lnTo>
                <a:lnTo>
                  <a:pt x="7747482" y="1282700"/>
                </a:lnTo>
                <a:lnTo>
                  <a:pt x="7747127" y="1282700"/>
                </a:lnTo>
                <a:lnTo>
                  <a:pt x="7752715" y="1270000"/>
                </a:lnTo>
                <a:lnTo>
                  <a:pt x="7783106" y="1270000"/>
                </a:lnTo>
                <a:lnTo>
                  <a:pt x="7777657" y="1282700"/>
                </a:lnTo>
                <a:lnTo>
                  <a:pt x="7771726" y="1295400"/>
                </a:lnTo>
                <a:lnTo>
                  <a:pt x="7765313" y="1308100"/>
                </a:lnTo>
                <a:lnTo>
                  <a:pt x="7758442" y="1320800"/>
                </a:lnTo>
                <a:close/>
              </a:path>
              <a:path w="7807959" h="1409700">
                <a:moveTo>
                  <a:pt x="116319" y="1346200"/>
                </a:moveTo>
                <a:lnTo>
                  <a:pt x="72123" y="1346200"/>
                </a:lnTo>
                <a:lnTo>
                  <a:pt x="63969" y="1333500"/>
                </a:lnTo>
                <a:lnTo>
                  <a:pt x="56222" y="1320800"/>
                </a:lnTo>
                <a:lnTo>
                  <a:pt x="92087" y="1320800"/>
                </a:lnTo>
                <a:lnTo>
                  <a:pt x="100152" y="1333500"/>
                </a:lnTo>
                <a:lnTo>
                  <a:pt x="107556" y="1333500"/>
                </a:lnTo>
                <a:lnTo>
                  <a:pt x="116319" y="1346200"/>
                </a:lnTo>
                <a:close/>
              </a:path>
              <a:path w="7807959" h="1409700">
                <a:moveTo>
                  <a:pt x="7735214" y="1346200"/>
                </a:moveTo>
                <a:lnTo>
                  <a:pt x="7691018" y="1346200"/>
                </a:lnTo>
                <a:lnTo>
                  <a:pt x="7699794" y="1333500"/>
                </a:lnTo>
                <a:lnTo>
                  <a:pt x="7707185" y="1333500"/>
                </a:lnTo>
                <a:lnTo>
                  <a:pt x="7715250" y="1320800"/>
                </a:lnTo>
                <a:lnTo>
                  <a:pt x="7751127" y="1320800"/>
                </a:lnTo>
                <a:lnTo>
                  <a:pt x="7743380" y="1333500"/>
                </a:lnTo>
                <a:lnTo>
                  <a:pt x="7735214" y="1346200"/>
                </a:lnTo>
                <a:close/>
              </a:path>
              <a:path w="7807959" h="1409700">
                <a:moveTo>
                  <a:pt x="152273" y="1371600"/>
                </a:moveTo>
                <a:lnTo>
                  <a:pt x="98932" y="1371600"/>
                </a:lnTo>
                <a:lnTo>
                  <a:pt x="89623" y="1358900"/>
                </a:lnTo>
                <a:lnTo>
                  <a:pt x="80683" y="1346200"/>
                </a:lnTo>
                <a:lnTo>
                  <a:pt x="124307" y="1346200"/>
                </a:lnTo>
                <a:lnTo>
                  <a:pt x="133731" y="1358900"/>
                </a:lnTo>
                <a:lnTo>
                  <a:pt x="142265" y="1358900"/>
                </a:lnTo>
                <a:lnTo>
                  <a:pt x="152273" y="1371600"/>
                </a:lnTo>
                <a:close/>
              </a:path>
              <a:path w="7807959" h="1409700">
                <a:moveTo>
                  <a:pt x="7708404" y="1371600"/>
                </a:moveTo>
                <a:lnTo>
                  <a:pt x="7655064" y="1371600"/>
                </a:lnTo>
                <a:lnTo>
                  <a:pt x="7665085" y="1358900"/>
                </a:lnTo>
                <a:lnTo>
                  <a:pt x="7673606" y="1358900"/>
                </a:lnTo>
                <a:lnTo>
                  <a:pt x="7683030" y="1346200"/>
                </a:lnTo>
                <a:lnTo>
                  <a:pt x="7726667" y="1346200"/>
                </a:lnTo>
                <a:lnTo>
                  <a:pt x="7717713" y="1358900"/>
                </a:lnTo>
                <a:lnTo>
                  <a:pt x="7708404" y="1371600"/>
                </a:lnTo>
                <a:close/>
              </a:path>
              <a:path w="7807959" h="1409700">
                <a:moveTo>
                  <a:pt x="192303" y="1384300"/>
                </a:moveTo>
                <a:lnTo>
                  <a:pt x="118605" y="1384300"/>
                </a:lnTo>
                <a:lnTo>
                  <a:pt x="108597" y="1371600"/>
                </a:lnTo>
                <a:lnTo>
                  <a:pt x="181292" y="1371600"/>
                </a:lnTo>
                <a:lnTo>
                  <a:pt x="192303" y="1384300"/>
                </a:lnTo>
                <a:close/>
              </a:path>
              <a:path w="7807959" h="1409700">
                <a:moveTo>
                  <a:pt x="7688745" y="1384300"/>
                </a:moveTo>
                <a:lnTo>
                  <a:pt x="7615034" y="1384300"/>
                </a:lnTo>
                <a:lnTo>
                  <a:pt x="7626057" y="1371600"/>
                </a:lnTo>
                <a:lnTo>
                  <a:pt x="7698740" y="1371600"/>
                </a:lnTo>
                <a:lnTo>
                  <a:pt x="7688745" y="1384300"/>
                </a:lnTo>
                <a:close/>
              </a:path>
              <a:path w="7807959" h="1409700">
                <a:moveTo>
                  <a:pt x="7667790" y="1397000"/>
                </a:moveTo>
                <a:lnTo>
                  <a:pt x="139560" y="1397000"/>
                </a:lnTo>
                <a:lnTo>
                  <a:pt x="128930" y="1384300"/>
                </a:lnTo>
                <a:lnTo>
                  <a:pt x="7678420" y="1384300"/>
                </a:lnTo>
                <a:lnTo>
                  <a:pt x="7667790" y="1397000"/>
                </a:lnTo>
                <a:close/>
              </a:path>
              <a:path w="7807959" h="1409700">
                <a:moveTo>
                  <a:pt x="7634198" y="1409700"/>
                </a:moveTo>
                <a:lnTo>
                  <a:pt x="173139" y="1409700"/>
                </a:lnTo>
                <a:lnTo>
                  <a:pt x="161683" y="1397000"/>
                </a:lnTo>
                <a:lnTo>
                  <a:pt x="7645666" y="1397000"/>
                </a:lnTo>
                <a:lnTo>
                  <a:pt x="7634198" y="1409700"/>
                </a:lnTo>
                <a:close/>
              </a:path>
            </a:pathLst>
          </a:custGeom>
          <a:solidFill>
            <a:srgbClr val="27313A"/>
          </a:solidFill>
        </p:spPr>
        <p:txBody>
          <a:bodyPr wrap="square" lIns="0" tIns="0" rIns="0" bIns="0" rtlCol="0"/>
          <a:lstStyle/>
          <a:p>
            <a:endParaRPr>
              <a:cs typeface="+mn-ea"/>
              <a:sym typeface="+mn-lt"/>
            </a:endParaRPr>
          </a:p>
        </p:txBody>
      </p:sp>
      <p:sp>
        <p:nvSpPr>
          <p:cNvPr id="3" name="object 3"/>
          <p:cNvSpPr txBox="1"/>
          <p:nvPr/>
        </p:nvSpPr>
        <p:spPr>
          <a:xfrm>
            <a:off x="1975345" y="1390676"/>
            <a:ext cx="7747635" cy="998350"/>
          </a:xfrm>
          <a:prstGeom prst="rect">
            <a:avLst/>
          </a:prstGeom>
        </p:spPr>
        <p:txBody>
          <a:bodyPr vert="horz" wrap="square" lIns="0" tIns="13335" rIns="0" bIns="0" rtlCol="0">
            <a:spAutoFit/>
          </a:bodyPr>
          <a:lstStyle/>
          <a:p>
            <a:pPr marL="12700">
              <a:spcBef>
                <a:spcPts val="105"/>
              </a:spcBef>
            </a:pPr>
            <a:r>
              <a:rPr sz="3200" b="1" dirty="0">
                <a:solidFill>
                  <a:srgbClr val="394653"/>
                </a:solidFill>
                <a:cs typeface="+mn-ea"/>
                <a:sym typeface="+mn-lt"/>
              </a:rPr>
              <a:t>在说之前让我们先认识一下什么叫电气伤</a:t>
            </a:r>
            <a:r>
              <a:rPr sz="3200" b="1" spc="5" dirty="0">
                <a:solidFill>
                  <a:srgbClr val="394653"/>
                </a:solidFill>
                <a:cs typeface="+mn-ea"/>
                <a:sym typeface="+mn-lt"/>
              </a:rPr>
              <a:t>害</a:t>
            </a:r>
            <a:endParaRPr sz="3200">
              <a:cs typeface="+mn-ea"/>
              <a:sym typeface="+mn-lt"/>
            </a:endParaRPr>
          </a:p>
        </p:txBody>
      </p:sp>
      <p:sp>
        <p:nvSpPr>
          <p:cNvPr id="4" name="object 4"/>
          <p:cNvSpPr txBox="1">
            <a:spLocks noGrp="1"/>
          </p:cNvSpPr>
          <p:nvPr>
            <p:ph type="title"/>
          </p:nvPr>
        </p:nvSpPr>
        <p:spPr>
          <a:xfrm>
            <a:off x="4464368" y="454959"/>
            <a:ext cx="3072765" cy="566181"/>
          </a:xfrm>
          <a:prstGeom prst="rect">
            <a:avLst/>
          </a:prstGeom>
        </p:spPr>
        <p:txBody>
          <a:bodyPr vert="horz" wrap="square" lIns="0" tIns="12065" rIns="0" bIns="0" rtlCol="0" anchor="ctr" anchorCtr="0">
            <a:spAutoFit/>
          </a:bodyPr>
          <a:lstStyle/>
          <a:p>
            <a:pPr marL="12700">
              <a:spcBef>
                <a:spcPts val="95"/>
              </a:spcBef>
            </a:pPr>
            <a:r>
              <a:rPr i="0" dirty="0">
                <a:latin typeface="+mn-lt"/>
                <a:ea typeface="+mn-ea"/>
                <a:cs typeface="+mn-ea"/>
                <a:sym typeface="+mn-lt"/>
              </a:rPr>
              <a:t>用电安全须</a:t>
            </a:r>
            <a:r>
              <a:rPr spc="-5" dirty="0">
                <a:latin typeface="+mn-lt"/>
                <a:ea typeface="+mn-ea"/>
                <a:cs typeface="+mn-ea"/>
                <a:sym typeface="+mn-lt"/>
              </a:rPr>
              <a:t>知</a:t>
            </a:r>
          </a:p>
        </p:txBody>
      </p:sp>
      <p:sp>
        <p:nvSpPr>
          <p:cNvPr id="5" name="object 5"/>
          <p:cNvSpPr/>
          <p:nvPr/>
        </p:nvSpPr>
        <p:spPr>
          <a:xfrm>
            <a:off x="1455419" y="1456944"/>
            <a:ext cx="363220" cy="421005"/>
          </a:xfrm>
          <a:custGeom>
            <a:avLst/>
            <a:gdLst/>
            <a:ahLst/>
            <a:cxnLst/>
            <a:rect l="l" t="t" r="r" b="b"/>
            <a:pathLst>
              <a:path w="363219" h="421005">
                <a:moveTo>
                  <a:pt x="0" y="420623"/>
                </a:moveTo>
                <a:lnTo>
                  <a:pt x="0" y="0"/>
                </a:lnTo>
                <a:lnTo>
                  <a:pt x="362712" y="210311"/>
                </a:lnTo>
                <a:lnTo>
                  <a:pt x="0" y="420623"/>
                </a:lnTo>
                <a:close/>
              </a:path>
            </a:pathLst>
          </a:custGeom>
          <a:solidFill>
            <a:srgbClr val="394653"/>
          </a:solidFill>
        </p:spPr>
        <p:txBody>
          <a:bodyPr wrap="square" lIns="0" tIns="0" rIns="0" bIns="0" rtlCol="0"/>
          <a:lstStyle/>
          <a:p>
            <a:endParaRPr>
              <a:cs typeface="+mn-ea"/>
              <a:sym typeface="+mn-lt"/>
            </a:endParaRPr>
          </a:p>
        </p:txBody>
      </p:sp>
      <p:sp>
        <p:nvSpPr>
          <p:cNvPr id="6" name="object 6"/>
          <p:cNvSpPr/>
          <p:nvPr/>
        </p:nvSpPr>
        <p:spPr>
          <a:xfrm>
            <a:off x="1520952" y="2439074"/>
            <a:ext cx="1583691" cy="1583055"/>
          </a:xfrm>
          <a:custGeom>
            <a:avLst/>
            <a:gdLst/>
            <a:ahLst/>
            <a:cxnLst/>
            <a:rect l="l" t="t" r="r" b="b"/>
            <a:pathLst>
              <a:path w="1583689" h="1583054">
                <a:moveTo>
                  <a:pt x="792035" y="1583042"/>
                </a:moveTo>
                <a:lnTo>
                  <a:pt x="743817" y="1581597"/>
                </a:lnTo>
                <a:lnTo>
                  <a:pt x="696363" y="1577319"/>
                </a:lnTo>
                <a:lnTo>
                  <a:pt x="649755" y="1570289"/>
                </a:lnTo>
                <a:lnTo>
                  <a:pt x="604076" y="1560591"/>
                </a:lnTo>
                <a:lnTo>
                  <a:pt x="559408" y="1548308"/>
                </a:lnTo>
                <a:lnTo>
                  <a:pt x="515834" y="1533522"/>
                </a:lnTo>
                <a:lnTo>
                  <a:pt x="473437" y="1516316"/>
                </a:lnTo>
                <a:lnTo>
                  <a:pt x="432299" y="1496772"/>
                </a:lnTo>
                <a:lnTo>
                  <a:pt x="392503" y="1474975"/>
                </a:lnTo>
                <a:lnTo>
                  <a:pt x="354132" y="1451006"/>
                </a:lnTo>
                <a:lnTo>
                  <a:pt x="317269" y="1424948"/>
                </a:lnTo>
                <a:lnTo>
                  <a:pt x="281996" y="1396884"/>
                </a:lnTo>
                <a:lnTo>
                  <a:pt x="248395" y="1366897"/>
                </a:lnTo>
                <a:lnTo>
                  <a:pt x="216550" y="1335070"/>
                </a:lnTo>
                <a:lnTo>
                  <a:pt x="186544" y="1301485"/>
                </a:lnTo>
                <a:lnTo>
                  <a:pt x="158458" y="1266225"/>
                </a:lnTo>
                <a:lnTo>
                  <a:pt x="132377" y="1229373"/>
                </a:lnTo>
                <a:lnTo>
                  <a:pt x="108382" y="1191013"/>
                </a:lnTo>
                <a:lnTo>
                  <a:pt x="86557" y="1151225"/>
                </a:lnTo>
                <a:lnTo>
                  <a:pt x="66984" y="1110095"/>
                </a:lnTo>
                <a:lnTo>
                  <a:pt x="49747" y="1067703"/>
                </a:lnTo>
                <a:lnTo>
                  <a:pt x="34928" y="1024134"/>
                </a:lnTo>
                <a:lnTo>
                  <a:pt x="22610" y="979469"/>
                </a:lnTo>
                <a:lnTo>
                  <a:pt x="12876" y="933792"/>
                </a:lnTo>
                <a:lnTo>
                  <a:pt x="5830" y="887417"/>
                </a:lnTo>
                <a:lnTo>
                  <a:pt x="1500" y="839993"/>
                </a:lnTo>
                <a:lnTo>
                  <a:pt x="0" y="791806"/>
                </a:lnTo>
                <a:lnTo>
                  <a:pt x="1500" y="743559"/>
                </a:lnTo>
                <a:lnTo>
                  <a:pt x="5830" y="696078"/>
                </a:lnTo>
                <a:lnTo>
                  <a:pt x="12950" y="649241"/>
                </a:lnTo>
                <a:lnTo>
                  <a:pt x="22698" y="603564"/>
                </a:lnTo>
                <a:lnTo>
                  <a:pt x="35025" y="558901"/>
                </a:lnTo>
                <a:lnTo>
                  <a:pt x="49850" y="515332"/>
                </a:lnTo>
                <a:lnTo>
                  <a:pt x="67089" y="472941"/>
                </a:lnTo>
                <a:lnTo>
                  <a:pt x="86661" y="431811"/>
                </a:lnTo>
                <a:lnTo>
                  <a:pt x="108484" y="392025"/>
                </a:lnTo>
                <a:lnTo>
                  <a:pt x="132474" y="353665"/>
                </a:lnTo>
                <a:lnTo>
                  <a:pt x="158550" y="316814"/>
                </a:lnTo>
                <a:lnTo>
                  <a:pt x="186628" y="281554"/>
                </a:lnTo>
                <a:lnTo>
                  <a:pt x="216627" y="247970"/>
                </a:lnTo>
                <a:lnTo>
                  <a:pt x="248464" y="216143"/>
                </a:lnTo>
                <a:lnTo>
                  <a:pt x="282056" y="186156"/>
                </a:lnTo>
                <a:lnTo>
                  <a:pt x="317322" y="158093"/>
                </a:lnTo>
                <a:lnTo>
                  <a:pt x="354177" y="132035"/>
                </a:lnTo>
                <a:lnTo>
                  <a:pt x="392540" y="108066"/>
                </a:lnTo>
                <a:lnTo>
                  <a:pt x="432329" y="86269"/>
                </a:lnTo>
                <a:lnTo>
                  <a:pt x="473460" y="66726"/>
                </a:lnTo>
                <a:lnTo>
                  <a:pt x="515851" y="49520"/>
                </a:lnTo>
                <a:lnTo>
                  <a:pt x="559420" y="34733"/>
                </a:lnTo>
                <a:lnTo>
                  <a:pt x="604084" y="22450"/>
                </a:lnTo>
                <a:lnTo>
                  <a:pt x="649760" y="12752"/>
                </a:lnTo>
                <a:lnTo>
                  <a:pt x="696365" y="5723"/>
                </a:lnTo>
                <a:lnTo>
                  <a:pt x="743818" y="1444"/>
                </a:lnTo>
                <a:lnTo>
                  <a:pt x="792035" y="0"/>
                </a:lnTo>
                <a:lnTo>
                  <a:pt x="840253" y="1444"/>
                </a:lnTo>
                <a:lnTo>
                  <a:pt x="887707" y="5723"/>
                </a:lnTo>
                <a:lnTo>
                  <a:pt x="934314" y="12753"/>
                </a:lnTo>
                <a:lnTo>
                  <a:pt x="979993" y="22451"/>
                </a:lnTo>
                <a:lnTo>
                  <a:pt x="1024660" y="34735"/>
                </a:lnTo>
                <a:lnTo>
                  <a:pt x="1068232" y="49523"/>
                </a:lnTo>
                <a:lnTo>
                  <a:pt x="1110626" y="66731"/>
                </a:lnTo>
                <a:lnTo>
                  <a:pt x="1151760" y="86276"/>
                </a:lnTo>
                <a:lnTo>
                  <a:pt x="1191551" y="108077"/>
                </a:lnTo>
                <a:lnTo>
                  <a:pt x="1229915" y="132050"/>
                </a:lnTo>
                <a:lnTo>
                  <a:pt x="1266770" y="158113"/>
                </a:lnTo>
                <a:lnTo>
                  <a:pt x="1302034" y="186182"/>
                </a:lnTo>
                <a:lnTo>
                  <a:pt x="1335623" y="216176"/>
                </a:lnTo>
                <a:lnTo>
                  <a:pt x="1367454" y="248011"/>
                </a:lnTo>
                <a:lnTo>
                  <a:pt x="1397444" y="281605"/>
                </a:lnTo>
                <a:lnTo>
                  <a:pt x="1425511" y="316874"/>
                </a:lnTo>
                <a:lnTo>
                  <a:pt x="1451572" y="353738"/>
                </a:lnTo>
                <a:lnTo>
                  <a:pt x="1475543" y="392112"/>
                </a:lnTo>
                <a:lnTo>
                  <a:pt x="1497341" y="431913"/>
                </a:lnTo>
                <a:lnTo>
                  <a:pt x="1516884" y="473060"/>
                </a:lnTo>
                <a:lnTo>
                  <a:pt x="1534089" y="515470"/>
                </a:lnTo>
                <a:lnTo>
                  <a:pt x="1548872" y="559059"/>
                </a:lnTo>
                <a:lnTo>
                  <a:pt x="1561150" y="603745"/>
                </a:lnTo>
                <a:lnTo>
                  <a:pt x="1570841" y="649446"/>
                </a:lnTo>
                <a:lnTo>
                  <a:pt x="1577839" y="695846"/>
                </a:lnTo>
                <a:lnTo>
                  <a:pt x="1582118" y="743298"/>
                </a:lnTo>
                <a:lnTo>
                  <a:pt x="1583562" y="791514"/>
                </a:lnTo>
                <a:lnTo>
                  <a:pt x="1582118" y="839732"/>
                </a:lnTo>
                <a:lnTo>
                  <a:pt x="1577839" y="887185"/>
                </a:lnTo>
                <a:lnTo>
                  <a:pt x="1570766" y="933997"/>
                </a:lnTo>
                <a:lnTo>
                  <a:pt x="1561062" y="979650"/>
                </a:lnTo>
                <a:lnTo>
                  <a:pt x="1548775" y="1024292"/>
                </a:lnTo>
                <a:lnTo>
                  <a:pt x="1533987" y="1067841"/>
                </a:lnTo>
                <a:lnTo>
                  <a:pt x="1516780" y="1110213"/>
                </a:lnTo>
                <a:lnTo>
                  <a:pt x="1497237" y="1151327"/>
                </a:lnTo>
                <a:lnTo>
                  <a:pt x="1475441" y="1191099"/>
                </a:lnTo>
                <a:lnTo>
                  <a:pt x="1451475" y="1229446"/>
                </a:lnTo>
                <a:lnTo>
                  <a:pt x="1425420" y="1266286"/>
                </a:lnTo>
                <a:lnTo>
                  <a:pt x="1397360" y="1301535"/>
                </a:lnTo>
                <a:lnTo>
                  <a:pt x="1367377" y="1335110"/>
                </a:lnTo>
                <a:lnTo>
                  <a:pt x="1335554" y="1366929"/>
                </a:lnTo>
                <a:lnTo>
                  <a:pt x="1301973" y="1396909"/>
                </a:lnTo>
                <a:lnTo>
                  <a:pt x="1266718" y="1424967"/>
                </a:lnTo>
                <a:lnTo>
                  <a:pt x="1229870" y="1451020"/>
                </a:lnTo>
                <a:lnTo>
                  <a:pt x="1191514" y="1474985"/>
                </a:lnTo>
                <a:lnTo>
                  <a:pt x="1151730" y="1496780"/>
                </a:lnTo>
                <a:lnTo>
                  <a:pt x="1110603" y="1516321"/>
                </a:lnTo>
                <a:lnTo>
                  <a:pt x="1068214" y="1533525"/>
                </a:lnTo>
                <a:lnTo>
                  <a:pt x="1024648" y="1548310"/>
                </a:lnTo>
                <a:lnTo>
                  <a:pt x="979985" y="1560592"/>
                </a:lnTo>
                <a:lnTo>
                  <a:pt x="934310" y="1570290"/>
                </a:lnTo>
                <a:lnTo>
                  <a:pt x="887705" y="1577319"/>
                </a:lnTo>
                <a:lnTo>
                  <a:pt x="840252" y="1581597"/>
                </a:lnTo>
                <a:lnTo>
                  <a:pt x="792035" y="1583042"/>
                </a:lnTo>
                <a:close/>
              </a:path>
            </a:pathLst>
          </a:custGeom>
          <a:solidFill>
            <a:srgbClr val="F6AA25"/>
          </a:solidFill>
        </p:spPr>
        <p:txBody>
          <a:bodyPr wrap="square" lIns="0" tIns="0" rIns="0" bIns="0" rtlCol="0"/>
          <a:lstStyle/>
          <a:p>
            <a:endParaRPr>
              <a:cs typeface="+mn-ea"/>
              <a:sym typeface="+mn-lt"/>
            </a:endParaRPr>
          </a:p>
        </p:txBody>
      </p:sp>
      <p:sp>
        <p:nvSpPr>
          <p:cNvPr id="7" name="object 7"/>
          <p:cNvSpPr txBox="1"/>
          <p:nvPr/>
        </p:nvSpPr>
        <p:spPr>
          <a:xfrm>
            <a:off x="1889024" y="2960434"/>
            <a:ext cx="838835" cy="505908"/>
          </a:xfrm>
          <a:prstGeom prst="rect">
            <a:avLst/>
          </a:prstGeom>
        </p:spPr>
        <p:txBody>
          <a:bodyPr vert="horz" wrap="square" lIns="0" tIns="13335" rIns="0" bIns="0" rtlCol="0">
            <a:spAutoFit/>
          </a:bodyPr>
          <a:lstStyle/>
          <a:p>
            <a:pPr marL="12700">
              <a:spcBef>
                <a:spcPts val="105"/>
              </a:spcBef>
            </a:pPr>
            <a:r>
              <a:rPr sz="3200" b="1" dirty="0">
                <a:solidFill>
                  <a:srgbClr val="FFFFFF"/>
                </a:solidFill>
                <a:cs typeface="+mn-ea"/>
                <a:sym typeface="+mn-lt"/>
              </a:rPr>
              <a:t>电</a:t>
            </a:r>
            <a:r>
              <a:rPr sz="3200" b="1" spc="5" dirty="0">
                <a:solidFill>
                  <a:srgbClr val="FFFFFF"/>
                </a:solidFill>
                <a:cs typeface="+mn-ea"/>
                <a:sym typeface="+mn-lt"/>
              </a:rPr>
              <a:t>击</a:t>
            </a:r>
            <a:endParaRPr sz="3200">
              <a:cs typeface="+mn-ea"/>
              <a:sym typeface="+mn-lt"/>
            </a:endParaRPr>
          </a:p>
        </p:txBody>
      </p:sp>
      <p:sp>
        <p:nvSpPr>
          <p:cNvPr id="8" name="object 8"/>
          <p:cNvSpPr txBox="1"/>
          <p:nvPr/>
        </p:nvSpPr>
        <p:spPr>
          <a:xfrm>
            <a:off x="3397136" y="2724163"/>
            <a:ext cx="6376035" cy="881780"/>
          </a:xfrm>
          <a:prstGeom prst="rect">
            <a:avLst/>
          </a:prstGeom>
        </p:spPr>
        <p:txBody>
          <a:bodyPr vert="horz" wrap="square" lIns="0" tIns="12700" rIns="0" bIns="0" rtlCol="0">
            <a:spAutoFit/>
          </a:bodyPr>
          <a:lstStyle/>
          <a:p>
            <a:pPr marL="12700" marR="5080">
              <a:lnSpc>
                <a:spcPct val="150000"/>
              </a:lnSpc>
              <a:spcBef>
                <a:spcPts val="100"/>
              </a:spcBef>
            </a:pPr>
            <a:r>
              <a:rPr sz="2000" dirty="0">
                <a:solidFill>
                  <a:srgbClr val="394653"/>
                </a:solidFill>
                <a:cs typeface="+mn-ea"/>
                <a:sym typeface="+mn-lt"/>
              </a:rPr>
              <a:t>电流通过人体，破坏人的心脏、肺以及神经系统的正常工 作，直至危及生命的伤</a:t>
            </a:r>
            <a:r>
              <a:rPr sz="2000" spc="5" dirty="0">
                <a:solidFill>
                  <a:srgbClr val="394653"/>
                </a:solidFill>
                <a:cs typeface="+mn-ea"/>
                <a:sym typeface="+mn-lt"/>
              </a:rPr>
              <a:t>害</a:t>
            </a:r>
            <a:endParaRPr sz="2000">
              <a:cs typeface="+mn-ea"/>
              <a:sym typeface="+mn-lt"/>
            </a:endParaRPr>
          </a:p>
        </p:txBody>
      </p:sp>
      <p:sp>
        <p:nvSpPr>
          <p:cNvPr id="9" name="object 9"/>
          <p:cNvSpPr/>
          <p:nvPr/>
        </p:nvSpPr>
        <p:spPr>
          <a:xfrm>
            <a:off x="2298778" y="4553966"/>
            <a:ext cx="7807959" cy="1409700"/>
          </a:xfrm>
          <a:custGeom>
            <a:avLst/>
            <a:gdLst/>
            <a:ahLst/>
            <a:cxnLst/>
            <a:rect l="l" t="t" r="r" b="b"/>
            <a:pathLst>
              <a:path w="7807959" h="1409700">
                <a:moveTo>
                  <a:pt x="7645666" y="12700"/>
                </a:moveTo>
                <a:lnTo>
                  <a:pt x="161683" y="12700"/>
                </a:lnTo>
                <a:lnTo>
                  <a:pt x="173139" y="0"/>
                </a:lnTo>
                <a:lnTo>
                  <a:pt x="7634198" y="0"/>
                </a:lnTo>
                <a:lnTo>
                  <a:pt x="7645666" y="12700"/>
                </a:lnTo>
                <a:close/>
              </a:path>
              <a:path w="7807959" h="1409700">
                <a:moveTo>
                  <a:pt x="7678420" y="25400"/>
                </a:moveTo>
                <a:lnTo>
                  <a:pt x="128930" y="25400"/>
                </a:lnTo>
                <a:lnTo>
                  <a:pt x="139560" y="12700"/>
                </a:lnTo>
                <a:lnTo>
                  <a:pt x="7667790" y="12700"/>
                </a:lnTo>
                <a:lnTo>
                  <a:pt x="7678420" y="25400"/>
                </a:lnTo>
                <a:close/>
              </a:path>
              <a:path w="7807959" h="1409700">
                <a:moveTo>
                  <a:pt x="181292" y="38100"/>
                </a:moveTo>
                <a:lnTo>
                  <a:pt x="108597" y="38100"/>
                </a:lnTo>
                <a:lnTo>
                  <a:pt x="118605" y="25400"/>
                </a:lnTo>
                <a:lnTo>
                  <a:pt x="192303" y="25400"/>
                </a:lnTo>
                <a:lnTo>
                  <a:pt x="181292" y="38100"/>
                </a:lnTo>
                <a:close/>
              </a:path>
              <a:path w="7807959" h="1409700">
                <a:moveTo>
                  <a:pt x="7698740" y="38100"/>
                </a:moveTo>
                <a:lnTo>
                  <a:pt x="7626057" y="38100"/>
                </a:lnTo>
                <a:lnTo>
                  <a:pt x="7615034" y="25400"/>
                </a:lnTo>
                <a:lnTo>
                  <a:pt x="7688745" y="25400"/>
                </a:lnTo>
                <a:lnTo>
                  <a:pt x="7698740" y="38100"/>
                </a:lnTo>
                <a:close/>
              </a:path>
              <a:path w="7807959" h="1409700">
                <a:moveTo>
                  <a:pt x="124307" y="63500"/>
                </a:moveTo>
                <a:lnTo>
                  <a:pt x="80683" y="63500"/>
                </a:lnTo>
                <a:lnTo>
                  <a:pt x="89623" y="50800"/>
                </a:lnTo>
                <a:lnTo>
                  <a:pt x="98932" y="38100"/>
                </a:lnTo>
                <a:lnTo>
                  <a:pt x="152273" y="38100"/>
                </a:lnTo>
                <a:lnTo>
                  <a:pt x="142265" y="50800"/>
                </a:lnTo>
                <a:lnTo>
                  <a:pt x="133731" y="50800"/>
                </a:lnTo>
                <a:lnTo>
                  <a:pt x="124307" y="63500"/>
                </a:lnTo>
                <a:close/>
              </a:path>
              <a:path w="7807959" h="1409700">
                <a:moveTo>
                  <a:pt x="7726667" y="63500"/>
                </a:moveTo>
                <a:lnTo>
                  <a:pt x="7683030" y="63500"/>
                </a:lnTo>
                <a:lnTo>
                  <a:pt x="7673606" y="50800"/>
                </a:lnTo>
                <a:lnTo>
                  <a:pt x="7665085" y="50800"/>
                </a:lnTo>
                <a:lnTo>
                  <a:pt x="7655064" y="38100"/>
                </a:lnTo>
                <a:lnTo>
                  <a:pt x="7708404" y="38100"/>
                </a:lnTo>
                <a:lnTo>
                  <a:pt x="7717713" y="50800"/>
                </a:lnTo>
                <a:lnTo>
                  <a:pt x="7726667" y="63500"/>
                </a:lnTo>
                <a:close/>
              </a:path>
              <a:path w="7807959" h="1409700">
                <a:moveTo>
                  <a:pt x="92087" y="88900"/>
                </a:moveTo>
                <a:lnTo>
                  <a:pt x="56222" y="88900"/>
                </a:lnTo>
                <a:lnTo>
                  <a:pt x="63969" y="76200"/>
                </a:lnTo>
                <a:lnTo>
                  <a:pt x="72123" y="63500"/>
                </a:lnTo>
                <a:lnTo>
                  <a:pt x="116319" y="63500"/>
                </a:lnTo>
                <a:lnTo>
                  <a:pt x="107556" y="76200"/>
                </a:lnTo>
                <a:lnTo>
                  <a:pt x="100152" y="76200"/>
                </a:lnTo>
                <a:lnTo>
                  <a:pt x="92087" y="88900"/>
                </a:lnTo>
                <a:close/>
              </a:path>
              <a:path w="7807959" h="1409700">
                <a:moveTo>
                  <a:pt x="7751127" y="88900"/>
                </a:moveTo>
                <a:lnTo>
                  <a:pt x="7715250" y="88900"/>
                </a:lnTo>
                <a:lnTo>
                  <a:pt x="7707185" y="76200"/>
                </a:lnTo>
                <a:lnTo>
                  <a:pt x="7699794" y="76200"/>
                </a:lnTo>
                <a:lnTo>
                  <a:pt x="7691018" y="63500"/>
                </a:lnTo>
                <a:lnTo>
                  <a:pt x="7735214" y="63500"/>
                </a:lnTo>
                <a:lnTo>
                  <a:pt x="7743380" y="76200"/>
                </a:lnTo>
                <a:lnTo>
                  <a:pt x="7751127" y="88900"/>
                </a:lnTo>
                <a:close/>
              </a:path>
              <a:path w="7807959" h="1409700">
                <a:moveTo>
                  <a:pt x="59855" y="127000"/>
                </a:moveTo>
                <a:lnTo>
                  <a:pt x="29679" y="127000"/>
                </a:lnTo>
                <a:lnTo>
                  <a:pt x="35623" y="114300"/>
                </a:lnTo>
                <a:lnTo>
                  <a:pt x="42037" y="101600"/>
                </a:lnTo>
                <a:lnTo>
                  <a:pt x="48907" y="88900"/>
                </a:lnTo>
                <a:lnTo>
                  <a:pt x="85343" y="88900"/>
                </a:lnTo>
                <a:lnTo>
                  <a:pt x="78041" y="101600"/>
                </a:lnTo>
                <a:lnTo>
                  <a:pt x="78473" y="101600"/>
                </a:lnTo>
                <a:lnTo>
                  <a:pt x="71577" y="114300"/>
                </a:lnTo>
                <a:lnTo>
                  <a:pt x="65900" y="114300"/>
                </a:lnTo>
                <a:lnTo>
                  <a:pt x="59855" y="127000"/>
                </a:lnTo>
                <a:close/>
              </a:path>
              <a:path w="7807959" h="1409700">
                <a:moveTo>
                  <a:pt x="7777657" y="127000"/>
                </a:moveTo>
                <a:lnTo>
                  <a:pt x="7747482" y="127000"/>
                </a:lnTo>
                <a:lnTo>
                  <a:pt x="7741450" y="114300"/>
                </a:lnTo>
                <a:lnTo>
                  <a:pt x="7735760" y="114300"/>
                </a:lnTo>
                <a:lnTo>
                  <a:pt x="7728864" y="101600"/>
                </a:lnTo>
                <a:lnTo>
                  <a:pt x="7729308" y="101600"/>
                </a:lnTo>
                <a:lnTo>
                  <a:pt x="7722006" y="88900"/>
                </a:lnTo>
                <a:lnTo>
                  <a:pt x="7758442" y="88900"/>
                </a:lnTo>
                <a:lnTo>
                  <a:pt x="7765313" y="101600"/>
                </a:lnTo>
                <a:lnTo>
                  <a:pt x="7771726" y="114300"/>
                </a:lnTo>
                <a:lnTo>
                  <a:pt x="7777657" y="127000"/>
                </a:lnTo>
                <a:close/>
              </a:path>
              <a:path w="7807959" h="1409700">
                <a:moveTo>
                  <a:pt x="35267" y="190500"/>
                </a:moveTo>
                <a:lnTo>
                  <a:pt x="6235" y="190500"/>
                </a:lnTo>
                <a:lnTo>
                  <a:pt x="7708" y="177800"/>
                </a:lnTo>
                <a:lnTo>
                  <a:pt x="11010" y="165100"/>
                </a:lnTo>
                <a:lnTo>
                  <a:pt x="14884" y="152400"/>
                </a:lnTo>
                <a:lnTo>
                  <a:pt x="19304" y="139700"/>
                </a:lnTo>
                <a:lnTo>
                  <a:pt x="24231" y="127000"/>
                </a:lnTo>
                <a:lnTo>
                  <a:pt x="60223" y="127000"/>
                </a:lnTo>
                <a:lnTo>
                  <a:pt x="54622" y="139700"/>
                </a:lnTo>
                <a:lnTo>
                  <a:pt x="50126" y="139700"/>
                </a:lnTo>
                <a:lnTo>
                  <a:pt x="45478" y="152400"/>
                </a:lnTo>
                <a:lnTo>
                  <a:pt x="45758" y="152400"/>
                </a:lnTo>
                <a:lnTo>
                  <a:pt x="41592" y="165100"/>
                </a:lnTo>
                <a:lnTo>
                  <a:pt x="41833" y="165100"/>
                </a:lnTo>
                <a:lnTo>
                  <a:pt x="38188" y="177800"/>
                </a:lnTo>
                <a:lnTo>
                  <a:pt x="38392" y="177800"/>
                </a:lnTo>
                <a:lnTo>
                  <a:pt x="35267" y="190500"/>
                </a:lnTo>
                <a:close/>
              </a:path>
              <a:path w="7807959" h="1409700">
                <a:moveTo>
                  <a:pt x="7801114" y="190500"/>
                </a:moveTo>
                <a:lnTo>
                  <a:pt x="7772082" y="190500"/>
                </a:lnTo>
                <a:lnTo>
                  <a:pt x="7768945" y="177800"/>
                </a:lnTo>
                <a:lnTo>
                  <a:pt x="7769161" y="177800"/>
                </a:lnTo>
                <a:lnTo>
                  <a:pt x="7765503" y="165100"/>
                </a:lnTo>
                <a:lnTo>
                  <a:pt x="7765745" y="165100"/>
                </a:lnTo>
                <a:lnTo>
                  <a:pt x="7761592" y="152400"/>
                </a:lnTo>
                <a:lnTo>
                  <a:pt x="7761871" y="152400"/>
                </a:lnTo>
                <a:lnTo>
                  <a:pt x="7757210" y="139700"/>
                </a:lnTo>
                <a:lnTo>
                  <a:pt x="7752715" y="139700"/>
                </a:lnTo>
                <a:lnTo>
                  <a:pt x="7747127" y="127000"/>
                </a:lnTo>
                <a:lnTo>
                  <a:pt x="7783106" y="127000"/>
                </a:lnTo>
                <a:lnTo>
                  <a:pt x="7788046" y="139700"/>
                </a:lnTo>
                <a:lnTo>
                  <a:pt x="7792466" y="152400"/>
                </a:lnTo>
                <a:lnTo>
                  <a:pt x="7796339" y="165100"/>
                </a:lnTo>
                <a:lnTo>
                  <a:pt x="7799641" y="177800"/>
                </a:lnTo>
                <a:lnTo>
                  <a:pt x="7801114" y="190500"/>
                </a:lnTo>
                <a:close/>
              </a:path>
              <a:path w="7807959" h="1409700">
                <a:moveTo>
                  <a:pt x="31876" y="203200"/>
                </a:moveTo>
                <a:lnTo>
                  <a:pt x="2768" y="203200"/>
                </a:lnTo>
                <a:lnTo>
                  <a:pt x="3771" y="190500"/>
                </a:lnTo>
                <a:lnTo>
                  <a:pt x="32956" y="190500"/>
                </a:lnTo>
                <a:lnTo>
                  <a:pt x="31876" y="203200"/>
                </a:lnTo>
                <a:close/>
              </a:path>
              <a:path w="7807959" h="1409700">
                <a:moveTo>
                  <a:pt x="7804581" y="203200"/>
                </a:moveTo>
                <a:lnTo>
                  <a:pt x="7775473" y="203200"/>
                </a:lnTo>
                <a:lnTo>
                  <a:pt x="7774381" y="190500"/>
                </a:lnTo>
                <a:lnTo>
                  <a:pt x="7803578" y="190500"/>
                </a:lnTo>
                <a:lnTo>
                  <a:pt x="7804581" y="203200"/>
                </a:lnTo>
                <a:close/>
              </a:path>
              <a:path w="7807959" h="1409700">
                <a:moveTo>
                  <a:pt x="30225" y="215900"/>
                </a:moveTo>
                <a:lnTo>
                  <a:pt x="1193" y="215900"/>
                </a:lnTo>
                <a:lnTo>
                  <a:pt x="1905" y="203200"/>
                </a:lnTo>
                <a:lnTo>
                  <a:pt x="31038" y="203200"/>
                </a:lnTo>
                <a:lnTo>
                  <a:pt x="30225" y="215900"/>
                </a:lnTo>
                <a:close/>
              </a:path>
              <a:path w="7807959" h="1409700">
                <a:moveTo>
                  <a:pt x="7806156" y="215900"/>
                </a:moveTo>
                <a:lnTo>
                  <a:pt x="7777124" y="215900"/>
                </a:lnTo>
                <a:lnTo>
                  <a:pt x="7776311" y="203200"/>
                </a:lnTo>
                <a:lnTo>
                  <a:pt x="7805445" y="203200"/>
                </a:lnTo>
                <a:lnTo>
                  <a:pt x="7806156" y="215900"/>
                </a:lnTo>
                <a:close/>
              </a:path>
              <a:path w="7807959" h="1409700">
                <a:moveTo>
                  <a:pt x="29121" y="228600"/>
                </a:moveTo>
                <a:lnTo>
                  <a:pt x="241" y="228600"/>
                </a:lnTo>
                <a:lnTo>
                  <a:pt x="647" y="215900"/>
                </a:lnTo>
                <a:lnTo>
                  <a:pt x="29641" y="215900"/>
                </a:lnTo>
                <a:lnTo>
                  <a:pt x="29121" y="228600"/>
                </a:lnTo>
                <a:close/>
              </a:path>
              <a:path w="7807959" h="1409700">
                <a:moveTo>
                  <a:pt x="7807096" y="228600"/>
                </a:moveTo>
                <a:lnTo>
                  <a:pt x="7778229" y="228600"/>
                </a:lnTo>
                <a:lnTo>
                  <a:pt x="7777708" y="215900"/>
                </a:lnTo>
                <a:lnTo>
                  <a:pt x="7806702" y="215900"/>
                </a:lnTo>
                <a:lnTo>
                  <a:pt x="7807096" y="228600"/>
                </a:lnTo>
                <a:close/>
              </a:path>
              <a:path w="7807959" h="1409700">
                <a:moveTo>
                  <a:pt x="28575" y="1181100"/>
                </a:moveTo>
                <a:lnTo>
                  <a:pt x="0" y="1181100"/>
                </a:lnTo>
                <a:lnTo>
                  <a:pt x="0" y="228600"/>
                </a:lnTo>
                <a:lnTo>
                  <a:pt x="28575" y="228600"/>
                </a:lnTo>
                <a:lnTo>
                  <a:pt x="28575" y="1181100"/>
                </a:lnTo>
                <a:close/>
              </a:path>
              <a:path w="7807959" h="1409700">
                <a:moveTo>
                  <a:pt x="7807337" y="1181100"/>
                </a:moveTo>
                <a:lnTo>
                  <a:pt x="7778775" y="1181100"/>
                </a:lnTo>
                <a:lnTo>
                  <a:pt x="7778775" y="228600"/>
                </a:lnTo>
                <a:lnTo>
                  <a:pt x="7807337" y="228600"/>
                </a:lnTo>
                <a:lnTo>
                  <a:pt x="7807337" y="1181100"/>
                </a:lnTo>
                <a:close/>
              </a:path>
              <a:path w="7807959" h="1409700">
                <a:moveTo>
                  <a:pt x="28790" y="1181100"/>
                </a:moveTo>
                <a:lnTo>
                  <a:pt x="28575" y="1181100"/>
                </a:lnTo>
                <a:lnTo>
                  <a:pt x="28562" y="1168400"/>
                </a:lnTo>
                <a:lnTo>
                  <a:pt x="28790" y="1181100"/>
                </a:lnTo>
                <a:close/>
              </a:path>
              <a:path w="7807959" h="1409700">
                <a:moveTo>
                  <a:pt x="7778775" y="1181100"/>
                </a:moveTo>
                <a:lnTo>
                  <a:pt x="7778559" y="1181100"/>
                </a:lnTo>
                <a:lnTo>
                  <a:pt x="7778775" y="1168400"/>
                </a:lnTo>
                <a:lnTo>
                  <a:pt x="7778775" y="1181100"/>
                </a:lnTo>
                <a:close/>
              </a:path>
              <a:path w="7807959" h="1409700">
                <a:moveTo>
                  <a:pt x="29641" y="1193800"/>
                </a:moveTo>
                <a:lnTo>
                  <a:pt x="647" y="1193800"/>
                </a:lnTo>
                <a:lnTo>
                  <a:pt x="241" y="1181100"/>
                </a:lnTo>
                <a:lnTo>
                  <a:pt x="29121" y="1181100"/>
                </a:lnTo>
                <a:lnTo>
                  <a:pt x="29641" y="1193800"/>
                </a:lnTo>
                <a:close/>
              </a:path>
              <a:path w="7807959" h="1409700">
                <a:moveTo>
                  <a:pt x="7806702" y="1193800"/>
                </a:moveTo>
                <a:lnTo>
                  <a:pt x="7777708" y="1193800"/>
                </a:lnTo>
                <a:lnTo>
                  <a:pt x="7778229" y="1181100"/>
                </a:lnTo>
                <a:lnTo>
                  <a:pt x="7807096" y="1181100"/>
                </a:lnTo>
                <a:lnTo>
                  <a:pt x="7806702" y="1193800"/>
                </a:lnTo>
                <a:close/>
              </a:path>
              <a:path w="7807959" h="1409700">
                <a:moveTo>
                  <a:pt x="31038" y="1206500"/>
                </a:moveTo>
                <a:lnTo>
                  <a:pt x="1905" y="1206500"/>
                </a:lnTo>
                <a:lnTo>
                  <a:pt x="1193" y="1193800"/>
                </a:lnTo>
                <a:lnTo>
                  <a:pt x="30225" y="1193800"/>
                </a:lnTo>
                <a:lnTo>
                  <a:pt x="31038" y="1206500"/>
                </a:lnTo>
                <a:close/>
              </a:path>
              <a:path w="7807959" h="1409700">
                <a:moveTo>
                  <a:pt x="7805445" y="1206500"/>
                </a:moveTo>
                <a:lnTo>
                  <a:pt x="7776311" y="1206500"/>
                </a:lnTo>
                <a:lnTo>
                  <a:pt x="7777124" y="1193800"/>
                </a:lnTo>
                <a:lnTo>
                  <a:pt x="7806156" y="1193800"/>
                </a:lnTo>
                <a:lnTo>
                  <a:pt x="7805445" y="1206500"/>
                </a:lnTo>
                <a:close/>
              </a:path>
              <a:path w="7807959" h="1409700">
                <a:moveTo>
                  <a:pt x="32956" y="1219200"/>
                </a:moveTo>
                <a:lnTo>
                  <a:pt x="4927" y="1219200"/>
                </a:lnTo>
                <a:lnTo>
                  <a:pt x="3771" y="1206500"/>
                </a:lnTo>
                <a:lnTo>
                  <a:pt x="31876" y="1206500"/>
                </a:lnTo>
                <a:lnTo>
                  <a:pt x="32956" y="1219200"/>
                </a:lnTo>
                <a:close/>
              </a:path>
              <a:path w="7807959" h="1409700">
                <a:moveTo>
                  <a:pt x="34124" y="1219200"/>
                </a:moveTo>
                <a:lnTo>
                  <a:pt x="32956" y="1219200"/>
                </a:lnTo>
                <a:lnTo>
                  <a:pt x="32893" y="1206500"/>
                </a:lnTo>
                <a:lnTo>
                  <a:pt x="34124" y="1219200"/>
                </a:lnTo>
                <a:close/>
              </a:path>
              <a:path w="7807959" h="1409700">
                <a:moveTo>
                  <a:pt x="7774381" y="1219200"/>
                </a:moveTo>
                <a:lnTo>
                  <a:pt x="7773225" y="1219200"/>
                </a:lnTo>
                <a:lnTo>
                  <a:pt x="7774457" y="1206500"/>
                </a:lnTo>
                <a:lnTo>
                  <a:pt x="7774381" y="1219200"/>
                </a:lnTo>
                <a:close/>
              </a:path>
              <a:path w="7807959" h="1409700">
                <a:moveTo>
                  <a:pt x="7802410" y="1219200"/>
                </a:moveTo>
                <a:lnTo>
                  <a:pt x="7774381" y="1219200"/>
                </a:lnTo>
                <a:lnTo>
                  <a:pt x="7775473" y="1206500"/>
                </a:lnTo>
                <a:lnTo>
                  <a:pt x="7803578" y="1206500"/>
                </a:lnTo>
                <a:lnTo>
                  <a:pt x="7802410" y="1219200"/>
                </a:lnTo>
                <a:close/>
              </a:path>
              <a:path w="7807959" h="1409700">
                <a:moveTo>
                  <a:pt x="50126" y="1270000"/>
                </a:moveTo>
                <a:lnTo>
                  <a:pt x="19304" y="1270000"/>
                </a:lnTo>
                <a:lnTo>
                  <a:pt x="14884" y="1257300"/>
                </a:lnTo>
                <a:lnTo>
                  <a:pt x="11010" y="1244600"/>
                </a:lnTo>
                <a:lnTo>
                  <a:pt x="7708" y="1231900"/>
                </a:lnTo>
                <a:lnTo>
                  <a:pt x="6235" y="1219200"/>
                </a:lnTo>
                <a:lnTo>
                  <a:pt x="35267" y="1219200"/>
                </a:lnTo>
                <a:lnTo>
                  <a:pt x="38392" y="1231900"/>
                </a:lnTo>
                <a:lnTo>
                  <a:pt x="38188" y="1231900"/>
                </a:lnTo>
                <a:lnTo>
                  <a:pt x="41833" y="1244600"/>
                </a:lnTo>
                <a:lnTo>
                  <a:pt x="41592" y="1244600"/>
                </a:lnTo>
                <a:lnTo>
                  <a:pt x="45758" y="1257300"/>
                </a:lnTo>
                <a:lnTo>
                  <a:pt x="45478" y="1257300"/>
                </a:lnTo>
                <a:lnTo>
                  <a:pt x="50126" y="1270000"/>
                </a:lnTo>
                <a:close/>
              </a:path>
              <a:path w="7807959" h="1409700">
                <a:moveTo>
                  <a:pt x="7788046" y="1270000"/>
                </a:moveTo>
                <a:lnTo>
                  <a:pt x="7757210" y="1270000"/>
                </a:lnTo>
                <a:lnTo>
                  <a:pt x="7761871" y="1257300"/>
                </a:lnTo>
                <a:lnTo>
                  <a:pt x="7761592" y="1257300"/>
                </a:lnTo>
                <a:lnTo>
                  <a:pt x="7765745" y="1244600"/>
                </a:lnTo>
                <a:lnTo>
                  <a:pt x="7765503" y="1244600"/>
                </a:lnTo>
                <a:lnTo>
                  <a:pt x="7769161" y="1231900"/>
                </a:lnTo>
                <a:lnTo>
                  <a:pt x="7768945" y="1231900"/>
                </a:lnTo>
                <a:lnTo>
                  <a:pt x="7772082" y="1219200"/>
                </a:lnTo>
                <a:lnTo>
                  <a:pt x="7801114" y="1219200"/>
                </a:lnTo>
                <a:lnTo>
                  <a:pt x="7799641" y="1231900"/>
                </a:lnTo>
                <a:lnTo>
                  <a:pt x="7796339" y="1244600"/>
                </a:lnTo>
                <a:lnTo>
                  <a:pt x="7792466" y="1257300"/>
                </a:lnTo>
                <a:lnTo>
                  <a:pt x="7788046" y="1270000"/>
                </a:lnTo>
                <a:close/>
              </a:path>
              <a:path w="7807959" h="1409700">
                <a:moveTo>
                  <a:pt x="54952" y="1270000"/>
                </a:moveTo>
                <a:lnTo>
                  <a:pt x="50126" y="1270000"/>
                </a:lnTo>
                <a:lnTo>
                  <a:pt x="49834" y="1257300"/>
                </a:lnTo>
                <a:lnTo>
                  <a:pt x="54952" y="1270000"/>
                </a:lnTo>
                <a:close/>
              </a:path>
              <a:path w="7807959" h="1409700">
                <a:moveTo>
                  <a:pt x="7757210" y="1270000"/>
                </a:moveTo>
                <a:lnTo>
                  <a:pt x="7752384" y="1270000"/>
                </a:lnTo>
                <a:lnTo>
                  <a:pt x="7757515" y="1257300"/>
                </a:lnTo>
                <a:lnTo>
                  <a:pt x="7757210" y="1270000"/>
                </a:lnTo>
                <a:close/>
              </a:path>
              <a:path w="7807959" h="1409700">
                <a:moveTo>
                  <a:pt x="85343" y="1320800"/>
                </a:moveTo>
                <a:lnTo>
                  <a:pt x="48907" y="1320800"/>
                </a:lnTo>
                <a:lnTo>
                  <a:pt x="42037" y="1308100"/>
                </a:lnTo>
                <a:lnTo>
                  <a:pt x="35623" y="1295400"/>
                </a:lnTo>
                <a:lnTo>
                  <a:pt x="29679" y="1282700"/>
                </a:lnTo>
                <a:lnTo>
                  <a:pt x="24231" y="1270000"/>
                </a:lnTo>
                <a:lnTo>
                  <a:pt x="54622" y="1270000"/>
                </a:lnTo>
                <a:lnTo>
                  <a:pt x="60223" y="1282700"/>
                </a:lnTo>
                <a:lnTo>
                  <a:pt x="59855" y="1282700"/>
                </a:lnTo>
                <a:lnTo>
                  <a:pt x="65900" y="1295400"/>
                </a:lnTo>
                <a:lnTo>
                  <a:pt x="71577" y="1295400"/>
                </a:lnTo>
                <a:lnTo>
                  <a:pt x="78473" y="1308100"/>
                </a:lnTo>
                <a:lnTo>
                  <a:pt x="78041" y="1308100"/>
                </a:lnTo>
                <a:lnTo>
                  <a:pt x="85343" y="1320800"/>
                </a:lnTo>
                <a:close/>
              </a:path>
              <a:path w="7807959" h="1409700">
                <a:moveTo>
                  <a:pt x="7758442" y="1320800"/>
                </a:moveTo>
                <a:lnTo>
                  <a:pt x="7722006" y="1320800"/>
                </a:lnTo>
                <a:lnTo>
                  <a:pt x="7729308" y="1308100"/>
                </a:lnTo>
                <a:lnTo>
                  <a:pt x="7728864" y="1308100"/>
                </a:lnTo>
                <a:lnTo>
                  <a:pt x="7735760" y="1295400"/>
                </a:lnTo>
                <a:lnTo>
                  <a:pt x="7741450" y="1295400"/>
                </a:lnTo>
                <a:lnTo>
                  <a:pt x="7747482" y="1282700"/>
                </a:lnTo>
                <a:lnTo>
                  <a:pt x="7747127" y="1282700"/>
                </a:lnTo>
                <a:lnTo>
                  <a:pt x="7752715" y="1270000"/>
                </a:lnTo>
                <a:lnTo>
                  <a:pt x="7783106" y="1270000"/>
                </a:lnTo>
                <a:lnTo>
                  <a:pt x="7777657" y="1282700"/>
                </a:lnTo>
                <a:lnTo>
                  <a:pt x="7771726" y="1295400"/>
                </a:lnTo>
                <a:lnTo>
                  <a:pt x="7765313" y="1308100"/>
                </a:lnTo>
                <a:lnTo>
                  <a:pt x="7758442" y="1320800"/>
                </a:lnTo>
                <a:close/>
              </a:path>
              <a:path w="7807959" h="1409700">
                <a:moveTo>
                  <a:pt x="116319" y="1346200"/>
                </a:moveTo>
                <a:lnTo>
                  <a:pt x="72123" y="1346200"/>
                </a:lnTo>
                <a:lnTo>
                  <a:pt x="63969" y="1333500"/>
                </a:lnTo>
                <a:lnTo>
                  <a:pt x="56222" y="1320800"/>
                </a:lnTo>
                <a:lnTo>
                  <a:pt x="92087" y="1320800"/>
                </a:lnTo>
                <a:lnTo>
                  <a:pt x="100152" y="1333500"/>
                </a:lnTo>
                <a:lnTo>
                  <a:pt x="107556" y="1333500"/>
                </a:lnTo>
                <a:lnTo>
                  <a:pt x="116319" y="1346200"/>
                </a:lnTo>
                <a:close/>
              </a:path>
              <a:path w="7807959" h="1409700">
                <a:moveTo>
                  <a:pt x="7735214" y="1346200"/>
                </a:moveTo>
                <a:lnTo>
                  <a:pt x="7691018" y="1346200"/>
                </a:lnTo>
                <a:lnTo>
                  <a:pt x="7699794" y="1333500"/>
                </a:lnTo>
                <a:lnTo>
                  <a:pt x="7707185" y="1333500"/>
                </a:lnTo>
                <a:lnTo>
                  <a:pt x="7715250" y="1320800"/>
                </a:lnTo>
                <a:lnTo>
                  <a:pt x="7751127" y="1320800"/>
                </a:lnTo>
                <a:lnTo>
                  <a:pt x="7743380" y="1333500"/>
                </a:lnTo>
                <a:lnTo>
                  <a:pt x="7735214" y="1346200"/>
                </a:lnTo>
                <a:close/>
              </a:path>
              <a:path w="7807959" h="1409700">
                <a:moveTo>
                  <a:pt x="152273" y="1371600"/>
                </a:moveTo>
                <a:lnTo>
                  <a:pt x="98932" y="1371600"/>
                </a:lnTo>
                <a:lnTo>
                  <a:pt x="89623" y="1358900"/>
                </a:lnTo>
                <a:lnTo>
                  <a:pt x="80683" y="1346200"/>
                </a:lnTo>
                <a:lnTo>
                  <a:pt x="124307" y="1346200"/>
                </a:lnTo>
                <a:lnTo>
                  <a:pt x="133731" y="1358900"/>
                </a:lnTo>
                <a:lnTo>
                  <a:pt x="142265" y="1358900"/>
                </a:lnTo>
                <a:lnTo>
                  <a:pt x="152273" y="1371600"/>
                </a:lnTo>
                <a:close/>
              </a:path>
              <a:path w="7807959" h="1409700">
                <a:moveTo>
                  <a:pt x="7708404" y="1371600"/>
                </a:moveTo>
                <a:lnTo>
                  <a:pt x="7655064" y="1371600"/>
                </a:lnTo>
                <a:lnTo>
                  <a:pt x="7665085" y="1358900"/>
                </a:lnTo>
                <a:lnTo>
                  <a:pt x="7673606" y="1358900"/>
                </a:lnTo>
                <a:lnTo>
                  <a:pt x="7683030" y="1346200"/>
                </a:lnTo>
                <a:lnTo>
                  <a:pt x="7726667" y="1346200"/>
                </a:lnTo>
                <a:lnTo>
                  <a:pt x="7717713" y="1358900"/>
                </a:lnTo>
                <a:lnTo>
                  <a:pt x="7708404" y="1371600"/>
                </a:lnTo>
                <a:close/>
              </a:path>
              <a:path w="7807959" h="1409700">
                <a:moveTo>
                  <a:pt x="192303" y="1384300"/>
                </a:moveTo>
                <a:lnTo>
                  <a:pt x="118605" y="1384300"/>
                </a:lnTo>
                <a:lnTo>
                  <a:pt x="108597" y="1371600"/>
                </a:lnTo>
                <a:lnTo>
                  <a:pt x="181292" y="1371600"/>
                </a:lnTo>
                <a:lnTo>
                  <a:pt x="192303" y="1384300"/>
                </a:lnTo>
                <a:close/>
              </a:path>
              <a:path w="7807959" h="1409700">
                <a:moveTo>
                  <a:pt x="7688745" y="1384300"/>
                </a:moveTo>
                <a:lnTo>
                  <a:pt x="7615034" y="1384300"/>
                </a:lnTo>
                <a:lnTo>
                  <a:pt x="7626057" y="1371600"/>
                </a:lnTo>
                <a:lnTo>
                  <a:pt x="7698740" y="1371600"/>
                </a:lnTo>
                <a:lnTo>
                  <a:pt x="7688745" y="1384300"/>
                </a:lnTo>
                <a:close/>
              </a:path>
              <a:path w="7807959" h="1409700">
                <a:moveTo>
                  <a:pt x="7667790" y="1397000"/>
                </a:moveTo>
                <a:lnTo>
                  <a:pt x="139560" y="1397000"/>
                </a:lnTo>
                <a:lnTo>
                  <a:pt x="128930" y="1384300"/>
                </a:lnTo>
                <a:lnTo>
                  <a:pt x="7678420" y="1384300"/>
                </a:lnTo>
                <a:lnTo>
                  <a:pt x="7667790" y="1397000"/>
                </a:lnTo>
                <a:close/>
              </a:path>
              <a:path w="7807959" h="1409700">
                <a:moveTo>
                  <a:pt x="7634198" y="1409700"/>
                </a:moveTo>
                <a:lnTo>
                  <a:pt x="173139" y="1409700"/>
                </a:lnTo>
                <a:lnTo>
                  <a:pt x="161683" y="1397000"/>
                </a:lnTo>
                <a:lnTo>
                  <a:pt x="7645666" y="1397000"/>
                </a:lnTo>
                <a:lnTo>
                  <a:pt x="7634198" y="1409700"/>
                </a:lnTo>
                <a:close/>
              </a:path>
            </a:pathLst>
          </a:custGeom>
          <a:solidFill>
            <a:srgbClr val="27313A"/>
          </a:solidFill>
        </p:spPr>
        <p:txBody>
          <a:bodyPr wrap="square" lIns="0" tIns="0" rIns="0" bIns="0" rtlCol="0"/>
          <a:lstStyle/>
          <a:p>
            <a:endParaRPr>
              <a:cs typeface="+mn-ea"/>
              <a:sym typeface="+mn-lt"/>
            </a:endParaRPr>
          </a:p>
        </p:txBody>
      </p:sp>
      <p:sp>
        <p:nvSpPr>
          <p:cNvPr id="10" name="object 10"/>
          <p:cNvSpPr/>
          <p:nvPr/>
        </p:nvSpPr>
        <p:spPr>
          <a:xfrm>
            <a:off x="1520952" y="4469893"/>
            <a:ext cx="1583691" cy="1583055"/>
          </a:xfrm>
          <a:custGeom>
            <a:avLst/>
            <a:gdLst/>
            <a:ahLst/>
            <a:cxnLst/>
            <a:rect l="l" t="t" r="r" b="b"/>
            <a:pathLst>
              <a:path w="1583689" h="1583054">
                <a:moveTo>
                  <a:pt x="792035" y="1583042"/>
                </a:moveTo>
                <a:lnTo>
                  <a:pt x="743818" y="1581597"/>
                </a:lnTo>
                <a:lnTo>
                  <a:pt x="696364" y="1577319"/>
                </a:lnTo>
                <a:lnTo>
                  <a:pt x="649757" y="1570289"/>
                </a:lnTo>
                <a:lnTo>
                  <a:pt x="604079" y="1560590"/>
                </a:lnTo>
                <a:lnTo>
                  <a:pt x="559414" y="1548305"/>
                </a:lnTo>
                <a:lnTo>
                  <a:pt x="515842" y="1533517"/>
                </a:lnTo>
                <a:lnTo>
                  <a:pt x="473448" y="1516308"/>
                </a:lnTo>
                <a:lnTo>
                  <a:pt x="432313" y="1496760"/>
                </a:lnTo>
                <a:lnTo>
                  <a:pt x="392521" y="1474957"/>
                </a:lnTo>
                <a:lnTo>
                  <a:pt x="354153" y="1450980"/>
                </a:lnTo>
                <a:lnTo>
                  <a:pt x="317294" y="1424914"/>
                </a:lnTo>
                <a:lnTo>
                  <a:pt x="282024" y="1396839"/>
                </a:lnTo>
                <a:lnTo>
                  <a:pt x="248428" y="1366839"/>
                </a:lnTo>
                <a:lnTo>
                  <a:pt x="216587" y="1334997"/>
                </a:lnTo>
                <a:lnTo>
                  <a:pt x="186584" y="1301394"/>
                </a:lnTo>
                <a:lnTo>
                  <a:pt x="158501" y="1266114"/>
                </a:lnTo>
                <a:lnTo>
                  <a:pt x="132423" y="1229239"/>
                </a:lnTo>
                <a:lnTo>
                  <a:pt x="108430" y="1190853"/>
                </a:lnTo>
                <a:lnTo>
                  <a:pt x="86606" y="1151036"/>
                </a:lnTo>
                <a:lnTo>
                  <a:pt x="67033" y="1109873"/>
                </a:lnTo>
                <a:lnTo>
                  <a:pt x="49794" y="1067445"/>
                </a:lnTo>
                <a:lnTo>
                  <a:pt x="34971" y="1023836"/>
                </a:lnTo>
                <a:lnTo>
                  <a:pt x="22648" y="979128"/>
                </a:lnTo>
                <a:lnTo>
                  <a:pt x="12907" y="933403"/>
                </a:lnTo>
                <a:lnTo>
                  <a:pt x="5830" y="886744"/>
                </a:lnTo>
                <a:lnTo>
                  <a:pt x="1500" y="839234"/>
                </a:lnTo>
                <a:lnTo>
                  <a:pt x="0" y="790956"/>
                </a:lnTo>
                <a:lnTo>
                  <a:pt x="1500" y="742799"/>
                </a:lnTo>
                <a:lnTo>
                  <a:pt x="5830" y="695402"/>
                </a:lnTo>
                <a:lnTo>
                  <a:pt x="12907" y="648848"/>
                </a:lnTo>
                <a:lnTo>
                  <a:pt x="22648" y="603219"/>
                </a:lnTo>
                <a:lnTo>
                  <a:pt x="34971" y="558598"/>
                </a:lnTo>
                <a:lnTo>
                  <a:pt x="49794" y="515069"/>
                </a:lnTo>
                <a:lnTo>
                  <a:pt x="67033" y="472714"/>
                </a:lnTo>
                <a:lnTo>
                  <a:pt x="86606" y="431617"/>
                </a:lnTo>
                <a:lnTo>
                  <a:pt x="108430" y="391859"/>
                </a:lnTo>
                <a:lnTo>
                  <a:pt x="132423" y="353525"/>
                </a:lnTo>
                <a:lnTo>
                  <a:pt x="158501" y="316697"/>
                </a:lnTo>
                <a:lnTo>
                  <a:pt x="186584" y="281459"/>
                </a:lnTo>
                <a:lnTo>
                  <a:pt x="216587" y="247892"/>
                </a:lnTo>
                <a:lnTo>
                  <a:pt x="248428" y="216081"/>
                </a:lnTo>
                <a:lnTo>
                  <a:pt x="282024" y="186107"/>
                </a:lnTo>
                <a:lnTo>
                  <a:pt x="317294" y="158055"/>
                </a:lnTo>
                <a:lnTo>
                  <a:pt x="354153" y="132007"/>
                </a:lnTo>
                <a:lnTo>
                  <a:pt x="392521" y="108045"/>
                </a:lnTo>
                <a:lnTo>
                  <a:pt x="432313" y="86254"/>
                </a:lnTo>
                <a:lnTo>
                  <a:pt x="473448" y="66716"/>
                </a:lnTo>
                <a:lnTo>
                  <a:pt x="515842" y="49513"/>
                </a:lnTo>
                <a:lnTo>
                  <a:pt x="559414" y="34730"/>
                </a:lnTo>
                <a:lnTo>
                  <a:pt x="604079" y="22448"/>
                </a:lnTo>
                <a:lnTo>
                  <a:pt x="649757" y="12751"/>
                </a:lnTo>
                <a:lnTo>
                  <a:pt x="696364" y="5722"/>
                </a:lnTo>
                <a:lnTo>
                  <a:pt x="743818" y="1444"/>
                </a:lnTo>
                <a:lnTo>
                  <a:pt x="792035" y="0"/>
                </a:lnTo>
                <a:lnTo>
                  <a:pt x="840252" y="1444"/>
                </a:lnTo>
                <a:lnTo>
                  <a:pt x="887706" y="5723"/>
                </a:lnTo>
                <a:lnTo>
                  <a:pt x="934313" y="12752"/>
                </a:lnTo>
                <a:lnTo>
                  <a:pt x="979990" y="22450"/>
                </a:lnTo>
                <a:lnTo>
                  <a:pt x="1024654" y="34733"/>
                </a:lnTo>
                <a:lnTo>
                  <a:pt x="1068224" y="49520"/>
                </a:lnTo>
                <a:lnTo>
                  <a:pt x="1110615" y="66726"/>
                </a:lnTo>
                <a:lnTo>
                  <a:pt x="1151746" y="86269"/>
                </a:lnTo>
                <a:lnTo>
                  <a:pt x="1191533" y="108067"/>
                </a:lnTo>
                <a:lnTo>
                  <a:pt x="1229894" y="132036"/>
                </a:lnTo>
                <a:lnTo>
                  <a:pt x="1266746" y="158094"/>
                </a:lnTo>
                <a:lnTo>
                  <a:pt x="1302005" y="186157"/>
                </a:lnTo>
                <a:lnTo>
                  <a:pt x="1335590" y="216144"/>
                </a:lnTo>
                <a:lnTo>
                  <a:pt x="1367418" y="247972"/>
                </a:lnTo>
                <a:lnTo>
                  <a:pt x="1397405" y="281557"/>
                </a:lnTo>
                <a:lnTo>
                  <a:pt x="1425468" y="316816"/>
                </a:lnTo>
                <a:lnTo>
                  <a:pt x="1451526" y="353668"/>
                </a:lnTo>
                <a:lnTo>
                  <a:pt x="1475495" y="392029"/>
                </a:lnTo>
                <a:lnTo>
                  <a:pt x="1497293" y="431816"/>
                </a:lnTo>
                <a:lnTo>
                  <a:pt x="1516836" y="472947"/>
                </a:lnTo>
                <a:lnTo>
                  <a:pt x="1534042" y="515338"/>
                </a:lnTo>
                <a:lnTo>
                  <a:pt x="1548829" y="558908"/>
                </a:lnTo>
                <a:lnTo>
                  <a:pt x="1561112" y="603572"/>
                </a:lnTo>
                <a:lnTo>
                  <a:pt x="1570810" y="649249"/>
                </a:lnTo>
                <a:lnTo>
                  <a:pt x="1577839" y="695856"/>
                </a:lnTo>
                <a:lnTo>
                  <a:pt x="1582118" y="743310"/>
                </a:lnTo>
                <a:lnTo>
                  <a:pt x="1583562" y="791527"/>
                </a:lnTo>
                <a:lnTo>
                  <a:pt x="1582118" y="839744"/>
                </a:lnTo>
                <a:lnTo>
                  <a:pt x="1577839" y="887198"/>
                </a:lnTo>
                <a:lnTo>
                  <a:pt x="1570810" y="933804"/>
                </a:lnTo>
                <a:lnTo>
                  <a:pt x="1561112" y="979481"/>
                </a:lnTo>
                <a:lnTo>
                  <a:pt x="1548829" y="1024145"/>
                </a:lnTo>
                <a:lnTo>
                  <a:pt x="1534042" y="1067714"/>
                </a:lnTo>
                <a:lnTo>
                  <a:pt x="1516836" y="1110105"/>
                </a:lnTo>
                <a:lnTo>
                  <a:pt x="1497293" y="1151235"/>
                </a:lnTo>
                <a:lnTo>
                  <a:pt x="1475495" y="1191022"/>
                </a:lnTo>
                <a:lnTo>
                  <a:pt x="1451526" y="1229382"/>
                </a:lnTo>
                <a:lnTo>
                  <a:pt x="1425468" y="1266233"/>
                </a:lnTo>
                <a:lnTo>
                  <a:pt x="1397405" y="1301492"/>
                </a:lnTo>
                <a:lnTo>
                  <a:pt x="1367418" y="1335076"/>
                </a:lnTo>
                <a:lnTo>
                  <a:pt x="1335590" y="1366903"/>
                </a:lnTo>
                <a:lnTo>
                  <a:pt x="1302005" y="1396889"/>
                </a:lnTo>
                <a:lnTo>
                  <a:pt x="1266746" y="1424952"/>
                </a:lnTo>
                <a:lnTo>
                  <a:pt x="1229894" y="1451009"/>
                </a:lnTo>
                <a:lnTo>
                  <a:pt x="1191533" y="1474978"/>
                </a:lnTo>
                <a:lnTo>
                  <a:pt x="1151746" y="1496775"/>
                </a:lnTo>
                <a:lnTo>
                  <a:pt x="1110615" y="1516318"/>
                </a:lnTo>
                <a:lnTo>
                  <a:pt x="1068224" y="1533523"/>
                </a:lnTo>
                <a:lnTo>
                  <a:pt x="1024654" y="1548309"/>
                </a:lnTo>
                <a:lnTo>
                  <a:pt x="979990" y="1560592"/>
                </a:lnTo>
                <a:lnTo>
                  <a:pt x="934313" y="1570290"/>
                </a:lnTo>
                <a:lnTo>
                  <a:pt x="887706" y="1577319"/>
                </a:lnTo>
                <a:lnTo>
                  <a:pt x="840252" y="1581597"/>
                </a:lnTo>
                <a:lnTo>
                  <a:pt x="792035" y="1583042"/>
                </a:lnTo>
                <a:close/>
              </a:path>
            </a:pathLst>
          </a:custGeom>
          <a:solidFill>
            <a:srgbClr val="EA542B"/>
          </a:solidFill>
        </p:spPr>
        <p:txBody>
          <a:bodyPr wrap="square" lIns="0" tIns="0" rIns="0" bIns="0" rtlCol="0"/>
          <a:lstStyle/>
          <a:p>
            <a:endParaRPr>
              <a:cs typeface="+mn-ea"/>
              <a:sym typeface="+mn-lt"/>
            </a:endParaRPr>
          </a:p>
        </p:txBody>
      </p:sp>
      <p:sp>
        <p:nvSpPr>
          <p:cNvPr id="11" name="object 11"/>
          <p:cNvSpPr txBox="1"/>
          <p:nvPr/>
        </p:nvSpPr>
        <p:spPr>
          <a:xfrm>
            <a:off x="1889024" y="4991252"/>
            <a:ext cx="838835" cy="505908"/>
          </a:xfrm>
          <a:prstGeom prst="rect">
            <a:avLst/>
          </a:prstGeom>
        </p:spPr>
        <p:txBody>
          <a:bodyPr vert="horz" wrap="square" lIns="0" tIns="13335" rIns="0" bIns="0" rtlCol="0">
            <a:spAutoFit/>
          </a:bodyPr>
          <a:lstStyle/>
          <a:p>
            <a:pPr marL="12700">
              <a:spcBef>
                <a:spcPts val="105"/>
              </a:spcBef>
            </a:pPr>
            <a:r>
              <a:rPr sz="3200" b="1" dirty="0">
                <a:solidFill>
                  <a:srgbClr val="FFFFFF"/>
                </a:solidFill>
                <a:cs typeface="+mn-ea"/>
                <a:sym typeface="+mn-lt"/>
              </a:rPr>
              <a:t>电</a:t>
            </a:r>
            <a:r>
              <a:rPr sz="3200" b="1" spc="5" dirty="0">
                <a:solidFill>
                  <a:srgbClr val="FFFFFF"/>
                </a:solidFill>
                <a:cs typeface="+mn-ea"/>
                <a:sym typeface="+mn-lt"/>
              </a:rPr>
              <a:t>伤</a:t>
            </a:r>
            <a:endParaRPr sz="3200">
              <a:cs typeface="+mn-ea"/>
              <a:sym typeface="+mn-lt"/>
            </a:endParaRPr>
          </a:p>
        </p:txBody>
      </p:sp>
      <p:sp>
        <p:nvSpPr>
          <p:cNvPr id="12" name="object 12"/>
          <p:cNvSpPr txBox="1"/>
          <p:nvPr/>
        </p:nvSpPr>
        <p:spPr>
          <a:xfrm>
            <a:off x="3397135" y="4754982"/>
            <a:ext cx="6630035" cy="881780"/>
          </a:xfrm>
          <a:prstGeom prst="rect">
            <a:avLst/>
          </a:prstGeom>
        </p:spPr>
        <p:txBody>
          <a:bodyPr vert="horz" wrap="square" lIns="0" tIns="12700" rIns="0" bIns="0" rtlCol="0">
            <a:spAutoFit/>
          </a:bodyPr>
          <a:lstStyle/>
          <a:p>
            <a:pPr marL="12700" marR="5080">
              <a:lnSpc>
                <a:spcPct val="150000"/>
              </a:lnSpc>
              <a:spcBef>
                <a:spcPts val="100"/>
              </a:spcBef>
            </a:pPr>
            <a:r>
              <a:rPr sz="2000" dirty="0">
                <a:solidFill>
                  <a:srgbClr val="394653"/>
                </a:solidFill>
                <a:cs typeface="+mn-ea"/>
                <a:sym typeface="+mn-lt"/>
              </a:rPr>
              <a:t>由电流转换成其他形式的能量（热能、化学能、机械能等） 作用于人体时，所造成的伤害，如电弧烧伤、烫伤）</a:t>
            </a:r>
            <a:r>
              <a:rPr sz="2000" spc="5" dirty="0">
                <a:solidFill>
                  <a:srgbClr val="394653"/>
                </a:solidFill>
                <a:cs typeface="+mn-ea"/>
                <a:sym typeface="+mn-lt"/>
              </a:rPr>
              <a:t>。</a:t>
            </a:r>
            <a:endParaRPr sz="2000">
              <a:cs typeface="+mn-ea"/>
              <a:sym typeface="+mn-lt"/>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77952" y="2257044"/>
            <a:ext cx="5839968" cy="3846576"/>
          </a:xfrm>
          <a:prstGeom prst="rect">
            <a:avLst/>
          </a:prstGeom>
          <a:blipFill>
            <a:blip r:embed="rId2" cstate="print"/>
            <a:stretch>
              <a:fillRect/>
            </a:stretch>
          </a:blipFill>
        </p:spPr>
        <p:txBody>
          <a:bodyPr wrap="square" lIns="0" tIns="0" rIns="0" bIns="0" rtlCol="0"/>
          <a:lstStyle/>
          <a:p>
            <a:endParaRPr>
              <a:cs typeface="+mn-ea"/>
              <a:sym typeface="+mn-lt"/>
            </a:endParaRPr>
          </a:p>
        </p:txBody>
      </p:sp>
      <p:sp>
        <p:nvSpPr>
          <p:cNvPr id="3" name="object 3"/>
          <p:cNvSpPr txBox="1"/>
          <p:nvPr/>
        </p:nvSpPr>
        <p:spPr>
          <a:xfrm>
            <a:off x="6296178" y="1804110"/>
            <a:ext cx="4838065" cy="4032001"/>
          </a:xfrm>
          <a:prstGeom prst="rect">
            <a:avLst/>
          </a:prstGeom>
        </p:spPr>
        <p:txBody>
          <a:bodyPr vert="horz" wrap="square" lIns="0" tIns="12700" rIns="0" bIns="0" rtlCol="0">
            <a:spAutoFit/>
          </a:bodyPr>
          <a:lstStyle/>
          <a:p>
            <a:pPr marL="355600" marR="5080" indent="-342900" algn="just">
              <a:lnSpc>
                <a:spcPct val="150000"/>
              </a:lnSpc>
              <a:spcBef>
                <a:spcPts val="100"/>
              </a:spcBef>
              <a:buFont typeface="Wingdings" panose="05000000000000000000"/>
              <a:buChar char=""/>
              <a:tabLst>
                <a:tab pos="354965" algn="l"/>
              </a:tabLst>
            </a:pPr>
            <a:r>
              <a:rPr sz="1600" dirty="0">
                <a:solidFill>
                  <a:srgbClr val="44536A"/>
                </a:solidFill>
                <a:cs typeface="+mn-ea"/>
                <a:sym typeface="+mn-lt"/>
              </a:rPr>
              <a:t>车间内的电气设备不要随便乱动，发生故障不能</a:t>
            </a:r>
            <a:r>
              <a:rPr sz="1600" spc="-5" dirty="0">
                <a:solidFill>
                  <a:srgbClr val="44536A"/>
                </a:solidFill>
                <a:cs typeface="+mn-ea"/>
                <a:sym typeface="+mn-lt"/>
              </a:rPr>
              <a:t>带 </a:t>
            </a:r>
            <a:r>
              <a:rPr sz="1600" dirty="0">
                <a:solidFill>
                  <a:srgbClr val="44536A"/>
                </a:solidFill>
                <a:cs typeface="+mn-ea"/>
                <a:sym typeface="+mn-lt"/>
              </a:rPr>
              <a:t>病运转，应立即请电工检修</a:t>
            </a:r>
            <a:r>
              <a:rPr sz="1600" spc="-5" dirty="0">
                <a:solidFill>
                  <a:srgbClr val="44536A"/>
                </a:solidFill>
                <a:cs typeface="+mn-ea"/>
                <a:sym typeface="+mn-lt"/>
              </a:rPr>
              <a:t>。</a:t>
            </a:r>
            <a:endParaRPr sz="1600">
              <a:cs typeface="+mn-ea"/>
              <a:sym typeface="+mn-lt"/>
            </a:endParaRPr>
          </a:p>
          <a:p>
            <a:pPr marL="355600" marR="5080" indent="-342900" algn="just">
              <a:lnSpc>
                <a:spcPct val="150000"/>
              </a:lnSpc>
              <a:buFont typeface="Wingdings" panose="05000000000000000000"/>
              <a:buChar char=""/>
              <a:tabLst>
                <a:tab pos="354965" algn="l"/>
              </a:tabLst>
            </a:pPr>
            <a:r>
              <a:rPr sz="1600" dirty="0">
                <a:solidFill>
                  <a:srgbClr val="44536A"/>
                </a:solidFill>
                <a:cs typeface="+mn-ea"/>
                <a:sym typeface="+mn-lt"/>
              </a:rPr>
              <a:t>经常接触使用的配电箱、闸刀开关、按钮开关、</a:t>
            </a:r>
            <a:r>
              <a:rPr sz="1600" spc="-5" dirty="0">
                <a:solidFill>
                  <a:srgbClr val="44536A"/>
                </a:solidFill>
                <a:cs typeface="+mn-ea"/>
                <a:sym typeface="+mn-lt"/>
              </a:rPr>
              <a:t>插 </a:t>
            </a:r>
            <a:r>
              <a:rPr sz="1600" dirty="0">
                <a:solidFill>
                  <a:srgbClr val="44536A"/>
                </a:solidFill>
                <a:cs typeface="+mn-ea"/>
                <a:sym typeface="+mn-lt"/>
              </a:rPr>
              <a:t>座以及导线等，必须保持完好</a:t>
            </a:r>
            <a:r>
              <a:rPr sz="1600" spc="-5" dirty="0">
                <a:solidFill>
                  <a:srgbClr val="44536A"/>
                </a:solidFill>
                <a:cs typeface="+mn-ea"/>
                <a:sym typeface="+mn-lt"/>
              </a:rPr>
              <a:t>。</a:t>
            </a:r>
            <a:endParaRPr sz="1600">
              <a:cs typeface="+mn-ea"/>
              <a:sym typeface="+mn-lt"/>
            </a:endParaRPr>
          </a:p>
          <a:p>
            <a:pPr marL="355600" marR="5080" indent="-342900" algn="just">
              <a:lnSpc>
                <a:spcPct val="150000"/>
              </a:lnSpc>
              <a:buFont typeface="Wingdings" panose="05000000000000000000"/>
              <a:buChar char=""/>
              <a:tabLst>
                <a:tab pos="354965" algn="l"/>
              </a:tabLst>
            </a:pPr>
            <a:r>
              <a:rPr sz="1600" dirty="0">
                <a:solidFill>
                  <a:srgbClr val="44536A"/>
                </a:solidFill>
                <a:cs typeface="+mn-ea"/>
                <a:sym typeface="+mn-lt"/>
              </a:rPr>
              <a:t>需要移动电气设备时，必须先切断电源，导线不</a:t>
            </a:r>
            <a:r>
              <a:rPr sz="1600" spc="-5" dirty="0">
                <a:solidFill>
                  <a:srgbClr val="44536A"/>
                </a:solidFill>
                <a:cs typeface="+mn-ea"/>
                <a:sym typeface="+mn-lt"/>
              </a:rPr>
              <a:t>得 </a:t>
            </a:r>
            <a:r>
              <a:rPr sz="1600" dirty="0">
                <a:solidFill>
                  <a:srgbClr val="44536A"/>
                </a:solidFill>
                <a:cs typeface="+mn-ea"/>
                <a:sym typeface="+mn-lt"/>
              </a:rPr>
              <a:t>在地面上拖来拖去，以免磨损，导线被压时不要</a:t>
            </a:r>
            <a:r>
              <a:rPr sz="1600" spc="-5" dirty="0">
                <a:solidFill>
                  <a:srgbClr val="44536A"/>
                </a:solidFill>
                <a:cs typeface="+mn-ea"/>
                <a:sym typeface="+mn-lt"/>
              </a:rPr>
              <a:t>硬 </a:t>
            </a:r>
            <a:r>
              <a:rPr sz="1600" dirty="0">
                <a:solidFill>
                  <a:srgbClr val="44536A"/>
                </a:solidFill>
                <a:cs typeface="+mn-ea"/>
                <a:sym typeface="+mn-lt"/>
              </a:rPr>
              <a:t>拉，防止拉断</a:t>
            </a:r>
            <a:r>
              <a:rPr sz="1600" spc="-5" dirty="0">
                <a:solidFill>
                  <a:srgbClr val="44536A"/>
                </a:solidFill>
                <a:cs typeface="+mn-ea"/>
                <a:sym typeface="+mn-lt"/>
              </a:rPr>
              <a:t>。</a:t>
            </a:r>
            <a:endParaRPr sz="1600">
              <a:cs typeface="+mn-ea"/>
              <a:sym typeface="+mn-lt"/>
            </a:endParaRPr>
          </a:p>
          <a:p>
            <a:pPr marL="355600" marR="5080" indent="-342900" algn="just">
              <a:lnSpc>
                <a:spcPct val="150000"/>
              </a:lnSpc>
              <a:buFont typeface="Wingdings" panose="05000000000000000000"/>
              <a:buChar char=""/>
              <a:tabLst>
                <a:tab pos="354965" algn="l"/>
              </a:tabLst>
            </a:pPr>
            <a:r>
              <a:rPr sz="1600" dirty="0">
                <a:solidFill>
                  <a:srgbClr val="44536A"/>
                </a:solidFill>
                <a:cs typeface="+mn-ea"/>
                <a:sym typeface="+mn-lt"/>
              </a:rPr>
              <a:t>打扫卫生、擦拭电气设备时，严禁用水冲洗或用</a:t>
            </a:r>
            <a:r>
              <a:rPr sz="1600" spc="-5" dirty="0">
                <a:solidFill>
                  <a:srgbClr val="44536A"/>
                </a:solidFill>
                <a:cs typeface="+mn-ea"/>
                <a:sym typeface="+mn-lt"/>
              </a:rPr>
              <a:t>湿 </a:t>
            </a:r>
            <a:r>
              <a:rPr sz="1600" dirty="0">
                <a:solidFill>
                  <a:srgbClr val="44536A"/>
                </a:solidFill>
                <a:cs typeface="+mn-ea"/>
                <a:sym typeface="+mn-lt"/>
              </a:rPr>
              <a:t>抹布擦拭，以防发生触电事故</a:t>
            </a:r>
            <a:r>
              <a:rPr sz="1600" spc="-5" dirty="0">
                <a:solidFill>
                  <a:srgbClr val="44536A"/>
                </a:solidFill>
                <a:cs typeface="+mn-ea"/>
                <a:sym typeface="+mn-lt"/>
              </a:rPr>
              <a:t>。</a:t>
            </a:r>
            <a:endParaRPr sz="1600">
              <a:cs typeface="+mn-ea"/>
              <a:sym typeface="+mn-lt"/>
            </a:endParaRPr>
          </a:p>
          <a:p>
            <a:pPr marL="355600" marR="5080" indent="-342900" algn="just">
              <a:lnSpc>
                <a:spcPct val="150000"/>
              </a:lnSpc>
              <a:buFont typeface="Wingdings" panose="05000000000000000000"/>
              <a:buChar char=""/>
              <a:tabLst>
                <a:tab pos="354965" algn="l"/>
              </a:tabLst>
            </a:pPr>
            <a:r>
              <a:rPr sz="1600" dirty="0">
                <a:solidFill>
                  <a:srgbClr val="44536A"/>
                </a:solidFill>
                <a:cs typeface="+mn-ea"/>
                <a:sym typeface="+mn-lt"/>
              </a:rPr>
              <a:t>停电检修时，应将带电部分遮拦起来，悬挂安全</a:t>
            </a:r>
            <a:r>
              <a:rPr sz="1600" spc="-5" dirty="0">
                <a:solidFill>
                  <a:srgbClr val="44536A"/>
                </a:solidFill>
                <a:cs typeface="+mn-ea"/>
                <a:sym typeface="+mn-lt"/>
              </a:rPr>
              <a:t>警 </a:t>
            </a:r>
            <a:r>
              <a:rPr sz="1600" dirty="0">
                <a:solidFill>
                  <a:srgbClr val="44536A"/>
                </a:solidFill>
                <a:cs typeface="+mn-ea"/>
                <a:sym typeface="+mn-lt"/>
              </a:rPr>
              <a:t>示标志牌</a:t>
            </a:r>
            <a:r>
              <a:rPr sz="1600" spc="-5" dirty="0">
                <a:solidFill>
                  <a:srgbClr val="44536A"/>
                </a:solidFill>
                <a:cs typeface="+mn-ea"/>
                <a:sym typeface="+mn-lt"/>
              </a:rPr>
              <a:t>。</a:t>
            </a:r>
            <a:endParaRPr sz="1600">
              <a:cs typeface="+mn-ea"/>
              <a:sym typeface="+mn-lt"/>
            </a:endParaRPr>
          </a:p>
        </p:txBody>
      </p:sp>
      <p:sp>
        <p:nvSpPr>
          <p:cNvPr id="4" name="object 4"/>
          <p:cNvSpPr txBox="1">
            <a:spLocks noGrp="1"/>
          </p:cNvSpPr>
          <p:nvPr>
            <p:ph type="title"/>
          </p:nvPr>
        </p:nvSpPr>
        <p:spPr>
          <a:xfrm>
            <a:off x="4464368" y="454959"/>
            <a:ext cx="3072765" cy="566181"/>
          </a:xfrm>
          <a:prstGeom prst="rect">
            <a:avLst/>
          </a:prstGeom>
        </p:spPr>
        <p:txBody>
          <a:bodyPr vert="horz" wrap="square" lIns="0" tIns="12065" rIns="0" bIns="0" rtlCol="0" anchor="ctr" anchorCtr="0">
            <a:spAutoFit/>
          </a:bodyPr>
          <a:lstStyle/>
          <a:p>
            <a:pPr marL="12700">
              <a:spcBef>
                <a:spcPts val="95"/>
              </a:spcBef>
            </a:pPr>
            <a:r>
              <a:rPr i="0" dirty="0">
                <a:latin typeface="+mn-lt"/>
                <a:ea typeface="+mn-ea"/>
                <a:cs typeface="+mn-ea"/>
                <a:sym typeface="+mn-lt"/>
              </a:rPr>
              <a:t>用电安全须</a:t>
            </a:r>
            <a:r>
              <a:rPr spc="-5" dirty="0">
                <a:latin typeface="+mn-lt"/>
                <a:ea typeface="+mn-ea"/>
                <a:cs typeface="+mn-ea"/>
                <a:sym typeface="+mn-lt"/>
              </a:rPr>
              <a:t>知</a:t>
            </a:r>
          </a:p>
        </p:txBody>
      </p:sp>
      <p:sp>
        <p:nvSpPr>
          <p:cNvPr id="5" name="object 5"/>
          <p:cNvSpPr txBox="1"/>
          <p:nvPr/>
        </p:nvSpPr>
        <p:spPr>
          <a:xfrm>
            <a:off x="1896415" y="1397534"/>
            <a:ext cx="3277235" cy="998350"/>
          </a:xfrm>
          <a:prstGeom prst="rect">
            <a:avLst/>
          </a:prstGeom>
        </p:spPr>
        <p:txBody>
          <a:bodyPr vert="horz" wrap="square" lIns="0" tIns="13335" rIns="0" bIns="0" rtlCol="0">
            <a:spAutoFit/>
          </a:bodyPr>
          <a:lstStyle/>
          <a:p>
            <a:pPr marL="12700">
              <a:spcBef>
                <a:spcPts val="105"/>
              </a:spcBef>
            </a:pPr>
            <a:r>
              <a:rPr sz="3200" b="1" dirty="0">
                <a:solidFill>
                  <a:srgbClr val="EA542B"/>
                </a:solidFill>
                <a:cs typeface="+mn-ea"/>
                <a:sym typeface="+mn-lt"/>
              </a:rPr>
              <a:t>用电安全基本要</a:t>
            </a:r>
            <a:r>
              <a:rPr sz="3200" b="1" spc="5" dirty="0">
                <a:solidFill>
                  <a:srgbClr val="EA542B"/>
                </a:solidFill>
                <a:cs typeface="+mn-ea"/>
                <a:sym typeface="+mn-lt"/>
              </a:rPr>
              <a:t>求</a:t>
            </a:r>
            <a:endParaRPr sz="3200">
              <a:cs typeface="+mn-ea"/>
              <a:sym typeface="+mn-lt"/>
            </a:endParaRPr>
          </a:p>
        </p:txBody>
      </p:sp>
      <p:sp>
        <p:nvSpPr>
          <p:cNvPr id="6" name="object 6"/>
          <p:cNvSpPr/>
          <p:nvPr/>
        </p:nvSpPr>
        <p:spPr>
          <a:xfrm>
            <a:off x="1455419" y="1456944"/>
            <a:ext cx="363220" cy="421005"/>
          </a:xfrm>
          <a:custGeom>
            <a:avLst/>
            <a:gdLst/>
            <a:ahLst/>
            <a:cxnLst/>
            <a:rect l="l" t="t" r="r" b="b"/>
            <a:pathLst>
              <a:path w="363219" h="421005">
                <a:moveTo>
                  <a:pt x="0" y="420623"/>
                </a:moveTo>
                <a:lnTo>
                  <a:pt x="0" y="0"/>
                </a:lnTo>
                <a:lnTo>
                  <a:pt x="362712" y="210311"/>
                </a:lnTo>
                <a:lnTo>
                  <a:pt x="0" y="420623"/>
                </a:lnTo>
                <a:close/>
              </a:path>
            </a:pathLst>
          </a:custGeom>
          <a:solidFill>
            <a:srgbClr val="394653"/>
          </a:solidFill>
        </p:spPr>
        <p:txBody>
          <a:bodyPr wrap="square" lIns="0" tIns="0" rIns="0" bIns="0" rtlCol="0"/>
          <a:lstStyle/>
          <a:p>
            <a:endParaRPr>
              <a:cs typeface="+mn-ea"/>
              <a:sym typeface="+mn-lt"/>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409024" y="3927882"/>
            <a:ext cx="171451" cy="367665"/>
          </a:xfrm>
          <a:custGeom>
            <a:avLst/>
            <a:gdLst/>
            <a:ahLst/>
            <a:cxnLst/>
            <a:rect l="l" t="t" r="r" b="b"/>
            <a:pathLst>
              <a:path w="171450" h="367664">
                <a:moveTo>
                  <a:pt x="40297" y="367207"/>
                </a:moveTo>
                <a:lnTo>
                  <a:pt x="0" y="367207"/>
                </a:lnTo>
                <a:lnTo>
                  <a:pt x="0" y="0"/>
                </a:lnTo>
                <a:lnTo>
                  <a:pt x="42227" y="0"/>
                </a:lnTo>
                <a:lnTo>
                  <a:pt x="87490" y="125590"/>
                </a:lnTo>
                <a:lnTo>
                  <a:pt x="40297" y="125590"/>
                </a:lnTo>
                <a:lnTo>
                  <a:pt x="40297" y="367207"/>
                </a:lnTo>
                <a:close/>
              </a:path>
              <a:path w="171450" h="367664">
                <a:moveTo>
                  <a:pt x="171348" y="246456"/>
                </a:moveTo>
                <a:lnTo>
                  <a:pt x="131051" y="246456"/>
                </a:lnTo>
                <a:lnTo>
                  <a:pt x="131051" y="0"/>
                </a:lnTo>
                <a:lnTo>
                  <a:pt x="171348" y="0"/>
                </a:lnTo>
                <a:lnTo>
                  <a:pt x="171348" y="246456"/>
                </a:lnTo>
                <a:close/>
              </a:path>
              <a:path w="171450" h="367664">
                <a:moveTo>
                  <a:pt x="171348" y="367207"/>
                </a:moveTo>
                <a:lnTo>
                  <a:pt x="127787" y="367207"/>
                </a:lnTo>
                <a:lnTo>
                  <a:pt x="40297" y="125590"/>
                </a:lnTo>
                <a:lnTo>
                  <a:pt x="87490" y="125590"/>
                </a:lnTo>
                <a:lnTo>
                  <a:pt x="131051" y="246456"/>
                </a:lnTo>
                <a:lnTo>
                  <a:pt x="171348" y="246456"/>
                </a:lnTo>
                <a:lnTo>
                  <a:pt x="171348" y="367207"/>
                </a:lnTo>
                <a:close/>
              </a:path>
            </a:pathLst>
          </a:custGeom>
          <a:solidFill>
            <a:srgbClr val="FF0000"/>
          </a:solidFill>
        </p:spPr>
        <p:txBody>
          <a:bodyPr wrap="square" lIns="0" tIns="0" rIns="0" bIns="0" rtlCol="0"/>
          <a:lstStyle/>
          <a:p>
            <a:endParaRPr>
              <a:cs typeface="+mn-ea"/>
              <a:sym typeface="+mn-lt"/>
            </a:endParaRPr>
          </a:p>
        </p:txBody>
      </p:sp>
      <p:sp>
        <p:nvSpPr>
          <p:cNvPr id="3" name="object 3"/>
          <p:cNvSpPr/>
          <p:nvPr/>
        </p:nvSpPr>
        <p:spPr>
          <a:xfrm>
            <a:off x="2615321" y="3917163"/>
            <a:ext cx="211216" cy="388620"/>
          </a:xfrm>
          <a:prstGeom prst="rect">
            <a:avLst/>
          </a:prstGeom>
          <a:blipFill>
            <a:blip r:embed="rId2" cstate="print"/>
            <a:stretch>
              <a:fillRect/>
            </a:stretch>
          </a:blipFill>
        </p:spPr>
        <p:txBody>
          <a:bodyPr wrap="square" lIns="0" tIns="0" rIns="0" bIns="0" rtlCol="0"/>
          <a:lstStyle/>
          <a:p>
            <a:endParaRPr>
              <a:cs typeface="+mn-ea"/>
              <a:sym typeface="+mn-lt"/>
            </a:endParaRPr>
          </a:p>
        </p:txBody>
      </p:sp>
      <p:sp>
        <p:nvSpPr>
          <p:cNvPr id="4" name="object 4"/>
          <p:cNvSpPr/>
          <p:nvPr/>
        </p:nvSpPr>
        <p:spPr>
          <a:xfrm>
            <a:off x="2404263" y="3923119"/>
            <a:ext cx="180975" cy="377191"/>
          </a:xfrm>
          <a:custGeom>
            <a:avLst/>
            <a:gdLst/>
            <a:ahLst/>
            <a:cxnLst/>
            <a:rect l="l" t="t" r="r" b="b"/>
            <a:pathLst>
              <a:path w="180975" h="377189">
                <a:moveTo>
                  <a:pt x="45059" y="376732"/>
                </a:moveTo>
                <a:lnTo>
                  <a:pt x="4762" y="376732"/>
                </a:lnTo>
                <a:lnTo>
                  <a:pt x="3301" y="376504"/>
                </a:lnTo>
                <a:lnTo>
                  <a:pt x="1968" y="375831"/>
                </a:lnTo>
                <a:lnTo>
                  <a:pt x="914" y="374776"/>
                </a:lnTo>
                <a:lnTo>
                  <a:pt x="241" y="373443"/>
                </a:lnTo>
                <a:lnTo>
                  <a:pt x="0" y="371970"/>
                </a:lnTo>
                <a:lnTo>
                  <a:pt x="0" y="4762"/>
                </a:lnTo>
                <a:lnTo>
                  <a:pt x="4762" y="0"/>
                </a:lnTo>
                <a:lnTo>
                  <a:pt x="46989" y="0"/>
                </a:lnTo>
                <a:lnTo>
                  <a:pt x="52054" y="4762"/>
                </a:lnTo>
                <a:lnTo>
                  <a:pt x="9525" y="4762"/>
                </a:lnTo>
                <a:lnTo>
                  <a:pt x="4762" y="9525"/>
                </a:lnTo>
                <a:lnTo>
                  <a:pt x="9525" y="9525"/>
                </a:lnTo>
                <a:lnTo>
                  <a:pt x="9525" y="367207"/>
                </a:lnTo>
                <a:lnTo>
                  <a:pt x="4762" y="367207"/>
                </a:lnTo>
                <a:lnTo>
                  <a:pt x="9525" y="371970"/>
                </a:lnTo>
                <a:lnTo>
                  <a:pt x="49822" y="371970"/>
                </a:lnTo>
                <a:lnTo>
                  <a:pt x="49593" y="373443"/>
                </a:lnTo>
                <a:lnTo>
                  <a:pt x="48920" y="374776"/>
                </a:lnTo>
                <a:lnTo>
                  <a:pt x="47866" y="375831"/>
                </a:lnTo>
                <a:lnTo>
                  <a:pt x="46532" y="376504"/>
                </a:lnTo>
                <a:lnTo>
                  <a:pt x="45059" y="376732"/>
                </a:lnTo>
                <a:close/>
              </a:path>
              <a:path w="180975" h="377189">
                <a:moveTo>
                  <a:pt x="140576" y="251218"/>
                </a:moveTo>
                <a:lnTo>
                  <a:pt x="131051" y="251218"/>
                </a:lnTo>
                <a:lnTo>
                  <a:pt x="140296" y="249605"/>
                </a:lnTo>
                <a:lnTo>
                  <a:pt x="131051" y="223952"/>
                </a:lnTo>
                <a:lnTo>
                  <a:pt x="131051" y="4762"/>
                </a:lnTo>
                <a:lnTo>
                  <a:pt x="131279" y="3289"/>
                </a:lnTo>
                <a:lnTo>
                  <a:pt x="131952" y="1955"/>
                </a:lnTo>
                <a:lnTo>
                  <a:pt x="133007" y="914"/>
                </a:lnTo>
                <a:lnTo>
                  <a:pt x="134340" y="228"/>
                </a:lnTo>
                <a:lnTo>
                  <a:pt x="135813" y="0"/>
                </a:lnTo>
                <a:lnTo>
                  <a:pt x="176110" y="0"/>
                </a:lnTo>
                <a:lnTo>
                  <a:pt x="180873" y="4762"/>
                </a:lnTo>
                <a:lnTo>
                  <a:pt x="140576" y="4762"/>
                </a:lnTo>
                <a:lnTo>
                  <a:pt x="135813" y="9525"/>
                </a:lnTo>
                <a:lnTo>
                  <a:pt x="140576" y="9525"/>
                </a:lnTo>
                <a:lnTo>
                  <a:pt x="140576" y="251218"/>
                </a:lnTo>
                <a:close/>
              </a:path>
              <a:path w="180975" h="377189">
                <a:moveTo>
                  <a:pt x="9525" y="9525"/>
                </a:moveTo>
                <a:lnTo>
                  <a:pt x="4762" y="9525"/>
                </a:lnTo>
                <a:lnTo>
                  <a:pt x="9525" y="4762"/>
                </a:lnTo>
                <a:lnTo>
                  <a:pt x="9525" y="9525"/>
                </a:lnTo>
                <a:close/>
              </a:path>
              <a:path w="180975" h="377189">
                <a:moveTo>
                  <a:pt x="43642" y="9525"/>
                </a:moveTo>
                <a:lnTo>
                  <a:pt x="9525" y="9525"/>
                </a:lnTo>
                <a:lnTo>
                  <a:pt x="9525" y="4762"/>
                </a:lnTo>
                <a:lnTo>
                  <a:pt x="52054" y="4762"/>
                </a:lnTo>
                <a:lnTo>
                  <a:pt x="52635" y="6375"/>
                </a:lnTo>
                <a:lnTo>
                  <a:pt x="42506" y="6375"/>
                </a:lnTo>
                <a:lnTo>
                  <a:pt x="43642" y="9525"/>
                </a:lnTo>
                <a:close/>
              </a:path>
              <a:path w="180975" h="377189">
                <a:moveTo>
                  <a:pt x="140576" y="9525"/>
                </a:moveTo>
                <a:lnTo>
                  <a:pt x="135813" y="9525"/>
                </a:lnTo>
                <a:lnTo>
                  <a:pt x="140576" y="4762"/>
                </a:lnTo>
                <a:lnTo>
                  <a:pt x="140576" y="9525"/>
                </a:lnTo>
                <a:close/>
              </a:path>
              <a:path w="180975" h="377189">
                <a:moveTo>
                  <a:pt x="171348" y="9525"/>
                </a:moveTo>
                <a:lnTo>
                  <a:pt x="140576" y="9525"/>
                </a:lnTo>
                <a:lnTo>
                  <a:pt x="140576" y="4762"/>
                </a:lnTo>
                <a:lnTo>
                  <a:pt x="171348" y="4762"/>
                </a:lnTo>
                <a:lnTo>
                  <a:pt x="171348" y="9525"/>
                </a:lnTo>
                <a:close/>
              </a:path>
              <a:path w="180975" h="377189">
                <a:moveTo>
                  <a:pt x="171348" y="371970"/>
                </a:moveTo>
                <a:lnTo>
                  <a:pt x="171348" y="4762"/>
                </a:lnTo>
                <a:lnTo>
                  <a:pt x="176110" y="9525"/>
                </a:lnTo>
                <a:lnTo>
                  <a:pt x="180873" y="9525"/>
                </a:lnTo>
                <a:lnTo>
                  <a:pt x="180873" y="367207"/>
                </a:lnTo>
                <a:lnTo>
                  <a:pt x="176110" y="367207"/>
                </a:lnTo>
                <a:lnTo>
                  <a:pt x="171348" y="371970"/>
                </a:lnTo>
                <a:close/>
              </a:path>
              <a:path w="180975" h="377189">
                <a:moveTo>
                  <a:pt x="180873" y="9525"/>
                </a:moveTo>
                <a:lnTo>
                  <a:pt x="176110" y="9525"/>
                </a:lnTo>
                <a:lnTo>
                  <a:pt x="171348" y="4762"/>
                </a:lnTo>
                <a:lnTo>
                  <a:pt x="180873" y="4762"/>
                </a:lnTo>
                <a:lnTo>
                  <a:pt x="180873" y="9525"/>
                </a:lnTo>
                <a:close/>
              </a:path>
              <a:path w="180975" h="377189">
                <a:moveTo>
                  <a:pt x="136626" y="255917"/>
                </a:moveTo>
                <a:lnTo>
                  <a:pt x="42506" y="6375"/>
                </a:lnTo>
                <a:lnTo>
                  <a:pt x="46989" y="9525"/>
                </a:lnTo>
                <a:lnTo>
                  <a:pt x="53770" y="9525"/>
                </a:lnTo>
                <a:lnTo>
                  <a:pt x="131051" y="223952"/>
                </a:lnTo>
                <a:lnTo>
                  <a:pt x="131051" y="251218"/>
                </a:lnTo>
                <a:lnTo>
                  <a:pt x="140576" y="251218"/>
                </a:lnTo>
                <a:lnTo>
                  <a:pt x="140284" y="252857"/>
                </a:lnTo>
                <a:lnTo>
                  <a:pt x="139458" y="254279"/>
                </a:lnTo>
                <a:lnTo>
                  <a:pt x="138188" y="255346"/>
                </a:lnTo>
                <a:lnTo>
                  <a:pt x="136626" y="255917"/>
                </a:lnTo>
                <a:close/>
              </a:path>
              <a:path w="180975" h="377189">
                <a:moveTo>
                  <a:pt x="53770" y="9525"/>
                </a:moveTo>
                <a:lnTo>
                  <a:pt x="46989" y="9525"/>
                </a:lnTo>
                <a:lnTo>
                  <a:pt x="42506" y="6375"/>
                </a:lnTo>
                <a:lnTo>
                  <a:pt x="52635" y="6375"/>
                </a:lnTo>
                <a:lnTo>
                  <a:pt x="53770" y="9525"/>
                </a:lnTo>
                <a:close/>
              </a:path>
              <a:path w="180975" h="377189">
                <a:moveTo>
                  <a:pt x="40297" y="371970"/>
                </a:moveTo>
                <a:lnTo>
                  <a:pt x="40297" y="130352"/>
                </a:lnTo>
                <a:lnTo>
                  <a:pt x="40589" y="128727"/>
                </a:lnTo>
                <a:lnTo>
                  <a:pt x="41414" y="127292"/>
                </a:lnTo>
                <a:lnTo>
                  <a:pt x="42684" y="126225"/>
                </a:lnTo>
                <a:lnTo>
                  <a:pt x="44234" y="125666"/>
                </a:lnTo>
                <a:lnTo>
                  <a:pt x="45897" y="125666"/>
                </a:lnTo>
                <a:lnTo>
                  <a:pt x="47447" y="126237"/>
                </a:lnTo>
                <a:lnTo>
                  <a:pt x="48717" y="127304"/>
                </a:lnTo>
                <a:lnTo>
                  <a:pt x="49542" y="128739"/>
                </a:lnTo>
                <a:lnTo>
                  <a:pt x="50126" y="130352"/>
                </a:lnTo>
                <a:lnTo>
                  <a:pt x="49822" y="130352"/>
                </a:lnTo>
                <a:lnTo>
                  <a:pt x="40589" y="131978"/>
                </a:lnTo>
                <a:lnTo>
                  <a:pt x="49822" y="157476"/>
                </a:lnTo>
                <a:lnTo>
                  <a:pt x="49822" y="367207"/>
                </a:lnTo>
                <a:lnTo>
                  <a:pt x="45059" y="367207"/>
                </a:lnTo>
                <a:lnTo>
                  <a:pt x="40297" y="371970"/>
                </a:lnTo>
                <a:close/>
              </a:path>
              <a:path w="180975" h="377189">
                <a:moveTo>
                  <a:pt x="49822" y="157476"/>
                </a:moveTo>
                <a:lnTo>
                  <a:pt x="40589" y="131978"/>
                </a:lnTo>
                <a:lnTo>
                  <a:pt x="49822" y="130352"/>
                </a:lnTo>
                <a:lnTo>
                  <a:pt x="49822" y="157476"/>
                </a:lnTo>
                <a:close/>
              </a:path>
              <a:path w="180975" h="377189">
                <a:moveTo>
                  <a:pt x="176110" y="376732"/>
                </a:moveTo>
                <a:lnTo>
                  <a:pt x="132549" y="376732"/>
                </a:lnTo>
                <a:lnTo>
                  <a:pt x="131089" y="376504"/>
                </a:lnTo>
                <a:lnTo>
                  <a:pt x="129819" y="375869"/>
                </a:lnTo>
                <a:lnTo>
                  <a:pt x="128777" y="374865"/>
                </a:lnTo>
                <a:lnTo>
                  <a:pt x="128079" y="373595"/>
                </a:lnTo>
                <a:lnTo>
                  <a:pt x="49822" y="157476"/>
                </a:lnTo>
                <a:lnTo>
                  <a:pt x="49822" y="130352"/>
                </a:lnTo>
                <a:lnTo>
                  <a:pt x="50126" y="130352"/>
                </a:lnTo>
                <a:lnTo>
                  <a:pt x="135892" y="367207"/>
                </a:lnTo>
                <a:lnTo>
                  <a:pt x="132549" y="367207"/>
                </a:lnTo>
                <a:lnTo>
                  <a:pt x="137032" y="370357"/>
                </a:lnTo>
                <a:lnTo>
                  <a:pt x="171348" y="370357"/>
                </a:lnTo>
                <a:lnTo>
                  <a:pt x="171348" y="371970"/>
                </a:lnTo>
                <a:lnTo>
                  <a:pt x="180873" y="371970"/>
                </a:lnTo>
                <a:lnTo>
                  <a:pt x="180632" y="373443"/>
                </a:lnTo>
                <a:lnTo>
                  <a:pt x="179958" y="374776"/>
                </a:lnTo>
                <a:lnTo>
                  <a:pt x="178904" y="375831"/>
                </a:lnTo>
                <a:lnTo>
                  <a:pt x="177571" y="376504"/>
                </a:lnTo>
                <a:lnTo>
                  <a:pt x="176110" y="376732"/>
                </a:lnTo>
                <a:close/>
              </a:path>
              <a:path w="180975" h="377189">
                <a:moveTo>
                  <a:pt x="131051" y="251218"/>
                </a:moveTo>
                <a:lnTo>
                  <a:pt x="131051" y="223952"/>
                </a:lnTo>
                <a:lnTo>
                  <a:pt x="140296" y="249605"/>
                </a:lnTo>
                <a:lnTo>
                  <a:pt x="131051" y="251218"/>
                </a:lnTo>
                <a:close/>
              </a:path>
              <a:path w="180975" h="377189">
                <a:moveTo>
                  <a:pt x="9525" y="371970"/>
                </a:moveTo>
                <a:lnTo>
                  <a:pt x="4762" y="367207"/>
                </a:lnTo>
                <a:lnTo>
                  <a:pt x="9525" y="367207"/>
                </a:lnTo>
                <a:lnTo>
                  <a:pt x="9525" y="371970"/>
                </a:lnTo>
                <a:close/>
              </a:path>
              <a:path w="180975" h="377189">
                <a:moveTo>
                  <a:pt x="40297" y="371970"/>
                </a:moveTo>
                <a:lnTo>
                  <a:pt x="9525" y="371970"/>
                </a:lnTo>
                <a:lnTo>
                  <a:pt x="9525" y="367207"/>
                </a:lnTo>
                <a:lnTo>
                  <a:pt x="40297" y="367207"/>
                </a:lnTo>
                <a:lnTo>
                  <a:pt x="40297" y="371970"/>
                </a:lnTo>
                <a:close/>
              </a:path>
              <a:path w="180975" h="377189">
                <a:moveTo>
                  <a:pt x="49822" y="371970"/>
                </a:moveTo>
                <a:lnTo>
                  <a:pt x="40297" y="371970"/>
                </a:lnTo>
                <a:lnTo>
                  <a:pt x="45059" y="367207"/>
                </a:lnTo>
                <a:lnTo>
                  <a:pt x="49822" y="367207"/>
                </a:lnTo>
                <a:lnTo>
                  <a:pt x="49822" y="371970"/>
                </a:lnTo>
                <a:close/>
              </a:path>
              <a:path w="180975" h="377189">
                <a:moveTo>
                  <a:pt x="137032" y="370357"/>
                </a:moveTo>
                <a:lnTo>
                  <a:pt x="132549" y="367207"/>
                </a:lnTo>
                <a:lnTo>
                  <a:pt x="135892" y="367207"/>
                </a:lnTo>
                <a:lnTo>
                  <a:pt x="137032" y="370357"/>
                </a:lnTo>
                <a:close/>
              </a:path>
              <a:path w="180975" h="377189">
                <a:moveTo>
                  <a:pt x="171348" y="370357"/>
                </a:moveTo>
                <a:lnTo>
                  <a:pt x="137032" y="370357"/>
                </a:lnTo>
                <a:lnTo>
                  <a:pt x="135892" y="367207"/>
                </a:lnTo>
                <a:lnTo>
                  <a:pt x="171348" y="367207"/>
                </a:lnTo>
                <a:lnTo>
                  <a:pt x="171348" y="370357"/>
                </a:lnTo>
                <a:close/>
              </a:path>
              <a:path w="180975" h="377189">
                <a:moveTo>
                  <a:pt x="180873" y="371970"/>
                </a:moveTo>
                <a:lnTo>
                  <a:pt x="171348" y="371970"/>
                </a:lnTo>
                <a:lnTo>
                  <a:pt x="176110" y="367207"/>
                </a:lnTo>
                <a:lnTo>
                  <a:pt x="180873" y="367207"/>
                </a:lnTo>
                <a:lnTo>
                  <a:pt x="180873" y="371970"/>
                </a:lnTo>
                <a:close/>
              </a:path>
            </a:pathLst>
          </a:custGeom>
          <a:solidFill>
            <a:srgbClr val="FF0000"/>
          </a:solidFill>
        </p:spPr>
        <p:txBody>
          <a:bodyPr wrap="square" lIns="0" tIns="0" rIns="0" bIns="0" rtlCol="0"/>
          <a:lstStyle/>
          <a:p>
            <a:endParaRPr>
              <a:cs typeface="+mn-ea"/>
              <a:sym typeface="+mn-lt"/>
            </a:endParaRPr>
          </a:p>
        </p:txBody>
      </p:sp>
      <p:sp>
        <p:nvSpPr>
          <p:cNvPr id="5" name="object 5"/>
          <p:cNvSpPr/>
          <p:nvPr/>
        </p:nvSpPr>
        <p:spPr>
          <a:xfrm>
            <a:off x="9259114" y="3987013"/>
            <a:ext cx="420815" cy="388620"/>
          </a:xfrm>
          <a:prstGeom prst="rect">
            <a:avLst/>
          </a:prstGeom>
          <a:blipFill>
            <a:blip r:embed="rId3" cstate="print"/>
            <a:stretch>
              <a:fillRect/>
            </a:stretch>
          </a:blipFill>
        </p:spPr>
        <p:txBody>
          <a:bodyPr wrap="square" lIns="0" tIns="0" rIns="0" bIns="0" rtlCol="0"/>
          <a:lstStyle/>
          <a:p>
            <a:endParaRPr>
              <a:cs typeface="+mn-ea"/>
              <a:sym typeface="+mn-lt"/>
            </a:endParaRPr>
          </a:p>
        </p:txBody>
      </p:sp>
      <p:sp>
        <p:nvSpPr>
          <p:cNvPr id="6" name="object 6"/>
          <p:cNvSpPr/>
          <p:nvPr/>
        </p:nvSpPr>
        <p:spPr>
          <a:xfrm>
            <a:off x="8016241" y="1938527"/>
            <a:ext cx="2759963" cy="1947672"/>
          </a:xfrm>
          <a:prstGeom prst="rect">
            <a:avLst/>
          </a:prstGeom>
          <a:blipFill>
            <a:blip r:embed="rId4" cstate="print"/>
            <a:stretch>
              <a:fillRect/>
            </a:stretch>
          </a:blipFill>
        </p:spPr>
        <p:txBody>
          <a:bodyPr wrap="square" lIns="0" tIns="0" rIns="0" bIns="0" rtlCol="0"/>
          <a:lstStyle/>
          <a:p>
            <a:endParaRPr>
              <a:cs typeface="+mn-ea"/>
              <a:sym typeface="+mn-lt"/>
            </a:endParaRPr>
          </a:p>
        </p:txBody>
      </p:sp>
      <p:sp>
        <p:nvSpPr>
          <p:cNvPr id="7" name="object 7"/>
          <p:cNvSpPr/>
          <p:nvPr/>
        </p:nvSpPr>
        <p:spPr>
          <a:xfrm>
            <a:off x="1235963" y="2014727"/>
            <a:ext cx="2758440" cy="1871472"/>
          </a:xfrm>
          <a:prstGeom prst="rect">
            <a:avLst/>
          </a:prstGeom>
          <a:blipFill>
            <a:blip r:embed="rId5" cstate="print"/>
            <a:stretch>
              <a:fillRect/>
            </a:stretch>
          </a:blipFill>
        </p:spPr>
        <p:txBody>
          <a:bodyPr wrap="square" lIns="0" tIns="0" rIns="0" bIns="0" rtlCol="0"/>
          <a:lstStyle/>
          <a:p>
            <a:endParaRPr>
              <a:cs typeface="+mn-ea"/>
              <a:sym typeface="+mn-lt"/>
            </a:endParaRPr>
          </a:p>
        </p:txBody>
      </p:sp>
      <p:sp>
        <p:nvSpPr>
          <p:cNvPr id="8" name="object 8"/>
          <p:cNvSpPr/>
          <p:nvPr/>
        </p:nvSpPr>
        <p:spPr>
          <a:xfrm>
            <a:off x="1234439" y="4312921"/>
            <a:ext cx="2759964" cy="1906524"/>
          </a:xfrm>
          <a:prstGeom prst="rect">
            <a:avLst/>
          </a:prstGeom>
          <a:blipFill>
            <a:blip r:embed="rId6" cstate="print"/>
            <a:stretch>
              <a:fillRect/>
            </a:stretch>
          </a:blipFill>
        </p:spPr>
        <p:txBody>
          <a:bodyPr wrap="square" lIns="0" tIns="0" rIns="0" bIns="0" rtlCol="0"/>
          <a:lstStyle/>
          <a:p>
            <a:endParaRPr>
              <a:cs typeface="+mn-ea"/>
              <a:sym typeface="+mn-lt"/>
            </a:endParaRPr>
          </a:p>
        </p:txBody>
      </p:sp>
      <p:sp>
        <p:nvSpPr>
          <p:cNvPr id="9" name="object 9"/>
          <p:cNvSpPr/>
          <p:nvPr/>
        </p:nvSpPr>
        <p:spPr>
          <a:xfrm>
            <a:off x="1638670" y="5149851"/>
            <a:ext cx="1400175" cy="774700"/>
          </a:xfrm>
          <a:prstGeom prst="rect">
            <a:avLst/>
          </a:prstGeom>
          <a:blipFill>
            <a:blip r:embed="rId7" cstate="print"/>
            <a:stretch>
              <a:fillRect/>
            </a:stretch>
          </a:blipFill>
        </p:spPr>
        <p:txBody>
          <a:bodyPr wrap="square" lIns="0" tIns="0" rIns="0" bIns="0" rtlCol="0"/>
          <a:lstStyle/>
          <a:p>
            <a:endParaRPr>
              <a:cs typeface="+mn-ea"/>
              <a:sym typeface="+mn-lt"/>
            </a:endParaRPr>
          </a:p>
        </p:txBody>
      </p:sp>
      <p:sp>
        <p:nvSpPr>
          <p:cNvPr id="10" name="object 10"/>
          <p:cNvSpPr/>
          <p:nvPr/>
        </p:nvSpPr>
        <p:spPr>
          <a:xfrm>
            <a:off x="7993381" y="4477511"/>
            <a:ext cx="2827020" cy="2121408"/>
          </a:xfrm>
          <a:prstGeom prst="rect">
            <a:avLst/>
          </a:prstGeom>
          <a:blipFill>
            <a:blip r:embed="rId8" cstate="print"/>
            <a:stretch>
              <a:fillRect/>
            </a:stretch>
          </a:blipFill>
        </p:spPr>
        <p:txBody>
          <a:bodyPr wrap="square" lIns="0" tIns="0" rIns="0" bIns="0" rtlCol="0"/>
          <a:lstStyle/>
          <a:p>
            <a:endParaRPr>
              <a:cs typeface="+mn-ea"/>
              <a:sym typeface="+mn-lt"/>
            </a:endParaRPr>
          </a:p>
        </p:txBody>
      </p:sp>
      <p:sp>
        <p:nvSpPr>
          <p:cNvPr id="11" name="object 11"/>
          <p:cNvSpPr/>
          <p:nvPr/>
        </p:nvSpPr>
        <p:spPr>
          <a:xfrm>
            <a:off x="8769351" y="5380038"/>
            <a:ext cx="1400175" cy="774700"/>
          </a:xfrm>
          <a:prstGeom prst="rect">
            <a:avLst/>
          </a:prstGeom>
          <a:blipFill>
            <a:blip r:embed="rId9" cstate="print"/>
            <a:stretch>
              <a:fillRect/>
            </a:stretch>
          </a:blipFill>
        </p:spPr>
        <p:txBody>
          <a:bodyPr wrap="square" lIns="0" tIns="0" rIns="0" bIns="0" rtlCol="0"/>
          <a:lstStyle/>
          <a:p>
            <a:endParaRPr>
              <a:cs typeface="+mn-ea"/>
              <a:sym typeface="+mn-lt"/>
            </a:endParaRPr>
          </a:p>
        </p:txBody>
      </p:sp>
      <p:sp>
        <p:nvSpPr>
          <p:cNvPr id="12" name="object 12"/>
          <p:cNvSpPr/>
          <p:nvPr/>
        </p:nvSpPr>
        <p:spPr>
          <a:xfrm>
            <a:off x="1881189" y="2406587"/>
            <a:ext cx="1400175" cy="774700"/>
          </a:xfrm>
          <a:prstGeom prst="rect">
            <a:avLst/>
          </a:prstGeom>
          <a:blipFill>
            <a:blip r:embed="rId10" cstate="print"/>
            <a:stretch>
              <a:fillRect/>
            </a:stretch>
          </a:blipFill>
        </p:spPr>
        <p:txBody>
          <a:bodyPr wrap="square" lIns="0" tIns="0" rIns="0" bIns="0" rtlCol="0"/>
          <a:lstStyle/>
          <a:p>
            <a:endParaRPr>
              <a:cs typeface="+mn-ea"/>
              <a:sym typeface="+mn-lt"/>
            </a:endParaRPr>
          </a:p>
        </p:txBody>
      </p:sp>
      <p:sp>
        <p:nvSpPr>
          <p:cNvPr id="13" name="object 13"/>
          <p:cNvSpPr/>
          <p:nvPr/>
        </p:nvSpPr>
        <p:spPr>
          <a:xfrm>
            <a:off x="8697124" y="2363787"/>
            <a:ext cx="1400163" cy="775971"/>
          </a:xfrm>
          <a:prstGeom prst="rect">
            <a:avLst/>
          </a:prstGeom>
          <a:blipFill>
            <a:blip r:embed="rId11" cstate="print"/>
            <a:stretch>
              <a:fillRect/>
            </a:stretch>
          </a:blipFill>
        </p:spPr>
        <p:txBody>
          <a:bodyPr wrap="square" lIns="0" tIns="0" rIns="0" bIns="0" rtlCol="0"/>
          <a:lstStyle/>
          <a:p>
            <a:endParaRPr>
              <a:cs typeface="+mn-ea"/>
              <a:sym typeface="+mn-lt"/>
            </a:endParaRPr>
          </a:p>
        </p:txBody>
      </p:sp>
      <p:sp>
        <p:nvSpPr>
          <p:cNvPr id="14" name="object 14"/>
          <p:cNvSpPr txBox="1"/>
          <p:nvPr/>
        </p:nvSpPr>
        <p:spPr>
          <a:xfrm>
            <a:off x="1969452" y="1375793"/>
            <a:ext cx="5709920" cy="5232843"/>
          </a:xfrm>
          <a:prstGeom prst="rect">
            <a:avLst/>
          </a:prstGeom>
        </p:spPr>
        <p:txBody>
          <a:bodyPr vert="horz" wrap="square" lIns="0" tIns="13335" rIns="0" bIns="0" rtlCol="0">
            <a:spAutoFit/>
          </a:bodyPr>
          <a:lstStyle/>
          <a:p>
            <a:pPr marL="12700">
              <a:spcBef>
                <a:spcPts val="105"/>
              </a:spcBef>
            </a:pPr>
            <a:r>
              <a:rPr sz="3200" b="1" dirty="0">
                <a:solidFill>
                  <a:srgbClr val="394653"/>
                </a:solidFill>
                <a:cs typeface="+mn-ea"/>
                <a:sym typeface="+mn-lt"/>
              </a:rPr>
              <a:t>检修电器设备的安全措</a:t>
            </a:r>
            <a:r>
              <a:rPr sz="3200" b="1" spc="5" dirty="0">
                <a:solidFill>
                  <a:srgbClr val="394653"/>
                </a:solidFill>
                <a:cs typeface="+mn-ea"/>
                <a:sym typeface="+mn-lt"/>
              </a:rPr>
              <a:t>施</a:t>
            </a:r>
            <a:endParaRPr sz="3200">
              <a:cs typeface="+mn-ea"/>
              <a:sym typeface="+mn-lt"/>
            </a:endParaRPr>
          </a:p>
          <a:p>
            <a:pPr>
              <a:spcBef>
                <a:spcPts val="10"/>
              </a:spcBef>
            </a:pPr>
            <a:endParaRPr sz="3500">
              <a:cs typeface="+mn-ea"/>
              <a:sym typeface="+mn-lt"/>
            </a:endParaRPr>
          </a:p>
          <a:p>
            <a:pPr marL="2404745" marR="248920" algn="just"/>
            <a:r>
              <a:rPr sz="2400" u="heavy" dirty="0">
                <a:solidFill>
                  <a:srgbClr val="EA542B"/>
                </a:solidFill>
                <a:uFill>
                  <a:solidFill>
                    <a:srgbClr val="EA542B"/>
                  </a:solidFill>
                </a:uFill>
                <a:cs typeface="+mn-ea"/>
                <a:sym typeface="+mn-lt"/>
              </a:rPr>
              <a:t>  </a:t>
            </a:r>
            <a:r>
              <a:rPr sz="2400" u="heavy" spc="195" dirty="0">
                <a:solidFill>
                  <a:srgbClr val="EA542B"/>
                </a:solidFill>
                <a:uFill>
                  <a:solidFill>
                    <a:srgbClr val="EA542B"/>
                  </a:solidFill>
                </a:uFill>
                <a:cs typeface="+mn-ea"/>
                <a:sym typeface="+mn-lt"/>
              </a:rPr>
              <a:t> </a:t>
            </a:r>
            <a:r>
              <a:rPr sz="2400" b="1" u="heavy" dirty="0">
                <a:solidFill>
                  <a:srgbClr val="EA542B"/>
                </a:solidFill>
                <a:uFill>
                  <a:solidFill>
                    <a:srgbClr val="EA542B"/>
                  </a:solidFill>
                </a:uFill>
                <a:cs typeface="+mn-ea"/>
                <a:sym typeface="+mn-lt"/>
              </a:rPr>
              <a:t>注意事项：电源线不</a:t>
            </a:r>
            <a:r>
              <a:rPr sz="2400" b="1" u="heavy" spc="-2035" dirty="0">
                <a:solidFill>
                  <a:srgbClr val="EA542B"/>
                </a:solidFill>
                <a:uFill>
                  <a:solidFill>
                    <a:srgbClr val="EA542B"/>
                  </a:solidFill>
                </a:uFill>
                <a:cs typeface="+mn-ea"/>
                <a:sym typeface="+mn-lt"/>
              </a:rPr>
              <a:t>可 </a:t>
            </a:r>
            <a:r>
              <a:rPr sz="2400" b="1" u="heavy" dirty="0">
                <a:solidFill>
                  <a:srgbClr val="EA542B"/>
                </a:solidFill>
                <a:uFill>
                  <a:solidFill>
                    <a:srgbClr val="EA542B"/>
                  </a:solidFill>
                </a:uFill>
                <a:cs typeface="+mn-ea"/>
                <a:sym typeface="+mn-lt"/>
              </a:rPr>
              <a:t>裸露在插座外面、需全 部插在插座内</a:t>
            </a:r>
            <a:endParaRPr sz="2400">
              <a:cs typeface="+mn-ea"/>
              <a:sym typeface="+mn-lt"/>
            </a:endParaRPr>
          </a:p>
          <a:p>
            <a:pPr>
              <a:lnSpc>
                <a:spcPct val="100000"/>
              </a:lnSpc>
            </a:pPr>
            <a:endParaRPr sz="3100">
              <a:cs typeface="+mn-ea"/>
              <a:sym typeface="+mn-lt"/>
            </a:endParaRPr>
          </a:p>
          <a:p>
            <a:pPr>
              <a:spcBef>
                <a:spcPts val="50"/>
              </a:spcBef>
            </a:pPr>
            <a:endParaRPr sz="3000">
              <a:cs typeface="+mn-ea"/>
              <a:sym typeface="+mn-lt"/>
            </a:endParaRPr>
          </a:p>
          <a:p>
            <a:pPr marL="2404745"/>
            <a:r>
              <a:rPr sz="2850" b="1" u="heavy" spc="31" dirty="0">
                <a:solidFill>
                  <a:srgbClr val="00929F"/>
                </a:solidFill>
                <a:uFill>
                  <a:solidFill>
                    <a:srgbClr val="00929F"/>
                  </a:solidFill>
                </a:uFill>
                <a:cs typeface="+mn-ea"/>
                <a:sym typeface="+mn-lt"/>
              </a:rPr>
              <a:t>目的：防止插头漏电</a:t>
            </a:r>
            <a:endParaRPr sz="2850">
              <a:cs typeface="+mn-ea"/>
              <a:sym typeface="+mn-lt"/>
            </a:endParaRPr>
          </a:p>
          <a:p>
            <a:pPr>
              <a:spcBef>
                <a:spcPts val="50"/>
              </a:spcBef>
            </a:pPr>
            <a:endParaRPr sz="3250">
              <a:cs typeface="+mn-ea"/>
              <a:sym typeface="+mn-lt"/>
            </a:endParaRPr>
          </a:p>
          <a:p>
            <a:pPr marL="2560320" marR="398145"/>
            <a:r>
              <a:rPr sz="2400" b="1" u="heavy" dirty="0">
                <a:solidFill>
                  <a:srgbClr val="EA542B"/>
                </a:solidFill>
                <a:uFill>
                  <a:solidFill>
                    <a:srgbClr val="EA542B"/>
                  </a:solidFill>
                </a:uFill>
                <a:cs typeface="+mn-ea"/>
                <a:sym typeface="+mn-lt"/>
              </a:rPr>
              <a:t>注意事项：电源线不</a:t>
            </a:r>
            <a:r>
              <a:rPr sz="2400" b="1" u="heavy" spc="-2440" dirty="0">
                <a:solidFill>
                  <a:srgbClr val="EA542B"/>
                </a:solidFill>
                <a:uFill>
                  <a:solidFill>
                    <a:srgbClr val="EA542B"/>
                  </a:solidFill>
                </a:uFill>
                <a:cs typeface="+mn-ea"/>
                <a:sym typeface="+mn-lt"/>
              </a:rPr>
              <a:t>可 </a:t>
            </a:r>
            <a:r>
              <a:rPr sz="2400" b="1" u="heavy" dirty="0">
                <a:solidFill>
                  <a:srgbClr val="EA542B"/>
                </a:solidFill>
                <a:uFill>
                  <a:solidFill>
                    <a:srgbClr val="EA542B"/>
                  </a:solidFill>
                </a:uFill>
                <a:cs typeface="+mn-ea"/>
                <a:sym typeface="+mn-lt"/>
              </a:rPr>
              <a:t>有铜丝漏在外面</a:t>
            </a:r>
            <a:endParaRPr sz="2400">
              <a:cs typeface="+mn-ea"/>
              <a:sym typeface="+mn-lt"/>
            </a:endParaRPr>
          </a:p>
        </p:txBody>
      </p:sp>
      <p:sp>
        <p:nvSpPr>
          <p:cNvPr id="15" name="object 15"/>
          <p:cNvSpPr txBox="1">
            <a:spLocks noGrp="1"/>
          </p:cNvSpPr>
          <p:nvPr>
            <p:ph type="title"/>
          </p:nvPr>
        </p:nvSpPr>
        <p:spPr>
          <a:xfrm>
            <a:off x="4464368" y="454959"/>
            <a:ext cx="3072765" cy="566181"/>
          </a:xfrm>
          <a:prstGeom prst="rect">
            <a:avLst/>
          </a:prstGeom>
        </p:spPr>
        <p:txBody>
          <a:bodyPr vert="horz" wrap="square" lIns="0" tIns="12065" rIns="0" bIns="0" rtlCol="0" anchor="ctr" anchorCtr="0">
            <a:spAutoFit/>
          </a:bodyPr>
          <a:lstStyle/>
          <a:p>
            <a:pPr marL="12700">
              <a:spcBef>
                <a:spcPts val="95"/>
              </a:spcBef>
            </a:pPr>
            <a:r>
              <a:rPr i="0" dirty="0">
                <a:latin typeface="+mn-lt"/>
                <a:ea typeface="+mn-ea"/>
                <a:cs typeface="+mn-ea"/>
                <a:sym typeface="+mn-lt"/>
              </a:rPr>
              <a:t>用电安全须</a:t>
            </a:r>
            <a:r>
              <a:rPr spc="-5" dirty="0">
                <a:latin typeface="+mn-lt"/>
                <a:ea typeface="+mn-ea"/>
                <a:cs typeface="+mn-ea"/>
                <a:sym typeface="+mn-lt"/>
              </a:rPr>
              <a:t>知</a:t>
            </a:r>
          </a:p>
        </p:txBody>
      </p:sp>
      <p:sp>
        <p:nvSpPr>
          <p:cNvPr id="16" name="object 16"/>
          <p:cNvSpPr/>
          <p:nvPr/>
        </p:nvSpPr>
        <p:spPr>
          <a:xfrm>
            <a:off x="1455419" y="1456944"/>
            <a:ext cx="363220" cy="421005"/>
          </a:xfrm>
          <a:custGeom>
            <a:avLst/>
            <a:gdLst/>
            <a:ahLst/>
            <a:cxnLst/>
            <a:rect l="l" t="t" r="r" b="b"/>
            <a:pathLst>
              <a:path w="363219" h="421005">
                <a:moveTo>
                  <a:pt x="0" y="420623"/>
                </a:moveTo>
                <a:lnTo>
                  <a:pt x="0" y="0"/>
                </a:lnTo>
                <a:lnTo>
                  <a:pt x="362712" y="210311"/>
                </a:lnTo>
                <a:lnTo>
                  <a:pt x="0" y="420623"/>
                </a:lnTo>
                <a:close/>
              </a:path>
            </a:pathLst>
          </a:custGeom>
          <a:solidFill>
            <a:srgbClr val="394653"/>
          </a:solidFill>
        </p:spPr>
        <p:txBody>
          <a:bodyPr wrap="square" lIns="0" tIns="0" rIns="0" bIns="0" rtlCol="0"/>
          <a:lstStyle/>
          <a:p>
            <a:endParaRPr>
              <a:cs typeface="+mn-ea"/>
              <a:sym typeface="+mn-lt"/>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971415" y="1643557"/>
            <a:ext cx="2341880" cy="1042914"/>
          </a:xfrm>
          <a:prstGeom prst="rect">
            <a:avLst/>
          </a:prstGeom>
        </p:spPr>
        <p:txBody>
          <a:bodyPr vert="horz" wrap="square" lIns="0" tIns="12065" rIns="0" bIns="0" rtlCol="0">
            <a:spAutoFit/>
          </a:bodyPr>
          <a:lstStyle/>
          <a:p>
            <a:pPr marL="12700" marR="5080" algn="just">
              <a:lnSpc>
                <a:spcPct val="101000"/>
              </a:lnSpc>
              <a:spcBef>
                <a:spcPts val="95"/>
              </a:spcBef>
            </a:pPr>
            <a:r>
              <a:rPr sz="2250" b="1" u="heavy" spc="31" dirty="0">
                <a:solidFill>
                  <a:srgbClr val="EA542B"/>
                </a:solidFill>
                <a:uFill>
                  <a:solidFill>
                    <a:srgbClr val="EA542B"/>
                  </a:solidFill>
                </a:uFill>
                <a:cs typeface="+mn-ea"/>
                <a:sym typeface="+mn-lt"/>
              </a:rPr>
              <a:t>注意事项：电源线</a:t>
            </a:r>
            <a:r>
              <a:rPr sz="2250" b="1" u="heavy" spc="-2305" dirty="0">
                <a:solidFill>
                  <a:srgbClr val="EA542B"/>
                </a:solidFill>
                <a:uFill>
                  <a:solidFill>
                    <a:srgbClr val="EA542B"/>
                  </a:solidFill>
                </a:uFill>
                <a:cs typeface="+mn-ea"/>
                <a:sym typeface="+mn-lt"/>
              </a:rPr>
              <a:t>不 </a:t>
            </a:r>
            <a:r>
              <a:rPr sz="2250" b="1" u="heavy" spc="25" dirty="0">
                <a:solidFill>
                  <a:srgbClr val="EA542B"/>
                </a:solidFill>
                <a:uFill>
                  <a:solidFill>
                    <a:srgbClr val="EA542B"/>
                  </a:solidFill>
                </a:uFill>
                <a:cs typeface="+mn-ea"/>
                <a:sym typeface="+mn-lt"/>
              </a:rPr>
              <a:t>可扎的过紧，需呈 </a:t>
            </a:r>
            <a:r>
              <a:rPr sz="2250" b="1" u="heavy" spc="31" dirty="0">
                <a:solidFill>
                  <a:srgbClr val="EA542B"/>
                </a:solidFill>
                <a:uFill>
                  <a:solidFill>
                    <a:srgbClr val="EA542B"/>
                  </a:solidFill>
                </a:uFill>
                <a:cs typeface="+mn-ea"/>
                <a:sym typeface="+mn-lt"/>
              </a:rPr>
              <a:t>弧形弯曲。</a:t>
            </a:r>
            <a:endParaRPr sz="2250">
              <a:cs typeface="+mn-ea"/>
              <a:sym typeface="+mn-lt"/>
            </a:endParaRPr>
          </a:p>
        </p:txBody>
      </p:sp>
      <p:sp>
        <p:nvSpPr>
          <p:cNvPr id="3" name="object 3"/>
          <p:cNvSpPr/>
          <p:nvPr/>
        </p:nvSpPr>
        <p:spPr>
          <a:xfrm>
            <a:off x="2636838" y="3786873"/>
            <a:ext cx="189865" cy="442595"/>
          </a:xfrm>
          <a:custGeom>
            <a:avLst/>
            <a:gdLst/>
            <a:ahLst/>
            <a:cxnLst/>
            <a:rect l="l" t="t" r="r" b="b"/>
            <a:pathLst>
              <a:path w="189864" h="442595">
                <a:moveTo>
                  <a:pt x="44627" y="442125"/>
                </a:moveTo>
                <a:lnTo>
                  <a:pt x="0" y="442125"/>
                </a:lnTo>
                <a:lnTo>
                  <a:pt x="0" y="0"/>
                </a:lnTo>
                <a:lnTo>
                  <a:pt x="46774" y="0"/>
                </a:lnTo>
                <a:lnTo>
                  <a:pt x="96910" y="151218"/>
                </a:lnTo>
                <a:lnTo>
                  <a:pt x="44627" y="151218"/>
                </a:lnTo>
                <a:lnTo>
                  <a:pt x="44627" y="442125"/>
                </a:lnTo>
                <a:close/>
              </a:path>
              <a:path w="189864" h="442595">
                <a:moveTo>
                  <a:pt x="189788" y="296748"/>
                </a:moveTo>
                <a:lnTo>
                  <a:pt x="145161" y="296748"/>
                </a:lnTo>
                <a:lnTo>
                  <a:pt x="145161" y="0"/>
                </a:lnTo>
                <a:lnTo>
                  <a:pt x="189788" y="0"/>
                </a:lnTo>
                <a:lnTo>
                  <a:pt x="189788" y="296748"/>
                </a:lnTo>
                <a:close/>
              </a:path>
              <a:path w="189864" h="442595">
                <a:moveTo>
                  <a:pt x="189788" y="442125"/>
                </a:moveTo>
                <a:lnTo>
                  <a:pt x="141541" y="442125"/>
                </a:lnTo>
                <a:lnTo>
                  <a:pt x="44627" y="151218"/>
                </a:lnTo>
                <a:lnTo>
                  <a:pt x="96910" y="151218"/>
                </a:lnTo>
                <a:lnTo>
                  <a:pt x="145161" y="296748"/>
                </a:lnTo>
                <a:lnTo>
                  <a:pt x="189788" y="296748"/>
                </a:lnTo>
                <a:lnTo>
                  <a:pt x="189788" y="442125"/>
                </a:lnTo>
                <a:close/>
              </a:path>
            </a:pathLst>
          </a:custGeom>
          <a:solidFill>
            <a:srgbClr val="FF0000"/>
          </a:solidFill>
        </p:spPr>
        <p:txBody>
          <a:bodyPr wrap="square" lIns="0" tIns="0" rIns="0" bIns="0" rtlCol="0"/>
          <a:lstStyle/>
          <a:p>
            <a:endParaRPr>
              <a:cs typeface="+mn-ea"/>
              <a:sym typeface="+mn-lt"/>
            </a:endParaRPr>
          </a:p>
        </p:txBody>
      </p:sp>
      <p:sp>
        <p:nvSpPr>
          <p:cNvPr id="4" name="object 4"/>
          <p:cNvSpPr/>
          <p:nvPr/>
        </p:nvSpPr>
        <p:spPr>
          <a:xfrm>
            <a:off x="2865717" y="3774937"/>
            <a:ext cx="233083" cy="466089"/>
          </a:xfrm>
          <a:prstGeom prst="rect">
            <a:avLst/>
          </a:prstGeom>
          <a:blipFill>
            <a:blip r:embed="rId2" cstate="print"/>
            <a:stretch>
              <a:fillRect/>
            </a:stretch>
          </a:blipFill>
        </p:spPr>
        <p:txBody>
          <a:bodyPr wrap="square" lIns="0" tIns="0" rIns="0" bIns="0" rtlCol="0"/>
          <a:lstStyle/>
          <a:p>
            <a:endParaRPr>
              <a:cs typeface="+mn-ea"/>
              <a:sym typeface="+mn-lt"/>
            </a:endParaRPr>
          </a:p>
        </p:txBody>
      </p:sp>
      <p:sp>
        <p:nvSpPr>
          <p:cNvPr id="5" name="object 5"/>
          <p:cNvSpPr/>
          <p:nvPr/>
        </p:nvSpPr>
        <p:spPr>
          <a:xfrm>
            <a:off x="2632075" y="3782111"/>
            <a:ext cx="199391" cy="452120"/>
          </a:xfrm>
          <a:custGeom>
            <a:avLst/>
            <a:gdLst/>
            <a:ahLst/>
            <a:cxnLst/>
            <a:rect l="l" t="t" r="r" b="b"/>
            <a:pathLst>
              <a:path w="199389" h="452120">
                <a:moveTo>
                  <a:pt x="49390" y="451650"/>
                </a:moveTo>
                <a:lnTo>
                  <a:pt x="4762" y="451650"/>
                </a:lnTo>
                <a:lnTo>
                  <a:pt x="3289" y="451421"/>
                </a:lnTo>
                <a:lnTo>
                  <a:pt x="1968" y="450748"/>
                </a:lnTo>
                <a:lnTo>
                  <a:pt x="914" y="449694"/>
                </a:lnTo>
                <a:lnTo>
                  <a:pt x="228" y="448360"/>
                </a:lnTo>
                <a:lnTo>
                  <a:pt x="0" y="446887"/>
                </a:lnTo>
                <a:lnTo>
                  <a:pt x="0" y="4762"/>
                </a:lnTo>
                <a:lnTo>
                  <a:pt x="4762" y="0"/>
                </a:lnTo>
                <a:lnTo>
                  <a:pt x="51536" y="0"/>
                </a:lnTo>
                <a:lnTo>
                  <a:pt x="56542" y="4762"/>
                </a:lnTo>
                <a:lnTo>
                  <a:pt x="9525" y="4762"/>
                </a:lnTo>
                <a:lnTo>
                  <a:pt x="4762" y="9525"/>
                </a:lnTo>
                <a:lnTo>
                  <a:pt x="9525" y="9525"/>
                </a:lnTo>
                <a:lnTo>
                  <a:pt x="9525" y="442125"/>
                </a:lnTo>
                <a:lnTo>
                  <a:pt x="4762" y="442125"/>
                </a:lnTo>
                <a:lnTo>
                  <a:pt x="9525" y="446887"/>
                </a:lnTo>
                <a:lnTo>
                  <a:pt x="54152" y="446887"/>
                </a:lnTo>
                <a:lnTo>
                  <a:pt x="53924" y="448360"/>
                </a:lnTo>
                <a:lnTo>
                  <a:pt x="53225" y="449719"/>
                </a:lnTo>
                <a:lnTo>
                  <a:pt x="52171" y="450761"/>
                </a:lnTo>
                <a:lnTo>
                  <a:pt x="50863" y="451421"/>
                </a:lnTo>
                <a:lnTo>
                  <a:pt x="49390" y="451650"/>
                </a:lnTo>
                <a:close/>
              </a:path>
              <a:path w="199389" h="452120">
                <a:moveTo>
                  <a:pt x="154686" y="301510"/>
                </a:moveTo>
                <a:lnTo>
                  <a:pt x="145161" y="301510"/>
                </a:lnTo>
                <a:lnTo>
                  <a:pt x="154444" y="300012"/>
                </a:lnTo>
                <a:lnTo>
                  <a:pt x="145161" y="272014"/>
                </a:lnTo>
                <a:lnTo>
                  <a:pt x="145161" y="4762"/>
                </a:lnTo>
                <a:lnTo>
                  <a:pt x="145402" y="3263"/>
                </a:lnTo>
                <a:lnTo>
                  <a:pt x="146088" y="1943"/>
                </a:lnTo>
                <a:lnTo>
                  <a:pt x="147141" y="901"/>
                </a:lnTo>
                <a:lnTo>
                  <a:pt x="148450" y="241"/>
                </a:lnTo>
                <a:lnTo>
                  <a:pt x="149923" y="0"/>
                </a:lnTo>
                <a:lnTo>
                  <a:pt x="194551" y="0"/>
                </a:lnTo>
                <a:lnTo>
                  <a:pt x="199313" y="4762"/>
                </a:lnTo>
                <a:lnTo>
                  <a:pt x="154686" y="4762"/>
                </a:lnTo>
                <a:lnTo>
                  <a:pt x="149923" y="9525"/>
                </a:lnTo>
                <a:lnTo>
                  <a:pt x="154686" y="9525"/>
                </a:lnTo>
                <a:lnTo>
                  <a:pt x="154686" y="301510"/>
                </a:lnTo>
                <a:close/>
              </a:path>
              <a:path w="199389" h="452120">
                <a:moveTo>
                  <a:pt x="9525" y="9525"/>
                </a:moveTo>
                <a:lnTo>
                  <a:pt x="4762" y="9525"/>
                </a:lnTo>
                <a:lnTo>
                  <a:pt x="9525" y="4762"/>
                </a:lnTo>
                <a:lnTo>
                  <a:pt x="9525" y="9525"/>
                </a:lnTo>
                <a:close/>
              </a:path>
              <a:path w="199389" h="452120">
                <a:moveTo>
                  <a:pt x="48097" y="9525"/>
                </a:moveTo>
                <a:lnTo>
                  <a:pt x="9525" y="9525"/>
                </a:lnTo>
                <a:lnTo>
                  <a:pt x="9525" y="4762"/>
                </a:lnTo>
                <a:lnTo>
                  <a:pt x="56542" y="4762"/>
                </a:lnTo>
                <a:lnTo>
                  <a:pt x="57038" y="6261"/>
                </a:lnTo>
                <a:lnTo>
                  <a:pt x="47015" y="6261"/>
                </a:lnTo>
                <a:lnTo>
                  <a:pt x="48097" y="9525"/>
                </a:lnTo>
                <a:close/>
              </a:path>
              <a:path w="199389" h="452120">
                <a:moveTo>
                  <a:pt x="154686" y="9525"/>
                </a:moveTo>
                <a:lnTo>
                  <a:pt x="149923" y="9525"/>
                </a:lnTo>
                <a:lnTo>
                  <a:pt x="154686" y="4762"/>
                </a:lnTo>
                <a:lnTo>
                  <a:pt x="154686" y="9525"/>
                </a:lnTo>
                <a:close/>
              </a:path>
              <a:path w="199389" h="452120">
                <a:moveTo>
                  <a:pt x="189788" y="9525"/>
                </a:moveTo>
                <a:lnTo>
                  <a:pt x="154686" y="9525"/>
                </a:lnTo>
                <a:lnTo>
                  <a:pt x="154686" y="4762"/>
                </a:lnTo>
                <a:lnTo>
                  <a:pt x="189788" y="4762"/>
                </a:lnTo>
                <a:lnTo>
                  <a:pt x="189788" y="9525"/>
                </a:lnTo>
                <a:close/>
              </a:path>
              <a:path w="199389" h="452120">
                <a:moveTo>
                  <a:pt x="189788" y="446887"/>
                </a:moveTo>
                <a:lnTo>
                  <a:pt x="189788" y="4762"/>
                </a:lnTo>
                <a:lnTo>
                  <a:pt x="194551" y="9525"/>
                </a:lnTo>
                <a:lnTo>
                  <a:pt x="199313" y="9525"/>
                </a:lnTo>
                <a:lnTo>
                  <a:pt x="199313" y="442125"/>
                </a:lnTo>
                <a:lnTo>
                  <a:pt x="194551" y="442125"/>
                </a:lnTo>
                <a:lnTo>
                  <a:pt x="189788" y="446887"/>
                </a:lnTo>
                <a:close/>
              </a:path>
              <a:path w="199389" h="452120">
                <a:moveTo>
                  <a:pt x="199313" y="9525"/>
                </a:moveTo>
                <a:lnTo>
                  <a:pt x="194551" y="9525"/>
                </a:lnTo>
                <a:lnTo>
                  <a:pt x="189788" y="4762"/>
                </a:lnTo>
                <a:lnTo>
                  <a:pt x="199313" y="4762"/>
                </a:lnTo>
                <a:lnTo>
                  <a:pt x="199313" y="9525"/>
                </a:lnTo>
                <a:close/>
              </a:path>
              <a:path w="199389" h="452120">
                <a:moveTo>
                  <a:pt x="150672" y="306209"/>
                </a:moveTo>
                <a:lnTo>
                  <a:pt x="47015" y="6261"/>
                </a:lnTo>
                <a:lnTo>
                  <a:pt x="51536" y="9525"/>
                </a:lnTo>
                <a:lnTo>
                  <a:pt x="58121" y="9525"/>
                </a:lnTo>
                <a:lnTo>
                  <a:pt x="145161" y="272014"/>
                </a:lnTo>
                <a:lnTo>
                  <a:pt x="145161" y="301510"/>
                </a:lnTo>
                <a:lnTo>
                  <a:pt x="154686" y="301510"/>
                </a:lnTo>
                <a:lnTo>
                  <a:pt x="154381" y="303149"/>
                </a:lnTo>
                <a:lnTo>
                  <a:pt x="153543" y="304596"/>
                </a:lnTo>
                <a:lnTo>
                  <a:pt x="152260" y="305650"/>
                </a:lnTo>
                <a:lnTo>
                  <a:pt x="150672" y="306209"/>
                </a:lnTo>
                <a:close/>
              </a:path>
              <a:path w="199389" h="452120">
                <a:moveTo>
                  <a:pt x="58121" y="9525"/>
                </a:moveTo>
                <a:lnTo>
                  <a:pt x="51536" y="9525"/>
                </a:lnTo>
                <a:lnTo>
                  <a:pt x="47015" y="6261"/>
                </a:lnTo>
                <a:lnTo>
                  <a:pt x="57038" y="6261"/>
                </a:lnTo>
                <a:lnTo>
                  <a:pt x="58121" y="9525"/>
                </a:lnTo>
                <a:close/>
              </a:path>
              <a:path w="199389" h="452120">
                <a:moveTo>
                  <a:pt x="44627" y="446887"/>
                </a:moveTo>
                <a:lnTo>
                  <a:pt x="44627" y="155981"/>
                </a:lnTo>
                <a:lnTo>
                  <a:pt x="44932" y="154343"/>
                </a:lnTo>
                <a:lnTo>
                  <a:pt x="45770" y="152895"/>
                </a:lnTo>
                <a:lnTo>
                  <a:pt x="47053" y="151841"/>
                </a:lnTo>
                <a:lnTo>
                  <a:pt x="48628" y="151282"/>
                </a:lnTo>
                <a:lnTo>
                  <a:pt x="50304" y="151307"/>
                </a:lnTo>
                <a:lnTo>
                  <a:pt x="51866" y="151904"/>
                </a:lnTo>
                <a:lnTo>
                  <a:pt x="53111" y="153009"/>
                </a:lnTo>
                <a:lnTo>
                  <a:pt x="53911" y="154482"/>
                </a:lnTo>
                <a:lnTo>
                  <a:pt x="54410" y="155981"/>
                </a:lnTo>
                <a:lnTo>
                  <a:pt x="54152" y="155981"/>
                </a:lnTo>
                <a:lnTo>
                  <a:pt x="44881" y="157492"/>
                </a:lnTo>
                <a:lnTo>
                  <a:pt x="54152" y="185321"/>
                </a:lnTo>
                <a:lnTo>
                  <a:pt x="54152" y="442125"/>
                </a:lnTo>
                <a:lnTo>
                  <a:pt x="49390" y="442125"/>
                </a:lnTo>
                <a:lnTo>
                  <a:pt x="44627" y="446887"/>
                </a:lnTo>
                <a:close/>
              </a:path>
              <a:path w="199389" h="452120">
                <a:moveTo>
                  <a:pt x="54152" y="185321"/>
                </a:moveTo>
                <a:lnTo>
                  <a:pt x="44881" y="157492"/>
                </a:lnTo>
                <a:lnTo>
                  <a:pt x="54152" y="155981"/>
                </a:lnTo>
                <a:lnTo>
                  <a:pt x="54152" y="185321"/>
                </a:lnTo>
                <a:close/>
              </a:path>
              <a:path w="199389" h="452120">
                <a:moveTo>
                  <a:pt x="194551" y="451650"/>
                </a:moveTo>
                <a:lnTo>
                  <a:pt x="146304" y="451650"/>
                </a:lnTo>
                <a:lnTo>
                  <a:pt x="144843" y="451421"/>
                </a:lnTo>
                <a:lnTo>
                  <a:pt x="143509" y="450748"/>
                </a:lnTo>
                <a:lnTo>
                  <a:pt x="142455" y="449694"/>
                </a:lnTo>
                <a:lnTo>
                  <a:pt x="141782" y="448360"/>
                </a:lnTo>
                <a:lnTo>
                  <a:pt x="54152" y="185321"/>
                </a:lnTo>
                <a:lnTo>
                  <a:pt x="54152" y="155981"/>
                </a:lnTo>
                <a:lnTo>
                  <a:pt x="54410" y="155981"/>
                </a:lnTo>
                <a:lnTo>
                  <a:pt x="149737" y="442125"/>
                </a:lnTo>
                <a:lnTo>
                  <a:pt x="146304" y="442125"/>
                </a:lnTo>
                <a:lnTo>
                  <a:pt x="150825" y="445389"/>
                </a:lnTo>
                <a:lnTo>
                  <a:pt x="189788" y="445389"/>
                </a:lnTo>
                <a:lnTo>
                  <a:pt x="189788" y="446887"/>
                </a:lnTo>
                <a:lnTo>
                  <a:pt x="199313" y="446887"/>
                </a:lnTo>
                <a:lnTo>
                  <a:pt x="199085" y="448360"/>
                </a:lnTo>
                <a:lnTo>
                  <a:pt x="198374" y="449719"/>
                </a:lnTo>
                <a:lnTo>
                  <a:pt x="197320" y="450761"/>
                </a:lnTo>
                <a:lnTo>
                  <a:pt x="196024" y="451421"/>
                </a:lnTo>
                <a:lnTo>
                  <a:pt x="194551" y="451650"/>
                </a:lnTo>
                <a:close/>
              </a:path>
              <a:path w="199389" h="452120">
                <a:moveTo>
                  <a:pt x="145161" y="301510"/>
                </a:moveTo>
                <a:lnTo>
                  <a:pt x="145161" y="272014"/>
                </a:lnTo>
                <a:lnTo>
                  <a:pt x="154444" y="300012"/>
                </a:lnTo>
                <a:lnTo>
                  <a:pt x="145161" y="301510"/>
                </a:lnTo>
                <a:close/>
              </a:path>
              <a:path w="199389" h="452120">
                <a:moveTo>
                  <a:pt x="9525" y="446887"/>
                </a:moveTo>
                <a:lnTo>
                  <a:pt x="4762" y="442125"/>
                </a:lnTo>
                <a:lnTo>
                  <a:pt x="9525" y="442125"/>
                </a:lnTo>
                <a:lnTo>
                  <a:pt x="9525" y="446887"/>
                </a:lnTo>
                <a:close/>
              </a:path>
              <a:path w="199389" h="452120">
                <a:moveTo>
                  <a:pt x="44627" y="446887"/>
                </a:moveTo>
                <a:lnTo>
                  <a:pt x="9525" y="446887"/>
                </a:lnTo>
                <a:lnTo>
                  <a:pt x="9525" y="442125"/>
                </a:lnTo>
                <a:lnTo>
                  <a:pt x="44627" y="442125"/>
                </a:lnTo>
                <a:lnTo>
                  <a:pt x="44627" y="446887"/>
                </a:lnTo>
                <a:close/>
              </a:path>
              <a:path w="199389" h="452120">
                <a:moveTo>
                  <a:pt x="54152" y="446887"/>
                </a:moveTo>
                <a:lnTo>
                  <a:pt x="44627" y="446887"/>
                </a:lnTo>
                <a:lnTo>
                  <a:pt x="49390" y="442125"/>
                </a:lnTo>
                <a:lnTo>
                  <a:pt x="54152" y="442125"/>
                </a:lnTo>
                <a:lnTo>
                  <a:pt x="54152" y="446887"/>
                </a:lnTo>
                <a:close/>
              </a:path>
              <a:path w="199389" h="452120">
                <a:moveTo>
                  <a:pt x="150825" y="445389"/>
                </a:moveTo>
                <a:lnTo>
                  <a:pt x="146304" y="442125"/>
                </a:lnTo>
                <a:lnTo>
                  <a:pt x="149737" y="442125"/>
                </a:lnTo>
                <a:lnTo>
                  <a:pt x="150825" y="445389"/>
                </a:lnTo>
                <a:close/>
              </a:path>
              <a:path w="199389" h="452120">
                <a:moveTo>
                  <a:pt x="189788" y="445389"/>
                </a:moveTo>
                <a:lnTo>
                  <a:pt x="150825" y="445389"/>
                </a:lnTo>
                <a:lnTo>
                  <a:pt x="149737" y="442125"/>
                </a:lnTo>
                <a:lnTo>
                  <a:pt x="189788" y="442125"/>
                </a:lnTo>
                <a:lnTo>
                  <a:pt x="189788" y="445389"/>
                </a:lnTo>
                <a:close/>
              </a:path>
              <a:path w="199389" h="452120">
                <a:moveTo>
                  <a:pt x="199313" y="446887"/>
                </a:moveTo>
                <a:lnTo>
                  <a:pt x="189788" y="446887"/>
                </a:lnTo>
                <a:lnTo>
                  <a:pt x="194551" y="442125"/>
                </a:lnTo>
                <a:lnTo>
                  <a:pt x="199313" y="442125"/>
                </a:lnTo>
                <a:lnTo>
                  <a:pt x="199313" y="446887"/>
                </a:lnTo>
                <a:close/>
              </a:path>
            </a:pathLst>
          </a:custGeom>
          <a:solidFill>
            <a:srgbClr val="FF0000"/>
          </a:solidFill>
        </p:spPr>
        <p:txBody>
          <a:bodyPr wrap="square" lIns="0" tIns="0" rIns="0" bIns="0" rtlCol="0"/>
          <a:lstStyle/>
          <a:p>
            <a:endParaRPr>
              <a:cs typeface="+mn-ea"/>
              <a:sym typeface="+mn-lt"/>
            </a:endParaRPr>
          </a:p>
        </p:txBody>
      </p:sp>
      <p:sp>
        <p:nvSpPr>
          <p:cNvPr id="6" name="object 6"/>
          <p:cNvSpPr/>
          <p:nvPr/>
        </p:nvSpPr>
        <p:spPr>
          <a:xfrm>
            <a:off x="9028157" y="3625712"/>
            <a:ext cx="270580" cy="466089"/>
          </a:xfrm>
          <a:prstGeom prst="rect">
            <a:avLst/>
          </a:prstGeom>
          <a:blipFill>
            <a:blip r:embed="rId3" cstate="print"/>
            <a:stretch>
              <a:fillRect/>
            </a:stretch>
          </a:blipFill>
        </p:spPr>
        <p:txBody>
          <a:bodyPr wrap="square" lIns="0" tIns="0" rIns="0" bIns="0" rtlCol="0"/>
          <a:lstStyle/>
          <a:p>
            <a:endParaRPr>
              <a:cs typeface="+mn-ea"/>
              <a:sym typeface="+mn-lt"/>
            </a:endParaRPr>
          </a:p>
        </p:txBody>
      </p:sp>
      <p:sp>
        <p:nvSpPr>
          <p:cNvPr id="7" name="object 7"/>
          <p:cNvSpPr/>
          <p:nvPr/>
        </p:nvSpPr>
        <p:spPr>
          <a:xfrm>
            <a:off x="9337663" y="3637649"/>
            <a:ext cx="243204" cy="442595"/>
          </a:xfrm>
          <a:custGeom>
            <a:avLst/>
            <a:gdLst/>
            <a:ahLst/>
            <a:cxnLst/>
            <a:rect l="l" t="t" r="r" b="b"/>
            <a:pathLst>
              <a:path w="243204" h="442595">
                <a:moveTo>
                  <a:pt x="54140" y="442125"/>
                </a:moveTo>
                <a:lnTo>
                  <a:pt x="0" y="442125"/>
                </a:lnTo>
                <a:lnTo>
                  <a:pt x="0" y="0"/>
                </a:lnTo>
                <a:lnTo>
                  <a:pt x="54140" y="0"/>
                </a:lnTo>
                <a:lnTo>
                  <a:pt x="54140" y="195757"/>
                </a:lnTo>
                <a:lnTo>
                  <a:pt x="145653" y="195757"/>
                </a:lnTo>
                <a:lnTo>
                  <a:pt x="160778" y="234035"/>
                </a:lnTo>
                <a:lnTo>
                  <a:pt x="98399" y="234035"/>
                </a:lnTo>
                <a:lnTo>
                  <a:pt x="54140" y="308368"/>
                </a:lnTo>
                <a:lnTo>
                  <a:pt x="54140" y="442125"/>
                </a:lnTo>
                <a:close/>
              </a:path>
              <a:path w="243204" h="442595">
                <a:moveTo>
                  <a:pt x="145653" y="195757"/>
                </a:moveTo>
                <a:lnTo>
                  <a:pt x="54140" y="195757"/>
                </a:lnTo>
                <a:lnTo>
                  <a:pt x="164591" y="0"/>
                </a:lnTo>
                <a:lnTo>
                  <a:pt x="237756" y="0"/>
                </a:lnTo>
                <a:lnTo>
                  <a:pt x="136144" y="171691"/>
                </a:lnTo>
                <a:lnTo>
                  <a:pt x="145653" y="195757"/>
                </a:lnTo>
                <a:close/>
              </a:path>
              <a:path w="243204" h="442595">
                <a:moveTo>
                  <a:pt x="243001" y="442125"/>
                </a:moveTo>
                <a:lnTo>
                  <a:pt x="172808" y="442125"/>
                </a:lnTo>
                <a:lnTo>
                  <a:pt x="98399" y="234035"/>
                </a:lnTo>
                <a:lnTo>
                  <a:pt x="160778" y="234035"/>
                </a:lnTo>
                <a:lnTo>
                  <a:pt x="243001" y="442125"/>
                </a:lnTo>
                <a:close/>
              </a:path>
            </a:pathLst>
          </a:custGeom>
          <a:solidFill>
            <a:srgbClr val="00929F"/>
          </a:solidFill>
        </p:spPr>
        <p:txBody>
          <a:bodyPr wrap="square" lIns="0" tIns="0" rIns="0" bIns="0" rtlCol="0"/>
          <a:lstStyle/>
          <a:p>
            <a:endParaRPr>
              <a:cs typeface="+mn-ea"/>
              <a:sym typeface="+mn-lt"/>
            </a:endParaRPr>
          </a:p>
        </p:txBody>
      </p:sp>
      <p:sp>
        <p:nvSpPr>
          <p:cNvPr id="8" name="object 8"/>
          <p:cNvSpPr/>
          <p:nvPr/>
        </p:nvSpPr>
        <p:spPr>
          <a:xfrm>
            <a:off x="9333022" y="3632885"/>
            <a:ext cx="252729" cy="452120"/>
          </a:xfrm>
          <a:custGeom>
            <a:avLst/>
            <a:gdLst/>
            <a:ahLst/>
            <a:cxnLst/>
            <a:rect l="l" t="t" r="r" b="b"/>
            <a:pathLst>
              <a:path w="252729" h="452120">
                <a:moveTo>
                  <a:pt x="58780" y="451650"/>
                </a:moveTo>
                <a:lnTo>
                  <a:pt x="4640" y="451650"/>
                </a:lnTo>
                <a:lnTo>
                  <a:pt x="3142" y="451408"/>
                </a:lnTo>
                <a:lnTo>
                  <a:pt x="1846" y="450748"/>
                </a:lnTo>
                <a:lnTo>
                  <a:pt x="792" y="449694"/>
                </a:lnTo>
                <a:lnTo>
                  <a:pt x="106" y="448360"/>
                </a:lnTo>
                <a:lnTo>
                  <a:pt x="0" y="3975"/>
                </a:lnTo>
                <a:lnTo>
                  <a:pt x="106" y="3289"/>
                </a:lnTo>
                <a:lnTo>
                  <a:pt x="792" y="1968"/>
                </a:lnTo>
                <a:lnTo>
                  <a:pt x="1846" y="914"/>
                </a:lnTo>
                <a:lnTo>
                  <a:pt x="3167" y="241"/>
                </a:lnTo>
                <a:lnTo>
                  <a:pt x="4640" y="0"/>
                </a:lnTo>
                <a:lnTo>
                  <a:pt x="58780" y="0"/>
                </a:lnTo>
                <a:lnTo>
                  <a:pt x="63542" y="4762"/>
                </a:lnTo>
                <a:lnTo>
                  <a:pt x="9402" y="4762"/>
                </a:lnTo>
                <a:lnTo>
                  <a:pt x="4640" y="9525"/>
                </a:lnTo>
                <a:lnTo>
                  <a:pt x="9402" y="9525"/>
                </a:lnTo>
                <a:lnTo>
                  <a:pt x="9402" y="442125"/>
                </a:lnTo>
                <a:lnTo>
                  <a:pt x="4640" y="442125"/>
                </a:lnTo>
                <a:lnTo>
                  <a:pt x="9402" y="446887"/>
                </a:lnTo>
                <a:lnTo>
                  <a:pt x="63542" y="446887"/>
                </a:lnTo>
                <a:lnTo>
                  <a:pt x="63343" y="448170"/>
                </a:lnTo>
                <a:lnTo>
                  <a:pt x="63243" y="448500"/>
                </a:lnTo>
                <a:lnTo>
                  <a:pt x="62641" y="449694"/>
                </a:lnTo>
                <a:lnTo>
                  <a:pt x="61587" y="450748"/>
                </a:lnTo>
                <a:lnTo>
                  <a:pt x="60278" y="451408"/>
                </a:lnTo>
                <a:lnTo>
                  <a:pt x="58780" y="451650"/>
                </a:lnTo>
                <a:close/>
              </a:path>
              <a:path w="252729" h="452120">
                <a:moveTo>
                  <a:pt x="64251" y="200520"/>
                </a:moveTo>
                <a:lnTo>
                  <a:pt x="63542" y="200520"/>
                </a:lnTo>
                <a:lnTo>
                  <a:pt x="63542" y="182403"/>
                </a:lnTo>
                <a:lnTo>
                  <a:pt x="165079" y="2425"/>
                </a:lnTo>
                <a:lnTo>
                  <a:pt x="166167" y="1130"/>
                </a:lnTo>
                <a:lnTo>
                  <a:pt x="167594" y="292"/>
                </a:lnTo>
                <a:lnTo>
                  <a:pt x="169232" y="0"/>
                </a:lnTo>
                <a:lnTo>
                  <a:pt x="242397" y="0"/>
                </a:lnTo>
                <a:lnTo>
                  <a:pt x="244035" y="292"/>
                </a:lnTo>
                <a:lnTo>
                  <a:pt x="245481" y="1143"/>
                </a:lnTo>
                <a:lnTo>
                  <a:pt x="246483" y="2336"/>
                </a:lnTo>
                <a:lnTo>
                  <a:pt x="238307" y="2336"/>
                </a:lnTo>
                <a:lnTo>
                  <a:pt x="235489" y="7099"/>
                </a:lnTo>
                <a:lnTo>
                  <a:pt x="173385" y="7099"/>
                </a:lnTo>
                <a:lnTo>
                  <a:pt x="169232" y="9525"/>
                </a:lnTo>
                <a:lnTo>
                  <a:pt x="172016" y="9525"/>
                </a:lnTo>
                <a:lnTo>
                  <a:pt x="64251" y="200520"/>
                </a:lnTo>
                <a:close/>
              </a:path>
              <a:path w="252729" h="452120">
                <a:moveTo>
                  <a:pt x="243209" y="448640"/>
                </a:moveTo>
                <a:lnTo>
                  <a:pt x="136364" y="178206"/>
                </a:lnTo>
                <a:lnTo>
                  <a:pt x="136052" y="176872"/>
                </a:lnTo>
                <a:lnTo>
                  <a:pt x="136148" y="175361"/>
                </a:lnTo>
                <a:lnTo>
                  <a:pt x="136694" y="174028"/>
                </a:lnTo>
                <a:lnTo>
                  <a:pt x="238307" y="2336"/>
                </a:lnTo>
                <a:lnTo>
                  <a:pt x="242397" y="9525"/>
                </a:lnTo>
                <a:lnTo>
                  <a:pt x="245116" y="9525"/>
                </a:lnTo>
                <a:lnTo>
                  <a:pt x="147359" y="174701"/>
                </a:lnTo>
                <a:lnTo>
                  <a:pt x="145216" y="174701"/>
                </a:lnTo>
                <a:lnTo>
                  <a:pt x="144886" y="178879"/>
                </a:lnTo>
                <a:lnTo>
                  <a:pt x="146867" y="178879"/>
                </a:lnTo>
                <a:lnTo>
                  <a:pt x="250880" y="442125"/>
                </a:lnTo>
                <a:lnTo>
                  <a:pt x="247642" y="442125"/>
                </a:lnTo>
                <a:lnTo>
                  <a:pt x="243209" y="448640"/>
                </a:lnTo>
                <a:close/>
              </a:path>
              <a:path w="252729" h="452120">
                <a:moveTo>
                  <a:pt x="245116" y="9525"/>
                </a:moveTo>
                <a:lnTo>
                  <a:pt x="242397" y="9525"/>
                </a:lnTo>
                <a:lnTo>
                  <a:pt x="238307" y="2336"/>
                </a:lnTo>
                <a:lnTo>
                  <a:pt x="246483" y="2336"/>
                </a:lnTo>
                <a:lnTo>
                  <a:pt x="247096" y="3975"/>
                </a:lnTo>
                <a:lnTo>
                  <a:pt x="247083" y="5638"/>
                </a:lnTo>
                <a:lnTo>
                  <a:pt x="246499" y="7188"/>
                </a:lnTo>
                <a:lnTo>
                  <a:pt x="245116" y="9525"/>
                </a:lnTo>
                <a:close/>
              </a:path>
              <a:path w="252729" h="452120">
                <a:moveTo>
                  <a:pt x="9402" y="9525"/>
                </a:moveTo>
                <a:lnTo>
                  <a:pt x="4640" y="9525"/>
                </a:lnTo>
                <a:lnTo>
                  <a:pt x="9402" y="4762"/>
                </a:lnTo>
                <a:lnTo>
                  <a:pt x="9402" y="9525"/>
                </a:lnTo>
                <a:close/>
              </a:path>
              <a:path w="252729" h="452120">
                <a:moveTo>
                  <a:pt x="54017" y="9525"/>
                </a:moveTo>
                <a:lnTo>
                  <a:pt x="9402" y="9525"/>
                </a:lnTo>
                <a:lnTo>
                  <a:pt x="9402" y="4762"/>
                </a:lnTo>
                <a:lnTo>
                  <a:pt x="54017" y="4762"/>
                </a:lnTo>
                <a:lnTo>
                  <a:pt x="54017" y="9525"/>
                </a:lnTo>
                <a:close/>
              </a:path>
              <a:path w="252729" h="452120">
                <a:moveTo>
                  <a:pt x="59123" y="205270"/>
                </a:moveTo>
                <a:lnTo>
                  <a:pt x="54017" y="200520"/>
                </a:lnTo>
                <a:lnTo>
                  <a:pt x="54017" y="4762"/>
                </a:lnTo>
                <a:lnTo>
                  <a:pt x="58780" y="9525"/>
                </a:lnTo>
                <a:lnTo>
                  <a:pt x="63542" y="9525"/>
                </a:lnTo>
                <a:lnTo>
                  <a:pt x="63542" y="182403"/>
                </a:lnTo>
                <a:lnTo>
                  <a:pt x="54640" y="198183"/>
                </a:lnTo>
                <a:lnTo>
                  <a:pt x="63542" y="200520"/>
                </a:lnTo>
                <a:lnTo>
                  <a:pt x="64251" y="200520"/>
                </a:lnTo>
                <a:lnTo>
                  <a:pt x="62933" y="202857"/>
                </a:lnTo>
                <a:lnTo>
                  <a:pt x="61955" y="204076"/>
                </a:lnTo>
                <a:lnTo>
                  <a:pt x="60634" y="204901"/>
                </a:lnTo>
                <a:lnTo>
                  <a:pt x="59123" y="205270"/>
                </a:lnTo>
                <a:close/>
              </a:path>
              <a:path w="252729" h="452120">
                <a:moveTo>
                  <a:pt x="63542" y="9525"/>
                </a:moveTo>
                <a:lnTo>
                  <a:pt x="58780" y="9525"/>
                </a:lnTo>
                <a:lnTo>
                  <a:pt x="54017" y="4762"/>
                </a:lnTo>
                <a:lnTo>
                  <a:pt x="63542" y="4762"/>
                </a:lnTo>
                <a:lnTo>
                  <a:pt x="63542" y="9525"/>
                </a:lnTo>
                <a:close/>
              </a:path>
              <a:path w="252729" h="452120">
                <a:moveTo>
                  <a:pt x="172016" y="9525"/>
                </a:moveTo>
                <a:lnTo>
                  <a:pt x="169232" y="9525"/>
                </a:lnTo>
                <a:lnTo>
                  <a:pt x="173385" y="7099"/>
                </a:lnTo>
                <a:lnTo>
                  <a:pt x="172016" y="9525"/>
                </a:lnTo>
                <a:close/>
              </a:path>
              <a:path w="252729" h="452120">
                <a:moveTo>
                  <a:pt x="234053" y="9525"/>
                </a:moveTo>
                <a:lnTo>
                  <a:pt x="172016" y="9525"/>
                </a:lnTo>
                <a:lnTo>
                  <a:pt x="173385" y="7099"/>
                </a:lnTo>
                <a:lnTo>
                  <a:pt x="235489" y="7099"/>
                </a:lnTo>
                <a:lnTo>
                  <a:pt x="234053" y="9525"/>
                </a:lnTo>
                <a:close/>
              </a:path>
              <a:path w="252729" h="452120">
                <a:moveTo>
                  <a:pt x="144886" y="178879"/>
                </a:moveTo>
                <a:lnTo>
                  <a:pt x="145216" y="174701"/>
                </a:lnTo>
                <a:lnTo>
                  <a:pt x="146074" y="176872"/>
                </a:lnTo>
                <a:lnTo>
                  <a:pt x="144886" y="178879"/>
                </a:lnTo>
                <a:close/>
              </a:path>
              <a:path w="252729" h="452120">
                <a:moveTo>
                  <a:pt x="146074" y="176872"/>
                </a:moveTo>
                <a:lnTo>
                  <a:pt x="145216" y="174701"/>
                </a:lnTo>
                <a:lnTo>
                  <a:pt x="147359" y="174701"/>
                </a:lnTo>
                <a:lnTo>
                  <a:pt x="146074" y="176872"/>
                </a:lnTo>
                <a:close/>
              </a:path>
              <a:path w="252729" h="452120">
                <a:moveTo>
                  <a:pt x="146867" y="178879"/>
                </a:moveTo>
                <a:lnTo>
                  <a:pt x="144886" y="178879"/>
                </a:lnTo>
                <a:lnTo>
                  <a:pt x="146074" y="176872"/>
                </a:lnTo>
                <a:lnTo>
                  <a:pt x="146867" y="178879"/>
                </a:lnTo>
                <a:close/>
              </a:path>
              <a:path w="252729" h="452120">
                <a:moveTo>
                  <a:pt x="63542" y="200520"/>
                </a:moveTo>
                <a:lnTo>
                  <a:pt x="54640" y="198183"/>
                </a:lnTo>
                <a:lnTo>
                  <a:pt x="63542" y="182403"/>
                </a:lnTo>
                <a:lnTo>
                  <a:pt x="63542" y="200520"/>
                </a:lnTo>
                <a:close/>
              </a:path>
              <a:path w="252729" h="452120">
                <a:moveTo>
                  <a:pt x="54017" y="446887"/>
                </a:moveTo>
                <a:lnTo>
                  <a:pt x="54017" y="313131"/>
                </a:lnTo>
                <a:lnTo>
                  <a:pt x="54195" y="311873"/>
                </a:lnTo>
                <a:lnTo>
                  <a:pt x="98950" y="236359"/>
                </a:lnTo>
                <a:lnTo>
                  <a:pt x="102735" y="234035"/>
                </a:lnTo>
                <a:lnTo>
                  <a:pt x="104259" y="234188"/>
                </a:lnTo>
                <a:lnTo>
                  <a:pt x="105656" y="234810"/>
                </a:lnTo>
                <a:lnTo>
                  <a:pt x="106786" y="235851"/>
                </a:lnTo>
                <a:lnTo>
                  <a:pt x="107523" y="237185"/>
                </a:lnTo>
                <a:lnTo>
                  <a:pt x="108671" y="240398"/>
                </a:lnTo>
                <a:lnTo>
                  <a:pt x="98556" y="240398"/>
                </a:lnTo>
                <a:lnTo>
                  <a:pt x="101962" y="249923"/>
                </a:lnTo>
                <a:lnTo>
                  <a:pt x="64334" y="313131"/>
                </a:lnTo>
                <a:lnTo>
                  <a:pt x="63542" y="313131"/>
                </a:lnTo>
                <a:lnTo>
                  <a:pt x="62882" y="315569"/>
                </a:lnTo>
                <a:lnTo>
                  <a:pt x="63542" y="315569"/>
                </a:lnTo>
                <a:lnTo>
                  <a:pt x="63542" y="442125"/>
                </a:lnTo>
                <a:lnTo>
                  <a:pt x="58780" y="442125"/>
                </a:lnTo>
                <a:lnTo>
                  <a:pt x="54017" y="446887"/>
                </a:lnTo>
                <a:close/>
              </a:path>
              <a:path w="252729" h="452120">
                <a:moveTo>
                  <a:pt x="101962" y="249923"/>
                </a:moveTo>
                <a:lnTo>
                  <a:pt x="98556" y="240398"/>
                </a:lnTo>
                <a:lnTo>
                  <a:pt x="107142" y="241223"/>
                </a:lnTo>
                <a:lnTo>
                  <a:pt x="101962" y="249923"/>
                </a:lnTo>
                <a:close/>
              </a:path>
              <a:path w="252729" h="452120">
                <a:moveTo>
                  <a:pt x="247642" y="451650"/>
                </a:moveTo>
                <a:lnTo>
                  <a:pt x="177449" y="451650"/>
                </a:lnTo>
                <a:lnTo>
                  <a:pt x="176014" y="451434"/>
                </a:lnTo>
                <a:lnTo>
                  <a:pt x="174706" y="450786"/>
                </a:lnTo>
                <a:lnTo>
                  <a:pt x="173651" y="449770"/>
                </a:lnTo>
                <a:lnTo>
                  <a:pt x="172966" y="448500"/>
                </a:lnTo>
                <a:lnTo>
                  <a:pt x="101962" y="249923"/>
                </a:lnTo>
                <a:lnTo>
                  <a:pt x="107142" y="241223"/>
                </a:lnTo>
                <a:lnTo>
                  <a:pt x="98556" y="240398"/>
                </a:lnTo>
                <a:lnTo>
                  <a:pt x="108671" y="240398"/>
                </a:lnTo>
                <a:lnTo>
                  <a:pt x="180801" y="442125"/>
                </a:lnTo>
                <a:lnTo>
                  <a:pt x="177449" y="442125"/>
                </a:lnTo>
                <a:lnTo>
                  <a:pt x="181932" y="445287"/>
                </a:lnTo>
                <a:lnTo>
                  <a:pt x="241885" y="445287"/>
                </a:lnTo>
                <a:lnTo>
                  <a:pt x="243209" y="448640"/>
                </a:lnTo>
                <a:lnTo>
                  <a:pt x="252008" y="448640"/>
                </a:lnTo>
                <a:lnTo>
                  <a:pt x="251579" y="449567"/>
                </a:lnTo>
                <a:lnTo>
                  <a:pt x="250512" y="450684"/>
                </a:lnTo>
                <a:lnTo>
                  <a:pt x="249153" y="451408"/>
                </a:lnTo>
                <a:lnTo>
                  <a:pt x="247642" y="451650"/>
                </a:lnTo>
                <a:close/>
              </a:path>
              <a:path w="252729" h="452120">
                <a:moveTo>
                  <a:pt x="62882" y="315569"/>
                </a:moveTo>
                <a:lnTo>
                  <a:pt x="63542" y="313131"/>
                </a:lnTo>
                <a:lnTo>
                  <a:pt x="63542" y="314460"/>
                </a:lnTo>
                <a:lnTo>
                  <a:pt x="62882" y="315569"/>
                </a:lnTo>
                <a:close/>
              </a:path>
              <a:path w="252729" h="452120">
                <a:moveTo>
                  <a:pt x="63542" y="314460"/>
                </a:moveTo>
                <a:lnTo>
                  <a:pt x="63542" y="313131"/>
                </a:lnTo>
                <a:lnTo>
                  <a:pt x="64334" y="313131"/>
                </a:lnTo>
                <a:lnTo>
                  <a:pt x="63542" y="314460"/>
                </a:lnTo>
                <a:close/>
              </a:path>
              <a:path w="252729" h="452120">
                <a:moveTo>
                  <a:pt x="63542" y="315569"/>
                </a:moveTo>
                <a:lnTo>
                  <a:pt x="62882" y="315569"/>
                </a:lnTo>
                <a:lnTo>
                  <a:pt x="63542" y="314460"/>
                </a:lnTo>
                <a:lnTo>
                  <a:pt x="63542" y="315569"/>
                </a:lnTo>
                <a:close/>
              </a:path>
              <a:path w="252729" h="452120">
                <a:moveTo>
                  <a:pt x="9402" y="446887"/>
                </a:moveTo>
                <a:lnTo>
                  <a:pt x="4640" y="442125"/>
                </a:lnTo>
                <a:lnTo>
                  <a:pt x="9402" y="442125"/>
                </a:lnTo>
                <a:lnTo>
                  <a:pt x="9402" y="446887"/>
                </a:lnTo>
                <a:close/>
              </a:path>
              <a:path w="252729" h="452120">
                <a:moveTo>
                  <a:pt x="54017" y="446887"/>
                </a:moveTo>
                <a:lnTo>
                  <a:pt x="9402" y="446887"/>
                </a:lnTo>
                <a:lnTo>
                  <a:pt x="9402" y="442125"/>
                </a:lnTo>
                <a:lnTo>
                  <a:pt x="54017" y="442125"/>
                </a:lnTo>
                <a:lnTo>
                  <a:pt x="54017" y="446887"/>
                </a:lnTo>
                <a:close/>
              </a:path>
              <a:path w="252729" h="452120">
                <a:moveTo>
                  <a:pt x="63542" y="446887"/>
                </a:moveTo>
                <a:lnTo>
                  <a:pt x="54017" y="446887"/>
                </a:lnTo>
                <a:lnTo>
                  <a:pt x="58780" y="442125"/>
                </a:lnTo>
                <a:lnTo>
                  <a:pt x="63542" y="442125"/>
                </a:lnTo>
                <a:lnTo>
                  <a:pt x="63542" y="446887"/>
                </a:lnTo>
                <a:close/>
              </a:path>
              <a:path w="252729" h="452120">
                <a:moveTo>
                  <a:pt x="181932" y="445287"/>
                </a:moveTo>
                <a:lnTo>
                  <a:pt x="177449" y="442125"/>
                </a:lnTo>
                <a:lnTo>
                  <a:pt x="180801" y="442125"/>
                </a:lnTo>
                <a:lnTo>
                  <a:pt x="181932" y="445287"/>
                </a:lnTo>
                <a:close/>
              </a:path>
              <a:path w="252729" h="452120">
                <a:moveTo>
                  <a:pt x="241885" y="445287"/>
                </a:moveTo>
                <a:lnTo>
                  <a:pt x="181932" y="445287"/>
                </a:lnTo>
                <a:lnTo>
                  <a:pt x="180801" y="442125"/>
                </a:lnTo>
                <a:lnTo>
                  <a:pt x="240635" y="442125"/>
                </a:lnTo>
                <a:lnTo>
                  <a:pt x="241885" y="445287"/>
                </a:lnTo>
                <a:close/>
              </a:path>
              <a:path w="252729" h="452120">
                <a:moveTo>
                  <a:pt x="252008" y="448640"/>
                </a:moveTo>
                <a:lnTo>
                  <a:pt x="243209" y="448640"/>
                </a:lnTo>
                <a:lnTo>
                  <a:pt x="247642" y="442125"/>
                </a:lnTo>
                <a:lnTo>
                  <a:pt x="250880" y="442125"/>
                </a:lnTo>
                <a:lnTo>
                  <a:pt x="252074" y="445147"/>
                </a:lnTo>
                <a:lnTo>
                  <a:pt x="252391" y="446646"/>
                </a:lnTo>
                <a:lnTo>
                  <a:pt x="252226" y="448170"/>
                </a:lnTo>
                <a:lnTo>
                  <a:pt x="252008" y="448640"/>
                </a:lnTo>
                <a:close/>
              </a:path>
            </a:pathLst>
          </a:custGeom>
          <a:solidFill>
            <a:srgbClr val="00929F"/>
          </a:solidFill>
        </p:spPr>
        <p:txBody>
          <a:bodyPr wrap="square" lIns="0" tIns="0" rIns="0" bIns="0" rtlCol="0"/>
          <a:lstStyle/>
          <a:p>
            <a:endParaRPr>
              <a:cs typeface="+mn-ea"/>
              <a:sym typeface="+mn-lt"/>
            </a:endParaRPr>
          </a:p>
        </p:txBody>
      </p:sp>
      <p:sp>
        <p:nvSpPr>
          <p:cNvPr id="9" name="object 9"/>
          <p:cNvSpPr/>
          <p:nvPr/>
        </p:nvSpPr>
        <p:spPr>
          <a:xfrm>
            <a:off x="5094287" y="3022309"/>
            <a:ext cx="1757680" cy="287655"/>
          </a:xfrm>
          <a:custGeom>
            <a:avLst/>
            <a:gdLst/>
            <a:ahLst/>
            <a:cxnLst/>
            <a:rect l="l" t="t" r="r" b="b"/>
            <a:pathLst>
              <a:path w="1757679" h="287654">
                <a:moveTo>
                  <a:pt x="1301889" y="75158"/>
                </a:moveTo>
                <a:lnTo>
                  <a:pt x="1301889" y="0"/>
                </a:lnTo>
                <a:lnTo>
                  <a:pt x="1322478" y="6502"/>
                </a:lnTo>
                <a:lnTo>
                  <a:pt x="1311402" y="6502"/>
                </a:lnTo>
                <a:lnTo>
                  <a:pt x="1305217" y="11049"/>
                </a:lnTo>
                <a:lnTo>
                  <a:pt x="1311402" y="13002"/>
                </a:lnTo>
                <a:lnTo>
                  <a:pt x="1311402" y="70396"/>
                </a:lnTo>
                <a:lnTo>
                  <a:pt x="1306639" y="70396"/>
                </a:lnTo>
                <a:lnTo>
                  <a:pt x="1301889" y="75158"/>
                </a:lnTo>
                <a:close/>
              </a:path>
              <a:path w="1757679" h="287654">
                <a:moveTo>
                  <a:pt x="1311402" y="13002"/>
                </a:moveTo>
                <a:lnTo>
                  <a:pt x="1305217" y="11049"/>
                </a:lnTo>
                <a:lnTo>
                  <a:pt x="1311402" y="6502"/>
                </a:lnTo>
                <a:lnTo>
                  <a:pt x="1311402" y="13002"/>
                </a:lnTo>
                <a:close/>
              </a:path>
              <a:path w="1757679" h="287654">
                <a:moveTo>
                  <a:pt x="1725675" y="143821"/>
                </a:moveTo>
                <a:lnTo>
                  <a:pt x="1311402" y="13002"/>
                </a:lnTo>
                <a:lnTo>
                  <a:pt x="1311402" y="6502"/>
                </a:lnTo>
                <a:lnTo>
                  <a:pt x="1322478" y="6502"/>
                </a:lnTo>
                <a:lnTo>
                  <a:pt x="1742902" y="139280"/>
                </a:lnTo>
                <a:lnTo>
                  <a:pt x="1740052" y="139280"/>
                </a:lnTo>
                <a:lnTo>
                  <a:pt x="1725675" y="143821"/>
                </a:lnTo>
                <a:close/>
              </a:path>
              <a:path w="1757679" h="287654">
                <a:moveTo>
                  <a:pt x="1301889" y="217246"/>
                </a:moveTo>
                <a:lnTo>
                  <a:pt x="0" y="217246"/>
                </a:lnTo>
                <a:lnTo>
                  <a:pt x="0" y="70396"/>
                </a:lnTo>
                <a:lnTo>
                  <a:pt x="1301889" y="70396"/>
                </a:lnTo>
                <a:lnTo>
                  <a:pt x="1301889" y="75158"/>
                </a:lnTo>
                <a:lnTo>
                  <a:pt x="9525" y="75158"/>
                </a:lnTo>
                <a:lnTo>
                  <a:pt x="4762" y="79921"/>
                </a:lnTo>
                <a:lnTo>
                  <a:pt x="9525" y="79921"/>
                </a:lnTo>
                <a:lnTo>
                  <a:pt x="9525" y="207721"/>
                </a:lnTo>
                <a:lnTo>
                  <a:pt x="4762" y="207721"/>
                </a:lnTo>
                <a:lnTo>
                  <a:pt x="9525" y="212483"/>
                </a:lnTo>
                <a:lnTo>
                  <a:pt x="1301889" y="212483"/>
                </a:lnTo>
                <a:lnTo>
                  <a:pt x="1301889" y="217246"/>
                </a:lnTo>
                <a:close/>
              </a:path>
              <a:path w="1757679" h="287654">
                <a:moveTo>
                  <a:pt x="1311402" y="79921"/>
                </a:moveTo>
                <a:lnTo>
                  <a:pt x="9525" y="79921"/>
                </a:lnTo>
                <a:lnTo>
                  <a:pt x="9525" y="75158"/>
                </a:lnTo>
                <a:lnTo>
                  <a:pt x="1301889" y="75158"/>
                </a:lnTo>
                <a:lnTo>
                  <a:pt x="1306639" y="70396"/>
                </a:lnTo>
                <a:lnTo>
                  <a:pt x="1311402" y="70396"/>
                </a:lnTo>
                <a:lnTo>
                  <a:pt x="1311402" y="79921"/>
                </a:lnTo>
                <a:close/>
              </a:path>
              <a:path w="1757679" h="287654">
                <a:moveTo>
                  <a:pt x="9525" y="79921"/>
                </a:moveTo>
                <a:lnTo>
                  <a:pt x="4762" y="79921"/>
                </a:lnTo>
                <a:lnTo>
                  <a:pt x="9525" y="75158"/>
                </a:lnTo>
                <a:lnTo>
                  <a:pt x="9525" y="79921"/>
                </a:lnTo>
                <a:close/>
              </a:path>
              <a:path w="1757679" h="287654">
                <a:moveTo>
                  <a:pt x="1740052" y="148361"/>
                </a:moveTo>
                <a:lnTo>
                  <a:pt x="1725675" y="143821"/>
                </a:lnTo>
                <a:lnTo>
                  <a:pt x="1740052" y="139280"/>
                </a:lnTo>
                <a:lnTo>
                  <a:pt x="1740052" y="148361"/>
                </a:lnTo>
                <a:close/>
              </a:path>
              <a:path w="1757679" h="287654">
                <a:moveTo>
                  <a:pt x="1742941" y="148361"/>
                </a:moveTo>
                <a:lnTo>
                  <a:pt x="1740052" y="148361"/>
                </a:lnTo>
                <a:lnTo>
                  <a:pt x="1740052" y="139280"/>
                </a:lnTo>
                <a:lnTo>
                  <a:pt x="1742902" y="139280"/>
                </a:lnTo>
                <a:lnTo>
                  <a:pt x="1757299" y="143827"/>
                </a:lnTo>
                <a:lnTo>
                  <a:pt x="1742941" y="148361"/>
                </a:lnTo>
                <a:close/>
              </a:path>
              <a:path w="1757679" h="287654">
                <a:moveTo>
                  <a:pt x="1322480" y="281139"/>
                </a:moveTo>
                <a:lnTo>
                  <a:pt x="1311402" y="281139"/>
                </a:lnTo>
                <a:lnTo>
                  <a:pt x="1311402" y="274652"/>
                </a:lnTo>
                <a:lnTo>
                  <a:pt x="1725694" y="143827"/>
                </a:lnTo>
                <a:lnTo>
                  <a:pt x="1740052" y="148361"/>
                </a:lnTo>
                <a:lnTo>
                  <a:pt x="1742941" y="148361"/>
                </a:lnTo>
                <a:lnTo>
                  <a:pt x="1322480" y="281139"/>
                </a:lnTo>
                <a:close/>
              </a:path>
              <a:path w="1757679" h="287654">
                <a:moveTo>
                  <a:pt x="9525" y="212483"/>
                </a:moveTo>
                <a:lnTo>
                  <a:pt x="4762" y="207721"/>
                </a:lnTo>
                <a:lnTo>
                  <a:pt x="9525" y="207721"/>
                </a:lnTo>
                <a:lnTo>
                  <a:pt x="9525" y="212483"/>
                </a:lnTo>
                <a:close/>
              </a:path>
              <a:path w="1757679" h="287654">
                <a:moveTo>
                  <a:pt x="1311402" y="217246"/>
                </a:moveTo>
                <a:lnTo>
                  <a:pt x="1306639" y="217246"/>
                </a:lnTo>
                <a:lnTo>
                  <a:pt x="1301889" y="212483"/>
                </a:lnTo>
                <a:lnTo>
                  <a:pt x="9525" y="212483"/>
                </a:lnTo>
                <a:lnTo>
                  <a:pt x="9525" y="207721"/>
                </a:lnTo>
                <a:lnTo>
                  <a:pt x="1311402" y="207721"/>
                </a:lnTo>
                <a:lnTo>
                  <a:pt x="1311402" y="217246"/>
                </a:lnTo>
                <a:close/>
              </a:path>
              <a:path w="1757679" h="287654">
                <a:moveTo>
                  <a:pt x="1301889" y="287642"/>
                </a:moveTo>
                <a:lnTo>
                  <a:pt x="1301889" y="212483"/>
                </a:lnTo>
                <a:lnTo>
                  <a:pt x="1306639" y="217246"/>
                </a:lnTo>
                <a:lnTo>
                  <a:pt x="1311402" y="217246"/>
                </a:lnTo>
                <a:lnTo>
                  <a:pt x="1311402" y="274652"/>
                </a:lnTo>
                <a:lnTo>
                  <a:pt x="1305217" y="276606"/>
                </a:lnTo>
                <a:lnTo>
                  <a:pt x="1311402" y="281139"/>
                </a:lnTo>
                <a:lnTo>
                  <a:pt x="1322480" y="281139"/>
                </a:lnTo>
                <a:lnTo>
                  <a:pt x="1301889" y="287642"/>
                </a:lnTo>
                <a:close/>
              </a:path>
              <a:path w="1757679" h="287654">
                <a:moveTo>
                  <a:pt x="1311402" y="281139"/>
                </a:moveTo>
                <a:lnTo>
                  <a:pt x="1305217" y="276606"/>
                </a:lnTo>
                <a:lnTo>
                  <a:pt x="1311402" y="274652"/>
                </a:lnTo>
                <a:lnTo>
                  <a:pt x="1311402" y="281139"/>
                </a:lnTo>
                <a:close/>
              </a:path>
            </a:pathLst>
          </a:custGeom>
          <a:solidFill>
            <a:srgbClr val="00929F"/>
          </a:solidFill>
        </p:spPr>
        <p:txBody>
          <a:bodyPr wrap="square" lIns="0" tIns="0" rIns="0" bIns="0" rtlCol="0"/>
          <a:lstStyle/>
          <a:p>
            <a:endParaRPr>
              <a:cs typeface="+mn-ea"/>
              <a:sym typeface="+mn-lt"/>
            </a:endParaRPr>
          </a:p>
        </p:txBody>
      </p:sp>
      <p:sp>
        <p:nvSpPr>
          <p:cNvPr id="10" name="object 10"/>
          <p:cNvSpPr/>
          <p:nvPr/>
        </p:nvSpPr>
        <p:spPr>
          <a:xfrm>
            <a:off x="7787642" y="1493521"/>
            <a:ext cx="3029711" cy="1993391"/>
          </a:xfrm>
          <a:prstGeom prst="rect">
            <a:avLst/>
          </a:prstGeom>
          <a:blipFill>
            <a:blip r:embed="rId4" cstate="print"/>
            <a:stretch>
              <a:fillRect/>
            </a:stretch>
          </a:blipFill>
        </p:spPr>
        <p:txBody>
          <a:bodyPr wrap="square" lIns="0" tIns="0" rIns="0" bIns="0" rtlCol="0"/>
          <a:lstStyle/>
          <a:p>
            <a:endParaRPr>
              <a:cs typeface="+mn-ea"/>
              <a:sym typeface="+mn-lt"/>
            </a:endParaRPr>
          </a:p>
        </p:txBody>
      </p:sp>
      <p:sp>
        <p:nvSpPr>
          <p:cNvPr id="11" name="object 11"/>
          <p:cNvSpPr/>
          <p:nvPr/>
        </p:nvSpPr>
        <p:spPr>
          <a:xfrm>
            <a:off x="1255775" y="1572769"/>
            <a:ext cx="3456432" cy="2161031"/>
          </a:xfrm>
          <a:prstGeom prst="rect">
            <a:avLst/>
          </a:prstGeom>
          <a:blipFill>
            <a:blip r:embed="rId5" cstate="print"/>
            <a:stretch>
              <a:fillRect/>
            </a:stretch>
          </a:blipFill>
        </p:spPr>
        <p:txBody>
          <a:bodyPr wrap="square" lIns="0" tIns="0" rIns="0" bIns="0" rtlCol="0"/>
          <a:lstStyle/>
          <a:p>
            <a:endParaRPr>
              <a:cs typeface="+mn-ea"/>
              <a:sym typeface="+mn-lt"/>
            </a:endParaRPr>
          </a:p>
        </p:txBody>
      </p:sp>
      <p:sp>
        <p:nvSpPr>
          <p:cNvPr id="12" name="object 12"/>
          <p:cNvSpPr/>
          <p:nvPr/>
        </p:nvSpPr>
        <p:spPr>
          <a:xfrm>
            <a:off x="1202438" y="4261103"/>
            <a:ext cx="3535679" cy="1964436"/>
          </a:xfrm>
          <a:prstGeom prst="rect">
            <a:avLst/>
          </a:prstGeom>
          <a:blipFill>
            <a:blip r:embed="rId6" cstate="print"/>
            <a:stretch>
              <a:fillRect/>
            </a:stretch>
          </a:blipFill>
        </p:spPr>
        <p:txBody>
          <a:bodyPr wrap="square" lIns="0" tIns="0" rIns="0" bIns="0" rtlCol="0"/>
          <a:lstStyle/>
          <a:p>
            <a:endParaRPr>
              <a:cs typeface="+mn-ea"/>
              <a:sym typeface="+mn-lt"/>
            </a:endParaRPr>
          </a:p>
        </p:txBody>
      </p:sp>
      <p:sp>
        <p:nvSpPr>
          <p:cNvPr id="13" name="object 13"/>
          <p:cNvSpPr/>
          <p:nvPr/>
        </p:nvSpPr>
        <p:spPr>
          <a:xfrm>
            <a:off x="7854696" y="4169665"/>
            <a:ext cx="3064763" cy="2065020"/>
          </a:xfrm>
          <a:prstGeom prst="rect">
            <a:avLst/>
          </a:prstGeom>
          <a:blipFill>
            <a:blip r:embed="rId7" cstate="print"/>
            <a:stretch>
              <a:fillRect/>
            </a:stretch>
          </a:blipFill>
        </p:spPr>
        <p:txBody>
          <a:bodyPr wrap="square" lIns="0" tIns="0" rIns="0" bIns="0" rtlCol="0"/>
          <a:lstStyle/>
          <a:p>
            <a:endParaRPr>
              <a:cs typeface="+mn-ea"/>
              <a:sym typeface="+mn-lt"/>
            </a:endParaRPr>
          </a:p>
        </p:txBody>
      </p:sp>
      <p:sp>
        <p:nvSpPr>
          <p:cNvPr id="14" name="object 14"/>
          <p:cNvSpPr/>
          <p:nvPr/>
        </p:nvSpPr>
        <p:spPr>
          <a:xfrm>
            <a:off x="5226051" y="5910606"/>
            <a:ext cx="1757680" cy="287655"/>
          </a:xfrm>
          <a:custGeom>
            <a:avLst/>
            <a:gdLst/>
            <a:ahLst/>
            <a:cxnLst/>
            <a:rect l="l" t="t" r="r" b="b"/>
            <a:pathLst>
              <a:path w="1757679" h="287654">
                <a:moveTo>
                  <a:pt x="1301889" y="75158"/>
                </a:moveTo>
                <a:lnTo>
                  <a:pt x="1301889" y="0"/>
                </a:lnTo>
                <a:lnTo>
                  <a:pt x="1322480" y="6502"/>
                </a:lnTo>
                <a:lnTo>
                  <a:pt x="1311414" y="6502"/>
                </a:lnTo>
                <a:lnTo>
                  <a:pt x="1305217" y="11036"/>
                </a:lnTo>
                <a:lnTo>
                  <a:pt x="1311414" y="12993"/>
                </a:lnTo>
                <a:lnTo>
                  <a:pt x="1311414" y="70396"/>
                </a:lnTo>
                <a:lnTo>
                  <a:pt x="1306652" y="70396"/>
                </a:lnTo>
                <a:lnTo>
                  <a:pt x="1301889" y="75158"/>
                </a:lnTo>
                <a:close/>
              </a:path>
              <a:path w="1757679" h="287654">
                <a:moveTo>
                  <a:pt x="1311414" y="12993"/>
                </a:moveTo>
                <a:lnTo>
                  <a:pt x="1305217" y="11036"/>
                </a:lnTo>
                <a:lnTo>
                  <a:pt x="1311414" y="6502"/>
                </a:lnTo>
                <a:lnTo>
                  <a:pt x="1311414" y="12993"/>
                </a:lnTo>
                <a:close/>
              </a:path>
              <a:path w="1757679" h="287654">
                <a:moveTo>
                  <a:pt x="1725675" y="143820"/>
                </a:moveTo>
                <a:lnTo>
                  <a:pt x="1311414" y="12993"/>
                </a:lnTo>
                <a:lnTo>
                  <a:pt x="1311414" y="6502"/>
                </a:lnTo>
                <a:lnTo>
                  <a:pt x="1322480" y="6502"/>
                </a:lnTo>
                <a:lnTo>
                  <a:pt x="1742941" y="139280"/>
                </a:lnTo>
                <a:lnTo>
                  <a:pt x="1740052" y="139280"/>
                </a:lnTo>
                <a:lnTo>
                  <a:pt x="1725675" y="143820"/>
                </a:lnTo>
                <a:close/>
              </a:path>
              <a:path w="1757679" h="287654">
                <a:moveTo>
                  <a:pt x="1301889" y="217233"/>
                </a:moveTo>
                <a:lnTo>
                  <a:pt x="0" y="217233"/>
                </a:lnTo>
                <a:lnTo>
                  <a:pt x="0" y="70396"/>
                </a:lnTo>
                <a:lnTo>
                  <a:pt x="1301889" y="70396"/>
                </a:lnTo>
                <a:lnTo>
                  <a:pt x="1301889" y="75158"/>
                </a:lnTo>
                <a:lnTo>
                  <a:pt x="9525" y="75158"/>
                </a:lnTo>
                <a:lnTo>
                  <a:pt x="4762" y="79921"/>
                </a:lnTo>
                <a:lnTo>
                  <a:pt x="9525" y="79921"/>
                </a:lnTo>
                <a:lnTo>
                  <a:pt x="9525" y="207708"/>
                </a:lnTo>
                <a:lnTo>
                  <a:pt x="4762" y="207708"/>
                </a:lnTo>
                <a:lnTo>
                  <a:pt x="9525" y="212471"/>
                </a:lnTo>
                <a:lnTo>
                  <a:pt x="1301889" y="212471"/>
                </a:lnTo>
                <a:lnTo>
                  <a:pt x="1301889" y="217233"/>
                </a:lnTo>
                <a:close/>
              </a:path>
              <a:path w="1757679" h="287654">
                <a:moveTo>
                  <a:pt x="1311414" y="79921"/>
                </a:moveTo>
                <a:lnTo>
                  <a:pt x="9525" y="79921"/>
                </a:lnTo>
                <a:lnTo>
                  <a:pt x="9525" y="75158"/>
                </a:lnTo>
                <a:lnTo>
                  <a:pt x="1301889" y="75158"/>
                </a:lnTo>
                <a:lnTo>
                  <a:pt x="1306652" y="70396"/>
                </a:lnTo>
                <a:lnTo>
                  <a:pt x="1311414" y="70396"/>
                </a:lnTo>
                <a:lnTo>
                  <a:pt x="1311414" y="79921"/>
                </a:lnTo>
                <a:close/>
              </a:path>
              <a:path w="1757679" h="287654">
                <a:moveTo>
                  <a:pt x="9525" y="79921"/>
                </a:moveTo>
                <a:lnTo>
                  <a:pt x="4762" y="79921"/>
                </a:lnTo>
                <a:lnTo>
                  <a:pt x="9525" y="75158"/>
                </a:lnTo>
                <a:lnTo>
                  <a:pt x="9525" y="79921"/>
                </a:lnTo>
                <a:close/>
              </a:path>
              <a:path w="1757679" h="287654">
                <a:moveTo>
                  <a:pt x="1740052" y="148361"/>
                </a:moveTo>
                <a:lnTo>
                  <a:pt x="1725675" y="143820"/>
                </a:lnTo>
                <a:lnTo>
                  <a:pt x="1740052" y="139280"/>
                </a:lnTo>
                <a:lnTo>
                  <a:pt x="1740052" y="148361"/>
                </a:lnTo>
                <a:close/>
              </a:path>
              <a:path w="1757679" h="287654">
                <a:moveTo>
                  <a:pt x="1742901" y="148361"/>
                </a:moveTo>
                <a:lnTo>
                  <a:pt x="1740052" y="148361"/>
                </a:lnTo>
                <a:lnTo>
                  <a:pt x="1740052" y="139280"/>
                </a:lnTo>
                <a:lnTo>
                  <a:pt x="1742941" y="139280"/>
                </a:lnTo>
                <a:lnTo>
                  <a:pt x="1757299" y="143814"/>
                </a:lnTo>
                <a:lnTo>
                  <a:pt x="1742901" y="148361"/>
                </a:lnTo>
                <a:close/>
              </a:path>
              <a:path w="1757679" h="287654">
                <a:moveTo>
                  <a:pt x="1322440" y="281139"/>
                </a:moveTo>
                <a:lnTo>
                  <a:pt x="1311414" y="281139"/>
                </a:lnTo>
                <a:lnTo>
                  <a:pt x="1311414" y="274636"/>
                </a:lnTo>
                <a:lnTo>
                  <a:pt x="1725675" y="143820"/>
                </a:lnTo>
                <a:lnTo>
                  <a:pt x="1740052" y="148361"/>
                </a:lnTo>
                <a:lnTo>
                  <a:pt x="1742901" y="148361"/>
                </a:lnTo>
                <a:lnTo>
                  <a:pt x="1322440" y="281139"/>
                </a:lnTo>
                <a:close/>
              </a:path>
              <a:path w="1757679" h="287654">
                <a:moveTo>
                  <a:pt x="9525" y="212471"/>
                </a:moveTo>
                <a:lnTo>
                  <a:pt x="4762" y="207708"/>
                </a:lnTo>
                <a:lnTo>
                  <a:pt x="9525" y="207708"/>
                </a:lnTo>
                <a:lnTo>
                  <a:pt x="9525" y="212471"/>
                </a:lnTo>
                <a:close/>
              </a:path>
              <a:path w="1757679" h="287654">
                <a:moveTo>
                  <a:pt x="1311414" y="217233"/>
                </a:moveTo>
                <a:lnTo>
                  <a:pt x="1306652" y="217233"/>
                </a:lnTo>
                <a:lnTo>
                  <a:pt x="1301889" y="212471"/>
                </a:lnTo>
                <a:lnTo>
                  <a:pt x="9525" y="212471"/>
                </a:lnTo>
                <a:lnTo>
                  <a:pt x="9525" y="207708"/>
                </a:lnTo>
                <a:lnTo>
                  <a:pt x="1311414" y="207708"/>
                </a:lnTo>
                <a:lnTo>
                  <a:pt x="1311414" y="217233"/>
                </a:lnTo>
                <a:close/>
              </a:path>
              <a:path w="1757679" h="287654">
                <a:moveTo>
                  <a:pt x="1301889" y="287629"/>
                </a:moveTo>
                <a:lnTo>
                  <a:pt x="1301889" y="212471"/>
                </a:lnTo>
                <a:lnTo>
                  <a:pt x="1306652" y="217233"/>
                </a:lnTo>
                <a:lnTo>
                  <a:pt x="1311414" y="217233"/>
                </a:lnTo>
                <a:lnTo>
                  <a:pt x="1311414" y="274636"/>
                </a:lnTo>
                <a:lnTo>
                  <a:pt x="1305217" y="276593"/>
                </a:lnTo>
                <a:lnTo>
                  <a:pt x="1311414" y="281139"/>
                </a:lnTo>
                <a:lnTo>
                  <a:pt x="1322440" y="281139"/>
                </a:lnTo>
                <a:lnTo>
                  <a:pt x="1301889" y="287629"/>
                </a:lnTo>
                <a:close/>
              </a:path>
              <a:path w="1757679" h="287654">
                <a:moveTo>
                  <a:pt x="1311414" y="281139"/>
                </a:moveTo>
                <a:lnTo>
                  <a:pt x="1305217" y="276593"/>
                </a:lnTo>
                <a:lnTo>
                  <a:pt x="1311414" y="274636"/>
                </a:lnTo>
                <a:lnTo>
                  <a:pt x="1311414" y="281139"/>
                </a:lnTo>
                <a:close/>
              </a:path>
            </a:pathLst>
          </a:custGeom>
          <a:solidFill>
            <a:srgbClr val="00929F"/>
          </a:solidFill>
        </p:spPr>
        <p:txBody>
          <a:bodyPr wrap="square" lIns="0" tIns="0" rIns="0" bIns="0" rtlCol="0"/>
          <a:lstStyle/>
          <a:p>
            <a:endParaRPr>
              <a:cs typeface="+mn-ea"/>
              <a:sym typeface="+mn-lt"/>
            </a:endParaRPr>
          </a:p>
        </p:txBody>
      </p:sp>
      <p:sp>
        <p:nvSpPr>
          <p:cNvPr id="15" name="object 15"/>
          <p:cNvSpPr txBox="1"/>
          <p:nvPr/>
        </p:nvSpPr>
        <p:spPr>
          <a:xfrm>
            <a:off x="4998403" y="4011265"/>
            <a:ext cx="2341880" cy="1759777"/>
          </a:xfrm>
          <a:prstGeom prst="rect">
            <a:avLst/>
          </a:prstGeom>
        </p:spPr>
        <p:txBody>
          <a:bodyPr vert="horz" wrap="square" lIns="0" tIns="191135" rIns="0" bIns="0" rtlCol="0">
            <a:spAutoFit/>
          </a:bodyPr>
          <a:lstStyle/>
          <a:p>
            <a:pPr marL="12700" indent="66675">
              <a:spcBef>
                <a:spcPts val="1505"/>
              </a:spcBef>
            </a:pPr>
            <a:r>
              <a:rPr sz="2400" b="1" u="heavy" dirty="0">
                <a:solidFill>
                  <a:srgbClr val="00929F"/>
                </a:solidFill>
                <a:uFill>
                  <a:solidFill>
                    <a:srgbClr val="00929F"/>
                  </a:solidFill>
                </a:uFill>
                <a:cs typeface="+mn-ea"/>
                <a:sym typeface="+mn-lt"/>
              </a:rPr>
              <a:t>目的：防止受伤</a:t>
            </a:r>
            <a:endParaRPr sz="2400">
              <a:cs typeface="+mn-ea"/>
              <a:sym typeface="+mn-lt"/>
            </a:endParaRPr>
          </a:p>
          <a:p>
            <a:pPr marL="12700" marR="5080" algn="just">
              <a:lnSpc>
                <a:spcPct val="101000"/>
              </a:lnSpc>
              <a:spcBef>
                <a:spcPts val="1330"/>
              </a:spcBef>
            </a:pPr>
            <a:r>
              <a:rPr sz="2250" b="1" u="heavy" spc="31" dirty="0">
                <a:solidFill>
                  <a:srgbClr val="EA542B"/>
                </a:solidFill>
                <a:uFill>
                  <a:solidFill>
                    <a:srgbClr val="EA542B"/>
                  </a:solidFill>
                </a:uFill>
                <a:cs typeface="+mn-ea"/>
                <a:sym typeface="+mn-lt"/>
              </a:rPr>
              <a:t>注意事项：用小刀</a:t>
            </a:r>
            <a:r>
              <a:rPr sz="2250" b="1" u="heavy" spc="-2305" dirty="0">
                <a:solidFill>
                  <a:srgbClr val="EA542B"/>
                </a:solidFill>
                <a:uFill>
                  <a:solidFill>
                    <a:srgbClr val="EA542B"/>
                  </a:solidFill>
                </a:uFill>
                <a:cs typeface="+mn-ea"/>
                <a:sym typeface="+mn-lt"/>
              </a:rPr>
              <a:t>时 </a:t>
            </a:r>
            <a:r>
              <a:rPr sz="2250" b="1" u="heavy" spc="25" dirty="0">
                <a:solidFill>
                  <a:srgbClr val="EA542B"/>
                </a:solidFill>
                <a:uFill>
                  <a:solidFill>
                    <a:srgbClr val="EA542B"/>
                  </a:solidFill>
                </a:uFill>
                <a:cs typeface="+mn-ea"/>
                <a:sym typeface="+mn-lt"/>
              </a:rPr>
              <a:t>手指不要直接握在 </a:t>
            </a:r>
            <a:r>
              <a:rPr sz="2250" b="1" u="heavy" spc="31" dirty="0">
                <a:solidFill>
                  <a:srgbClr val="EA542B"/>
                </a:solidFill>
                <a:uFill>
                  <a:solidFill>
                    <a:srgbClr val="EA542B"/>
                  </a:solidFill>
                </a:uFill>
                <a:cs typeface="+mn-ea"/>
                <a:sym typeface="+mn-lt"/>
              </a:rPr>
              <a:t>刀片上。</a:t>
            </a:r>
            <a:endParaRPr sz="2250">
              <a:cs typeface="+mn-ea"/>
              <a:sym typeface="+mn-lt"/>
            </a:endParaRPr>
          </a:p>
        </p:txBody>
      </p:sp>
      <p:sp>
        <p:nvSpPr>
          <p:cNvPr id="16" name="object 16"/>
          <p:cNvSpPr txBox="1">
            <a:spLocks noGrp="1"/>
          </p:cNvSpPr>
          <p:nvPr>
            <p:ph type="title"/>
          </p:nvPr>
        </p:nvSpPr>
        <p:spPr>
          <a:xfrm>
            <a:off x="4464368" y="454959"/>
            <a:ext cx="3072765" cy="566181"/>
          </a:xfrm>
          <a:prstGeom prst="rect">
            <a:avLst/>
          </a:prstGeom>
        </p:spPr>
        <p:txBody>
          <a:bodyPr vert="horz" wrap="square" lIns="0" tIns="12065" rIns="0" bIns="0" rtlCol="0" anchor="ctr" anchorCtr="0">
            <a:spAutoFit/>
          </a:bodyPr>
          <a:lstStyle/>
          <a:p>
            <a:pPr marL="12700">
              <a:spcBef>
                <a:spcPts val="95"/>
              </a:spcBef>
            </a:pPr>
            <a:r>
              <a:rPr i="0" dirty="0">
                <a:latin typeface="+mn-lt"/>
                <a:ea typeface="+mn-ea"/>
                <a:cs typeface="+mn-ea"/>
                <a:sym typeface="+mn-lt"/>
              </a:rPr>
              <a:t>用电安全须</a:t>
            </a:r>
            <a:r>
              <a:rPr spc="-5" dirty="0">
                <a:latin typeface="+mn-lt"/>
                <a:ea typeface="+mn-ea"/>
                <a:cs typeface="+mn-ea"/>
                <a:sym typeface="+mn-lt"/>
              </a:rPr>
              <a:t>知</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724197" y="6407785"/>
            <a:ext cx="229235" cy="234809"/>
          </a:xfrm>
          <a:prstGeom prst="rect">
            <a:avLst/>
          </a:prstGeom>
        </p:spPr>
        <p:txBody>
          <a:bodyPr vert="horz" wrap="square" lIns="0" tIns="11431" rIns="0" bIns="0" rtlCol="0">
            <a:spAutoFit/>
          </a:bodyPr>
          <a:lstStyle/>
          <a:p>
            <a:pPr marL="12700">
              <a:spcBef>
                <a:spcPts val="90"/>
              </a:spcBef>
            </a:pPr>
            <a:r>
              <a:rPr sz="1450" spc="-15" dirty="0">
                <a:solidFill>
                  <a:srgbClr val="888888"/>
                </a:solidFill>
                <a:cs typeface="+mn-ea"/>
                <a:sym typeface="+mn-lt"/>
              </a:rPr>
              <a:t>5</a:t>
            </a:r>
            <a:r>
              <a:rPr sz="1450" spc="-11" dirty="0">
                <a:solidFill>
                  <a:srgbClr val="888888"/>
                </a:solidFill>
                <a:cs typeface="+mn-ea"/>
                <a:sym typeface="+mn-lt"/>
              </a:rPr>
              <a:t>0</a:t>
            </a:r>
            <a:endParaRPr sz="1450">
              <a:cs typeface="+mn-ea"/>
              <a:sym typeface="+mn-lt"/>
            </a:endParaRPr>
          </a:p>
        </p:txBody>
      </p:sp>
      <p:sp>
        <p:nvSpPr>
          <p:cNvPr id="3" name="object 3"/>
          <p:cNvSpPr txBox="1">
            <a:spLocks noGrp="1"/>
          </p:cNvSpPr>
          <p:nvPr>
            <p:ph type="title"/>
          </p:nvPr>
        </p:nvSpPr>
        <p:spPr>
          <a:xfrm>
            <a:off x="816000" y="270960"/>
            <a:ext cx="5694045" cy="566181"/>
          </a:xfrm>
          <a:prstGeom prst="rect">
            <a:avLst/>
          </a:prstGeom>
        </p:spPr>
        <p:txBody>
          <a:bodyPr vert="horz" wrap="square" lIns="0" tIns="12065" rIns="0" bIns="0" rtlCol="0" anchor="ctr" anchorCtr="0">
            <a:spAutoFit/>
          </a:bodyPr>
          <a:lstStyle/>
          <a:p>
            <a:pPr marL="12700">
              <a:spcBef>
                <a:spcPts val="95"/>
              </a:spcBef>
            </a:pPr>
            <a:r>
              <a:rPr spc="-5" dirty="0" err="1">
                <a:latin typeface="+mn-lt"/>
                <a:ea typeface="+mn-ea"/>
                <a:cs typeface="+mn-ea"/>
                <a:sym typeface="+mn-lt"/>
              </a:rPr>
              <a:t>安全须知</a:t>
            </a:r>
            <a:r>
              <a:rPr spc="-5" dirty="0">
                <a:latin typeface="+mn-lt"/>
                <a:ea typeface="+mn-ea"/>
                <a:cs typeface="+mn-ea"/>
                <a:sym typeface="+mn-lt"/>
              </a:rPr>
              <a:t>——电</a:t>
            </a:r>
          </a:p>
        </p:txBody>
      </p:sp>
      <p:sp>
        <p:nvSpPr>
          <p:cNvPr id="4" name="object 4"/>
          <p:cNvSpPr txBox="1"/>
          <p:nvPr/>
        </p:nvSpPr>
        <p:spPr>
          <a:xfrm>
            <a:off x="1711401" y="1521067"/>
            <a:ext cx="2464435" cy="505908"/>
          </a:xfrm>
          <a:prstGeom prst="rect">
            <a:avLst/>
          </a:prstGeom>
        </p:spPr>
        <p:txBody>
          <a:bodyPr vert="horz" wrap="square" lIns="0" tIns="13335" rIns="0" bIns="0" rtlCol="0">
            <a:spAutoFit/>
          </a:bodyPr>
          <a:lstStyle/>
          <a:p>
            <a:pPr marL="12700">
              <a:spcBef>
                <a:spcPts val="105"/>
              </a:spcBef>
            </a:pPr>
            <a:r>
              <a:rPr sz="3200" b="1" dirty="0">
                <a:solidFill>
                  <a:srgbClr val="EA542B"/>
                </a:solidFill>
                <a:cs typeface="+mn-ea"/>
                <a:sym typeface="+mn-lt"/>
              </a:rPr>
              <a:t>安全用电常</a:t>
            </a:r>
            <a:r>
              <a:rPr sz="3200" b="1" spc="5" dirty="0">
                <a:solidFill>
                  <a:srgbClr val="EA542B"/>
                </a:solidFill>
                <a:cs typeface="+mn-ea"/>
                <a:sym typeface="+mn-lt"/>
              </a:rPr>
              <a:t>识</a:t>
            </a:r>
            <a:endParaRPr sz="3200">
              <a:cs typeface="+mn-ea"/>
              <a:sym typeface="+mn-lt"/>
            </a:endParaRPr>
          </a:p>
        </p:txBody>
      </p:sp>
      <p:sp>
        <p:nvSpPr>
          <p:cNvPr id="5" name="object 5"/>
          <p:cNvSpPr/>
          <p:nvPr/>
        </p:nvSpPr>
        <p:spPr>
          <a:xfrm>
            <a:off x="1130809" y="1595628"/>
            <a:ext cx="363220" cy="421005"/>
          </a:xfrm>
          <a:custGeom>
            <a:avLst/>
            <a:gdLst/>
            <a:ahLst/>
            <a:cxnLst/>
            <a:rect l="l" t="t" r="r" b="b"/>
            <a:pathLst>
              <a:path w="363219" h="421005">
                <a:moveTo>
                  <a:pt x="0" y="420624"/>
                </a:moveTo>
                <a:lnTo>
                  <a:pt x="0" y="0"/>
                </a:lnTo>
                <a:lnTo>
                  <a:pt x="362711" y="210312"/>
                </a:lnTo>
                <a:lnTo>
                  <a:pt x="0" y="420624"/>
                </a:lnTo>
                <a:close/>
              </a:path>
            </a:pathLst>
          </a:custGeom>
          <a:solidFill>
            <a:srgbClr val="394653"/>
          </a:solidFill>
        </p:spPr>
        <p:txBody>
          <a:bodyPr wrap="square" lIns="0" tIns="0" rIns="0" bIns="0" rtlCol="0"/>
          <a:lstStyle/>
          <a:p>
            <a:endParaRPr>
              <a:cs typeface="+mn-ea"/>
              <a:sym typeface="+mn-lt"/>
            </a:endParaRPr>
          </a:p>
        </p:txBody>
      </p:sp>
      <p:sp>
        <p:nvSpPr>
          <p:cNvPr id="6" name="object 6"/>
          <p:cNvSpPr/>
          <p:nvPr/>
        </p:nvSpPr>
        <p:spPr>
          <a:xfrm>
            <a:off x="9159431" y="2871268"/>
            <a:ext cx="2407920" cy="2171065"/>
          </a:xfrm>
          <a:custGeom>
            <a:avLst/>
            <a:gdLst/>
            <a:ahLst/>
            <a:cxnLst/>
            <a:rect l="l" t="t" r="r" b="b"/>
            <a:pathLst>
              <a:path w="2407920" h="2171065">
                <a:moveTo>
                  <a:pt x="1208232" y="586790"/>
                </a:moveTo>
                <a:lnTo>
                  <a:pt x="1196517" y="586790"/>
                </a:lnTo>
                <a:lnTo>
                  <a:pt x="1204150" y="586638"/>
                </a:lnTo>
                <a:lnTo>
                  <a:pt x="1200229" y="581601"/>
                </a:lnTo>
                <a:lnTo>
                  <a:pt x="1616227" y="0"/>
                </a:lnTo>
                <a:lnTo>
                  <a:pt x="1614975" y="16294"/>
                </a:lnTo>
                <a:lnTo>
                  <a:pt x="1605419" y="16294"/>
                </a:lnTo>
                <a:lnTo>
                  <a:pt x="1604112" y="33315"/>
                </a:lnTo>
                <a:lnTo>
                  <a:pt x="1208232" y="586790"/>
                </a:lnTo>
                <a:close/>
              </a:path>
              <a:path w="2407920" h="2171065">
                <a:moveTo>
                  <a:pt x="1604112" y="33315"/>
                </a:moveTo>
                <a:lnTo>
                  <a:pt x="1605419" y="16294"/>
                </a:lnTo>
                <a:lnTo>
                  <a:pt x="1614042" y="19431"/>
                </a:lnTo>
                <a:lnTo>
                  <a:pt x="1604112" y="33315"/>
                </a:lnTo>
                <a:close/>
              </a:path>
              <a:path w="2407920" h="2171065">
                <a:moveTo>
                  <a:pt x="1564538" y="548449"/>
                </a:moveTo>
                <a:lnTo>
                  <a:pt x="1604112" y="33315"/>
                </a:lnTo>
                <a:lnTo>
                  <a:pt x="1614042" y="19431"/>
                </a:lnTo>
                <a:lnTo>
                  <a:pt x="1605419" y="16294"/>
                </a:lnTo>
                <a:lnTo>
                  <a:pt x="1614975" y="16294"/>
                </a:lnTo>
                <a:lnTo>
                  <a:pt x="1574982" y="536837"/>
                </a:lnTo>
                <a:lnTo>
                  <a:pt x="1568894" y="537959"/>
                </a:lnTo>
                <a:lnTo>
                  <a:pt x="1574507" y="543013"/>
                </a:lnTo>
                <a:lnTo>
                  <a:pt x="1594030" y="543013"/>
                </a:lnTo>
                <a:lnTo>
                  <a:pt x="1564538" y="548449"/>
                </a:lnTo>
                <a:close/>
              </a:path>
              <a:path w="2407920" h="2171065">
                <a:moveTo>
                  <a:pt x="511639" y="765965"/>
                </a:moveTo>
                <a:lnTo>
                  <a:pt x="31267" y="227152"/>
                </a:lnTo>
                <a:lnTo>
                  <a:pt x="56316" y="240182"/>
                </a:lnTo>
                <a:lnTo>
                  <a:pt x="55638" y="240182"/>
                </a:lnTo>
                <a:lnTo>
                  <a:pt x="49885" y="247573"/>
                </a:lnTo>
                <a:lnTo>
                  <a:pt x="72903" y="259547"/>
                </a:lnTo>
                <a:lnTo>
                  <a:pt x="522976" y="764374"/>
                </a:lnTo>
                <a:lnTo>
                  <a:pt x="519861" y="764374"/>
                </a:lnTo>
                <a:lnTo>
                  <a:pt x="511639" y="765965"/>
                </a:lnTo>
                <a:close/>
              </a:path>
              <a:path w="2407920" h="2171065">
                <a:moveTo>
                  <a:pt x="821710" y="639610"/>
                </a:moveTo>
                <a:lnTo>
                  <a:pt x="811796" y="639610"/>
                </a:lnTo>
                <a:lnTo>
                  <a:pt x="818565" y="636701"/>
                </a:lnTo>
                <a:lnTo>
                  <a:pt x="813407" y="634018"/>
                </a:lnTo>
                <a:lnTo>
                  <a:pt x="928890" y="233044"/>
                </a:lnTo>
                <a:lnTo>
                  <a:pt x="937936" y="244665"/>
                </a:lnTo>
                <a:lnTo>
                  <a:pt x="935443" y="244665"/>
                </a:lnTo>
                <a:lnTo>
                  <a:pt x="927112" y="246278"/>
                </a:lnTo>
                <a:lnTo>
                  <a:pt x="932855" y="253654"/>
                </a:lnTo>
                <a:lnTo>
                  <a:pt x="821710" y="639610"/>
                </a:lnTo>
                <a:close/>
              </a:path>
              <a:path w="2407920" h="2171065">
                <a:moveTo>
                  <a:pt x="72903" y="259547"/>
                </a:moveTo>
                <a:lnTo>
                  <a:pt x="49885" y="247573"/>
                </a:lnTo>
                <a:lnTo>
                  <a:pt x="55638" y="240182"/>
                </a:lnTo>
                <a:lnTo>
                  <a:pt x="72903" y="259547"/>
                </a:lnTo>
                <a:close/>
              </a:path>
              <a:path w="2407920" h="2171065">
                <a:moveTo>
                  <a:pt x="819340" y="647839"/>
                </a:moveTo>
                <a:lnTo>
                  <a:pt x="72903" y="259547"/>
                </a:lnTo>
                <a:lnTo>
                  <a:pt x="55638" y="240182"/>
                </a:lnTo>
                <a:lnTo>
                  <a:pt x="56316" y="240182"/>
                </a:lnTo>
                <a:lnTo>
                  <a:pt x="813407" y="634018"/>
                </a:lnTo>
                <a:lnTo>
                  <a:pt x="811796" y="639610"/>
                </a:lnTo>
                <a:lnTo>
                  <a:pt x="821710" y="639610"/>
                </a:lnTo>
                <a:lnTo>
                  <a:pt x="819340" y="647839"/>
                </a:lnTo>
                <a:close/>
              </a:path>
              <a:path w="2407920" h="2171065">
                <a:moveTo>
                  <a:pt x="932855" y="253654"/>
                </a:moveTo>
                <a:lnTo>
                  <a:pt x="927112" y="246278"/>
                </a:lnTo>
                <a:lnTo>
                  <a:pt x="935443" y="244665"/>
                </a:lnTo>
                <a:lnTo>
                  <a:pt x="932855" y="253654"/>
                </a:lnTo>
                <a:close/>
              </a:path>
              <a:path w="2407920" h="2171065">
                <a:moveTo>
                  <a:pt x="1200556" y="597522"/>
                </a:moveTo>
                <a:lnTo>
                  <a:pt x="932855" y="253654"/>
                </a:lnTo>
                <a:lnTo>
                  <a:pt x="935443" y="244665"/>
                </a:lnTo>
                <a:lnTo>
                  <a:pt x="937936" y="244665"/>
                </a:lnTo>
                <a:lnTo>
                  <a:pt x="1200229" y="581601"/>
                </a:lnTo>
                <a:lnTo>
                  <a:pt x="1196517" y="586790"/>
                </a:lnTo>
                <a:lnTo>
                  <a:pt x="1208232" y="586790"/>
                </a:lnTo>
                <a:lnTo>
                  <a:pt x="1200556" y="597522"/>
                </a:lnTo>
                <a:close/>
              </a:path>
              <a:path w="2407920" h="2171065">
                <a:moveTo>
                  <a:pt x="1594030" y="543013"/>
                </a:moveTo>
                <a:lnTo>
                  <a:pt x="1574507" y="543013"/>
                </a:lnTo>
                <a:lnTo>
                  <a:pt x="1574982" y="536837"/>
                </a:lnTo>
                <a:lnTo>
                  <a:pt x="2044992" y="450202"/>
                </a:lnTo>
                <a:lnTo>
                  <a:pt x="2042307" y="454304"/>
                </a:lnTo>
                <a:lnTo>
                  <a:pt x="2030933" y="454304"/>
                </a:lnTo>
                <a:lnTo>
                  <a:pt x="2024842" y="463610"/>
                </a:lnTo>
                <a:lnTo>
                  <a:pt x="1594030" y="543013"/>
                </a:lnTo>
                <a:close/>
              </a:path>
              <a:path w="2407920" h="2171065">
                <a:moveTo>
                  <a:pt x="2024842" y="463610"/>
                </a:moveTo>
                <a:lnTo>
                  <a:pt x="2030933" y="454304"/>
                </a:lnTo>
                <a:lnTo>
                  <a:pt x="2035784" y="461594"/>
                </a:lnTo>
                <a:lnTo>
                  <a:pt x="2024842" y="463610"/>
                </a:lnTo>
                <a:close/>
              </a:path>
              <a:path w="2407920" h="2171065">
                <a:moveTo>
                  <a:pt x="2320541" y="822972"/>
                </a:moveTo>
                <a:lnTo>
                  <a:pt x="1842198" y="742708"/>
                </a:lnTo>
                <a:lnTo>
                  <a:pt x="2024842" y="463610"/>
                </a:lnTo>
                <a:lnTo>
                  <a:pt x="2035784" y="461594"/>
                </a:lnTo>
                <a:lnTo>
                  <a:pt x="2030933" y="454304"/>
                </a:lnTo>
                <a:lnTo>
                  <a:pt x="2042307" y="454304"/>
                </a:lnTo>
                <a:lnTo>
                  <a:pt x="1858940" y="734517"/>
                </a:lnTo>
                <a:lnTo>
                  <a:pt x="1850961" y="734517"/>
                </a:lnTo>
                <a:lnTo>
                  <a:pt x="1854161" y="741819"/>
                </a:lnTo>
                <a:lnTo>
                  <a:pt x="1894482" y="741819"/>
                </a:lnTo>
                <a:lnTo>
                  <a:pt x="2338549" y="816330"/>
                </a:lnTo>
                <a:lnTo>
                  <a:pt x="2331592" y="816330"/>
                </a:lnTo>
                <a:lnTo>
                  <a:pt x="2320541" y="822972"/>
                </a:lnTo>
                <a:close/>
              </a:path>
              <a:path w="2407920" h="2171065">
                <a:moveTo>
                  <a:pt x="1574507" y="543013"/>
                </a:moveTo>
                <a:lnTo>
                  <a:pt x="1568894" y="537959"/>
                </a:lnTo>
                <a:lnTo>
                  <a:pt x="1574982" y="536837"/>
                </a:lnTo>
                <a:lnTo>
                  <a:pt x="1574507" y="543013"/>
                </a:lnTo>
                <a:close/>
              </a:path>
              <a:path w="2407920" h="2171065">
                <a:moveTo>
                  <a:pt x="1196517" y="586790"/>
                </a:moveTo>
                <a:lnTo>
                  <a:pt x="1200229" y="581601"/>
                </a:lnTo>
                <a:lnTo>
                  <a:pt x="1204150" y="586638"/>
                </a:lnTo>
                <a:lnTo>
                  <a:pt x="1196517" y="586790"/>
                </a:lnTo>
                <a:close/>
              </a:path>
              <a:path w="2407920" h="2171065">
                <a:moveTo>
                  <a:pt x="811796" y="639610"/>
                </a:moveTo>
                <a:lnTo>
                  <a:pt x="813407" y="634018"/>
                </a:lnTo>
                <a:lnTo>
                  <a:pt x="818565" y="636701"/>
                </a:lnTo>
                <a:lnTo>
                  <a:pt x="811796" y="639610"/>
                </a:lnTo>
                <a:close/>
              </a:path>
              <a:path w="2407920" h="2171065">
                <a:moveTo>
                  <a:pt x="1854161" y="741819"/>
                </a:moveTo>
                <a:lnTo>
                  <a:pt x="1850961" y="734517"/>
                </a:lnTo>
                <a:lnTo>
                  <a:pt x="1858151" y="735723"/>
                </a:lnTo>
                <a:lnTo>
                  <a:pt x="1854161" y="741819"/>
                </a:lnTo>
                <a:close/>
              </a:path>
              <a:path w="2407920" h="2171065">
                <a:moveTo>
                  <a:pt x="1858151" y="735723"/>
                </a:moveTo>
                <a:lnTo>
                  <a:pt x="1850961" y="734517"/>
                </a:lnTo>
                <a:lnTo>
                  <a:pt x="1858940" y="734517"/>
                </a:lnTo>
                <a:lnTo>
                  <a:pt x="1858151" y="735723"/>
                </a:lnTo>
                <a:close/>
              </a:path>
              <a:path w="2407920" h="2171065">
                <a:moveTo>
                  <a:pt x="1894482" y="741819"/>
                </a:moveTo>
                <a:lnTo>
                  <a:pt x="1854161" y="741819"/>
                </a:lnTo>
                <a:lnTo>
                  <a:pt x="1858151" y="735723"/>
                </a:lnTo>
                <a:lnTo>
                  <a:pt x="1894482" y="741819"/>
                </a:lnTo>
                <a:close/>
              </a:path>
              <a:path w="2407920" h="2171065">
                <a:moveTo>
                  <a:pt x="517207" y="772210"/>
                </a:moveTo>
                <a:lnTo>
                  <a:pt x="511639" y="765965"/>
                </a:lnTo>
                <a:lnTo>
                  <a:pt x="519861" y="764374"/>
                </a:lnTo>
                <a:lnTo>
                  <a:pt x="517207" y="772210"/>
                </a:lnTo>
                <a:close/>
              </a:path>
              <a:path w="2407920" h="2171065">
                <a:moveTo>
                  <a:pt x="529501" y="772210"/>
                </a:moveTo>
                <a:lnTo>
                  <a:pt x="517207" y="772210"/>
                </a:lnTo>
                <a:lnTo>
                  <a:pt x="519861" y="764374"/>
                </a:lnTo>
                <a:lnTo>
                  <a:pt x="522976" y="764374"/>
                </a:lnTo>
                <a:lnTo>
                  <a:pt x="529894" y="772134"/>
                </a:lnTo>
                <a:lnTo>
                  <a:pt x="529501" y="772210"/>
                </a:lnTo>
                <a:close/>
              </a:path>
              <a:path w="2407920" h="2171065">
                <a:moveTo>
                  <a:pt x="413071" y="1179607"/>
                </a:moveTo>
                <a:lnTo>
                  <a:pt x="0" y="864971"/>
                </a:lnTo>
                <a:lnTo>
                  <a:pt x="511639" y="765965"/>
                </a:lnTo>
                <a:lnTo>
                  <a:pt x="517207" y="772210"/>
                </a:lnTo>
                <a:lnTo>
                  <a:pt x="529501" y="772210"/>
                </a:lnTo>
                <a:lnTo>
                  <a:pt x="55966" y="863841"/>
                </a:lnTo>
                <a:lnTo>
                  <a:pt x="14236" y="863841"/>
                </a:lnTo>
                <a:lnTo>
                  <a:pt x="12255" y="872299"/>
                </a:lnTo>
                <a:lnTo>
                  <a:pt x="25340" y="872299"/>
                </a:lnTo>
                <a:lnTo>
                  <a:pt x="423865" y="1175867"/>
                </a:lnTo>
                <a:lnTo>
                  <a:pt x="418388" y="1175867"/>
                </a:lnTo>
                <a:lnTo>
                  <a:pt x="413071" y="1179607"/>
                </a:lnTo>
                <a:close/>
              </a:path>
              <a:path w="2407920" h="2171065">
                <a:moveTo>
                  <a:pt x="2333256" y="825106"/>
                </a:moveTo>
                <a:lnTo>
                  <a:pt x="2320541" y="822972"/>
                </a:lnTo>
                <a:lnTo>
                  <a:pt x="2331592" y="816330"/>
                </a:lnTo>
                <a:lnTo>
                  <a:pt x="2333256" y="825106"/>
                </a:lnTo>
                <a:close/>
              </a:path>
              <a:path w="2407920" h="2171065">
                <a:moveTo>
                  <a:pt x="2335470" y="825106"/>
                </a:moveTo>
                <a:lnTo>
                  <a:pt x="2333256" y="825106"/>
                </a:lnTo>
                <a:lnTo>
                  <a:pt x="2331592" y="816330"/>
                </a:lnTo>
                <a:lnTo>
                  <a:pt x="2338549" y="816330"/>
                </a:lnTo>
                <a:lnTo>
                  <a:pt x="2347556" y="817841"/>
                </a:lnTo>
                <a:lnTo>
                  <a:pt x="2335470" y="825106"/>
                </a:lnTo>
                <a:close/>
              </a:path>
              <a:path w="2407920" h="2171065">
                <a:moveTo>
                  <a:pt x="2404688" y="1333436"/>
                </a:moveTo>
                <a:lnTo>
                  <a:pt x="2386876" y="1333436"/>
                </a:lnTo>
                <a:lnTo>
                  <a:pt x="2389733" y="1324660"/>
                </a:lnTo>
                <a:lnTo>
                  <a:pt x="2371067" y="1323436"/>
                </a:lnTo>
                <a:lnTo>
                  <a:pt x="1940737" y="1051242"/>
                </a:lnTo>
                <a:lnTo>
                  <a:pt x="2320541" y="822972"/>
                </a:lnTo>
                <a:lnTo>
                  <a:pt x="2333256" y="825106"/>
                </a:lnTo>
                <a:lnTo>
                  <a:pt x="2335470" y="825106"/>
                </a:lnTo>
                <a:lnTo>
                  <a:pt x="1965749" y="1047330"/>
                </a:lnTo>
                <a:lnTo>
                  <a:pt x="1952358" y="1047330"/>
                </a:lnTo>
                <a:lnTo>
                  <a:pt x="1952269" y="1055433"/>
                </a:lnTo>
                <a:lnTo>
                  <a:pt x="1965168" y="1055433"/>
                </a:lnTo>
                <a:lnTo>
                  <a:pt x="2404688" y="1333436"/>
                </a:lnTo>
                <a:close/>
              </a:path>
              <a:path w="2407920" h="2171065">
                <a:moveTo>
                  <a:pt x="12255" y="872299"/>
                </a:moveTo>
                <a:lnTo>
                  <a:pt x="14236" y="863841"/>
                </a:lnTo>
                <a:lnTo>
                  <a:pt x="22689" y="870280"/>
                </a:lnTo>
                <a:lnTo>
                  <a:pt x="12255" y="872299"/>
                </a:lnTo>
                <a:close/>
              </a:path>
              <a:path w="2407920" h="2171065">
                <a:moveTo>
                  <a:pt x="22689" y="870280"/>
                </a:moveTo>
                <a:lnTo>
                  <a:pt x="14236" y="863841"/>
                </a:lnTo>
                <a:lnTo>
                  <a:pt x="55966" y="863841"/>
                </a:lnTo>
                <a:lnTo>
                  <a:pt x="22689" y="870280"/>
                </a:lnTo>
                <a:close/>
              </a:path>
              <a:path w="2407920" h="2171065">
                <a:moveTo>
                  <a:pt x="25340" y="872299"/>
                </a:moveTo>
                <a:lnTo>
                  <a:pt x="12255" y="872299"/>
                </a:lnTo>
                <a:lnTo>
                  <a:pt x="22689" y="870280"/>
                </a:lnTo>
                <a:lnTo>
                  <a:pt x="25340" y="872299"/>
                </a:lnTo>
                <a:close/>
              </a:path>
              <a:path w="2407920" h="2171065">
                <a:moveTo>
                  <a:pt x="1952269" y="1055433"/>
                </a:moveTo>
                <a:lnTo>
                  <a:pt x="1952358" y="1047330"/>
                </a:lnTo>
                <a:lnTo>
                  <a:pt x="1958883" y="1051458"/>
                </a:lnTo>
                <a:lnTo>
                  <a:pt x="1952269" y="1055433"/>
                </a:lnTo>
                <a:close/>
              </a:path>
              <a:path w="2407920" h="2171065">
                <a:moveTo>
                  <a:pt x="1958883" y="1051458"/>
                </a:moveTo>
                <a:lnTo>
                  <a:pt x="1952358" y="1047330"/>
                </a:lnTo>
                <a:lnTo>
                  <a:pt x="1965749" y="1047330"/>
                </a:lnTo>
                <a:lnTo>
                  <a:pt x="1958883" y="1051458"/>
                </a:lnTo>
                <a:close/>
              </a:path>
              <a:path w="2407920" h="2171065">
                <a:moveTo>
                  <a:pt x="1965168" y="1055433"/>
                </a:moveTo>
                <a:lnTo>
                  <a:pt x="1952269" y="1055433"/>
                </a:lnTo>
                <a:lnTo>
                  <a:pt x="1958883" y="1051458"/>
                </a:lnTo>
                <a:lnTo>
                  <a:pt x="1965168" y="1055433"/>
                </a:lnTo>
                <a:close/>
              </a:path>
              <a:path w="2407920" h="2171065">
                <a:moveTo>
                  <a:pt x="418249" y="1183551"/>
                </a:moveTo>
                <a:lnTo>
                  <a:pt x="413071" y="1179607"/>
                </a:lnTo>
                <a:lnTo>
                  <a:pt x="418388" y="1175867"/>
                </a:lnTo>
                <a:lnTo>
                  <a:pt x="418249" y="1183551"/>
                </a:lnTo>
                <a:close/>
              </a:path>
              <a:path w="2407920" h="2171065">
                <a:moveTo>
                  <a:pt x="424019" y="1183551"/>
                </a:moveTo>
                <a:lnTo>
                  <a:pt x="418249" y="1183551"/>
                </a:lnTo>
                <a:lnTo>
                  <a:pt x="418388" y="1175867"/>
                </a:lnTo>
                <a:lnTo>
                  <a:pt x="423865" y="1175867"/>
                </a:lnTo>
                <a:lnTo>
                  <a:pt x="429183" y="1179918"/>
                </a:lnTo>
                <a:lnTo>
                  <a:pt x="424019" y="1183551"/>
                </a:lnTo>
                <a:close/>
              </a:path>
              <a:path w="2407920" h="2171065">
                <a:moveTo>
                  <a:pt x="8470" y="1464183"/>
                </a:moveTo>
                <a:lnTo>
                  <a:pt x="413071" y="1179607"/>
                </a:lnTo>
                <a:lnTo>
                  <a:pt x="418249" y="1183551"/>
                </a:lnTo>
                <a:lnTo>
                  <a:pt x="424019" y="1183551"/>
                </a:lnTo>
                <a:lnTo>
                  <a:pt x="43969" y="1450867"/>
                </a:lnTo>
                <a:lnTo>
                  <a:pt x="25717" y="1452791"/>
                </a:lnTo>
                <a:lnTo>
                  <a:pt x="28955" y="1461427"/>
                </a:lnTo>
                <a:lnTo>
                  <a:pt x="34613" y="1461427"/>
                </a:lnTo>
                <a:lnTo>
                  <a:pt x="8470" y="1464183"/>
                </a:lnTo>
                <a:close/>
              </a:path>
              <a:path w="2407920" h="2171065">
                <a:moveTo>
                  <a:pt x="2014359" y="1805330"/>
                </a:moveTo>
                <a:lnTo>
                  <a:pt x="2004466" y="1805330"/>
                </a:lnTo>
                <a:lnTo>
                  <a:pt x="2011997" y="1800301"/>
                </a:lnTo>
                <a:lnTo>
                  <a:pt x="2000460" y="1791172"/>
                </a:lnTo>
                <a:lnTo>
                  <a:pt x="1858619" y="1289837"/>
                </a:lnTo>
                <a:lnTo>
                  <a:pt x="1918084" y="1293736"/>
                </a:lnTo>
                <a:lnTo>
                  <a:pt x="1869617" y="1293736"/>
                </a:lnTo>
                <a:lnTo>
                  <a:pt x="1864728" y="1299794"/>
                </a:lnTo>
                <a:lnTo>
                  <a:pt x="1871456" y="1300235"/>
                </a:lnTo>
                <a:lnTo>
                  <a:pt x="2014359" y="1805330"/>
                </a:lnTo>
                <a:close/>
              </a:path>
              <a:path w="2407920" h="2171065">
                <a:moveTo>
                  <a:pt x="1871456" y="1300235"/>
                </a:moveTo>
                <a:lnTo>
                  <a:pt x="1864728" y="1299794"/>
                </a:lnTo>
                <a:lnTo>
                  <a:pt x="1869617" y="1293736"/>
                </a:lnTo>
                <a:lnTo>
                  <a:pt x="1871456" y="1300235"/>
                </a:lnTo>
                <a:close/>
              </a:path>
              <a:path w="2407920" h="2171065">
                <a:moveTo>
                  <a:pt x="2407780" y="1335392"/>
                </a:moveTo>
                <a:lnTo>
                  <a:pt x="1871456" y="1300235"/>
                </a:lnTo>
                <a:lnTo>
                  <a:pt x="1869617" y="1293736"/>
                </a:lnTo>
                <a:lnTo>
                  <a:pt x="1918084" y="1293736"/>
                </a:lnTo>
                <a:lnTo>
                  <a:pt x="2371067" y="1323436"/>
                </a:lnTo>
                <a:lnTo>
                  <a:pt x="2386876" y="1333436"/>
                </a:lnTo>
                <a:lnTo>
                  <a:pt x="2404688" y="1333436"/>
                </a:lnTo>
                <a:lnTo>
                  <a:pt x="2407780" y="1335392"/>
                </a:lnTo>
                <a:close/>
              </a:path>
              <a:path w="2407920" h="2171065">
                <a:moveTo>
                  <a:pt x="2386876" y="1333436"/>
                </a:moveTo>
                <a:lnTo>
                  <a:pt x="2371067" y="1323436"/>
                </a:lnTo>
                <a:lnTo>
                  <a:pt x="2389733" y="1324660"/>
                </a:lnTo>
                <a:lnTo>
                  <a:pt x="2386876" y="1333436"/>
                </a:lnTo>
                <a:close/>
              </a:path>
              <a:path w="2407920" h="2171065">
                <a:moveTo>
                  <a:pt x="34613" y="1461427"/>
                </a:moveTo>
                <a:lnTo>
                  <a:pt x="28955" y="1461427"/>
                </a:lnTo>
                <a:lnTo>
                  <a:pt x="43969" y="1450867"/>
                </a:lnTo>
                <a:lnTo>
                  <a:pt x="641705" y="1387855"/>
                </a:lnTo>
                <a:lnTo>
                  <a:pt x="640553" y="1392059"/>
                </a:lnTo>
                <a:lnTo>
                  <a:pt x="630669" y="1392059"/>
                </a:lnTo>
                <a:lnTo>
                  <a:pt x="628825" y="1398785"/>
                </a:lnTo>
                <a:lnTo>
                  <a:pt x="34613" y="1461427"/>
                </a:lnTo>
                <a:close/>
              </a:path>
              <a:path w="2407920" h="2171065">
                <a:moveTo>
                  <a:pt x="628825" y="1398785"/>
                </a:moveTo>
                <a:lnTo>
                  <a:pt x="630669" y="1392059"/>
                </a:lnTo>
                <a:lnTo>
                  <a:pt x="635761" y="1398054"/>
                </a:lnTo>
                <a:lnTo>
                  <a:pt x="628825" y="1398785"/>
                </a:lnTo>
                <a:close/>
              </a:path>
              <a:path w="2407920" h="2171065">
                <a:moveTo>
                  <a:pt x="527875" y="1767077"/>
                </a:moveTo>
                <a:lnTo>
                  <a:pt x="628825" y="1398785"/>
                </a:lnTo>
                <a:lnTo>
                  <a:pt x="635761" y="1398054"/>
                </a:lnTo>
                <a:lnTo>
                  <a:pt x="630669" y="1392059"/>
                </a:lnTo>
                <a:lnTo>
                  <a:pt x="640553" y="1392059"/>
                </a:lnTo>
                <a:lnTo>
                  <a:pt x="543375" y="1746575"/>
                </a:lnTo>
                <a:lnTo>
                  <a:pt x="533158" y="1752752"/>
                </a:lnTo>
                <a:lnTo>
                  <a:pt x="540219" y="1758086"/>
                </a:lnTo>
                <a:lnTo>
                  <a:pt x="542747" y="1758086"/>
                </a:lnTo>
                <a:lnTo>
                  <a:pt x="527875" y="1767077"/>
                </a:lnTo>
                <a:close/>
              </a:path>
              <a:path w="2407920" h="2171065">
                <a:moveTo>
                  <a:pt x="1474738" y="1965464"/>
                </a:moveTo>
                <a:lnTo>
                  <a:pt x="1465097" y="1965464"/>
                </a:lnTo>
                <a:lnTo>
                  <a:pt x="1473822" y="1963699"/>
                </a:lnTo>
                <a:lnTo>
                  <a:pt x="1467120" y="1953064"/>
                </a:lnTo>
                <a:lnTo>
                  <a:pt x="1551508" y="1435925"/>
                </a:lnTo>
                <a:lnTo>
                  <a:pt x="1563545" y="1445450"/>
                </a:lnTo>
                <a:lnTo>
                  <a:pt x="1559598" y="1445450"/>
                </a:lnTo>
                <a:lnTo>
                  <a:pt x="1551939" y="1448422"/>
                </a:lnTo>
                <a:lnTo>
                  <a:pt x="1558292" y="1453449"/>
                </a:lnTo>
                <a:lnTo>
                  <a:pt x="1474738" y="1965464"/>
                </a:lnTo>
                <a:close/>
              </a:path>
              <a:path w="2407920" h="2171065">
                <a:moveTo>
                  <a:pt x="1558292" y="1453449"/>
                </a:moveTo>
                <a:lnTo>
                  <a:pt x="1551939" y="1448422"/>
                </a:lnTo>
                <a:lnTo>
                  <a:pt x="1559598" y="1445450"/>
                </a:lnTo>
                <a:lnTo>
                  <a:pt x="1558292" y="1453449"/>
                </a:lnTo>
                <a:close/>
              </a:path>
              <a:path w="2407920" h="2171065">
                <a:moveTo>
                  <a:pt x="2017636" y="1816912"/>
                </a:moveTo>
                <a:lnTo>
                  <a:pt x="1558292" y="1453449"/>
                </a:lnTo>
                <a:lnTo>
                  <a:pt x="1559598" y="1445450"/>
                </a:lnTo>
                <a:lnTo>
                  <a:pt x="1563545" y="1445450"/>
                </a:lnTo>
                <a:lnTo>
                  <a:pt x="2000460" y="1791172"/>
                </a:lnTo>
                <a:lnTo>
                  <a:pt x="2004466" y="1805330"/>
                </a:lnTo>
                <a:lnTo>
                  <a:pt x="2014359" y="1805330"/>
                </a:lnTo>
                <a:lnTo>
                  <a:pt x="2017636" y="1816912"/>
                </a:lnTo>
                <a:close/>
              </a:path>
              <a:path w="2407920" h="2171065">
                <a:moveTo>
                  <a:pt x="28955" y="1461427"/>
                </a:moveTo>
                <a:lnTo>
                  <a:pt x="25717" y="1452791"/>
                </a:lnTo>
                <a:lnTo>
                  <a:pt x="43969" y="1450867"/>
                </a:lnTo>
                <a:lnTo>
                  <a:pt x="28955" y="1461427"/>
                </a:lnTo>
                <a:close/>
              </a:path>
              <a:path w="2407920" h="2171065">
                <a:moveTo>
                  <a:pt x="950778" y="2149576"/>
                </a:moveTo>
                <a:lnTo>
                  <a:pt x="950226" y="2149576"/>
                </a:lnTo>
                <a:lnTo>
                  <a:pt x="947413" y="2129996"/>
                </a:lnTo>
                <a:lnTo>
                  <a:pt x="1169606" y="1480934"/>
                </a:lnTo>
                <a:lnTo>
                  <a:pt x="1177489" y="1493443"/>
                </a:lnTo>
                <a:lnTo>
                  <a:pt x="1175384" y="1493443"/>
                </a:lnTo>
                <a:lnTo>
                  <a:pt x="1166850" y="1494434"/>
                </a:lnTo>
                <a:lnTo>
                  <a:pt x="1172161" y="1502861"/>
                </a:lnTo>
                <a:lnTo>
                  <a:pt x="950778" y="2149576"/>
                </a:lnTo>
                <a:close/>
              </a:path>
              <a:path w="2407920" h="2171065">
                <a:moveTo>
                  <a:pt x="1172161" y="1502861"/>
                </a:moveTo>
                <a:lnTo>
                  <a:pt x="1166850" y="1494434"/>
                </a:lnTo>
                <a:lnTo>
                  <a:pt x="1175384" y="1493443"/>
                </a:lnTo>
                <a:lnTo>
                  <a:pt x="1172161" y="1502861"/>
                </a:lnTo>
                <a:close/>
              </a:path>
              <a:path w="2407920" h="2171065">
                <a:moveTo>
                  <a:pt x="1472463" y="1979409"/>
                </a:moveTo>
                <a:lnTo>
                  <a:pt x="1172161" y="1502861"/>
                </a:lnTo>
                <a:lnTo>
                  <a:pt x="1175384" y="1493443"/>
                </a:lnTo>
                <a:lnTo>
                  <a:pt x="1177489" y="1493443"/>
                </a:lnTo>
                <a:lnTo>
                  <a:pt x="1467120" y="1953064"/>
                </a:lnTo>
                <a:lnTo>
                  <a:pt x="1465097" y="1965464"/>
                </a:lnTo>
                <a:lnTo>
                  <a:pt x="1474738" y="1965464"/>
                </a:lnTo>
                <a:lnTo>
                  <a:pt x="1472463" y="1979409"/>
                </a:lnTo>
                <a:close/>
              </a:path>
              <a:path w="2407920" h="2171065">
                <a:moveTo>
                  <a:pt x="542747" y="1758086"/>
                </a:moveTo>
                <a:lnTo>
                  <a:pt x="540219" y="1758086"/>
                </a:lnTo>
                <a:lnTo>
                  <a:pt x="543375" y="1746575"/>
                </a:lnTo>
                <a:lnTo>
                  <a:pt x="864438" y="1552460"/>
                </a:lnTo>
                <a:lnTo>
                  <a:pt x="865655" y="1560931"/>
                </a:lnTo>
                <a:lnTo>
                  <a:pt x="856030" y="1560931"/>
                </a:lnTo>
                <a:lnTo>
                  <a:pt x="857054" y="1568054"/>
                </a:lnTo>
                <a:lnTo>
                  <a:pt x="542747" y="1758086"/>
                </a:lnTo>
                <a:close/>
              </a:path>
              <a:path w="2407920" h="2171065">
                <a:moveTo>
                  <a:pt x="857054" y="1568054"/>
                </a:moveTo>
                <a:lnTo>
                  <a:pt x="856030" y="1560931"/>
                </a:lnTo>
                <a:lnTo>
                  <a:pt x="863206" y="1564335"/>
                </a:lnTo>
                <a:lnTo>
                  <a:pt x="857054" y="1568054"/>
                </a:lnTo>
                <a:close/>
              </a:path>
              <a:path w="2407920" h="2171065">
                <a:moveTo>
                  <a:pt x="943609" y="2170518"/>
                </a:moveTo>
                <a:lnTo>
                  <a:pt x="857054" y="1568054"/>
                </a:lnTo>
                <a:lnTo>
                  <a:pt x="863206" y="1564335"/>
                </a:lnTo>
                <a:lnTo>
                  <a:pt x="856030" y="1560931"/>
                </a:lnTo>
                <a:lnTo>
                  <a:pt x="865655" y="1560931"/>
                </a:lnTo>
                <a:lnTo>
                  <a:pt x="947413" y="2129996"/>
                </a:lnTo>
                <a:lnTo>
                  <a:pt x="941006" y="2148713"/>
                </a:lnTo>
                <a:lnTo>
                  <a:pt x="950226" y="2149576"/>
                </a:lnTo>
                <a:lnTo>
                  <a:pt x="950778" y="2149576"/>
                </a:lnTo>
                <a:lnTo>
                  <a:pt x="943609" y="2170518"/>
                </a:lnTo>
                <a:close/>
              </a:path>
              <a:path w="2407920" h="2171065">
                <a:moveTo>
                  <a:pt x="540219" y="1758086"/>
                </a:moveTo>
                <a:lnTo>
                  <a:pt x="533158" y="1752752"/>
                </a:lnTo>
                <a:lnTo>
                  <a:pt x="543375" y="1746575"/>
                </a:lnTo>
                <a:lnTo>
                  <a:pt x="540219" y="1758086"/>
                </a:lnTo>
                <a:close/>
              </a:path>
              <a:path w="2407920" h="2171065">
                <a:moveTo>
                  <a:pt x="2004466" y="1805330"/>
                </a:moveTo>
                <a:lnTo>
                  <a:pt x="2000460" y="1791172"/>
                </a:lnTo>
                <a:lnTo>
                  <a:pt x="2011997" y="1800301"/>
                </a:lnTo>
                <a:lnTo>
                  <a:pt x="2004466" y="1805330"/>
                </a:lnTo>
                <a:close/>
              </a:path>
              <a:path w="2407920" h="2171065">
                <a:moveTo>
                  <a:pt x="1465097" y="1965464"/>
                </a:moveTo>
                <a:lnTo>
                  <a:pt x="1467120" y="1953064"/>
                </a:lnTo>
                <a:lnTo>
                  <a:pt x="1473822" y="1963699"/>
                </a:lnTo>
                <a:lnTo>
                  <a:pt x="1465097" y="1965464"/>
                </a:lnTo>
                <a:close/>
              </a:path>
              <a:path w="2407920" h="2171065">
                <a:moveTo>
                  <a:pt x="950226" y="2149576"/>
                </a:moveTo>
                <a:lnTo>
                  <a:pt x="941006" y="2148713"/>
                </a:lnTo>
                <a:lnTo>
                  <a:pt x="947413" y="2129996"/>
                </a:lnTo>
                <a:lnTo>
                  <a:pt x="950226" y="2149576"/>
                </a:lnTo>
                <a:close/>
              </a:path>
            </a:pathLst>
          </a:custGeom>
          <a:solidFill>
            <a:srgbClr val="000000"/>
          </a:solidFill>
        </p:spPr>
        <p:txBody>
          <a:bodyPr wrap="square" lIns="0" tIns="0" rIns="0" bIns="0" rtlCol="0"/>
          <a:lstStyle/>
          <a:p>
            <a:endParaRPr>
              <a:cs typeface="+mn-ea"/>
              <a:sym typeface="+mn-lt"/>
            </a:endParaRPr>
          </a:p>
        </p:txBody>
      </p:sp>
      <p:sp>
        <p:nvSpPr>
          <p:cNvPr id="7" name="object 7"/>
          <p:cNvSpPr txBox="1"/>
          <p:nvPr/>
        </p:nvSpPr>
        <p:spPr>
          <a:xfrm>
            <a:off x="9508743" y="3509658"/>
            <a:ext cx="1671320" cy="677108"/>
          </a:xfrm>
          <a:prstGeom prst="rect">
            <a:avLst/>
          </a:prstGeom>
        </p:spPr>
        <p:txBody>
          <a:bodyPr vert="horz" wrap="square" lIns="0" tIns="15240" rIns="0" bIns="0" rtlCol="0">
            <a:spAutoFit/>
          </a:bodyPr>
          <a:lstStyle/>
          <a:p>
            <a:pPr marL="12700">
              <a:spcBef>
                <a:spcPts val="120"/>
              </a:spcBef>
            </a:pPr>
            <a:r>
              <a:rPr sz="4300" b="1" spc="20" dirty="0">
                <a:solidFill>
                  <a:srgbClr val="00929F"/>
                </a:solidFill>
                <a:cs typeface="+mn-ea"/>
                <a:sym typeface="+mn-lt"/>
              </a:rPr>
              <a:t>没问题</a:t>
            </a:r>
            <a:endParaRPr sz="4300">
              <a:cs typeface="+mn-ea"/>
              <a:sym typeface="+mn-lt"/>
            </a:endParaRPr>
          </a:p>
        </p:txBody>
      </p:sp>
      <p:sp>
        <p:nvSpPr>
          <p:cNvPr id="8" name="object 8"/>
          <p:cNvSpPr/>
          <p:nvPr/>
        </p:nvSpPr>
        <p:spPr>
          <a:xfrm>
            <a:off x="7091172" y="2106167"/>
            <a:ext cx="3941445" cy="0"/>
          </a:xfrm>
          <a:custGeom>
            <a:avLst/>
            <a:gdLst/>
            <a:ahLst/>
            <a:cxnLst/>
            <a:rect l="l" t="t" r="r" b="b"/>
            <a:pathLst>
              <a:path w="3941445">
                <a:moveTo>
                  <a:pt x="0" y="0"/>
                </a:moveTo>
                <a:lnTo>
                  <a:pt x="3941064" y="0"/>
                </a:lnTo>
              </a:path>
            </a:pathLst>
          </a:custGeom>
          <a:ln w="45720">
            <a:solidFill>
              <a:srgbClr val="EA542B"/>
            </a:solidFill>
          </a:ln>
        </p:spPr>
        <p:txBody>
          <a:bodyPr wrap="square" lIns="0" tIns="0" rIns="0" bIns="0" rtlCol="0"/>
          <a:lstStyle/>
          <a:p>
            <a:endParaRPr>
              <a:cs typeface="+mn-ea"/>
              <a:sym typeface="+mn-lt"/>
            </a:endParaRPr>
          </a:p>
        </p:txBody>
      </p:sp>
      <p:sp>
        <p:nvSpPr>
          <p:cNvPr id="9" name="object 9"/>
          <p:cNvSpPr/>
          <p:nvPr/>
        </p:nvSpPr>
        <p:spPr>
          <a:xfrm>
            <a:off x="7091172" y="2682239"/>
            <a:ext cx="3941445" cy="0"/>
          </a:xfrm>
          <a:custGeom>
            <a:avLst/>
            <a:gdLst/>
            <a:ahLst/>
            <a:cxnLst/>
            <a:rect l="l" t="t" r="r" b="b"/>
            <a:pathLst>
              <a:path w="3941445">
                <a:moveTo>
                  <a:pt x="0" y="0"/>
                </a:moveTo>
                <a:lnTo>
                  <a:pt x="3941064" y="0"/>
                </a:lnTo>
              </a:path>
            </a:pathLst>
          </a:custGeom>
          <a:ln w="45720">
            <a:solidFill>
              <a:srgbClr val="006FC0"/>
            </a:solidFill>
          </a:ln>
        </p:spPr>
        <p:txBody>
          <a:bodyPr wrap="square" lIns="0" tIns="0" rIns="0" bIns="0" rtlCol="0"/>
          <a:lstStyle/>
          <a:p>
            <a:endParaRPr>
              <a:cs typeface="+mn-ea"/>
              <a:sym typeface="+mn-lt"/>
            </a:endParaRPr>
          </a:p>
        </p:txBody>
      </p:sp>
      <p:sp>
        <p:nvSpPr>
          <p:cNvPr id="10" name="object 10"/>
          <p:cNvSpPr/>
          <p:nvPr/>
        </p:nvSpPr>
        <p:spPr>
          <a:xfrm>
            <a:off x="8011669" y="2761259"/>
            <a:ext cx="534035" cy="534671"/>
          </a:xfrm>
          <a:custGeom>
            <a:avLst/>
            <a:gdLst/>
            <a:ahLst/>
            <a:cxnLst/>
            <a:rect l="l" t="t" r="r" b="b"/>
            <a:pathLst>
              <a:path w="534034" h="534670">
                <a:moveTo>
                  <a:pt x="266623" y="534517"/>
                </a:moveTo>
                <a:lnTo>
                  <a:pt x="218585" y="530211"/>
                </a:lnTo>
                <a:lnTo>
                  <a:pt x="173376" y="517793"/>
                </a:lnTo>
                <a:lnTo>
                  <a:pt x="131758" y="498015"/>
                </a:lnTo>
                <a:lnTo>
                  <a:pt x="94489" y="471631"/>
                </a:lnTo>
                <a:lnTo>
                  <a:pt x="62330" y="439392"/>
                </a:lnTo>
                <a:lnTo>
                  <a:pt x="36042" y="402050"/>
                </a:lnTo>
                <a:lnTo>
                  <a:pt x="16384" y="360357"/>
                </a:lnTo>
                <a:lnTo>
                  <a:pt x="4116" y="315066"/>
                </a:lnTo>
                <a:lnTo>
                  <a:pt x="0" y="266928"/>
                </a:lnTo>
                <a:lnTo>
                  <a:pt x="4116" y="218987"/>
                </a:lnTo>
                <a:lnTo>
                  <a:pt x="16384" y="173849"/>
                </a:lnTo>
                <a:lnTo>
                  <a:pt x="36042" y="132271"/>
                </a:lnTo>
                <a:lnTo>
                  <a:pt x="62330" y="95012"/>
                </a:lnTo>
                <a:lnTo>
                  <a:pt x="94489" y="62828"/>
                </a:lnTo>
                <a:lnTo>
                  <a:pt x="131758" y="36477"/>
                </a:lnTo>
                <a:lnTo>
                  <a:pt x="173376" y="16717"/>
                </a:lnTo>
                <a:lnTo>
                  <a:pt x="218585" y="4305"/>
                </a:lnTo>
                <a:lnTo>
                  <a:pt x="266623" y="0"/>
                </a:lnTo>
                <a:lnTo>
                  <a:pt x="314662" y="4306"/>
                </a:lnTo>
                <a:lnTo>
                  <a:pt x="359877" y="16720"/>
                </a:lnTo>
                <a:lnTo>
                  <a:pt x="401512" y="36489"/>
                </a:lnTo>
                <a:lnTo>
                  <a:pt x="438813" y="62857"/>
                </a:lnTo>
                <a:lnTo>
                  <a:pt x="471025" y="95068"/>
                </a:lnTo>
                <a:lnTo>
                  <a:pt x="497393" y="132369"/>
                </a:lnTo>
                <a:lnTo>
                  <a:pt x="517161" y="174004"/>
                </a:lnTo>
                <a:lnTo>
                  <a:pt x="529576" y="219219"/>
                </a:lnTo>
                <a:lnTo>
                  <a:pt x="533882" y="267258"/>
                </a:lnTo>
                <a:lnTo>
                  <a:pt x="529576" y="315297"/>
                </a:lnTo>
                <a:lnTo>
                  <a:pt x="517161" y="360512"/>
                </a:lnTo>
                <a:lnTo>
                  <a:pt x="497393" y="402147"/>
                </a:lnTo>
                <a:lnTo>
                  <a:pt x="471025" y="439448"/>
                </a:lnTo>
                <a:lnTo>
                  <a:pt x="438813" y="471660"/>
                </a:lnTo>
                <a:lnTo>
                  <a:pt x="401512" y="498028"/>
                </a:lnTo>
                <a:lnTo>
                  <a:pt x="359877" y="517796"/>
                </a:lnTo>
                <a:lnTo>
                  <a:pt x="314662" y="530211"/>
                </a:lnTo>
                <a:lnTo>
                  <a:pt x="266623" y="534517"/>
                </a:lnTo>
                <a:close/>
              </a:path>
            </a:pathLst>
          </a:custGeom>
          <a:solidFill>
            <a:srgbClr val="00929F"/>
          </a:solidFill>
        </p:spPr>
        <p:txBody>
          <a:bodyPr wrap="square" lIns="0" tIns="0" rIns="0" bIns="0" rtlCol="0"/>
          <a:lstStyle/>
          <a:p>
            <a:endParaRPr>
              <a:cs typeface="+mn-ea"/>
              <a:sym typeface="+mn-lt"/>
            </a:endParaRPr>
          </a:p>
        </p:txBody>
      </p:sp>
      <p:sp>
        <p:nvSpPr>
          <p:cNvPr id="11" name="object 11"/>
          <p:cNvSpPr/>
          <p:nvPr/>
        </p:nvSpPr>
        <p:spPr>
          <a:xfrm>
            <a:off x="8011668" y="3351276"/>
            <a:ext cx="533400" cy="980440"/>
          </a:xfrm>
          <a:custGeom>
            <a:avLst/>
            <a:gdLst/>
            <a:ahLst/>
            <a:cxnLst/>
            <a:rect l="l" t="t" r="r" b="b"/>
            <a:pathLst>
              <a:path w="533400" h="980439">
                <a:moveTo>
                  <a:pt x="445007" y="979932"/>
                </a:moveTo>
                <a:lnTo>
                  <a:pt x="88391" y="979932"/>
                </a:lnTo>
                <a:lnTo>
                  <a:pt x="53762" y="973193"/>
                </a:lnTo>
                <a:lnTo>
                  <a:pt x="25531" y="954262"/>
                </a:lnTo>
                <a:lnTo>
                  <a:pt x="6633" y="926068"/>
                </a:lnTo>
                <a:lnTo>
                  <a:pt x="0" y="891539"/>
                </a:lnTo>
                <a:lnTo>
                  <a:pt x="0" y="89915"/>
                </a:lnTo>
                <a:lnTo>
                  <a:pt x="6633" y="54862"/>
                </a:lnTo>
                <a:lnTo>
                  <a:pt x="25531" y="26331"/>
                </a:lnTo>
                <a:lnTo>
                  <a:pt x="53762" y="7114"/>
                </a:lnTo>
                <a:lnTo>
                  <a:pt x="88391" y="0"/>
                </a:lnTo>
                <a:lnTo>
                  <a:pt x="445007" y="0"/>
                </a:lnTo>
                <a:lnTo>
                  <a:pt x="479552" y="7114"/>
                </a:lnTo>
                <a:lnTo>
                  <a:pt x="507753" y="26331"/>
                </a:lnTo>
                <a:lnTo>
                  <a:pt x="526680" y="54862"/>
                </a:lnTo>
                <a:lnTo>
                  <a:pt x="533400" y="89915"/>
                </a:lnTo>
                <a:lnTo>
                  <a:pt x="533400" y="891539"/>
                </a:lnTo>
                <a:lnTo>
                  <a:pt x="526680" y="926068"/>
                </a:lnTo>
                <a:lnTo>
                  <a:pt x="507753" y="954262"/>
                </a:lnTo>
                <a:lnTo>
                  <a:pt x="479552" y="973193"/>
                </a:lnTo>
                <a:lnTo>
                  <a:pt x="445007" y="979932"/>
                </a:lnTo>
                <a:close/>
              </a:path>
            </a:pathLst>
          </a:custGeom>
          <a:solidFill>
            <a:srgbClr val="00929F"/>
          </a:solidFill>
        </p:spPr>
        <p:txBody>
          <a:bodyPr wrap="square" lIns="0" tIns="0" rIns="0" bIns="0" rtlCol="0"/>
          <a:lstStyle/>
          <a:p>
            <a:endParaRPr>
              <a:cs typeface="+mn-ea"/>
              <a:sym typeface="+mn-lt"/>
            </a:endParaRPr>
          </a:p>
        </p:txBody>
      </p:sp>
      <p:sp>
        <p:nvSpPr>
          <p:cNvPr id="12" name="object 12"/>
          <p:cNvSpPr/>
          <p:nvPr/>
        </p:nvSpPr>
        <p:spPr>
          <a:xfrm>
            <a:off x="8580119" y="2083307"/>
            <a:ext cx="198120" cy="1490980"/>
          </a:xfrm>
          <a:custGeom>
            <a:avLst/>
            <a:gdLst/>
            <a:ahLst/>
            <a:cxnLst/>
            <a:rect l="l" t="t" r="r" b="b"/>
            <a:pathLst>
              <a:path w="198120" h="1490979">
                <a:moveTo>
                  <a:pt x="164591" y="1490472"/>
                </a:moveTo>
                <a:lnTo>
                  <a:pt x="33527" y="1490472"/>
                </a:lnTo>
                <a:lnTo>
                  <a:pt x="20320" y="1488182"/>
                </a:lnTo>
                <a:lnTo>
                  <a:pt x="9648" y="1481308"/>
                </a:lnTo>
                <a:lnTo>
                  <a:pt x="2534" y="1471015"/>
                </a:lnTo>
                <a:lnTo>
                  <a:pt x="0" y="1458468"/>
                </a:lnTo>
                <a:lnTo>
                  <a:pt x="0" y="33528"/>
                </a:lnTo>
                <a:lnTo>
                  <a:pt x="2534" y="20568"/>
                </a:lnTo>
                <a:lnTo>
                  <a:pt x="9648" y="9977"/>
                </a:lnTo>
                <a:lnTo>
                  <a:pt x="20320" y="2779"/>
                </a:lnTo>
                <a:lnTo>
                  <a:pt x="33527" y="0"/>
                </a:lnTo>
                <a:lnTo>
                  <a:pt x="164591" y="0"/>
                </a:lnTo>
                <a:lnTo>
                  <a:pt x="177856" y="2779"/>
                </a:lnTo>
                <a:lnTo>
                  <a:pt x="188547" y="9977"/>
                </a:lnTo>
                <a:lnTo>
                  <a:pt x="195642" y="20568"/>
                </a:lnTo>
                <a:lnTo>
                  <a:pt x="198120" y="33528"/>
                </a:lnTo>
                <a:lnTo>
                  <a:pt x="198120" y="1458468"/>
                </a:lnTo>
                <a:lnTo>
                  <a:pt x="195642" y="1471015"/>
                </a:lnTo>
                <a:lnTo>
                  <a:pt x="188547" y="1481308"/>
                </a:lnTo>
                <a:lnTo>
                  <a:pt x="177856" y="1488182"/>
                </a:lnTo>
                <a:lnTo>
                  <a:pt x="164591" y="1490472"/>
                </a:lnTo>
                <a:close/>
              </a:path>
            </a:pathLst>
          </a:custGeom>
          <a:solidFill>
            <a:srgbClr val="00929F"/>
          </a:solidFill>
        </p:spPr>
        <p:txBody>
          <a:bodyPr wrap="square" lIns="0" tIns="0" rIns="0" bIns="0" rtlCol="0"/>
          <a:lstStyle/>
          <a:p>
            <a:endParaRPr>
              <a:cs typeface="+mn-ea"/>
              <a:sym typeface="+mn-lt"/>
            </a:endParaRPr>
          </a:p>
        </p:txBody>
      </p:sp>
      <p:sp>
        <p:nvSpPr>
          <p:cNvPr id="13" name="object 13"/>
          <p:cNvSpPr/>
          <p:nvPr/>
        </p:nvSpPr>
        <p:spPr>
          <a:xfrm>
            <a:off x="7751065" y="3393949"/>
            <a:ext cx="226060" cy="992505"/>
          </a:xfrm>
          <a:custGeom>
            <a:avLst/>
            <a:gdLst/>
            <a:ahLst/>
            <a:cxnLst/>
            <a:rect l="l" t="t" r="r" b="b"/>
            <a:pathLst>
              <a:path w="226059" h="992504">
                <a:moveTo>
                  <a:pt x="187451" y="992124"/>
                </a:moveTo>
                <a:lnTo>
                  <a:pt x="38100" y="992124"/>
                </a:lnTo>
                <a:lnTo>
                  <a:pt x="23231" y="988935"/>
                </a:lnTo>
                <a:lnTo>
                  <a:pt x="11153" y="980751"/>
                </a:lnTo>
                <a:lnTo>
                  <a:pt x="3024" y="968728"/>
                </a:lnTo>
                <a:lnTo>
                  <a:pt x="0" y="954024"/>
                </a:lnTo>
                <a:lnTo>
                  <a:pt x="0" y="36575"/>
                </a:lnTo>
                <a:lnTo>
                  <a:pt x="3024" y="22252"/>
                </a:lnTo>
                <a:lnTo>
                  <a:pt x="11153" y="10515"/>
                </a:lnTo>
                <a:lnTo>
                  <a:pt x="23231" y="2664"/>
                </a:lnTo>
                <a:lnTo>
                  <a:pt x="38100" y="0"/>
                </a:lnTo>
                <a:lnTo>
                  <a:pt x="187451" y="0"/>
                </a:lnTo>
                <a:lnTo>
                  <a:pt x="202365" y="2664"/>
                </a:lnTo>
                <a:lnTo>
                  <a:pt x="214460" y="10515"/>
                </a:lnTo>
                <a:lnTo>
                  <a:pt x="222576" y="22252"/>
                </a:lnTo>
                <a:lnTo>
                  <a:pt x="225551" y="36575"/>
                </a:lnTo>
                <a:lnTo>
                  <a:pt x="225551" y="954024"/>
                </a:lnTo>
                <a:lnTo>
                  <a:pt x="222576" y="968728"/>
                </a:lnTo>
                <a:lnTo>
                  <a:pt x="214460" y="980751"/>
                </a:lnTo>
                <a:lnTo>
                  <a:pt x="202365" y="988935"/>
                </a:lnTo>
                <a:lnTo>
                  <a:pt x="187451" y="992124"/>
                </a:lnTo>
                <a:close/>
              </a:path>
            </a:pathLst>
          </a:custGeom>
          <a:solidFill>
            <a:srgbClr val="00929F"/>
          </a:solidFill>
        </p:spPr>
        <p:txBody>
          <a:bodyPr wrap="square" lIns="0" tIns="0" rIns="0" bIns="0" rtlCol="0"/>
          <a:lstStyle/>
          <a:p>
            <a:endParaRPr>
              <a:cs typeface="+mn-ea"/>
              <a:sym typeface="+mn-lt"/>
            </a:endParaRPr>
          </a:p>
        </p:txBody>
      </p:sp>
      <p:sp>
        <p:nvSpPr>
          <p:cNvPr id="14" name="object 14"/>
          <p:cNvSpPr/>
          <p:nvPr/>
        </p:nvSpPr>
        <p:spPr>
          <a:xfrm>
            <a:off x="7987285" y="4386071"/>
            <a:ext cx="200025" cy="1490980"/>
          </a:xfrm>
          <a:custGeom>
            <a:avLst/>
            <a:gdLst/>
            <a:ahLst/>
            <a:cxnLst/>
            <a:rect l="l" t="t" r="r" b="b"/>
            <a:pathLst>
              <a:path w="200025" h="1490979">
                <a:moveTo>
                  <a:pt x="166116" y="1490472"/>
                </a:moveTo>
                <a:lnTo>
                  <a:pt x="33527" y="1490472"/>
                </a:lnTo>
                <a:lnTo>
                  <a:pt x="20668" y="1487756"/>
                </a:lnTo>
                <a:lnTo>
                  <a:pt x="10110" y="1480580"/>
                </a:lnTo>
                <a:lnTo>
                  <a:pt x="2879" y="1469967"/>
                </a:lnTo>
                <a:lnTo>
                  <a:pt x="0" y="1456943"/>
                </a:lnTo>
                <a:lnTo>
                  <a:pt x="0" y="32003"/>
                </a:lnTo>
                <a:lnTo>
                  <a:pt x="2879" y="19520"/>
                </a:lnTo>
                <a:lnTo>
                  <a:pt x="10110" y="9248"/>
                </a:lnTo>
                <a:lnTo>
                  <a:pt x="20668" y="2353"/>
                </a:lnTo>
                <a:lnTo>
                  <a:pt x="33527" y="0"/>
                </a:lnTo>
                <a:lnTo>
                  <a:pt x="166116" y="0"/>
                </a:lnTo>
                <a:lnTo>
                  <a:pt x="178866" y="2353"/>
                </a:lnTo>
                <a:lnTo>
                  <a:pt x="189385" y="9248"/>
                </a:lnTo>
                <a:lnTo>
                  <a:pt x="196651" y="19520"/>
                </a:lnTo>
                <a:lnTo>
                  <a:pt x="199644" y="32003"/>
                </a:lnTo>
                <a:lnTo>
                  <a:pt x="199644" y="1456943"/>
                </a:lnTo>
                <a:lnTo>
                  <a:pt x="196651" y="1469967"/>
                </a:lnTo>
                <a:lnTo>
                  <a:pt x="189385" y="1480580"/>
                </a:lnTo>
                <a:lnTo>
                  <a:pt x="178866" y="1487756"/>
                </a:lnTo>
                <a:lnTo>
                  <a:pt x="166116" y="1490472"/>
                </a:lnTo>
                <a:close/>
              </a:path>
            </a:pathLst>
          </a:custGeom>
          <a:solidFill>
            <a:srgbClr val="00929F"/>
          </a:solidFill>
        </p:spPr>
        <p:txBody>
          <a:bodyPr wrap="square" lIns="0" tIns="0" rIns="0" bIns="0" rtlCol="0"/>
          <a:lstStyle/>
          <a:p>
            <a:endParaRPr>
              <a:cs typeface="+mn-ea"/>
              <a:sym typeface="+mn-lt"/>
            </a:endParaRPr>
          </a:p>
        </p:txBody>
      </p:sp>
      <p:sp>
        <p:nvSpPr>
          <p:cNvPr id="15" name="object 15"/>
          <p:cNvSpPr/>
          <p:nvPr/>
        </p:nvSpPr>
        <p:spPr>
          <a:xfrm>
            <a:off x="8385047" y="4386071"/>
            <a:ext cx="198120" cy="1490980"/>
          </a:xfrm>
          <a:custGeom>
            <a:avLst/>
            <a:gdLst/>
            <a:ahLst/>
            <a:cxnLst/>
            <a:rect l="l" t="t" r="r" b="b"/>
            <a:pathLst>
              <a:path w="198120" h="1490979">
                <a:moveTo>
                  <a:pt x="164592" y="1490472"/>
                </a:moveTo>
                <a:lnTo>
                  <a:pt x="32003" y="1490472"/>
                </a:lnTo>
                <a:lnTo>
                  <a:pt x="19391" y="1487756"/>
                </a:lnTo>
                <a:lnTo>
                  <a:pt x="9077" y="1480580"/>
                </a:lnTo>
                <a:lnTo>
                  <a:pt x="2225" y="1469967"/>
                </a:lnTo>
                <a:lnTo>
                  <a:pt x="0" y="1456943"/>
                </a:lnTo>
                <a:lnTo>
                  <a:pt x="0" y="32003"/>
                </a:lnTo>
                <a:lnTo>
                  <a:pt x="2225" y="19520"/>
                </a:lnTo>
                <a:lnTo>
                  <a:pt x="9077" y="9248"/>
                </a:lnTo>
                <a:lnTo>
                  <a:pt x="19391" y="2353"/>
                </a:lnTo>
                <a:lnTo>
                  <a:pt x="32003" y="0"/>
                </a:lnTo>
                <a:lnTo>
                  <a:pt x="164592" y="0"/>
                </a:lnTo>
                <a:lnTo>
                  <a:pt x="177563" y="2353"/>
                </a:lnTo>
                <a:lnTo>
                  <a:pt x="188156" y="9248"/>
                </a:lnTo>
                <a:lnTo>
                  <a:pt x="195349" y="19520"/>
                </a:lnTo>
                <a:lnTo>
                  <a:pt x="198120" y="32003"/>
                </a:lnTo>
                <a:lnTo>
                  <a:pt x="198120" y="1456943"/>
                </a:lnTo>
                <a:lnTo>
                  <a:pt x="195349" y="1469967"/>
                </a:lnTo>
                <a:lnTo>
                  <a:pt x="188156" y="1480580"/>
                </a:lnTo>
                <a:lnTo>
                  <a:pt x="177563" y="1487756"/>
                </a:lnTo>
                <a:lnTo>
                  <a:pt x="164592" y="1490472"/>
                </a:lnTo>
                <a:close/>
              </a:path>
            </a:pathLst>
          </a:custGeom>
          <a:solidFill>
            <a:srgbClr val="00929F"/>
          </a:solidFill>
        </p:spPr>
        <p:txBody>
          <a:bodyPr wrap="square" lIns="0" tIns="0" rIns="0" bIns="0" rtlCol="0"/>
          <a:lstStyle/>
          <a:p>
            <a:endParaRPr>
              <a:cs typeface="+mn-ea"/>
              <a:sym typeface="+mn-lt"/>
            </a:endParaRPr>
          </a:p>
        </p:txBody>
      </p:sp>
      <p:sp>
        <p:nvSpPr>
          <p:cNvPr id="16" name="object 16"/>
          <p:cNvSpPr txBox="1"/>
          <p:nvPr/>
        </p:nvSpPr>
        <p:spPr>
          <a:xfrm>
            <a:off x="9610383" y="2138768"/>
            <a:ext cx="818515" cy="505908"/>
          </a:xfrm>
          <a:prstGeom prst="rect">
            <a:avLst/>
          </a:prstGeom>
        </p:spPr>
        <p:txBody>
          <a:bodyPr vert="horz" wrap="square" lIns="0" tIns="13335" rIns="0" bIns="0" rtlCol="0">
            <a:spAutoFit/>
          </a:bodyPr>
          <a:lstStyle/>
          <a:p>
            <a:pPr marL="12700">
              <a:spcBef>
                <a:spcPts val="105"/>
              </a:spcBef>
            </a:pPr>
            <a:r>
              <a:rPr sz="3200" b="1" spc="-5" dirty="0">
                <a:solidFill>
                  <a:srgbClr val="EA542B"/>
                </a:solidFill>
                <a:cs typeface="+mn-ea"/>
                <a:sym typeface="+mn-lt"/>
              </a:rPr>
              <a:t>30</a:t>
            </a:r>
            <a:r>
              <a:rPr sz="3200" b="1" dirty="0">
                <a:solidFill>
                  <a:srgbClr val="EA542B"/>
                </a:solidFill>
                <a:cs typeface="+mn-ea"/>
                <a:sym typeface="+mn-lt"/>
              </a:rPr>
              <a:t>V</a:t>
            </a:r>
            <a:endParaRPr sz="3200">
              <a:cs typeface="+mn-ea"/>
              <a:sym typeface="+mn-lt"/>
            </a:endParaRPr>
          </a:p>
        </p:txBody>
      </p:sp>
      <p:sp>
        <p:nvSpPr>
          <p:cNvPr id="17" name="object 17"/>
          <p:cNvSpPr/>
          <p:nvPr/>
        </p:nvSpPr>
        <p:spPr>
          <a:xfrm>
            <a:off x="1104900" y="3051049"/>
            <a:ext cx="5212080" cy="2454911"/>
          </a:xfrm>
          <a:custGeom>
            <a:avLst/>
            <a:gdLst/>
            <a:ahLst/>
            <a:cxnLst/>
            <a:rect l="l" t="t" r="r" b="b"/>
            <a:pathLst>
              <a:path w="5212080" h="2454910">
                <a:moveTo>
                  <a:pt x="5047488" y="164591"/>
                </a:moveTo>
                <a:lnTo>
                  <a:pt x="4884420" y="164591"/>
                </a:lnTo>
                <a:lnTo>
                  <a:pt x="4884420" y="0"/>
                </a:lnTo>
                <a:lnTo>
                  <a:pt x="4890914" y="32125"/>
                </a:lnTo>
                <a:lnTo>
                  <a:pt x="4908480" y="58273"/>
                </a:lnTo>
                <a:lnTo>
                  <a:pt x="4934494" y="75859"/>
                </a:lnTo>
                <a:lnTo>
                  <a:pt x="4966335" y="82295"/>
                </a:lnTo>
                <a:lnTo>
                  <a:pt x="5047488" y="82295"/>
                </a:lnTo>
                <a:lnTo>
                  <a:pt x="5047488" y="164591"/>
                </a:lnTo>
                <a:close/>
              </a:path>
              <a:path w="5212080" h="2454910">
                <a:moveTo>
                  <a:pt x="5047488" y="82295"/>
                </a:moveTo>
                <a:lnTo>
                  <a:pt x="4966335" y="82295"/>
                </a:lnTo>
                <a:lnTo>
                  <a:pt x="4998169" y="75859"/>
                </a:lnTo>
                <a:lnTo>
                  <a:pt x="5024099" y="58273"/>
                </a:lnTo>
                <a:lnTo>
                  <a:pt x="5041435" y="32125"/>
                </a:lnTo>
                <a:lnTo>
                  <a:pt x="5047488" y="0"/>
                </a:lnTo>
                <a:lnTo>
                  <a:pt x="5047488" y="82295"/>
                </a:lnTo>
                <a:close/>
              </a:path>
              <a:path w="5212080" h="2454910">
                <a:moveTo>
                  <a:pt x="162915" y="2454655"/>
                </a:moveTo>
                <a:lnTo>
                  <a:pt x="119424" y="2448810"/>
                </a:lnTo>
                <a:lnTo>
                  <a:pt x="80362" y="2432303"/>
                </a:lnTo>
                <a:lnTo>
                  <a:pt x="47310" y="2406680"/>
                </a:lnTo>
                <a:lnTo>
                  <a:pt x="21846" y="2373487"/>
                </a:lnTo>
                <a:lnTo>
                  <a:pt x="5550" y="2334269"/>
                </a:lnTo>
                <a:lnTo>
                  <a:pt x="0" y="2290572"/>
                </a:lnTo>
                <a:lnTo>
                  <a:pt x="0" y="327660"/>
                </a:lnTo>
                <a:lnTo>
                  <a:pt x="5550" y="284188"/>
                </a:lnTo>
                <a:lnTo>
                  <a:pt x="21852" y="245135"/>
                </a:lnTo>
                <a:lnTo>
                  <a:pt x="47329" y="212074"/>
                </a:lnTo>
                <a:lnTo>
                  <a:pt x="80407" y="186579"/>
                </a:lnTo>
                <a:lnTo>
                  <a:pt x="119512" y="170227"/>
                </a:lnTo>
                <a:lnTo>
                  <a:pt x="163068" y="164591"/>
                </a:lnTo>
                <a:lnTo>
                  <a:pt x="5047488" y="164591"/>
                </a:lnTo>
                <a:lnTo>
                  <a:pt x="5091257" y="158536"/>
                </a:lnTo>
                <a:lnTo>
                  <a:pt x="5130534" y="141887"/>
                </a:lnTo>
                <a:lnTo>
                  <a:pt x="5163788" y="116176"/>
                </a:lnTo>
                <a:lnTo>
                  <a:pt x="5189485" y="82936"/>
                </a:lnTo>
                <a:lnTo>
                  <a:pt x="5206093" y="43700"/>
                </a:lnTo>
                <a:lnTo>
                  <a:pt x="5212080" y="0"/>
                </a:lnTo>
                <a:lnTo>
                  <a:pt x="5212080" y="245897"/>
                </a:lnTo>
                <a:lnTo>
                  <a:pt x="244716" y="245897"/>
                </a:lnTo>
                <a:lnTo>
                  <a:pt x="212878" y="252326"/>
                </a:lnTo>
                <a:lnTo>
                  <a:pt x="186890" y="269859"/>
                </a:lnTo>
                <a:lnTo>
                  <a:pt x="169404" y="295864"/>
                </a:lnTo>
                <a:lnTo>
                  <a:pt x="163068" y="327660"/>
                </a:lnTo>
                <a:lnTo>
                  <a:pt x="163068" y="490727"/>
                </a:lnTo>
                <a:lnTo>
                  <a:pt x="5212080" y="490727"/>
                </a:lnTo>
                <a:lnTo>
                  <a:pt x="5212080" y="1964436"/>
                </a:lnTo>
                <a:lnTo>
                  <a:pt x="5206093" y="2007674"/>
                </a:lnTo>
                <a:lnTo>
                  <a:pt x="5189485" y="2046588"/>
                </a:lnTo>
                <a:lnTo>
                  <a:pt x="5163788" y="2079602"/>
                </a:lnTo>
                <a:lnTo>
                  <a:pt x="5130534" y="2105143"/>
                </a:lnTo>
                <a:lnTo>
                  <a:pt x="5091257" y="2121635"/>
                </a:lnTo>
                <a:lnTo>
                  <a:pt x="5047488" y="2127504"/>
                </a:lnTo>
                <a:lnTo>
                  <a:pt x="326136" y="2127504"/>
                </a:lnTo>
                <a:lnTo>
                  <a:pt x="326136" y="2290572"/>
                </a:lnTo>
                <a:lnTo>
                  <a:pt x="320457" y="2334269"/>
                </a:lnTo>
                <a:lnTo>
                  <a:pt x="304074" y="2373487"/>
                </a:lnTo>
                <a:lnTo>
                  <a:pt x="278558" y="2406680"/>
                </a:lnTo>
                <a:lnTo>
                  <a:pt x="245479" y="2432303"/>
                </a:lnTo>
                <a:lnTo>
                  <a:pt x="206408" y="2448810"/>
                </a:lnTo>
                <a:lnTo>
                  <a:pt x="162915" y="2454655"/>
                </a:lnTo>
                <a:close/>
              </a:path>
              <a:path w="5212080" h="2454910">
                <a:moveTo>
                  <a:pt x="5212080" y="490727"/>
                </a:moveTo>
                <a:lnTo>
                  <a:pt x="163068" y="490727"/>
                </a:lnTo>
                <a:lnTo>
                  <a:pt x="206498" y="485134"/>
                </a:lnTo>
                <a:lnTo>
                  <a:pt x="245539" y="468809"/>
                </a:lnTo>
                <a:lnTo>
                  <a:pt x="278626" y="443328"/>
                </a:lnTo>
                <a:lnTo>
                  <a:pt x="304196" y="410267"/>
                </a:lnTo>
                <a:lnTo>
                  <a:pt x="320685" y="371202"/>
                </a:lnTo>
                <a:lnTo>
                  <a:pt x="326529" y="327710"/>
                </a:lnTo>
                <a:lnTo>
                  <a:pt x="320086" y="295842"/>
                </a:lnTo>
                <a:lnTo>
                  <a:pt x="302558" y="269852"/>
                </a:lnTo>
                <a:lnTo>
                  <a:pt x="276558" y="252325"/>
                </a:lnTo>
                <a:lnTo>
                  <a:pt x="244716" y="245897"/>
                </a:lnTo>
                <a:lnTo>
                  <a:pt x="5212080" y="245897"/>
                </a:lnTo>
                <a:lnTo>
                  <a:pt x="5212080" y="490727"/>
                </a:lnTo>
                <a:close/>
              </a:path>
            </a:pathLst>
          </a:custGeom>
          <a:solidFill>
            <a:srgbClr val="00929F"/>
          </a:solidFill>
        </p:spPr>
        <p:txBody>
          <a:bodyPr wrap="square" lIns="0" tIns="0" rIns="0" bIns="0" rtlCol="0"/>
          <a:lstStyle/>
          <a:p>
            <a:endParaRPr>
              <a:cs typeface="+mn-ea"/>
              <a:sym typeface="+mn-lt"/>
            </a:endParaRPr>
          </a:p>
        </p:txBody>
      </p:sp>
      <p:sp>
        <p:nvSpPr>
          <p:cNvPr id="18" name="object 18"/>
          <p:cNvSpPr/>
          <p:nvPr/>
        </p:nvSpPr>
        <p:spPr>
          <a:xfrm>
            <a:off x="1264919" y="2884933"/>
            <a:ext cx="5055108" cy="659891"/>
          </a:xfrm>
          <a:prstGeom prst="rect">
            <a:avLst/>
          </a:prstGeom>
          <a:blipFill>
            <a:blip r:embed="rId2" cstate="print"/>
            <a:stretch>
              <a:fillRect/>
            </a:stretch>
          </a:blipFill>
        </p:spPr>
        <p:txBody>
          <a:bodyPr wrap="square" lIns="0" tIns="0" rIns="0" bIns="0" rtlCol="0"/>
          <a:lstStyle/>
          <a:p>
            <a:endParaRPr>
              <a:cs typeface="+mn-ea"/>
              <a:sym typeface="+mn-lt"/>
            </a:endParaRPr>
          </a:p>
        </p:txBody>
      </p:sp>
      <p:sp>
        <p:nvSpPr>
          <p:cNvPr id="19" name="object 19"/>
          <p:cNvSpPr/>
          <p:nvPr/>
        </p:nvSpPr>
        <p:spPr>
          <a:xfrm>
            <a:off x="1097853" y="2881579"/>
            <a:ext cx="5225415" cy="2628900"/>
          </a:xfrm>
          <a:custGeom>
            <a:avLst/>
            <a:gdLst/>
            <a:ahLst/>
            <a:cxnLst/>
            <a:rect l="l" t="t" r="r" b="b"/>
            <a:pathLst>
              <a:path w="5225415" h="2628900">
                <a:moveTo>
                  <a:pt x="5046929" y="12700"/>
                </a:moveTo>
                <a:lnTo>
                  <a:pt x="4988890" y="12700"/>
                </a:lnTo>
                <a:lnTo>
                  <a:pt x="4996903" y="0"/>
                </a:lnTo>
                <a:lnTo>
                  <a:pt x="5055031" y="0"/>
                </a:lnTo>
                <a:lnTo>
                  <a:pt x="5055190" y="239"/>
                </a:lnTo>
                <a:lnTo>
                  <a:pt x="5046929" y="12700"/>
                </a:lnTo>
                <a:close/>
              </a:path>
              <a:path w="5225415" h="2628900">
                <a:moveTo>
                  <a:pt x="5055190" y="239"/>
                </a:moveTo>
                <a:lnTo>
                  <a:pt x="5055031" y="0"/>
                </a:lnTo>
                <a:lnTo>
                  <a:pt x="5055349" y="0"/>
                </a:lnTo>
                <a:lnTo>
                  <a:pt x="5055190" y="239"/>
                </a:lnTo>
                <a:close/>
              </a:path>
              <a:path w="5225415" h="2628900">
                <a:moveTo>
                  <a:pt x="5121490" y="12700"/>
                </a:moveTo>
                <a:lnTo>
                  <a:pt x="5063451" y="12700"/>
                </a:lnTo>
                <a:lnTo>
                  <a:pt x="5055190" y="239"/>
                </a:lnTo>
                <a:lnTo>
                  <a:pt x="5055349" y="0"/>
                </a:lnTo>
                <a:lnTo>
                  <a:pt x="5113769" y="0"/>
                </a:lnTo>
                <a:lnTo>
                  <a:pt x="5121490" y="12700"/>
                </a:lnTo>
                <a:close/>
              </a:path>
              <a:path w="5225415" h="2628900">
                <a:moveTo>
                  <a:pt x="4986870" y="25400"/>
                </a:moveTo>
                <a:lnTo>
                  <a:pt x="4960289" y="25400"/>
                </a:lnTo>
                <a:lnTo>
                  <a:pt x="4967185" y="12700"/>
                </a:lnTo>
                <a:lnTo>
                  <a:pt x="4994122" y="12700"/>
                </a:lnTo>
                <a:lnTo>
                  <a:pt x="4986870" y="25400"/>
                </a:lnTo>
                <a:close/>
              </a:path>
              <a:path w="5225415" h="2628900">
                <a:moveTo>
                  <a:pt x="5150345" y="25400"/>
                </a:moveTo>
                <a:lnTo>
                  <a:pt x="5123510" y="25400"/>
                </a:lnTo>
                <a:lnTo>
                  <a:pt x="5116258" y="12700"/>
                </a:lnTo>
                <a:lnTo>
                  <a:pt x="5143461" y="12700"/>
                </a:lnTo>
                <a:lnTo>
                  <a:pt x="5150345" y="25400"/>
                </a:lnTo>
                <a:close/>
              </a:path>
              <a:path w="5225415" h="2628900">
                <a:moveTo>
                  <a:pt x="4967135" y="38100"/>
                </a:moveTo>
                <a:lnTo>
                  <a:pt x="4946954" y="38100"/>
                </a:lnTo>
                <a:lnTo>
                  <a:pt x="4953622" y="25400"/>
                </a:lnTo>
                <a:lnTo>
                  <a:pt x="4973777" y="25400"/>
                </a:lnTo>
                <a:lnTo>
                  <a:pt x="4967135" y="38100"/>
                </a:lnTo>
                <a:close/>
              </a:path>
              <a:path w="5225415" h="2628900">
                <a:moveTo>
                  <a:pt x="5163426" y="38100"/>
                </a:moveTo>
                <a:lnTo>
                  <a:pt x="5143246" y="38100"/>
                </a:lnTo>
                <a:lnTo>
                  <a:pt x="5136603" y="25400"/>
                </a:lnTo>
                <a:lnTo>
                  <a:pt x="5156758" y="25400"/>
                </a:lnTo>
                <a:lnTo>
                  <a:pt x="5163426" y="38100"/>
                </a:lnTo>
                <a:close/>
              </a:path>
              <a:path w="5225415" h="2628900">
                <a:moveTo>
                  <a:pt x="4949342" y="50800"/>
                </a:moveTo>
                <a:lnTo>
                  <a:pt x="4929276" y="50800"/>
                </a:lnTo>
                <a:lnTo>
                  <a:pt x="4935118" y="38100"/>
                </a:lnTo>
                <a:lnTo>
                  <a:pt x="4955273" y="38100"/>
                </a:lnTo>
                <a:lnTo>
                  <a:pt x="4949342" y="50800"/>
                </a:lnTo>
                <a:close/>
              </a:path>
              <a:path w="5225415" h="2628900">
                <a:moveTo>
                  <a:pt x="5181092" y="50800"/>
                </a:moveTo>
                <a:lnTo>
                  <a:pt x="5161038" y="50800"/>
                </a:lnTo>
                <a:lnTo>
                  <a:pt x="5155107" y="38100"/>
                </a:lnTo>
                <a:lnTo>
                  <a:pt x="5175478" y="38100"/>
                </a:lnTo>
                <a:lnTo>
                  <a:pt x="5181092" y="50800"/>
                </a:lnTo>
                <a:close/>
              </a:path>
              <a:path w="5225415" h="2628900">
                <a:moveTo>
                  <a:pt x="4938674" y="63500"/>
                </a:moveTo>
                <a:lnTo>
                  <a:pt x="4919091" y="63500"/>
                </a:lnTo>
                <a:lnTo>
                  <a:pt x="4924145" y="50800"/>
                </a:lnTo>
                <a:lnTo>
                  <a:pt x="4944097" y="50800"/>
                </a:lnTo>
                <a:lnTo>
                  <a:pt x="4938674" y="63500"/>
                </a:lnTo>
                <a:close/>
              </a:path>
              <a:path w="5225415" h="2628900">
                <a:moveTo>
                  <a:pt x="5191467" y="63500"/>
                </a:moveTo>
                <a:lnTo>
                  <a:pt x="5171706" y="63500"/>
                </a:lnTo>
                <a:lnTo>
                  <a:pt x="5166283" y="50800"/>
                </a:lnTo>
                <a:lnTo>
                  <a:pt x="5186438" y="50800"/>
                </a:lnTo>
                <a:lnTo>
                  <a:pt x="5191467" y="63500"/>
                </a:lnTo>
                <a:close/>
              </a:path>
              <a:path w="5225415" h="2628900">
                <a:moveTo>
                  <a:pt x="4924691" y="76200"/>
                </a:moveTo>
                <a:lnTo>
                  <a:pt x="4909921" y="76200"/>
                </a:lnTo>
                <a:lnTo>
                  <a:pt x="4914341" y="63500"/>
                </a:lnTo>
                <a:lnTo>
                  <a:pt x="4929263" y="63500"/>
                </a:lnTo>
                <a:lnTo>
                  <a:pt x="4924691" y="76200"/>
                </a:lnTo>
                <a:close/>
              </a:path>
              <a:path w="5225415" h="2628900">
                <a:moveTo>
                  <a:pt x="5200624" y="76200"/>
                </a:moveTo>
                <a:lnTo>
                  <a:pt x="5185689" y="76200"/>
                </a:lnTo>
                <a:lnTo>
                  <a:pt x="5181117" y="63500"/>
                </a:lnTo>
                <a:lnTo>
                  <a:pt x="5196205" y="63500"/>
                </a:lnTo>
                <a:lnTo>
                  <a:pt x="5200624" y="76200"/>
                </a:lnTo>
                <a:close/>
              </a:path>
              <a:path w="5225415" h="2628900">
                <a:moveTo>
                  <a:pt x="4913363" y="101600"/>
                </a:moveTo>
                <a:lnTo>
                  <a:pt x="4898644" y="101600"/>
                </a:lnTo>
                <a:lnTo>
                  <a:pt x="4902060" y="88900"/>
                </a:lnTo>
                <a:lnTo>
                  <a:pt x="4905819" y="76200"/>
                </a:lnTo>
                <a:lnTo>
                  <a:pt x="4920767" y="76200"/>
                </a:lnTo>
                <a:lnTo>
                  <a:pt x="4916830" y="88900"/>
                </a:lnTo>
                <a:lnTo>
                  <a:pt x="4916982" y="88900"/>
                </a:lnTo>
                <a:lnTo>
                  <a:pt x="4913363" y="101600"/>
                </a:lnTo>
                <a:close/>
              </a:path>
              <a:path w="5225415" h="2628900">
                <a:moveTo>
                  <a:pt x="5211851" y="101600"/>
                </a:moveTo>
                <a:lnTo>
                  <a:pt x="5197017" y="101600"/>
                </a:lnTo>
                <a:lnTo>
                  <a:pt x="5193398" y="88900"/>
                </a:lnTo>
                <a:lnTo>
                  <a:pt x="5193550" y="88900"/>
                </a:lnTo>
                <a:lnTo>
                  <a:pt x="5189613" y="76200"/>
                </a:lnTo>
                <a:lnTo>
                  <a:pt x="5204561" y="76200"/>
                </a:lnTo>
                <a:lnTo>
                  <a:pt x="5208460" y="88900"/>
                </a:lnTo>
                <a:lnTo>
                  <a:pt x="5211851" y="101600"/>
                </a:lnTo>
                <a:close/>
              </a:path>
              <a:path w="5225415" h="2628900">
                <a:moveTo>
                  <a:pt x="4902835" y="127000"/>
                </a:moveTo>
                <a:lnTo>
                  <a:pt x="4890617" y="127000"/>
                </a:lnTo>
                <a:lnTo>
                  <a:pt x="4892916" y="114300"/>
                </a:lnTo>
                <a:lnTo>
                  <a:pt x="4895596" y="101600"/>
                </a:lnTo>
                <a:lnTo>
                  <a:pt x="4910340" y="101600"/>
                </a:lnTo>
                <a:lnTo>
                  <a:pt x="4907419" y="114300"/>
                </a:lnTo>
                <a:lnTo>
                  <a:pt x="4905044" y="114300"/>
                </a:lnTo>
                <a:lnTo>
                  <a:pt x="4902835" y="127000"/>
                </a:lnTo>
                <a:close/>
              </a:path>
              <a:path w="5225415" h="2628900">
                <a:moveTo>
                  <a:pt x="5219839" y="127000"/>
                </a:moveTo>
                <a:lnTo>
                  <a:pt x="5207546" y="127000"/>
                </a:lnTo>
                <a:lnTo>
                  <a:pt x="5205336" y="114300"/>
                </a:lnTo>
                <a:lnTo>
                  <a:pt x="5202961" y="114300"/>
                </a:lnTo>
                <a:lnTo>
                  <a:pt x="5200040" y="101600"/>
                </a:lnTo>
                <a:lnTo>
                  <a:pt x="5214886" y="101600"/>
                </a:lnTo>
                <a:lnTo>
                  <a:pt x="5217464" y="114300"/>
                </a:lnTo>
                <a:lnTo>
                  <a:pt x="5219839" y="127000"/>
                </a:lnTo>
                <a:close/>
              </a:path>
              <a:path w="5225415" h="2628900">
                <a:moveTo>
                  <a:pt x="4898720" y="152400"/>
                </a:moveTo>
                <a:lnTo>
                  <a:pt x="4886121" y="152400"/>
                </a:lnTo>
                <a:lnTo>
                  <a:pt x="4887214" y="139700"/>
                </a:lnTo>
                <a:lnTo>
                  <a:pt x="4888712" y="127000"/>
                </a:lnTo>
                <a:lnTo>
                  <a:pt x="4901158" y="127000"/>
                </a:lnTo>
                <a:lnTo>
                  <a:pt x="4899710" y="139700"/>
                </a:lnTo>
                <a:lnTo>
                  <a:pt x="4898720" y="152400"/>
                </a:lnTo>
                <a:close/>
              </a:path>
              <a:path w="5225415" h="2628900">
                <a:moveTo>
                  <a:pt x="5224259" y="152400"/>
                </a:moveTo>
                <a:lnTo>
                  <a:pt x="5211660" y="152400"/>
                </a:lnTo>
                <a:lnTo>
                  <a:pt x="5210619" y="139700"/>
                </a:lnTo>
                <a:lnTo>
                  <a:pt x="5209222" y="127000"/>
                </a:lnTo>
                <a:lnTo>
                  <a:pt x="5221732" y="127000"/>
                </a:lnTo>
                <a:lnTo>
                  <a:pt x="5223217" y="139700"/>
                </a:lnTo>
                <a:lnTo>
                  <a:pt x="5224259" y="152400"/>
                </a:lnTo>
                <a:close/>
              </a:path>
              <a:path w="5225415" h="2628900">
                <a:moveTo>
                  <a:pt x="4897932" y="203200"/>
                </a:moveTo>
                <a:lnTo>
                  <a:pt x="4892217" y="203200"/>
                </a:lnTo>
                <a:lnTo>
                  <a:pt x="4890528" y="190500"/>
                </a:lnTo>
                <a:lnTo>
                  <a:pt x="4887963" y="190500"/>
                </a:lnTo>
                <a:lnTo>
                  <a:pt x="4886985" y="177800"/>
                </a:lnTo>
                <a:lnTo>
                  <a:pt x="4885664" y="177800"/>
                </a:lnTo>
                <a:lnTo>
                  <a:pt x="4885334" y="165100"/>
                </a:lnTo>
                <a:lnTo>
                  <a:pt x="4885461" y="152400"/>
                </a:lnTo>
                <a:lnTo>
                  <a:pt x="4898136" y="152400"/>
                </a:lnTo>
                <a:lnTo>
                  <a:pt x="4897932" y="165100"/>
                </a:lnTo>
                <a:lnTo>
                  <a:pt x="4897932" y="203200"/>
                </a:lnTo>
                <a:close/>
              </a:path>
              <a:path w="5225415" h="2628900">
                <a:moveTo>
                  <a:pt x="5060340" y="165100"/>
                </a:moveTo>
                <a:lnTo>
                  <a:pt x="5050129" y="165100"/>
                </a:lnTo>
                <a:lnTo>
                  <a:pt x="5051552" y="152400"/>
                </a:lnTo>
                <a:lnTo>
                  <a:pt x="5058956" y="152400"/>
                </a:lnTo>
                <a:lnTo>
                  <a:pt x="5060340" y="165100"/>
                </a:lnTo>
                <a:close/>
              </a:path>
              <a:path w="5225415" h="2628900">
                <a:moveTo>
                  <a:pt x="5212448" y="225596"/>
                </a:moveTo>
                <a:lnTo>
                  <a:pt x="5212448" y="165100"/>
                </a:lnTo>
                <a:lnTo>
                  <a:pt x="5212245" y="152400"/>
                </a:lnTo>
                <a:lnTo>
                  <a:pt x="5224932" y="152400"/>
                </a:lnTo>
                <a:lnTo>
                  <a:pt x="5225148" y="165100"/>
                </a:lnTo>
                <a:lnTo>
                  <a:pt x="5224919" y="177800"/>
                </a:lnTo>
                <a:lnTo>
                  <a:pt x="5224259" y="177800"/>
                </a:lnTo>
                <a:lnTo>
                  <a:pt x="5223167" y="190500"/>
                </a:lnTo>
                <a:lnTo>
                  <a:pt x="5221668" y="203200"/>
                </a:lnTo>
                <a:lnTo>
                  <a:pt x="5219763" y="203200"/>
                </a:lnTo>
                <a:lnTo>
                  <a:pt x="5217464" y="215900"/>
                </a:lnTo>
                <a:lnTo>
                  <a:pt x="5214785" y="215900"/>
                </a:lnTo>
                <a:lnTo>
                  <a:pt x="5212448" y="225596"/>
                </a:lnTo>
                <a:close/>
              </a:path>
              <a:path w="5225415" h="2628900">
                <a:moveTo>
                  <a:pt x="4885232" y="330200"/>
                </a:moveTo>
                <a:lnTo>
                  <a:pt x="4885232" y="165100"/>
                </a:lnTo>
                <a:lnTo>
                  <a:pt x="4885664" y="177800"/>
                </a:lnTo>
                <a:lnTo>
                  <a:pt x="4886985" y="177800"/>
                </a:lnTo>
                <a:lnTo>
                  <a:pt x="4887963" y="190500"/>
                </a:lnTo>
                <a:lnTo>
                  <a:pt x="4890528" y="190500"/>
                </a:lnTo>
                <a:lnTo>
                  <a:pt x="4892217" y="203200"/>
                </a:lnTo>
                <a:lnTo>
                  <a:pt x="4897920" y="203200"/>
                </a:lnTo>
                <a:lnTo>
                  <a:pt x="4897932" y="317500"/>
                </a:lnTo>
                <a:lnTo>
                  <a:pt x="4891582" y="317500"/>
                </a:lnTo>
                <a:lnTo>
                  <a:pt x="4885232" y="330200"/>
                </a:lnTo>
                <a:close/>
              </a:path>
              <a:path w="5225415" h="2628900">
                <a:moveTo>
                  <a:pt x="4915255" y="215900"/>
                </a:moveTo>
                <a:lnTo>
                  <a:pt x="4900206" y="215900"/>
                </a:lnTo>
                <a:lnTo>
                  <a:pt x="4897932" y="203270"/>
                </a:lnTo>
                <a:lnTo>
                  <a:pt x="4897932" y="165100"/>
                </a:lnTo>
                <a:lnTo>
                  <a:pt x="4898326" y="177800"/>
                </a:lnTo>
                <a:lnTo>
                  <a:pt x="4900256" y="177800"/>
                </a:lnTo>
                <a:lnTo>
                  <a:pt x="4901361" y="190500"/>
                </a:lnTo>
                <a:lnTo>
                  <a:pt x="4905298" y="190500"/>
                </a:lnTo>
                <a:lnTo>
                  <a:pt x="4907102" y="203200"/>
                </a:lnTo>
                <a:lnTo>
                  <a:pt x="4912817" y="203200"/>
                </a:lnTo>
                <a:lnTo>
                  <a:pt x="4915255" y="215900"/>
                </a:lnTo>
                <a:close/>
              </a:path>
              <a:path w="5225415" h="2628900">
                <a:moveTo>
                  <a:pt x="4898821" y="177800"/>
                </a:moveTo>
                <a:lnTo>
                  <a:pt x="4898326" y="177800"/>
                </a:lnTo>
                <a:lnTo>
                  <a:pt x="4898301" y="165100"/>
                </a:lnTo>
                <a:lnTo>
                  <a:pt x="4898821" y="177800"/>
                </a:lnTo>
                <a:close/>
              </a:path>
              <a:path w="5225415" h="2628900">
                <a:moveTo>
                  <a:pt x="5048440" y="177800"/>
                </a:moveTo>
                <a:lnTo>
                  <a:pt x="5047945" y="177800"/>
                </a:lnTo>
                <a:lnTo>
                  <a:pt x="5048465" y="165100"/>
                </a:lnTo>
                <a:lnTo>
                  <a:pt x="5048440" y="177800"/>
                </a:lnTo>
                <a:close/>
              </a:path>
              <a:path w="5225415" h="2628900">
                <a:moveTo>
                  <a:pt x="5048834" y="203200"/>
                </a:moveTo>
                <a:lnTo>
                  <a:pt x="5039664" y="203200"/>
                </a:lnTo>
                <a:lnTo>
                  <a:pt x="5041468" y="190500"/>
                </a:lnTo>
                <a:lnTo>
                  <a:pt x="5045405" y="190500"/>
                </a:lnTo>
                <a:lnTo>
                  <a:pt x="5046510" y="177800"/>
                </a:lnTo>
                <a:lnTo>
                  <a:pt x="5048440" y="177800"/>
                </a:lnTo>
                <a:lnTo>
                  <a:pt x="5048758" y="165100"/>
                </a:lnTo>
                <a:lnTo>
                  <a:pt x="5048834" y="203200"/>
                </a:lnTo>
                <a:close/>
              </a:path>
              <a:path w="5225415" h="2628900">
                <a:moveTo>
                  <a:pt x="5061534" y="330200"/>
                </a:moveTo>
                <a:lnTo>
                  <a:pt x="5048834" y="330200"/>
                </a:lnTo>
                <a:lnTo>
                  <a:pt x="5048834" y="165100"/>
                </a:lnTo>
                <a:lnTo>
                  <a:pt x="5061419" y="165100"/>
                </a:lnTo>
                <a:lnTo>
                  <a:pt x="5061102" y="177800"/>
                </a:lnTo>
                <a:lnTo>
                  <a:pt x="5059718" y="177800"/>
                </a:lnTo>
                <a:lnTo>
                  <a:pt x="5058727" y="190500"/>
                </a:lnTo>
                <a:lnTo>
                  <a:pt x="5056136" y="190500"/>
                </a:lnTo>
                <a:lnTo>
                  <a:pt x="5054549" y="203200"/>
                </a:lnTo>
                <a:lnTo>
                  <a:pt x="5061534" y="203200"/>
                </a:lnTo>
                <a:lnTo>
                  <a:pt x="5061534" y="330200"/>
                </a:lnTo>
                <a:close/>
              </a:path>
              <a:path w="5225415" h="2628900">
                <a:moveTo>
                  <a:pt x="5061534" y="203200"/>
                </a:moveTo>
                <a:lnTo>
                  <a:pt x="5054549" y="203200"/>
                </a:lnTo>
                <a:lnTo>
                  <a:pt x="5056136" y="190500"/>
                </a:lnTo>
                <a:lnTo>
                  <a:pt x="5058727" y="190500"/>
                </a:lnTo>
                <a:lnTo>
                  <a:pt x="5059718" y="177800"/>
                </a:lnTo>
                <a:lnTo>
                  <a:pt x="5061102" y="177800"/>
                </a:lnTo>
                <a:lnTo>
                  <a:pt x="5061419" y="165100"/>
                </a:lnTo>
                <a:lnTo>
                  <a:pt x="5061534" y="203200"/>
                </a:lnTo>
                <a:close/>
              </a:path>
              <a:path w="5225415" h="2628900">
                <a:moveTo>
                  <a:pt x="5208320" y="241300"/>
                </a:moveTo>
                <a:lnTo>
                  <a:pt x="5193398" y="241300"/>
                </a:lnTo>
                <a:lnTo>
                  <a:pt x="5197017" y="228600"/>
                </a:lnTo>
                <a:lnTo>
                  <a:pt x="5200040" y="228600"/>
                </a:lnTo>
                <a:lnTo>
                  <a:pt x="5202961" y="215900"/>
                </a:lnTo>
                <a:lnTo>
                  <a:pt x="5205336" y="215900"/>
                </a:lnTo>
                <a:lnTo>
                  <a:pt x="5207546" y="203200"/>
                </a:lnTo>
                <a:lnTo>
                  <a:pt x="5209286" y="190500"/>
                </a:lnTo>
                <a:lnTo>
                  <a:pt x="5210619" y="190500"/>
                </a:lnTo>
                <a:lnTo>
                  <a:pt x="5211660" y="177800"/>
                </a:lnTo>
                <a:lnTo>
                  <a:pt x="5212245" y="177800"/>
                </a:lnTo>
                <a:lnTo>
                  <a:pt x="5212448" y="165100"/>
                </a:lnTo>
                <a:lnTo>
                  <a:pt x="5212448" y="225596"/>
                </a:lnTo>
                <a:lnTo>
                  <a:pt x="5211724" y="228600"/>
                </a:lnTo>
                <a:lnTo>
                  <a:pt x="5208320" y="241300"/>
                </a:lnTo>
                <a:close/>
              </a:path>
              <a:path w="5225415" h="2628900">
                <a:moveTo>
                  <a:pt x="5223167" y="2159000"/>
                </a:moveTo>
                <a:lnTo>
                  <a:pt x="5209222" y="2159000"/>
                </a:lnTo>
                <a:lnTo>
                  <a:pt x="5210670" y="2146300"/>
                </a:lnTo>
                <a:lnTo>
                  <a:pt x="5211622" y="2146300"/>
                </a:lnTo>
                <a:lnTo>
                  <a:pt x="5212257" y="2133600"/>
                </a:lnTo>
                <a:lnTo>
                  <a:pt x="5212448" y="2120900"/>
                </a:lnTo>
                <a:lnTo>
                  <a:pt x="5212448" y="225596"/>
                </a:lnTo>
                <a:lnTo>
                  <a:pt x="5214785" y="215900"/>
                </a:lnTo>
                <a:lnTo>
                  <a:pt x="5217464" y="215900"/>
                </a:lnTo>
                <a:lnTo>
                  <a:pt x="5219763" y="203200"/>
                </a:lnTo>
                <a:lnTo>
                  <a:pt x="5221668" y="203200"/>
                </a:lnTo>
                <a:lnTo>
                  <a:pt x="5223167" y="190500"/>
                </a:lnTo>
                <a:lnTo>
                  <a:pt x="5224259" y="177800"/>
                </a:lnTo>
                <a:lnTo>
                  <a:pt x="5224919" y="177800"/>
                </a:lnTo>
                <a:lnTo>
                  <a:pt x="5225148" y="165100"/>
                </a:lnTo>
                <a:lnTo>
                  <a:pt x="5225148" y="2120900"/>
                </a:lnTo>
                <a:lnTo>
                  <a:pt x="5224919" y="2133600"/>
                </a:lnTo>
                <a:lnTo>
                  <a:pt x="5224259" y="2146300"/>
                </a:lnTo>
                <a:lnTo>
                  <a:pt x="5223167" y="2159000"/>
                </a:lnTo>
                <a:close/>
              </a:path>
              <a:path w="5225415" h="2628900">
                <a:moveTo>
                  <a:pt x="4897932" y="203270"/>
                </a:moveTo>
                <a:close/>
              </a:path>
              <a:path w="5225415" h="2628900">
                <a:moveTo>
                  <a:pt x="5046395" y="215900"/>
                </a:moveTo>
                <a:lnTo>
                  <a:pt x="5031511" y="215900"/>
                </a:lnTo>
                <a:lnTo>
                  <a:pt x="5033949" y="203200"/>
                </a:lnTo>
                <a:lnTo>
                  <a:pt x="5048694" y="203200"/>
                </a:lnTo>
                <a:lnTo>
                  <a:pt x="5046395" y="215900"/>
                </a:lnTo>
                <a:close/>
              </a:path>
              <a:path w="5225415" h="2628900">
                <a:moveTo>
                  <a:pt x="4928362" y="228600"/>
                </a:moveTo>
                <a:lnTo>
                  <a:pt x="4908029" y="228600"/>
                </a:lnTo>
                <a:lnTo>
                  <a:pt x="4905260" y="215900"/>
                </a:lnTo>
                <a:lnTo>
                  <a:pt x="4925275" y="215900"/>
                </a:lnTo>
                <a:lnTo>
                  <a:pt x="4928362" y="228600"/>
                </a:lnTo>
                <a:close/>
              </a:path>
              <a:path w="5225415" h="2628900">
                <a:moveTo>
                  <a:pt x="5038534" y="228600"/>
                </a:moveTo>
                <a:lnTo>
                  <a:pt x="5018405" y="228600"/>
                </a:lnTo>
                <a:lnTo>
                  <a:pt x="5021491" y="215900"/>
                </a:lnTo>
                <a:lnTo>
                  <a:pt x="5041315" y="215900"/>
                </a:lnTo>
                <a:lnTo>
                  <a:pt x="5038534" y="228600"/>
                </a:lnTo>
                <a:close/>
              </a:path>
              <a:path w="5225415" h="2628900">
                <a:moveTo>
                  <a:pt x="4951095" y="241300"/>
                </a:moveTo>
                <a:lnTo>
                  <a:pt x="4923967" y="241300"/>
                </a:lnTo>
                <a:lnTo>
                  <a:pt x="4920513" y="228600"/>
                </a:lnTo>
                <a:lnTo>
                  <a:pt x="4947297" y="228600"/>
                </a:lnTo>
                <a:lnTo>
                  <a:pt x="4951095" y="241300"/>
                </a:lnTo>
                <a:close/>
              </a:path>
              <a:path w="5225415" h="2628900">
                <a:moveTo>
                  <a:pt x="5022545" y="241300"/>
                </a:moveTo>
                <a:lnTo>
                  <a:pt x="4995672" y="241300"/>
                </a:lnTo>
                <a:lnTo>
                  <a:pt x="4999482" y="228600"/>
                </a:lnTo>
                <a:lnTo>
                  <a:pt x="5026012" y="228600"/>
                </a:lnTo>
                <a:lnTo>
                  <a:pt x="5022545" y="241300"/>
                </a:lnTo>
                <a:close/>
              </a:path>
              <a:path w="5225415" h="2628900">
                <a:moveTo>
                  <a:pt x="4999748" y="254000"/>
                </a:moveTo>
                <a:lnTo>
                  <a:pt x="4947018" y="254000"/>
                </a:lnTo>
                <a:lnTo>
                  <a:pt x="4942928" y="241300"/>
                </a:lnTo>
                <a:lnTo>
                  <a:pt x="5003546" y="241300"/>
                </a:lnTo>
                <a:lnTo>
                  <a:pt x="4999748" y="254000"/>
                </a:lnTo>
                <a:close/>
              </a:path>
              <a:path w="5225415" h="2628900">
                <a:moveTo>
                  <a:pt x="5200624" y="254000"/>
                </a:moveTo>
                <a:lnTo>
                  <a:pt x="5185511" y="254000"/>
                </a:lnTo>
                <a:lnTo>
                  <a:pt x="5189766" y="241300"/>
                </a:lnTo>
                <a:lnTo>
                  <a:pt x="5204561" y="241300"/>
                </a:lnTo>
                <a:lnTo>
                  <a:pt x="5200624" y="254000"/>
                </a:lnTo>
                <a:close/>
              </a:path>
              <a:path w="5225415" h="2628900">
                <a:moveTo>
                  <a:pt x="5191290" y="266700"/>
                </a:moveTo>
                <a:lnTo>
                  <a:pt x="5176443" y="266700"/>
                </a:lnTo>
                <a:lnTo>
                  <a:pt x="5181307" y="254000"/>
                </a:lnTo>
                <a:lnTo>
                  <a:pt x="5196039" y="254000"/>
                </a:lnTo>
                <a:lnTo>
                  <a:pt x="5191290" y="266700"/>
                </a:lnTo>
                <a:close/>
              </a:path>
              <a:path w="5225415" h="2628900">
                <a:moveTo>
                  <a:pt x="5180888" y="279400"/>
                </a:moveTo>
                <a:lnTo>
                  <a:pt x="5166283" y="279400"/>
                </a:lnTo>
                <a:lnTo>
                  <a:pt x="5171706" y="266700"/>
                </a:lnTo>
                <a:lnTo>
                  <a:pt x="5186438" y="266700"/>
                </a:lnTo>
                <a:lnTo>
                  <a:pt x="5180888" y="279400"/>
                </a:lnTo>
                <a:close/>
              </a:path>
              <a:path w="5225415" h="2628900">
                <a:moveTo>
                  <a:pt x="5169357" y="292100"/>
                </a:moveTo>
                <a:lnTo>
                  <a:pt x="5149164" y="292100"/>
                </a:lnTo>
                <a:lnTo>
                  <a:pt x="5155336" y="279400"/>
                </a:lnTo>
                <a:lnTo>
                  <a:pt x="5175262" y="279400"/>
                </a:lnTo>
                <a:lnTo>
                  <a:pt x="5169357" y="292100"/>
                </a:lnTo>
                <a:close/>
              </a:path>
              <a:path w="5225415" h="2628900">
                <a:moveTo>
                  <a:pt x="5156758" y="304800"/>
                </a:moveTo>
                <a:lnTo>
                  <a:pt x="5130012" y="304800"/>
                </a:lnTo>
                <a:lnTo>
                  <a:pt x="5136857" y="292100"/>
                </a:lnTo>
                <a:lnTo>
                  <a:pt x="5163426" y="292100"/>
                </a:lnTo>
                <a:lnTo>
                  <a:pt x="5156758" y="304800"/>
                </a:lnTo>
                <a:close/>
              </a:path>
              <a:path w="5225415" h="2628900">
                <a:moveTo>
                  <a:pt x="5136070" y="317500"/>
                </a:moveTo>
                <a:lnTo>
                  <a:pt x="5109121" y="317500"/>
                </a:lnTo>
                <a:lnTo>
                  <a:pt x="5116550" y="304800"/>
                </a:lnTo>
                <a:lnTo>
                  <a:pt x="5143461" y="304800"/>
                </a:lnTo>
                <a:lnTo>
                  <a:pt x="5136070" y="317500"/>
                </a:lnTo>
                <a:close/>
              </a:path>
              <a:path w="5225415" h="2628900">
                <a:moveTo>
                  <a:pt x="4885232" y="330200"/>
                </a:moveTo>
                <a:lnTo>
                  <a:pt x="135877" y="330200"/>
                </a:lnTo>
                <a:lnTo>
                  <a:pt x="144246" y="317500"/>
                </a:lnTo>
                <a:lnTo>
                  <a:pt x="4885232" y="317500"/>
                </a:lnTo>
                <a:lnTo>
                  <a:pt x="4885232" y="330200"/>
                </a:lnTo>
                <a:close/>
              </a:path>
              <a:path w="5225415" h="2628900">
                <a:moveTo>
                  <a:pt x="4891582" y="330200"/>
                </a:moveTo>
                <a:lnTo>
                  <a:pt x="4885232" y="330200"/>
                </a:lnTo>
                <a:lnTo>
                  <a:pt x="4891582" y="317500"/>
                </a:lnTo>
                <a:lnTo>
                  <a:pt x="4891582" y="330200"/>
                </a:lnTo>
                <a:close/>
              </a:path>
              <a:path w="5225415" h="2628900">
                <a:moveTo>
                  <a:pt x="4897932" y="330200"/>
                </a:moveTo>
                <a:lnTo>
                  <a:pt x="4891582" y="330200"/>
                </a:lnTo>
                <a:lnTo>
                  <a:pt x="4891582" y="317500"/>
                </a:lnTo>
                <a:lnTo>
                  <a:pt x="4897932" y="317500"/>
                </a:lnTo>
                <a:lnTo>
                  <a:pt x="4897932" y="330200"/>
                </a:lnTo>
                <a:close/>
              </a:path>
              <a:path w="5225415" h="2628900">
                <a:moveTo>
                  <a:pt x="5048834" y="330200"/>
                </a:moveTo>
                <a:lnTo>
                  <a:pt x="4897932" y="330200"/>
                </a:lnTo>
                <a:lnTo>
                  <a:pt x="4897932" y="317500"/>
                </a:lnTo>
                <a:lnTo>
                  <a:pt x="5048834" y="317500"/>
                </a:lnTo>
                <a:lnTo>
                  <a:pt x="5048834" y="330200"/>
                </a:lnTo>
                <a:close/>
              </a:path>
              <a:path w="5225415" h="2628900">
                <a:moveTo>
                  <a:pt x="5105577" y="330200"/>
                </a:moveTo>
                <a:lnTo>
                  <a:pt x="5061534" y="330200"/>
                </a:lnTo>
                <a:lnTo>
                  <a:pt x="5061534" y="317500"/>
                </a:lnTo>
                <a:lnTo>
                  <a:pt x="5113477" y="317500"/>
                </a:lnTo>
                <a:lnTo>
                  <a:pt x="5105577" y="330200"/>
                </a:lnTo>
                <a:close/>
              </a:path>
              <a:path w="5225415" h="2628900">
                <a:moveTo>
                  <a:pt x="138099" y="342900"/>
                </a:moveTo>
                <a:lnTo>
                  <a:pt x="96139" y="342900"/>
                </a:lnTo>
                <a:lnTo>
                  <a:pt x="103949" y="330200"/>
                </a:lnTo>
                <a:lnTo>
                  <a:pt x="146164" y="330200"/>
                </a:lnTo>
                <a:lnTo>
                  <a:pt x="138099" y="342900"/>
                </a:lnTo>
                <a:close/>
              </a:path>
              <a:path w="5225415" h="2628900">
                <a:moveTo>
                  <a:pt x="94869" y="355600"/>
                </a:moveTo>
                <a:lnTo>
                  <a:pt x="75057" y="355600"/>
                </a:lnTo>
                <a:lnTo>
                  <a:pt x="81953" y="342900"/>
                </a:lnTo>
                <a:lnTo>
                  <a:pt x="101917" y="342900"/>
                </a:lnTo>
                <a:lnTo>
                  <a:pt x="94869" y="355600"/>
                </a:lnTo>
                <a:close/>
              </a:path>
              <a:path w="5225415" h="2628900">
                <a:moveTo>
                  <a:pt x="75755" y="368300"/>
                </a:moveTo>
                <a:lnTo>
                  <a:pt x="55791" y="368300"/>
                </a:lnTo>
                <a:lnTo>
                  <a:pt x="61963" y="355600"/>
                </a:lnTo>
                <a:lnTo>
                  <a:pt x="82169" y="355600"/>
                </a:lnTo>
                <a:lnTo>
                  <a:pt x="75755" y="368300"/>
                </a:lnTo>
                <a:close/>
              </a:path>
              <a:path w="5225415" h="2628900">
                <a:moveTo>
                  <a:pt x="58648" y="381000"/>
                </a:moveTo>
                <a:lnTo>
                  <a:pt x="44259" y="381000"/>
                </a:lnTo>
                <a:lnTo>
                  <a:pt x="49885" y="368300"/>
                </a:lnTo>
                <a:lnTo>
                  <a:pt x="64338" y="368300"/>
                </a:lnTo>
                <a:lnTo>
                  <a:pt x="58648" y="381000"/>
                </a:lnTo>
                <a:close/>
              </a:path>
              <a:path w="5225415" h="2628900">
                <a:moveTo>
                  <a:pt x="48514" y="393700"/>
                </a:moveTo>
                <a:lnTo>
                  <a:pt x="33858" y="393700"/>
                </a:lnTo>
                <a:lnTo>
                  <a:pt x="38912" y="381000"/>
                </a:lnTo>
                <a:lnTo>
                  <a:pt x="53657" y="381000"/>
                </a:lnTo>
                <a:lnTo>
                  <a:pt x="48514" y="393700"/>
                </a:lnTo>
                <a:close/>
              </a:path>
              <a:path w="5225415" h="2628900">
                <a:moveTo>
                  <a:pt x="39471" y="406400"/>
                </a:moveTo>
                <a:lnTo>
                  <a:pt x="24688" y="406400"/>
                </a:lnTo>
                <a:lnTo>
                  <a:pt x="29121" y="393700"/>
                </a:lnTo>
                <a:lnTo>
                  <a:pt x="44030" y="393700"/>
                </a:lnTo>
                <a:lnTo>
                  <a:pt x="39471" y="406400"/>
                </a:lnTo>
                <a:close/>
              </a:path>
              <a:path w="5225415" h="2628900">
                <a:moveTo>
                  <a:pt x="31597" y="419100"/>
                </a:moveTo>
                <a:lnTo>
                  <a:pt x="16827" y="419100"/>
                </a:lnTo>
                <a:lnTo>
                  <a:pt x="20586" y="406400"/>
                </a:lnTo>
                <a:lnTo>
                  <a:pt x="35534" y="406400"/>
                </a:lnTo>
                <a:lnTo>
                  <a:pt x="31597" y="419100"/>
                </a:lnTo>
                <a:close/>
              </a:path>
              <a:path w="5225415" h="2628900">
                <a:moveTo>
                  <a:pt x="293928" y="419100"/>
                </a:moveTo>
                <a:lnTo>
                  <a:pt x="209880" y="419100"/>
                </a:lnTo>
                <a:lnTo>
                  <a:pt x="213690" y="406400"/>
                </a:lnTo>
                <a:lnTo>
                  <a:pt x="290131" y="406400"/>
                </a:lnTo>
                <a:lnTo>
                  <a:pt x="293928" y="419100"/>
                </a:lnTo>
                <a:close/>
              </a:path>
              <a:path w="5225415" h="2628900">
                <a:moveTo>
                  <a:pt x="19723" y="444500"/>
                </a:moveTo>
                <a:lnTo>
                  <a:pt x="7594" y="444500"/>
                </a:lnTo>
                <a:lnTo>
                  <a:pt x="10261" y="431800"/>
                </a:lnTo>
                <a:lnTo>
                  <a:pt x="13423" y="419100"/>
                </a:lnTo>
                <a:lnTo>
                  <a:pt x="28270" y="419100"/>
                </a:lnTo>
                <a:lnTo>
                  <a:pt x="24993" y="431800"/>
                </a:lnTo>
                <a:lnTo>
                  <a:pt x="22288" y="431800"/>
                </a:lnTo>
                <a:lnTo>
                  <a:pt x="19723" y="444500"/>
                </a:lnTo>
                <a:close/>
              </a:path>
              <a:path w="5225415" h="2628900">
                <a:moveTo>
                  <a:pt x="212509" y="431800"/>
                </a:moveTo>
                <a:lnTo>
                  <a:pt x="192608" y="431800"/>
                </a:lnTo>
                <a:lnTo>
                  <a:pt x="195567" y="419100"/>
                </a:lnTo>
                <a:lnTo>
                  <a:pt x="215938" y="419100"/>
                </a:lnTo>
                <a:lnTo>
                  <a:pt x="212509" y="431800"/>
                </a:lnTo>
                <a:close/>
              </a:path>
              <a:path w="5225415" h="2628900">
                <a:moveTo>
                  <a:pt x="311150" y="431800"/>
                </a:moveTo>
                <a:lnTo>
                  <a:pt x="291020" y="431800"/>
                </a:lnTo>
                <a:lnTo>
                  <a:pt x="287591" y="419100"/>
                </a:lnTo>
                <a:lnTo>
                  <a:pt x="307962" y="419100"/>
                </a:lnTo>
                <a:lnTo>
                  <a:pt x="311150" y="431800"/>
                </a:lnTo>
                <a:close/>
              </a:path>
              <a:path w="5225415" h="2628900">
                <a:moveTo>
                  <a:pt x="195808" y="444500"/>
                </a:moveTo>
                <a:lnTo>
                  <a:pt x="178752" y="444500"/>
                </a:lnTo>
                <a:lnTo>
                  <a:pt x="181216" y="431800"/>
                </a:lnTo>
                <a:lnTo>
                  <a:pt x="198513" y="431800"/>
                </a:lnTo>
                <a:lnTo>
                  <a:pt x="195808" y="444500"/>
                </a:lnTo>
                <a:close/>
              </a:path>
              <a:path w="5225415" h="2628900">
                <a:moveTo>
                  <a:pt x="322491" y="444500"/>
                </a:moveTo>
                <a:lnTo>
                  <a:pt x="307721" y="444500"/>
                </a:lnTo>
                <a:lnTo>
                  <a:pt x="305015" y="431800"/>
                </a:lnTo>
                <a:lnTo>
                  <a:pt x="319697" y="431800"/>
                </a:lnTo>
                <a:lnTo>
                  <a:pt x="322491" y="444500"/>
                </a:lnTo>
                <a:close/>
              </a:path>
              <a:path w="5225415" h="2628900">
                <a:moveTo>
                  <a:pt x="14490" y="469900"/>
                </a:moveTo>
                <a:lnTo>
                  <a:pt x="1981" y="469900"/>
                </a:lnTo>
                <a:lnTo>
                  <a:pt x="3479" y="457200"/>
                </a:lnTo>
                <a:lnTo>
                  <a:pt x="5308" y="444500"/>
                </a:lnTo>
                <a:lnTo>
                  <a:pt x="19812" y="444500"/>
                </a:lnTo>
                <a:lnTo>
                  <a:pt x="17614" y="457200"/>
                </a:lnTo>
                <a:lnTo>
                  <a:pt x="15925" y="457200"/>
                </a:lnTo>
                <a:lnTo>
                  <a:pt x="14490" y="469900"/>
                </a:lnTo>
                <a:close/>
              </a:path>
              <a:path w="5225415" h="2628900">
                <a:moveTo>
                  <a:pt x="187147" y="457200"/>
                </a:moveTo>
                <a:lnTo>
                  <a:pt x="172377" y="457200"/>
                </a:lnTo>
                <a:lnTo>
                  <a:pt x="174332" y="444500"/>
                </a:lnTo>
                <a:lnTo>
                  <a:pt x="189280" y="444500"/>
                </a:lnTo>
                <a:lnTo>
                  <a:pt x="187147" y="457200"/>
                </a:lnTo>
                <a:close/>
              </a:path>
              <a:path w="5225415" h="2628900">
                <a:moveTo>
                  <a:pt x="331292" y="457200"/>
                </a:moveTo>
                <a:lnTo>
                  <a:pt x="316382" y="457200"/>
                </a:lnTo>
                <a:lnTo>
                  <a:pt x="314261" y="444500"/>
                </a:lnTo>
                <a:lnTo>
                  <a:pt x="329209" y="444500"/>
                </a:lnTo>
                <a:lnTo>
                  <a:pt x="331292" y="457200"/>
                </a:lnTo>
                <a:close/>
              </a:path>
              <a:path w="5225415" h="2628900">
                <a:moveTo>
                  <a:pt x="180835" y="469900"/>
                </a:moveTo>
                <a:lnTo>
                  <a:pt x="167525" y="469900"/>
                </a:lnTo>
                <a:lnTo>
                  <a:pt x="169011" y="457200"/>
                </a:lnTo>
                <a:lnTo>
                  <a:pt x="182295" y="457200"/>
                </a:lnTo>
                <a:lnTo>
                  <a:pt x="180835" y="469900"/>
                </a:lnTo>
                <a:close/>
              </a:path>
              <a:path w="5225415" h="2628900">
                <a:moveTo>
                  <a:pt x="335915" y="469900"/>
                </a:moveTo>
                <a:lnTo>
                  <a:pt x="322707" y="469900"/>
                </a:lnTo>
                <a:lnTo>
                  <a:pt x="321233" y="457200"/>
                </a:lnTo>
                <a:lnTo>
                  <a:pt x="334619" y="457200"/>
                </a:lnTo>
                <a:lnTo>
                  <a:pt x="335915" y="469900"/>
                </a:lnTo>
                <a:close/>
              </a:path>
              <a:path w="5225415" h="2628900">
                <a:moveTo>
                  <a:pt x="13525" y="2476500"/>
                </a:moveTo>
                <a:lnTo>
                  <a:pt x="889" y="2476500"/>
                </a:lnTo>
                <a:lnTo>
                  <a:pt x="215" y="2463800"/>
                </a:lnTo>
                <a:lnTo>
                  <a:pt x="0" y="2451100"/>
                </a:lnTo>
                <a:lnTo>
                  <a:pt x="0" y="495300"/>
                </a:lnTo>
                <a:lnTo>
                  <a:pt x="215" y="482600"/>
                </a:lnTo>
                <a:lnTo>
                  <a:pt x="889" y="469900"/>
                </a:lnTo>
                <a:lnTo>
                  <a:pt x="13525" y="469900"/>
                </a:lnTo>
                <a:lnTo>
                  <a:pt x="12890" y="482600"/>
                </a:lnTo>
                <a:lnTo>
                  <a:pt x="12700" y="495300"/>
                </a:lnTo>
                <a:lnTo>
                  <a:pt x="215" y="495300"/>
                </a:lnTo>
                <a:lnTo>
                  <a:pt x="889" y="508000"/>
                </a:lnTo>
                <a:lnTo>
                  <a:pt x="1930" y="520700"/>
                </a:lnTo>
                <a:lnTo>
                  <a:pt x="3416" y="520700"/>
                </a:lnTo>
                <a:lnTo>
                  <a:pt x="5308" y="533400"/>
                </a:lnTo>
                <a:lnTo>
                  <a:pt x="7594" y="546100"/>
                </a:lnTo>
                <a:lnTo>
                  <a:pt x="10261" y="546100"/>
                </a:lnTo>
                <a:lnTo>
                  <a:pt x="12576" y="555783"/>
                </a:lnTo>
                <a:lnTo>
                  <a:pt x="12700" y="2451100"/>
                </a:lnTo>
                <a:lnTo>
                  <a:pt x="12915" y="2463800"/>
                </a:lnTo>
                <a:lnTo>
                  <a:pt x="13525" y="2476500"/>
                </a:lnTo>
                <a:close/>
              </a:path>
              <a:path w="5225415" h="2628900">
                <a:moveTo>
                  <a:pt x="177152" y="482600"/>
                </a:moveTo>
                <a:lnTo>
                  <a:pt x="164655" y="482600"/>
                </a:lnTo>
                <a:lnTo>
                  <a:pt x="165430" y="469900"/>
                </a:lnTo>
                <a:lnTo>
                  <a:pt x="177876" y="469900"/>
                </a:lnTo>
                <a:lnTo>
                  <a:pt x="177152" y="482600"/>
                </a:lnTo>
                <a:close/>
              </a:path>
              <a:path w="5225415" h="2628900">
                <a:moveTo>
                  <a:pt x="338886" y="482600"/>
                </a:moveTo>
                <a:lnTo>
                  <a:pt x="326377" y="482600"/>
                </a:lnTo>
                <a:lnTo>
                  <a:pt x="325653" y="469900"/>
                </a:lnTo>
                <a:lnTo>
                  <a:pt x="338162" y="469900"/>
                </a:lnTo>
                <a:lnTo>
                  <a:pt x="338886" y="482600"/>
                </a:lnTo>
                <a:close/>
              </a:path>
              <a:path w="5225415" h="2628900">
                <a:moveTo>
                  <a:pt x="176314" y="660400"/>
                </a:moveTo>
                <a:lnTo>
                  <a:pt x="163614" y="660400"/>
                </a:lnTo>
                <a:lnTo>
                  <a:pt x="163715" y="482600"/>
                </a:lnTo>
                <a:lnTo>
                  <a:pt x="176415" y="482600"/>
                </a:lnTo>
                <a:lnTo>
                  <a:pt x="176314" y="660400"/>
                </a:lnTo>
                <a:close/>
              </a:path>
              <a:path w="5225415" h="2628900">
                <a:moveTo>
                  <a:pt x="327228" y="555783"/>
                </a:moveTo>
                <a:lnTo>
                  <a:pt x="327113" y="482600"/>
                </a:lnTo>
                <a:lnTo>
                  <a:pt x="339813" y="482600"/>
                </a:lnTo>
                <a:lnTo>
                  <a:pt x="339915" y="495300"/>
                </a:lnTo>
                <a:lnTo>
                  <a:pt x="339712" y="495300"/>
                </a:lnTo>
                <a:lnTo>
                  <a:pt x="339064" y="508000"/>
                </a:lnTo>
                <a:lnTo>
                  <a:pt x="337934" y="520700"/>
                </a:lnTo>
                <a:lnTo>
                  <a:pt x="336435" y="520700"/>
                </a:lnTo>
                <a:lnTo>
                  <a:pt x="334530" y="533400"/>
                </a:lnTo>
                <a:lnTo>
                  <a:pt x="332232" y="546100"/>
                </a:lnTo>
                <a:lnTo>
                  <a:pt x="329552" y="546100"/>
                </a:lnTo>
                <a:lnTo>
                  <a:pt x="327228" y="555783"/>
                </a:lnTo>
                <a:close/>
              </a:path>
              <a:path w="5225415" h="2628900">
                <a:moveTo>
                  <a:pt x="12700" y="556302"/>
                </a:moveTo>
                <a:lnTo>
                  <a:pt x="10261" y="546100"/>
                </a:lnTo>
                <a:lnTo>
                  <a:pt x="7594" y="546100"/>
                </a:lnTo>
                <a:lnTo>
                  <a:pt x="5308" y="533400"/>
                </a:lnTo>
                <a:lnTo>
                  <a:pt x="3416" y="520700"/>
                </a:lnTo>
                <a:lnTo>
                  <a:pt x="1930" y="520700"/>
                </a:lnTo>
                <a:lnTo>
                  <a:pt x="889" y="508000"/>
                </a:lnTo>
                <a:lnTo>
                  <a:pt x="215" y="495300"/>
                </a:lnTo>
                <a:lnTo>
                  <a:pt x="12700" y="495300"/>
                </a:lnTo>
                <a:lnTo>
                  <a:pt x="12700" y="556302"/>
                </a:lnTo>
                <a:close/>
              </a:path>
              <a:path w="5225415" h="2628900">
                <a:moveTo>
                  <a:pt x="28270" y="558800"/>
                </a:moveTo>
                <a:lnTo>
                  <a:pt x="13296" y="558800"/>
                </a:lnTo>
                <a:lnTo>
                  <a:pt x="12700" y="556302"/>
                </a:lnTo>
                <a:lnTo>
                  <a:pt x="12700" y="495300"/>
                </a:lnTo>
                <a:lnTo>
                  <a:pt x="12890" y="495300"/>
                </a:lnTo>
                <a:lnTo>
                  <a:pt x="13525" y="508000"/>
                </a:lnTo>
                <a:lnTo>
                  <a:pt x="14528" y="520700"/>
                </a:lnTo>
                <a:lnTo>
                  <a:pt x="15862" y="520700"/>
                </a:lnTo>
                <a:lnTo>
                  <a:pt x="17691" y="533400"/>
                </a:lnTo>
                <a:lnTo>
                  <a:pt x="19723" y="533400"/>
                </a:lnTo>
                <a:lnTo>
                  <a:pt x="22288" y="546100"/>
                </a:lnTo>
                <a:lnTo>
                  <a:pt x="24993" y="546100"/>
                </a:lnTo>
                <a:lnTo>
                  <a:pt x="28270" y="558800"/>
                </a:lnTo>
                <a:close/>
              </a:path>
              <a:path w="5225415" h="2628900">
                <a:moveTo>
                  <a:pt x="326504" y="558800"/>
                </a:moveTo>
                <a:lnTo>
                  <a:pt x="311658" y="558800"/>
                </a:lnTo>
                <a:lnTo>
                  <a:pt x="314934" y="546100"/>
                </a:lnTo>
                <a:lnTo>
                  <a:pt x="317627" y="546100"/>
                </a:lnTo>
                <a:lnTo>
                  <a:pt x="320205" y="533400"/>
                </a:lnTo>
                <a:lnTo>
                  <a:pt x="322237" y="533400"/>
                </a:lnTo>
                <a:lnTo>
                  <a:pt x="324065" y="520700"/>
                </a:lnTo>
                <a:lnTo>
                  <a:pt x="325386" y="520700"/>
                </a:lnTo>
                <a:lnTo>
                  <a:pt x="326428" y="508000"/>
                </a:lnTo>
                <a:lnTo>
                  <a:pt x="327025" y="495300"/>
                </a:lnTo>
                <a:lnTo>
                  <a:pt x="327228" y="495300"/>
                </a:lnTo>
                <a:lnTo>
                  <a:pt x="327103" y="556302"/>
                </a:lnTo>
                <a:lnTo>
                  <a:pt x="326504" y="558800"/>
                </a:lnTo>
                <a:close/>
              </a:path>
              <a:path w="5225415" h="2628900">
                <a:moveTo>
                  <a:pt x="339064" y="2476500"/>
                </a:moveTo>
                <a:lnTo>
                  <a:pt x="326402" y="2476500"/>
                </a:lnTo>
                <a:lnTo>
                  <a:pt x="327025" y="2463800"/>
                </a:lnTo>
                <a:lnTo>
                  <a:pt x="327228" y="2451100"/>
                </a:lnTo>
                <a:lnTo>
                  <a:pt x="327228" y="555783"/>
                </a:lnTo>
                <a:lnTo>
                  <a:pt x="329552" y="546100"/>
                </a:lnTo>
                <a:lnTo>
                  <a:pt x="332232" y="546100"/>
                </a:lnTo>
                <a:lnTo>
                  <a:pt x="334530" y="533400"/>
                </a:lnTo>
                <a:lnTo>
                  <a:pt x="336435" y="520700"/>
                </a:lnTo>
                <a:lnTo>
                  <a:pt x="337934" y="520700"/>
                </a:lnTo>
                <a:lnTo>
                  <a:pt x="339064" y="508000"/>
                </a:lnTo>
                <a:lnTo>
                  <a:pt x="339712" y="495300"/>
                </a:lnTo>
                <a:lnTo>
                  <a:pt x="339928" y="495300"/>
                </a:lnTo>
                <a:lnTo>
                  <a:pt x="339928" y="2286000"/>
                </a:lnTo>
                <a:lnTo>
                  <a:pt x="333578" y="2298700"/>
                </a:lnTo>
                <a:lnTo>
                  <a:pt x="339927" y="2298700"/>
                </a:lnTo>
                <a:lnTo>
                  <a:pt x="339915" y="2451100"/>
                </a:lnTo>
                <a:lnTo>
                  <a:pt x="339712" y="2463800"/>
                </a:lnTo>
                <a:lnTo>
                  <a:pt x="339064" y="2476500"/>
                </a:lnTo>
                <a:close/>
              </a:path>
              <a:path w="5225415" h="2628900">
                <a:moveTo>
                  <a:pt x="39636" y="584200"/>
                </a:moveTo>
                <a:lnTo>
                  <a:pt x="24688" y="584200"/>
                </a:lnTo>
                <a:lnTo>
                  <a:pt x="20447" y="571500"/>
                </a:lnTo>
                <a:lnTo>
                  <a:pt x="16827" y="558800"/>
                </a:lnTo>
                <a:lnTo>
                  <a:pt x="28130" y="558800"/>
                </a:lnTo>
                <a:lnTo>
                  <a:pt x="31750" y="571500"/>
                </a:lnTo>
                <a:lnTo>
                  <a:pt x="35382" y="571500"/>
                </a:lnTo>
                <a:lnTo>
                  <a:pt x="39636" y="584200"/>
                </a:lnTo>
                <a:close/>
              </a:path>
              <a:path w="5225415" h="2628900">
                <a:moveTo>
                  <a:pt x="315226" y="584200"/>
                </a:moveTo>
                <a:lnTo>
                  <a:pt x="300278" y="584200"/>
                </a:lnTo>
                <a:lnTo>
                  <a:pt x="304546" y="571500"/>
                </a:lnTo>
                <a:lnTo>
                  <a:pt x="308178" y="571500"/>
                </a:lnTo>
                <a:lnTo>
                  <a:pt x="311785" y="558800"/>
                </a:lnTo>
                <a:lnTo>
                  <a:pt x="323088" y="558800"/>
                </a:lnTo>
                <a:lnTo>
                  <a:pt x="319481" y="571500"/>
                </a:lnTo>
                <a:lnTo>
                  <a:pt x="315226" y="584200"/>
                </a:lnTo>
                <a:close/>
              </a:path>
              <a:path w="5225415" h="2628900">
                <a:moveTo>
                  <a:pt x="48704" y="596900"/>
                </a:moveTo>
                <a:lnTo>
                  <a:pt x="33680" y="596900"/>
                </a:lnTo>
                <a:lnTo>
                  <a:pt x="28943" y="584200"/>
                </a:lnTo>
                <a:lnTo>
                  <a:pt x="43840" y="584200"/>
                </a:lnTo>
                <a:lnTo>
                  <a:pt x="48704" y="596900"/>
                </a:lnTo>
                <a:close/>
              </a:path>
              <a:path w="5225415" h="2628900">
                <a:moveTo>
                  <a:pt x="306247" y="596900"/>
                </a:moveTo>
                <a:lnTo>
                  <a:pt x="291223" y="596900"/>
                </a:lnTo>
                <a:lnTo>
                  <a:pt x="296075" y="584200"/>
                </a:lnTo>
                <a:lnTo>
                  <a:pt x="310807" y="584200"/>
                </a:lnTo>
                <a:lnTo>
                  <a:pt x="306247" y="596900"/>
                </a:lnTo>
                <a:close/>
              </a:path>
              <a:path w="5225415" h="2628900">
                <a:moveTo>
                  <a:pt x="64338" y="609600"/>
                </a:moveTo>
                <a:lnTo>
                  <a:pt x="44056" y="609600"/>
                </a:lnTo>
                <a:lnTo>
                  <a:pt x="38912" y="596900"/>
                </a:lnTo>
                <a:lnTo>
                  <a:pt x="58648" y="596900"/>
                </a:lnTo>
                <a:lnTo>
                  <a:pt x="64338" y="609600"/>
                </a:lnTo>
                <a:close/>
              </a:path>
              <a:path w="5225415" h="2628900">
                <a:moveTo>
                  <a:pt x="295668" y="609600"/>
                </a:moveTo>
                <a:lnTo>
                  <a:pt x="275590" y="609600"/>
                </a:lnTo>
                <a:lnTo>
                  <a:pt x="281266" y="596900"/>
                </a:lnTo>
                <a:lnTo>
                  <a:pt x="301015" y="596900"/>
                </a:lnTo>
                <a:lnTo>
                  <a:pt x="295668" y="609600"/>
                </a:lnTo>
                <a:close/>
              </a:path>
              <a:path w="5225415" h="2628900">
                <a:moveTo>
                  <a:pt x="75996" y="622300"/>
                </a:moveTo>
                <a:lnTo>
                  <a:pt x="55575" y="622300"/>
                </a:lnTo>
                <a:lnTo>
                  <a:pt x="49669" y="609600"/>
                </a:lnTo>
                <a:lnTo>
                  <a:pt x="69811" y="609600"/>
                </a:lnTo>
                <a:lnTo>
                  <a:pt x="75996" y="622300"/>
                </a:lnTo>
                <a:close/>
              </a:path>
              <a:path w="5225415" h="2628900">
                <a:moveTo>
                  <a:pt x="284124" y="622300"/>
                </a:moveTo>
                <a:lnTo>
                  <a:pt x="263931" y="622300"/>
                </a:lnTo>
                <a:lnTo>
                  <a:pt x="270103" y="609600"/>
                </a:lnTo>
                <a:lnTo>
                  <a:pt x="290029" y="609600"/>
                </a:lnTo>
                <a:lnTo>
                  <a:pt x="284124" y="622300"/>
                </a:lnTo>
                <a:close/>
              </a:path>
              <a:path w="5225415" h="2628900">
                <a:moveTo>
                  <a:pt x="95135" y="635000"/>
                </a:moveTo>
                <a:lnTo>
                  <a:pt x="74803" y="635000"/>
                </a:lnTo>
                <a:lnTo>
                  <a:pt x="68389" y="622300"/>
                </a:lnTo>
                <a:lnTo>
                  <a:pt x="88290" y="622300"/>
                </a:lnTo>
                <a:lnTo>
                  <a:pt x="95135" y="635000"/>
                </a:lnTo>
                <a:close/>
              </a:path>
              <a:path w="5225415" h="2628900">
                <a:moveTo>
                  <a:pt x="264871" y="635000"/>
                </a:moveTo>
                <a:lnTo>
                  <a:pt x="244779" y="635000"/>
                </a:lnTo>
                <a:lnTo>
                  <a:pt x="251637" y="622300"/>
                </a:lnTo>
                <a:lnTo>
                  <a:pt x="271538" y="622300"/>
                </a:lnTo>
                <a:lnTo>
                  <a:pt x="264871" y="635000"/>
                </a:lnTo>
                <a:close/>
              </a:path>
              <a:path w="5225415" h="2628900">
                <a:moveTo>
                  <a:pt x="130810" y="647700"/>
                </a:moveTo>
                <a:lnTo>
                  <a:pt x="96139" y="647700"/>
                </a:lnTo>
                <a:lnTo>
                  <a:pt x="89077" y="635000"/>
                </a:lnTo>
                <a:lnTo>
                  <a:pt x="123037" y="635000"/>
                </a:lnTo>
                <a:lnTo>
                  <a:pt x="130810" y="647700"/>
                </a:lnTo>
                <a:close/>
              </a:path>
              <a:path w="5225415" h="2628900">
                <a:moveTo>
                  <a:pt x="243509" y="647700"/>
                </a:moveTo>
                <a:lnTo>
                  <a:pt x="209118" y="647700"/>
                </a:lnTo>
                <a:lnTo>
                  <a:pt x="216877" y="635000"/>
                </a:lnTo>
                <a:lnTo>
                  <a:pt x="250837" y="635000"/>
                </a:lnTo>
                <a:lnTo>
                  <a:pt x="243509" y="647700"/>
                </a:lnTo>
                <a:close/>
              </a:path>
              <a:path w="5225415" h="2628900">
                <a:moveTo>
                  <a:pt x="163614" y="660400"/>
                </a:moveTo>
                <a:lnTo>
                  <a:pt x="127342" y="660400"/>
                </a:lnTo>
                <a:lnTo>
                  <a:pt x="119278" y="647700"/>
                </a:lnTo>
                <a:lnTo>
                  <a:pt x="163614" y="647700"/>
                </a:lnTo>
                <a:lnTo>
                  <a:pt x="163614" y="660400"/>
                </a:lnTo>
                <a:close/>
              </a:path>
              <a:path w="5225415" h="2628900">
                <a:moveTo>
                  <a:pt x="212280" y="660400"/>
                </a:moveTo>
                <a:lnTo>
                  <a:pt x="176314" y="660400"/>
                </a:lnTo>
                <a:lnTo>
                  <a:pt x="176314" y="647700"/>
                </a:lnTo>
                <a:lnTo>
                  <a:pt x="220345" y="647700"/>
                </a:lnTo>
                <a:lnTo>
                  <a:pt x="212280" y="660400"/>
                </a:lnTo>
                <a:close/>
              </a:path>
              <a:path w="5225415" h="2628900">
                <a:moveTo>
                  <a:pt x="5219763" y="2171700"/>
                </a:moveTo>
                <a:lnTo>
                  <a:pt x="5207469" y="2171700"/>
                </a:lnTo>
                <a:lnTo>
                  <a:pt x="5209286" y="2159000"/>
                </a:lnTo>
                <a:lnTo>
                  <a:pt x="5221668" y="2159000"/>
                </a:lnTo>
                <a:lnTo>
                  <a:pt x="5219763" y="2171700"/>
                </a:lnTo>
                <a:close/>
              </a:path>
              <a:path w="5225415" h="2628900">
                <a:moveTo>
                  <a:pt x="5211851" y="2197100"/>
                </a:moveTo>
                <a:lnTo>
                  <a:pt x="5196878" y="2197100"/>
                </a:lnTo>
                <a:lnTo>
                  <a:pt x="5200154" y="2184400"/>
                </a:lnTo>
                <a:lnTo>
                  <a:pt x="5202859" y="2184400"/>
                </a:lnTo>
                <a:lnTo>
                  <a:pt x="5205437" y="2171700"/>
                </a:lnTo>
                <a:lnTo>
                  <a:pt x="5217464" y="2171700"/>
                </a:lnTo>
                <a:lnTo>
                  <a:pt x="5214785" y="2184400"/>
                </a:lnTo>
                <a:lnTo>
                  <a:pt x="5211851" y="2197100"/>
                </a:lnTo>
                <a:close/>
              </a:path>
              <a:path w="5225415" h="2628900">
                <a:moveTo>
                  <a:pt x="5204561" y="2209800"/>
                </a:moveTo>
                <a:lnTo>
                  <a:pt x="5189613" y="2209800"/>
                </a:lnTo>
                <a:lnTo>
                  <a:pt x="5193550" y="2197100"/>
                </a:lnTo>
                <a:lnTo>
                  <a:pt x="5208320" y="2197100"/>
                </a:lnTo>
                <a:lnTo>
                  <a:pt x="5204561" y="2209800"/>
                </a:lnTo>
                <a:close/>
              </a:path>
              <a:path w="5225415" h="2628900">
                <a:moveTo>
                  <a:pt x="5196039" y="2222500"/>
                </a:moveTo>
                <a:lnTo>
                  <a:pt x="5181117" y="2222500"/>
                </a:lnTo>
                <a:lnTo>
                  <a:pt x="5185689" y="2209800"/>
                </a:lnTo>
                <a:lnTo>
                  <a:pt x="5200459" y="2209800"/>
                </a:lnTo>
                <a:lnTo>
                  <a:pt x="5196039" y="2222500"/>
                </a:lnTo>
                <a:close/>
              </a:path>
              <a:path w="5225415" h="2628900">
                <a:moveTo>
                  <a:pt x="5186438" y="2235200"/>
                </a:moveTo>
                <a:lnTo>
                  <a:pt x="5171503" y="2235200"/>
                </a:lnTo>
                <a:lnTo>
                  <a:pt x="5176647" y="2222500"/>
                </a:lnTo>
                <a:lnTo>
                  <a:pt x="5191290" y="2222500"/>
                </a:lnTo>
                <a:lnTo>
                  <a:pt x="5186438" y="2235200"/>
                </a:lnTo>
                <a:close/>
              </a:path>
              <a:path w="5225415" h="2628900">
                <a:moveTo>
                  <a:pt x="5175478" y="2247900"/>
                </a:moveTo>
                <a:lnTo>
                  <a:pt x="5160822" y="2247900"/>
                </a:lnTo>
                <a:lnTo>
                  <a:pt x="5166499" y="2235200"/>
                </a:lnTo>
                <a:lnTo>
                  <a:pt x="5180888" y="2235200"/>
                </a:lnTo>
                <a:lnTo>
                  <a:pt x="5175478" y="2247900"/>
                </a:lnTo>
                <a:close/>
              </a:path>
              <a:path w="5225415" h="2628900">
                <a:moveTo>
                  <a:pt x="5163426" y="2260600"/>
                </a:moveTo>
                <a:lnTo>
                  <a:pt x="5142992" y="2260600"/>
                </a:lnTo>
                <a:lnTo>
                  <a:pt x="5149405" y="2247900"/>
                </a:lnTo>
                <a:lnTo>
                  <a:pt x="5169357" y="2247900"/>
                </a:lnTo>
                <a:lnTo>
                  <a:pt x="5163426" y="2260600"/>
                </a:lnTo>
                <a:close/>
              </a:path>
              <a:path w="5225415" h="2628900">
                <a:moveTo>
                  <a:pt x="5150091" y="2273300"/>
                </a:moveTo>
                <a:lnTo>
                  <a:pt x="5123230" y="2273300"/>
                </a:lnTo>
                <a:lnTo>
                  <a:pt x="5130279" y="2260600"/>
                </a:lnTo>
                <a:lnTo>
                  <a:pt x="5156758" y="2260600"/>
                </a:lnTo>
                <a:lnTo>
                  <a:pt x="5150091" y="2273300"/>
                </a:lnTo>
                <a:close/>
              </a:path>
              <a:path w="5225415" h="2628900">
                <a:moveTo>
                  <a:pt x="5128742" y="2286000"/>
                </a:moveTo>
                <a:lnTo>
                  <a:pt x="5086731" y="2286000"/>
                </a:lnTo>
                <a:lnTo>
                  <a:pt x="5094655" y="2273300"/>
                </a:lnTo>
                <a:lnTo>
                  <a:pt x="5136070" y="2273300"/>
                </a:lnTo>
                <a:lnTo>
                  <a:pt x="5128742" y="2286000"/>
                </a:lnTo>
                <a:close/>
              </a:path>
              <a:path w="5225415" h="2628900">
                <a:moveTo>
                  <a:pt x="339927" y="2298700"/>
                </a:moveTo>
                <a:lnTo>
                  <a:pt x="333578" y="2298700"/>
                </a:lnTo>
                <a:lnTo>
                  <a:pt x="339928" y="2286000"/>
                </a:lnTo>
                <a:lnTo>
                  <a:pt x="339927" y="2298700"/>
                </a:lnTo>
                <a:close/>
              </a:path>
              <a:path w="5225415" h="2628900">
                <a:moveTo>
                  <a:pt x="5089283" y="2298700"/>
                </a:moveTo>
                <a:lnTo>
                  <a:pt x="339927" y="2298700"/>
                </a:lnTo>
                <a:lnTo>
                  <a:pt x="339928" y="2286000"/>
                </a:lnTo>
                <a:lnTo>
                  <a:pt x="5097513" y="2286000"/>
                </a:lnTo>
                <a:lnTo>
                  <a:pt x="5089283" y="2298700"/>
                </a:lnTo>
                <a:close/>
              </a:path>
              <a:path w="5225415" h="2628900">
                <a:moveTo>
                  <a:pt x="14528" y="2476500"/>
                </a:moveTo>
                <a:lnTo>
                  <a:pt x="13525" y="2476500"/>
                </a:lnTo>
                <a:lnTo>
                  <a:pt x="13487" y="2463800"/>
                </a:lnTo>
                <a:lnTo>
                  <a:pt x="14528" y="2476500"/>
                </a:lnTo>
                <a:close/>
              </a:path>
              <a:path w="5225415" h="2628900">
                <a:moveTo>
                  <a:pt x="326402" y="2476500"/>
                </a:moveTo>
                <a:lnTo>
                  <a:pt x="325386" y="2476500"/>
                </a:lnTo>
                <a:lnTo>
                  <a:pt x="326428" y="2463800"/>
                </a:lnTo>
                <a:lnTo>
                  <a:pt x="326402" y="2476500"/>
                </a:lnTo>
                <a:close/>
              </a:path>
              <a:path w="5225415" h="2628900">
                <a:moveTo>
                  <a:pt x="19812" y="2501900"/>
                </a:moveTo>
                <a:lnTo>
                  <a:pt x="5308" y="2501900"/>
                </a:lnTo>
                <a:lnTo>
                  <a:pt x="3416" y="2489200"/>
                </a:lnTo>
                <a:lnTo>
                  <a:pt x="1930" y="2476500"/>
                </a:lnTo>
                <a:lnTo>
                  <a:pt x="14490" y="2476500"/>
                </a:lnTo>
                <a:lnTo>
                  <a:pt x="15925" y="2489200"/>
                </a:lnTo>
                <a:lnTo>
                  <a:pt x="17614" y="2489200"/>
                </a:lnTo>
                <a:lnTo>
                  <a:pt x="19812" y="2501900"/>
                </a:lnTo>
                <a:close/>
              </a:path>
              <a:path w="5225415" h="2628900">
                <a:moveTo>
                  <a:pt x="334530" y="2501900"/>
                </a:moveTo>
                <a:lnTo>
                  <a:pt x="320103" y="2501900"/>
                </a:lnTo>
                <a:lnTo>
                  <a:pt x="322313" y="2489200"/>
                </a:lnTo>
                <a:lnTo>
                  <a:pt x="324002" y="2489200"/>
                </a:lnTo>
                <a:lnTo>
                  <a:pt x="325437" y="2476500"/>
                </a:lnTo>
                <a:lnTo>
                  <a:pt x="337934" y="2476500"/>
                </a:lnTo>
                <a:lnTo>
                  <a:pt x="336435" y="2489200"/>
                </a:lnTo>
                <a:lnTo>
                  <a:pt x="334530" y="2501900"/>
                </a:lnTo>
                <a:close/>
              </a:path>
              <a:path w="5225415" h="2628900">
                <a:moveTo>
                  <a:pt x="22288" y="2514600"/>
                </a:moveTo>
                <a:lnTo>
                  <a:pt x="10261" y="2514600"/>
                </a:lnTo>
                <a:lnTo>
                  <a:pt x="7594" y="2501900"/>
                </a:lnTo>
                <a:lnTo>
                  <a:pt x="19723" y="2501900"/>
                </a:lnTo>
                <a:lnTo>
                  <a:pt x="22288" y="2514600"/>
                </a:lnTo>
                <a:close/>
              </a:path>
              <a:path w="5225415" h="2628900">
                <a:moveTo>
                  <a:pt x="25120" y="2514600"/>
                </a:moveTo>
                <a:lnTo>
                  <a:pt x="22288" y="2514600"/>
                </a:lnTo>
                <a:lnTo>
                  <a:pt x="22186" y="2501900"/>
                </a:lnTo>
                <a:lnTo>
                  <a:pt x="25120" y="2514600"/>
                </a:lnTo>
                <a:close/>
              </a:path>
              <a:path w="5225415" h="2628900">
                <a:moveTo>
                  <a:pt x="317627" y="2514600"/>
                </a:moveTo>
                <a:lnTo>
                  <a:pt x="314807" y="2514600"/>
                </a:lnTo>
                <a:lnTo>
                  <a:pt x="317741" y="2501900"/>
                </a:lnTo>
                <a:lnTo>
                  <a:pt x="317627" y="2514600"/>
                </a:lnTo>
                <a:close/>
              </a:path>
              <a:path w="5225415" h="2628900">
                <a:moveTo>
                  <a:pt x="329552" y="2514600"/>
                </a:moveTo>
                <a:lnTo>
                  <a:pt x="317627" y="2514600"/>
                </a:lnTo>
                <a:lnTo>
                  <a:pt x="320205" y="2501900"/>
                </a:lnTo>
                <a:lnTo>
                  <a:pt x="332232" y="2501900"/>
                </a:lnTo>
                <a:lnTo>
                  <a:pt x="329552" y="2514600"/>
                </a:lnTo>
                <a:close/>
              </a:path>
              <a:path w="5225415" h="2628900">
                <a:moveTo>
                  <a:pt x="35534" y="2540000"/>
                </a:moveTo>
                <a:lnTo>
                  <a:pt x="20586" y="2540000"/>
                </a:lnTo>
                <a:lnTo>
                  <a:pt x="16827" y="2527300"/>
                </a:lnTo>
                <a:lnTo>
                  <a:pt x="13296" y="2514600"/>
                </a:lnTo>
                <a:lnTo>
                  <a:pt x="24993" y="2514600"/>
                </a:lnTo>
                <a:lnTo>
                  <a:pt x="28270" y="2527300"/>
                </a:lnTo>
                <a:lnTo>
                  <a:pt x="31597" y="2527300"/>
                </a:lnTo>
                <a:lnTo>
                  <a:pt x="35534" y="2540000"/>
                </a:lnTo>
                <a:close/>
              </a:path>
              <a:path w="5225415" h="2628900">
                <a:moveTo>
                  <a:pt x="319328" y="2540000"/>
                </a:moveTo>
                <a:lnTo>
                  <a:pt x="304380" y="2540000"/>
                </a:lnTo>
                <a:lnTo>
                  <a:pt x="308317" y="2527300"/>
                </a:lnTo>
                <a:lnTo>
                  <a:pt x="311658" y="2527300"/>
                </a:lnTo>
                <a:lnTo>
                  <a:pt x="314934" y="2514600"/>
                </a:lnTo>
                <a:lnTo>
                  <a:pt x="326504" y="2514600"/>
                </a:lnTo>
                <a:lnTo>
                  <a:pt x="323088" y="2527300"/>
                </a:lnTo>
                <a:lnTo>
                  <a:pt x="319328" y="2540000"/>
                </a:lnTo>
                <a:close/>
              </a:path>
              <a:path w="5225415" h="2628900">
                <a:moveTo>
                  <a:pt x="44030" y="2552700"/>
                </a:moveTo>
                <a:lnTo>
                  <a:pt x="28943" y="2552700"/>
                </a:lnTo>
                <a:lnTo>
                  <a:pt x="24688" y="2540000"/>
                </a:lnTo>
                <a:lnTo>
                  <a:pt x="39471" y="2540000"/>
                </a:lnTo>
                <a:lnTo>
                  <a:pt x="44030" y="2552700"/>
                </a:lnTo>
                <a:close/>
              </a:path>
              <a:path w="5225415" h="2628900">
                <a:moveTo>
                  <a:pt x="310807" y="2552700"/>
                </a:moveTo>
                <a:lnTo>
                  <a:pt x="295897" y="2552700"/>
                </a:lnTo>
                <a:lnTo>
                  <a:pt x="300456" y="2540000"/>
                </a:lnTo>
                <a:lnTo>
                  <a:pt x="315226" y="2540000"/>
                </a:lnTo>
                <a:lnTo>
                  <a:pt x="310807" y="2552700"/>
                </a:lnTo>
                <a:close/>
              </a:path>
              <a:path w="5225415" h="2628900">
                <a:moveTo>
                  <a:pt x="53657" y="2565400"/>
                </a:moveTo>
                <a:lnTo>
                  <a:pt x="38912" y="2565400"/>
                </a:lnTo>
                <a:lnTo>
                  <a:pt x="33858" y="2552700"/>
                </a:lnTo>
                <a:lnTo>
                  <a:pt x="48514" y="2552700"/>
                </a:lnTo>
                <a:lnTo>
                  <a:pt x="53657" y="2565400"/>
                </a:lnTo>
                <a:close/>
              </a:path>
              <a:path w="5225415" h="2628900">
                <a:moveTo>
                  <a:pt x="301015" y="2565400"/>
                </a:moveTo>
                <a:lnTo>
                  <a:pt x="286270" y="2565400"/>
                </a:lnTo>
                <a:lnTo>
                  <a:pt x="291414" y="2552700"/>
                </a:lnTo>
                <a:lnTo>
                  <a:pt x="306057" y="2552700"/>
                </a:lnTo>
                <a:lnTo>
                  <a:pt x="301015" y="2565400"/>
                </a:lnTo>
                <a:close/>
              </a:path>
              <a:path w="5225415" h="2628900">
                <a:moveTo>
                  <a:pt x="70040" y="2578100"/>
                </a:moveTo>
                <a:lnTo>
                  <a:pt x="49669" y="2578100"/>
                </a:lnTo>
                <a:lnTo>
                  <a:pt x="44056" y="2565400"/>
                </a:lnTo>
                <a:lnTo>
                  <a:pt x="64109" y="2565400"/>
                </a:lnTo>
                <a:lnTo>
                  <a:pt x="70040" y="2578100"/>
                </a:lnTo>
                <a:close/>
              </a:path>
              <a:path w="5225415" h="2628900">
                <a:moveTo>
                  <a:pt x="290029" y="2578100"/>
                </a:moveTo>
                <a:lnTo>
                  <a:pt x="269875" y="2578100"/>
                </a:lnTo>
                <a:lnTo>
                  <a:pt x="275818" y="2565400"/>
                </a:lnTo>
                <a:lnTo>
                  <a:pt x="295668" y="2565400"/>
                </a:lnTo>
                <a:lnTo>
                  <a:pt x="290029" y="2578100"/>
                </a:lnTo>
                <a:close/>
              </a:path>
              <a:path w="5225415" h="2628900">
                <a:moveTo>
                  <a:pt x="82169" y="2590800"/>
                </a:moveTo>
                <a:lnTo>
                  <a:pt x="61734" y="2590800"/>
                </a:lnTo>
                <a:lnTo>
                  <a:pt x="55575" y="2578100"/>
                </a:lnTo>
                <a:lnTo>
                  <a:pt x="75755" y="2578100"/>
                </a:lnTo>
                <a:lnTo>
                  <a:pt x="82169" y="2590800"/>
                </a:lnTo>
                <a:close/>
              </a:path>
              <a:path w="5225415" h="2628900">
                <a:moveTo>
                  <a:pt x="278193" y="2590800"/>
                </a:moveTo>
                <a:lnTo>
                  <a:pt x="257759" y="2590800"/>
                </a:lnTo>
                <a:lnTo>
                  <a:pt x="264172" y="2578100"/>
                </a:lnTo>
                <a:lnTo>
                  <a:pt x="284124" y="2578100"/>
                </a:lnTo>
                <a:lnTo>
                  <a:pt x="278193" y="2590800"/>
                </a:lnTo>
                <a:close/>
              </a:path>
              <a:path w="5225415" h="2628900">
                <a:moveTo>
                  <a:pt x="108889" y="2603500"/>
                </a:moveTo>
                <a:lnTo>
                  <a:pt x="81953" y="2603500"/>
                </a:lnTo>
                <a:lnTo>
                  <a:pt x="74803" y="2590800"/>
                </a:lnTo>
                <a:lnTo>
                  <a:pt x="101650" y="2590800"/>
                </a:lnTo>
                <a:lnTo>
                  <a:pt x="108889" y="2603500"/>
                </a:lnTo>
                <a:close/>
              </a:path>
              <a:path w="5225415" h="2628900">
                <a:moveTo>
                  <a:pt x="257962" y="2603500"/>
                </a:moveTo>
                <a:lnTo>
                  <a:pt x="231025" y="2603500"/>
                </a:lnTo>
                <a:lnTo>
                  <a:pt x="238277" y="2590800"/>
                </a:lnTo>
                <a:lnTo>
                  <a:pt x="264871" y="2590800"/>
                </a:lnTo>
                <a:lnTo>
                  <a:pt x="257962" y="2603500"/>
                </a:lnTo>
                <a:close/>
              </a:path>
              <a:path w="5225415" h="2628900">
                <a:moveTo>
                  <a:pt x="154038" y="2616200"/>
                </a:moveTo>
                <a:lnTo>
                  <a:pt x="103657" y="2616200"/>
                </a:lnTo>
                <a:lnTo>
                  <a:pt x="96139" y="2603500"/>
                </a:lnTo>
                <a:lnTo>
                  <a:pt x="145846" y="2603500"/>
                </a:lnTo>
                <a:lnTo>
                  <a:pt x="154038" y="2616200"/>
                </a:lnTo>
                <a:close/>
              </a:path>
              <a:path w="5225415" h="2628900">
                <a:moveTo>
                  <a:pt x="235978" y="2616200"/>
                </a:moveTo>
                <a:lnTo>
                  <a:pt x="185889" y="2616200"/>
                </a:lnTo>
                <a:lnTo>
                  <a:pt x="194081" y="2603500"/>
                </a:lnTo>
                <a:lnTo>
                  <a:pt x="243509" y="2603500"/>
                </a:lnTo>
                <a:lnTo>
                  <a:pt x="235978" y="2616200"/>
                </a:lnTo>
                <a:close/>
              </a:path>
              <a:path w="5225415" h="2628900">
                <a:moveTo>
                  <a:pt x="187490" y="2628900"/>
                </a:moveTo>
                <a:lnTo>
                  <a:pt x="152438" y="2628900"/>
                </a:lnTo>
                <a:lnTo>
                  <a:pt x="143929" y="2616200"/>
                </a:lnTo>
                <a:lnTo>
                  <a:pt x="195681" y="2616200"/>
                </a:lnTo>
                <a:lnTo>
                  <a:pt x="187490" y="2628900"/>
                </a:lnTo>
                <a:close/>
              </a:path>
            </a:pathLst>
          </a:custGeom>
          <a:solidFill>
            <a:srgbClr val="000000"/>
          </a:solidFill>
        </p:spPr>
        <p:txBody>
          <a:bodyPr wrap="square" lIns="0" tIns="0" rIns="0" bIns="0" rtlCol="0"/>
          <a:lstStyle/>
          <a:p>
            <a:endParaRPr>
              <a:cs typeface="+mn-ea"/>
              <a:sym typeface="+mn-lt"/>
            </a:endParaRPr>
          </a:p>
        </p:txBody>
      </p:sp>
      <p:sp>
        <p:nvSpPr>
          <p:cNvPr id="20" name="object 20"/>
          <p:cNvSpPr txBox="1"/>
          <p:nvPr/>
        </p:nvSpPr>
        <p:spPr>
          <a:xfrm>
            <a:off x="1691716" y="3290685"/>
            <a:ext cx="4292600" cy="1609543"/>
          </a:xfrm>
          <a:prstGeom prst="rect">
            <a:avLst/>
          </a:prstGeom>
        </p:spPr>
        <p:txBody>
          <a:bodyPr vert="horz" wrap="square" lIns="0" tIns="12700" rIns="0" bIns="0" rtlCol="0">
            <a:spAutoFit/>
          </a:bodyPr>
          <a:lstStyle/>
          <a:p>
            <a:pPr marL="12700" marR="5080" algn="just">
              <a:lnSpc>
                <a:spcPct val="150000"/>
              </a:lnSpc>
              <a:spcBef>
                <a:spcPts val="100"/>
              </a:spcBef>
            </a:pPr>
            <a:r>
              <a:rPr sz="2400" dirty="0">
                <a:solidFill>
                  <a:srgbClr val="FFFFFF"/>
                </a:solidFill>
                <a:cs typeface="+mn-ea"/>
                <a:sym typeface="+mn-lt"/>
              </a:rPr>
              <a:t>一般情况下</a:t>
            </a:r>
            <a:r>
              <a:rPr sz="2400" spc="-5" dirty="0">
                <a:solidFill>
                  <a:srgbClr val="FFFFFF"/>
                </a:solidFill>
                <a:cs typeface="+mn-ea"/>
                <a:sym typeface="+mn-lt"/>
              </a:rPr>
              <a:t>：36V</a:t>
            </a:r>
            <a:r>
              <a:rPr sz="2400" dirty="0">
                <a:solidFill>
                  <a:srgbClr val="FFFFFF"/>
                </a:solidFill>
                <a:cs typeface="+mn-ea"/>
                <a:sym typeface="+mn-lt"/>
              </a:rPr>
              <a:t>以下的电压是 安全的，但在潮湿的环境中，安 全电压在</a:t>
            </a:r>
            <a:r>
              <a:rPr sz="2400" spc="-5" dirty="0">
                <a:solidFill>
                  <a:srgbClr val="FFFFFF"/>
                </a:solidFill>
                <a:cs typeface="+mn-ea"/>
                <a:sym typeface="+mn-lt"/>
              </a:rPr>
              <a:t>24V，</a:t>
            </a:r>
            <a:r>
              <a:rPr sz="2400" dirty="0">
                <a:solidFill>
                  <a:srgbClr val="FFFFFF"/>
                </a:solidFill>
                <a:cs typeface="+mn-ea"/>
                <a:sym typeface="+mn-lt"/>
              </a:rPr>
              <a:t>甚至</a:t>
            </a:r>
            <a:r>
              <a:rPr sz="2400" spc="-5" dirty="0">
                <a:solidFill>
                  <a:srgbClr val="FFFFFF"/>
                </a:solidFill>
                <a:cs typeface="+mn-ea"/>
                <a:sym typeface="+mn-lt"/>
              </a:rPr>
              <a:t>12V</a:t>
            </a:r>
            <a:r>
              <a:rPr sz="2400" dirty="0">
                <a:solidFill>
                  <a:srgbClr val="FFFFFF"/>
                </a:solidFill>
                <a:cs typeface="+mn-ea"/>
                <a:sym typeface="+mn-lt"/>
              </a:rPr>
              <a:t>以下</a:t>
            </a:r>
            <a:endParaRPr sz="2400">
              <a:cs typeface="+mn-ea"/>
              <a:sym typeface="+mn-lt"/>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39104" y="241460"/>
            <a:ext cx="5694045" cy="566181"/>
          </a:xfrm>
          <a:prstGeom prst="rect">
            <a:avLst/>
          </a:prstGeom>
        </p:spPr>
        <p:txBody>
          <a:bodyPr vert="horz" wrap="square" lIns="0" tIns="12065" rIns="0" bIns="0" rtlCol="0" anchor="ctr" anchorCtr="0">
            <a:spAutoFit/>
          </a:bodyPr>
          <a:lstStyle/>
          <a:p>
            <a:pPr marL="12700">
              <a:spcBef>
                <a:spcPts val="95"/>
              </a:spcBef>
            </a:pPr>
            <a:r>
              <a:rPr spc="-5" dirty="0" err="1">
                <a:latin typeface="+mn-lt"/>
                <a:ea typeface="+mn-ea"/>
                <a:cs typeface="+mn-ea"/>
                <a:sym typeface="+mn-lt"/>
              </a:rPr>
              <a:t>安全须知</a:t>
            </a:r>
            <a:r>
              <a:rPr spc="-5" dirty="0">
                <a:latin typeface="+mn-lt"/>
                <a:ea typeface="+mn-ea"/>
                <a:cs typeface="+mn-ea"/>
                <a:sym typeface="+mn-lt"/>
              </a:rPr>
              <a:t>——电</a:t>
            </a:r>
          </a:p>
        </p:txBody>
      </p:sp>
      <p:sp>
        <p:nvSpPr>
          <p:cNvPr id="3" name="object 3"/>
          <p:cNvSpPr/>
          <p:nvPr/>
        </p:nvSpPr>
        <p:spPr>
          <a:xfrm>
            <a:off x="4555235" y="1728216"/>
            <a:ext cx="652780" cy="654051"/>
          </a:xfrm>
          <a:custGeom>
            <a:avLst/>
            <a:gdLst/>
            <a:ahLst/>
            <a:cxnLst/>
            <a:rect l="l" t="t" r="r" b="b"/>
            <a:pathLst>
              <a:path w="652779" h="654050">
                <a:moveTo>
                  <a:pt x="544067" y="653795"/>
                </a:moveTo>
                <a:lnTo>
                  <a:pt x="108203" y="653795"/>
                </a:lnTo>
                <a:lnTo>
                  <a:pt x="65790" y="645127"/>
                </a:lnTo>
                <a:lnTo>
                  <a:pt x="31241" y="621668"/>
                </a:lnTo>
                <a:lnTo>
                  <a:pt x="8123" y="586841"/>
                </a:lnTo>
                <a:lnTo>
                  <a:pt x="0" y="544067"/>
                </a:lnTo>
                <a:lnTo>
                  <a:pt x="0" y="109727"/>
                </a:lnTo>
                <a:lnTo>
                  <a:pt x="8123" y="67119"/>
                </a:lnTo>
                <a:lnTo>
                  <a:pt x="31241" y="32346"/>
                </a:lnTo>
                <a:lnTo>
                  <a:pt x="65790" y="8833"/>
                </a:lnTo>
                <a:lnTo>
                  <a:pt x="108203" y="0"/>
                </a:lnTo>
                <a:lnTo>
                  <a:pt x="544067" y="0"/>
                </a:lnTo>
                <a:lnTo>
                  <a:pt x="586131" y="8833"/>
                </a:lnTo>
                <a:lnTo>
                  <a:pt x="620563" y="32346"/>
                </a:lnTo>
                <a:lnTo>
                  <a:pt x="643798" y="67119"/>
                </a:lnTo>
                <a:lnTo>
                  <a:pt x="652272" y="109727"/>
                </a:lnTo>
                <a:lnTo>
                  <a:pt x="652272" y="544067"/>
                </a:lnTo>
                <a:lnTo>
                  <a:pt x="643798" y="586841"/>
                </a:lnTo>
                <a:lnTo>
                  <a:pt x="620563" y="621668"/>
                </a:lnTo>
                <a:lnTo>
                  <a:pt x="586131" y="645127"/>
                </a:lnTo>
                <a:lnTo>
                  <a:pt x="544067" y="653795"/>
                </a:lnTo>
                <a:close/>
              </a:path>
            </a:pathLst>
          </a:custGeom>
          <a:solidFill>
            <a:srgbClr val="394653"/>
          </a:solidFill>
        </p:spPr>
        <p:txBody>
          <a:bodyPr wrap="square" lIns="0" tIns="0" rIns="0" bIns="0" rtlCol="0"/>
          <a:lstStyle/>
          <a:p>
            <a:endParaRPr>
              <a:cs typeface="+mn-ea"/>
              <a:sym typeface="+mn-lt"/>
            </a:endParaRPr>
          </a:p>
        </p:txBody>
      </p:sp>
      <p:sp>
        <p:nvSpPr>
          <p:cNvPr id="4" name="object 4"/>
          <p:cNvSpPr txBox="1"/>
          <p:nvPr/>
        </p:nvSpPr>
        <p:spPr>
          <a:xfrm>
            <a:off x="4804817" y="1893926"/>
            <a:ext cx="153035" cy="289823"/>
          </a:xfrm>
          <a:prstGeom prst="rect">
            <a:avLst/>
          </a:prstGeom>
        </p:spPr>
        <p:txBody>
          <a:bodyPr vert="horz" wrap="square" lIns="0" tIns="12700" rIns="0" bIns="0" rtlCol="0">
            <a:spAutoFit/>
          </a:bodyPr>
          <a:lstStyle/>
          <a:p>
            <a:pPr marL="12700">
              <a:spcBef>
                <a:spcPts val="100"/>
              </a:spcBef>
            </a:pPr>
            <a:r>
              <a:rPr dirty="0">
                <a:solidFill>
                  <a:srgbClr val="FFFFFF"/>
                </a:solidFill>
                <a:cs typeface="+mn-ea"/>
                <a:sym typeface="+mn-lt"/>
              </a:rPr>
              <a:t>1</a:t>
            </a:r>
            <a:endParaRPr>
              <a:cs typeface="+mn-ea"/>
              <a:sym typeface="+mn-lt"/>
            </a:endParaRPr>
          </a:p>
        </p:txBody>
      </p:sp>
      <p:sp>
        <p:nvSpPr>
          <p:cNvPr id="5" name="object 5"/>
          <p:cNvSpPr/>
          <p:nvPr/>
        </p:nvSpPr>
        <p:spPr>
          <a:xfrm>
            <a:off x="4555235" y="2490216"/>
            <a:ext cx="652780" cy="654051"/>
          </a:xfrm>
          <a:custGeom>
            <a:avLst/>
            <a:gdLst/>
            <a:ahLst/>
            <a:cxnLst/>
            <a:rect l="l" t="t" r="r" b="b"/>
            <a:pathLst>
              <a:path w="652779" h="654050">
                <a:moveTo>
                  <a:pt x="544067" y="653795"/>
                </a:moveTo>
                <a:lnTo>
                  <a:pt x="108203" y="653795"/>
                </a:lnTo>
                <a:lnTo>
                  <a:pt x="65790" y="645127"/>
                </a:lnTo>
                <a:lnTo>
                  <a:pt x="31241" y="621668"/>
                </a:lnTo>
                <a:lnTo>
                  <a:pt x="8123" y="586841"/>
                </a:lnTo>
                <a:lnTo>
                  <a:pt x="0" y="544067"/>
                </a:lnTo>
                <a:lnTo>
                  <a:pt x="0" y="109727"/>
                </a:lnTo>
                <a:lnTo>
                  <a:pt x="8123" y="67119"/>
                </a:lnTo>
                <a:lnTo>
                  <a:pt x="31241" y="32346"/>
                </a:lnTo>
                <a:lnTo>
                  <a:pt x="65790" y="8833"/>
                </a:lnTo>
                <a:lnTo>
                  <a:pt x="108203" y="0"/>
                </a:lnTo>
                <a:lnTo>
                  <a:pt x="544067" y="0"/>
                </a:lnTo>
                <a:lnTo>
                  <a:pt x="586131" y="8833"/>
                </a:lnTo>
                <a:lnTo>
                  <a:pt x="620563" y="32346"/>
                </a:lnTo>
                <a:lnTo>
                  <a:pt x="643798" y="67119"/>
                </a:lnTo>
                <a:lnTo>
                  <a:pt x="652272" y="109727"/>
                </a:lnTo>
                <a:lnTo>
                  <a:pt x="652272" y="544067"/>
                </a:lnTo>
                <a:lnTo>
                  <a:pt x="643798" y="586841"/>
                </a:lnTo>
                <a:lnTo>
                  <a:pt x="620563" y="621668"/>
                </a:lnTo>
                <a:lnTo>
                  <a:pt x="586131" y="645127"/>
                </a:lnTo>
                <a:lnTo>
                  <a:pt x="544067" y="653795"/>
                </a:lnTo>
                <a:close/>
              </a:path>
            </a:pathLst>
          </a:custGeom>
          <a:solidFill>
            <a:srgbClr val="00929F"/>
          </a:solidFill>
        </p:spPr>
        <p:txBody>
          <a:bodyPr wrap="square" lIns="0" tIns="0" rIns="0" bIns="0" rtlCol="0"/>
          <a:lstStyle/>
          <a:p>
            <a:endParaRPr>
              <a:cs typeface="+mn-ea"/>
              <a:sym typeface="+mn-lt"/>
            </a:endParaRPr>
          </a:p>
        </p:txBody>
      </p:sp>
      <p:sp>
        <p:nvSpPr>
          <p:cNvPr id="6" name="object 6"/>
          <p:cNvSpPr txBox="1"/>
          <p:nvPr/>
        </p:nvSpPr>
        <p:spPr>
          <a:xfrm>
            <a:off x="4804817" y="2655926"/>
            <a:ext cx="153035" cy="289823"/>
          </a:xfrm>
          <a:prstGeom prst="rect">
            <a:avLst/>
          </a:prstGeom>
        </p:spPr>
        <p:txBody>
          <a:bodyPr vert="horz" wrap="square" lIns="0" tIns="12700" rIns="0" bIns="0" rtlCol="0">
            <a:spAutoFit/>
          </a:bodyPr>
          <a:lstStyle/>
          <a:p>
            <a:pPr marL="12700">
              <a:spcBef>
                <a:spcPts val="100"/>
              </a:spcBef>
            </a:pPr>
            <a:r>
              <a:rPr dirty="0">
                <a:solidFill>
                  <a:srgbClr val="FFFFFF"/>
                </a:solidFill>
                <a:cs typeface="+mn-ea"/>
                <a:sym typeface="+mn-lt"/>
              </a:rPr>
              <a:t>2</a:t>
            </a:r>
            <a:endParaRPr>
              <a:cs typeface="+mn-ea"/>
              <a:sym typeface="+mn-lt"/>
            </a:endParaRPr>
          </a:p>
        </p:txBody>
      </p:sp>
      <p:sp>
        <p:nvSpPr>
          <p:cNvPr id="7" name="object 7"/>
          <p:cNvSpPr/>
          <p:nvPr/>
        </p:nvSpPr>
        <p:spPr>
          <a:xfrm>
            <a:off x="4555235" y="3252215"/>
            <a:ext cx="652780" cy="654051"/>
          </a:xfrm>
          <a:custGeom>
            <a:avLst/>
            <a:gdLst/>
            <a:ahLst/>
            <a:cxnLst/>
            <a:rect l="l" t="t" r="r" b="b"/>
            <a:pathLst>
              <a:path w="652779" h="654050">
                <a:moveTo>
                  <a:pt x="544067" y="653796"/>
                </a:moveTo>
                <a:lnTo>
                  <a:pt x="108203" y="653796"/>
                </a:lnTo>
                <a:lnTo>
                  <a:pt x="65790" y="645127"/>
                </a:lnTo>
                <a:lnTo>
                  <a:pt x="31241" y="621668"/>
                </a:lnTo>
                <a:lnTo>
                  <a:pt x="8123" y="586841"/>
                </a:lnTo>
                <a:lnTo>
                  <a:pt x="0" y="544068"/>
                </a:lnTo>
                <a:lnTo>
                  <a:pt x="0" y="109728"/>
                </a:lnTo>
                <a:lnTo>
                  <a:pt x="8123" y="67119"/>
                </a:lnTo>
                <a:lnTo>
                  <a:pt x="31242" y="32346"/>
                </a:lnTo>
                <a:lnTo>
                  <a:pt x="65790" y="8833"/>
                </a:lnTo>
                <a:lnTo>
                  <a:pt x="108203" y="0"/>
                </a:lnTo>
                <a:lnTo>
                  <a:pt x="544067" y="0"/>
                </a:lnTo>
                <a:lnTo>
                  <a:pt x="586131" y="8833"/>
                </a:lnTo>
                <a:lnTo>
                  <a:pt x="620563" y="32346"/>
                </a:lnTo>
                <a:lnTo>
                  <a:pt x="643798" y="67119"/>
                </a:lnTo>
                <a:lnTo>
                  <a:pt x="652272" y="109728"/>
                </a:lnTo>
                <a:lnTo>
                  <a:pt x="652272" y="544068"/>
                </a:lnTo>
                <a:lnTo>
                  <a:pt x="643798" y="586841"/>
                </a:lnTo>
                <a:lnTo>
                  <a:pt x="620563" y="621668"/>
                </a:lnTo>
                <a:lnTo>
                  <a:pt x="586131" y="645127"/>
                </a:lnTo>
                <a:lnTo>
                  <a:pt x="544067" y="653796"/>
                </a:lnTo>
                <a:close/>
              </a:path>
            </a:pathLst>
          </a:custGeom>
          <a:solidFill>
            <a:srgbClr val="F6AA25"/>
          </a:solidFill>
        </p:spPr>
        <p:txBody>
          <a:bodyPr wrap="square" lIns="0" tIns="0" rIns="0" bIns="0" rtlCol="0"/>
          <a:lstStyle/>
          <a:p>
            <a:endParaRPr>
              <a:cs typeface="+mn-ea"/>
              <a:sym typeface="+mn-lt"/>
            </a:endParaRPr>
          </a:p>
        </p:txBody>
      </p:sp>
      <p:sp>
        <p:nvSpPr>
          <p:cNvPr id="8" name="object 8"/>
          <p:cNvSpPr txBox="1"/>
          <p:nvPr/>
        </p:nvSpPr>
        <p:spPr>
          <a:xfrm>
            <a:off x="4804817" y="3417926"/>
            <a:ext cx="153035" cy="289823"/>
          </a:xfrm>
          <a:prstGeom prst="rect">
            <a:avLst/>
          </a:prstGeom>
        </p:spPr>
        <p:txBody>
          <a:bodyPr vert="horz" wrap="square" lIns="0" tIns="12700" rIns="0" bIns="0" rtlCol="0">
            <a:spAutoFit/>
          </a:bodyPr>
          <a:lstStyle/>
          <a:p>
            <a:pPr marL="12700">
              <a:spcBef>
                <a:spcPts val="100"/>
              </a:spcBef>
            </a:pPr>
            <a:r>
              <a:rPr dirty="0">
                <a:solidFill>
                  <a:srgbClr val="FFFFFF"/>
                </a:solidFill>
                <a:cs typeface="+mn-ea"/>
                <a:sym typeface="+mn-lt"/>
              </a:rPr>
              <a:t>3</a:t>
            </a:r>
            <a:endParaRPr>
              <a:cs typeface="+mn-ea"/>
              <a:sym typeface="+mn-lt"/>
            </a:endParaRPr>
          </a:p>
        </p:txBody>
      </p:sp>
      <p:sp>
        <p:nvSpPr>
          <p:cNvPr id="9" name="object 9"/>
          <p:cNvSpPr/>
          <p:nvPr/>
        </p:nvSpPr>
        <p:spPr>
          <a:xfrm>
            <a:off x="4555235" y="4014215"/>
            <a:ext cx="652780" cy="654051"/>
          </a:xfrm>
          <a:custGeom>
            <a:avLst/>
            <a:gdLst/>
            <a:ahLst/>
            <a:cxnLst/>
            <a:rect l="l" t="t" r="r" b="b"/>
            <a:pathLst>
              <a:path w="652779" h="654050">
                <a:moveTo>
                  <a:pt x="544067" y="653796"/>
                </a:moveTo>
                <a:lnTo>
                  <a:pt x="108203" y="653796"/>
                </a:lnTo>
                <a:lnTo>
                  <a:pt x="65790" y="645127"/>
                </a:lnTo>
                <a:lnTo>
                  <a:pt x="31241" y="621668"/>
                </a:lnTo>
                <a:lnTo>
                  <a:pt x="8123" y="586841"/>
                </a:lnTo>
                <a:lnTo>
                  <a:pt x="0" y="544068"/>
                </a:lnTo>
                <a:lnTo>
                  <a:pt x="0" y="109728"/>
                </a:lnTo>
                <a:lnTo>
                  <a:pt x="8123" y="67119"/>
                </a:lnTo>
                <a:lnTo>
                  <a:pt x="31242" y="32346"/>
                </a:lnTo>
                <a:lnTo>
                  <a:pt x="65790" y="8833"/>
                </a:lnTo>
                <a:lnTo>
                  <a:pt x="108203" y="0"/>
                </a:lnTo>
                <a:lnTo>
                  <a:pt x="544067" y="0"/>
                </a:lnTo>
                <a:lnTo>
                  <a:pt x="586131" y="8833"/>
                </a:lnTo>
                <a:lnTo>
                  <a:pt x="620563" y="32346"/>
                </a:lnTo>
                <a:lnTo>
                  <a:pt x="643798" y="67119"/>
                </a:lnTo>
                <a:lnTo>
                  <a:pt x="652272" y="109728"/>
                </a:lnTo>
                <a:lnTo>
                  <a:pt x="652272" y="544068"/>
                </a:lnTo>
                <a:lnTo>
                  <a:pt x="643798" y="586841"/>
                </a:lnTo>
                <a:lnTo>
                  <a:pt x="620563" y="621668"/>
                </a:lnTo>
                <a:lnTo>
                  <a:pt x="586131" y="645127"/>
                </a:lnTo>
                <a:lnTo>
                  <a:pt x="544067" y="653796"/>
                </a:lnTo>
                <a:close/>
              </a:path>
            </a:pathLst>
          </a:custGeom>
          <a:solidFill>
            <a:srgbClr val="EA542B"/>
          </a:solidFill>
        </p:spPr>
        <p:txBody>
          <a:bodyPr wrap="square" lIns="0" tIns="0" rIns="0" bIns="0" rtlCol="0"/>
          <a:lstStyle/>
          <a:p>
            <a:endParaRPr>
              <a:cs typeface="+mn-ea"/>
              <a:sym typeface="+mn-lt"/>
            </a:endParaRPr>
          </a:p>
        </p:txBody>
      </p:sp>
      <p:sp>
        <p:nvSpPr>
          <p:cNvPr id="10" name="object 10"/>
          <p:cNvSpPr txBox="1"/>
          <p:nvPr/>
        </p:nvSpPr>
        <p:spPr>
          <a:xfrm>
            <a:off x="4804817" y="4179926"/>
            <a:ext cx="153035" cy="289823"/>
          </a:xfrm>
          <a:prstGeom prst="rect">
            <a:avLst/>
          </a:prstGeom>
        </p:spPr>
        <p:txBody>
          <a:bodyPr vert="horz" wrap="square" lIns="0" tIns="12700" rIns="0" bIns="0" rtlCol="0">
            <a:spAutoFit/>
          </a:bodyPr>
          <a:lstStyle/>
          <a:p>
            <a:pPr marL="12700">
              <a:spcBef>
                <a:spcPts val="100"/>
              </a:spcBef>
            </a:pPr>
            <a:r>
              <a:rPr dirty="0">
                <a:solidFill>
                  <a:srgbClr val="FFFFFF"/>
                </a:solidFill>
                <a:cs typeface="+mn-ea"/>
                <a:sym typeface="+mn-lt"/>
              </a:rPr>
              <a:t>4</a:t>
            </a:r>
            <a:endParaRPr>
              <a:cs typeface="+mn-ea"/>
              <a:sym typeface="+mn-lt"/>
            </a:endParaRPr>
          </a:p>
        </p:txBody>
      </p:sp>
      <p:sp>
        <p:nvSpPr>
          <p:cNvPr id="11" name="object 11"/>
          <p:cNvSpPr/>
          <p:nvPr/>
        </p:nvSpPr>
        <p:spPr>
          <a:xfrm>
            <a:off x="4555235" y="4710684"/>
            <a:ext cx="652780" cy="654051"/>
          </a:xfrm>
          <a:custGeom>
            <a:avLst/>
            <a:gdLst/>
            <a:ahLst/>
            <a:cxnLst/>
            <a:rect l="l" t="t" r="r" b="b"/>
            <a:pathLst>
              <a:path w="652779" h="654050">
                <a:moveTo>
                  <a:pt x="544067" y="653795"/>
                </a:moveTo>
                <a:lnTo>
                  <a:pt x="108203" y="653795"/>
                </a:lnTo>
                <a:lnTo>
                  <a:pt x="65790" y="645274"/>
                </a:lnTo>
                <a:lnTo>
                  <a:pt x="31241" y="622025"/>
                </a:lnTo>
                <a:lnTo>
                  <a:pt x="8123" y="587610"/>
                </a:lnTo>
                <a:lnTo>
                  <a:pt x="0" y="545591"/>
                </a:lnTo>
                <a:lnTo>
                  <a:pt x="0" y="109727"/>
                </a:lnTo>
                <a:lnTo>
                  <a:pt x="8123" y="67242"/>
                </a:lnTo>
                <a:lnTo>
                  <a:pt x="31242" y="32513"/>
                </a:lnTo>
                <a:lnTo>
                  <a:pt x="65790" y="8960"/>
                </a:lnTo>
                <a:lnTo>
                  <a:pt x="108203" y="0"/>
                </a:lnTo>
                <a:lnTo>
                  <a:pt x="544067" y="0"/>
                </a:lnTo>
                <a:lnTo>
                  <a:pt x="586131" y="8960"/>
                </a:lnTo>
                <a:lnTo>
                  <a:pt x="620563" y="32513"/>
                </a:lnTo>
                <a:lnTo>
                  <a:pt x="643798" y="67242"/>
                </a:lnTo>
                <a:lnTo>
                  <a:pt x="652272" y="109727"/>
                </a:lnTo>
                <a:lnTo>
                  <a:pt x="652272" y="545591"/>
                </a:lnTo>
                <a:lnTo>
                  <a:pt x="643798" y="587610"/>
                </a:lnTo>
                <a:lnTo>
                  <a:pt x="620563" y="622025"/>
                </a:lnTo>
                <a:lnTo>
                  <a:pt x="586131" y="645274"/>
                </a:lnTo>
                <a:lnTo>
                  <a:pt x="544067" y="653795"/>
                </a:lnTo>
                <a:close/>
              </a:path>
            </a:pathLst>
          </a:custGeom>
          <a:solidFill>
            <a:srgbClr val="394653"/>
          </a:solidFill>
        </p:spPr>
        <p:txBody>
          <a:bodyPr wrap="square" lIns="0" tIns="0" rIns="0" bIns="0" rtlCol="0"/>
          <a:lstStyle/>
          <a:p>
            <a:endParaRPr>
              <a:cs typeface="+mn-ea"/>
              <a:sym typeface="+mn-lt"/>
            </a:endParaRPr>
          </a:p>
        </p:txBody>
      </p:sp>
      <p:sp>
        <p:nvSpPr>
          <p:cNvPr id="12" name="object 12"/>
          <p:cNvSpPr txBox="1"/>
          <p:nvPr/>
        </p:nvSpPr>
        <p:spPr>
          <a:xfrm>
            <a:off x="4804817" y="4876610"/>
            <a:ext cx="153035" cy="289823"/>
          </a:xfrm>
          <a:prstGeom prst="rect">
            <a:avLst/>
          </a:prstGeom>
        </p:spPr>
        <p:txBody>
          <a:bodyPr vert="horz" wrap="square" lIns="0" tIns="12700" rIns="0" bIns="0" rtlCol="0">
            <a:spAutoFit/>
          </a:bodyPr>
          <a:lstStyle/>
          <a:p>
            <a:pPr marL="12700">
              <a:spcBef>
                <a:spcPts val="100"/>
              </a:spcBef>
            </a:pPr>
            <a:r>
              <a:rPr dirty="0">
                <a:solidFill>
                  <a:srgbClr val="FFFFFF"/>
                </a:solidFill>
                <a:cs typeface="+mn-ea"/>
                <a:sym typeface="+mn-lt"/>
              </a:rPr>
              <a:t>5</a:t>
            </a:r>
            <a:endParaRPr>
              <a:cs typeface="+mn-ea"/>
              <a:sym typeface="+mn-lt"/>
            </a:endParaRPr>
          </a:p>
        </p:txBody>
      </p:sp>
      <p:sp>
        <p:nvSpPr>
          <p:cNvPr id="13" name="object 13"/>
          <p:cNvSpPr txBox="1"/>
          <p:nvPr/>
        </p:nvSpPr>
        <p:spPr>
          <a:xfrm>
            <a:off x="5410149" y="1934679"/>
            <a:ext cx="4577080" cy="321242"/>
          </a:xfrm>
          <a:prstGeom prst="rect">
            <a:avLst/>
          </a:prstGeom>
        </p:spPr>
        <p:txBody>
          <a:bodyPr vert="horz" wrap="square" lIns="0" tIns="13335" rIns="0" bIns="0" rtlCol="0">
            <a:spAutoFit/>
          </a:bodyPr>
          <a:lstStyle/>
          <a:p>
            <a:pPr marL="12700">
              <a:spcBef>
                <a:spcPts val="105"/>
              </a:spcBef>
            </a:pPr>
            <a:r>
              <a:rPr sz="2000" spc="-5" dirty="0">
                <a:solidFill>
                  <a:srgbClr val="394653"/>
                </a:solidFill>
                <a:cs typeface="+mn-ea"/>
                <a:sym typeface="+mn-lt"/>
              </a:rPr>
              <a:t>触电事故季节性明显，6~9月事故最多</a:t>
            </a:r>
            <a:r>
              <a:rPr sz="2000" spc="5" dirty="0">
                <a:solidFill>
                  <a:srgbClr val="394653"/>
                </a:solidFill>
                <a:cs typeface="+mn-ea"/>
                <a:sym typeface="+mn-lt"/>
              </a:rPr>
              <a:t>；</a:t>
            </a:r>
            <a:endParaRPr sz="2000">
              <a:cs typeface="+mn-ea"/>
              <a:sym typeface="+mn-lt"/>
            </a:endParaRPr>
          </a:p>
        </p:txBody>
      </p:sp>
      <p:sp>
        <p:nvSpPr>
          <p:cNvPr id="14" name="object 14"/>
          <p:cNvSpPr txBox="1"/>
          <p:nvPr/>
        </p:nvSpPr>
        <p:spPr>
          <a:xfrm>
            <a:off x="5395545" y="2713672"/>
            <a:ext cx="2058035" cy="321242"/>
          </a:xfrm>
          <a:prstGeom prst="rect">
            <a:avLst/>
          </a:prstGeom>
        </p:spPr>
        <p:txBody>
          <a:bodyPr vert="horz" wrap="square" lIns="0" tIns="13335" rIns="0" bIns="0" rtlCol="0">
            <a:spAutoFit/>
          </a:bodyPr>
          <a:lstStyle/>
          <a:p>
            <a:pPr marL="12700">
              <a:spcBef>
                <a:spcPts val="105"/>
              </a:spcBef>
            </a:pPr>
            <a:r>
              <a:rPr sz="2000" dirty="0">
                <a:solidFill>
                  <a:srgbClr val="394653"/>
                </a:solidFill>
                <a:cs typeface="+mn-ea"/>
                <a:sym typeface="+mn-lt"/>
              </a:rPr>
              <a:t>低压触电事故多</a:t>
            </a:r>
            <a:r>
              <a:rPr sz="2000" spc="5" dirty="0">
                <a:solidFill>
                  <a:srgbClr val="394653"/>
                </a:solidFill>
                <a:cs typeface="+mn-ea"/>
                <a:sym typeface="+mn-lt"/>
              </a:rPr>
              <a:t>；</a:t>
            </a:r>
            <a:endParaRPr sz="2000">
              <a:cs typeface="+mn-ea"/>
              <a:sym typeface="+mn-lt"/>
            </a:endParaRPr>
          </a:p>
        </p:txBody>
      </p:sp>
      <p:sp>
        <p:nvSpPr>
          <p:cNvPr id="15" name="object 15"/>
          <p:cNvSpPr txBox="1"/>
          <p:nvPr/>
        </p:nvSpPr>
        <p:spPr>
          <a:xfrm>
            <a:off x="5395545" y="3445535"/>
            <a:ext cx="4344035" cy="321242"/>
          </a:xfrm>
          <a:prstGeom prst="rect">
            <a:avLst/>
          </a:prstGeom>
        </p:spPr>
        <p:txBody>
          <a:bodyPr vert="horz" wrap="square" lIns="0" tIns="13335" rIns="0" bIns="0" rtlCol="0">
            <a:spAutoFit/>
          </a:bodyPr>
          <a:lstStyle/>
          <a:p>
            <a:pPr marL="12700">
              <a:spcBef>
                <a:spcPts val="105"/>
              </a:spcBef>
            </a:pPr>
            <a:r>
              <a:rPr sz="2000" dirty="0">
                <a:solidFill>
                  <a:srgbClr val="394653"/>
                </a:solidFill>
                <a:cs typeface="+mn-ea"/>
                <a:sym typeface="+mn-lt"/>
              </a:rPr>
              <a:t>携带式设备和移动式设备触电事故多</a:t>
            </a:r>
            <a:r>
              <a:rPr sz="2000" spc="5" dirty="0">
                <a:solidFill>
                  <a:srgbClr val="394653"/>
                </a:solidFill>
                <a:cs typeface="+mn-ea"/>
                <a:sym typeface="+mn-lt"/>
              </a:rPr>
              <a:t>；</a:t>
            </a:r>
            <a:endParaRPr sz="2000">
              <a:cs typeface="+mn-ea"/>
              <a:sym typeface="+mn-lt"/>
            </a:endParaRPr>
          </a:p>
        </p:txBody>
      </p:sp>
      <p:sp>
        <p:nvSpPr>
          <p:cNvPr id="16" name="object 16"/>
          <p:cNvSpPr txBox="1"/>
          <p:nvPr/>
        </p:nvSpPr>
        <p:spPr>
          <a:xfrm>
            <a:off x="5367719" y="4175657"/>
            <a:ext cx="3074035" cy="321242"/>
          </a:xfrm>
          <a:prstGeom prst="rect">
            <a:avLst/>
          </a:prstGeom>
        </p:spPr>
        <p:txBody>
          <a:bodyPr vert="horz" wrap="square" lIns="0" tIns="13335" rIns="0" bIns="0" rtlCol="0">
            <a:spAutoFit/>
          </a:bodyPr>
          <a:lstStyle/>
          <a:p>
            <a:pPr marL="12700">
              <a:spcBef>
                <a:spcPts val="105"/>
              </a:spcBef>
            </a:pPr>
            <a:r>
              <a:rPr sz="2000" dirty="0">
                <a:solidFill>
                  <a:srgbClr val="394653"/>
                </a:solidFill>
                <a:cs typeface="+mn-ea"/>
                <a:sym typeface="+mn-lt"/>
              </a:rPr>
              <a:t>电气连接部位触电事故多</a:t>
            </a:r>
            <a:r>
              <a:rPr sz="2000" spc="5" dirty="0">
                <a:solidFill>
                  <a:srgbClr val="394653"/>
                </a:solidFill>
                <a:cs typeface="+mn-ea"/>
                <a:sym typeface="+mn-lt"/>
              </a:rPr>
              <a:t>；</a:t>
            </a:r>
            <a:endParaRPr sz="2000">
              <a:cs typeface="+mn-ea"/>
              <a:sym typeface="+mn-lt"/>
            </a:endParaRPr>
          </a:p>
        </p:txBody>
      </p:sp>
      <p:sp>
        <p:nvSpPr>
          <p:cNvPr id="17" name="object 17"/>
          <p:cNvSpPr txBox="1"/>
          <p:nvPr/>
        </p:nvSpPr>
        <p:spPr>
          <a:xfrm>
            <a:off x="5361128" y="4896091"/>
            <a:ext cx="4598035" cy="321242"/>
          </a:xfrm>
          <a:prstGeom prst="rect">
            <a:avLst/>
          </a:prstGeom>
        </p:spPr>
        <p:txBody>
          <a:bodyPr vert="horz" wrap="square" lIns="0" tIns="13335" rIns="0" bIns="0" rtlCol="0">
            <a:spAutoFit/>
          </a:bodyPr>
          <a:lstStyle/>
          <a:p>
            <a:pPr marL="12700">
              <a:spcBef>
                <a:spcPts val="105"/>
              </a:spcBef>
            </a:pPr>
            <a:r>
              <a:rPr sz="2000" dirty="0">
                <a:solidFill>
                  <a:srgbClr val="394653"/>
                </a:solidFill>
                <a:cs typeface="+mn-ea"/>
                <a:sym typeface="+mn-lt"/>
              </a:rPr>
              <a:t>错误操作和违章作业造成的触电事故多</a:t>
            </a:r>
            <a:r>
              <a:rPr sz="2000" spc="5" dirty="0">
                <a:solidFill>
                  <a:srgbClr val="394653"/>
                </a:solidFill>
                <a:cs typeface="+mn-ea"/>
                <a:sym typeface="+mn-lt"/>
              </a:rPr>
              <a:t>；</a:t>
            </a:r>
            <a:endParaRPr sz="2000">
              <a:cs typeface="+mn-ea"/>
              <a:sym typeface="+mn-lt"/>
            </a:endParaRPr>
          </a:p>
        </p:txBody>
      </p:sp>
      <p:sp>
        <p:nvSpPr>
          <p:cNvPr id="18" name="object 18"/>
          <p:cNvSpPr/>
          <p:nvPr/>
        </p:nvSpPr>
        <p:spPr>
          <a:xfrm>
            <a:off x="4555235" y="5463541"/>
            <a:ext cx="652780" cy="652780"/>
          </a:xfrm>
          <a:custGeom>
            <a:avLst/>
            <a:gdLst/>
            <a:ahLst/>
            <a:cxnLst/>
            <a:rect l="l" t="t" r="r" b="b"/>
            <a:pathLst>
              <a:path w="652779" h="652779">
                <a:moveTo>
                  <a:pt x="544067" y="652272"/>
                </a:moveTo>
                <a:lnTo>
                  <a:pt x="108203" y="652272"/>
                </a:lnTo>
                <a:lnTo>
                  <a:pt x="65790" y="643992"/>
                </a:lnTo>
                <a:lnTo>
                  <a:pt x="31241" y="620825"/>
                </a:lnTo>
                <a:lnTo>
                  <a:pt x="8123" y="586329"/>
                </a:lnTo>
                <a:lnTo>
                  <a:pt x="0" y="544068"/>
                </a:lnTo>
                <a:lnTo>
                  <a:pt x="0" y="108204"/>
                </a:lnTo>
                <a:lnTo>
                  <a:pt x="8123" y="65985"/>
                </a:lnTo>
                <a:lnTo>
                  <a:pt x="31242" y="31503"/>
                </a:lnTo>
                <a:lnTo>
                  <a:pt x="65790" y="8321"/>
                </a:lnTo>
                <a:lnTo>
                  <a:pt x="108203" y="0"/>
                </a:lnTo>
                <a:lnTo>
                  <a:pt x="544067" y="0"/>
                </a:lnTo>
                <a:lnTo>
                  <a:pt x="586131" y="8321"/>
                </a:lnTo>
                <a:lnTo>
                  <a:pt x="620563" y="31503"/>
                </a:lnTo>
                <a:lnTo>
                  <a:pt x="643798" y="65985"/>
                </a:lnTo>
                <a:lnTo>
                  <a:pt x="652272" y="108204"/>
                </a:lnTo>
                <a:lnTo>
                  <a:pt x="652272" y="544068"/>
                </a:lnTo>
                <a:lnTo>
                  <a:pt x="643798" y="586329"/>
                </a:lnTo>
                <a:lnTo>
                  <a:pt x="620563" y="620825"/>
                </a:lnTo>
                <a:lnTo>
                  <a:pt x="586131" y="643992"/>
                </a:lnTo>
                <a:lnTo>
                  <a:pt x="544067" y="652272"/>
                </a:lnTo>
                <a:close/>
              </a:path>
            </a:pathLst>
          </a:custGeom>
          <a:solidFill>
            <a:srgbClr val="394653"/>
          </a:solidFill>
        </p:spPr>
        <p:txBody>
          <a:bodyPr wrap="square" lIns="0" tIns="0" rIns="0" bIns="0" rtlCol="0"/>
          <a:lstStyle/>
          <a:p>
            <a:endParaRPr>
              <a:cs typeface="+mn-ea"/>
              <a:sym typeface="+mn-lt"/>
            </a:endParaRPr>
          </a:p>
        </p:txBody>
      </p:sp>
      <p:sp>
        <p:nvSpPr>
          <p:cNvPr id="19" name="object 19"/>
          <p:cNvSpPr txBox="1"/>
          <p:nvPr/>
        </p:nvSpPr>
        <p:spPr>
          <a:xfrm>
            <a:off x="4804817" y="5628374"/>
            <a:ext cx="153035" cy="289823"/>
          </a:xfrm>
          <a:prstGeom prst="rect">
            <a:avLst/>
          </a:prstGeom>
        </p:spPr>
        <p:txBody>
          <a:bodyPr vert="horz" wrap="square" lIns="0" tIns="12700" rIns="0" bIns="0" rtlCol="0">
            <a:spAutoFit/>
          </a:bodyPr>
          <a:lstStyle/>
          <a:p>
            <a:pPr marL="12700">
              <a:spcBef>
                <a:spcPts val="100"/>
              </a:spcBef>
            </a:pPr>
            <a:r>
              <a:rPr dirty="0">
                <a:solidFill>
                  <a:srgbClr val="FFFFFF"/>
                </a:solidFill>
                <a:cs typeface="+mn-ea"/>
                <a:sym typeface="+mn-lt"/>
              </a:rPr>
              <a:t>6</a:t>
            </a:r>
            <a:endParaRPr>
              <a:cs typeface="+mn-ea"/>
              <a:sym typeface="+mn-lt"/>
            </a:endParaRPr>
          </a:p>
        </p:txBody>
      </p:sp>
      <p:sp>
        <p:nvSpPr>
          <p:cNvPr id="20" name="object 20"/>
          <p:cNvSpPr txBox="1"/>
          <p:nvPr/>
        </p:nvSpPr>
        <p:spPr>
          <a:xfrm>
            <a:off x="5361128" y="5647841"/>
            <a:ext cx="5614035" cy="321242"/>
          </a:xfrm>
          <a:prstGeom prst="rect">
            <a:avLst/>
          </a:prstGeom>
        </p:spPr>
        <p:txBody>
          <a:bodyPr vert="horz" wrap="square" lIns="0" tIns="13335" rIns="0" bIns="0" rtlCol="0">
            <a:spAutoFit/>
          </a:bodyPr>
          <a:lstStyle/>
          <a:p>
            <a:pPr marL="12700">
              <a:spcBef>
                <a:spcPts val="105"/>
              </a:spcBef>
            </a:pPr>
            <a:r>
              <a:rPr sz="2000" dirty="0">
                <a:solidFill>
                  <a:srgbClr val="394653"/>
                </a:solidFill>
                <a:cs typeface="+mn-ea"/>
                <a:sym typeface="+mn-lt"/>
              </a:rPr>
              <a:t>不同行业、不同年龄、不同地域触电事故各不相</a:t>
            </a:r>
            <a:r>
              <a:rPr sz="2000" spc="5" dirty="0">
                <a:solidFill>
                  <a:srgbClr val="394653"/>
                </a:solidFill>
                <a:cs typeface="+mn-ea"/>
                <a:sym typeface="+mn-lt"/>
              </a:rPr>
              <a:t>同</a:t>
            </a:r>
            <a:endParaRPr sz="2000">
              <a:cs typeface="+mn-ea"/>
              <a:sym typeface="+mn-lt"/>
            </a:endParaRPr>
          </a:p>
        </p:txBody>
      </p:sp>
      <p:sp>
        <p:nvSpPr>
          <p:cNvPr id="21" name="object 21"/>
          <p:cNvSpPr/>
          <p:nvPr/>
        </p:nvSpPr>
        <p:spPr>
          <a:xfrm>
            <a:off x="1504189" y="2485175"/>
            <a:ext cx="2542540" cy="2543175"/>
          </a:xfrm>
          <a:custGeom>
            <a:avLst/>
            <a:gdLst/>
            <a:ahLst/>
            <a:cxnLst/>
            <a:rect l="l" t="t" r="r" b="b"/>
            <a:pathLst>
              <a:path w="2542540" h="2543175">
                <a:moveTo>
                  <a:pt x="1270825" y="2543022"/>
                </a:moveTo>
                <a:lnTo>
                  <a:pt x="1222053" y="2542104"/>
                </a:lnTo>
                <a:lnTo>
                  <a:pt x="1173746" y="2539371"/>
                </a:lnTo>
                <a:lnTo>
                  <a:pt x="1125936" y="2534857"/>
                </a:lnTo>
                <a:lnTo>
                  <a:pt x="1078656" y="2528595"/>
                </a:lnTo>
                <a:lnTo>
                  <a:pt x="1031940" y="2520617"/>
                </a:lnTo>
                <a:lnTo>
                  <a:pt x="985820" y="2510956"/>
                </a:lnTo>
                <a:lnTo>
                  <a:pt x="940329" y="2499645"/>
                </a:lnTo>
                <a:lnTo>
                  <a:pt x="895501" y="2486718"/>
                </a:lnTo>
                <a:lnTo>
                  <a:pt x="851368" y="2472207"/>
                </a:lnTo>
                <a:lnTo>
                  <a:pt x="807963" y="2456144"/>
                </a:lnTo>
                <a:lnTo>
                  <a:pt x="765319" y="2438564"/>
                </a:lnTo>
                <a:lnTo>
                  <a:pt x="723470" y="2419499"/>
                </a:lnTo>
                <a:lnTo>
                  <a:pt x="682448" y="2398981"/>
                </a:lnTo>
                <a:lnTo>
                  <a:pt x="642286" y="2377044"/>
                </a:lnTo>
                <a:lnTo>
                  <a:pt x="603017" y="2353721"/>
                </a:lnTo>
                <a:lnTo>
                  <a:pt x="564674" y="2329044"/>
                </a:lnTo>
                <a:lnTo>
                  <a:pt x="527291" y="2303047"/>
                </a:lnTo>
                <a:lnTo>
                  <a:pt x="490899" y="2275762"/>
                </a:lnTo>
                <a:lnTo>
                  <a:pt x="455533" y="2247223"/>
                </a:lnTo>
                <a:lnTo>
                  <a:pt x="421224" y="2217461"/>
                </a:lnTo>
                <a:lnTo>
                  <a:pt x="388007" y="2186511"/>
                </a:lnTo>
                <a:lnTo>
                  <a:pt x="355913" y="2154406"/>
                </a:lnTo>
                <a:lnTo>
                  <a:pt x="324977" y="2121177"/>
                </a:lnTo>
                <a:lnTo>
                  <a:pt x="295230" y="2086858"/>
                </a:lnTo>
                <a:lnTo>
                  <a:pt x="266707" y="2051482"/>
                </a:lnTo>
                <a:lnTo>
                  <a:pt x="239439" y="2015082"/>
                </a:lnTo>
                <a:lnTo>
                  <a:pt x="213460" y="1977691"/>
                </a:lnTo>
                <a:lnTo>
                  <a:pt x="188803" y="1939341"/>
                </a:lnTo>
                <a:lnTo>
                  <a:pt x="165501" y="1900066"/>
                </a:lnTo>
                <a:lnTo>
                  <a:pt x="143587" y="1859898"/>
                </a:lnTo>
                <a:lnTo>
                  <a:pt x="123094" y="1818871"/>
                </a:lnTo>
                <a:lnTo>
                  <a:pt x="104054" y="1777017"/>
                </a:lnTo>
                <a:lnTo>
                  <a:pt x="86501" y="1734370"/>
                </a:lnTo>
                <a:lnTo>
                  <a:pt x="70468" y="1690962"/>
                </a:lnTo>
                <a:lnTo>
                  <a:pt x="55987" y="1646826"/>
                </a:lnTo>
                <a:lnTo>
                  <a:pt x="43093" y="1601995"/>
                </a:lnTo>
                <a:lnTo>
                  <a:pt x="31817" y="1556502"/>
                </a:lnTo>
                <a:lnTo>
                  <a:pt x="22192" y="1510380"/>
                </a:lnTo>
                <a:lnTo>
                  <a:pt x="14253" y="1463661"/>
                </a:lnTo>
                <a:lnTo>
                  <a:pt x="8030" y="1416380"/>
                </a:lnTo>
                <a:lnTo>
                  <a:pt x="3559" y="1368568"/>
                </a:lnTo>
                <a:lnTo>
                  <a:pt x="871" y="1320259"/>
                </a:lnTo>
                <a:lnTo>
                  <a:pt x="0" y="1271485"/>
                </a:lnTo>
                <a:lnTo>
                  <a:pt x="871" y="1222715"/>
                </a:lnTo>
                <a:lnTo>
                  <a:pt x="3559" y="1174409"/>
                </a:lnTo>
                <a:lnTo>
                  <a:pt x="8030" y="1126601"/>
                </a:lnTo>
                <a:lnTo>
                  <a:pt x="14253" y="1079322"/>
                </a:lnTo>
                <a:lnTo>
                  <a:pt x="22192" y="1032607"/>
                </a:lnTo>
                <a:lnTo>
                  <a:pt x="31817" y="986488"/>
                </a:lnTo>
                <a:lnTo>
                  <a:pt x="43093" y="940997"/>
                </a:lnTo>
                <a:lnTo>
                  <a:pt x="55987" y="896169"/>
                </a:lnTo>
                <a:lnTo>
                  <a:pt x="70468" y="852035"/>
                </a:lnTo>
                <a:lnTo>
                  <a:pt x="86501" y="808629"/>
                </a:lnTo>
                <a:lnTo>
                  <a:pt x="104054" y="765983"/>
                </a:lnTo>
                <a:lnTo>
                  <a:pt x="123094" y="724131"/>
                </a:lnTo>
                <a:lnTo>
                  <a:pt x="143587" y="683106"/>
                </a:lnTo>
                <a:lnTo>
                  <a:pt x="165501" y="642940"/>
                </a:lnTo>
                <a:lnTo>
                  <a:pt x="188803" y="603667"/>
                </a:lnTo>
                <a:lnTo>
                  <a:pt x="213460" y="565318"/>
                </a:lnTo>
                <a:lnTo>
                  <a:pt x="239439" y="527928"/>
                </a:lnTo>
                <a:lnTo>
                  <a:pt x="266707" y="491530"/>
                </a:lnTo>
                <a:lnTo>
                  <a:pt x="295230" y="456155"/>
                </a:lnTo>
                <a:lnTo>
                  <a:pt x="324977" y="421837"/>
                </a:lnTo>
                <a:lnTo>
                  <a:pt x="355913" y="388609"/>
                </a:lnTo>
                <a:lnTo>
                  <a:pt x="388007" y="356504"/>
                </a:lnTo>
                <a:lnTo>
                  <a:pt x="421224" y="325555"/>
                </a:lnTo>
                <a:lnTo>
                  <a:pt x="455533" y="295795"/>
                </a:lnTo>
                <a:lnTo>
                  <a:pt x="490899" y="267256"/>
                </a:lnTo>
                <a:lnTo>
                  <a:pt x="527291" y="239972"/>
                </a:lnTo>
                <a:lnTo>
                  <a:pt x="564674" y="213975"/>
                </a:lnTo>
                <a:lnTo>
                  <a:pt x="603017" y="189299"/>
                </a:lnTo>
                <a:lnTo>
                  <a:pt x="642286" y="165976"/>
                </a:lnTo>
                <a:lnTo>
                  <a:pt x="682448" y="144039"/>
                </a:lnTo>
                <a:lnTo>
                  <a:pt x="723470" y="123522"/>
                </a:lnTo>
                <a:lnTo>
                  <a:pt x="765319" y="104457"/>
                </a:lnTo>
                <a:lnTo>
                  <a:pt x="807963" y="86877"/>
                </a:lnTo>
                <a:lnTo>
                  <a:pt x="851368" y="70814"/>
                </a:lnTo>
                <a:lnTo>
                  <a:pt x="895501" y="56303"/>
                </a:lnTo>
                <a:lnTo>
                  <a:pt x="940329" y="43376"/>
                </a:lnTo>
                <a:lnTo>
                  <a:pt x="985820" y="32066"/>
                </a:lnTo>
                <a:lnTo>
                  <a:pt x="1031940" y="22405"/>
                </a:lnTo>
                <a:lnTo>
                  <a:pt x="1078656" y="14427"/>
                </a:lnTo>
                <a:lnTo>
                  <a:pt x="1125936" y="8164"/>
                </a:lnTo>
                <a:lnTo>
                  <a:pt x="1173746" y="3650"/>
                </a:lnTo>
                <a:lnTo>
                  <a:pt x="1222053" y="918"/>
                </a:lnTo>
                <a:lnTo>
                  <a:pt x="1270825" y="0"/>
                </a:lnTo>
                <a:lnTo>
                  <a:pt x="1319597" y="918"/>
                </a:lnTo>
                <a:lnTo>
                  <a:pt x="1367904" y="3650"/>
                </a:lnTo>
                <a:lnTo>
                  <a:pt x="1415715" y="8164"/>
                </a:lnTo>
                <a:lnTo>
                  <a:pt x="1462994" y="14427"/>
                </a:lnTo>
                <a:lnTo>
                  <a:pt x="1509711" y="22405"/>
                </a:lnTo>
                <a:lnTo>
                  <a:pt x="1555832" y="32066"/>
                </a:lnTo>
                <a:lnTo>
                  <a:pt x="1601324" y="43376"/>
                </a:lnTo>
                <a:lnTo>
                  <a:pt x="1646154" y="56303"/>
                </a:lnTo>
                <a:lnTo>
                  <a:pt x="1690288" y="70815"/>
                </a:lnTo>
                <a:lnTo>
                  <a:pt x="1733696" y="86877"/>
                </a:lnTo>
                <a:lnTo>
                  <a:pt x="1776342" y="104457"/>
                </a:lnTo>
                <a:lnTo>
                  <a:pt x="1818195" y="123522"/>
                </a:lnTo>
                <a:lnTo>
                  <a:pt x="1859221" y="144040"/>
                </a:lnTo>
                <a:lnTo>
                  <a:pt x="1899388" y="165977"/>
                </a:lnTo>
                <a:lnTo>
                  <a:pt x="1938662" y="189300"/>
                </a:lnTo>
                <a:lnTo>
                  <a:pt x="1977011" y="213976"/>
                </a:lnTo>
                <a:lnTo>
                  <a:pt x="2014402" y="239973"/>
                </a:lnTo>
                <a:lnTo>
                  <a:pt x="2050801" y="267258"/>
                </a:lnTo>
                <a:lnTo>
                  <a:pt x="2086177" y="295797"/>
                </a:lnTo>
                <a:lnTo>
                  <a:pt x="2120495" y="325558"/>
                </a:lnTo>
                <a:lnTo>
                  <a:pt x="2153723" y="356507"/>
                </a:lnTo>
                <a:lnTo>
                  <a:pt x="2185829" y="388613"/>
                </a:lnTo>
                <a:lnTo>
                  <a:pt x="2216778" y="421841"/>
                </a:lnTo>
                <a:lnTo>
                  <a:pt x="2246539" y="456159"/>
                </a:lnTo>
                <a:lnTo>
                  <a:pt x="2275078" y="491535"/>
                </a:lnTo>
                <a:lnTo>
                  <a:pt x="2302363" y="527934"/>
                </a:lnTo>
                <a:lnTo>
                  <a:pt x="2328360" y="565325"/>
                </a:lnTo>
                <a:lnTo>
                  <a:pt x="2353036" y="603674"/>
                </a:lnTo>
                <a:lnTo>
                  <a:pt x="2376359" y="642948"/>
                </a:lnTo>
                <a:lnTo>
                  <a:pt x="2398296" y="683115"/>
                </a:lnTo>
                <a:lnTo>
                  <a:pt x="2418813" y="724141"/>
                </a:lnTo>
                <a:lnTo>
                  <a:pt x="2437879" y="765994"/>
                </a:lnTo>
                <a:lnTo>
                  <a:pt x="2455459" y="808640"/>
                </a:lnTo>
                <a:lnTo>
                  <a:pt x="2471521" y="852047"/>
                </a:lnTo>
                <a:lnTo>
                  <a:pt x="2486032" y="896182"/>
                </a:lnTo>
                <a:lnTo>
                  <a:pt x="2498960" y="941012"/>
                </a:lnTo>
                <a:lnTo>
                  <a:pt x="2510270" y="986504"/>
                </a:lnTo>
                <a:lnTo>
                  <a:pt x="2519931" y="1032625"/>
                </a:lnTo>
                <a:lnTo>
                  <a:pt x="2527909" y="1079341"/>
                </a:lnTo>
                <a:lnTo>
                  <a:pt x="2534172" y="1126621"/>
                </a:lnTo>
                <a:lnTo>
                  <a:pt x="2538686" y="1174431"/>
                </a:lnTo>
                <a:lnTo>
                  <a:pt x="2541418" y="1222739"/>
                </a:lnTo>
                <a:lnTo>
                  <a:pt x="2542336" y="1271511"/>
                </a:lnTo>
                <a:lnTo>
                  <a:pt x="2541418" y="1320283"/>
                </a:lnTo>
                <a:lnTo>
                  <a:pt x="2538686" y="1368590"/>
                </a:lnTo>
                <a:lnTo>
                  <a:pt x="2534172" y="1416400"/>
                </a:lnTo>
                <a:lnTo>
                  <a:pt x="2527909" y="1463680"/>
                </a:lnTo>
                <a:lnTo>
                  <a:pt x="2519931" y="1510397"/>
                </a:lnTo>
                <a:lnTo>
                  <a:pt x="2510270" y="1556518"/>
                </a:lnTo>
                <a:lnTo>
                  <a:pt x="2498960" y="1602010"/>
                </a:lnTo>
                <a:lnTo>
                  <a:pt x="2486032" y="1646839"/>
                </a:lnTo>
                <a:lnTo>
                  <a:pt x="2471521" y="1690974"/>
                </a:lnTo>
                <a:lnTo>
                  <a:pt x="2455459" y="1734381"/>
                </a:lnTo>
                <a:lnTo>
                  <a:pt x="2437879" y="1777028"/>
                </a:lnTo>
                <a:lnTo>
                  <a:pt x="2418813" y="1818881"/>
                </a:lnTo>
                <a:lnTo>
                  <a:pt x="2398296" y="1859907"/>
                </a:lnTo>
                <a:lnTo>
                  <a:pt x="2376359" y="1900074"/>
                </a:lnTo>
                <a:lnTo>
                  <a:pt x="2353036" y="1939348"/>
                </a:lnTo>
                <a:lnTo>
                  <a:pt x="2328360" y="1977697"/>
                </a:lnTo>
                <a:lnTo>
                  <a:pt x="2302363" y="2015088"/>
                </a:lnTo>
                <a:lnTo>
                  <a:pt x="2275078" y="2051487"/>
                </a:lnTo>
                <a:lnTo>
                  <a:pt x="2246539" y="2086862"/>
                </a:lnTo>
                <a:lnTo>
                  <a:pt x="2216778" y="2121181"/>
                </a:lnTo>
                <a:lnTo>
                  <a:pt x="2185829" y="2154409"/>
                </a:lnTo>
                <a:lnTo>
                  <a:pt x="2153723" y="2186514"/>
                </a:lnTo>
                <a:lnTo>
                  <a:pt x="2120495" y="2217464"/>
                </a:lnTo>
                <a:lnTo>
                  <a:pt x="2086177" y="2247225"/>
                </a:lnTo>
                <a:lnTo>
                  <a:pt x="2050801" y="2275764"/>
                </a:lnTo>
                <a:lnTo>
                  <a:pt x="2014402" y="2303048"/>
                </a:lnTo>
                <a:lnTo>
                  <a:pt x="1977011" y="2329045"/>
                </a:lnTo>
                <a:lnTo>
                  <a:pt x="1938662" y="2353722"/>
                </a:lnTo>
                <a:lnTo>
                  <a:pt x="1899388" y="2377045"/>
                </a:lnTo>
                <a:lnTo>
                  <a:pt x="1859221" y="2398982"/>
                </a:lnTo>
                <a:lnTo>
                  <a:pt x="1818195" y="2419499"/>
                </a:lnTo>
                <a:lnTo>
                  <a:pt x="1776342" y="2438565"/>
                </a:lnTo>
                <a:lnTo>
                  <a:pt x="1733696" y="2456145"/>
                </a:lnTo>
                <a:lnTo>
                  <a:pt x="1690288" y="2472207"/>
                </a:lnTo>
                <a:lnTo>
                  <a:pt x="1646154" y="2486718"/>
                </a:lnTo>
                <a:lnTo>
                  <a:pt x="1601324" y="2499645"/>
                </a:lnTo>
                <a:lnTo>
                  <a:pt x="1555832" y="2510956"/>
                </a:lnTo>
                <a:lnTo>
                  <a:pt x="1509711" y="2520617"/>
                </a:lnTo>
                <a:lnTo>
                  <a:pt x="1462994" y="2528595"/>
                </a:lnTo>
                <a:lnTo>
                  <a:pt x="1415715" y="2534857"/>
                </a:lnTo>
                <a:lnTo>
                  <a:pt x="1367904" y="2539371"/>
                </a:lnTo>
                <a:lnTo>
                  <a:pt x="1319597" y="2542104"/>
                </a:lnTo>
                <a:lnTo>
                  <a:pt x="1270825" y="2543022"/>
                </a:lnTo>
                <a:close/>
              </a:path>
            </a:pathLst>
          </a:custGeom>
          <a:solidFill>
            <a:srgbClr val="EA542B"/>
          </a:solidFill>
        </p:spPr>
        <p:txBody>
          <a:bodyPr wrap="square" lIns="0" tIns="0" rIns="0" bIns="0" rtlCol="0"/>
          <a:lstStyle/>
          <a:p>
            <a:endParaRPr>
              <a:cs typeface="+mn-ea"/>
              <a:sym typeface="+mn-lt"/>
            </a:endParaRPr>
          </a:p>
        </p:txBody>
      </p:sp>
      <p:sp>
        <p:nvSpPr>
          <p:cNvPr id="22" name="object 22"/>
          <p:cNvSpPr txBox="1"/>
          <p:nvPr/>
        </p:nvSpPr>
        <p:spPr>
          <a:xfrm>
            <a:off x="2152143" y="3227794"/>
            <a:ext cx="1245235" cy="998350"/>
          </a:xfrm>
          <a:prstGeom prst="rect">
            <a:avLst/>
          </a:prstGeom>
        </p:spPr>
        <p:txBody>
          <a:bodyPr vert="horz" wrap="square" lIns="0" tIns="13335" rIns="0" bIns="0" rtlCol="0">
            <a:spAutoFit/>
          </a:bodyPr>
          <a:lstStyle/>
          <a:p>
            <a:pPr marL="12700" marR="5080">
              <a:spcBef>
                <a:spcPts val="105"/>
              </a:spcBef>
            </a:pPr>
            <a:r>
              <a:rPr sz="3200" b="1" dirty="0">
                <a:solidFill>
                  <a:srgbClr val="FFFFFF"/>
                </a:solidFill>
                <a:cs typeface="+mn-ea"/>
                <a:sym typeface="+mn-lt"/>
              </a:rPr>
              <a:t>触电事 故规</a:t>
            </a:r>
            <a:r>
              <a:rPr sz="3200" b="1" spc="5" dirty="0">
                <a:solidFill>
                  <a:srgbClr val="FFFFFF"/>
                </a:solidFill>
                <a:cs typeface="+mn-ea"/>
                <a:sym typeface="+mn-lt"/>
              </a:rPr>
              <a:t>律</a:t>
            </a:r>
            <a:endParaRPr sz="3200">
              <a:cs typeface="+mn-ea"/>
              <a:sym typeface="+mn-lt"/>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724197" y="6407785"/>
            <a:ext cx="229235" cy="234809"/>
          </a:xfrm>
          <a:prstGeom prst="rect">
            <a:avLst/>
          </a:prstGeom>
        </p:spPr>
        <p:txBody>
          <a:bodyPr vert="horz" wrap="square" lIns="0" tIns="11431" rIns="0" bIns="0" rtlCol="0">
            <a:spAutoFit/>
          </a:bodyPr>
          <a:lstStyle/>
          <a:p>
            <a:pPr marL="12700">
              <a:spcBef>
                <a:spcPts val="90"/>
              </a:spcBef>
            </a:pPr>
            <a:r>
              <a:rPr sz="1450" spc="-15" dirty="0">
                <a:solidFill>
                  <a:srgbClr val="888888"/>
                </a:solidFill>
                <a:cs typeface="+mn-ea"/>
                <a:sym typeface="+mn-lt"/>
              </a:rPr>
              <a:t>5</a:t>
            </a:r>
            <a:r>
              <a:rPr sz="1450" spc="-11" dirty="0">
                <a:solidFill>
                  <a:srgbClr val="888888"/>
                </a:solidFill>
                <a:cs typeface="+mn-ea"/>
                <a:sym typeface="+mn-lt"/>
              </a:rPr>
              <a:t>2</a:t>
            </a:r>
            <a:endParaRPr sz="1450">
              <a:cs typeface="+mn-ea"/>
              <a:sym typeface="+mn-lt"/>
            </a:endParaRPr>
          </a:p>
        </p:txBody>
      </p:sp>
      <p:sp>
        <p:nvSpPr>
          <p:cNvPr id="3" name="object 3"/>
          <p:cNvSpPr txBox="1"/>
          <p:nvPr/>
        </p:nvSpPr>
        <p:spPr>
          <a:xfrm>
            <a:off x="1128077" y="2158505"/>
            <a:ext cx="6121400" cy="2772554"/>
          </a:xfrm>
          <a:prstGeom prst="rect">
            <a:avLst/>
          </a:prstGeom>
        </p:spPr>
        <p:txBody>
          <a:bodyPr vert="horz" wrap="square" lIns="0" tIns="195580" rIns="0" bIns="0" rtlCol="0">
            <a:spAutoFit/>
          </a:bodyPr>
          <a:lstStyle/>
          <a:p>
            <a:pPr marL="12700">
              <a:spcBef>
                <a:spcPts val="1540"/>
              </a:spcBef>
            </a:pPr>
            <a:r>
              <a:rPr sz="2400" spc="-5" dirty="0">
                <a:solidFill>
                  <a:srgbClr val="00929F"/>
                </a:solidFill>
                <a:cs typeface="+mn-ea"/>
                <a:sym typeface="+mn-lt"/>
              </a:rPr>
              <a:t>1</a:t>
            </a:r>
            <a:r>
              <a:rPr sz="2400" dirty="0">
                <a:solidFill>
                  <a:srgbClr val="00929F"/>
                </a:solidFill>
                <a:cs typeface="+mn-ea"/>
                <a:sym typeface="+mn-lt"/>
              </a:rPr>
              <a:t>、脱离低压电源的方法</a:t>
            </a:r>
            <a:endParaRPr sz="2400">
              <a:cs typeface="+mn-ea"/>
              <a:sym typeface="+mn-lt"/>
            </a:endParaRPr>
          </a:p>
          <a:p>
            <a:pPr marL="12700">
              <a:spcBef>
                <a:spcPts val="1440"/>
              </a:spcBef>
            </a:pPr>
            <a:r>
              <a:rPr sz="2400" dirty="0">
                <a:solidFill>
                  <a:srgbClr val="394653"/>
                </a:solidFill>
                <a:cs typeface="+mn-ea"/>
                <a:sym typeface="+mn-lt"/>
              </a:rPr>
              <a:t>拉闸断电、切断电源线、用绝缘物品脱离电源</a:t>
            </a:r>
            <a:endParaRPr sz="2400">
              <a:cs typeface="+mn-ea"/>
              <a:sym typeface="+mn-lt"/>
            </a:endParaRPr>
          </a:p>
          <a:p>
            <a:pPr marL="12700" marR="2874645">
              <a:lnSpc>
                <a:spcPct val="150000"/>
              </a:lnSpc>
            </a:pPr>
            <a:r>
              <a:rPr sz="2400" spc="-5" dirty="0">
                <a:solidFill>
                  <a:srgbClr val="F6AA25"/>
                </a:solidFill>
                <a:cs typeface="+mn-ea"/>
                <a:sym typeface="+mn-lt"/>
              </a:rPr>
              <a:t>2</a:t>
            </a:r>
            <a:r>
              <a:rPr sz="2400" dirty="0">
                <a:solidFill>
                  <a:srgbClr val="F6AA25"/>
                </a:solidFill>
                <a:cs typeface="+mn-ea"/>
                <a:sym typeface="+mn-lt"/>
              </a:rPr>
              <a:t>、脱离高压电源的方法 </a:t>
            </a:r>
            <a:r>
              <a:rPr sz="2400" dirty="0">
                <a:solidFill>
                  <a:srgbClr val="394653"/>
                </a:solidFill>
                <a:cs typeface="+mn-ea"/>
                <a:sym typeface="+mn-lt"/>
              </a:rPr>
              <a:t>拉闸停电、短路法</a:t>
            </a:r>
            <a:endParaRPr sz="2400">
              <a:cs typeface="+mn-ea"/>
              <a:sym typeface="+mn-lt"/>
            </a:endParaRPr>
          </a:p>
          <a:p>
            <a:pPr marL="12700">
              <a:spcBef>
                <a:spcPts val="1440"/>
              </a:spcBef>
            </a:pPr>
            <a:r>
              <a:rPr sz="2400" spc="-5" dirty="0">
                <a:solidFill>
                  <a:srgbClr val="EA542B"/>
                </a:solidFill>
                <a:cs typeface="+mn-ea"/>
                <a:sym typeface="+mn-lt"/>
              </a:rPr>
              <a:t>3</a:t>
            </a:r>
            <a:r>
              <a:rPr sz="2400" dirty="0">
                <a:solidFill>
                  <a:srgbClr val="EA542B"/>
                </a:solidFill>
                <a:cs typeface="+mn-ea"/>
                <a:sym typeface="+mn-lt"/>
              </a:rPr>
              <a:t>、脱离跨步电压的方法</a:t>
            </a:r>
            <a:endParaRPr sz="2400">
              <a:cs typeface="+mn-ea"/>
              <a:sym typeface="+mn-lt"/>
            </a:endParaRPr>
          </a:p>
        </p:txBody>
      </p:sp>
      <p:sp>
        <p:nvSpPr>
          <p:cNvPr id="4" name="object 4"/>
          <p:cNvSpPr txBox="1"/>
          <p:nvPr/>
        </p:nvSpPr>
        <p:spPr>
          <a:xfrm>
            <a:off x="1128077" y="4901705"/>
            <a:ext cx="10388600" cy="1055545"/>
          </a:xfrm>
          <a:prstGeom prst="rect">
            <a:avLst/>
          </a:prstGeom>
        </p:spPr>
        <p:txBody>
          <a:bodyPr vert="horz" wrap="square" lIns="0" tIns="12700" rIns="0" bIns="0" rtlCol="0">
            <a:spAutoFit/>
          </a:bodyPr>
          <a:lstStyle/>
          <a:p>
            <a:pPr marL="12700" marR="5080">
              <a:lnSpc>
                <a:spcPct val="150000"/>
              </a:lnSpc>
              <a:spcBef>
                <a:spcPts val="100"/>
              </a:spcBef>
            </a:pPr>
            <a:r>
              <a:rPr sz="2400" dirty="0">
                <a:solidFill>
                  <a:srgbClr val="394653"/>
                </a:solidFill>
                <a:cs typeface="+mn-ea"/>
                <a:sym typeface="+mn-lt"/>
              </a:rPr>
              <a:t>断开电源，穿绝缘靴或单脚着地跳到触电者身边，紧靠触电者头或脚把他拖成 躺在等电位地面上，即可就地静养或进行抢救</a:t>
            </a:r>
            <a:endParaRPr sz="2400">
              <a:cs typeface="+mn-ea"/>
              <a:sym typeface="+mn-lt"/>
            </a:endParaRPr>
          </a:p>
        </p:txBody>
      </p:sp>
      <p:sp>
        <p:nvSpPr>
          <p:cNvPr id="5" name="object 5"/>
          <p:cNvSpPr txBox="1"/>
          <p:nvPr/>
        </p:nvSpPr>
        <p:spPr>
          <a:xfrm>
            <a:off x="1572629" y="1523962"/>
            <a:ext cx="2870835" cy="505908"/>
          </a:xfrm>
          <a:prstGeom prst="rect">
            <a:avLst/>
          </a:prstGeom>
        </p:spPr>
        <p:txBody>
          <a:bodyPr vert="horz" wrap="square" lIns="0" tIns="13335" rIns="0" bIns="0" rtlCol="0">
            <a:spAutoFit/>
          </a:bodyPr>
          <a:lstStyle/>
          <a:p>
            <a:pPr marL="12700">
              <a:spcBef>
                <a:spcPts val="105"/>
              </a:spcBef>
            </a:pPr>
            <a:r>
              <a:rPr sz="3200" b="1" dirty="0">
                <a:solidFill>
                  <a:srgbClr val="EA542B"/>
                </a:solidFill>
                <a:cs typeface="+mn-ea"/>
                <a:sym typeface="+mn-lt"/>
              </a:rPr>
              <a:t>脱离电源的方</a:t>
            </a:r>
            <a:r>
              <a:rPr sz="3200" b="1" spc="5" dirty="0">
                <a:solidFill>
                  <a:srgbClr val="EA542B"/>
                </a:solidFill>
                <a:cs typeface="+mn-ea"/>
                <a:sym typeface="+mn-lt"/>
              </a:rPr>
              <a:t>法</a:t>
            </a:r>
            <a:endParaRPr sz="3200">
              <a:cs typeface="+mn-ea"/>
              <a:sym typeface="+mn-lt"/>
            </a:endParaRPr>
          </a:p>
        </p:txBody>
      </p:sp>
      <p:sp>
        <p:nvSpPr>
          <p:cNvPr id="6" name="object 6"/>
          <p:cNvSpPr txBox="1">
            <a:spLocks noGrp="1"/>
          </p:cNvSpPr>
          <p:nvPr>
            <p:ph type="title"/>
          </p:nvPr>
        </p:nvSpPr>
        <p:spPr>
          <a:xfrm>
            <a:off x="720000" y="231735"/>
            <a:ext cx="5694045" cy="566181"/>
          </a:xfrm>
          <a:prstGeom prst="rect">
            <a:avLst/>
          </a:prstGeom>
        </p:spPr>
        <p:txBody>
          <a:bodyPr vert="horz" wrap="square" lIns="0" tIns="12065" rIns="0" bIns="0" rtlCol="0" anchor="ctr" anchorCtr="0">
            <a:spAutoFit/>
          </a:bodyPr>
          <a:lstStyle/>
          <a:p>
            <a:pPr marL="12700">
              <a:spcBef>
                <a:spcPts val="95"/>
              </a:spcBef>
            </a:pPr>
            <a:r>
              <a:rPr spc="-5" dirty="0" err="1">
                <a:latin typeface="+mn-lt"/>
                <a:ea typeface="+mn-ea"/>
                <a:cs typeface="+mn-ea"/>
                <a:sym typeface="+mn-lt"/>
              </a:rPr>
              <a:t>安全须知</a:t>
            </a:r>
            <a:r>
              <a:rPr spc="-5" dirty="0">
                <a:latin typeface="+mn-lt"/>
                <a:ea typeface="+mn-ea"/>
                <a:cs typeface="+mn-ea"/>
                <a:sym typeface="+mn-lt"/>
              </a:rPr>
              <a:t>——电</a:t>
            </a:r>
          </a:p>
        </p:txBody>
      </p:sp>
      <p:sp>
        <p:nvSpPr>
          <p:cNvPr id="7" name="object 7"/>
          <p:cNvSpPr/>
          <p:nvPr/>
        </p:nvSpPr>
        <p:spPr>
          <a:xfrm>
            <a:off x="1130809" y="1595628"/>
            <a:ext cx="363220" cy="421005"/>
          </a:xfrm>
          <a:custGeom>
            <a:avLst/>
            <a:gdLst/>
            <a:ahLst/>
            <a:cxnLst/>
            <a:rect l="l" t="t" r="r" b="b"/>
            <a:pathLst>
              <a:path w="363219" h="421005">
                <a:moveTo>
                  <a:pt x="0" y="420624"/>
                </a:moveTo>
                <a:lnTo>
                  <a:pt x="0" y="0"/>
                </a:lnTo>
                <a:lnTo>
                  <a:pt x="362711" y="210312"/>
                </a:lnTo>
                <a:lnTo>
                  <a:pt x="0" y="420624"/>
                </a:lnTo>
                <a:close/>
              </a:path>
            </a:pathLst>
          </a:custGeom>
          <a:solidFill>
            <a:srgbClr val="394653"/>
          </a:solidFill>
        </p:spPr>
        <p:txBody>
          <a:bodyPr wrap="square" lIns="0" tIns="0" rIns="0" bIns="0" rtlCol="0"/>
          <a:lstStyle/>
          <a:p>
            <a:endParaRPr>
              <a:cs typeface="+mn-ea"/>
              <a:sym typeface="+mn-lt"/>
            </a:endParaRPr>
          </a:p>
        </p:txBody>
      </p:sp>
      <p:sp>
        <p:nvSpPr>
          <p:cNvPr id="8" name="object 8"/>
          <p:cNvSpPr/>
          <p:nvPr/>
        </p:nvSpPr>
        <p:spPr>
          <a:xfrm>
            <a:off x="8465820" y="1805749"/>
            <a:ext cx="2566035" cy="2565400"/>
          </a:xfrm>
          <a:custGeom>
            <a:avLst/>
            <a:gdLst/>
            <a:ahLst/>
            <a:cxnLst/>
            <a:rect l="l" t="t" r="r" b="b"/>
            <a:pathLst>
              <a:path w="2566034" h="2565400">
                <a:moveTo>
                  <a:pt x="1472566" y="12700"/>
                </a:moveTo>
                <a:lnTo>
                  <a:pt x="1093468" y="12700"/>
                </a:lnTo>
                <a:lnTo>
                  <a:pt x="1140123" y="0"/>
                </a:lnTo>
                <a:lnTo>
                  <a:pt x="1425911" y="0"/>
                </a:lnTo>
                <a:lnTo>
                  <a:pt x="1472566" y="12700"/>
                </a:lnTo>
                <a:close/>
              </a:path>
              <a:path w="2566034" h="2565400">
                <a:moveTo>
                  <a:pt x="1518681" y="2540000"/>
                </a:moveTo>
                <a:lnTo>
                  <a:pt x="1047352" y="2540000"/>
                </a:lnTo>
                <a:lnTo>
                  <a:pt x="956864" y="2514600"/>
                </a:lnTo>
                <a:lnTo>
                  <a:pt x="783726" y="2463800"/>
                </a:lnTo>
                <a:lnTo>
                  <a:pt x="742255" y="2438400"/>
                </a:lnTo>
                <a:lnTo>
                  <a:pt x="701572" y="2425700"/>
                </a:lnTo>
                <a:lnTo>
                  <a:pt x="661707" y="2400300"/>
                </a:lnTo>
                <a:lnTo>
                  <a:pt x="622692" y="2374900"/>
                </a:lnTo>
                <a:lnTo>
                  <a:pt x="584557" y="2349500"/>
                </a:lnTo>
                <a:lnTo>
                  <a:pt x="547333" y="2324100"/>
                </a:lnTo>
                <a:lnTo>
                  <a:pt x="511052" y="2298700"/>
                </a:lnTo>
                <a:lnTo>
                  <a:pt x="475744" y="2273300"/>
                </a:lnTo>
                <a:lnTo>
                  <a:pt x="441441" y="2247900"/>
                </a:lnTo>
                <a:lnTo>
                  <a:pt x="408172" y="2209800"/>
                </a:lnTo>
                <a:lnTo>
                  <a:pt x="375970" y="2184400"/>
                </a:lnTo>
                <a:lnTo>
                  <a:pt x="344866" y="2146300"/>
                </a:lnTo>
                <a:lnTo>
                  <a:pt x="314889" y="2120900"/>
                </a:lnTo>
                <a:lnTo>
                  <a:pt x="286072" y="2082800"/>
                </a:lnTo>
                <a:lnTo>
                  <a:pt x="258445" y="2044700"/>
                </a:lnTo>
                <a:lnTo>
                  <a:pt x="232039" y="2006600"/>
                </a:lnTo>
                <a:lnTo>
                  <a:pt x="206885" y="1981200"/>
                </a:lnTo>
                <a:lnTo>
                  <a:pt x="183015" y="1943100"/>
                </a:lnTo>
                <a:lnTo>
                  <a:pt x="160458" y="1892300"/>
                </a:lnTo>
                <a:lnTo>
                  <a:pt x="139247" y="1854200"/>
                </a:lnTo>
                <a:lnTo>
                  <a:pt x="119412" y="1816100"/>
                </a:lnTo>
                <a:lnTo>
                  <a:pt x="100984" y="1778000"/>
                </a:lnTo>
                <a:lnTo>
                  <a:pt x="83993" y="1739900"/>
                </a:lnTo>
                <a:lnTo>
                  <a:pt x="68472" y="1689100"/>
                </a:lnTo>
                <a:lnTo>
                  <a:pt x="54451" y="1651000"/>
                </a:lnTo>
                <a:lnTo>
                  <a:pt x="41961" y="1600200"/>
                </a:lnTo>
                <a:lnTo>
                  <a:pt x="31033" y="1562100"/>
                </a:lnTo>
                <a:lnTo>
                  <a:pt x="21698" y="1511300"/>
                </a:lnTo>
                <a:lnTo>
                  <a:pt x="13986" y="1460500"/>
                </a:lnTo>
                <a:lnTo>
                  <a:pt x="7930" y="1422400"/>
                </a:lnTo>
                <a:lnTo>
                  <a:pt x="3559" y="1371600"/>
                </a:lnTo>
                <a:lnTo>
                  <a:pt x="905" y="1320800"/>
                </a:lnTo>
                <a:lnTo>
                  <a:pt x="0" y="1282700"/>
                </a:lnTo>
                <a:lnTo>
                  <a:pt x="905" y="1231900"/>
                </a:lnTo>
                <a:lnTo>
                  <a:pt x="3559" y="1181100"/>
                </a:lnTo>
                <a:lnTo>
                  <a:pt x="7930" y="1130300"/>
                </a:lnTo>
                <a:lnTo>
                  <a:pt x="13986" y="1092200"/>
                </a:lnTo>
                <a:lnTo>
                  <a:pt x="21698" y="1041400"/>
                </a:lnTo>
                <a:lnTo>
                  <a:pt x="31033" y="990600"/>
                </a:lnTo>
                <a:lnTo>
                  <a:pt x="41961" y="952500"/>
                </a:lnTo>
                <a:lnTo>
                  <a:pt x="54451" y="901700"/>
                </a:lnTo>
                <a:lnTo>
                  <a:pt x="68472" y="863600"/>
                </a:lnTo>
                <a:lnTo>
                  <a:pt x="83993" y="825500"/>
                </a:lnTo>
                <a:lnTo>
                  <a:pt x="100984" y="774700"/>
                </a:lnTo>
                <a:lnTo>
                  <a:pt x="119412" y="736600"/>
                </a:lnTo>
                <a:lnTo>
                  <a:pt x="139247" y="698500"/>
                </a:lnTo>
                <a:lnTo>
                  <a:pt x="160458" y="660400"/>
                </a:lnTo>
                <a:lnTo>
                  <a:pt x="183015" y="622300"/>
                </a:lnTo>
                <a:lnTo>
                  <a:pt x="206885" y="584200"/>
                </a:lnTo>
                <a:lnTo>
                  <a:pt x="232039" y="546100"/>
                </a:lnTo>
                <a:lnTo>
                  <a:pt x="258445" y="508000"/>
                </a:lnTo>
                <a:lnTo>
                  <a:pt x="286072" y="469900"/>
                </a:lnTo>
                <a:lnTo>
                  <a:pt x="314889" y="431800"/>
                </a:lnTo>
                <a:lnTo>
                  <a:pt x="344866" y="406400"/>
                </a:lnTo>
                <a:lnTo>
                  <a:pt x="375970" y="368300"/>
                </a:lnTo>
                <a:lnTo>
                  <a:pt x="408172" y="342900"/>
                </a:lnTo>
                <a:lnTo>
                  <a:pt x="441441" y="304800"/>
                </a:lnTo>
                <a:lnTo>
                  <a:pt x="475744" y="279400"/>
                </a:lnTo>
                <a:lnTo>
                  <a:pt x="511052" y="254000"/>
                </a:lnTo>
                <a:lnTo>
                  <a:pt x="547333" y="228600"/>
                </a:lnTo>
                <a:lnTo>
                  <a:pt x="584557" y="203200"/>
                </a:lnTo>
                <a:lnTo>
                  <a:pt x="622692" y="177800"/>
                </a:lnTo>
                <a:lnTo>
                  <a:pt x="661707" y="152400"/>
                </a:lnTo>
                <a:lnTo>
                  <a:pt x="701572" y="127000"/>
                </a:lnTo>
                <a:lnTo>
                  <a:pt x="742255" y="114300"/>
                </a:lnTo>
                <a:lnTo>
                  <a:pt x="783726" y="88900"/>
                </a:lnTo>
                <a:lnTo>
                  <a:pt x="868906" y="63500"/>
                </a:lnTo>
                <a:lnTo>
                  <a:pt x="1047352" y="12700"/>
                </a:lnTo>
                <a:lnTo>
                  <a:pt x="1518681" y="12700"/>
                </a:lnTo>
                <a:lnTo>
                  <a:pt x="1697125" y="63500"/>
                </a:lnTo>
                <a:lnTo>
                  <a:pt x="1782303" y="88900"/>
                </a:lnTo>
                <a:lnTo>
                  <a:pt x="1823772" y="114300"/>
                </a:lnTo>
                <a:lnTo>
                  <a:pt x="1864454" y="127000"/>
                </a:lnTo>
                <a:lnTo>
                  <a:pt x="1904317" y="152400"/>
                </a:lnTo>
                <a:lnTo>
                  <a:pt x="1943330" y="177800"/>
                </a:lnTo>
                <a:lnTo>
                  <a:pt x="1981462" y="203200"/>
                </a:lnTo>
                <a:lnTo>
                  <a:pt x="2018682" y="228600"/>
                </a:lnTo>
                <a:lnTo>
                  <a:pt x="2054960" y="254000"/>
                </a:lnTo>
                <a:lnTo>
                  <a:pt x="2072612" y="266700"/>
                </a:lnTo>
                <a:lnTo>
                  <a:pt x="1188406" y="266700"/>
                </a:lnTo>
                <a:lnTo>
                  <a:pt x="1141999" y="279400"/>
                </a:lnTo>
                <a:lnTo>
                  <a:pt x="1096255" y="279400"/>
                </a:lnTo>
                <a:lnTo>
                  <a:pt x="963493" y="317500"/>
                </a:lnTo>
                <a:lnTo>
                  <a:pt x="920891" y="330200"/>
                </a:lnTo>
                <a:lnTo>
                  <a:pt x="879195" y="355600"/>
                </a:lnTo>
                <a:lnTo>
                  <a:pt x="838456" y="368300"/>
                </a:lnTo>
                <a:lnTo>
                  <a:pt x="798720" y="393700"/>
                </a:lnTo>
                <a:lnTo>
                  <a:pt x="760037" y="406400"/>
                </a:lnTo>
                <a:lnTo>
                  <a:pt x="722456" y="431800"/>
                </a:lnTo>
                <a:lnTo>
                  <a:pt x="686025" y="457200"/>
                </a:lnTo>
                <a:lnTo>
                  <a:pt x="650792" y="482600"/>
                </a:lnTo>
                <a:lnTo>
                  <a:pt x="616807" y="520700"/>
                </a:lnTo>
                <a:lnTo>
                  <a:pt x="584119" y="546100"/>
                </a:lnTo>
                <a:lnTo>
                  <a:pt x="552774" y="571500"/>
                </a:lnTo>
                <a:lnTo>
                  <a:pt x="522823" y="609600"/>
                </a:lnTo>
                <a:lnTo>
                  <a:pt x="494315" y="647700"/>
                </a:lnTo>
                <a:lnTo>
                  <a:pt x="467296" y="685800"/>
                </a:lnTo>
                <a:lnTo>
                  <a:pt x="441817" y="711200"/>
                </a:lnTo>
                <a:lnTo>
                  <a:pt x="417926" y="749300"/>
                </a:lnTo>
                <a:lnTo>
                  <a:pt x="395672" y="787400"/>
                </a:lnTo>
                <a:lnTo>
                  <a:pt x="375102" y="838200"/>
                </a:lnTo>
                <a:lnTo>
                  <a:pt x="356267" y="876300"/>
                </a:lnTo>
                <a:lnTo>
                  <a:pt x="339214" y="914400"/>
                </a:lnTo>
                <a:lnTo>
                  <a:pt x="323992" y="952500"/>
                </a:lnTo>
                <a:lnTo>
                  <a:pt x="310650" y="1003300"/>
                </a:lnTo>
                <a:lnTo>
                  <a:pt x="299236" y="1041400"/>
                </a:lnTo>
                <a:lnTo>
                  <a:pt x="289799" y="1092200"/>
                </a:lnTo>
                <a:lnTo>
                  <a:pt x="282388" y="1130300"/>
                </a:lnTo>
                <a:lnTo>
                  <a:pt x="277051" y="1181100"/>
                </a:lnTo>
                <a:lnTo>
                  <a:pt x="273838" y="1231900"/>
                </a:lnTo>
                <a:lnTo>
                  <a:pt x="272796" y="1282700"/>
                </a:lnTo>
                <a:lnTo>
                  <a:pt x="273838" y="1320800"/>
                </a:lnTo>
                <a:lnTo>
                  <a:pt x="277051" y="1371600"/>
                </a:lnTo>
                <a:lnTo>
                  <a:pt x="282388" y="1422400"/>
                </a:lnTo>
                <a:lnTo>
                  <a:pt x="289799" y="1460500"/>
                </a:lnTo>
                <a:lnTo>
                  <a:pt x="299236" y="1511300"/>
                </a:lnTo>
                <a:lnTo>
                  <a:pt x="310650" y="1549400"/>
                </a:lnTo>
                <a:lnTo>
                  <a:pt x="323992" y="1600200"/>
                </a:lnTo>
                <a:lnTo>
                  <a:pt x="339214" y="1638300"/>
                </a:lnTo>
                <a:lnTo>
                  <a:pt x="356267" y="1676400"/>
                </a:lnTo>
                <a:lnTo>
                  <a:pt x="375102" y="1727200"/>
                </a:lnTo>
                <a:lnTo>
                  <a:pt x="395672" y="1765300"/>
                </a:lnTo>
                <a:lnTo>
                  <a:pt x="417926" y="1803400"/>
                </a:lnTo>
                <a:lnTo>
                  <a:pt x="441817" y="1841500"/>
                </a:lnTo>
                <a:lnTo>
                  <a:pt x="467296" y="1879600"/>
                </a:lnTo>
                <a:lnTo>
                  <a:pt x="494315" y="1905000"/>
                </a:lnTo>
                <a:lnTo>
                  <a:pt x="522823" y="1943100"/>
                </a:lnTo>
                <a:lnTo>
                  <a:pt x="552774" y="1981200"/>
                </a:lnTo>
                <a:lnTo>
                  <a:pt x="584119" y="2006600"/>
                </a:lnTo>
                <a:lnTo>
                  <a:pt x="616807" y="2032000"/>
                </a:lnTo>
                <a:lnTo>
                  <a:pt x="650792" y="2070100"/>
                </a:lnTo>
                <a:lnTo>
                  <a:pt x="686025" y="2095500"/>
                </a:lnTo>
                <a:lnTo>
                  <a:pt x="722456" y="2120900"/>
                </a:lnTo>
                <a:lnTo>
                  <a:pt x="760037" y="2146300"/>
                </a:lnTo>
                <a:lnTo>
                  <a:pt x="798720" y="2159000"/>
                </a:lnTo>
                <a:lnTo>
                  <a:pt x="838456" y="2184400"/>
                </a:lnTo>
                <a:lnTo>
                  <a:pt x="879195" y="2197100"/>
                </a:lnTo>
                <a:lnTo>
                  <a:pt x="920891" y="2222500"/>
                </a:lnTo>
                <a:lnTo>
                  <a:pt x="1051224" y="2260600"/>
                </a:lnTo>
                <a:lnTo>
                  <a:pt x="1096255" y="2273300"/>
                </a:lnTo>
                <a:lnTo>
                  <a:pt x="1141999" y="2273300"/>
                </a:lnTo>
                <a:lnTo>
                  <a:pt x="1188406" y="2286000"/>
                </a:lnTo>
                <a:lnTo>
                  <a:pt x="2072612" y="2286000"/>
                </a:lnTo>
                <a:lnTo>
                  <a:pt x="2054960" y="2298700"/>
                </a:lnTo>
                <a:lnTo>
                  <a:pt x="2018682" y="2324100"/>
                </a:lnTo>
                <a:lnTo>
                  <a:pt x="1981462" y="2349500"/>
                </a:lnTo>
                <a:lnTo>
                  <a:pt x="1943330" y="2374900"/>
                </a:lnTo>
                <a:lnTo>
                  <a:pt x="1904317" y="2400300"/>
                </a:lnTo>
                <a:lnTo>
                  <a:pt x="1864454" y="2425700"/>
                </a:lnTo>
                <a:lnTo>
                  <a:pt x="1823772" y="2438400"/>
                </a:lnTo>
                <a:lnTo>
                  <a:pt x="1782303" y="2463800"/>
                </a:lnTo>
                <a:lnTo>
                  <a:pt x="1609169" y="2514600"/>
                </a:lnTo>
                <a:lnTo>
                  <a:pt x="1518681" y="2540000"/>
                </a:lnTo>
                <a:close/>
              </a:path>
              <a:path w="2566034" h="2565400">
                <a:moveTo>
                  <a:pt x="2072612" y="2286000"/>
                </a:moveTo>
                <a:lnTo>
                  <a:pt x="1377628" y="2286000"/>
                </a:lnTo>
                <a:lnTo>
                  <a:pt x="1424036" y="2273300"/>
                </a:lnTo>
                <a:lnTo>
                  <a:pt x="1469780" y="2273300"/>
                </a:lnTo>
                <a:lnTo>
                  <a:pt x="1514812" y="2260600"/>
                </a:lnTo>
                <a:lnTo>
                  <a:pt x="1645152" y="2222500"/>
                </a:lnTo>
                <a:lnTo>
                  <a:pt x="1686851" y="2197100"/>
                </a:lnTo>
                <a:lnTo>
                  <a:pt x="1727595" y="2184400"/>
                </a:lnTo>
                <a:lnTo>
                  <a:pt x="1767336" y="2159000"/>
                </a:lnTo>
                <a:lnTo>
                  <a:pt x="1806025" y="2146300"/>
                </a:lnTo>
                <a:lnTo>
                  <a:pt x="1843614" y="2120900"/>
                </a:lnTo>
                <a:lnTo>
                  <a:pt x="1880054" y="2095500"/>
                </a:lnTo>
                <a:lnTo>
                  <a:pt x="1915297" y="2070100"/>
                </a:lnTo>
                <a:lnTo>
                  <a:pt x="1949293" y="2032000"/>
                </a:lnTo>
                <a:lnTo>
                  <a:pt x="1981996" y="2006600"/>
                </a:lnTo>
                <a:lnTo>
                  <a:pt x="2013355" y="1981200"/>
                </a:lnTo>
                <a:lnTo>
                  <a:pt x="2043322" y="1943100"/>
                </a:lnTo>
                <a:lnTo>
                  <a:pt x="2071850" y="1905000"/>
                </a:lnTo>
                <a:lnTo>
                  <a:pt x="2098889" y="1879600"/>
                </a:lnTo>
                <a:lnTo>
                  <a:pt x="2124390" y="1841500"/>
                </a:lnTo>
                <a:lnTo>
                  <a:pt x="2148306" y="1803400"/>
                </a:lnTo>
                <a:lnTo>
                  <a:pt x="2170588" y="1765300"/>
                </a:lnTo>
                <a:lnTo>
                  <a:pt x="2191186" y="1727200"/>
                </a:lnTo>
                <a:lnTo>
                  <a:pt x="2210054" y="1676400"/>
                </a:lnTo>
                <a:lnTo>
                  <a:pt x="2227141" y="1638300"/>
                </a:lnTo>
                <a:lnTo>
                  <a:pt x="2242400" y="1600200"/>
                </a:lnTo>
                <a:lnTo>
                  <a:pt x="2255782" y="1549400"/>
                </a:lnTo>
                <a:lnTo>
                  <a:pt x="2267238" y="1511300"/>
                </a:lnTo>
                <a:lnTo>
                  <a:pt x="2276720" y="1460500"/>
                </a:lnTo>
                <a:lnTo>
                  <a:pt x="2284180" y="1422400"/>
                </a:lnTo>
                <a:lnTo>
                  <a:pt x="2289568" y="1371600"/>
                </a:lnTo>
                <a:lnTo>
                  <a:pt x="2292837" y="1320800"/>
                </a:lnTo>
                <a:lnTo>
                  <a:pt x="2293937" y="1282700"/>
                </a:lnTo>
                <a:lnTo>
                  <a:pt x="2292837" y="1231900"/>
                </a:lnTo>
                <a:lnTo>
                  <a:pt x="2289568" y="1181100"/>
                </a:lnTo>
                <a:lnTo>
                  <a:pt x="2284180" y="1130300"/>
                </a:lnTo>
                <a:lnTo>
                  <a:pt x="2276720" y="1092200"/>
                </a:lnTo>
                <a:lnTo>
                  <a:pt x="2267238" y="1041400"/>
                </a:lnTo>
                <a:lnTo>
                  <a:pt x="2255782" y="1003300"/>
                </a:lnTo>
                <a:lnTo>
                  <a:pt x="2242400" y="952500"/>
                </a:lnTo>
                <a:lnTo>
                  <a:pt x="2227141" y="914400"/>
                </a:lnTo>
                <a:lnTo>
                  <a:pt x="2210054" y="876300"/>
                </a:lnTo>
                <a:lnTo>
                  <a:pt x="2191186" y="825500"/>
                </a:lnTo>
                <a:lnTo>
                  <a:pt x="2170588" y="787400"/>
                </a:lnTo>
                <a:lnTo>
                  <a:pt x="2148306" y="749300"/>
                </a:lnTo>
                <a:lnTo>
                  <a:pt x="2124390" y="711200"/>
                </a:lnTo>
                <a:lnTo>
                  <a:pt x="2098889" y="673100"/>
                </a:lnTo>
                <a:lnTo>
                  <a:pt x="2071850" y="647700"/>
                </a:lnTo>
                <a:lnTo>
                  <a:pt x="2043322" y="609600"/>
                </a:lnTo>
                <a:lnTo>
                  <a:pt x="2013355" y="571500"/>
                </a:lnTo>
                <a:lnTo>
                  <a:pt x="1981996" y="546100"/>
                </a:lnTo>
                <a:lnTo>
                  <a:pt x="1949293" y="520700"/>
                </a:lnTo>
                <a:lnTo>
                  <a:pt x="1915297" y="482600"/>
                </a:lnTo>
                <a:lnTo>
                  <a:pt x="1880054" y="457200"/>
                </a:lnTo>
                <a:lnTo>
                  <a:pt x="1843614" y="431800"/>
                </a:lnTo>
                <a:lnTo>
                  <a:pt x="1806025" y="406400"/>
                </a:lnTo>
                <a:lnTo>
                  <a:pt x="1767336" y="393700"/>
                </a:lnTo>
                <a:lnTo>
                  <a:pt x="1727595" y="368300"/>
                </a:lnTo>
                <a:lnTo>
                  <a:pt x="1686851" y="355600"/>
                </a:lnTo>
                <a:lnTo>
                  <a:pt x="1645152" y="330200"/>
                </a:lnTo>
                <a:lnTo>
                  <a:pt x="1602547" y="317500"/>
                </a:lnTo>
                <a:lnTo>
                  <a:pt x="1469780" y="279400"/>
                </a:lnTo>
                <a:lnTo>
                  <a:pt x="1424036" y="279400"/>
                </a:lnTo>
                <a:lnTo>
                  <a:pt x="1377628" y="266700"/>
                </a:lnTo>
                <a:lnTo>
                  <a:pt x="2072612" y="266700"/>
                </a:lnTo>
                <a:lnTo>
                  <a:pt x="2090264" y="279400"/>
                </a:lnTo>
                <a:lnTo>
                  <a:pt x="2124564" y="304800"/>
                </a:lnTo>
                <a:lnTo>
                  <a:pt x="2157827" y="342900"/>
                </a:lnTo>
                <a:lnTo>
                  <a:pt x="2190024" y="368300"/>
                </a:lnTo>
                <a:lnTo>
                  <a:pt x="2221123" y="406400"/>
                </a:lnTo>
                <a:lnTo>
                  <a:pt x="2251093" y="431800"/>
                </a:lnTo>
                <a:lnTo>
                  <a:pt x="2279904" y="469900"/>
                </a:lnTo>
                <a:lnTo>
                  <a:pt x="2307524" y="508000"/>
                </a:lnTo>
                <a:lnTo>
                  <a:pt x="2333922" y="546100"/>
                </a:lnTo>
                <a:lnTo>
                  <a:pt x="2359067" y="584200"/>
                </a:lnTo>
                <a:lnTo>
                  <a:pt x="2382928" y="622300"/>
                </a:lnTo>
                <a:lnTo>
                  <a:pt x="2405475" y="660400"/>
                </a:lnTo>
                <a:lnTo>
                  <a:pt x="2426676" y="698500"/>
                </a:lnTo>
                <a:lnTo>
                  <a:pt x="2446500" y="736600"/>
                </a:lnTo>
                <a:lnTo>
                  <a:pt x="2464917" y="774700"/>
                </a:lnTo>
                <a:lnTo>
                  <a:pt x="2481894" y="825500"/>
                </a:lnTo>
                <a:lnTo>
                  <a:pt x="2497402" y="863600"/>
                </a:lnTo>
                <a:lnTo>
                  <a:pt x="2511409" y="901700"/>
                </a:lnTo>
                <a:lnTo>
                  <a:pt x="2523884" y="952500"/>
                </a:lnTo>
                <a:lnTo>
                  <a:pt x="2534797" y="990600"/>
                </a:lnTo>
                <a:lnTo>
                  <a:pt x="2544115" y="1041400"/>
                </a:lnTo>
                <a:lnTo>
                  <a:pt x="2551809" y="1092200"/>
                </a:lnTo>
                <a:lnTo>
                  <a:pt x="2557847" y="1130300"/>
                </a:lnTo>
                <a:lnTo>
                  <a:pt x="2562199" y="1181100"/>
                </a:lnTo>
                <a:lnTo>
                  <a:pt x="2564832" y="1231900"/>
                </a:lnTo>
                <a:lnTo>
                  <a:pt x="2565717" y="1282700"/>
                </a:lnTo>
                <a:lnTo>
                  <a:pt x="2564832" y="1320800"/>
                </a:lnTo>
                <a:lnTo>
                  <a:pt x="2562199" y="1371600"/>
                </a:lnTo>
                <a:lnTo>
                  <a:pt x="2557847" y="1422400"/>
                </a:lnTo>
                <a:lnTo>
                  <a:pt x="2551809" y="1460500"/>
                </a:lnTo>
                <a:lnTo>
                  <a:pt x="2544115" y="1511300"/>
                </a:lnTo>
                <a:lnTo>
                  <a:pt x="2534797" y="1562100"/>
                </a:lnTo>
                <a:lnTo>
                  <a:pt x="2523884" y="1600200"/>
                </a:lnTo>
                <a:lnTo>
                  <a:pt x="2511409" y="1651000"/>
                </a:lnTo>
                <a:lnTo>
                  <a:pt x="2497402" y="1689100"/>
                </a:lnTo>
                <a:lnTo>
                  <a:pt x="2481894" y="1727200"/>
                </a:lnTo>
                <a:lnTo>
                  <a:pt x="2464917" y="1778000"/>
                </a:lnTo>
                <a:lnTo>
                  <a:pt x="2446500" y="1816100"/>
                </a:lnTo>
                <a:lnTo>
                  <a:pt x="2426676" y="1854200"/>
                </a:lnTo>
                <a:lnTo>
                  <a:pt x="2405475" y="1892300"/>
                </a:lnTo>
                <a:lnTo>
                  <a:pt x="2382928" y="1930400"/>
                </a:lnTo>
                <a:lnTo>
                  <a:pt x="2359067" y="1968500"/>
                </a:lnTo>
                <a:lnTo>
                  <a:pt x="2333922" y="2006600"/>
                </a:lnTo>
                <a:lnTo>
                  <a:pt x="2307524" y="2044700"/>
                </a:lnTo>
                <a:lnTo>
                  <a:pt x="2279904" y="2082800"/>
                </a:lnTo>
                <a:lnTo>
                  <a:pt x="2251093" y="2120900"/>
                </a:lnTo>
                <a:lnTo>
                  <a:pt x="2221123" y="2146300"/>
                </a:lnTo>
                <a:lnTo>
                  <a:pt x="2190024" y="2184400"/>
                </a:lnTo>
                <a:lnTo>
                  <a:pt x="2157827" y="2209800"/>
                </a:lnTo>
                <a:lnTo>
                  <a:pt x="2124564" y="2247900"/>
                </a:lnTo>
                <a:lnTo>
                  <a:pt x="2090264" y="2273300"/>
                </a:lnTo>
                <a:lnTo>
                  <a:pt x="2072612" y="2286000"/>
                </a:lnTo>
                <a:close/>
              </a:path>
              <a:path w="2566034" h="2565400">
                <a:moveTo>
                  <a:pt x="1425911" y="2552700"/>
                </a:moveTo>
                <a:lnTo>
                  <a:pt x="1140123" y="2552700"/>
                </a:lnTo>
                <a:lnTo>
                  <a:pt x="1093468" y="2540000"/>
                </a:lnTo>
                <a:lnTo>
                  <a:pt x="1472566" y="2540000"/>
                </a:lnTo>
                <a:lnTo>
                  <a:pt x="1425911" y="2552700"/>
                </a:lnTo>
                <a:close/>
              </a:path>
              <a:path w="2566034" h="2565400">
                <a:moveTo>
                  <a:pt x="1283017" y="2565400"/>
                </a:moveTo>
                <a:lnTo>
                  <a:pt x="1234929" y="2552700"/>
                </a:lnTo>
                <a:lnTo>
                  <a:pt x="1331105" y="2552700"/>
                </a:lnTo>
                <a:lnTo>
                  <a:pt x="1283017" y="2565400"/>
                </a:lnTo>
                <a:close/>
              </a:path>
            </a:pathLst>
          </a:custGeom>
          <a:solidFill>
            <a:srgbClr val="00929F"/>
          </a:solidFill>
        </p:spPr>
        <p:txBody>
          <a:bodyPr wrap="square" lIns="0" tIns="0" rIns="0" bIns="0" rtlCol="0"/>
          <a:lstStyle/>
          <a:p>
            <a:endParaRPr>
              <a:cs typeface="+mn-ea"/>
              <a:sym typeface="+mn-lt"/>
            </a:endParaRPr>
          </a:p>
        </p:txBody>
      </p:sp>
      <p:sp>
        <p:nvSpPr>
          <p:cNvPr id="9" name="object 9"/>
          <p:cNvSpPr/>
          <p:nvPr/>
        </p:nvSpPr>
        <p:spPr>
          <a:xfrm>
            <a:off x="8026907" y="1708404"/>
            <a:ext cx="1248411" cy="1967864"/>
          </a:xfrm>
          <a:custGeom>
            <a:avLst/>
            <a:gdLst/>
            <a:ahLst/>
            <a:cxnLst/>
            <a:rect l="l" t="t" r="r" b="b"/>
            <a:pathLst>
              <a:path w="1248409" h="1967864">
                <a:moveTo>
                  <a:pt x="1248156" y="1967484"/>
                </a:moveTo>
                <a:lnTo>
                  <a:pt x="579120" y="1359408"/>
                </a:lnTo>
                <a:lnTo>
                  <a:pt x="707136" y="1274064"/>
                </a:lnTo>
                <a:lnTo>
                  <a:pt x="289560" y="883920"/>
                </a:lnTo>
                <a:lnTo>
                  <a:pt x="438912" y="763524"/>
                </a:lnTo>
                <a:lnTo>
                  <a:pt x="0" y="353568"/>
                </a:lnTo>
                <a:lnTo>
                  <a:pt x="489203" y="0"/>
                </a:lnTo>
                <a:lnTo>
                  <a:pt x="743712" y="553212"/>
                </a:lnTo>
                <a:lnTo>
                  <a:pt x="638556" y="618744"/>
                </a:lnTo>
                <a:lnTo>
                  <a:pt x="958596" y="1094232"/>
                </a:lnTo>
                <a:lnTo>
                  <a:pt x="853440" y="1173480"/>
                </a:lnTo>
                <a:lnTo>
                  <a:pt x="1248156" y="1967484"/>
                </a:lnTo>
                <a:close/>
              </a:path>
            </a:pathLst>
          </a:custGeom>
          <a:solidFill>
            <a:srgbClr val="F6AA25"/>
          </a:solidFill>
        </p:spPr>
        <p:txBody>
          <a:bodyPr wrap="square" lIns="0" tIns="0" rIns="0" bIns="0" rtlCol="0"/>
          <a:lstStyle/>
          <a:p>
            <a:endParaRPr>
              <a:cs typeface="+mn-ea"/>
              <a:sym typeface="+mn-lt"/>
            </a:endParaRPr>
          </a:p>
        </p:txBody>
      </p:sp>
      <p:sp>
        <p:nvSpPr>
          <p:cNvPr id="10" name="object 10"/>
          <p:cNvSpPr txBox="1"/>
          <p:nvPr/>
        </p:nvSpPr>
        <p:spPr>
          <a:xfrm>
            <a:off x="9316707" y="2528139"/>
            <a:ext cx="939800" cy="1120820"/>
          </a:xfrm>
          <a:prstGeom prst="rect">
            <a:avLst/>
          </a:prstGeom>
        </p:spPr>
        <p:txBody>
          <a:bodyPr vert="horz" wrap="square" lIns="0" tIns="12700" rIns="0" bIns="0" rtlCol="0">
            <a:spAutoFit/>
          </a:bodyPr>
          <a:lstStyle/>
          <a:p>
            <a:pPr marL="12700" marR="5080">
              <a:spcBef>
                <a:spcPts val="100"/>
              </a:spcBef>
            </a:pPr>
            <a:r>
              <a:rPr sz="3600" b="1" dirty="0">
                <a:solidFill>
                  <a:srgbClr val="EA542B"/>
                </a:solidFill>
                <a:cs typeface="+mn-ea"/>
                <a:sym typeface="+mn-lt"/>
              </a:rPr>
              <a:t>触电 急救</a:t>
            </a:r>
            <a:endParaRPr sz="3600">
              <a:cs typeface="+mn-ea"/>
              <a:sym typeface="+mn-lt"/>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712768" y="6405246"/>
            <a:ext cx="240029" cy="234809"/>
          </a:xfrm>
          <a:prstGeom prst="rect">
            <a:avLst/>
          </a:prstGeom>
        </p:spPr>
        <p:txBody>
          <a:bodyPr vert="horz" wrap="square" lIns="0" tIns="11431" rIns="0" bIns="0" rtlCol="0">
            <a:spAutoFit/>
          </a:bodyPr>
          <a:lstStyle/>
          <a:p>
            <a:pPr marL="12700">
              <a:spcBef>
                <a:spcPts val="90"/>
              </a:spcBef>
            </a:pPr>
            <a:r>
              <a:rPr sz="1450" spc="-11" dirty="0">
                <a:solidFill>
                  <a:srgbClr val="888888"/>
                </a:solidFill>
                <a:cs typeface="+mn-ea"/>
                <a:sym typeface="+mn-lt"/>
              </a:rPr>
              <a:t>53</a:t>
            </a:r>
            <a:endParaRPr sz="1450">
              <a:cs typeface="+mn-ea"/>
              <a:sym typeface="+mn-lt"/>
            </a:endParaRPr>
          </a:p>
        </p:txBody>
      </p:sp>
      <p:sp>
        <p:nvSpPr>
          <p:cNvPr id="3" name="object 3"/>
          <p:cNvSpPr txBox="1"/>
          <p:nvPr/>
        </p:nvSpPr>
        <p:spPr>
          <a:xfrm>
            <a:off x="1547584" y="1509712"/>
            <a:ext cx="9195435" cy="2275623"/>
          </a:xfrm>
          <a:prstGeom prst="rect">
            <a:avLst/>
          </a:prstGeom>
        </p:spPr>
        <p:txBody>
          <a:bodyPr vert="horz" wrap="square" lIns="0" tIns="13335" rIns="0" bIns="0" rtlCol="0">
            <a:spAutoFit/>
          </a:bodyPr>
          <a:lstStyle/>
          <a:p>
            <a:pPr marL="54610">
              <a:spcBef>
                <a:spcPts val="105"/>
              </a:spcBef>
            </a:pPr>
            <a:r>
              <a:rPr sz="3200" b="1" dirty="0">
                <a:solidFill>
                  <a:srgbClr val="EA542B"/>
                </a:solidFill>
                <a:cs typeface="+mn-ea"/>
                <a:sym typeface="+mn-lt"/>
              </a:rPr>
              <a:t>触电急救的原</a:t>
            </a:r>
            <a:r>
              <a:rPr sz="3200" b="1" spc="5" dirty="0">
                <a:solidFill>
                  <a:srgbClr val="EA542B"/>
                </a:solidFill>
                <a:cs typeface="+mn-ea"/>
                <a:sym typeface="+mn-lt"/>
              </a:rPr>
              <a:t>则</a:t>
            </a:r>
            <a:endParaRPr sz="3200">
              <a:cs typeface="+mn-ea"/>
              <a:sym typeface="+mn-lt"/>
            </a:endParaRPr>
          </a:p>
          <a:p>
            <a:pPr marL="37465" marR="5080">
              <a:lnSpc>
                <a:spcPct val="120000"/>
              </a:lnSpc>
              <a:spcBef>
                <a:spcPts val="1860"/>
              </a:spcBef>
            </a:pPr>
            <a:r>
              <a:rPr sz="2000" dirty="0">
                <a:solidFill>
                  <a:srgbClr val="394653"/>
                </a:solidFill>
                <a:cs typeface="+mn-ea"/>
                <a:sym typeface="+mn-lt"/>
              </a:rPr>
              <a:t>发现有人触电时，首先要尽快的使触电人脱离电源，然后根据触电人的具体情况， 采取相应的急救措</a:t>
            </a:r>
            <a:r>
              <a:rPr sz="2000" spc="5" dirty="0">
                <a:solidFill>
                  <a:srgbClr val="394653"/>
                </a:solidFill>
                <a:cs typeface="+mn-ea"/>
                <a:sym typeface="+mn-lt"/>
              </a:rPr>
              <a:t>施</a:t>
            </a:r>
            <a:endParaRPr sz="2000">
              <a:cs typeface="+mn-ea"/>
              <a:sym typeface="+mn-lt"/>
            </a:endParaRPr>
          </a:p>
          <a:p>
            <a:pPr marL="12700">
              <a:spcBef>
                <a:spcPts val="2300"/>
              </a:spcBef>
            </a:pPr>
            <a:r>
              <a:rPr sz="3200" b="1" dirty="0">
                <a:solidFill>
                  <a:srgbClr val="EA542B"/>
                </a:solidFill>
                <a:cs typeface="+mn-ea"/>
                <a:sym typeface="+mn-lt"/>
              </a:rPr>
              <a:t>脱离电源的注意事</a:t>
            </a:r>
            <a:r>
              <a:rPr sz="3200" b="1" spc="5" dirty="0">
                <a:solidFill>
                  <a:srgbClr val="EA542B"/>
                </a:solidFill>
                <a:cs typeface="+mn-ea"/>
                <a:sym typeface="+mn-lt"/>
              </a:rPr>
              <a:t>项</a:t>
            </a:r>
            <a:endParaRPr sz="3200">
              <a:cs typeface="+mn-ea"/>
              <a:sym typeface="+mn-lt"/>
            </a:endParaRPr>
          </a:p>
        </p:txBody>
      </p:sp>
      <p:sp>
        <p:nvSpPr>
          <p:cNvPr id="4" name="object 4"/>
          <p:cNvSpPr txBox="1">
            <a:spLocks noGrp="1"/>
          </p:cNvSpPr>
          <p:nvPr>
            <p:ph type="title"/>
          </p:nvPr>
        </p:nvSpPr>
        <p:spPr>
          <a:xfrm>
            <a:off x="720000" y="296298"/>
            <a:ext cx="5694045" cy="566181"/>
          </a:xfrm>
          <a:prstGeom prst="rect">
            <a:avLst/>
          </a:prstGeom>
        </p:spPr>
        <p:txBody>
          <a:bodyPr vert="horz" wrap="square" lIns="0" tIns="12065" rIns="0" bIns="0" rtlCol="0" anchor="ctr" anchorCtr="0">
            <a:spAutoFit/>
          </a:bodyPr>
          <a:lstStyle/>
          <a:p>
            <a:pPr marL="12700">
              <a:spcBef>
                <a:spcPts val="95"/>
              </a:spcBef>
            </a:pPr>
            <a:r>
              <a:rPr spc="-5" dirty="0" err="1">
                <a:latin typeface="+mn-lt"/>
                <a:ea typeface="+mn-ea"/>
                <a:cs typeface="+mn-ea"/>
                <a:sym typeface="+mn-lt"/>
              </a:rPr>
              <a:t>安全须知</a:t>
            </a:r>
            <a:r>
              <a:rPr spc="-5" dirty="0">
                <a:latin typeface="+mn-lt"/>
                <a:ea typeface="+mn-ea"/>
                <a:cs typeface="+mn-ea"/>
                <a:sym typeface="+mn-lt"/>
              </a:rPr>
              <a:t>——电</a:t>
            </a:r>
          </a:p>
        </p:txBody>
      </p:sp>
      <p:sp>
        <p:nvSpPr>
          <p:cNvPr id="5" name="object 5"/>
          <p:cNvSpPr/>
          <p:nvPr/>
        </p:nvSpPr>
        <p:spPr>
          <a:xfrm>
            <a:off x="1106425" y="1569720"/>
            <a:ext cx="363220" cy="421005"/>
          </a:xfrm>
          <a:custGeom>
            <a:avLst/>
            <a:gdLst/>
            <a:ahLst/>
            <a:cxnLst/>
            <a:rect l="l" t="t" r="r" b="b"/>
            <a:pathLst>
              <a:path w="363219" h="421005">
                <a:moveTo>
                  <a:pt x="0" y="420623"/>
                </a:moveTo>
                <a:lnTo>
                  <a:pt x="0" y="0"/>
                </a:lnTo>
                <a:lnTo>
                  <a:pt x="362712" y="210311"/>
                </a:lnTo>
                <a:lnTo>
                  <a:pt x="0" y="420623"/>
                </a:lnTo>
                <a:close/>
              </a:path>
            </a:pathLst>
          </a:custGeom>
          <a:solidFill>
            <a:srgbClr val="394653"/>
          </a:solidFill>
        </p:spPr>
        <p:txBody>
          <a:bodyPr wrap="square" lIns="0" tIns="0" rIns="0" bIns="0" rtlCol="0"/>
          <a:lstStyle/>
          <a:p>
            <a:endParaRPr>
              <a:cs typeface="+mn-ea"/>
              <a:sym typeface="+mn-lt"/>
            </a:endParaRPr>
          </a:p>
        </p:txBody>
      </p:sp>
      <p:sp>
        <p:nvSpPr>
          <p:cNvPr id="6" name="object 6"/>
          <p:cNvSpPr/>
          <p:nvPr/>
        </p:nvSpPr>
        <p:spPr>
          <a:xfrm>
            <a:off x="1106425" y="3343656"/>
            <a:ext cx="363220" cy="421005"/>
          </a:xfrm>
          <a:custGeom>
            <a:avLst/>
            <a:gdLst/>
            <a:ahLst/>
            <a:cxnLst/>
            <a:rect l="l" t="t" r="r" b="b"/>
            <a:pathLst>
              <a:path w="363219" h="421004">
                <a:moveTo>
                  <a:pt x="0" y="420624"/>
                </a:moveTo>
                <a:lnTo>
                  <a:pt x="0" y="0"/>
                </a:lnTo>
                <a:lnTo>
                  <a:pt x="362712" y="210312"/>
                </a:lnTo>
                <a:lnTo>
                  <a:pt x="0" y="420624"/>
                </a:lnTo>
                <a:close/>
              </a:path>
            </a:pathLst>
          </a:custGeom>
          <a:solidFill>
            <a:srgbClr val="394653"/>
          </a:solidFill>
        </p:spPr>
        <p:txBody>
          <a:bodyPr wrap="square" lIns="0" tIns="0" rIns="0" bIns="0" rtlCol="0"/>
          <a:lstStyle/>
          <a:p>
            <a:endParaRPr>
              <a:cs typeface="+mn-ea"/>
              <a:sym typeface="+mn-lt"/>
            </a:endParaRPr>
          </a:p>
        </p:txBody>
      </p:sp>
      <p:sp>
        <p:nvSpPr>
          <p:cNvPr id="7" name="object 7"/>
          <p:cNvSpPr/>
          <p:nvPr/>
        </p:nvSpPr>
        <p:spPr>
          <a:xfrm>
            <a:off x="1531621" y="3895243"/>
            <a:ext cx="628015" cy="627380"/>
          </a:xfrm>
          <a:custGeom>
            <a:avLst/>
            <a:gdLst/>
            <a:ahLst/>
            <a:cxnLst/>
            <a:rect l="l" t="t" r="r" b="b"/>
            <a:pathLst>
              <a:path w="628014" h="627379">
                <a:moveTo>
                  <a:pt x="314261" y="627062"/>
                </a:moveTo>
                <a:lnTo>
                  <a:pt x="267926" y="623663"/>
                </a:lnTo>
                <a:lnTo>
                  <a:pt x="223694" y="613787"/>
                </a:lnTo>
                <a:lnTo>
                  <a:pt x="182047" y="597922"/>
                </a:lnTo>
                <a:lnTo>
                  <a:pt x="143468" y="576550"/>
                </a:lnTo>
                <a:lnTo>
                  <a:pt x="108440" y="550159"/>
                </a:lnTo>
                <a:lnTo>
                  <a:pt x="77511" y="519314"/>
                </a:lnTo>
                <a:lnTo>
                  <a:pt x="51049" y="484384"/>
                </a:lnTo>
                <a:lnTo>
                  <a:pt x="29586" y="445905"/>
                </a:lnTo>
                <a:lnTo>
                  <a:pt x="13602" y="404364"/>
                </a:lnTo>
                <a:lnTo>
                  <a:pt x="3579" y="360248"/>
                </a:lnTo>
                <a:lnTo>
                  <a:pt x="0" y="314045"/>
                </a:lnTo>
                <a:lnTo>
                  <a:pt x="3579" y="267586"/>
                </a:lnTo>
                <a:lnTo>
                  <a:pt x="13602" y="223261"/>
                </a:lnTo>
                <a:lnTo>
                  <a:pt x="29586" y="181552"/>
                </a:lnTo>
                <a:lnTo>
                  <a:pt x="51049" y="142942"/>
                </a:lnTo>
                <a:lnTo>
                  <a:pt x="77511" y="107915"/>
                </a:lnTo>
                <a:lnTo>
                  <a:pt x="108552" y="76904"/>
                </a:lnTo>
                <a:lnTo>
                  <a:pt x="143545" y="50512"/>
                </a:lnTo>
                <a:lnTo>
                  <a:pt x="182093" y="29140"/>
                </a:lnTo>
                <a:lnTo>
                  <a:pt x="223716" y="13274"/>
                </a:lnTo>
                <a:lnTo>
                  <a:pt x="267933" y="3399"/>
                </a:lnTo>
                <a:lnTo>
                  <a:pt x="314261" y="0"/>
                </a:lnTo>
                <a:lnTo>
                  <a:pt x="360592" y="3399"/>
                </a:lnTo>
                <a:lnTo>
                  <a:pt x="404818" y="13277"/>
                </a:lnTo>
                <a:lnTo>
                  <a:pt x="446452" y="29150"/>
                </a:lnTo>
                <a:lnTo>
                  <a:pt x="485010" y="50536"/>
                </a:lnTo>
                <a:lnTo>
                  <a:pt x="520003" y="76952"/>
                </a:lnTo>
                <a:lnTo>
                  <a:pt x="550882" y="107832"/>
                </a:lnTo>
                <a:lnTo>
                  <a:pt x="577274" y="142812"/>
                </a:lnTo>
                <a:lnTo>
                  <a:pt x="598646" y="181356"/>
                </a:lnTo>
                <a:lnTo>
                  <a:pt x="614511" y="222982"/>
                </a:lnTo>
                <a:lnTo>
                  <a:pt x="624386" y="267204"/>
                </a:lnTo>
                <a:lnTo>
                  <a:pt x="627786" y="313537"/>
                </a:lnTo>
                <a:lnTo>
                  <a:pt x="624386" y="359867"/>
                </a:lnTo>
                <a:lnTo>
                  <a:pt x="614511" y="404086"/>
                </a:lnTo>
                <a:lnTo>
                  <a:pt x="598646" y="445710"/>
                </a:lnTo>
                <a:lnTo>
                  <a:pt x="577274" y="484253"/>
                </a:lnTo>
                <a:lnTo>
                  <a:pt x="550882" y="519231"/>
                </a:lnTo>
                <a:lnTo>
                  <a:pt x="519892" y="550206"/>
                </a:lnTo>
                <a:lnTo>
                  <a:pt x="484933" y="576575"/>
                </a:lnTo>
                <a:lnTo>
                  <a:pt x="446407" y="597932"/>
                </a:lnTo>
                <a:lnTo>
                  <a:pt x="404796" y="613790"/>
                </a:lnTo>
                <a:lnTo>
                  <a:pt x="360585" y="623663"/>
                </a:lnTo>
                <a:lnTo>
                  <a:pt x="314261" y="627062"/>
                </a:lnTo>
                <a:close/>
              </a:path>
            </a:pathLst>
          </a:custGeom>
          <a:solidFill>
            <a:srgbClr val="00929F"/>
          </a:solidFill>
        </p:spPr>
        <p:txBody>
          <a:bodyPr wrap="square" lIns="0" tIns="0" rIns="0" bIns="0" rtlCol="0"/>
          <a:lstStyle/>
          <a:p>
            <a:endParaRPr>
              <a:cs typeface="+mn-ea"/>
              <a:sym typeface="+mn-lt"/>
            </a:endParaRPr>
          </a:p>
        </p:txBody>
      </p:sp>
      <p:sp>
        <p:nvSpPr>
          <p:cNvPr id="8" name="object 8"/>
          <p:cNvSpPr txBox="1"/>
          <p:nvPr/>
        </p:nvSpPr>
        <p:spPr>
          <a:xfrm>
            <a:off x="1748004" y="3998507"/>
            <a:ext cx="194945" cy="382156"/>
          </a:xfrm>
          <a:prstGeom prst="rect">
            <a:avLst/>
          </a:prstGeom>
        </p:spPr>
        <p:txBody>
          <a:bodyPr vert="horz" wrap="square" lIns="0" tIns="12700" rIns="0" bIns="0" rtlCol="0">
            <a:spAutoFit/>
          </a:bodyPr>
          <a:lstStyle/>
          <a:p>
            <a:pPr marL="12700">
              <a:spcBef>
                <a:spcPts val="100"/>
              </a:spcBef>
            </a:pPr>
            <a:r>
              <a:rPr sz="2400" dirty="0">
                <a:solidFill>
                  <a:srgbClr val="FFFFFF"/>
                </a:solidFill>
                <a:cs typeface="+mn-ea"/>
                <a:sym typeface="+mn-lt"/>
              </a:rPr>
              <a:t>1</a:t>
            </a:r>
            <a:endParaRPr sz="2400">
              <a:cs typeface="+mn-ea"/>
              <a:sym typeface="+mn-lt"/>
            </a:endParaRPr>
          </a:p>
        </p:txBody>
      </p:sp>
      <p:sp>
        <p:nvSpPr>
          <p:cNvPr id="9" name="object 9"/>
          <p:cNvSpPr/>
          <p:nvPr/>
        </p:nvSpPr>
        <p:spPr>
          <a:xfrm>
            <a:off x="1531621" y="4725213"/>
            <a:ext cx="628015" cy="627380"/>
          </a:xfrm>
          <a:custGeom>
            <a:avLst/>
            <a:gdLst/>
            <a:ahLst/>
            <a:cxnLst/>
            <a:rect l="l" t="t" r="r" b="b"/>
            <a:pathLst>
              <a:path w="628014" h="627379">
                <a:moveTo>
                  <a:pt x="314261" y="627062"/>
                </a:moveTo>
                <a:lnTo>
                  <a:pt x="267928" y="623662"/>
                </a:lnTo>
                <a:lnTo>
                  <a:pt x="223702" y="613785"/>
                </a:lnTo>
                <a:lnTo>
                  <a:pt x="182066" y="597913"/>
                </a:lnTo>
                <a:lnTo>
                  <a:pt x="143501" y="576531"/>
                </a:lnTo>
                <a:lnTo>
                  <a:pt x="108488" y="550120"/>
                </a:lnTo>
                <a:lnTo>
                  <a:pt x="77511" y="519165"/>
                </a:lnTo>
                <a:lnTo>
                  <a:pt x="51049" y="484149"/>
                </a:lnTo>
                <a:lnTo>
                  <a:pt x="29586" y="445554"/>
                </a:lnTo>
                <a:lnTo>
                  <a:pt x="13602" y="403863"/>
                </a:lnTo>
                <a:lnTo>
                  <a:pt x="3579" y="359561"/>
                </a:lnTo>
                <a:lnTo>
                  <a:pt x="0" y="313131"/>
                </a:lnTo>
                <a:lnTo>
                  <a:pt x="3579" y="266899"/>
                </a:lnTo>
                <a:lnTo>
                  <a:pt x="13602" y="222760"/>
                </a:lnTo>
                <a:lnTo>
                  <a:pt x="29586" y="181200"/>
                </a:lnTo>
                <a:lnTo>
                  <a:pt x="51049" y="142707"/>
                </a:lnTo>
                <a:lnTo>
                  <a:pt x="77511" y="107766"/>
                </a:lnTo>
                <a:lnTo>
                  <a:pt x="108488" y="76866"/>
                </a:lnTo>
                <a:lnTo>
                  <a:pt x="143501" y="50492"/>
                </a:lnTo>
                <a:lnTo>
                  <a:pt x="182066" y="29132"/>
                </a:lnTo>
                <a:lnTo>
                  <a:pt x="223702" y="13272"/>
                </a:lnTo>
                <a:lnTo>
                  <a:pt x="267928" y="3399"/>
                </a:lnTo>
                <a:lnTo>
                  <a:pt x="314261" y="0"/>
                </a:lnTo>
                <a:lnTo>
                  <a:pt x="360591" y="3399"/>
                </a:lnTo>
                <a:lnTo>
                  <a:pt x="404810" y="13274"/>
                </a:lnTo>
                <a:lnTo>
                  <a:pt x="446434" y="29140"/>
                </a:lnTo>
                <a:lnTo>
                  <a:pt x="484977" y="50511"/>
                </a:lnTo>
                <a:lnTo>
                  <a:pt x="519955" y="76903"/>
                </a:lnTo>
                <a:lnTo>
                  <a:pt x="550882" y="107830"/>
                </a:lnTo>
                <a:lnTo>
                  <a:pt x="577274" y="142808"/>
                </a:lnTo>
                <a:lnTo>
                  <a:pt x="598646" y="181352"/>
                </a:lnTo>
                <a:lnTo>
                  <a:pt x="614511" y="222975"/>
                </a:lnTo>
                <a:lnTo>
                  <a:pt x="624386" y="267195"/>
                </a:lnTo>
                <a:lnTo>
                  <a:pt x="627786" y="313524"/>
                </a:lnTo>
                <a:lnTo>
                  <a:pt x="624386" y="359857"/>
                </a:lnTo>
                <a:lnTo>
                  <a:pt x="614511" y="404079"/>
                </a:lnTo>
                <a:lnTo>
                  <a:pt x="598646" y="445705"/>
                </a:lnTo>
                <a:lnTo>
                  <a:pt x="577274" y="484250"/>
                </a:lnTo>
                <a:lnTo>
                  <a:pt x="550882" y="519229"/>
                </a:lnTo>
                <a:lnTo>
                  <a:pt x="519955" y="550157"/>
                </a:lnTo>
                <a:lnTo>
                  <a:pt x="484977" y="576550"/>
                </a:lnTo>
                <a:lnTo>
                  <a:pt x="446434" y="597921"/>
                </a:lnTo>
                <a:lnTo>
                  <a:pt x="404810" y="613787"/>
                </a:lnTo>
                <a:lnTo>
                  <a:pt x="360591" y="623663"/>
                </a:lnTo>
                <a:lnTo>
                  <a:pt x="314261" y="627062"/>
                </a:lnTo>
                <a:close/>
              </a:path>
            </a:pathLst>
          </a:custGeom>
          <a:solidFill>
            <a:srgbClr val="F6AA25"/>
          </a:solidFill>
        </p:spPr>
        <p:txBody>
          <a:bodyPr wrap="square" lIns="0" tIns="0" rIns="0" bIns="0" rtlCol="0"/>
          <a:lstStyle/>
          <a:p>
            <a:endParaRPr>
              <a:cs typeface="+mn-ea"/>
              <a:sym typeface="+mn-lt"/>
            </a:endParaRPr>
          </a:p>
        </p:txBody>
      </p:sp>
      <p:sp>
        <p:nvSpPr>
          <p:cNvPr id="10" name="object 10"/>
          <p:cNvSpPr txBox="1"/>
          <p:nvPr/>
        </p:nvSpPr>
        <p:spPr>
          <a:xfrm>
            <a:off x="1748004" y="4828477"/>
            <a:ext cx="194945" cy="382156"/>
          </a:xfrm>
          <a:prstGeom prst="rect">
            <a:avLst/>
          </a:prstGeom>
        </p:spPr>
        <p:txBody>
          <a:bodyPr vert="horz" wrap="square" lIns="0" tIns="12700" rIns="0" bIns="0" rtlCol="0">
            <a:spAutoFit/>
          </a:bodyPr>
          <a:lstStyle/>
          <a:p>
            <a:pPr marL="12700">
              <a:spcBef>
                <a:spcPts val="100"/>
              </a:spcBef>
            </a:pPr>
            <a:r>
              <a:rPr sz="2400" dirty="0">
                <a:solidFill>
                  <a:srgbClr val="FFFFFF"/>
                </a:solidFill>
                <a:cs typeface="+mn-ea"/>
                <a:sym typeface="+mn-lt"/>
              </a:rPr>
              <a:t>2</a:t>
            </a:r>
            <a:endParaRPr sz="2400">
              <a:cs typeface="+mn-ea"/>
              <a:sym typeface="+mn-lt"/>
            </a:endParaRPr>
          </a:p>
        </p:txBody>
      </p:sp>
      <p:sp>
        <p:nvSpPr>
          <p:cNvPr id="11" name="object 11"/>
          <p:cNvSpPr/>
          <p:nvPr/>
        </p:nvSpPr>
        <p:spPr>
          <a:xfrm>
            <a:off x="1531621" y="5555171"/>
            <a:ext cx="628015" cy="627380"/>
          </a:xfrm>
          <a:custGeom>
            <a:avLst/>
            <a:gdLst/>
            <a:ahLst/>
            <a:cxnLst/>
            <a:rect l="l" t="t" r="r" b="b"/>
            <a:pathLst>
              <a:path w="628014" h="627379">
                <a:moveTo>
                  <a:pt x="314261" y="627062"/>
                </a:moveTo>
                <a:lnTo>
                  <a:pt x="267927" y="623663"/>
                </a:lnTo>
                <a:lnTo>
                  <a:pt x="223699" y="613787"/>
                </a:lnTo>
                <a:lnTo>
                  <a:pt x="182058" y="597922"/>
                </a:lnTo>
                <a:lnTo>
                  <a:pt x="143487" y="576550"/>
                </a:lnTo>
                <a:lnTo>
                  <a:pt x="108468" y="550159"/>
                </a:lnTo>
                <a:lnTo>
                  <a:pt x="77484" y="519231"/>
                </a:lnTo>
                <a:lnTo>
                  <a:pt x="51018" y="484253"/>
                </a:lnTo>
                <a:lnTo>
                  <a:pt x="29554" y="445710"/>
                </a:lnTo>
                <a:lnTo>
                  <a:pt x="13602" y="404204"/>
                </a:lnTo>
                <a:lnTo>
                  <a:pt x="3579" y="360029"/>
                </a:lnTo>
                <a:lnTo>
                  <a:pt x="0" y="313753"/>
                </a:lnTo>
                <a:lnTo>
                  <a:pt x="3579" y="267366"/>
                </a:lnTo>
                <a:lnTo>
                  <a:pt x="13602" y="223101"/>
                </a:lnTo>
                <a:lnTo>
                  <a:pt x="29586" y="181440"/>
                </a:lnTo>
                <a:lnTo>
                  <a:pt x="51091" y="142812"/>
                </a:lnTo>
                <a:lnTo>
                  <a:pt x="77546" y="107832"/>
                </a:lnTo>
                <a:lnTo>
                  <a:pt x="108515" y="76904"/>
                </a:lnTo>
                <a:lnTo>
                  <a:pt x="143519" y="50512"/>
                </a:lnTo>
                <a:lnTo>
                  <a:pt x="182077" y="29140"/>
                </a:lnTo>
                <a:lnTo>
                  <a:pt x="223708" y="13274"/>
                </a:lnTo>
                <a:lnTo>
                  <a:pt x="267930" y="3399"/>
                </a:lnTo>
                <a:lnTo>
                  <a:pt x="314261" y="0"/>
                </a:lnTo>
                <a:lnTo>
                  <a:pt x="360591" y="3399"/>
                </a:lnTo>
                <a:lnTo>
                  <a:pt x="404813" y="13275"/>
                </a:lnTo>
                <a:lnTo>
                  <a:pt x="446442" y="29144"/>
                </a:lnTo>
                <a:lnTo>
                  <a:pt x="484991" y="50522"/>
                </a:lnTo>
                <a:lnTo>
                  <a:pt x="519975" y="76924"/>
                </a:lnTo>
                <a:lnTo>
                  <a:pt x="550909" y="107867"/>
                </a:lnTo>
                <a:lnTo>
                  <a:pt x="577305" y="142867"/>
                </a:lnTo>
                <a:lnTo>
                  <a:pt x="598677" y="181440"/>
                </a:lnTo>
                <a:lnTo>
                  <a:pt x="614511" y="222982"/>
                </a:lnTo>
                <a:lnTo>
                  <a:pt x="624386" y="267204"/>
                </a:lnTo>
                <a:lnTo>
                  <a:pt x="627786" y="313537"/>
                </a:lnTo>
                <a:lnTo>
                  <a:pt x="624386" y="359867"/>
                </a:lnTo>
                <a:lnTo>
                  <a:pt x="614511" y="404086"/>
                </a:lnTo>
                <a:lnTo>
                  <a:pt x="598646" y="445710"/>
                </a:lnTo>
                <a:lnTo>
                  <a:pt x="577232" y="484309"/>
                </a:lnTo>
                <a:lnTo>
                  <a:pt x="550847" y="519266"/>
                </a:lnTo>
                <a:lnTo>
                  <a:pt x="519928" y="550179"/>
                </a:lnTo>
                <a:lnTo>
                  <a:pt x="484958" y="576561"/>
                </a:lnTo>
                <a:lnTo>
                  <a:pt x="446422" y="597926"/>
                </a:lnTo>
                <a:lnTo>
                  <a:pt x="404804" y="613789"/>
                </a:lnTo>
                <a:lnTo>
                  <a:pt x="360588" y="623663"/>
                </a:lnTo>
                <a:lnTo>
                  <a:pt x="314261" y="627062"/>
                </a:lnTo>
                <a:close/>
              </a:path>
            </a:pathLst>
          </a:custGeom>
          <a:solidFill>
            <a:srgbClr val="EA542B"/>
          </a:solidFill>
        </p:spPr>
        <p:txBody>
          <a:bodyPr wrap="square" lIns="0" tIns="0" rIns="0" bIns="0" rtlCol="0"/>
          <a:lstStyle/>
          <a:p>
            <a:endParaRPr>
              <a:cs typeface="+mn-ea"/>
              <a:sym typeface="+mn-lt"/>
            </a:endParaRPr>
          </a:p>
        </p:txBody>
      </p:sp>
      <p:sp>
        <p:nvSpPr>
          <p:cNvPr id="12" name="object 12"/>
          <p:cNvSpPr txBox="1"/>
          <p:nvPr/>
        </p:nvSpPr>
        <p:spPr>
          <a:xfrm>
            <a:off x="1748004" y="5658435"/>
            <a:ext cx="194945" cy="382156"/>
          </a:xfrm>
          <a:prstGeom prst="rect">
            <a:avLst/>
          </a:prstGeom>
        </p:spPr>
        <p:txBody>
          <a:bodyPr vert="horz" wrap="square" lIns="0" tIns="12700" rIns="0" bIns="0" rtlCol="0">
            <a:spAutoFit/>
          </a:bodyPr>
          <a:lstStyle/>
          <a:p>
            <a:pPr marL="12700">
              <a:spcBef>
                <a:spcPts val="100"/>
              </a:spcBef>
            </a:pPr>
            <a:r>
              <a:rPr sz="2400" dirty="0">
                <a:solidFill>
                  <a:srgbClr val="FFFFFF"/>
                </a:solidFill>
                <a:cs typeface="+mn-ea"/>
                <a:sym typeface="+mn-lt"/>
              </a:rPr>
              <a:t>3</a:t>
            </a:r>
            <a:endParaRPr sz="2400">
              <a:cs typeface="+mn-ea"/>
              <a:sym typeface="+mn-lt"/>
            </a:endParaRPr>
          </a:p>
        </p:txBody>
      </p:sp>
      <p:sp>
        <p:nvSpPr>
          <p:cNvPr id="13" name="object 13"/>
          <p:cNvSpPr txBox="1"/>
          <p:nvPr/>
        </p:nvSpPr>
        <p:spPr>
          <a:xfrm>
            <a:off x="2238147" y="4076763"/>
            <a:ext cx="4598035" cy="321242"/>
          </a:xfrm>
          <a:prstGeom prst="rect">
            <a:avLst/>
          </a:prstGeom>
        </p:spPr>
        <p:txBody>
          <a:bodyPr vert="horz" wrap="square" lIns="0" tIns="13335" rIns="0" bIns="0" rtlCol="0">
            <a:spAutoFit/>
          </a:bodyPr>
          <a:lstStyle/>
          <a:p>
            <a:pPr marL="12700">
              <a:spcBef>
                <a:spcPts val="105"/>
              </a:spcBef>
            </a:pPr>
            <a:r>
              <a:rPr sz="2000" dirty="0">
                <a:solidFill>
                  <a:srgbClr val="394653"/>
                </a:solidFill>
                <a:cs typeface="+mn-ea"/>
                <a:sym typeface="+mn-lt"/>
              </a:rPr>
              <a:t>救护者一定要判明情况，做好自身防护</a:t>
            </a:r>
            <a:r>
              <a:rPr sz="2000" spc="5" dirty="0">
                <a:solidFill>
                  <a:srgbClr val="394653"/>
                </a:solidFill>
                <a:cs typeface="+mn-ea"/>
                <a:sym typeface="+mn-lt"/>
              </a:rPr>
              <a:t>。</a:t>
            </a:r>
            <a:endParaRPr sz="2000">
              <a:cs typeface="+mn-ea"/>
              <a:sym typeface="+mn-lt"/>
            </a:endParaRPr>
          </a:p>
        </p:txBody>
      </p:sp>
      <p:sp>
        <p:nvSpPr>
          <p:cNvPr id="14" name="object 14"/>
          <p:cNvSpPr txBox="1"/>
          <p:nvPr/>
        </p:nvSpPr>
        <p:spPr>
          <a:xfrm>
            <a:off x="2238147" y="4874311"/>
            <a:ext cx="5614035" cy="321242"/>
          </a:xfrm>
          <a:prstGeom prst="rect">
            <a:avLst/>
          </a:prstGeom>
        </p:spPr>
        <p:txBody>
          <a:bodyPr vert="horz" wrap="square" lIns="0" tIns="13335" rIns="0" bIns="0" rtlCol="0">
            <a:spAutoFit/>
          </a:bodyPr>
          <a:lstStyle/>
          <a:p>
            <a:pPr marL="12700">
              <a:spcBef>
                <a:spcPts val="105"/>
              </a:spcBef>
            </a:pPr>
            <a:r>
              <a:rPr sz="2000" dirty="0">
                <a:solidFill>
                  <a:srgbClr val="394653"/>
                </a:solidFill>
                <a:cs typeface="+mn-ea"/>
                <a:sym typeface="+mn-lt"/>
              </a:rPr>
              <a:t>在触电人脱离电源的同时，要防止二次摔伤事故</a:t>
            </a:r>
            <a:r>
              <a:rPr sz="2000" spc="5" dirty="0">
                <a:solidFill>
                  <a:srgbClr val="394653"/>
                </a:solidFill>
                <a:cs typeface="+mn-ea"/>
                <a:sym typeface="+mn-lt"/>
              </a:rPr>
              <a:t>。</a:t>
            </a:r>
            <a:endParaRPr sz="2000">
              <a:cs typeface="+mn-ea"/>
              <a:sym typeface="+mn-lt"/>
            </a:endParaRPr>
          </a:p>
        </p:txBody>
      </p:sp>
      <p:sp>
        <p:nvSpPr>
          <p:cNvPr id="15" name="object 15"/>
          <p:cNvSpPr txBox="1"/>
          <p:nvPr/>
        </p:nvSpPr>
        <p:spPr>
          <a:xfrm>
            <a:off x="2238145" y="5727001"/>
            <a:ext cx="7138035" cy="321242"/>
          </a:xfrm>
          <a:prstGeom prst="rect">
            <a:avLst/>
          </a:prstGeom>
        </p:spPr>
        <p:txBody>
          <a:bodyPr vert="horz" wrap="square" lIns="0" tIns="13335" rIns="0" bIns="0" rtlCol="0">
            <a:spAutoFit/>
          </a:bodyPr>
          <a:lstStyle/>
          <a:p>
            <a:pPr marL="12700">
              <a:spcBef>
                <a:spcPts val="105"/>
              </a:spcBef>
            </a:pPr>
            <a:r>
              <a:rPr sz="2000" dirty="0">
                <a:solidFill>
                  <a:srgbClr val="394653"/>
                </a:solidFill>
                <a:cs typeface="+mn-ea"/>
                <a:sym typeface="+mn-lt"/>
              </a:rPr>
              <a:t>如果是夜间抢救，要及时解决临时照明，以避免延误抢救时机</a:t>
            </a:r>
            <a:r>
              <a:rPr sz="2000" spc="5" dirty="0">
                <a:solidFill>
                  <a:srgbClr val="394653"/>
                </a:solidFill>
                <a:cs typeface="+mn-ea"/>
                <a:sym typeface="+mn-lt"/>
              </a:rPr>
              <a:t>。</a:t>
            </a:r>
            <a:endParaRPr sz="2000">
              <a:cs typeface="+mn-ea"/>
              <a:sym typeface="+mn-l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roofs-of-the-banking-center-london-2210x1475"/>
          <p:cNvPicPr>
            <a:picLocks noChangeAspect="1"/>
          </p:cNvPicPr>
          <p:nvPr/>
        </p:nvPicPr>
        <p:blipFill>
          <a:blip r:embed="rId3"/>
          <a:srcRect b="53013"/>
          <a:stretch>
            <a:fillRect/>
          </a:stretch>
        </p:blipFill>
        <p:spPr>
          <a:xfrm>
            <a:off x="0" y="0"/>
            <a:ext cx="12186920" cy="3822065"/>
          </a:xfrm>
          <a:prstGeom prst="rect">
            <a:avLst/>
          </a:prstGeom>
        </p:spPr>
      </p:pic>
      <p:sp>
        <p:nvSpPr>
          <p:cNvPr id="4" name="矩形 3"/>
          <p:cNvSpPr/>
          <p:nvPr/>
        </p:nvSpPr>
        <p:spPr>
          <a:xfrm>
            <a:off x="-884582" y="635"/>
            <a:ext cx="12186920" cy="3821430"/>
          </a:xfrm>
          <a:prstGeom prst="rect">
            <a:avLst/>
          </a:prstGeom>
          <a:solidFill>
            <a:schemeClr val="accent5">
              <a:lumMod val="50000"/>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 name="文本框 11"/>
          <p:cNvSpPr txBox="1"/>
          <p:nvPr/>
        </p:nvSpPr>
        <p:spPr>
          <a:xfrm>
            <a:off x="3927503" y="4033380"/>
            <a:ext cx="7722704" cy="1200329"/>
          </a:xfrm>
          <a:prstGeom prst="rect">
            <a:avLst/>
          </a:prstGeom>
          <a:noFill/>
        </p:spPr>
        <p:txBody>
          <a:bodyPr wrap="square" rtlCol="0">
            <a:spAutoFit/>
          </a:bodyPr>
          <a:lstStyle/>
          <a:p>
            <a:r>
              <a:rPr lang="zh-CN" altLang="en-US" sz="7200" b="1" dirty="0">
                <a:cs typeface="+mn-ea"/>
                <a:sym typeface="+mn-lt"/>
              </a:rPr>
              <a:t>什么三违？</a:t>
            </a:r>
          </a:p>
        </p:txBody>
      </p:sp>
      <p:sp>
        <p:nvSpPr>
          <p:cNvPr id="14" name="文本框 13"/>
          <p:cNvSpPr txBox="1"/>
          <p:nvPr/>
        </p:nvSpPr>
        <p:spPr>
          <a:xfrm>
            <a:off x="4229873" y="2056764"/>
            <a:ext cx="3727174" cy="1200329"/>
          </a:xfrm>
          <a:prstGeom prst="rect">
            <a:avLst/>
          </a:prstGeom>
          <a:noFill/>
        </p:spPr>
        <p:txBody>
          <a:bodyPr wrap="square" rtlCol="0">
            <a:spAutoFit/>
          </a:bodyPr>
          <a:lstStyle/>
          <a:p>
            <a:r>
              <a:rPr lang="zh-CN" altLang="en-US" sz="7200" b="1" dirty="0">
                <a:solidFill>
                  <a:schemeClr val="bg1"/>
                </a:solidFill>
                <a:cs typeface="+mn-ea"/>
                <a:sym typeface="+mn-lt"/>
              </a:rPr>
              <a:t>第二节</a:t>
            </a:r>
          </a:p>
        </p:txBody>
      </p:sp>
    </p:spTree>
    <p:custDataLst>
      <p:tags r:id="rId1"/>
    </p:custData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636078" y="1491234"/>
            <a:ext cx="3748404" cy="505908"/>
          </a:xfrm>
          <a:prstGeom prst="rect">
            <a:avLst/>
          </a:prstGeom>
        </p:spPr>
        <p:txBody>
          <a:bodyPr vert="horz" wrap="square" lIns="0" tIns="13335" rIns="0" bIns="0" rtlCol="0">
            <a:spAutoFit/>
          </a:bodyPr>
          <a:lstStyle/>
          <a:p>
            <a:pPr marL="12700">
              <a:spcBef>
                <a:spcPts val="105"/>
              </a:spcBef>
            </a:pPr>
            <a:r>
              <a:rPr sz="3200" b="1" dirty="0">
                <a:solidFill>
                  <a:srgbClr val="EA542B"/>
                </a:solidFill>
                <a:cs typeface="+mn-ea"/>
                <a:sym typeface="+mn-lt"/>
              </a:rPr>
              <a:t>急救</a:t>
            </a:r>
            <a:r>
              <a:rPr sz="3200" b="1" spc="-5" dirty="0">
                <a:solidFill>
                  <a:srgbClr val="EA542B"/>
                </a:solidFill>
                <a:cs typeface="+mn-ea"/>
                <a:sym typeface="+mn-lt"/>
              </a:rPr>
              <a:t>——</a:t>
            </a:r>
            <a:r>
              <a:rPr sz="3200" b="1" dirty="0">
                <a:solidFill>
                  <a:srgbClr val="EA542B"/>
                </a:solidFill>
                <a:cs typeface="+mn-ea"/>
                <a:sym typeface="+mn-lt"/>
              </a:rPr>
              <a:t>心肺复苏</a:t>
            </a:r>
            <a:r>
              <a:rPr sz="3200" b="1" spc="5" dirty="0">
                <a:solidFill>
                  <a:srgbClr val="EA542B"/>
                </a:solidFill>
                <a:cs typeface="+mn-ea"/>
                <a:sym typeface="+mn-lt"/>
              </a:rPr>
              <a:t>法</a:t>
            </a:r>
            <a:endParaRPr sz="3200">
              <a:cs typeface="+mn-ea"/>
              <a:sym typeface="+mn-lt"/>
            </a:endParaRPr>
          </a:p>
        </p:txBody>
      </p:sp>
      <p:sp>
        <p:nvSpPr>
          <p:cNvPr id="3" name="object 3"/>
          <p:cNvSpPr txBox="1"/>
          <p:nvPr/>
        </p:nvSpPr>
        <p:spPr>
          <a:xfrm>
            <a:off x="1124903" y="4987976"/>
            <a:ext cx="9829165" cy="1690463"/>
          </a:xfrm>
          <a:prstGeom prst="rect">
            <a:avLst/>
          </a:prstGeom>
        </p:spPr>
        <p:txBody>
          <a:bodyPr vert="horz" wrap="square" lIns="0" tIns="12700" rIns="0" bIns="0" rtlCol="0">
            <a:spAutoFit/>
          </a:bodyPr>
          <a:lstStyle/>
          <a:p>
            <a:pPr marL="12700" marR="5080" indent="599440">
              <a:lnSpc>
                <a:spcPct val="150000"/>
              </a:lnSpc>
              <a:spcBef>
                <a:spcPts val="100"/>
              </a:spcBef>
            </a:pPr>
            <a:r>
              <a:rPr sz="2000" b="1" spc="-5" dirty="0">
                <a:solidFill>
                  <a:srgbClr val="394653"/>
                </a:solidFill>
                <a:cs typeface="+mn-ea"/>
                <a:sym typeface="+mn-lt"/>
              </a:rPr>
              <a:t>胸外按压与口对口（鼻）人工呼吸同时进行时，其节奏为：单人抢救时，每按压1</a:t>
            </a:r>
            <a:r>
              <a:rPr sz="2000" b="1" dirty="0">
                <a:solidFill>
                  <a:srgbClr val="394653"/>
                </a:solidFill>
                <a:cs typeface="+mn-ea"/>
                <a:sym typeface="+mn-lt"/>
              </a:rPr>
              <a:t>5 次后吹气</a:t>
            </a:r>
            <a:r>
              <a:rPr sz="2000" b="1" spc="-5" dirty="0">
                <a:solidFill>
                  <a:srgbClr val="394653"/>
                </a:solidFill>
                <a:cs typeface="+mn-ea"/>
                <a:sym typeface="+mn-lt"/>
              </a:rPr>
              <a:t>2</a:t>
            </a:r>
            <a:r>
              <a:rPr sz="2000" b="1" dirty="0">
                <a:solidFill>
                  <a:srgbClr val="394653"/>
                </a:solidFill>
                <a:cs typeface="+mn-ea"/>
                <a:sym typeface="+mn-lt"/>
              </a:rPr>
              <a:t>次，反复进行；双人抢救时，每按压</a:t>
            </a:r>
            <a:r>
              <a:rPr sz="2000" b="1" spc="-5" dirty="0">
                <a:solidFill>
                  <a:srgbClr val="394653"/>
                </a:solidFill>
                <a:cs typeface="+mn-ea"/>
                <a:sym typeface="+mn-lt"/>
              </a:rPr>
              <a:t>5</a:t>
            </a:r>
            <a:r>
              <a:rPr sz="2000" b="1" dirty="0">
                <a:solidFill>
                  <a:srgbClr val="394653"/>
                </a:solidFill>
                <a:cs typeface="+mn-ea"/>
                <a:sym typeface="+mn-lt"/>
              </a:rPr>
              <a:t>次后由另一人吹气一次，反复进</a:t>
            </a:r>
            <a:r>
              <a:rPr sz="2000" b="1" spc="5" dirty="0">
                <a:solidFill>
                  <a:srgbClr val="394653"/>
                </a:solidFill>
                <a:cs typeface="+mn-ea"/>
                <a:sym typeface="+mn-lt"/>
              </a:rPr>
              <a:t>行</a:t>
            </a:r>
            <a:endParaRPr sz="2000">
              <a:cs typeface="+mn-ea"/>
              <a:sym typeface="+mn-lt"/>
            </a:endParaRPr>
          </a:p>
          <a:p>
            <a:pPr>
              <a:lnSpc>
                <a:spcPct val="100000"/>
              </a:lnSpc>
            </a:pPr>
            <a:endParaRPr sz="3450">
              <a:cs typeface="+mn-ea"/>
              <a:sym typeface="+mn-lt"/>
            </a:endParaRPr>
          </a:p>
          <a:p>
            <a:pPr marR="5715" algn="r"/>
            <a:r>
              <a:rPr sz="1450" spc="-15" dirty="0">
                <a:solidFill>
                  <a:srgbClr val="888888"/>
                </a:solidFill>
                <a:cs typeface="+mn-ea"/>
                <a:sym typeface="+mn-lt"/>
              </a:rPr>
              <a:t>5</a:t>
            </a:r>
            <a:r>
              <a:rPr sz="1450" spc="-11" dirty="0">
                <a:solidFill>
                  <a:srgbClr val="888888"/>
                </a:solidFill>
                <a:cs typeface="+mn-ea"/>
                <a:sym typeface="+mn-lt"/>
              </a:rPr>
              <a:t>4</a:t>
            </a:r>
            <a:endParaRPr sz="1450">
              <a:cs typeface="+mn-ea"/>
              <a:sym typeface="+mn-lt"/>
            </a:endParaRPr>
          </a:p>
        </p:txBody>
      </p:sp>
      <p:sp>
        <p:nvSpPr>
          <p:cNvPr id="4" name="object 4"/>
          <p:cNvSpPr/>
          <p:nvPr/>
        </p:nvSpPr>
        <p:spPr>
          <a:xfrm>
            <a:off x="1106425" y="1569720"/>
            <a:ext cx="363220" cy="421005"/>
          </a:xfrm>
          <a:custGeom>
            <a:avLst/>
            <a:gdLst/>
            <a:ahLst/>
            <a:cxnLst/>
            <a:rect l="l" t="t" r="r" b="b"/>
            <a:pathLst>
              <a:path w="363219" h="421005">
                <a:moveTo>
                  <a:pt x="0" y="420623"/>
                </a:moveTo>
                <a:lnTo>
                  <a:pt x="0" y="0"/>
                </a:lnTo>
                <a:lnTo>
                  <a:pt x="362712" y="210311"/>
                </a:lnTo>
                <a:lnTo>
                  <a:pt x="0" y="420623"/>
                </a:lnTo>
                <a:close/>
              </a:path>
            </a:pathLst>
          </a:custGeom>
          <a:solidFill>
            <a:srgbClr val="394653"/>
          </a:solidFill>
        </p:spPr>
        <p:txBody>
          <a:bodyPr wrap="square" lIns="0" tIns="0" rIns="0" bIns="0" rtlCol="0"/>
          <a:lstStyle/>
          <a:p>
            <a:endParaRPr>
              <a:cs typeface="+mn-ea"/>
              <a:sym typeface="+mn-lt"/>
            </a:endParaRPr>
          </a:p>
        </p:txBody>
      </p:sp>
      <p:sp>
        <p:nvSpPr>
          <p:cNvPr id="5" name="object 5"/>
          <p:cNvSpPr/>
          <p:nvPr/>
        </p:nvSpPr>
        <p:spPr>
          <a:xfrm>
            <a:off x="7085078" y="1987295"/>
            <a:ext cx="3822191" cy="2872740"/>
          </a:xfrm>
          <a:prstGeom prst="rect">
            <a:avLst/>
          </a:prstGeom>
          <a:blipFill>
            <a:blip r:embed="rId2" cstate="print"/>
            <a:stretch>
              <a:fillRect/>
            </a:stretch>
          </a:blipFill>
        </p:spPr>
        <p:txBody>
          <a:bodyPr wrap="square" lIns="0" tIns="0" rIns="0" bIns="0" rtlCol="0"/>
          <a:lstStyle/>
          <a:p>
            <a:endParaRPr>
              <a:cs typeface="+mn-ea"/>
              <a:sym typeface="+mn-lt"/>
            </a:endParaRPr>
          </a:p>
        </p:txBody>
      </p:sp>
      <p:sp>
        <p:nvSpPr>
          <p:cNvPr id="6" name="object 6"/>
          <p:cNvSpPr/>
          <p:nvPr/>
        </p:nvSpPr>
        <p:spPr>
          <a:xfrm>
            <a:off x="1918718" y="2309826"/>
            <a:ext cx="628015" cy="627380"/>
          </a:xfrm>
          <a:custGeom>
            <a:avLst/>
            <a:gdLst/>
            <a:ahLst/>
            <a:cxnLst/>
            <a:rect l="l" t="t" r="r" b="b"/>
            <a:pathLst>
              <a:path w="628014" h="627380">
                <a:moveTo>
                  <a:pt x="314096" y="627062"/>
                </a:moveTo>
                <a:lnTo>
                  <a:pt x="267766" y="623662"/>
                </a:lnTo>
                <a:lnTo>
                  <a:pt x="223544" y="613784"/>
                </a:lnTo>
                <a:lnTo>
                  <a:pt x="181912" y="597910"/>
                </a:lnTo>
                <a:lnTo>
                  <a:pt x="143352" y="576524"/>
                </a:lnTo>
                <a:lnTo>
                  <a:pt x="108348" y="550106"/>
                </a:lnTo>
                <a:lnTo>
                  <a:pt x="77382" y="519140"/>
                </a:lnTo>
                <a:lnTo>
                  <a:pt x="50935" y="484109"/>
                </a:lnTo>
                <a:lnTo>
                  <a:pt x="29491" y="445495"/>
                </a:lnTo>
                <a:lnTo>
                  <a:pt x="13533" y="403780"/>
                </a:lnTo>
                <a:lnTo>
                  <a:pt x="3541" y="359447"/>
                </a:lnTo>
                <a:lnTo>
                  <a:pt x="0" y="312978"/>
                </a:lnTo>
                <a:lnTo>
                  <a:pt x="3541" y="266784"/>
                </a:lnTo>
                <a:lnTo>
                  <a:pt x="13533" y="222676"/>
                </a:lnTo>
                <a:lnTo>
                  <a:pt x="29491" y="181142"/>
                </a:lnTo>
                <a:lnTo>
                  <a:pt x="50935" y="142668"/>
                </a:lnTo>
                <a:lnTo>
                  <a:pt x="77382" y="107742"/>
                </a:lnTo>
                <a:lnTo>
                  <a:pt x="108348" y="76852"/>
                </a:lnTo>
                <a:lnTo>
                  <a:pt x="143352" y="50485"/>
                </a:lnTo>
                <a:lnTo>
                  <a:pt x="181912" y="29129"/>
                </a:lnTo>
                <a:lnTo>
                  <a:pt x="223544" y="13271"/>
                </a:lnTo>
                <a:lnTo>
                  <a:pt x="267766" y="3399"/>
                </a:lnTo>
                <a:lnTo>
                  <a:pt x="314096" y="0"/>
                </a:lnTo>
                <a:lnTo>
                  <a:pt x="360429" y="3399"/>
                </a:lnTo>
                <a:lnTo>
                  <a:pt x="404651" y="13274"/>
                </a:lnTo>
                <a:lnTo>
                  <a:pt x="446277" y="29140"/>
                </a:lnTo>
                <a:lnTo>
                  <a:pt x="484821" y="50511"/>
                </a:lnTo>
                <a:lnTo>
                  <a:pt x="519801" y="76903"/>
                </a:lnTo>
                <a:lnTo>
                  <a:pt x="550729" y="107830"/>
                </a:lnTo>
                <a:lnTo>
                  <a:pt x="577121" y="142808"/>
                </a:lnTo>
                <a:lnTo>
                  <a:pt x="598493" y="181352"/>
                </a:lnTo>
                <a:lnTo>
                  <a:pt x="614359" y="222975"/>
                </a:lnTo>
                <a:lnTo>
                  <a:pt x="624234" y="267195"/>
                </a:lnTo>
                <a:lnTo>
                  <a:pt x="627633" y="313524"/>
                </a:lnTo>
                <a:lnTo>
                  <a:pt x="624234" y="359857"/>
                </a:lnTo>
                <a:lnTo>
                  <a:pt x="614359" y="404079"/>
                </a:lnTo>
                <a:lnTo>
                  <a:pt x="598493" y="445705"/>
                </a:lnTo>
                <a:lnTo>
                  <a:pt x="577121" y="484250"/>
                </a:lnTo>
                <a:lnTo>
                  <a:pt x="550729" y="519229"/>
                </a:lnTo>
                <a:lnTo>
                  <a:pt x="519801" y="550157"/>
                </a:lnTo>
                <a:lnTo>
                  <a:pt x="484821" y="576550"/>
                </a:lnTo>
                <a:lnTo>
                  <a:pt x="446277" y="597921"/>
                </a:lnTo>
                <a:lnTo>
                  <a:pt x="404651" y="613787"/>
                </a:lnTo>
                <a:lnTo>
                  <a:pt x="360429" y="623663"/>
                </a:lnTo>
                <a:lnTo>
                  <a:pt x="314096" y="627062"/>
                </a:lnTo>
                <a:close/>
              </a:path>
            </a:pathLst>
          </a:custGeom>
          <a:solidFill>
            <a:srgbClr val="00929F"/>
          </a:solidFill>
        </p:spPr>
        <p:txBody>
          <a:bodyPr wrap="square" lIns="0" tIns="0" rIns="0" bIns="0" rtlCol="0"/>
          <a:lstStyle/>
          <a:p>
            <a:endParaRPr>
              <a:cs typeface="+mn-ea"/>
              <a:sym typeface="+mn-lt"/>
            </a:endParaRPr>
          </a:p>
        </p:txBody>
      </p:sp>
      <p:sp>
        <p:nvSpPr>
          <p:cNvPr id="7" name="object 7"/>
          <p:cNvSpPr txBox="1"/>
          <p:nvPr/>
        </p:nvSpPr>
        <p:spPr>
          <a:xfrm>
            <a:off x="2134948" y="2413077"/>
            <a:ext cx="194945" cy="382156"/>
          </a:xfrm>
          <a:prstGeom prst="rect">
            <a:avLst/>
          </a:prstGeom>
        </p:spPr>
        <p:txBody>
          <a:bodyPr vert="horz" wrap="square" lIns="0" tIns="12700" rIns="0" bIns="0" rtlCol="0">
            <a:spAutoFit/>
          </a:bodyPr>
          <a:lstStyle/>
          <a:p>
            <a:pPr marL="12700">
              <a:spcBef>
                <a:spcPts val="100"/>
              </a:spcBef>
            </a:pPr>
            <a:r>
              <a:rPr sz="2400" dirty="0">
                <a:solidFill>
                  <a:srgbClr val="FFFFFF"/>
                </a:solidFill>
                <a:cs typeface="+mn-ea"/>
                <a:sym typeface="+mn-lt"/>
              </a:rPr>
              <a:t>1</a:t>
            </a:r>
            <a:endParaRPr sz="2400">
              <a:cs typeface="+mn-ea"/>
              <a:sym typeface="+mn-lt"/>
            </a:endParaRPr>
          </a:p>
        </p:txBody>
      </p:sp>
      <p:sp>
        <p:nvSpPr>
          <p:cNvPr id="8" name="object 8"/>
          <p:cNvSpPr/>
          <p:nvPr/>
        </p:nvSpPr>
        <p:spPr>
          <a:xfrm>
            <a:off x="1918722" y="3139783"/>
            <a:ext cx="628015" cy="627380"/>
          </a:xfrm>
          <a:custGeom>
            <a:avLst/>
            <a:gdLst/>
            <a:ahLst/>
            <a:cxnLst/>
            <a:rect l="l" t="t" r="r" b="b"/>
            <a:pathLst>
              <a:path w="628014" h="627379">
                <a:moveTo>
                  <a:pt x="314091" y="627062"/>
                </a:moveTo>
                <a:lnTo>
                  <a:pt x="267761" y="623663"/>
                </a:lnTo>
                <a:lnTo>
                  <a:pt x="223538" y="613787"/>
                </a:lnTo>
                <a:lnTo>
                  <a:pt x="181904" y="597922"/>
                </a:lnTo>
                <a:lnTo>
                  <a:pt x="143343" y="576550"/>
                </a:lnTo>
                <a:lnTo>
                  <a:pt x="108337" y="550159"/>
                </a:lnTo>
                <a:lnTo>
                  <a:pt x="77369" y="519231"/>
                </a:lnTo>
                <a:lnTo>
                  <a:pt x="50921" y="484253"/>
                </a:lnTo>
                <a:lnTo>
                  <a:pt x="29477" y="445710"/>
                </a:lnTo>
                <a:lnTo>
                  <a:pt x="13520" y="404086"/>
                </a:lnTo>
                <a:lnTo>
                  <a:pt x="3533" y="359867"/>
                </a:lnTo>
                <a:lnTo>
                  <a:pt x="0" y="313537"/>
                </a:lnTo>
                <a:lnTo>
                  <a:pt x="3547" y="267204"/>
                </a:lnTo>
                <a:lnTo>
                  <a:pt x="13541" y="222982"/>
                </a:lnTo>
                <a:lnTo>
                  <a:pt x="29500" y="181356"/>
                </a:lnTo>
                <a:lnTo>
                  <a:pt x="50943" y="142812"/>
                </a:lnTo>
                <a:lnTo>
                  <a:pt x="77387" y="107832"/>
                </a:lnTo>
                <a:lnTo>
                  <a:pt x="108351" y="76904"/>
                </a:lnTo>
                <a:lnTo>
                  <a:pt x="143353" y="50512"/>
                </a:lnTo>
                <a:lnTo>
                  <a:pt x="181910" y="29140"/>
                </a:lnTo>
                <a:lnTo>
                  <a:pt x="223540" y="13274"/>
                </a:lnTo>
                <a:lnTo>
                  <a:pt x="267762" y="3399"/>
                </a:lnTo>
                <a:lnTo>
                  <a:pt x="314091" y="0"/>
                </a:lnTo>
                <a:lnTo>
                  <a:pt x="360424" y="3399"/>
                </a:lnTo>
                <a:lnTo>
                  <a:pt x="404647" y="13275"/>
                </a:lnTo>
                <a:lnTo>
                  <a:pt x="446274" y="29141"/>
                </a:lnTo>
                <a:lnTo>
                  <a:pt x="484821" y="50515"/>
                </a:lnTo>
                <a:lnTo>
                  <a:pt x="519802" y="76910"/>
                </a:lnTo>
                <a:lnTo>
                  <a:pt x="550732" y="107843"/>
                </a:lnTo>
                <a:lnTo>
                  <a:pt x="577125" y="142828"/>
                </a:lnTo>
                <a:lnTo>
                  <a:pt x="598497" y="181381"/>
                </a:lnTo>
                <a:lnTo>
                  <a:pt x="614362" y="223017"/>
                </a:lnTo>
                <a:lnTo>
                  <a:pt x="624233" y="267252"/>
                </a:lnTo>
                <a:lnTo>
                  <a:pt x="627624" y="313601"/>
                </a:lnTo>
                <a:lnTo>
                  <a:pt x="624218" y="359914"/>
                </a:lnTo>
                <a:lnTo>
                  <a:pt x="614341" y="404121"/>
                </a:lnTo>
                <a:lnTo>
                  <a:pt x="598475" y="445734"/>
                </a:lnTo>
                <a:lnTo>
                  <a:pt x="577104" y="484270"/>
                </a:lnTo>
                <a:lnTo>
                  <a:pt x="550714" y="519241"/>
                </a:lnTo>
                <a:lnTo>
                  <a:pt x="519788" y="550165"/>
                </a:lnTo>
                <a:lnTo>
                  <a:pt x="484811" y="576553"/>
                </a:lnTo>
                <a:lnTo>
                  <a:pt x="446268" y="597923"/>
                </a:lnTo>
                <a:lnTo>
                  <a:pt x="404644" y="613788"/>
                </a:lnTo>
                <a:lnTo>
                  <a:pt x="360423" y="623663"/>
                </a:lnTo>
                <a:lnTo>
                  <a:pt x="314091" y="627062"/>
                </a:lnTo>
                <a:close/>
              </a:path>
            </a:pathLst>
          </a:custGeom>
          <a:solidFill>
            <a:srgbClr val="F6AA25"/>
          </a:solidFill>
        </p:spPr>
        <p:txBody>
          <a:bodyPr wrap="square" lIns="0" tIns="0" rIns="0" bIns="0" rtlCol="0"/>
          <a:lstStyle/>
          <a:p>
            <a:endParaRPr>
              <a:cs typeface="+mn-ea"/>
              <a:sym typeface="+mn-lt"/>
            </a:endParaRPr>
          </a:p>
        </p:txBody>
      </p:sp>
      <p:sp>
        <p:nvSpPr>
          <p:cNvPr id="9" name="object 9"/>
          <p:cNvSpPr/>
          <p:nvPr/>
        </p:nvSpPr>
        <p:spPr>
          <a:xfrm>
            <a:off x="1918718" y="3969754"/>
            <a:ext cx="628015" cy="627380"/>
          </a:xfrm>
          <a:custGeom>
            <a:avLst/>
            <a:gdLst/>
            <a:ahLst/>
            <a:cxnLst/>
            <a:rect l="l" t="t" r="r" b="b"/>
            <a:pathLst>
              <a:path w="628014" h="627379">
                <a:moveTo>
                  <a:pt x="314096" y="627062"/>
                </a:moveTo>
                <a:lnTo>
                  <a:pt x="267763" y="623663"/>
                </a:lnTo>
                <a:lnTo>
                  <a:pt x="223533" y="613787"/>
                </a:lnTo>
                <a:lnTo>
                  <a:pt x="181886" y="597921"/>
                </a:lnTo>
                <a:lnTo>
                  <a:pt x="143308" y="576550"/>
                </a:lnTo>
                <a:lnTo>
                  <a:pt x="108284" y="550157"/>
                </a:lnTo>
                <a:lnTo>
                  <a:pt x="77382" y="519340"/>
                </a:lnTo>
                <a:lnTo>
                  <a:pt x="50935" y="484427"/>
                </a:lnTo>
                <a:lnTo>
                  <a:pt x="29491" y="445969"/>
                </a:lnTo>
                <a:lnTo>
                  <a:pt x="13533" y="404455"/>
                </a:lnTo>
                <a:lnTo>
                  <a:pt x="3541" y="360372"/>
                </a:lnTo>
                <a:lnTo>
                  <a:pt x="0" y="314210"/>
                </a:lnTo>
                <a:lnTo>
                  <a:pt x="3541" y="267710"/>
                </a:lnTo>
                <a:lnTo>
                  <a:pt x="13533" y="223351"/>
                </a:lnTo>
                <a:lnTo>
                  <a:pt x="29491" y="181615"/>
                </a:lnTo>
                <a:lnTo>
                  <a:pt x="50935" y="142985"/>
                </a:lnTo>
                <a:lnTo>
                  <a:pt x="77382" y="107942"/>
                </a:lnTo>
                <a:lnTo>
                  <a:pt x="108348" y="76967"/>
                </a:lnTo>
                <a:lnTo>
                  <a:pt x="143412" y="50511"/>
                </a:lnTo>
                <a:lnTo>
                  <a:pt x="181948" y="29140"/>
                </a:lnTo>
                <a:lnTo>
                  <a:pt x="223562" y="13274"/>
                </a:lnTo>
                <a:lnTo>
                  <a:pt x="267773" y="3399"/>
                </a:lnTo>
                <a:lnTo>
                  <a:pt x="314096" y="0"/>
                </a:lnTo>
                <a:lnTo>
                  <a:pt x="360431" y="3400"/>
                </a:lnTo>
                <a:lnTo>
                  <a:pt x="404661" y="13278"/>
                </a:lnTo>
                <a:lnTo>
                  <a:pt x="446302" y="29154"/>
                </a:lnTo>
                <a:lnTo>
                  <a:pt x="484865" y="50544"/>
                </a:lnTo>
                <a:lnTo>
                  <a:pt x="519865" y="76967"/>
                </a:lnTo>
                <a:lnTo>
                  <a:pt x="550729" y="107830"/>
                </a:lnTo>
                <a:lnTo>
                  <a:pt x="577121" y="142808"/>
                </a:lnTo>
                <a:lnTo>
                  <a:pt x="598493" y="181352"/>
                </a:lnTo>
                <a:lnTo>
                  <a:pt x="614359" y="222975"/>
                </a:lnTo>
                <a:lnTo>
                  <a:pt x="624234" y="267195"/>
                </a:lnTo>
                <a:lnTo>
                  <a:pt x="627633" y="313524"/>
                </a:lnTo>
                <a:lnTo>
                  <a:pt x="624234" y="359857"/>
                </a:lnTo>
                <a:lnTo>
                  <a:pt x="614359" y="404079"/>
                </a:lnTo>
                <a:lnTo>
                  <a:pt x="598493" y="445705"/>
                </a:lnTo>
                <a:lnTo>
                  <a:pt x="577121" y="484250"/>
                </a:lnTo>
                <a:lnTo>
                  <a:pt x="550729" y="519229"/>
                </a:lnTo>
                <a:lnTo>
                  <a:pt x="519801" y="550157"/>
                </a:lnTo>
                <a:lnTo>
                  <a:pt x="484762" y="576583"/>
                </a:lnTo>
                <a:lnTo>
                  <a:pt x="446240" y="597935"/>
                </a:lnTo>
                <a:lnTo>
                  <a:pt x="404632" y="613791"/>
                </a:lnTo>
                <a:lnTo>
                  <a:pt x="360422" y="623663"/>
                </a:lnTo>
                <a:lnTo>
                  <a:pt x="314096" y="627062"/>
                </a:lnTo>
                <a:close/>
              </a:path>
            </a:pathLst>
          </a:custGeom>
          <a:solidFill>
            <a:srgbClr val="EA542B"/>
          </a:solidFill>
        </p:spPr>
        <p:txBody>
          <a:bodyPr wrap="square" lIns="0" tIns="0" rIns="0" bIns="0" rtlCol="0"/>
          <a:lstStyle/>
          <a:p>
            <a:endParaRPr>
              <a:cs typeface="+mn-ea"/>
              <a:sym typeface="+mn-lt"/>
            </a:endParaRPr>
          </a:p>
        </p:txBody>
      </p:sp>
      <p:sp>
        <p:nvSpPr>
          <p:cNvPr id="10" name="object 10"/>
          <p:cNvSpPr txBox="1"/>
          <p:nvPr/>
        </p:nvSpPr>
        <p:spPr>
          <a:xfrm>
            <a:off x="2134948" y="4073017"/>
            <a:ext cx="194945" cy="382156"/>
          </a:xfrm>
          <a:prstGeom prst="rect">
            <a:avLst/>
          </a:prstGeom>
        </p:spPr>
        <p:txBody>
          <a:bodyPr vert="horz" wrap="square" lIns="0" tIns="12700" rIns="0" bIns="0" rtlCol="0">
            <a:spAutoFit/>
          </a:bodyPr>
          <a:lstStyle/>
          <a:p>
            <a:pPr marL="12700">
              <a:spcBef>
                <a:spcPts val="100"/>
              </a:spcBef>
            </a:pPr>
            <a:r>
              <a:rPr sz="2400" dirty="0">
                <a:solidFill>
                  <a:srgbClr val="FFFFFF"/>
                </a:solidFill>
                <a:cs typeface="+mn-ea"/>
                <a:sym typeface="+mn-lt"/>
              </a:rPr>
              <a:t>3</a:t>
            </a:r>
            <a:endParaRPr sz="2400">
              <a:cs typeface="+mn-ea"/>
              <a:sym typeface="+mn-lt"/>
            </a:endParaRPr>
          </a:p>
        </p:txBody>
      </p:sp>
      <p:sp>
        <p:nvSpPr>
          <p:cNvPr id="11" name="object 11"/>
          <p:cNvSpPr txBox="1"/>
          <p:nvPr/>
        </p:nvSpPr>
        <p:spPr>
          <a:xfrm>
            <a:off x="2699613" y="2479687"/>
            <a:ext cx="1042035" cy="321242"/>
          </a:xfrm>
          <a:prstGeom prst="rect">
            <a:avLst/>
          </a:prstGeom>
        </p:spPr>
        <p:txBody>
          <a:bodyPr vert="horz" wrap="square" lIns="0" tIns="13335" rIns="0" bIns="0" rtlCol="0">
            <a:spAutoFit/>
          </a:bodyPr>
          <a:lstStyle/>
          <a:p>
            <a:pPr marL="12700">
              <a:spcBef>
                <a:spcPts val="105"/>
              </a:spcBef>
            </a:pPr>
            <a:r>
              <a:rPr sz="2000" b="1" dirty="0">
                <a:solidFill>
                  <a:srgbClr val="394653"/>
                </a:solidFill>
                <a:cs typeface="+mn-ea"/>
                <a:sym typeface="+mn-lt"/>
              </a:rPr>
              <a:t>畅通气</a:t>
            </a:r>
            <a:r>
              <a:rPr sz="2000" b="1" spc="5" dirty="0">
                <a:solidFill>
                  <a:srgbClr val="394653"/>
                </a:solidFill>
                <a:cs typeface="+mn-ea"/>
                <a:sym typeface="+mn-lt"/>
              </a:rPr>
              <a:t>道</a:t>
            </a:r>
            <a:endParaRPr sz="2000">
              <a:cs typeface="+mn-ea"/>
              <a:sym typeface="+mn-lt"/>
            </a:endParaRPr>
          </a:p>
        </p:txBody>
      </p:sp>
      <p:sp>
        <p:nvSpPr>
          <p:cNvPr id="12" name="object 12"/>
          <p:cNvSpPr txBox="1"/>
          <p:nvPr/>
        </p:nvSpPr>
        <p:spPr>
          <a:xfrm>
            <a:off x="2134947" y="3293211"/>
            <a:ext cx="3147695" cy="648960"/>
          </a:xfrm>
          <a:prstGeom prst="rect">
            <a:avLst/>
          </a:prstGeom>
        </p:spPr>
        <p:txBody>
          <a:bodyPr vert="horz" wrap="square" lIns="0" tIns="0" rIns="0" bIns="0" rtlCol="0">
            <a:spAutoFit/>
          </a:bodyPr>
          <a:lstStyle/>
          <a:p>
            <a:pPr marL="12700">
              <a:lnSpc>
                <a:spcPts val="2585"/>
              </a:lnSpc>
              <a:tabLst>
                <a:tab pos="593090" algn="l"/>
              </a:tabLst>
            </a:pPr>
            <a:r>
              <a:rPr sz="2400" dirty="0">
                <a:solidFill>
                  <a:srgbClr val="FFFFFF"/>
                </a:solidFill>
                <a:cs typeface="+mn-ea"/>
                <a:sym typeface="+mn-lt"/>
              </a:rPr>
              <a:t>2	</a:t>
            </a:r>
            <a:r>
              <a:rPr sz="2000" b="1" dirty="0">
                <a:solidFill>
                  <a:srgbClr val="394653"/>
                </a:solidFill>
                <a:cs typeface="+mn-ea"/>
                <a:sym typeface="+mn-lt"/>
              </a:rPr>
              <a:t>口对口（鼻）人工呼</a:t>
            </a:r>
            <a:r>
              <a:rPr sz="2000" b="1" spc="5" dirty="0">
                <a:solidFill>
                  <a:srgbClr val="394653"/>
                </a:solidFill>
                <a:cs typeface="+mn-ea"/>
                <a:sym typeface="+mn-lt"/>
              </a:rPr>
              <a:t>吸</a:t>
            </a:r>
            <a:endParaRPr sz="2000">
              <a:cs typeface="+mn-ea"/>
              <a:sym typeface="+mn-lt"/>
            </a:endParaRPr>
          </a:p>
        </p:txBody>
      </p:sp>
      <p:sp>
        <p:nvSpPr>
          <p:cNvPr id="13" name="object 13"/>
          <p:cNvSpPr txBox="1"/>
          <p:nvPr/>
        </p:nvSpPr>
        <p:spPr>
          <a:xfrm>
            <a:off x="2716556" y="4157535"/>
            <a:ext cx="2566035" cy="629018"/>
          </a:xfrm>
          <a:prstGeom prst="rect">
            <a:avLst/>
          </a:prstGeom>
        </p:spPr>
        <p:txBody>
          <a:bodyPr vert="horz" wrap="square" lIns="0" tIns="13335" rIns="0" bIns="0" rtlCol="0">
            <a:spAutoFit/>
          </a:bodyPr>
          <a:lstStyle/>
          <a:p>
            <a:pPr marL="12700">
              <a:spcBef>
                <a:spcPts val="105"/>
              </a:spcBef>
            </a:pPr>
            <a:r>
              <a:rPr sz="2000" b="1" dirty="0">
                <a:solidFill>
                  <a:srgbClr val="394653"/>
                </a:solidFill>
                <a:cs typeface="+mn-ea"/>
                <a:sym typeface="+mn-lt"/>
              </a:rPr>
              <a:t>胸外按压（人工循环</a:t>
            </a:r>
            <a:r>
              <a:rPr sz="2000" b="1" spc="5" dirty="0">
                <a:solidFill>
                  <a:srgbClr val="394653"/>
                </a:solidFill>
                <a:cs typeface="+mn-ea"/>
                <a:sym typeface="+mn-lt"/>
              </a:rPr>
              <a:t>）</a:t>
            </a:r>
            <a:endParaRPr sz="2000">
              <a:cs typeface="+mn-ea"/>
              <a:sym typeface="+mn-lt"/>
            </a:endParaRPr>
          </a:p>
        </p:txBody>
      </p:sp>
      <p:sp>
        <p:nvSpPr>
          <p:cNvPr id="14" name="object 14"/>
          <p:cNvSpPr txBox="1">
            <a:spLocks noGrp="1"/>
          </p:cNvSpPr>
          <p:nvPr>
            <p:ph type="title"/>
          </p:nvPr>
        </p:nvSpPr>
        <p:spPr>
          <a:xfrm>
            <a:off x="624000" y="296728"/>
            <a:ext cx="5694045" cy="566181"/>
          </a:xfrm>
          <a:prstGeom prst="rect">
            <a:avLst/>
          </a:prstGeom>
        </p:spPr>
        <p:txBody>
          <a:bodyPr vert="horz" wrap="square" lIns="0" tIns="12065" rIns="0" bIns="0" rtlCol="0" anchor="ctr" anchorCtr="0">
            <a:spAutoFit/>
          </a:bodyPr>
          <a:lstStyle/>
          <a:p>
            <a:pPr marL="12700">
              <a:spcBef>
                <a:spcPts val="95"/>
              </a:spcBef>
            </a:pPr>
            <a:r>
              <a:rPr spc="-5" dirty="0" err="1">
                <a:latin typeface="+mn-lt"/>
                <a:ea typeface="+mn-ea"/>
                <a:cs typeface="+mn-ea"/>
                <a:sym typeface="+mn-lt"/>
              </a:rPr>
              <a:t>安全须知</a:t>
            </a:r>
            <a:r>
              <a:rPr spc="-5" dirty="0">
                <a:latin typeface="+mn-lt"/>
                <a:ea typeface="+mn-ea"/>
                <a:cs typeface="+mn-ea"/>
                <a:sym typeface="+mn-lt"/>
              </a:rPr>
              <a:t>——电</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519103" y="1856129"/>
            <a:ext cx="3881120" cy="860493"/>
          </a:xfrm>
          <a:prstGeom prst="rect">
            <a:avLst/>
          </a:prstGeom>
        </p:spPr>
        <p:txBody>
          <a:bodyPr vert="horz" wrap="square" lIns="0" tIns="13971" rIns="0" bIns="0" rtlCol="0">
            <a:spAutoFit/>
          </a:bodyPr>
          <a:lstStyle/>
          <a:p>
            <a:pPr marL="12700">
              <a:spcBef>
                <a:spcPts val="110"/>
              </a:spcBef>
            </a:pPr>
            <a:r>
              <a:rPr sz="2750" b="1" spc="11" dirty="0">
                <a:solidFill>
                  <a:srgbClr val="EA542B"/>
                </a:solidFill>
                <a:cs typeface="+mn-ea"/>
                <a:sym typeface="+mn-lt"/>
              </a:rPr>
              <a:t>检修电气设备的安全措施</a:t>
            </a:r>
            <a:endParaRPr sz="2750">
              <a:cs typeface="+mn-ea"/>
              <a:sym typeface="+mn-lt"/>
            </a:endParaRPr>
          </a:p>
        </p:txBody>
      </p:sp>
      <p:sp>
        <p:nvSpPr>
          <p:cNvPr id="3" name="object 3"/>
          <p:cNvSpPr txBox="1">
            <a:spLocks noGrp="1"/>
          </p:cNvSpPr>
          <p:nvPr>
            <p:ph type="title"/>
          </p:nvPr>
        </p:nvSpPr>
        <p:spPr>
          <a:xfrm>
            <a:off x="643127" y="195779"/>
            <a:ext cx="5694045" cy="566181"/>
          </a:xfrm>
          <a:prstGeom prst="rect">
            <a:avLst/>
          </a:prstGeom>
        </p:spPr>
        <p:txBody>
          <a:bodyPr vert="horz" wrap="square" lIns="0" tIns="12065" rIns="0" bIns="0" rtlCol="0" anchor="ctr" anchorCtr="0">
            <a:spAutoFit/>
          </a:bodyPr>
          <a:lstStyle/>
          <a:p>
            <a:pPr marL="12700">
              <a:spcBef>
                <a:spcPts val="95"/>
              </a:spcBef>
            </a:pPr>
            <a:r>
              <a:rPr spc="-5" dirty="0" err="1">
                <a:latin typeface="+mn-lt"/>
                <a:ea typeface="+mn-ea"/>
                <a:cs typeface="+mn-ea"/>
                <a:sym typeface="+mn-lt"/>
              </a:rPr>
              <a:t>安全须知</a:t>
            </a:r>
            <a:r>
              <a:rPr spc="-5" dirty="0">
                <a:latin typeface="+mn-lt"/>
                <a:ea typeface="+mn-ea"/>
                <a:cs typeface="+mn-ea"/>
                <a:sym typeface="+mn-lt"/>
              </a:rPr>
              <a:t>——电</a:t>
            </a:r>
          </a:p>
        </p:txBody>
      </p:sp>
      <p:sp>
        <p:nvSpPr>
          <p:cNvPr id="4" name="object 4"/>
          <p:cNvSpPr/>
          <p:nvPr/>
        </p:nvSpPr>
        <p:spPr>
          <a:xfrm>
            <a:off x="4992623" y="1901952"/>
            <a:ext cx="363220" cy="421005"/>
          </a:xfrm>
          <a:custGeom>
            <a:avLst/>
            <a:gdLst/>
            <a:ahLst/>
            <a:cxnLst/>
            <a:rect l="l" t="t" r="r" b="b"/>
            <a:pathLst>
              <a:path w="363220" h="421005">
                <a:moveTo>
                  <a:pt x="0" y="420624"/>
                </a:moveTo>
                <a:lnTo>
                  <a:pt x="0" y="0"/>
                </a:lnTo>
                <a:lnTo>
                  <a:pt x="362712" y="210312"/>
                </a:lnTo>
                <a:lnTo>
                  <a:pt x="0" y="420624"/>
                </a:lnTo>
                <a:close/>
              </a:path>
            </a:pathLst>
          </a:custGeom>
          <a:solidFill>
            <a:srgbClr val="394653"/>
          </a:solidFill>
        </p:spPr>
        <p:txBody>
          <a:bodyPr wrap="square" lIns="0" tIns="0" rIns="0" bIns="0" rtlCol="0"/>
          <a:lstStyle/>
          <a:p>
            <a:endParaRPr>
              <a:cs typeface="+mn-ea"/>
              <a:sym typeface="+mn-lt"/>
            </a:endParaRPr>
          </a:p>
        </p:txBody>
      </p:sp>
      <p:sp>
        <p:nvSpPr>
          <p:cNvPr id="5" name="object 5"/>
          <p:cNvSpPr/>
          <p:nvPr/>
        </p:nvSpPr>
        <p:spPr>
          <a:xfrm>
            <a:off x="643127" y="1684021"/>
            <a:ext cx="4204716" cy="4134612"/>
          </a:xfrm>
          <a:prstGeom prst="rect">
            <a:avLst/>
          </a:prstGeom>
          <a:blipFill>
            <a:blip r:embed="rId2" cstate="print"/>
            <a:stretch>
              <a:fillRect/>
            </a:stretch>
          </a:blipFill>
        </p:spPr>
        <p:txBody>
          <a:bodyPr wrap="square" lIns="0" tIns="0" rIns="0" bIns="0" rtlCol="0"/>
          <a:lstStyle/>
          <a:p>
            <a:endParaRPr>
              <a:cs typeface="+mn-ea"/>
              <a:sym typeface="+mn-lt"/>
            </a:endParaRPr>
          </a:p>
        </p:txBody>
      </p:sp>
      <p:sp>
        <p:nvSpPr>
          <p:cNvPr id="6" name="object 6"/>
          <p:cNvSpPr/>
          <p:nvPr/>
        </p:nvSpPr>
        <p:spPr>
          <a:xfrm>
            <a:off x="4992624" y="2769107"/>
            <a:ext cx="1915795" cy="1295400"/>
          </a:xfrm>
          <a:custGeom>
            <a:avLst/>
            <a:gdLst/>
            <a:ahLst/>
            <a:cxnLst/>
            <a:rect l="l" t="t" r="r" b="b"/>
            <a:pathLst>
              <a:path w="1915795" h="1295400">
                <a:moveTo>
                  <a:pt x="1700783" y="1295400"/>
                </a:moveTo>
                <a:lnTo>
                  <a:pt x="214884" y="1295400"/>
                </a:lnTo>
                <a:lnTo>
                  <a:pt x="165629" y="1289509"/>
                </a:lnTo>
                <a:lnTo>
                  <a:pt x="120369" y="1273133"/>
                </a:lnTo>
                <a:lnTo>
                  <a:pt x="80419" y="1247556"/>
                </a:lnTo>
                <a:lnTo>
                  <a:pt x="47092" y="1214067"/>
                </a:lnTo>
                <a:lnTo>
                  <a:pt x="21704" y="1173952"/>
                </a:lnTo>
                <a:lnTo>
                  <a:pt x="5569" y="1128498"/>
                </a:lnTo>
                <a:lnTo>
                  <a:pt x="0" y="1078992"/>
                </a:lnTo>
                <a:lnTo>
                  <a:pt x="0" y="214884"/>
                </a:lnTo>
                <a:lnTo>
                  <a:pt x="5569" y="165569"/>
                </a:lnTo>
                <a:lnTo>
                  <a:pt x="21704" y="120270"/>
                </a:lnTo>
                <a:lnTo>
                  <a:pt x="47092" y="80301"/>
                </a:lnTo>
                <a:lnTo>
                  <a:pt x="80419" y="46976"/>
                </a:lnTo>
                <a:lnTo>
                  <a:pt x="120369" y="21609"/>
                </a:lnTo>
                <a:lnTo>
                  <a:pt x="165629" y="5512"/>
                </a:lnTo>
                <a:lnTo>
                  <a:pt x="214884" y="0"/>
                </a:lnTo>
                <a:lnTo>
                  <a:pt x="1700783" y="0"/>
                </a:lnTo>
                <a:lnTo>
                  <a:pt x="1750098" y="5512"/>
                </a:lnTo>
                <a:lnTo>
                  <a:pt x="1795397" y="21609"/>
                </a:lnTo>
                <a:lnTo>
                  <a:pt x="1835366" y="46976"/>
                </a:lnTo>
                <a:lnTo>
                  <a:pt x="1868691" y="80301"/>
                </a:lnTo>
                <a:lnTo>
                  <a:pt x="1894058" y="120270"/>
                </a:lnTo>
                <a:lnTo>
                  <a:pt x="1910155" y="165569"/>
                </a:lnTo>
                <a:lnTo>
                  <a:pt x="1915668" y="214884"/>
                </a:lnTo>
                <a:lnTo>
                  <a:pt x="1915668" y="1078992"/>
                </a:lnTo>
                <a:lnTo>
                  <a:pt x="1910155" y="1128498"/>
                </a:lnTo>
                <a:lnTo>
                  <a:pt x="1894058" y="1173952"/>
                </a:lnTo>
                <a:lnTo>
                  <a:pt x="1868691" y="1214067"/>
                </a:lnTo>
                <a:lnTo>
                  <a:pt x="1835366" y="1247556"/>
                </a:lnTo>
                <a:lnTo>
                  <a:pt x="1795397" y="1273133"/>
                </a:lnTo>
                <a:lnTo>
                  <a:pt x="1750098" y="1289509"/>
                </a:lnTo>
                <a:lnTo>
                  <a:pt x="1700783" y="1295400"/>
                </a:lnTo>
                <a:close/>
              </a:path>
            </a:pathLst>
          </a:custGeom>
          <a:solidFill>
            <a:srgbClr val="394653"/>
          </a:solidFill>
        </p:spPr>
        <p:txBody>
          <a:bodyPr wrap="square" lIns="0" tIns="0" rIns="0" bIns="0" rtlCol="0"/>
          <a:lstStyle/>
          <a:p>
            <a:endParaRPr>
              <a:cs typeface="+mn-ea"/>
              <a:sym typeface="+mn-lt"/>
            </a:endParaRPr>
          </a:p>
        </p:txBody>
      </p:sp>
      <p:sp>
        <p:nvSpPr>
          <p:cNvPr id="7" name="object 7"/>
          <p:cNvSpPr txBox="1"/>
          <p:nvPr/>
        </p:nvSpPr>
        <p:spPr>
          <a:xfrm>
            <a:off x="5524690" y="3254057"/>
            <a:ext cx="763271" cy="321242"/>
          </a:xfrm>
          <a:prstGeom prst="rect">
            <a:avLst/>
          </a:prstGeom>
        </p:spPr>
        <p:txBody>
          <a:bodyPr vert="horz" wrap="square" lIns="0" tIns="13335" rIns="0" bIns="0" rtlCol="0">
            <a:spAutoFit/>
          </a:bodyPr>
          <a:lstStyle/>
          <a:p>
            <a:pPr marL="12700">
              <a:spcBef>
                <a:spcPts val="105"/>
              </a:spcBef>
            </a:pPr>
            <a:r>
              <a:rPr sz="2000" b="1" spc="-5" dirty="0">
                <a:solidFill>
                  <a:srgbClr val="FFFFFF"/>
                </a:solidFill>
                <a:cs typeface="+mn-ea"/>
                <a:sym typeface="+mn-lt"/>
              </a:rPr>
              <a:t>1.停</a:t>
            </a:r>
            <a:r>
              <a:rPr sz="2000" b="1" spc="5" dirty="0">
                <a:solidFill>
                  <a:srgbClr val="FFFFFF"/>
                </a:solidFill>
                <a:cs typeface="+mn-ea"/>
                <a:sym typeface="+mn-lt"/>
              </a:rPr>
              <a:t>电</a:t>
            </a:r>
            <a:endParaRPr sz="2000">
              <a:cs typeface="+mn-ea"/>
              <a:sym typeface="+mn-lt"/>
            </a:endParaRPr>
          </a:p>
        </p:txBody>
      </p:sp>
      <p:sp>
        <p:nvSpPr>
          <p:cNvPr id="8" name="object 8"/>
          <p:cNvSpPr/>
          <p:nvPr/>
        </p:nvSpPr>
        <p:spPr>
          <a:xfrm>
            <a:off x="7178041" y="2769107"/>
            <a:ext cx="1917700" cy="1295400"/>
          </a:xfrm>
          <a:custGeom>
            <a:avLst/>
            <a:gdLst/>
            <a:ahLst/>
            <a:cxnLst/>
            <a:rect l="l" t="t" r="r" b="b"/>
            <a:pathLst>
              <a:path w="1917700" h="1295400">
                <a:moveTo>
                  <a:pt x="1700783" y="1295400"/>
                </a:moveTo>
                <a:lnTo>
                  <a:pt x="216407" y="1295400"/>
                </a:lnTo>
                <a:lnTo>
                  <a:pt x="166874" y="1289509"/>
                </a:lnTo>
                <a:lnTo>
                  <a:pt x="121401" y="1273133"/>
                </a:lnTo>
                <a:lnTo>
                  <a:pt x="81276" y="1247556"/>
                </a:lnTo>
                <a:lnTo>
                  <a:pt x="47787" y="1214067"/>
                </a:lnTo>
                <a:lnTo>
                  <a:pt x="22220" y="1173952"/>
                </a:lnTo>
                <a:lnTo>
                  <a:pt x="5862" y="1128498"/>
                </a:lnTo>
                <a:lnTo>
                  <a:pt x="0" y="1078992"/>
                </a:lnTo>
                <a:lnTo>
                  <a:pt x="0" y="214884"/>
                </a:lnTo>
                <a:lnTo>
                  <a:pt x="5862" y="165569"/>
                </a:lnTo>
                <a:lnTo>
                  <a:pt x="22220" y="120270"/>
                </a:lnTo>
                <a:lnTo>
                  <a:pt x="47787" y="80301"/>
                </a:lnTo>
                <a:lnTo>
                  <a:pt x="81276" y="46976"/>
                </a:lnTo>
                <a:lnTo>
                  <a:pt x="121401" y="21609"/>
                </a:lnTo>
                <a:lnTo>
                  <a:pt x="166874" y="5512"/>
                </a:lnTo>
                <a:lnTo>
                  <a:pt x="216407" y="0"/>
                </a:lnTo>
                <a:lnTo>
                  <a:pt x="1700783" y="0"/>
                </a:lnTo>
                <a:lnTo>
                  <a:pt x="1750387" y="5512"/>
                </a:lnTo>
                <a:lnTo>
                  <a:pt x="1795907" y="21609"/>
                </a:lnTo>
                <a:lnTo>
                  <a:pt x="1836055" y="46976"/>
                </a:lnTo>
                <a:lnTo>
                  <a:pt x="1869544" y="80301"/>
                </a:lnTo>
                <a:lnTo>
                  <a:pt x="1895088" y="120270"/>
                </a:lnTo>
                <a:lnTo>
                  <a:pt x="1911399" y="165569"/>
                </a:lnTo>
                <a:lnTo>
                  <a:pt x="1917191" y="214884"/>
                </a:lnTo>
                <a:lnTo>
                  <a:pt x="1917191" y="1078992"/>
                </a:lnTo>
                <a:lnTo>
                  <a:pt x="1911399" y="1128498"/>
                </a:lnTo>
                <a:lnTo>
                  <a:pt x="1895088" y="1173952"/>
                </a:lnTo>
                <a:lnTo>
                  <a:pt x="1869544" y="1214067"/>
                </a:lnTo>
                <a:lnTo>
                  <a:pt x="1836055" y="1247556"/>
                </a:lnTo>
                <a:lnTo>
                  <a:pt x="1795907" y="1273133"/>
                </a:lnTo>
                <a:lnTo>
                  <a:pt x="1750387" y="1289509"/>
                </a:lnTo>
                <a:lnTo>
                  <a:pt x="1700783" y="1295400"/>
                </a:lnTo>
                <a:close/>
              </a:path>
            </a:pathLst>
          </a:custGeom>
          <a:solidFill>
            <a:srgbClr val="00929F"/>
          </a:solidFill>
        </p:spPr>
        <p:txBody>
          <a:bodyPr wrap="square" lIns="0" tIns="0" rIns="0" bIns="0" rtlCol="0"/>
          <a:lstStyle/>
          <a:p>
            <a:endParaRPr>
              <a:cs typeface="+mn-ea"/>
              <a:sym typeface="+mn-lt"/>
            </a:endParaRPr>
          </a:p>
        </p:txBody>
      </p:sp>
      <p:sp>
        <p:nvSpPr>
          <p:cNvPr id="9" name="object 9"/>
          <p:cNvSpPr txBox="1"/>
          <p:nvPr/>
        </p:nvSpPr>
        <p:spPr>
          <a:xfrm>
            <a:off x="7742478" y="3257664"/>
            <a:ext cx="763271" cy="321242"/>
          </a:xfrm>
          <a:prstGeom prst="rect">
            <a:avLst/>
          </a:prstGeom>
        </p:spPr>
        <p:txBody>
          <a:bodyPr vert="horz" wrap="square" lIns="0" tIns="13335" rIns="0" bIns="0" rtlCol="0">
            <a:spAutoFit/>
          </a:bodyPr>
          <a:lstStyle/>
          <a:p>
            <a:pPr marL="12700">
              <a:spcBef>
                <a:spcPts val="105"/>
              </a:spcBef>
            </a:pPr>
            <a:r>
              <a:rPr sz="2000" b="1" spc="-5" dirty="0">
                <a:solidFill>
                  <a:srgbClr val="FFFFFF"/>
                </a:solidFill>
                <a:cs typeface="+mn-ea"/>
                <a:sym typeface="+mn-lt"/>
              </a:rPr>
              <a:t>2.验</a:t>
            </a:r>
            <a:r>
              <a:rPr sz="2000" b="1" spc="5" dirty="0">
                <a:solidFill>
                  <a:srgbClr val="FFFFFF"/>
                </a:solidFill>
                <a:cs typeface="+mn-ea"/>
                <a:sym typeface="+mn-lt"/>
              </a:rPr>
              <a:t>电</a:t>
            </a:r>
            <a:endParaRPr sz="2000">
              <a:cs typeface="+mn-ea"/>
              <a:sym typeface="+mn-lt"/>
            </a:endParaRPr>
          </a:p>
        </p:txBody>
      </p:sp>
      <p:sp>
        <p:nvSpPr>
          <p:cNvPr id="10" name="object 10"/>
          <p:cNvSpPr/>
          <p:nvPr/>
        </p:nvSpPr>
        <p:spPr>
          <a:xfrm>
            <a:off x="9396984" y="2769107"/>
            <a:ext cx="1915795" cy="1295400"/>
          </a:xfrm>
          <a:custGeom>
            <a:avLst/>
            <a:gdLst/>
            <a:ahLst/>
            <a:cxnLst/>
            <a:rect l="l" t="t" r="r" b="b"/>
            <a:pathLst>
              <a:path w="1915795" h="1295400">
                <a:moveTo>
                  <a:pt x="1699260" y="1295400"/>
                </a:moveTo>
                <a:lnTo>
                  <a:pt x="214884" y="1295400"/>
                </a:lnTo>
                <a:lnTo>
                  <a:pt x="165489" y="1289509"/>
                </a:lnTo>
                <a:lnTo>
                  <a:pt x="120138" y="1273133"/>
                </a:lnTo>
                <a:lnTo>
                  <a:pt x="80143" y="1247556"/>
                </a:lnTo>
                <a:lnTo>
                  <a:pt x="46818" y="1214067"/>
                </a:lnTo>
                <a:lnTo>
                  <a:pt x="21477" y="1173952"/>
                </a:lnTo>
                <a:lnTo>
                  <a:pt x="5433" y="1128498"/>
                </a:lnTo>
                <a:lnTo>
                  <a:pt x="0" y="1078992"/>
                </a:lnTo>
                <a:lnTo>
                  <a:pt x="0" y="214884"/>
                </a:lnTo>
                <a:lnTo>
                  <a:pt x="5433" y="165569"/>
                </a:lnTo>
                <a:lnTo>
                  <a:pt x="21477" y="120270"/>
                </a:lnTo>
                <a:lnTo>
                  <a:pt x="46818" y="80301"/>
                </a:lnTo>
                <a:lnTo>
                  <a:pt x="80143" y="46976"/>
                </a:lnTo>
                <a:lnTo>
                  <a:pt x="120138" y="21609"/>
                </a:lnTo>
                <a:lnTo>
                  <a:pt x="165489" y="5512"/>
                </a:lnTo>
                <a:lnTo>
                  <a:pt x="214884" y="0"/>
                </a:lnTo>
                <a:lnTo>
                  <a:pt x="1699260" y="0"/>
                </a:lnTo>
                <a:lnTo>
                  <a:pt x="1748999" y="5512"/>
                </a:lnTo>
                <a:lnTo>
                  <a:pt x="1794608" y="21609"/>
                </a:lnTo>
                <a:lnTo>
                  <a:pt x="1834801" y="46976"/>
                </a:lnTo>
                <a:lnTo>
                  <a:pt x="1868291" y="80301"/>
                </a:lnTo>
                <a:lnTo>
                  <a:pt x="1893789" y="120270"/>
                </a:lnTo>
                <a:lnTo>
                  <a:pt x="1910011" y="165569"/>
                </a:lnTo>
                <a:lnTo>
                  <a:pt x="1915668" y="214884"/>
                </a:lnTo>
                <a:lnTo>
                  <a:pt x="1915668" y="1078992"/>
                </a:lnTo>
                <a:lnTo>
                  <a:pt x="1910011" y="1128498"/>
                </a:lnTo>
                <a:lnTo>
                  <a:pt x="1893789" y="1173952"/>
                </a:lnTo>
                <a:lnTo>
                  <a:pt x="1868291" y="1214067"/>
                </a:lnTo>
                <a:lnTo>
                  <a:pt x="1834801" y="1247556"/>
                </a:lnTo>
                <a:lnTo>
                  <a:pt x="1794608" y="1273133"/>
                </a:lnTo>
                <a:lnTo>
                  <a:pt x="1748999" y="1289509"/>
                </a:lnTo>
                <a:lnTo>
                  <a:pt x="1699260" y="1295400"/>
                </a:lnTo>
                <a:close/>
              </a:path>
            </a:pathLst>
          </a:custGeom>
          <a:solidFill>
            <a:srgbClr val="44536A"/>
          </a:solidFill>
        </p:spPr>
        <p:txBody>
          <a:bodyPr wrap="square" lIns="0" tIns="0" rIns="0" bIns="0" rtlCol="0"/>
          <a:lstStyle/>
          <a:p>
            <a:endParaRPr>
              <a:cs typeface="+mn-ea"/>
              <a:sym typeface="+mn-lt"/>
            </a:endParaRPr>
          </a:p>
        </p:txBody>
      </p:sp>
      <p:sp>
        <p:nvSpPr>
          <p:cNvPr id="11" name="object 11"/>
          <p:cNvSpPr txBox="1"/>
          <p:nvPr/>
        </p:nvSpPr>
        <p:spPr>
          <a:xfrm>
            <a:off x="10027425" y="3254057"/>
            <a:ext cx="763271" cy="321242"/>
          </a:xfrm>
          <a:prstGeom prst="rect">
            <a:avLst/>
          </a:prstGeom>
        </p:spPr>
        <p:txBody>
          <a:bodyPr vert="horz" wrap="square" lIns="0" tIns="13335" rIns="0" bIns="0" rtlCol="0">
            <a:spAutoFit/>
          </a:bodyPr>
          <a:lstStyle/>
          <a:p>
            <a:pPr marL="12700">
              <a:spcBef>
                <a:spcPts val="105"/>
              </a:spcBef>
            </a:pPr>
            <a:r>
              <a:rPr sz="2000" b="1" spc="-5" dirty="0">
                <a:solidFill>
                  <a:srgbClr val="FFFFFF"/>
                </a:solidFill>
                <a:cs typeface="+mn-ea"/>
                <a:sym typeface="+mn-lt"/>
              </a:rPr>
              <a:t>3.放</a:t>
            </a:r>
            <a:r>
              <a:rPr sz="2000" b="1" spc="5" dirty="0">
                <a:solidFill>
                  <a:srgbClr val="FFFFFF"/>
                </a:solidFill>
                <a:cs typeface="+mn-ea"/>
                <a:sym typeface="+mn-lt"/>
              </a:rPr>
              <a:t>电</a:t>
            </a:r>
            <a:endParaRPr sz="2000">
              <a:cs typeface="+mn-ea"/>
              <a:sym typeface="+mn-lt"/>
            </a:endParaRPr>
          </a:p>
        </p:txBody>
      </p:sp>
      <p:sp>
        <p:nvSpPr>
          <p:cNvPr id="12" name="object 12"/>
          <p:cNvSpPr/>
          <p:nvPr/>
        </p:nvSpPr>
        <p:spPr>
          <a:xfrm>
            <a:off x="4992624" y="4434840"/>
            <a:ext cx="1915795" cy="1295400"/>
          </a:xfrm>
          <a:custGeom>
            <a:avLst/>
            <a:gdLst/>
            <a:ahLst/>
            <a:cxnLst/>
            <a:rect l="l" t="t" r="r" b="b"/>
            <a:pathLst>
              <a:path w="1915795" h="1295400">
                <a:moveTo>
                  <a:pt x="1700783" y="1295400"/>
                </a:moveTo>
                <a:lnTo>
                  <a:pt x="214884" y="1295400"/>
                </a:lnTo>
                <a:lnTo>
                  <a:pt x="165629" y="1289631"/>
                </a:lnTo>
                <a:lnTo>
                  <a:pt x="120369" y="1273335"/>
                </a:lnTo>
                <a:lnTo>
                  <a:pt x="80419" y="1247799"/>
                </a:lnTo>
                <a:lnTo>
                  <a:pt x="47092" y="1214309"/>
                </a:lnTo>
                <a:lnTo>
                  <a:pt x="21704" y="1174154"/>
                </a:lnTo>
                <a:lnTo>
                  <a:pt x="5569" y="1128619"/>
                </a:lnTo>
                <a:lnTo>
                  <a:pt x="0" y="1078992"/>
                </a:lnTo>
                <a:lnTo>
                  <a:pt x="0" y="216408"/>
                </a:lnTo>
                <a:lnTo>
                  <a:pt x="5569" y="166654"/>
                </a:lnTo>
                <a:lnTo>
                  <a:pt x="21704" y="121033"/>
                </a:lnTo>
                <a:lnTo>
                  <a:pt x="47092" y="80834"/>
                </a:lnTo>
                <a:lnTo>
                  <a:pt x="80419" y="47343"/>
                </a:lnTo>
                <a:lnTo>
                  <a:pt x="120369" y="21849"/>
                </a:lnTo>
                <a:lnTo>
                  <a:pt x="165629" y="5638"/>
                </a:lnTo>
                <a:lnTo>
                  <a:pt x="214884" y="0"/>
                </a:lnTo>
                <a:lnTo>
                  <a:pt x="1700783" y="0"/>
                </a:lnTo>
                <a:lnTo>
                  <a:pt x="1750098" y="5638"/>
                </a:lnTo>
                <a:lnTo>
                  <a:pt x="1795397" y="21849"/>
                </a:lnTo>
                <a:lnTo>
                  <a:pt x="1835366" y="47343"/>
                </a:lnTo>
                <a:lnTo>
                  <a:pt x="1868691" y="80834"/>
                </a:lnTo>
                <a:lnTo>
                  <a:pt x="1894058" y="121033"/>
                </a:lnTo>
                <a:lnTo>
                  <a:pt x="1910155" y="166654"/>
                </a:lnTo>
                <a:lnTo>
                  <a:pt x="1915668" y="216408"/>
                </a:lnTo>
                <a:lnTo>
                  <a:pt x="1915668" y="1078992"/>
                </a:lnTo>
                <a:lnTo>
                  <a:pt x="1910155" y="1128619"/>
                </a:lnTo>
                <a:lnTo>
                  <a:pt x="1894058" y="1174154"/>
                </a:lnTo>
                <a:lnTo>
                  <a:pt x="1868691" y="1214309"/>
                </a:lnTo>
                <a:lnTo>
                  <a:pt x="1835366" y="1247799"/>
                </a:lnTo>
                <a:lnTo>
                  <a:pt x="1795397" y="1273335"/>
                </a:lnTo>
                <a:lnTo>
                  <a:pt x="1750098" y="1289631"/>
                </a:lnTo>
                <a:lnTo>
                  <a:pt x="1700783" y="1295400"/>
                </a:lnTo>
                <a:close/>
              </a:path>
            </a:pathLst>
          </a:custGeom>
          <a:solidFill>
            <a:srgbClr val="00929F"/>
          </a:solidFill>
        </p:spPr>
        <p:txBody>
          <a:bodyPr wrap="square" lIns="0" tIns="0" rIns="0" bIns="0" rtlCol="0"/>
          <a:lstStyle/>
          <a:p>
            <a:endParaRPr>
              <a:cs typeface="+mn-ea"/>
              <a:sym typeface="+mn-lt"/>
            </a:endParaRPr>
          </a:p>
        </p:txBody>
      </p:sp>
      <p:sp>
        <p:nvSpPr>
          <p:cNvPr id="13" name="object 13"/>
          <p:cNvSpPr txBox="1"/>
          <p:nvPr/>
        </p:nvSpPr>
        <p:spPr>
          <a:xfrm>
            <a:off x="5314849" y="4783975"/>
            <a:ext cx="1271271" cy="629018"/>
          </a:xfrm>
          <a:prstGeom prst="rect">
            <a:avLst/>
          </a:prstGeom>
        </p:spPr>
        <p:txBody>
          <a:bodyPr vert="horz" wrap="square" lIns="0" tIns="13335" rIns="0" bIns="0" rtlCol="0">
            <a:spAutoFit/>
          </a:bodyPr>
          <a:lstStyle/>
          <a:p>
            <a:pPr marL="254000" marR="5080" indent="-241935">
              <a:spcBef>
                <a:spcPts val="105"/>
              </a:spcBef>
            </a:pPr>
            <a:r>
              <a:rPr sz="2000" b="1" spc="-5" dirty="0">
                <a:solidFill>
                  <a:srgbClr val="FFFFFF"/>
                </a:solidFill>
                <a:cs typeface="+mn-ea"/>
                <a:sym typeface="+mn-lt"/>
              </a:rPr>
              <a:t>4.设置临</a:t>
            </a:r>
            <a:r>
              <a:rPr sz="2000" b="1" dirty="0">
                <a:solidFill>
                  <a:srgbClr val="FFFFFF"/>
                </a:solidFill>
                <a:cs typeface="+mn-ea"/>
                <a:sym typeface="+mn-lt"/>
              </a:rPr>
              <a:t>时 接地</a:t>
            </a:r>
            <a:r>
              <a:rPr sz="2000" b="1" spc="5" dirty="0">
                <a:solidFill>
                  <a:srgbClr val="FFFFFF"/>
                </a:solidFill>
                <a:cs typeface="+mn-ea"/>
                <a:sym typeface="+mn-lt"/>
              </a:rPr>
              <a:t>线</a:t>
            </a:r>
            <a:endParaRPr sz="2000">
              <a:cs typeface="+mn-ea"/>
              <a:sym typeface="+mn-lt"/>
            </a:endParaRPr>
          </a:p>
        </p:txBody>
      </p:sp>
      <p:sp>
        <p:nvSpPr>
          <p:cNvPr id="14" name="object 14"/>
          <p:cNvSpPr/>
          <p:nvPr/>
        </p:nvSpPr>
        <p:spPr>
          <a:xfrm>
            <a:off x="7178041" y="4434840"/>
            <a:ext cx="1917700" cy="1295400"/>
          </a:xfrm>
          <a:custGeom>
            <a:avLst/>
            <a:gdLst/>
            <a:ahLst/>
            <a:cxnLst/>
            <a:rect l="l" t="t" r="r" b="b"/>
            <a:pathLst>
              <a:path w="1917700" h="1295400">
                <a:moveTo>
                  <a:pt x="1700783" y="1295400"/>
                </a:moveTo>
                <a:lnTo>
                  <a:pt x="216407" y="1295400"/>
                </a:lnTo>
                <a:lnTo>
                  <a:pt x="166874" y="1289631"/>
                </a:lnTo>
                <a:lnTo>
                  <a:pt x="121401" y="1273335"/>
                </a:lnTo>
                <a:lnTo>
                  <a:pt x="81276" y="1247799"/>
                </a:lnTo>
                <a:lnTo>
                  <a:pt x="47787" y="1214309"/>
                </a:lnTo>
                <a:lnTo>
                  <a:pt x="22220" y="1174154"/>
                </a:lnTo>
                <a:lnTo>
                  <a:pt x="5862" y="1128619"/>
                </a:lnTo>
                <a:lnTo>
                  <a:pt x="0" y="1078992"/>
                </a:lnTo>
                <a:lnTo>
                  <a:pt x="0" y="216408"/>
                </a:lnTo>
                <a:lnTo>
                  <a:pt x="5862" y="166654"/>
                </a:lnTo>
                <a:lnTo>
                  <a:pt x="22220" y="121033"/>
                </a:lnTo>
                <a:lnTo>
                  <a:pt x="47787" y="80834"/>
                </a:lnTo>
                <a:lnTo>
                  <a:pt x="81276" y="47343"/>
                </a:lnTo>
                <a:lnTo>
                  <a:pt x="121401" y="21849"/>
                </a:lnTo>
                <a:lnTo>
                  <a:pt x="166874" y="5638"/>
                </a:lnTo>
                <a:lnTo>
                  <a:pt x="216407" y="0"/>
                </a:lnTo>
                <a:lnTo>
                  <a:pt x="1700783" y="0"/>
                </a:lnTo>
                <a:lnTo>
                  <a:pt x="1750387" y="5638"/>
                </a:lnTo>
                <a:lnTo>
                  <a:pt x="1795907" y="21849"/>
                </a:lnTo>
                <a:lnTo>
                  <a:pt x="1836055" y="47343"/>
                </a:lnTo>
                <a:lnTo>
                  <a:pt x="1869544" y="80834"/>
                </a:lnTo>
                <a:lnTo>
                  <a:pt x="1895088" y="121033"/>
                </a:lnTo>
                <a:lnTo>
                  <a:pt x="1911399" y="166654"/>
                </a:lnTo>
                <a:lnTo>
                  <a:pt x="1917191" y="216408"/>
                </a:lnTo>
                <a:lnTo>
                  <a:pt x="1917191" y="1078992"/>
                </a:lnTo>
                <a:lnTo>
                  <a:pt x="1911399" y="1128619"/>
                </a:lnTo>
                <a:lnTo>
                  <a:pt x="1895088" y="1174154"/>
                </a:lnTo>
                <a:lnTo>
                  <a:pt x="1869544" y="1214309"/>
                </a:lnTo>
                <a:lnTo>
                  <a:pt x="1836055" y="1247799"/>
                </a:lnTo>
                <a:lnTo>
                  <a:pt x="1795907" y="1273335"/>
                </a:lnTo>
                <a:lnTo>
                  <a:pt x="1750387" y="1289631"/>
                </a:lnTo>
                <a:lnTo>
                  <a:pt x="1700783" y="1295400"/>
                </a:lnTo>
                <a:close/>
              </a:path>
            </a:pathLst>
          </a:custGeom>
          <a:solidFill>
            <a:srgbClr val="F6AA25"/>
          </a:solidFill>
        </p:spPr>
        <p:txBody>
          <a:bodyPr wrap="square" lIns="0" tIns="0" rIns="0" bIns="0" rtlCol="0"/>
          <a:lstStyle/>
          <a:p>
            <a:endParaRPr>
              <a:cs typeface="+mn-ea"/>
              <a:sym typeface="+mn-lt"/>
            </a:endParaRPr>
          </a:p>
        </p:txBody>
      </p:sp>
      <p:sp>
        <p:nvSpPr>
          <p:cNvPr id="15" name="object 15"/>
          <p:cNvSpPr txBox="1"/>
          <p:nvPr/>
        </p:nvSpPr>
        <p:spPr>
          <a:xfrm>
            <a:off x="7486002" y="4922481"/>
            <a:ext cx="1271271" cy="321242"/>
          </a:xfrm>
          <a:prstGeom prst="rect">
            <a:avLst/>
          </a:prstGeom>
        </p:spPr>
        <p:txBody>
          <a:bodyPr vert="horz" wrap="square" lIns="0" tIns="13335" rIns="0" bIns="0" rtlCol="0">
            <a:spAutoFit/>
          </a:bodyPr>
          <a:lstStyle/>
          <a:p>
            <a:pPr marL="12700">
              <a:spcBef>
                <a:spcPts val="105"/>
              </a:spcBef>
            </a:pPr>
            <a:r>
              <a:rPr sz="2000" b="1" spc="-5" dirty="0">
                <a:solidFill>
                  <a:srgbClr val="394653"/>
                </a:solidFill>
                <a:cs typeface="+mn-ea"/>
                <a:sym typeface="+mn-lt"/>
              </a:rPr>
              <a:t>5.设置遮</a:t>
            </a:r>
            <a:r>
              <a:rPr sz="2000" b="1" spc="5" dirty="0">
                <a:solidFill>
                  <a:srgbClr val="394653"/>
                </a:solidFill>
                <a:cs typeface="+mn-ea"/>
                <a:sym typeface="+mn-lt"/>
              </a:rPr>
              <a:t>拦</a:t>
            </a:r>
            <a:endParaRPr sz="2000">
              <a:cs typeface="+mn-ea"/>
              <a:sym typeface="+mn-lt"/>
            </a:endParaRPr>
          </a:p>
        </p:txBody>
      </p:sp>
      <p:sp>
        <p:nvSpPr>
          <p:cNvPr id="16" name="object 16"/>
          <p:cNvSpPr/>
          <p:nvPr/>
        </p:nvSpPr>
        <p:spPr>
          <a:xfrm>
            <a:off x="9396984" y="4434840"/>
            <a:ext cx="1915795" cy="1295400"/>
          </a:xfrm>
          <a:custGeom>
            <a:avLst/>
            <a:gdLst/>
            <a:ahLst/>
            <a:cxnLst/>
            <a:rect l="l" t="t" r="r" b="b"/>
            <a:pathLst>
              <a:path w="1915795" h="1295400">
                <a:moveTo>
                  <a:pt x="1699260" y="1295400"/>
                </a:moveTo>
                <a:lnTo>
                  <a:pt x="214884" y="1295400"/>
                </a:lnTo>
                <a:lnTo>
                  <a:pt x="165489" y="1289631"/>
                </a:lnTo>
                <a:lnTo>
                  <a:pt x="120138" y="1273335"/>
                </a:lnTo>
                <a:lnTo>
                  <a:pt x="80143" y="1247799"/>
                </a:lnTo>
                <a:lnTo>
                  <a:pt x="46818" y="1214309"/>
                </a:lnTo>
                <a:lnTo>
                  <a:pt x="21477" y="1174154"/>
                </a:lnTo>
                <a:lnTo>
                  <a:pt x="5433" y="1128619"/>
                </a:lnTo>
                <a:lnTo>
                  <a:pt x="0" y="1078992"/>
                </a:lnTo>
                <a:lnTo>
                  <a:pt x="0" y="216408"/>
                </a:lnTo>
                <a:lnTo>
                  <a:pt x="5433" y="166654"/>
                </a:lnTo>
                <a:lnTo>
                  <a:pt x="21477" y="121033"/>
                </a:lnTo>
                <a:lnTo>
                  <a:pt x="46818" y="80834"/>
                </a:lnTo>
                <a:lnTo>
                  <a:pt x="80143" y="47343"/>
                </a:lnTo>
                <a:lnTo>
                  <a:pt x="120138" y="21849"/>
                </a:lnTo>
                <a:lnTo>
                  <a:pt x="165489" y="5638"/>
                </a:lnTo>
                <a:lnTo>
                  <a:pt x="214884" y="0"/>
                </a:lnTo>
                <a:lnTo>
                  <a:pt x="1699260" y="0"/>
                </a:lnTo>
                <a:lnTo>
                  <a:pt x="1748999" y="5638"/>
                </a:lnTo>
                <a:lnTo>
                  <a:pt x="1794608" y="21849"/>
                </a:lnTo>
                <a:lnTo>
                  <a:pt x="1834801" y="47343"/>
                </a:lnTo>
                <a:lnTo>
                  <a:pt x="1868291" y="80834"/>
                </a:lnTo>
                <a:lnTo>
                  <a:pt x="1893789" y="121033"/>
                </a:lnTo>
                <a:lnTo>
                  <a:pt x="1910011" y="166654"/>
                </a:lnTo>
                <a:lnTo>
                  <a:pt x="1915668" y="216408"/>
                </a:lnTo>
                <a:lnTo>
                  <a:pt x="1915668" y="1078992"/>
                </a:lnTo>
                <a:lnTo>
                  <a:pt x="1910011" y="1128619"/>
                </a:lnTo>
                <a:lnTo>
                  <a:pt x="1893789" y="1174154"/>
                </a:lnTo>
                <a:lnTo>
                  <a:pt x="1868291" y="1214309"/>
                </a:lnTo>
                <a:lnTo>
                  <a:pt x="1834801" y="1247799"/>
                </a:lnTo>
                <a:lnTo>
                  <a:pt x="1794608" y="1273335"/>
                </a:lnTo>
                <a:lnTo>
                  <a:pt x="1748999" y="1289631"/>
                </a:lnTo>
                <a:lnTo>
                  <a:pt x="1699260" y="1295400"/>
                </a:lnTo>
                <a:close/>
              </a:path>
            </a:pathLst>
          </a:custGeom>
          <a:solidFill>
            <a:srgbClr val="EA542B"/>
          </a:solidFill>
        </p:spPr>
        <p:txBody>
          <a:bodyPr wrap="square" lIns="0" tIns="0" rIns="0" bIns="0" rtlCol="0"/>
          <a:lstStyle/>
          <a:p>
            <a:endParaRPr>
              <a:cs typeface="+mn-ea"/>
              <a:sym typeface="+mn-lt"/>
            </a:endParaRPr>
          </a:p>
        </p:txBody>
      </p:sp>
      <p:sp>
        <p:nvSpPr>
          <p:cNvPr id="17" name="object 17"/>
          <p:cNvSpPr txBox="1"/>
          <p:nvPr/>
        </p:nvSpPr>
        <p:spPr>
          <a:xfrm>
            <a:off x="9718841" y="4783975"/>
            <a:ext cx="1271271" cy="629018"/>
          </a:xfrm>
          <a:prstGeom prst="rect">
            <a:avLst/>
          </a:prstGeom>
        </p:spPr>
        <p:txBody>
          <a:bodyPr vert="horz" wrap="square" lIns="0" tIns="13335" rIns="0" bIns="0" rtlCol="0">
            <a:spAutoFit/>
          </a:bodyPr>
          <a:lstStyle/>
          <a:p>
            <a:pPr marL="254000" marR="5080" indent="-241935">
              <a:spcBef>
                <a:spcPts val="105"/>
              </a:spcBef>
            </a:pPr>
            <a:r>
              <a:rPr sz="2000" b="1" spc="-5" dirty="0">
                <a:solidFill>
                  <a:srgbClr val="FFFFFF"/>
                </a:solidFill>
                <a:cs typeface="+mn-ea"/>
                <a:sym typeface="+mn-lt"/>
              </a:rPr>
              <a:t>6.悬挂安</a:t>
            </a:r>
            <a:r>
              <a:rPr sz="2000" b="1" dirty="0">
                <a:solidFill>
                  <a:srgbClr val="FFFFFF"/>
                </a:solidFill>
                <a:cs typeface="+mn-ea"/>
                <a:sym typeface="+mn-lt"/>
              </a:rPr>
              <a:t>全 标志</a:t>
            </a:r>
            <a:r>
              <a:rPr sz="2000" b="1" spc="5" dirty="0">
                <a:solidFill>
                  <a:srgbClr val="FFFFFF"/>
                </a:solidFill>
                <a:cs typeface="+mn-ea"/>
                <a:sym typeface="+mn-lt"/>
              </a:rPr>
              <a:t>牌</a:t>
            </a:r>
            <a:endParaRPr sz="2000">
              <a:cs typeface="+mn-ea"/>
              <a:sym typeface="+mn-lt"/>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75689" y="2406968"/>
            <a:ext cx="5740400" cy="3287888"/>
          </a:xfrm>
          <a:prstGeom prst="rect">
            <a:avLst/>
          </a:prstGeom>
        </p:spPr>
        <p:txBody>
          <a:bodyPr vert="horz" wrap="square" lIns="0" tIns="12700" rIns="0" bIns="0" rtlCol="0">
            <a:spAutoFit/>
          </a:bodyPr>
          <a:lstStyle/>
          <a:p>
            <a:pPr marL="469900" marR="233680" indent="-457200">
              <a:lnSpc>
                <a:spcPct val="150000"/>
              </a:lnSpc>
              <a:spcBef>
                <a:spcPts val="100"/>
              </a:spcBef>
              <a:buSzPct val="119000"/>
              <a:buFont typeface="Wingdings" panose="05000000000000000000"/>
              <a:buChar char=""/>
              <a:tabLst>
                <a:tab pos="468630" algn="l"/>
                <a:tab pos="469265" algn="l"/>
              </a:tabLst>
            </a:pPr>
            <a:r>
              <a:rPr dirty="0">
                <a:solidFill>
                  <a:srgbClr val="394653"/>
                </a:solidFill>
                <a:cs typeface="+mn-ea"/>
                <a:sym typeface="+mn-lt"/>
              </a:rPr>
              <a:t>如果线路上有人工作，应在线路开关和刀闸操作把 手上悬挂</a:t>
            </a:r>
            <a:r>
              <a:rPr dirty="0">
                <a:solidFill>
                  <a:srgbClr val="EA542B"/>
                </a:solidFill>
                <a:cs typeface="+mn-ea"/>
                <a:sym typeface="+mn-lt"/>
              </a:rPr>
              <a:t>“禁止合闸，线路有人工作！”</a:t>
            </a:r>
            <a:r>
              <a:rPr dirty="0">
                <a:solidFill>
                  <a:srgbClr val="394653"/>
                </a:solidFill>
                <a:cs typeface="+mn-ea"/>
                <a:sym typeface="+mn-lt"/>
              </a:rPr>
              <a:t>的标示牌</a:t>
            </a:r>
            <a:endParaRPr>
              <a:cs typeface="+mn-ea"/>
              <a:sym typeface="+mn-lt"/>
            </a:endParaRPr>
          </a:p>
          <a:p>
            <a:pPr marL="469900" marR="5080" indent="-457200">
              <a:lnSpc>
                <a:spcPct val="150000"/>
              </a:lnSpc>
              <a:buSzPct val="119000"/>
              <a:buFont typeface="Wingdings" panose="05000000000000000000"/>
              <a:buChar char=""/>
              <a:tabLst>
                <a:tab pos="468630" algn="l"/>
                <a:tab pos="469265" algn="l"/>
              </a:tabLst>
            </a:pPr>
            <a:r>
              <a:rPr dirty="0">
                <a:solidFill>
                  <a:srgbClr val="394653"/>
                </a:solidFill>
                <a:cs typeface="+mn-ea"/>
                <a:sym typeface="+mn-lt"/>
              </a:rPr>
              <a:t>在室内高压设备上工作，应在工作地点两旁间隔和 对面间隔的遮拦上及禁止通行的过道上悬挂</a:t>
            </a:r>
            <a:r>
              <a:rPr dirty="0">
                <a:solidFill>
                  <a:srgbClr val="EA542B"/>
                </a:solidFill>
                <a:cs typeface="+mn-ea"/>
                <a:sym typeface="+mn-lt"/>
              </a:rPr>
              <a:t>“止步， 高压危险！”</a:t>
            </a:r>
            <a:r>
              <a:rPr dirty="0">
                <a:solidFill>
                  <a:srgbClr val="394653"/>
                </a:solidFill>
                <a:cs typeface="+mn-ea"/>
                <a:sym typeface="+mn-lt"/>
              </a:rPr>
              <a:t>的标示牌。</a:t>
            </a:r>
            <a:endParaRPr>
              <a:cs typeface="+mn-ea"/>
              <a:sym typeface="+mn-lt"/>
            </a:endParaRPr>
          </a:p>
          <a:p>
            <a:pPr marL="469900" marR="233680" indent="-457200" algn="just">
              <a:lnSpc>
                <a:spcPct val="150000"/>
              </a:lnSpc>
              <a:buSzPct val="119000"/>
              <a:buFont typeface="Wingdings" panose="05000000000000000000"/>
              <a:buChar char=""/>
              <a:tabLst>
                <a:tab pos="469265" algn="l"/>
              </a:tabLst>
            </a:pPr>
            <a:r>
              <a:rPr dirty="0">
                <a:solidFill>
                  <a:srgbClr val="394653"/>
                </a:solidFill>
                <a:cs typeface="+mn-ea"/>
                <a:sym typeface="+mn-lt"/>
              </a:rPr>
              <a:t>在室外高压设备上工作，应在工作地点四周用绳子 做好围栏，围栏上悬挂适当数量的</a:t>
            </a:r>
            <a:r>
              <a:rPr dirty="0">
                <a:solidFill>
                  <a:srgbClr val="EA542B"/>
                </a:solidFill>
                <a:cs typeface="+mn-ea"/>
                <a:sym typeface="+mn-lt"/>
              </a:rPr>
              <a:t>“止步，高压危 险”</a:t>
            </a:r>
            <a:r>
              <a:rPr dirty="0">
                <a:solidFill>
                  <a:srgbClr val="394653"/>
                </a:solidFill>
                <a:cs typeface="+mn-ea"/>
                <a:sym typeface="+mn-lt"/>
              </a:rPr>
              <a:t>的标示牌。</a:t>
            </a:r>
            <a:endParaRPr>
              <a:cs typeface="+mn-ea"/>
              <a:sym typeface="+mn-lt"/>
            </a:endParaRPr>
          </a:p>
        </p:txBody>
      </p:sp>
      <p:sp>
        <p:nvSpPr>
          <p:cNvPr id="3" name="object 3"/>
          <p:cNvSpPr txBox="1"/>
          <p:nvPr/>
        </p:nvSpPr>
        <p:spPr>
          <a:xfrm>
            <a:off x="1547584" y="1486332"/>
            <a:ext cx="4902835" cy="998350"/>
          </a:xfrm>
          <a:prstGeom prst="rect">
            <a:avLst/>
          </a:prstGeom>
        </p:spPr>
        <p:txBody>
          <a:bodyPr vert="horz" wrap="square" lIns="0" tIns="13335" rIns="0" bIns="0" rtlCol="0">
            <a:spAutoFit/>
          </a:bodyPr>
          <a:lstStyle/>
          <a:p>
            <a:pPr marL="12700">
              <a:spcBef>
                <a:spcPts val="105"/>
              </a:spcBef>
            </a:pPr>
            <a:r>
              <a:rPr sz="3200" b="1" dirty="0">
                <a:solidFill>
                  <a:srgbClr val="EA542B"/>
                </a:solidFill>
                <a:cs typeface="+mn-ea"/>
                <a:sym typeface="+mn-lt"/>
              </a:rPr>
              <a:t>四、悬挂标示牌、装设遮</a:t>
            </a:r>
            <a:r>
              <a:rPr sz="3200" b="1" spc="5" dirty="0">
                <a:solidFill>
                  <a:srgbClr val="EA542B"/>
                </a:solidFill>
                <a:cs typeface="+mn-ea"/>
                <a:sym typeface="+mn-lt"/>
              </a:rPr>
              <a:t>拦</a:t>
            </a:r>
            <a:endParaRPr sz="3200">
              <a:cs typeface="+mn-ea"/>
              <a:sym typeface="+mn-lt"/>
            </a:endParaRPr>
          </a:p>
        </p:txBody>
      </p:sp>
      <p:sp>
        <p:nvSpPr>
          <p:cNvPr id="4" name="object 4"/>
          <p:cNvSpPr txBox="1">
            <a:spLocks noGrp="1"/>
          </p:cNvSpPr>
          <p:nvPr>
            <p:ph type="title"/>
          </p:nvPr>
        </p:nvSpPr>
        <p:spPr>
          <a:xfrm>
            <a:off x="1044810" y="291779"/>
            <a:ext cx="5694045" cy="566181"/>
          </a:xfrm>
          <a:prstGeom prst="rect">
            <a:avLst/>
          </a:prstGeom>
        </p:spPr>
        <p:txBody>
          <a:bodyPr vert="horz" wrap="square" lIns="0" tIns="12065" rIns="0" bIns="0" rtlCol="0" anchor="ctr" anchorCtr="0">
            <a:spAutoFit/>
          </a:bodyPr>
          <a:lstStyle/>
          <a:p>
            <a:pPr marL="12700">
              <a:spcBef>
                <a:spcPts val="95"/>
              </a:spcBef>
            </a:pPr>
            <a:r>
              <a:rPr spc="-5" dirty="0" err="1">
                <a:latin typeface="+mn-lt"/>
                <a:ea typeface="+mn-ea"/>
                <a:cs typeface="+mn-ea"/>
                <a:sym typeface="+mn-lt"/>
              </a:rPr>
              <a:t>安全须知</a:t>
            </a:r>
            <a:r>
              <a:rPr spc="-5" dirty="0">
                <a:latin typeface="+mn-lt"/>
                <a:ea typeface="+mn-ea"/>
                <a:cs typeface="+mn-ea"/>
                <a:sym typeface="+mn-lt"/>
              </a:rPr>
              <a:t>——电</a:t>
            </a:r>
          </a:p>
        </p:txBody>
      </p:sp>
      <p:sp>
        <p:nvSpPr>
          <p:cNvPr id="5" name="object 5"/>
          <p:cNvSpPr/>
          <p:nvPr/>
        </p:nvSpPr>
        <p:spPr>
          <a:xfrm>
            <a:off x="1106425" y="1569720"/>
            <a:ext cx="363220" cy="421005"/>
          </a:xfrm>
          <a:custGeom>
            <a:avLst/>
            <a:gdLst/>
            <a:ahLst/>
            <a:cxnLst/>
            <a:rect l="l" t="t" r="r" b="b"/>
            <a:pathLst>
              <a:path w="363219" h="421005">
                <a:moveTo>
                  <a:pt x="0" y="420623"/>
                </a:moveTo>
                <a:lnTo>
                  <a:pt x="0" y="0"/>
                </a:lnTo>
                <a:lnTo>
                  <a:pt x="362712" y="210311"/>
                </a:lnTo>
                <a:lnTo>
                  <a:pt x="0" y="420623"/>
                </a:lnTo>
                <a:close/>
              </a:path>
            </a:pathLst>
          </a:custGeom>
          <a:solidFill>
            <a:srgbClr val="394653"/>
          </a:solidFill>
        </p:spPr>
        <p:txBody>
          <a:bodyPr wrap="square" lIns="0" tIns="0" rIns="0" bIns="0" rtlCol="0"/>
          <a:lstStyle/>
          <a:p>
            <a:endParaRPr>
              <a:cs typeface="+mn-ea"/>
              <a:sym typeface="+mn-lt"/>
            </a:endParaRPr>
          </a:p>
        </p:txBody>
      </p:sp>
      <p:sp>
        <p:nvSpPr>
          <p:cNvPr id="6" name="object 6"/>
          <p:cNvSpPr/>
          <p:nvPr/>
        </p:nvSpPr>
        <p:spPr>
          <a:xfrm>
            <a:off x="6984898" y="2850719"/>
            <a:ext cx="5203927" cy="2952216"/>
          </a:xfrm>
          <a:prstGeom prst="rect">
            <a:avLst/>
          </a:prstGeom>
          <a:blipFill>
            <a:blip r:embed="rId2" cstate="print"/>
            <a:stretch>
              <a:fillRect/>
            </a:stretch>
          </a:blipFill>
        </p:spPr>
        <p:txBody>
          <a:bodyPr wrap="square" lIns="0" tIns="0" rIns="0" bIns="0" rtlCol="0"/>
          <a:lstStyle/>
          <a:p>
            <a:endParaRPr>
              <a:cs typeface="+mn-ea"/>
              <a:sym typeface="+mn-lt"/>
            </a:endParaRPr>
          </a:p>
        </p:txBody>
      </p:sp>
      <p:sp>
        <p:nvSpPr>
          <p:cNvPr id="7" name="object 7"/>
          <p:cNvSpPr/>
          <p:nvPr/>
        </p:nvSpPr>
        <p:spPr>
          <a:xfrm>
            <a:off x="8983693" y="1808747"/>
            <a:ext cx="246451" cy="246380"/>
          </a:xfrm>
          <a:prstGeom prst="rect">
            <a:avLst/>
          </a:prstGeom>
          <a:blipFill>
            <a:blip r:embed="rId3" cstate="print"/>
            <a:stretch>
              <a:fillRect/>
            </a:stretch>
          </a:blipFill>
        </p:spPr>
        <p:txBody>
          <a:bodyPr wrap="square" lIns="0" tIns="0" rIns="0" bIns="0" rtlCol="0"/>
          <a:lstStyle/>
          <a:p>
            <a:endParaRPr>
              <a:cs typeface="+mn-ea"/>
              <a:sym typeface="+mn-lt"/>
            </a:endParaRPr>
          </a:p>
        </p:txBody>
      </p:sp>
      <p:sp>
        <p:nvSpPr>
          <p:cNvPr id="8" name="object 8"/>
          <p:cNvSpPr/>
          <p:nvPr/>
        </p:nvSpPr>
        <p:spPr>
          <a:xfrm>
            <a:off x="7533462" y="1915999"/>
            <a:ext cx="1467485" cy="966469"/>
          </a:xfrm>
          <a:custGeom>
            <a:avLst/>
            <a:gdLst/>
            <a:ahLst/>
            <a:cxnLst/>
            <a:rect l="l" t="t" r="r" b="b"/>
            <a:pathLst>
              <a:path w="1467484" h="966469">
                <a:moveTo>
                  <a:pt x="20675" y="965974"/>
                </a:moveTo>
                <a:lnTo>
                  <a:pt x="0" y="933958"/>
                </a:lnTo>
                <a:lnTo>
                  <a:pt x="1446212" y="0"/>
                </a:lnTo>
                <a:lnTo>
                  <a:pt x="1466888" y="32004"/>
                </a:lnTo>
                <a:lnTo>
                  <a:pt x="20675" y="965974"/>
                </a:lnTo>
                <a:close/>
              </a:path>
            </a:pathLst>
          </a:custGeom>
          <a:solidFill>
            <a:srgbClr val="000000"/>
          </a:solidFill>
        </p:spPr>
        <p:txBody>
          <a:bodyPr wrap="square" lIns="0" tIns="0" rIns="0" bIns="0" rtlCol="0"/>
          <a:lstStyle/>
          <a:p>
            <a:endParaRPr>
              <a:cs typeface="+mn-ea"/>
              <a:sym typeface="+mn-lt"/>
            </a:endParaRPr>
          </a:p>
        </p:txBody>
      </p:sp>
      <p:sp>
        <p:nvSpPr>
          <p:cNvPr id="9" name="object 9"/>
          <p:cNvSpPr/>
          <p:nvPr/>
        </p:nvSpPr>
        <p:spPr>
          <a:xfrm>
            <a:off x="9213939" y="1915694"/>
            <a:ext cx="1565911" cy="967105"/>
          </a:xfrm>
          <a:custGeom>
            <a:avLst/>
            <a:gdLst/>
            <a:ahLst/>
            <a:cxnLst/>
            <a:rect l="l" t="t" r="r" b="b"/>
            <a:pathLst>
              <a:path w="1565909" h="967105">
                <a:moveTo>
                  <a:pt x="1545805" y="966571"/>
                </a:moveTo>
                <a:lnTo>
                  <a:pt x="0" y="32613"/>
                </a:lnTo>
                <a:lnTo>
                  <a:pt x="19710" y="0"/>
                </a:lnTo>
                <a:lnTo>
                  <a:pt x="1565516" y="933970"/>
                </a:lnTo>
                <a:lnTo>
                  <a:pt x="1545805" y="966571"/>
                </a:lnTo>
                <a:close/>
              </a:path>
            </a:pathLst>
          </a:custGeom>
          <a:solidFill>
            <a:srgbClr val="000000"/>
          </a:solidFill>
        </p:spPr>
        <p:txBody>
          <a:bodyPr wrap="square" lIns="0" tIns="0" rIns="0" bIns="0" rtlCol="0"/>
          <a:lstStyle/>
          <a:p>
            <a:endParaRPr>
              <a:cs typeface="+mn-ea"/>
              <a:sym typeface="+mn-lt"/>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674901" y="1508011"/>
            <a:ext cx="5146040" cy="893835"/>
          </a:xfrm>
          <a:prstGeom prst="rect">
            <a:avLst/>
          </a:prstGeom>
        </p:spPr>
        <p:txBody>
          <a:bodyPr vert="horz" wrap="square" lIns="0" tIns="16511" rIns="0" bIns="0" rtlCol="0">
            <a:spAutoFit/>
          </a:bodyPr>
          <a:lstStyle/>
          <a:p>
            <a:pPr marL="12700">
              <a:spcBef>
                <a:spcPts val="130"/>
              </a:spcBef>
            </a:pPr>
            <a:r>
              <a:rPr sz="2850" b="1" spc="31" dirty="0">
                <a:solidFill>
                  <a:srgbClr val="394653"/>
                </a:solidFill>
                <a:cs typeface="+mn-ea"/>
                <a:sym typeface="+mn-lt"/>
              </a:rPr>
              <a:t>安全色为</a:t>
            </a:r>
            <a:r>
              <a:rPr sz="2850" b="1" spc="31" dirty="0">
                <a:solidFill>
                  <a:srgbClr val="EA542B"/>
                </a:solidFill>
                <a:cs typeface="+mn-ea"/>
                <a:sym typeface="+mn-lt"/>
              </a:rPr>
              <a:t>红、</a:t>
            </a:r>
            <a:r>
              <a:rPr sz="2850" b="1" spc="31" dirty="0">
                <a:solidFill>
                  <a:srgbClr val="F6AA25"/>
                </a:solidFill>
                <a:cs typeface="+mn-ea"/>
                <a:sym typeface="+mn-lt"/>
              </a:rPr>
              <a:t>黄、</a:t>
            </a:r>
            <a:r>
              <a:rPr sz="2850" b="1" spc="31" dirty="0">
                <a:solidFill>
                  <a:srgbClr val="00AFEF"/>
                </a:solidFill>
                <a:cs typeface="+mn-ea"/>
                <a:sym typeface="+mn-lt"/>
              </a:rPr>
              <a:t>蓝、</a:t>
            </a:r>
            <a:r>
              <a:rPr sz="2850" b="1" spc="31" dirty="0">
                <a:solidFill>
                  <a:srgbClr val="00929F"/>
                </a:solidFill>
                <a:cs typeface="+mn-ea"/>
                <a:sym typeface="+mn-lt"/>
              </a:rPr>
              <a:t>绿</a:t>
            </a:r>
            <a:r>
              <a:rPr sz="2850" b="1" spc="31" dirty="0">
                <a:solidFill>
                  <a:srgbClr val="394653"/>
                </a:solidFill>
                <a:cs typeface="+mn-ea"/>
                <a:sym typeface="+mn-lt"/>
              </a:rPr>
              <a:t>四种：</a:t>
            </a:r>
            <a:endParaRPr sz="2850">
              <a:cs typeface="+mn-ea"/>
              <a:sym typeface="+mn-lt"/>
            </a:endParaRPr>
          </a:p>
        </p:txBody>
      </p:sp>
      <p:sp>
        <p:nvSpPr>
          <p:cNvPr id="3" name="object 3"/>
          <p:cNvSpPr txBox="1"/>
          <p:nvPr/>
        </p:nvSpPr>
        <p:spPr>
          <a:xfrm>
            <a:off x="1126489" y="3605847"/>
            <a:ext cx="8916035" cy="629018"/>
          </a:xfrm>
          <a:prstGeom prst="rect">
            <a:avLst/>
          </a:prstGeom>
        </p:spPr>
        <p:txBody>
          <a:bodyPr vert="horz" wrap="square" lIns="0" tIns="13335" rIns="0" bIns="0" rtlCol="0">
            <a:spAutoFit/>
          </a:bodyPr>
          <a:lstStyle/>
          <a:p>
            <a:pPr marL="12700">
              <a:spcBef>
                <a:spcPts val="105"/>
              </a:spcBef>
            </a:pPr>
            <a:r>
              <a:rPr sz="2000" b="1" dirty="0">
                <a:solidFill>
                  <a:srgbClr val="C00000"/>
                </a:solidFill>
                <a:cs typeface="+mn-ea"/>
                <a:sym typeface="+mn-lt"/>
              </a:rPr>
              <a:t>红色：</a:t>
            </a:r>
            <a:r>
              <a:rPr sz="2000" b="1" dirty="0">
                <a:solidFill>
                  <a:srgbClr val="394653"/>
                </a:solidFill>
                <a:cs typeface="+mn-ea"/>
                <a:sym typeface="+mn-lt"/>
              </a:rPr>
              <a:t>使人在心理上产生兴奋感和醒目感，用于表示禁止、停止、防火等信号</a:t>
            </a:r>
            <a:r>
              <a:rPr sz="2000" b="1" spc="5" dirty="0">
                <a:solidFill>
                  <a:srgbClr val="394653"/>
                </a:solidFill>
                <a:cs typeface="+mn-ea"/>
                <a:sym typeface="+mn-lt"/>
              </a:rPr>
              <a:t>；</a:t>
            </a:r>
            <a:endParaRPr sz="2000">
              <a:cs typeface="+mn-ea"/>
              <a:sym typeface="+mn-lt"/>
            </a:endParaRPr>
          </a:p>
        </p:txBody>
      </p:sp>
      <p:sp>
        <p:nvSpPr>
          <p:cNvPr id="4" name="object 4"/>
          <p:cNvSpPr/>
          <p:nvPr/>
        </p:nvSpPr>
        <p:spPr>
          <a:xfrm>
            <a:off x="1106426" y="2532889"/>
            <a:ext cx="5779135" cy="772795"/>
          </a:xfrm>
          <a:custGeom>
            <a:avLst/>
            <a:gdLst/>
            <a:ahLst/>
            <a:cxnLst/>
            <a:rect l="l" t="t" r="r" b="b"/>
            <a:pathLst>
              <a:path w="5779134" h="772795">
                <a:moveTo>
                  <a:pt x="0" y="0"/>
                </a:moveTo>
                <a:lnTo>
                  <a:pt x="5779008" y="0"/>
                </a:lnTo>
                <a:lnTo>
                  <a:pt x="5779008" y="772667"/>
                </a:lnTo>
                <a:lnTo>
                  <a:pt x="0" y="772667"/>
                </a:lnTo>
                <a:lnTo>
                  <a:pt x="0" y="0"/>
                </a:lnTo>
                <a:close/>
              </a:path>
            </a:pathLst>
          </a:custGeom>
          <a:solidFill>
            <a:srgbClr val="FF3300"/>
          </a:solidFill>
        </p:spPr>
        <p:txBody>
          <a:bodyPr wrap="square" lIns="0" tIns="0" rIns="0" bIns="0" rtlCol="0"/>
          <a:lstStyle/>
          <a:p>
            <a:endParaRPr>
              <a:cs typeface="+mn-ea"/>
              <a:sym typeface="+mn-lt"/>
            </a:endParaRPr>
          </a:p>
        </p:txBody>
      </p:sp>
      <p:sp>
        <p:nvSpPr>
          <p:cNvPr id="5" name="object 5"/>
          <p:cNvSpPr txBox="1"/>
          <p:nvPr/>
        </p:nvSpPr>
        <p:spPr>
          <a:xfrm>
            <a:off x="1126489" y="5525133"/>
            <a:ext cx="8408035" cy="629018"/>
          </a:xfrm>
          <a:prstGeom prst="rect">
            <a:avLst/>
          </a:prstGeom>
        </p:spPr>
        <p:txBody>
          <a:bodyPr vert="horz" wrap="square" lIns="0" tIns="13335" rIns="0" bIns="0" rtlCol="0">
            <a:spAutoFit/>
          </a:bodyPr>
          <a:lstStyle/>
          <a:p>
            <a:pPr marL="12700">
              <a:spcBef>
                <a:spcPts val="105"/>
              </a:spcBef>
            </a:pPr>
            <a:r>
              <a:rPr sz="2000" b="1" dirty="0">
                <a:solidFill>
                  <a:srgbClr val="F6AA25"/>
                </a:solidFill>
                <a:cs typeface="+mn-ea"/>
                <a:sym typeface="+mn-lt"/>
              </a:rPr>
              <a:t>黄色：</a:t>
            </a:r>
            <a:r>
              <a:rPr sz="2000" b="1" dirty="0">
                <a:solidFill>
                  <a:srgbClr val="394653"/>
                </a:solidFill>
                <a:cs typeface="+mn-ea"/>
                <a:sym typeface="+mn-lt"/>
              </a:rPr>
              <a:t>和黑色相间组成的条纹是视认性最高的色彩，用于表示警告、注意</a:t>
            </a:r>
            <a:r>
              <a:rPr sz="2000" b="1" spc="5" dirty="0">
                <a:solidFill>
                  <a:srgbClr val="394653"/>
                </a:solidFill>
                <a:cs typeface="+mn-ea"/>
                <a:sym typeface="+mn-lt"/>
              </a:rPr>
              <a:t>；</a:t>
            </a:r>
            <a:endParaRPr sz="2000">
              <a:cs typeface="+mn-ea"/>
              <a:sym typeface="+mn-lt"/>
            </a:endParaRPr>
          </a:p>
        </p:txBody>
      </p:sp>
      <p:sp>
        <p:nvSpPr>
          <p:cNvPr id="6" name="object 6"/>
          <p:cNvSpPr/>
          <p:nvPr/>
        </p:nvSpPr>
        <p:spPr>
          <a:xfrm>
            <a:off x="1106424" y="4454652"/>
            <a:ext cx="5652771" cy="771525"/>
          </a:xfrm>
          <a:custGeom>
            <a:avLst/>
            <a:gdLst/>
            <a:ahLst/>
            <a:cxnLst/>
            <a:rect l="l" t="t" r="r" b="b"/>
            <a:pathLst>
              <a:path w="5652770" h="771525">
                <a:moveTo>
                  <a:pt x="0" y="0"/>
                </a:moveTo>
                <a:lnTo>
                  <a:pt x="5652516" y="0"/>
                </a:lnTo>
                <a:lnTo>
                  <a:pt x="5652516" y="771144"/>
                </a:lnTo>
                <a:lnTo>
                  <a:pt x="0" y="771144"/>
                </a:lnTo>
                <a:lnTo>
                  <a:pt x="0" y="0"/>
                </a:lnTo>
                <a:close/>
              </a:path>
            </a:pathLst>
          </a:custGeom>
          <a:solidFill>
            <a:srgbClr val="FFFF00"/>
          </a:solidFill>
        </p:spPr>
        <p:txBody>
          <a:bodyPr wrap="square" lIns="0" tIns="0" rIns="0" bIns="0" rtlCol="0"/>
          <a:lstStyle/>
          <a:p>
            <a:endParaRPr>
              <a:cs typeface="+mn-ea"/>
              <a:sym typeface="+mn-lt"/>
            </a:endParaRPr>
          </a:p>
        </p:txBody>
      </p:sp>
      <p:sp>
        <p:nvSpPr>
          <p:cNvPr id="7" name="object 7"/>
          <p:cNvSpPr/>
          <p:nvPr/>
        </p:nvSpPr>
        <p:spPr>
          <a:xfrm>
            <a:off x="1234440" y="4454652"/>
            <a:ext cx="771525" cy="771525"/>
          </a:xfrm>
          <a:custGeom>
            <a:avLst/>
            <a:gdLst/>
            <a:ahLst/>
            <a:cxnLst/>
            <a:rect l="l" t="t" r="r" b="b"/>
            <a:pathLst>
              <a:path w="771525" h="771525">
                <a:moveTo>
                  <a:pt x="321563" y="771144"/>
                </a:moveTo>
                <a:lnTo>
                  <a:pt x="0" y="771144"/>
                </a:lnTo>
                <a:lnTo>
                  <a:pt x="449579" y="0"/>
                </a:lnTo>
                <a:lnTo>
                  <a:pt x="771143" y="0"/>
                </a:lnTo>
                <a:lnTo>
                  <a:pt x="321563" y="771144"/>
                </a:lnTo>
                <a:close/>
              </a:path>
            </a:pathLst>
          </a:custGeom>
          <a:solidFill>
            <a:srgbClr val="000000"/>
          </a:solidFill>
        </p:spPr>
        <p:txBody>
          <a:bodyPr wrap="square" lIns="0" tIns="0" rIns="0" bIns="0" rtlCol="0"/>
          <a:lstStyle/>
          <a:p>
            <a:endParaRPr>
              <a:cs typeface="+mn-ea"/>
              <a:sym typeface="+mn-lt"/>
            </a:endParaRPr>
          </a:p>
        </p:txBody>
      </p:sp>
      <p:sp>
        <p:nvSpPr>
          <p:cNvPr id="8" name="object 8"/>
          <p:cNvSpPr/>
          <p:nvPr/>
        </p:nvSpPr>
        <p:spPr>
          <a:xfrm>
            <a:off x="1226261" y="4449724"/>
            <a:ext cx="788035" cy="781685"/>
          </a:xfrm>
          <a:custGeom>
            <a:avLst/>
            <a:gdLst/>
            <a:ahLst/>
            <a:cxnLst/>
            <a:rect l="l" t="t" r="r" b="b"/>
            <a:pathLst>
              <a:path w="788035" h="781685">
                <a:moveTo>
                  <a:pt x="332219" y="781088"/>
                </a:moveTo>
                <a:lnTo>
                  <a:pt x="0" y="781088"/>
                </a:lnTo>
                <a:lnTo>
                  <a:pt x="455218" y="0"/>
                </a:lnTo>
                <a:lnTo>
                  <a:pt x="787438" y="0"/>
                </a:lnTo>
                <a:lnTo>
                  <a:pt x="786061" y="2362"/>
                </a:lnTo>
                <a:lnTo>
                  <a:pt x="775042" y="2362"/>
                </a:lnTo>
                <a:lnTo>
                  <a:pt x="772252" y="7150"/>
                </a:lnTo>
                <a:lnTo>
                  <a:pt x="462076" y="7150"/>
                </a:lnTo>
                <a:lnTo>
                  <a:pt x="457962" y="9525"/>
                </a:lnTo>
                <a:lnTo>
                  <a:pt x="460692" y="9525"/>
                </a:lnTo>
                <a:lnTo>
                  <a:pt x="16582" y="771563"/>
                </a:lnTo>
                <a:lnTo>
                  <a:pt x="8293" y="771563"/>
                </a:lnTo>
                <a:lnTo>
                  <a:pt x="12407" y="778725"/>
                </a:lnTo>
                <a:lnTo>
                  <a:pt x="333595" y="778725"/>
                </a:lnTo>
                <a:lnTo>
                  <a:pt x="332219" y="781088"/>
                </a:lnTo>
                <a:close/>
              </a:path>
              <a:path w="788035" h="781685">
                <a:moveTo>
                  <a:pt x="325374" y="773925"/>
                </a:moveTo>
                <a:lnTo>
                  <a:pt x="775042" y="2362"/>
                </a:lnTo>
                <a:lnTo>
                  <a:pt x="779157" y="9525"/>
                </a:lnTo>
                <a:lnTo>
                  <a:pt x="781886" y="9525"/>
                </a:lnTo>
                <a:lnTo>
                  <a:pt x="337770" y="771563"/>
                </a:lnTo>
                <a:lnTo>
                  <a:pt x="329488" y="771563"/>
                </a:lnTo>
                <a:lnTo>
                  <a:pt x="325374" y="773925"/>
                </a:lnTo>
                <a:close/>
              </a:path>
              <a:path w="788035" h="781685">
                <a:moveTo>
                  <a:pt x="781886" y="9525"/>
                </a:moveTo>
                <a:lnTo>
                  <a:pt x="779157" y="9525"/>
                </a:lnTo>
                <a:lnTo>
                  <a:pt x="775042" y="2362"/>
                </a:lnTo>
                <a:lnTo>
                  <a:pt x="786061" y="2362"/>
                </a:lnTo>
                <a:lnTo>
                  <a:pt x="781886" y="9525"/>
                </a:lnTo>
                <a:close/>
              </a:path>
              <a:path w="788035" h="781685">
                <a:moveTo>
                  <a:pt x="460692" y="9525"/>
                </a:moveTo>
                <a:lnTo>
                  <a:pt x="457962" y="9525"/>
                </a:lnTo>
                <a:lnTo>
                  <a:pt x="462076" y="7150"/>
                </a:lnTo>
                <a:lnTo>
                  <a:pt x="460692" y="9525"/>
                </a:lnTo>
                <a:close/>
              </a:path>
              <a:path w="788035" h="781685">
                <a:moveTo>
                  <a:pt x="770868" y="9525"/>
                </a:moveTo>
                <a:lnTo>
                  <a:pt x="460692" y="9525"/>
                </a:lnTo>
                <a:lnTo>
                  <a:pt x="462076" y="7150"/>
                </a:lnTo>
                <a:lnTo>
                  <a:pt x="772252" y="7150"/>
                </a:lnTo>
                <a:lnTo>
                  <a:pt x="770868" y="9525"/>
                </a:lnTo>
                <a:close/>
              </a:path>
              <a:path w="788035" h="781685">
                <a:moveTo>
                  <a:pt x="12407" y="778725"/>
                </a:moveTo>
                <a:lnTo>
                  <a:pt x="8293" y="771563"/>
                </a:lnTo>
                <a:lnTo>
                  <a:pt x="16582" y="771563"/>
                </a:lnTo>
                <a:lnTo>
                  <a:pt x="12407" y="778725"/>
                </a:lnTo>
                <a:close/>
              </a:path>
              <a:path w="788035" h="781685">
                <a:moveTo>
                  <a:pt x="333595" y="778725"/>
                </a:moveTo>
                <a:lnTo>
                  <a:pt x="12407" y="778725"/>
                </a:lnTo>
                <a:lnTo>
                  <a:pt x="16582" y="771563"/>
                </a:lnTo>
                <a:lnTo>
                  <a:pt x="326750" y="771563"/>
                </a:lnTo>
                <a:lnTo>
                  <a:pt x="325374" y="773925"/>
                </a:lnTo>
                <a:lnTo>
                  <a:pt x="336393" y="773925"/>
                </a:lnTo>
                <a:lnTo>
                  <a:pt x="333595" y="778725"/>
                </a:lnTo>
                <a:close/>
              </a:path>
              <a:path w="788035" h="781685">
                <a:moveTo>
                  <a:pt x="336393" y="773925"/>
                </a:moveTo>
                <a:lnTo>
                  <a:pt x="325374" y="773925"/>
                </a:lnTo>
                <a:lnTo>
                  <a:pt x="329488" y="771563"/>
                </a:lnTo>
                <a:lnTo>
                  <a:pt x="337770" y="771563"/>
                </a:lnTo>
                <a:lnTo>
                  <a:pt x="336393" y="773925"/>
                </a:lnTo>
                <a:close/>
              </a:path>
            </a:pathLst>
          </a:custGeom>
          <a:solidFill>
            <a:srgbClr val="000000"/>
          </a:solidFill>
        </p:spPr>
        <p:txBody>
          <a:bodyPr wrap="square" lIns="0" tIns="0" rIns="0" bIns="0" rtlCol="0"/>
          <a:lstStyle/>
          <a:p>
            <a:endParaRPr>
              <a:cs typeface="+mn-ea"/>
              <a:sym typeface="+mn-lt"/>
            </a:endParaRPr>
          </a:p>
        </p:txBody>
      </p:sp>
      <p:sp>
        <p:nvSpPr>
          <p:cNvPr id="9" name="object 9"/>
          <p:cNvSpPr/>
          <p:nvPr/>
        </p:nvSpPr>
        <p:spPr>
          <a:xfrm>
            <a:off x="1877567" y="4454652"/>
            <a:ext cx="769620" cy="771525"/>
          </a:xfrm>
          <a:custGeom>
            <a:avLst/>
            <a:gdLst/>
            <a:ahLst/>
            <a:cxnLst/>
            <a:rect l="l" t="t" r="r" b="b"/>
            <a:pathLst>
              <a:path w="769619" h="771525">
                <a:moveTo>
                  <a:pt x="320039" y="771144"/>
                </a:moveTo>
                <a:lnTo>
                  <a:pt x="0" y="771144"/>
                </a:lnTo>
                <a:lnTo>
                  <a:pt x="449580" y="0"/>
                </a:lnTo>
                <a:lnTo>
                  <a:pt x="769619" y="0"/>
                </a:lnTo>
                <a:lnTo>
                  <a:pt x="320039" y="771144"/>
                </a:lnTo>
                <a:close/>
              </a:path>
            </a:pathLst>
          </a:custGeom>
          <a:solidFill>
            <a:srgbClr val="000000"/>
          </a:solidFill>
        </p:spPr>
        <p:txBody>
          <a:bodyPr wrap="square" lIns="0" tIns="0" rIns="0" bIns="0" rtlCol="0"/>
          <a:lstStyle/>
          <a:p>
            <a:endParaRPr>
              <a:cs typeface="+mn-ea"/>
              <a:sym typeface="+mn-lt"/>
            </a:endParaRPr>
          </a:p>
        </p:txBody>
      </p:sp>
      <p:sp>
        <p:nvSpPr>
          <p:cNvPr id="10" name="object 10"/>
          <p:cNvSpPr/>
          <p:nvPr/>
        </p:nvSpPr>
        <p:spPr>
          <a:xfrm>
            <a:off x="1868653" y="4449724"/>
            <a:ext cx="788035" cy="781685"/>
          </a:xfrm>
          <a:custGeom>
            <a:avLst/>
            <a:gdLst/>
            <a:ahLst/>
            <a:cxnLst/>
            <a:rect l="l" t="t" r="r" b="b"/>
            <a:pathLst>
              <a:path w="788035" h="781685">
                <a:moveTo>
                  <a:pt x="332219" y="781088"/>
                </a:moveTo>
                <a:lnTo>
                  <a:pt x="0" y="781088"/>
                </a:lnTo>
                <a:lnTo>
                  <a:pt x="455218" y="0"/>
                </a:lnTo>
                <a:lnTo>
                  <a:pt x="787438" y="0"/>
                </a:lnTo>
                <a:lnTo>
                  <a:pt x="786061" y="2362"/>
                </a:lnTo>
                <a:lnTo>
                  <a:pt x="775030" y="2362"/>
                </a:lnTo>
                <a:lnTo>
                  <a:pt x="772239" y="7150"/>
                </a:lnTo>
                <a:lnTo>
                  <a:pt x="462064" y="7150"/>
                </a:lnTo>
                <a:lnTo>
                  <a:pt x="457949" y="9525"/>
                </a:lnTo>
                <a:lnTo>
                  <a:pt x="460680" y="9525"/>
                </a:lnTo>
                <a:lnTo>
                  <a:pt x="16569" y="771563"/>
                </a:lnTo>
                <a:lnTo>
                  <a:pt x="8280" y="771563"/>
                </a:lnTo>
                <a:lnTo>
                  <a:pt x="12395" y="778725"/>
                </a:lnTo>
                <a:lnTo>
                  <a:pt x="333595" y="778725"/>
                </a:lnTo>
                <a:lnTo>
                  <a:pt x="332219" y="781088"/>
                </a:lnTo>
                <a:close/>
              </a:path>
              <a:path w="788035" h="781685">
                <a:moveTo>
                  <a:pt x="325361" y="773925"/>
                </a:moveTo>
                <a:lnTo>
                  <a:pt x="775030" y="2362"/>
                </a:lnTo>
                <a:lnTo>
                  <a:pt x="779144" y="9525"/>
                </a:lnTo>
                <a:lnTo>
                  <a:pt x="781886" y="9525"/>
                </a:lnTo>
                <a:lnTo>
                  <a:pt x="337770" y="771563"/>
                </a:lnTo>
                <a:lnTo>
                  <a:pt x="329476" y="771563"/>
                </a:lnTo>
                <a:lnTo>
                  <a:pt x="325361" y="773925"/>
                </a:lnTo>
                <a:close/>
              </a:path>
              <a:path w="788035" h="781685">
                <a:moveTo>
                  <a:pt x="781886" y="9525"/>
                </a:moveTo>
                <a:lnTo>
                  <a:pt x="779144" y="9525"/>
                </a:lnTo>
                <a:lnTo>
                  <a:pt x="775030" y="2362"/>
                </a:lnTo>
                <a:lnTo>
                  <a:pt x="786061" y="2362"/>
                </a:lnTo>
                <a:lnTo>
                  <a:pt x="781886" y="9525"/>
                </a:lnTo>
                <a:close/>
              </a:path>
              <a:path w="788035" h="781685">
                <a:moveTo>
                  <a:pt x="460680" y="9525"/>
                </a:moveTo>
                <a:lnTo>
                  <a:pt x="457949" y="9525"/>
                </a:lnTo>
                <a:lnTo>
                  <a:pt x="462064" y="7150"/>
                </a:lnTo>
                <a:lnTo>
                  <a:pt x="460680" y="9525"/>
                </a:lnTo>
                <a:close/>
              </a:path>
              <a:path w="788035" h="781685">
                <a:moveTo>
                  <a:pt x="770855" y="9525"/>
                </a:moveTo>
                <a:lnTo>
                  <a:pt x="460680" y="9525"/>
                </a:lnTo>
                <a:lnTo>
                  <a:pt x="462064" y="7150"/>
                </a:lnTo>
                <a:lnTo>
                  <a:pt x="772239" y="7150"/>
                </a:lnTo>
                <a:lnTo>
                  <a:pt x="770855" y="9525"/>
                </a:lnTo>
                <a:close/>
              </a:path>
              <a:path w="788035" h="781685">
                <a:moveTo>
                  <a:pt x="12395" y="778725"/>
                </a:moveTo>
                <a:lnTo>
                  <a:pt x="8280" y="771563"/>
                </a:lnTo>
                <a:lnTo>
                  <a:pt x="16569" y="771563"/>
                </a:lnTo>
                <a:lnTo>
                  <a:pt x="12395" y="778725"/>
                </a:lnTo>
                <a:close/>
              </a:path>
              <a:path w="788035" h="781685">
                <a:moveTo>
                  <a:pt x="333595" y="778725"/>
                </a:moveTo>
                <a:lnTo>
                  <a:pt x="12395" y="778725"/>
                </a:lnTo>
                <a:lnTo>
                  <a:pt x="16569" y="771563"/>
                </a:lnTo>
                <a:lnTo>
                  <a:pt x="326737" y="771563"/>
                </a:lnTo>
                <a:lnTo>
                  <a:pt x="325361" y="773925"/>
                </a:lnTo>
                <a:lnTo>
                  <a:pt x="336393" y="773925"/>
                </a:lnTo>
                <a:lnTo>
                  <a:pt x="333595" y="778725"/>
                </a:lnTo>
                <a:close/>
              </a:path>
              <a:path w="788035" h="781685">
                <a:moveTo>
                  <a:pt x="336393" y="773925"/>
                </a:moveTo>
                <a:lnTo>
                  <a:pt x="325361" y="773925"/>
                </a:lnTo>
                <a:lnTo>
                  <a:pt x="329476" y="771563"/>
                </a:lnTo>
                <a:lnTo>
                  <a:pt x="337770" y="771563"/>
                </a:lnTo>
                <a:lnTo>
                  <a:pt x="336393" y="773925"/>
                </a:lnTo>
                <a:close/>
              </a:path>
            </a:pathLst>
          </a:custGeom>
          <a:solidFill>
            <a:srgbClr val="000000"/>
          </a:solidFill>
        </p:spPr>
        <p:txBody>
          <a:bodyPr wrap="square" lIns="0" tIns="0" rIns="0" bIns="0" rtlCol="0"/>
          <a:lstStyle/>
          <a:p>
            <a:endParaRPr>
              <a:cs typeface="+mn-ea"/>
              <a:sym typeface="+mn-lt"/>
            </a:endParaRPr>
          </a:p>
        </p:txBody>
      </p:sp>
      <p:sp>
        <p:nvSpPr>
          <p:cNvPr id="11" name="object 11"/>
          <p:cNvSpPr/>
          <p:nvPr/>
        </p:nvSpPr>
        <p:spPr>
          <a:xfrm>
            <a:off x="2519172" y="4454652"/>
            <a:ext cx="771525" cy="771525"/>
          </a:xfrm>
          <a:custGeom>
            <a:avLst/>
            <a:gdLst/>
            <a:ahLst/>
            <a:cxnLst/>
            <a:rect l="l" t="t" r="r" b="b"/>
            <a:pathLst>
              <a:path w="771525" h="771525">
                <a:moveTo>
                  <a:pt x="321563" y="771144"/>
                </a:moveTo>
                <a:lnTo>
                  <a:pt x="0" y="771144"/>
                </a:lnTo>
                <a:lnTo>
                  <a:pt x="449579" y="0"/>
                </a:lnTo>
                <a:lnTo>
                  <a:pt x="771143" y="0"/>
                </a:lnTo>
                <a:lnTo>
                  <a:pt x="321563" y="771144"/>
                </a:lnTo>
                <a:close/>
              </a:path>
            </a:pathLst>
          </a:custGeom>
          <a:solidFill>
            <a:srgbClr val="000000"/>
          </a:solidFill>
        </p:spPr>
        <p:txBody>
          <a:bodyPr wrap="square" lIns="0" tIns="0" rIns="0" bIns="0" rtlCol="0"/>
          <a:lstStyle/>
          <a:p>
            <a:endParaRPr>
              <a:cs typeface="+mn-ea"/>
              <a:sym typeface="+mn-lt"/>
            </a:endParaRPr>
          </a:p>
        </p:txBody>
      </p:sp>
      <p:sp>
        <p:nvSpPr>
          <p:cNvPr id="12" name="object 12"/>
          <p:cNvSpPr/>
          <p:nvPr/>
        </p:nvSpPr>
        <p:spPr>
          <a:xfrm>
            <a:off x="2511032" y="4449724"/>
            <a:ext cx="788035" cy="781685"/>
          </a:xfrm>
          <a:custGeom>
            <a:avLst/>
            <a:gdLst/>
            <a:ahLst/>
            <a:cxnLst/>
            <a:rect l="l" t="t" r="r" b="b"/>
            <a:pathLst>
              <a:path w="788035" h="781685">
                <a:moveTo>
                  <a:pt x="332219" y="781088"/>
                </a:moveTo>
                <a:lnTo>
                  <a:pt x="0" y="781088"/>
                </a:lnTo>
                <a:lnTo>
                  <a:pt x="455218" y="0"/>
                </a:lnTo>
                <a:lnTo>
                  <a:pt x="787438" y="0"/>
                </a:lnTo>
                <a:lnTo>
                  <a:pt x="786061" y="2362"/>
                </a:lnTo>
                <a:lnTo>
                  <a:pt x="775030" y="2362"/>
                </a:lnTo>
                <a:lnTo>
                  <a:pt x="772239" y="7150"/>
                </a:lnTo>
                <a:lnTo>
                  <a:pt x="462064" y="7150"/>
                </a:lnTo>
                <a:lnTo>
                  <a:pt x="457949" y="9525"/>
                </a:lnTo>
                <a:lnTo>
                  <a:pt x="460680" y="9525"/>
                </a:lnTo>
                <a:lnTo>
                  <a:pt x="16582" y="771563"/>
                </a:lnTo>
                <a:lnTo>
                  <a:pt x="8293" y="771563"/>
                </a:lnTo>
                <a:lnTo>
                  <a:pt x="12407" y="778725"/>
                </a:lnTo>
                <a:lnTo>
                  <a:pt x="333595" y="778725"/>
                </a:lnTo>
                <a:lnTo>
                  <a:pt x="332219" y="781088"/>
                </a:lnTo>
                <a:close/>
              </a:path>
              <a:path w="788035" h="781685">
                <a:moveTo>
                  <a:pt x="325374" y="773925"/>
                </a:moveTo>
                <a:lnTo>
                  <a:pt x="775030" y="2362"/>
                </a:lnTo>
                <a:lnTo>
                  <a:pt x="779145" y="9525"/>
                </a:lnTo>
                <a:lnTo>
                  <a:pt x="781886" y="9525"/>
                </a:lnTo>
                <a:lnTo>
                  <a:pt x="337770" y="771563"/>
                </a:lnTo>
                <a:lnTo>
                  <a:pt x="329488" y="771563"/>
                </a:lnTo>
                <a:lnTo>
                  <a:pt x="325374" y="773925"/>
                </a:lnTo>
                <a:close/>
              </a:path>
              <a:path w="788035" h="781685">
                <a:moveTo>
                  <a:pt x="781886" y="9525"/>
                </a:moveTo>
                <a:lnTo>
                  <a:pt x="779145" y="9525"/>
                </a:lnTo>
                <a:lnTo>
                  <a:pt x="775030" y="2362"/>
                </a:lnTo>
                <a:lnTo>
                  <a:pt x="786061" y="2362"/>
                </a:lnTo>
                <a:lnTo>
                  <a:pt x="781886" y="9525"/>
                </a:lnTo>
                <a:close/>
              </a:path>
              <a:path w="788035" h="781685">
                <a:moveTo>
                  <a:pt x="460680" y="9525"/>
                </a:moveTo>
                <a:lnTo>
                  <a:pt x="457949" y="9525"/>
                </a:lnTo>
                <a:lnTo>
                  <a:pt x="462064" y="7150"/>
                </a:lnTo>
                <a:lnTo>
                  <a:pt x="460680" y="9525"/>
                </a:lnTo>
                <a:close/>
              </a:path>
              <a:path w="788035" h="781685">
                <a:moveTo>
                  <a:pt x="770855" y="9525"/>
                </a:moveTo>
                <a:lnTo>
                  <a:pt x="460680" y="9525"/>
                </a:lnTo>
                <a:lnTo>
                  <a:pt x="462064" y="7150"/>
                </a:lnTo>
                <a:lnTo>
                  <a:pt x="772239" y="7150"/>
                </a:lnTo>
                <a:lnTo>
                  <a:pt x="770855" y="9525"/>
                </a:lnTo>
                <a:close/>
              </a:path>
              <a:path w="788035" h="781685">
                <a:moveTo>
                  <a:pt x="12407" y="778725"/>
                </a:moveTo>
                <a:lnTo>
                  <a:pt x="8293" y="771563"/>
                </a:lnTo>
                <a:lnTo>
                  <a:pt x="16582" y="771563"/>
                </a:lnTo>
                <a:lnTo>
                  <a:pt x="12407" y="778725"/>
                </a:lnTo>
                <a:close/>
              </a:path>
              <a:path w="788035" h="781685">
                <a:moveTo>
                  <a:pt x="333595" y="778725"/>
                </a:moveTo>
                <a:lnTo>
                  <a:pt x="12407" y="778725"/>
                </a:lnTo>
                <a:lnTo>
                  <a:pt x="16582" y="771563"/>
                </a:lnTo>
                <a:lnTo>
                  <a:pt x="326750" y="771563"/>
                </a:lnTo>
                <a:lnTo>
                  <a:pt x="325374" y="773925"/>
                </a:lnTo>
                <a:lnTo>
                  <a:pt x="336393" y="773925"/>
                </a:lnTo>
                <a:lnTo>
                  <a:pt x="333595" y="778725"/>
                </a:lnTo>
                <a:close/>
              </a:path>
              <a:path w="788035" h="781685">
                <a:moveTo>
                  <a:pt x="336393" y="773925"/>
                </a:moveTo>
                <a:lnTo>
                  <a:pt x="325374" y="773925"/>
                </a:lnTo>
                <a:lnTo>
                  <a:pt x="329488" y="771563"/>
                </a:lnTo>
                <a:lnTo>
                  <a:pt x="337770" y="771563"/>
                </a:lnTo>
                <a:lnTo>
                  <a:pt x="336393" y="773925"/>
                </a:lnTo>
                <a:close/>
              </a:path>
            </a:pathLst>
          </a:custGeom>
          <a:solidFill>
            <a:srgbClr val="000000"/>
          </a:solidFill>
        </p:spPr>
        <p:txBody>
          <a:bodyPr wrap="square" lIns="0" tIns="0" rIns="0" bIns="0" rtlCol="0"/>
          <a:lstStyle/>
          <a:p>
            <a:endParaRPr>
              <a:cs typeface="+mn-ea"/>
              <a:sym typeface="+mn-lt"/>
            </a:endParaRPr>
          </a:p>
        </p:txBody>
      </p:sp>
      <p:sp>
        <p:nvSpPr>
          <p:cNvPr id="13" name="object 13"/>
          <p:cNvSpPr/>
          <p:nvPr/>
        </p:nvSpPr>
        <p:spPr>
          <a:xfrm>
            <a:off x="3162301" y="4454652"/>
            <a:ext cx="769620" cy="771525"/>
          </a:xfrm>
          <a:custGeom>
            <a:avLst/>
            <a:gdLst/>
            <a:ahLst/>
            <a:cxnLst/>
            <a:rect l="l" t="t" r="r" b="b"/>
            <a:pathLst>
              <a:path w="769620" h="771525">
                <a:moveTo>
                  <a:pt x="320039" y="771144"/>
                </a:moveTo>
                <a:lnTo>
                  <a:pt x="0" y="771144"/>
                </a:lnTo>
                <a:lnTo>
                  <a:pt x="449579" y="0"/>
                </a:lnTo>
                <a:lnTo>
                  <a:pt x="769620" y="0"/>
                </a:lnTo>
                <a:lnTo>
                  <a:pt x="320039" y="771144"/>
                </a:lnTo>
                <a:close/>
              </a:path>
            </a:pathLst>
          </a:custGeom>
          <a:solidFill>
            <a:srgbClr val="000000"/>
          </a:solidFill>
        </p:spPr>
        <p:txBody>
          <a:bodyPr wrap="square" lIns="0" tIns="0" rIns="0" bIns="0" rtlCol="0"/>
          <a:lstStyle/>
          <a:p>
            <a:endParaRPr>
              <a:cs typeface="+mn-ea"/>
              <a:sym typeface="+mn-lt"/>
            </a:endParaRPr>
          </a:p>
        </p:txBody>
      </p:sp>
      <p:sp>
        <p:nvSpPr>
          <p:cNvPr id="14" name="object 14"/>
          <p:cNvSpPr/>
          <p:nvPr/>
        </p:nvSpPr>
        <p:spPr>
          <a:xfrm>
            <a:off x="3153423" y="4449724"/>
            <a:ext cx="788035" cy="781685"/>
          </a:xfrm>
          <a:custGeom>
            <a:avLst/>
            <a:gdLst/>
            <a:ahLst/>
            <a:cxnLst/>
            <a:rect l="l" t="t" r="r" b="b"/>
            <a:pathLst>
              <a:path w="788035" h="781685">
                <a:moveTo>
                  <a:pt x="332219" y="781088"/>
                </a:moveTo>
                <a:lnTo>
                  <a:pt x="0" y="781088"/>
                </a:lnTo>
                <a:lnTo>
                  <a:pt x="455206" y="0"/>
                </a:lnTo>
                <a:lnTo>
                  <a:pt x="787425" y="0"/>
                </a:lnTo>
                <a:lnTo>
                  <a:pt x="786048" y="2362"/>
                </a:lnTo>
                <a:lnTo>
                  <a:pt x="775030" y="2362"/>
                </a:lnTo>
                <a:lnTo>
                  <a:pt x="772239" y="7150"/>
                </a:lnTo>
                <a:lnTo>
                  <a:pt x="462064" y="7150"/>
                </a:lnTo>
                <a:lnTo>
                  <a:pt x="457949" y="9525"/>
                </a:lnTo>
                <a:lnTo>
                  <a:pt x="460680" y="9525"/>
                </a:lnTo>
                <a:lnTo>
                  <a:pt x="16569" y="771563"/>
                </a:lnTo>
                <a:lnTo>
                  <a:pt x="8280" y="771563"/>
                </a:lnTo>
                <a:lnTo>
                  <a:pt x="12395" y="778725"/>
                </a:lnTo>
                <a:lnTo>
                  <a:pt x="333595" y="778725"/>
                </a:lnTo>
                <a:lnTo>
                  <a:pt x="332219" y="781088"/>
                </a:lnTo>
                <a:close/>
              </a:path>
              <a:path w="788035" h="781685">
                <a:moveTo>
                  <a:pt x="325361" y="773925"/>
                </a:moveTo>
                <a:lnTo>
                  <a:pt x="775030" y="2362"/>
                </a:lnTo>
                <a:lnTo>
                  <a:pt x="779145" y="9525"/>
                </a:lnTo>
                <a:lnTo>
                  <a:pt x="781874" y="9525"/>
                </a:lnTo>
                <a:lnTo>
                  <a:pt x="337770" y="771563"/>
                </a:lnTo>
                <a:lnTo>
                  <a:pt x="329476" y="771563"/>
                </a:lnTo>
                <a:lnTo>
                  <a:pt x="325361" y="773925"/>
                </a:lnTo>
                <a:close/>
              </a:path>
              <a:path w="788035" h="781685">
                <a:moveTo>
                  <a:pt x="781874" y="9525"/>
                </a:moveTo>
                <a:lnTo>
                  <a:pt x="779145" y="9525"/>
                </a:lnTo>
                <a:lnTo>
                  <a:pt x="775030" y="2362"/>
                </a:lnTo>
                <a:lnTo>
                  <a:pt x="786048" y="2362"/>
                </a:lnTo>
                <a:lnTo>
                  <a:pt x="781874" y="9525"/>
                </a:lnTo>
                <a:close/>
              </a:path>
              <a:path w="788035" h="781685">
                <a:moveTo>
                  <a:pt x="460680" y="9525"/>
                </a:moveTo>
                <a:lnTo>
                  <a:pt x="457949" y="9525"/>
                </a:lnTo>
                <a:lnTo>
                  <a:pt x="462064" y="7150"/>
                </a:lnTo>
                <a:lnTo>
                  <a:pt x="460680" y="9525"/>
                </a:lnTo>
                <a:close/>
              </a:path>
              <a:path w="788035" h="781685">
                <a:moveTo>
                  <a:pt x="770855" y="9525"/>
                </a:moveTo>
                <a:lnTo>
                  <a:pt x="460680" y="9525"/>
                </a:lnTo>
                <a:lnTo>
                  <a:pt x="462064" y="7150"/>
                </a:lnTo>
                <a:lnTo>
                  <a:pt x="772239" y="7150"/>
                </a:lnTo>
                <a:lnTo>
                  <a:pt x="770855" y="9525"/>
                </a:lnTo>
                <a:close/>
              </a:path>
              <a:path w="788035" h="781685">
                <a:moveTo>
                  <a:pt x="12395" y="778725"/>
                </a:moveTo>
                <a:lnTo>
                  <a:pt x="8280" y="771563"/>
                </a:lnTo>
                <a:lnTo>
                  <a:pt x="16569" y="771563"/>
                </a:lnTo>
                <a:lnTo>
                  <a:pt x="12395" y="778725"/>
                </a:lnTo>
                <a:close/>
              </a:path>
              <a:path w="788035" h="781685">
                <a:moveTo>
                  <a:pt x="333595" y="778725"/>
                </a:moveTo>
                <a:lnTo>
                  <a:pt x="12395" y="778725"/>
                </a:lnTo>
                <a:lnTo>
                  <a:pt x="16569" y="771563"/>
                </a:lnTo>
                <a:lnTo>
                  <a:pt x="326737" y="771563"/>
                </a:lnTo>
                <a:lnTo>
                  <a:pt x="325361" y="773925"/>
                </a:lnTo>
                <a:lnTo>
                  <a:pt x="336393" y="773925"/>
                </a:lnTo>
                <a:lnTo>
                  <a:pt x="333595" y="778725"/>
                </a:lnTo>
                <a:close/>
              </a:path>
              <a:path w="788035" h="781685">
                <a:moveTo>
                  <a:pt x="336393" y="773925"/>
                </a:moveTo>
                <a:lnTo>
                  <a:pt x="325361" y="773925"/>
                </a:lnTo>
                <a:lnTo>
                  <a:pt x="329476" y="771563"/>
                </a:lnTo>
                <a:lnTo>
                  <a:pt x="337770" y="771563"/>
                </a:lnTo>
                <a:lnTo>
                  <a:pt x="336393" y="773925"/>
                </a:lnTo>
                <a:close/>
              </a:path>
            </a:pathLst>
          </a:custGeom>
          <a:solidFill>
            <a:srgbClr val="000000"/>
          </a:solidFill>
        </p:spPr>
        <p:txBody>
          <a:bodyPr wrap="square" lIns="0" tIns="0" rIns="0" bIns="0" rtlCol="0"/>
          <a:lstStyle/>
          <a:p>
            <a:endParaRPr>
              <a:cs typeface="+mn-ea"/>
              <a:sym typeface="+mn-lt"/>
            </a:endParaRPr>
          </a:p>
        </p:txBody>
      </p:sp>
      <p:sp>
        <p:nvSpPr>
          <p:cNvPr id="15" name="object 15"/>
          <p:cNvSpPr/>
          <p:nvPr/>
        </p:nvSpPr>
        <p:spPr>
          <a:xfrm>
            <a:off x="3803904" y="4454652"/>
            <a:ext cx="771525" cy="771525"/>
          </a:xfrm>
          <a:custGeom>
            <a:avLst/>
            <a:gdLst/>
            <a:ahLst/>
            <a:cxnLst/>
            <a:rect l="l" t="t" r="r" b="b"/>
            <a:pathLst>
              <a:path w="771525" h="771525">
                <a:moveTo>
                  <a:pt x="321563" y="771144"/>
                </a:moveTo>
                <a:lnTo>
                  <a:pt x="0" y="771144"/>
                </a:lnTo>
                <a:lnTo>
                  <a:pt x="449580" y="0"/>
                </a:lnTo>
                <a:lnTo>
                  <a:pt x="771144" y="0"/>
                </a:lnTo>
                <a:lnTo>
                  <a:pt x="321563" y="771144"/>
                </a:lnTo>
                <a:close/>
              </a:path>
            </a:pathLst>
          </a:custGeom>
          <a:solidFill>
            <a:srgbClr val="000000"/>
          </a:solidFill>
        </p:spPr>
        <p:txBody>
          <a:bodyPr wrap="square" lIns="0" tIns="0" rIns="0" bIns="0" rtlCol="0"/>
          <a:lstStyle/>
          <a:p>
            <a:endParaRPr>
              <a:cs typeface="+mn-ea"/>
              <a:sym typeface="+mn-lt"/>
            </a:endParaRPr>
          </a:p>
        </p:txBody>
      </p:sp>
      <p:sp>
        <p:nvSpPr>
          <p:cNvPr id="16" name="object 16"/>
          <p:cNvSpPr/>
          <p:nvPr/>
        </p:nvSpPr>
        <p:spPr>
          <a:xfrm>
            <a:off x="3795801" y="4449724"/>
            <a:ext cx="788035" cy="781685"/>
          </a:xfrm>
          <a:custGeom>
            <a:avLst/>
            <a:gdLst/>
            <a:ahLst/>
            <a:cxnLst/>
            <a:rect l="l" t="t" r="r" b="b"/>
            <a:pathLst>
              <a:path w="788035" h="781685">
                <a:moveTo>
                  <a:pt x="332219" y="781088"/>
                </a:moveTo>
                <a:lnTo>
                  <a:pt x="0" y="781088"/>
                </a:lnTo>
                <a:lnTo>
                  <a:pt x="455218" y="0"/>
                </a:lnTo>
                <a:lnTo>
                  <a:pt x="787438" y="0"/>
                </a:lnTo>
                <a:lnTo>
                  <a:pt x="786061" y="2362"/>
                </a:lnTo>
                <a:lnTo>
                  <a:pt x="775030" y="2362"/>
                </a:lnTo>
                <a:lnTo>
                  <a:pt x="772239" y="7150"/>
                </a:lnTo>
                <a:lnTo>
                  <a:pt x="462064" y="7150"/>
                </a:lnTo>
                <a:lnTo>
                  <a:pt x="457949" y="9525"/>
                </a:lnTo>
                <a:lnTo>
                  <a:pt x="460680" y="9525"/>
                </a:lnTo>
                <a:lnTo>
                  <a:pt x="16569" y="771563"/>
                </a:lnTo>
                <a:lnTo>
                  <a:pt x="8280" y="771563"/>
                </a:lnTo>
                <a:lnTo>
                  <a:pt x="12395" y="778725"/>
                </a:lnTo>
                <a:lnTo>
                  <a:pt x="333595" y="778725"/>
                </a:lnTo>
                <a:lnTo>
                  <a:pt x="332219" y="781088"/>
                </a:lnTo>
                <a:close/>
              </a:path>
              <a:path w="788035" h="781685">
                <a:moveTo>
                  <a:pt x="325361" y="773925"/>
                </a:moveTo>
                <a:lnTo>
                  <a:pt x="775030" y="2362"/>
                </a:lnTo>
                <a:lnTo>
                  <a:pt x="779145" y="9525"/>
                </a:lnTo>
                <a:lnTo>
                  <a:pt x="781886" y="9525"/>
                </a:lnTo>
                <a:lnTo>
                  <a:pt x="337770" y="771563"/>
                </a:lnTo>
                <a:lnTo>
                  <a:pt x="329476" y="771563"/>
                </a:lnTo>
                <a:lnTo>
                  <a:pt x="325361" y="773925"/>
                </a:lnTo>
                <a:close/>
              </a:path>
              <a:path w="788035" h="781685">
                <a:moveTo>
                  <a:pt x="781886" y="9525"/>
                </a:moveTo>
                <a:lnTo>
                  <a:pt x="779145" y="9525"/>
                </a:lnTo>
                <a:lnTo>
                  <a:pt x="775030" y="2362"/>
                </a:lnTo>
                <a:lnTo>
                  <a:pt x="786061" y="2362"/>
                </a:lnTo>
                <a:lnTo>
                  <a:pt x="781886" y="9525"/>
                </a:lnTo>
                <a:close/>
              </a:path>
              <a:path w="788035" h="781685">
                <a:moveTo>
                  <a:pt x="460680" y="9525"/>
                </a:moveTo>
                <a:lnTo>
                  <a:pt x="457949" y="9525"/>
                </a:lnTo>
                <a:lnTo>
                  <a:pt x="462064" y="7150"/>
                </a:lnTo>
                <a:lnTo>
                  <a:pt x="460680" y="9525"/>
                </a:lnTo>
                <a:close/>
              </a:path>
              <a:path w="788035" h="781685">
                <a:moveTo>
                  <a:pt x="770855" y="9525"/>
                </a:moveTo>
                <a:lnTo>
                  <a:pt x="460680" y="9525"/>
                </a:lnTo>
                <a:lnTo>
                  <a:pt x="462064" y="7150"/>
                </a:lnTo>
                <a:lnTo>
                  <a:pt x="772239" y="7150"/>
                </a:lnTo>
                <a:lnTo>
                  <a:pt x="770855" y="9525"/>
                </a:lnTo>
                <a:close/>
              </a:path>
              <a:path w="788035" h="781685">
                <a:moveTo>
                  <a:pt x="12395" y="778725"/>
                </a:moveTo>
                <a:lnTo>
                  <a:pt x="8280" y="771563"/>
                </a:lnTo>
                <a:lnTo>
                  <a:pt x="16569" y="771563"/>
                </a:lnTo>
                <a:lnTo>
                  <a:pt x="12395" y="778725"/>
                </a:lnTo>
                <a:close/>
              </a:path>
              <a:path w="788035" h="781685">
                <a:moveTo>
                  <a:pt x="333595" y="778725"/>
                </a:moveTo>
                <a:lnTo>
                  <a:pt x="12395" y="778725"/>
                </a:lnTo>
                <a:lnTo>
                  <a:pt x="16569" y="771563"/>
                </a:lnTo>
                <a:lnTo>
                  <a:pt x="326737" y="771563"/>
                </a:lnTo>
                <a:lnTo>
                  <a:pt x="325361" y="773925"/>
                </a:lnTo>
                <a:lnTo>
                  <a:pt x="336393" y="773925"/>
                </a:lnTo>
                <a:lnTo>
                  <a:pt x="333595" y="778725"/>
                </a:lnTo>
                <a:close/>
              </a:path>
              <a:path w="788035" h="781685">
                <a:moveTo>
                  <a:pt x="336393" y="773925"/>
                </a:moveTo>
                <a:lnTo>
                  <a:pt x="325361" y="773925"/>
                </a:lnTo>
                <a:lnTo>
                  <a:pt x="329476" y="771563"/>
                </a:lnTo>
                <a:lnTo>
                  <a:pt x="337770" y="771563"/>
                </a:lnTo>
                <a:lnTo>
                  <a:pt x="336393" y="773925"/>
                </a:lnTo>
                <a:close/>
              </a:path>
            </a:pathLst>
          </a:custGeom>
          <a:solidFill>
            <a:srgbClr val="000000"/>
          </a:solidFill>
        </p:spPr>
        <p:txBody>
          <a:bodyPr wrap="square" lIns="0" tIns="0" rIns="0" bIns="0" rtlCol="0"/>
          <a:lstStyle/>
          <a:p>
            <a:endParaRPr>
              <a:cs typeface="+mn-ea"/>
              <a:sym typeface="+mn-lt"/>
            </a:endParaRPr>
          </a:p>
        </p:txBody>
      </p:sp>
      <p:sp>
        <p:nvSpPr>
          <p:cNvPr id="17" name="object 17"/>
          <p:cNvSpPr/>
          <p:nvPr/>
        </p:nvSpPr>
        <p:spPr>
          <a:xfrm>
            <a:off x="4447033" y="4454652"/>
            <a:ext cx="769620" cy="771525"/>
          </a:xfrm>
          <a:custGeom>
            <a:avLst/>
            <a:gdLst/>
            <a:ahLst/>
            <a:cxnLst/>
            <a:rect l="l" t="t" r="r" b="b"/>
            <a:pathLst>
              <a:path w="769620" h="771525">
                <a:moveTo>
                  <a:pt x="320039" y="771144"/>
                </a:moveTo>
                <a:lnTo>
                  <a:pt x="0" y="771144"/>
                </a:lnTo>
                <a:lnTo>
                  <a:pt x="449579" y="0"/>
                </a:lnTo>
                <a:lnTo>
                  <a:pt x="769619" y="0"/>
                </a:lnTo>
                <a:lnTo>
                  <a:pt x="320039" y="771144"/>
                </a:lnTo>
                <a:close/>
              </a:path>
            </a:pathLst>
          </a:custGeom>
          <a:solidFill>
            <a:srgbClr val="000000"/>
          </a:solidFill>
        </p:spPr>
        <p:txBody>
          <a:bodyPr wrap="square" lIns="0" tIns="0" rIns="0" bIns="0" rtlCol="0"/>
          <a:lstStyle/>
          <a:p>
            <a:endParaRPr>
              <a:cs typeface="+mn-ea"/>
              <a:sym typeface="+mn-lt"/>
            </a:endParaRPr>
          </a:p>
        </p:txBody>
      </p:sp>
      <p:sp>
        <p:nvSpPr>
          <p:cNvPr id="18" name="object 18"/>
          <p:cNvSpPr/>
          <p:nvPr/>
        </p:nvSpPr>
        <p:spPr>
          <a:xfrm>
            <a:off x="4438181" y="4449724"/>
            <a:ext cx="788035" cy="781685"/>
          </a:xfrm>
          <a:custGeom>
            <a:avLst/>
            <a:gdLst/>
            <a:ahLst/>
            <a:cxnLst/>
            <a:rect l="l" t="t" r="r" b="b"/>
            <a:pathLst>
              <a:path w="788035" h="781685">
                <a:moveTo>
                  <a:pt x="332219" y="781088"/>
                </a:moveTo>
                <a:lnTo>
                  <a:pt x="0" y="781088"/>
                </a:lnTo>
                <a:lnTo>
                  <a:pt x="455218" y="0"/>
                </a:lnTo>
                <a:lnTo>
                  <a:pt x="787438" y="0"/>
                </a:lnTo>
                <a:lnTo>
                  <a:pt x="786061" y="2362"/>
                </a:lnTo>
                <a:lnTo>
                  <a:pt x="775042" y="2362"/>
                </a:lnTo>
                <a:lnTo>
                  <a:pt x="772252" y="7150"/>
                </a:lnTo>
                <a:lnTo>
                  <a:pt x="462076" y="7150"/>
                </a:lnTo>
                <a:lnTo>
                  <a:pt x="457962" y="9525"/>
                </a:lnTo>
                <a:lnTo>
                  <a:pt x="460692" y="9525"/>
                </a:lnTo>
                <a:lnTo>
                  <a:pt x="16582" y="771563"/>
                </a:lnTo>
                <a:lnTo>
                  <a:pt x="8293" y="771563"/>
                </a:lnTo>
                <a:lnTo>
                  <a:pt x="12407" y="778725"/>
                </a:lnTo>
                <a:lnTo>
                  <a:pt x="333595" y="778725"/>
                </a:lnTo>
                <a:lnTo>
                  <a:pt x="332219" y="781088"/>
                </a:lnTo>
                <a:close/>
              </a:path>
              <a:path w="788035" h="781685">
                <a:moveTo>
                  <a:pt x="325374" y="773925"/>
                </a:moveTo>
                <a:lnTo>
                  <a:pt x="775042" y="2362"/>
                </a:lnTo>
                <a:lnTo>
                  <a:pt x="779157" y="9525"/>
                </a:lnTo>
                <a:lnTo>
                  <a:pt x="781886" y="9525"/>
                </a:lnTo>
                <a:lnTo>
                  <a:pt x="337770" y="771563"/>
                </a:lnTo>
                <a:lnTo>
                  <a:pt x="329488" y="771563"/>
                </a:lnTo>
                <a:lnTo>
                  <a:pt x="325374" y="773925"/>
                </a:lnTo>
                <a:close/>
              </a:path>
              <a:path w="788035" h="781685">
                <a:moveTo>
                  <a:pt x="781886" y="9525"/>
                </a:moveTo>
                <a:lnTo>
                  <a:pt x="779157" y="9525"/>
                </a:lnTo>
                <a:lnTo>
                  <a:pt x="775042" y="2362"/>
                </a:lnTo>
                <a:lnTo>
                  <a:pt x="786061" y="2362"/>
                </a:lnTo>
                <a:lnTo>
                  <a:pt x="781886" y="9525"/>
                </a:lnTo>
                <a:close/>
              </a:path>
              <a:path w="788035" h="781685">
                <a:moveTo>
                  <a:pt x="460692" y="9525"/>
                </a:moveTo>
                <a:lnTo>
                  <a:pt x="457962" y="9525"/>
                </a:lnTo>
                <a:lnTo>
                  <a:pt x="462076" y="7150"/>
                </a:lnTo>
                <a:lnTo>
                  <a:pt x="460692" y="9525"/>
                </a:lnTo>
                <a:close/>
              </a:path>
              <a:path w="788035" h="781685">
                <a:moveTo>
                  <a:pt x="770868" y="9525"/>
                </a:moveTo>
                <a:lnTo>
                  <a:pt x="460692" y="9525"/>
                </a:lnTo>
                <a:lnTo>
                  <a:pt x="462076" y="7150"/>
                </a:lnTo>
                <a:lnTo>
                  <a:pt x="772252" y="7150"/>
                </a:lnTo>
                <a:lnTo>
                  <a:pt x="770868" y="9525"/>
                </a:lnTo>
                <a:close/>
              </a:path>
              <a:path w="788035" h="781685">
                <a:moveTo>
                  <a:pt x="12407" y="778725"/>
                </a:moveTo>
                <a:lnTo>
                  <a:pt x="8293" y="771563"/>
                </a:lnTo>
                <a:lnTo>
                  <a:pt x="16582" y="771563"/>
                </a:lnTo>
                <a:lnTo>
                  <a:pt x="12407" y="778725"/>
                </a:lnTo>
                <a:close/>
              </a:path>
              <a:path w="788035" h="781685">
                <a:moveTo>
                  <a:pt x="333595" y="778725"/>
                </a:moveTo>
                <a:lnTo>
                  <a:pt x="12407" y="778725"/>
                </a:lnTo>
                <a:lnTo>
                  <a:pt x="16582" y="771563"/>
                </a:lnTo>
                <a:lnTo>
                  <a:pt x="326750" y="771563"/>
                </a:lnTo>
                <a:lnTo>
                  <a:pt x="325374" y="773925"/>
                </a:lnTo>
                <a:lnTo>
                  <a:pt x="336393" y="773925"/>
                </a:lnTo>
                <a:lnTo>
                  <a:pt x="333595" y="778725"/>
                </a:lnTo>
                <a:close/>
              </a:path>
              <a:path w="788035" h="781685">
                <a:moveTo>
                  <a:pt x="336393" y="773925"/>
                </a:moveTo>
                <a:lnTo>
                  <a:pt x="325374" y="773925"/>
                </a:lnTo>
                <a:lnTo>
                  <a:pt x="329488" y="771563"/>
                </a:lnTo>
                <a:lnTo>
                  <a:pt x="337770" y="771563"/>
                </a:lnTo>
                <a:lnTo>
                  <a:pt x="336393" y="773925"/>
                </a:lnTo>
                <a:close/>
              </a:path>
            </a:pathLst>
          </a:custGeom>
          <a:solidFill>
            <a:srgbClr val="000000"/>
          </a:solidFill>
        </p:spPr>
        <p:txBody>
          <a:bodyPr wrap="square" lIns="0" tIns="0" rIns="0" bIns="0" rtlCol="0"/>
          <a:lstStyle/>
          <a:p>
            <a:endParaRPr>
              <a:cs typeface="+mn-ea"/>
              <a:sym typeface="+mn-lt"/>
            </a:endParaRPr>
          </a:p>
        </p:txBody>
      </p:sp>
      <p:sp>
        <p:nvSpPr>
          <p:cNvPr id="19" name="object 19"/>
          <p:cNvSpPr/>
          <p:nvPr/>
        </p:nvSpPr>
        <p:spPr>
          <a:xfrm>
            <a:off x="5088636" y="4454652"/>
            <a:ext cx="771525" cy="771525"/>
          </a:xfrm>
          <a:custGeom>
            <a:avLst/>
            <a:gdLst/>
            <a:ahLst/>
            <a:cxnLst/>
            <a:rect l="l" t="t" r="r" b="b"/>
            <a:pathLst>
              <a:path w="771525" h="771525">
                <a:moveTo>
                  <a:pt x="321563" y="771144"/>
                </a:moveTo>
                <a:lnTo>
                  <a:pt x="0" y="771144"/>
                </a:lnTo>
                <a:lnTo>
                  <a:pt x="449579" y="0"/>
                </a:lnTo>
                <a:lnTo>
                  <a:pt x="771143" y="0"/>
                </a:lnTo>
                <a:lnTo>
                  <a:pt x="321563" y="771144"/>
                </a:lnTo>
                <a:close/>
              </a:path>
            </a:pathLst>
          </a:custGeom>
          <a:solidFill>
            <a:srgbClr val="000000"/>
          </a:solidFill>
        </p:spPr>
        <p:txBody>
          <a:bodyPr wrap="square" lIns="0" tIns="0" rIns="0" bIns="0" rtlCol="0"/>
          <a:lstStyle/>
          <a:p>
            <a:endParaRPr>
              <a:cs typeface="+mn-ea"/>
              <a:sym typeface="+mn-lt"/>
            </a:endParaRPr>
          </a:p>
        </p:txBody>
      </p:sp>
      <p:sp>
        <p:nvSpPr>
          <p:cNvPr id="20" name="object 20"/>
          <p:cNvSpPr/>
          <p:nvPr/>
        </p:nvSpPr>
        <p:spPr>
          <a:xfrm>
            <a:off x="5080572" y="4449724"/>
            <a:ext cx="788035" cy="781685"/>
          </a:xfrm>
          <a:custGeom>
            <a:avLst/>
            <a:gdLst/>
            <a:ahLst/>
            <a:cxnLst/>
            <a:rect l="l" t="t" r="r" b="b"/>
            <a:pathLst>
              <a:path w="788035" h="781685">
                <a:moveTo>
                  <a:pt x="332219" y="781088"/>
                </a:moveTo>
                <a:lnTo>
                  <a:pt x="0" y="781088"/>
                </a:lnTo>
                <a:lnTo>
                  <a:pt x="455218" y="0"/>
                </a:lnTo>
                <a:lnTo>
                  <a:pt x="787438" y="0"/>
                </a:lnTo>
                <a:lnTo>
                  <a:pt x="786061" y="2362"/>
                </a:lnTo>
                <a:lnTo>
                  <a:pt x="775030" y="2362"/>
                </a:lnTo>
                <a:lnTo>
                  <a:pt x="772239" y="7150"/>
                </a:lnTo>
                <a:lnTo>
                  <a:pt x="462064" y="7150"/>
                </a:lnTo>
                <a:lnTo>
                  <a:pt x="457949" y="9525"/>
                </a:lnTo>
                <a:lnTo>
                  <a:pt x="460680" y="9525"/>
                </a:lnTo>
                <a:lnTo>
                  <a:pt x="16569" y="771563"/>
                </a:lnTo>
                <a:lnTo>
                  <a:pt x="8280" y="771563"/>
                </a:lnTo>
                <a:lnTo>
                  <a:pt x="12395" y="778725"/>
                </a:lnTo>
                <a:lnTo>
                  <a:pt x="333595" y="778725"/>
                </a:lnTo>
                <a:lnTo>
                  <a:pt x="332219" y="781088"/>
                </a:lnTo>
                <a:close/>
              </a:path>
              <a:path w="788035" h="781685">
                <a:moveTo>
                  <a:pt x="325361" y="773925"/>
                </a:moveTo>
                <a:lnTo>
                  <a:pt x="775030" y="2362"/>
                </a:lnTo>
                <a:lnTo>
                  <a:pt x="779144" y="9525"/>
                </a:lnTo>
                <a:lnTo>
                  <a:pt x="781886" y="9525"/>
                </a:lnTo>
                <a:lnTo>
                  <a:pt x="337770" y="771563"/>
                </a:lnTo>
                <a:lnTo>
                  <a:pt x="329476" y="771563"/>
                </a:lnTo>
                <a:lnTo>
                  <a:pt x="325361" y="773925"/>
                </a:lnTo>
                <a:close/>
              </a:path>
              <a:path w="788035" h="781685">
                <a:moveTo>
                  <a:pt x="781886" y="9525"/>
                </a:moveTo>
                <a:lnTo>
                  <a:pt x="779144" y="9525"/>
                </a:lnTo>
                <a:lnTo>
                  <a:pt x="775030" y="2362"/>
                </a:lnTo>
                <a:lnTo>
                  <a:pt x="786061" y="2362"/>
                </a:lnTo>
                <a:lnTo>
                  <a:pt x="781886" y="9525"/>
                </a:lnTo>
                <a:close/>
              </a:path>
              <a:path w="788035" h="781685">
                <a:moveTo>
                  <a:pt x="460680" y="9525"/>
                </a:moveTo>
                <a:lnTo>
                  <a:pt x="457949" y="9525"/>
                </a:lnTo>
                <a:lnTo>
                  <a:pt x="462064" y="7150"/>
                </a:lnTo>
                <a:lnTo>
                  <a:pt x="460680" y="9525"/>
                </a:lnTo>
                <a:close/>
              </a:path>
              <a:path w="788035" h="781685">
                <a:moveTo>
                  <a:pt x="770855" y="9525"/>
                </a:moveTo>
                <a:lnTo>
                  <a:pt x="460680" y="9525"/>
                </a:lnTo>
                <a:lnTo>
                  <a:pt x="462064" y="7150"/>
                </a:lnTo>
                <a:lnTo>
                  <a:pt x="772239" y="7150"/>
                </a:lnTo>
                <a:lnTo>
                  <a:pt x="770855" y="9525"/>
                </a:lnTo>
                <a:close/>
              </a:path>
              <a:path w="788035" h="781685">
                <a:moveTo>
                  <a:pt x="12395" y="778725"/>
                </a:moveTo>
                <a:lnTo>
                  <a:pt x="8280" y="771563"/>
                </a:lnTo>
                <a:lnTo>
                  <a:pt x="16569" y="771563"/>
                </a:lnTo>
                <a:lnTo>
                  <a:pt x="12395" y="778725"/>
                </a:lnTo>
                <a:close/>
              </a:path>
              <a:path w="788035" h="781685">
                <a:moveTo>
                  <a:pt x="333595" y="778725"/>
                </a:moveTo>
                <a:lnTo>
                  <a:pt x="12395" y="778725"/>
                </a:lnTo>
                <a:lnTo>
                  <a:pt x="16569" y="771563"/>
                </a:lnTo>
                <a:lnTo>
                  <a:pt x="326737" y="771563"/>
                </a:lnTo>
                <a:lnTo>
                  <a:pt x="325361" y="773925"/>
                </a:lnTo>
                <a:lnTo>
                  <a:pt x="336393" y="773925"/>
                </a:lnTo>
                <a:lnTo>
                  <a:pt x="333595" y="778725"/>
                </a:lnTo>
                <a:close/>
              </a:path>
              <a:path w="788035" h="781685">
                <a:moveTo>
                  <a:pt x="336393" y="773925"/>
                </a:moveTo>
                <a:lnTo>
                  <a:pt x="325361" y="773925"/>
                </a:lnTo>
                <a:lnTo>
                  <a:pt x="329476" y="771563"/>
                </a:lnTo>
                <a:lnTo>
                  <a:pt x="337770" y="771563"/>
                </a:lnTo>
                <a:lnTo>
                  <a:pt x="336393" y="773925"/>
                </a:lnTo>
                <a:close/>
              </a:path>
            </a:pathLst>
          </a:custGeom>
          <a:solidFill>
            <a:srgbClr val="000000"/>
          </a:solidFill>
        </p:spPr>
        <p:txBody>
          <a:bodyPr wrap="square" lIns="0" tIns="0" rIns="0" bIns="0" rtlCol="0"/>
          <a:lstStyle/>
          <a:p>
            <a:endParaRPr>
              <a:cs typeface="+mn-ea"/>
              <a:sym typeface="+mn-lt"/>
            </a:endParaRPr>
          </a:p>
        </p:txBody>
      </p:sp>
      <p:sp>
        <p:nvSpPr>
          <p:cNvPr id="21" name="object 21"/>
          <p:cNvSpPr/>
          <p:nvPr/>
        </p:nvSpPr>
        <p:spPr>
          <a:xfrm>
            <a:off x="5731765" y="4454652"/>
            <a:ext cx="769620" cy="771525"/>
          </a:xfrm>
          <a:custGeom>
            <a:avLst/>
            <a:gdLst/>
            <a:ahLst/>
            <a:cxnLst/>
            <a:rect l="l" t="t" r="r" b="b"/>
            <a:pathLst>
              <a:path w="769620" h="771525">
                <a:moveTo>
                  <a:pt x="320039" y="771144"/>
                </a:moveTo>
                <a:lnTo>
                  <a:pt x="0" y="771144"/>
                </a:lnTo>
                <a:lnTo>
                  <a:pt x="449580" y="0"/>
                </a:lnTo>
                <a:lnTo>
                  <a:pt x="769620" y="0"/>
                </a:lnTo>
                <a:lnTo>
                  <a:pt x="320039" y="771144"/>
                </a:lnTo>
                <a:close/>
              </a:path>
            </a:pathLst>
          </a:custGeom>
          <a:solidFill>
            <a:srgbClr val="000000"/>
          </a:solidFill>
        </p:spPr>
        <p:txBody>
          <a:bodyPr wrap="square" lIns="0" tIns="0" rIns="0" bIns="0" rtlCol="0"/>
          <a:lstStyle/>
          <a:p>
            <a:endParaRPr>
              <a:cs typeface="+mn-ea"/>
              <a:sym typeface="+mn-lt"/>
            </a:endParaRPr>
          </a:p>
        </p:txBody>
      </p:sp>
      <p:sp>
        <p:nvSpPr>
          <p:cNvPr id="22" name="object 22"/>
          <p:cNvSpPr/>
          <p:nvPr/>
        </p:nvSpPr>
        <p:spPr>
          <a:xfrm>
            <a:off x="5722951" y="4449724"/>
            <a:ext cx="788035" cy="781685"/>
          </a:xfrm>
          <a:custGeom>
            <a:avLst/>
            <a:gdLst/>
            <a:ahLst/>
            <a:cxnLst/>
            <a:rect l="l" t="t" r="r" b="b"/>
            <a:pathLst>
              <a:path w="788034" h="781685">
                <a:moveTo>
                  <a:pt x="332219" y="781088"/>
                </a:moveTo>
                <a:lnTo>
                  <a:pt x="0" y="781088"/>
                </a:lnTo>
                <a:lnTo>
                  <a:pt x="455218" y="0"/>
                </a:lnTo>
                <a:lnTo>
                  <a:pt x="787438" y="0"/>
                </a:lnTo>
                <a:lnTo>
                  <a:pt x="786061" y="2362"/>
                </a:lnTo>
                <a:lnTo>
                  <a:pt x="775030" y="2362"/>
                </a:lnTo>
                <a:lnTo>
                  <a:pt x="772239" y="7150"/>
                </a:lnTo>
                <a:lnTo>
                  <a:pt x="462064" y="7150"/>
                </a:lnTo>
                <a:lnTo>
                  <a:pt x="457949" y="9525"/>
                </a:lnTo>
                <a:lnTo>
                  <a:pt x="460680" y="9525"/>
                </a:lnTo>
                <a:lnTo>
                  <a:pt x="16582" y="771563"/>
                </a:lnTo>
                <a:lnTo>
                  <a:pt x="8293" y="771563"/>
                </a:lnTo>
                <a:lnTo>
                  <a:pt x="12407" y="778725"/>
                </a:lnTo>
                <a:lnTo>
                  <a:pt x="333595" y="778725"/>
                </a:lnTo>
                <a:lnTo>
                  <a:pt x="332219" y="781088"/>
                </a:lnTo>
                <a:close/>
              </a:path>
              <a:path w="788034" h="781685">
                <a:moveTo>
                  <a:pt x="325374" y="773925"/>
                </a:moveTo>
                <a:lnTo>
                  <a:pt x="775030" y="2362"/>
                </a:lnTo>
                <a:lnTo>
                  <a:pt x="779145" y="9525"/>
                </a:lnTo>
                <a:lnTo>
                  <a:pt x="781886" y="9525"/>
                </a:lnTo>
                <a:lnTo>
                  <a:pt x="337770" y="771563"/>
                </a:lnTo>
                <a:lnTo>
                  <a:pt x="329488" y="771563"/>
                </a:lnTo>
                <a:lnTo>
                  <a:pt x="325374" y="773925"/>
                </a:lnTo>
                <a:close/>
              </a:path>
              <a:path w="788034" h="781685">
                <a:moveTo>
                  <a:pt x="781886" y="9525"/>
                </a:moveTo>
                <a:lnTo>
                  <a:pt x="779145" y="9525"/>
                </a:lnTo>
                <a:lnTo>
                  <a:pt x="775030" y="2362"/>
                </a:lnTo>
                <a:lnTo>
                  <a:pt x="786061" y="2362"/>
                </a:lnTo>
                <a:lnTo>
                  <a:pt x="781886" y="9525"/>
                </a:lnTo>
                <a:close/>
              </a:path>
              <a:path w="788034" h="781685">
                <a:moveTo>
                  <a:pt x="460680" y="9525"/>
                </a:moveTo>
                <a:lnTo>
                  <a:pt x="457949" y="9525"/>
                </a:lnTo>
                <a:lnTo>
                  <a:pt x="462064" y="7150"/>
                </a:lnTo>
                <a:lnTo>
                  <a:pt x="460680" y="9525"/>
                </a:lnTo>
                <a:close/>
              </a:path>
              <a:path w="788034" h="781685">
                <a:moveTo>
                  <a:pt x="770855" y="9525"/>
                </a:moveTo>
                <a:lnTo>
                  <a:pt x="460680" y="9525"/>
                </a:lnTo>
                <a:lnTo>
                  <a:pt x="462064" y="7150"/>
                </a:lnTo>
                <a:lnTo>
                  <a:pt x="772239" y="7150"/>
                </a:lnTo>
                <a:lnTo>
                  <a:pt x="770855" y="9525"/>
                </a:lnTo>
                <a:close/>
              </a:path>
              <a:path w="788034" h="781685">
                <a:moveTo>
                  <a:pt x="12407" y="778725"/>
                </a:moveTo>
                <a:lnTo>
                  <a:pt x="8293" y="771563"/>
                </a:lnTo>
                <a:lnTo>
                  <a:pt x="16582" y="771563"/>
                </a:lnTo>
                <a:lnTo>
                  <a:pt x="12407" y="778725"/>
                </a:lnTo>
                <a:close/>
              </a:path>
              <a:path w="788034" h="781685">
                <a:moveTo>
                  <a:pt x="333595" y="778725"/>
                </a:moveTo>
                <a:lnTo>
                  <a:pt x="12407" y="778725"/>
                </a:lnTo>
                <a:lnTo>
                  <a:pt x="16582" y="771563"/>
                </a:lnTo>
                <a:lnTo>
                  <a:pt x="326750" y="771563"/>
                </a:lnTo>
                <a:lnTo>
                  <a:pt x="325374" y="773925"/>
                </a:lnTo>
                <a:lnTo>
                  <a:pt x="336393" y="773925"/>
                </a:lnTo>
                <a:lnTo>
                  <a:pt x="333595" y="778725"/>
                </a:lnTo>
                <a:close/>
              </a:path>
              <a:path w="788034" h="781685">
                <a:moveTo>
                  <a:pt x="336393" y="773925"/>
                </a:moveTo>
                <a:lnTo>
                  <a:pt x="325374" y="773925"/>
                </a:lnTo>
                <a:lnTo>
                  <a:pt x="329488" y="771563"/>
                </a:lnTo>
                <a:lnTo>
                  <a:pt x="337770" y="771563"/>
                </a:lnTo>
                <a:lnTo>
                  <a:pt x="336393" y="773925"/>
                </a:lnTo>
                <a:close/>
              </a:path>
            </a:pathLst>
          </a:custGeom>
          <a:solidFill>
            <a:srgbClr val="000000"/>
          </a:solidFill>
        </p:spPr>
        <p:txBody>
          <a:bodyPr wrap="square" lIns="0" tIns="0" rIns="0" bIns="0" rtlCol="0"/>
          <a:lstStyle/>
          <a:p>
            <a:endParaRPr>
              <a:cs typeface="+mn-ea"/>
              <a:sym typeface="+mn-lt"/>
            </a:endParaRPr>
          </a:p>
        </p:txBody>
      </p:sp>
      <p:sp>
        <p:nvSpPr>
          <p:cNvPr id="23" name="object 23"/>
          <p:cNvSpPr txBox="1">
            <a:spLocks noGrp="1"/>
          </p:cNvSpPr>
          <p:nvPr>
            <p:ph type="title"/>
          </p:nvPr>
        </p:nvSpPr>
        <p:spPr>
          <a:xfrm>
            <a:off x="3524568" y="454959"/>
            <a:ext cx="5104765" cy="566181"/>
          </a:xfrm>
          <a:prstGeom prst="rect">
            <a:avLst/>
          </a:prstGeom>
        </p:spPr>
        <p:txBody>
          <a:bodyPr vert="horz" wrap="square" lIns="0" tIns="12065" rIns="0" bIns="0" rtlCol="0" anchor="ctr" anchorCtr="0">
            <a:spAutoFit/>
          </a:bodyPr>
          <a:lstStyle/>
          <a:p>
            <a:pPr marL="12700">
              <a:spcBef>
                <a:spcPts val="95"/>
              </a:spcBef>
            </a:pPr>
            <a:r>
              <a:rPr i="0" dirty="0">
                <a:latin typeface="+mn-lt"/>
                <a:ea typeface="+mn-ea"/>
                <a:cs typeface="+mn-ea"/>
                <a:sym typeface="+mn-lt"/>
              </a:rPr>
              <a:t>安全色与安全标识认</a:t>
            </a:r>
            <a:r>
              <a:rPr spc="-5" dirty="0">
                <a:latin typeface="+mn-lt"/>
                <a:ea typeface="+mn-ea"/>
                <a:cs typeface="+mn-ea"/>
                <a:sym typeface="+mn-lt"/>
              </a:rPr>
              <a:t>知</a:t>
            </a:r>
          </a:p>
        </p:txBody>
      </p:sp>
      <p:sp>
        <p:nvSpPr>
          <p:cNvPr id="24" name="object 24"/>
          <p:cNvSpPr/>
          <p:nvPr/>
        </p:nvSpPr>
        <p:spPr>
          <a:xfrm>
            <a:off x="1106425" y="1569720"/>
            <a:ext cx="363220" cy="421005"/>
          </a:xfrm>
          <a:custGeom>
            <a:avLst/>
            <a:gdLst/>
            <a:ahLst/>
            <a:cxnLst/>
            <a:rect l="l" t="t" r="r" b="b"/>
            <a:pathLst>
              <a:path w="363219" h="421005">
                <a:moveTo>
                  <a:pt x="0" y="420623"/>
                </a:moveTo>
                <a:lnTo>
                  <a:pt x="0" y="0"/>
                </a:lnTo>
                <a:lnTo>
                  <a:pt x="362712" y="210311"/>
                </a:lnTo>
                <a:lnTo>
                  <a:pt x="0" y="420623"/>
                </a:lnTo>
                <a:close/>
              </a:path>
            </a:pathLst>
          </a:custGeom>
          <a:solidFill>
            <a:srgbClr val="394653"/>
          </a:solidFill>
        </p:spPr>
        <p:txBody>
          <a:bodyPr wrap="square" lIns="0" tIns="0" rIns="0" bIns="0" rtlCol="0"/>
          <a:lstStyle/>
          <a:p>
            <a:endParaRPr>
              <a:cs typeface="+mn-ea"/>
              <a:sym typeface="+mn-lt"/>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98536" y="1525093"/>
            <a:ext cx="8133080" cy="1045159"/>
          </a:xfrm>
          <a:prstGeom prst="rect">
            <a:avLst/>
          </a:prstGeom>
        </p:spPr>
        <p:txBody>
          <a:bodyPr vert="horz" wrap="square" lIns="0" tIns="13971" rIns="0" bIns="0" rtlCol="0">
            <a:spAutoFit/>
          </a:bodyPr>
          <a:lstStyle/>
          <a:p>
            <a:pPr marL="12700">
              <a:spcBef>
                <a:spcPts val="110"/>
              </a:spcBef>
            </a:pPr>
            <a:r>
              <a:rPr sz="3350" b="1" spc="11" dirty="0">
                <a:solidFill>
                  <a:srgbClr val="C00000"/>
                </a:solidFill>
                <a:cs typeface="+mn-ea"/>
                <a:sym typeface="+mn-lt"/>
              </a:rPr>
              <a:t>红色</a:t>
            </a:r>
            <a:r>
              <a:rPr sz="3350" b="1" spc="11" dirty="0">
                <a:solidFill>
                  <a:srgbClr val="394653"/>
                </a:solidFill>
                <a:cs typeface="+mn-ea"/>
                <a:sym typeface="+mn-lt"/>
              </a:rPr>
              <a:t>用于</a:t>
            </a:r>
            <a:r>
              <a:rPr sz="3350" b="1" spc="11" dirty="0">
                <a:solidFill>
                  <a:srgbClr val="C00000"/>
                </a:solidFill>
                <a:cs typeface="+mn-ea"/>
                <a:sym typeface="+mn-lt"/>
              </a:rPr>
              <a:t>禁止标识</a:t>
            </a:r>
            <a:r>
              <a:rPr sz="3350" b="1" spc="11" dirty="0">
                <a:solidFill>
                  <a:srgbClr val="394653"/>
                </a:solidFill>
                <a:cs typeface="+mn-ea"/>
                <a:sym typeface="+mn-lt"/>
              </a:rPr>
              <a:t>，表示禁止、停止的意思</a:t>
            </a:r>
            <a:endParaRPr sz="3350">
              <a:cs typeface="+mn-ea"/>
              <a:sym typeface="+mn-lt"/>
            </a:endParaRPr>
          </a:p>
        </p:txBody>
      </p:sp>
      <p:sp>
        <p:nvSpPr>
          <p:cNvPr id="3" name="object 3"/>
          <p:cNvSpPr/>
          <p:nvPr/>
        </p:nvSpPr>
        <p:spPr>
          <a:xfrm>
            <a:off x="4799077" y="2756917"/>
            <a:ext cx="2458212" cy="2357628"/>
          </a:xfrm>
          <a:prstGeom prst="rect">
            <a:avLst/>
          </a:prstGeom>
          <a:blipFill>
            <a:blip r:embed="rId2" cstate="print"/>
            <a:stretch>
              <a:fillRect/>
            </a:stretch>
          </a:blipFill>
        </p:spPr>
        <p:txBody>
          <a:bodyPr wrap="square" lIns="0" tIns="0" rIns="0" bIns="0" rtlCol="0"/>
          <a:lstStyle/>
          <a:p>
            <a:endParaRPr>
              <a:cs typeface="+mn-ea"/>
              <a:sym typeface="+mn-lt"/>
            </a:endParaRPr>
          </a:p>
        </p:txBody>
      </p:sp>
      <p:sp>
        <p:nvSpPr>
          <p:cNvPr id="4" name="object 4"/>
          <p:cNvSpPr txBox="1"/>
          <p:nvPr/>
        </p:nvSpPr>
        <p:spPr>
          <a:xfrm>
            <a:off x="5109464" y="5431637"/>
            <a:ext cx="1732280" cy="529761"/>
          </a:xfrm>
          <a:prstGeom prst="rect">
            <a:avLst/>
          </a:prstGeom>
        </p:spPr>
        <p:txBody>
          <a:bodyPr vert="horz" wrap="square" lIns="0" tIns="13971" rIns="0" bIns="0" rtlCol="0">
            <a:spAutoFit/>
          </a:bodyPr>
          <a:lstStyle/>
          <a:p>
            <a:pPr marL="12700">
              <a:spcBef>
                <a:spcPts val="110"/>
              </a:spcBef>
            </a:pPr>
            <a:r>
              <a:rPr sz="3350" b="1" spc="11" dirty="0">
                <a:solidFill>
                  <a:srgbClr val="C00000"/>
                </a:solidFill>
                <a:cs typeface="+mn-ea"/>
                <a:sym typeface="+mn-lt"/>
              </a:rPr>
              <a:t>禁止通行</a:t>
            </a:r>
            <a:endParaRPr sz="3350">
              <a:cs typeface="+mn-ea"/>
              <a:sym typeface="+mn-lt"/>
            </a:endParaRPr>
          </a:p>
        </p:txBody>
      </p:sp>
      <p:sp>
        <p:nvSpPr>
          <p:cNvPr id="5" name="object 5"/>
          <p:cNvSpPr/>
          <p:nvPr/>
        </p:nvSpPr>
        <p:spPr>
          <a:xfrm>
            <a:off x="1264921" y="2723388"/>
            <a:ext cx="2493263" cy="2356104"/>
          </a:xfrm>
          <a:prstGeom prst="rect">
            <a:avLst/>
          </a:prstGeom>
          <a:blipFill>
            <a:blip r:embed="rId3" cstate="print"/>
            <a:stretch>
              <a:fillRect/>
            </a:stretch>
          </a:blipFill>
        </p:spPr>
        <p:txBody>
          <a:bodyPr wrap="square" lIns="0" tIns="0" rIns="0" bIns="0" rtlCol="0"/>
          <a:lstStyle/>
          <a:p>
            <a:endParaRPr>
              <a:cs typeface="+mn-ea"/>
              <a:sym typeface="+mn-lt"/>
            </a:endParaRPr>
          </a:p>
        </p:txBody>
      </p:sp>
      <p:sp>
        <p:nvSpPr>
          <p:cNvPr id="6" name="object 6"/>
          <p:cNvSpPr txBox="1"/>
          <p:nvPr/>
        </p:nvSpPr>
        <p:spPr>
          <a:xfrm>
            <a:off x="1584820" y="5384699"/>
            <a:ext cx="1732280" cy="529761"/>
          </a:xfrm>
          <a:prstGeom prst="rect">
            <a:avLst/>
          </a:prstGeom>
        </p:spPr>
        <p:txBody>
          <a:bodyPr vert="horz" wrap="square" lIns="0" tIns="13971" rIns="0" bIns="0" rtlCol="0">
            <a:spAutoFit/>
          </a:bodyPr>
          <a:lstStyle/>
          <a:p>
            <a:pPr marL="12700">
              <a:spcBef>
                <a:spcPts val="110"/>
              </a:spcBef>
            </a:pPr>
            <a:r>
              <a:rPr sz="3350" b="1" spc="11" dirty="0">
                <a:solidFill>
                  <a:srgbClr val="C00000"/>
                </a:solidFill>
                <a:cs typeface="+mn-ea"/>
                <a:sym typeface="+mn-lt"/>
              </a:rPr>
              <a:t>禁止烟火</a:t>
            </a:r>
            <a:endParaRPr sz="3350">
              <a:cs typeface="+mn-ea"/>
              <a:sym typeface="+mn-lt"/>
            </a:endParaRPr>
          </a:p>
        </p:txBody>
      </p:sp>
      <p:sp>
        <p:nvSpPr>
          <p:cNvPr id="7" name="object 7"/>
          <p:cNvSpPr/>
          <p:nvPr/>
        </p:nvSpPr>
        <p:spPr>
          <a:xfrm>
            <a:off x="8269223" y="2791967"/>
            <a:ext cx="2665476" cy="2357628"/>
          </a:xfrm>
          <a:prstGeom prst="rect">
            <a:avLst/>
          </a:prstGeom>
          <a:blipFill>
            <a:blip r:embed="rId4" cstate="print"/>
            <a:stretch>
              <a:fillRect/>
            </a:stretch>
          </a:blipFill>
        </p:spPr>
        <p:txBody>
          <a:bodyPr wrap="square" lIns="0" tIns="0" rIns="0" bIns="0" rtlCol="0"/>
          <a:lstStyle/>
          <a:p>
            <a:endParaRPr>
              <a:cs typeface="+mn-ea"/>
              <a:sym typeface="+mn-lt"/>
            </a:endParaRPr>
          </a:p>
        </p:txBody>
      </p:sp>
      <p:sp>
        <p:nvSpPr>
          <p:cNvPr id="8" name="object 8"/>
          <p:cNvSpPr txBox="1"/>
          <p:nvPr/>
        </p:nvSpPr>
        <p:spPr>
          <a:xfrm>
            <a:off x="8832672" y="5447068"/>
            <a:ext cx="1732280" cy="529761"/>
          </a:xfrm>
          <a:prstGeom prst="rect">
            <a:avLst/>
          </a:prstGeom>
        </p:spPr>
        <p:txBody>
          <a:bodyPr vert="horz" wrap="square" lIns="0" tIns="13971" rIns="0" bIns="0" rtlCol="0">
            <a:spAutoFit/>
          </a:bodyPr>
          <a:lstStyle/>
          <a:p>
            <a:pPr marL="12700">
              <a:spcBef>
                <a:spcPts val="110"/>
              </a:spcBef>
            </a:pPr>
            <a:r>
              <a:rPr sz="3350" b="1" spc="11" dirty="0">
                <a:solidFill>
                  <a:srgbClr val="C00000"/>
                </a:solidFill>
                <a:cs typeface="+mn-ea"/>
                <a:sym typeface="+mn-lt"/>
              </a:rPr>
              <a:t>禁止乘人</a:t>
            </a:r>
            <a:endParaRPr sz="3350">
              <a:cs typeface="+mn-ea"/>
              <a:sym typeface="+mn-lt"/>
            </a:endParaRPr>
          </a:p>
        </p:txBody>
      </p:sp>
      <p:sp>
        <p:nvSpPr>
          <p:cNvPr id="9" name="object 9"/>
          <p:cNvSpPr txBox="1">
            <a:spLocks noGrp="1"/>
          </p:cNvSpPr>
          <p:nvPr>
            <p:ph type="title"/>
          </p:nvPr>
        </p:nvSpPr>
        <p:spPr>
          <a:xfrm>
            <a:off x="3524568" y="454959"/>
            <a:ext cx="5104765" cy="566181"/>
          </a:xfrm>
          <a:prstGeom prst="rect">
            <a:avLst/>
          </a:prstGeom>
        </p:spPr>
        <p:txBody>
          <a:bodyPr vert="horz" wrap="square" lIns="0" tIns="12065" rIns="0" bIns="0" rtlCol="0" anchor="ctr" anchorCtr="0">
            <a:spAutoFit/>
          </a:bodyPr>
          <a:lstStyle/>
          <a:p>
            <a:pPr marL="12700">
              <a:spcBef>
                <a:spcPts val="95"/>
              </a:spcBef>
            </a:pPr>
            <a:r>
              <a:rPr i="0" dirty="0">
                <a:latin typeface="+mn-lt"/>
                <a:ea typeface="+mn-ea"/>
                <a:cs typeface="+mn-ea"/>
                <a:sym typeface="+mn-lt"/>
              </a:rPr>
              <a:t>安全色与安全标识认</a:t>
            </a:r>
            <a:r>
              <a:rPr spc="-5" dirty="0">
                <a:latin typeface="+mn-lt"/>
                <a:ea typeface="+mn-ea"/>
                <a:cs typeface="+mn-ea"/>
                <a:sym typeface="+mn-lt"/>
              </a:rPr>
              <a:t>知</a:t>
            </a:r>
          </a:p>
        </p:txBody>
      </p:sp>
      <p:sp>
        <p:nvSpPr>
          <p:cNvPr id="10" name="object 10"/>
          <p:cNvSpPr/>
          <p:nvPr/>
        </p:nvSpPr>
        <p:spPr>
          <a:xfrm>
            <a:off x="1106425" y="1569720"/>
            <a:ext cx="363220" cy="421005"/>
          </a:xfrm>
          <a:custGeom>
            <a:avLst/>
            <a:gdLst/>
            <a:ahLst/>
            <a:cxnLst/>
            <a:rect l="l" t="t" r="r" b="b"/>
            <a:pathLst>
              <a:path w="363219" h="421005">
                <a:moveTo>
                  <a:pt x="0" y="420623"/>
                </a:moveTo>
                <a:lnTo>
                  <a:pt x="0" y="0"/>
                </a:lnTo>
                <a:lnTo>
                  <a:pt x="362712" y="210311"/>
                </a:lnTo>
                <a:lnTo>
                  <a:pt x="0" y="420623"/>
                </a:lnTo>
                <a:close/>
              </a:path>
            </a:pathLst>
          </a:custGeom>
          <a:solidFill>
            <a:srgbClr val="394653"/>
          </a:solidFill>
        </p:spPr>
        <p:txBody>
          <a:bodyPr wrap="square" lIns="0" tIns="0" rIns="0" bIns="0" rtlCol="0"/>
          <a:lstStyle/>
          <a:p>
            <a:endParaRPr>
              <a:cs typeface="+mn-ea"/>
              <a:sym typeface="+mn-lt"/>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409739" y="1552448"/>
            <a:ext cx="9270365" cy="873957"/>
          </a:xfrm>
          <a:prstGeom prst="rect">
            <a:avLst/>
          </a:prstGeom>
        </p:spPr>
        <p:txBody>
          <a:bodyPr vert="horz" wrap="square" lIns="0" tIns="12065" rIns="0" bIns="0" rtlCol="0">
            <a:spAutoFit/>
          </a:bodyPr>
          <a:lstStyle/>
          <a:p>
            <a:pPr marL="12700">
              <a:spcBef>
                <a:spcPts val="95"/>
              </a:spcBef>
            </a:pPr>
            <a:r>
              <a:rPr sz="2800" b="1" dirty="0">
                <a:solidFill>
                  <a:srgbClr val="394653"/>
                </a:solidFill>
                <a:cs typeface="+mn-ea"/>
                <a:sym typeface="+mn-lt"/>
              </a:rPr>
              <a:t>“绿色”用于</a:t>
            </a:r>
            <a:r>
              <a:rPr sz="2800" b="1" dirty="0">
                <a:solidFill>
                  <a:srgbClr val="00AF50"/>
                </a:solidFill>
                <a:cs typeface="+mn-ea"/>
                <a:sym typeface="+mn-lt"/>
              </a:rPr>
              <a:t>提示标志</a:t>
            </a:r>
            <a:r>
              <a:rPr sz="2800" b="1" dirty="0">
                <a:solidFill>
                  <a:srgbClr val="394653"/>
                </a:solidFill>
                <a:cs typeface="+mn-ea"/>
                <a:sym typeface="+mn-lt"/>
              </a:rPr>
              <a:t>，表示通行、安全和提供信息的意</a:t>
            </a:r>
            <a:r>
              <a:rPr sz="2800" b="1" spc="-5" dirty="0">
                <a:solidFill>
                  <a:srgbClr val="394653"/>
                </a:solidFill>
                <a:cs typeface="+mn-ea"/>
                <a:sym typeface="+mn-lt"/>
              </a:rPr>
              <a:t>思</a:t>
            </a:r>
            <a:endParaRPr sz="2800">
              <a:cs typeface="+mn-ea"/>
              <a:sym typeface="+mn-lt"/>
            </a:endParaRPr>
          </a:p>
        </p:txBody>
      </p:sp>
      <p:sp>
        <p:nvSpPr>
          <p:cNvPr id="3" name="object 3"/>
          <p:cNvSpPr/>
          <p:nvPr/>
        </p:nvSpPr>
        <p:spPr>
          <a:xfrm>
            <a:off x="1671827" y="2682239"/>
            <a:ext cx="3131820" cy="2610612"/>
          </a:xfrm>
          <a:prstGeom prst="rect">
            <a:avLst/>
          </a:prstGeom>
          <a:blipFill>
            <a:blip r:embed="rId2" cstate="print"/>
            <a:stretch>
              <a:fillRect/>
            </a:stretch>
          </a:blipFill>
        </p:spPr>
        <p:txBody>
          <a:bodyPr wrap="square" lIns="0" tIns="0" rIns="0" bIns="0" rtlCol="0"/>
          <a:lstStyle/>
          <a:p>
            <a:endParaRPr>
              <a:cs typeface="+mn-ea"/>
              <a:sym typeface="+mn-lt"/>
            </a:endParaRPr>
          </a:p>
        </p:txBody>
      </p:sp>
      <p:sp>
        <p:nvSpPr>
          <p:cNvPr id="4" name="object 4"/>
          <p:cNvSpPr txBox="1"/>
          <p:nvPr/>
        </p:nvSpPr>
        <p:spPr>
          <a:xfrm>
            <a:off x="2284183" y="5438318"/>
            <a:ext cx="1976120" cy="604141"/>
          </a:xfrm>
          <a:prstGeom prst="rect">
            <a:avLst/>
          </a:prstGeom>
        </p:spPr>
        <p:txBody>
          <a:bodyPr vert="horz" wrap="square" lIns="0" tIns="11431" rIns="0" bIns="0" rtlCol="0">
            <a:spAutoFit/>
          </a:bodyPr>
          <a:lstStyle/>
          <a:p>
            <a:pPr marL="12700">
              <a:spcBef>
                <a:spcPts val="90"/>
              </a:spcBef>
            </a:pPr>
            <a:r>
              <a:rPr sz="3850" b="1" spc="-11" dirty="0">
                <a:solidFill>
                  <a:srgbClr val="00929F"/>
                </a:solidFill>
                <a:cs typeface="+mn-ea"/>
                <a:sym typeface="+mn-lt"/>
              </a:rPr>
              <a:t>紧急出口</a:t>
            </a:r>
            <a:endParaRPr sz="3850">
              <a:cs typeface="+mn-ea"/>
              <a:sym typeface="+mn-lt"/>
            </a:endParaRPr>
          </a:p>
        </p:txBody>
      </p:sp>
      <p:sp>
        <p:nvSpPr>
          <p:cNvPr id="5" name="object 5"/>
          <p:cNvSpPr/>
          <p:nvPr/>
        </p:nvSpPr>
        <p:spPr>
          <a:xfrm>
            <a:off x="4905755" y="2676145"/>
            <a:ext cx="2147316" cy="2668524"/>
          </a:xfrm>
          <a:prstGeom prst="rect">
            <a:avLst/>
          </a:prstGeom>
          <a:blipFill>
            <a:blip r:embed="rId3" cstate="print"/>
            <a:stretch>
              <a:fillRect/>
            </a:stretch>
          </a:blipFill>
        </p:spPr>
        <p:txBody>
          <a:bodyPr wrap="square" lIns="0" tIns="0" rIns="0" bIns="0" rtlCol="0"/>
          <a:lstStyle/>
          <a:p>
            <a:endParaRPr>
              <a:cs typeface="+mn-ea"/>
              <a:sym typeface="+mn-lt"/>
            </a:endParaRPr>
          </a:p>
        </p:txBody>
      </p:sp>
      <p:sp>
        <p:nvSpPr>
          <p:cNvPr id="6" name="object 6"/>
          <p:cNvSpPr txBox="1"/>
          <p:nvPr/>
        </p:nvSpPr>
        <p:spPr>
          <a:xfrm>
            <a:off x="7207084" y="3621062"/>
            <a:ext cx="3317240" cy="677108"/>
          </a:xfrm>
          <a:prstGeom prst="rect">
            <a:avLst/>
          </a:prstGeom>
        </p:spPr>
        <p:txBody>
          <a:bodyPr vert="horz" wrap="square" lIns="0" tIns="15240" rIns="0" bIns="0" rtlCol="0">
            <a:spAutoFit/>
          </a:bodyPr>
          <a:lstStyle/>
          <a:p>
            <a:pPr marL="12700">
              <a:spcBef>
                <a:spcPts val="120"/>
              </a:spcBef>
            </a:pPr>
            <a:r>
              <a:rPr sz="4300" b="1" spc="20" dirty="0">
                <a:solidFill>
                  <a:srgbClr val="00929F"/>
                </a:solidFill>
                <a:cs typeface="+mn-ea"/>
                <a:sym typeface="+mn-lt"/>
              </a:rPr>
              <a:t>紧急疏散方向</a:t>
            </a:r>
            <a:endParaRPr sz="4300">
              <a:cs typeface="+mn-ea"/>
              <a:sym typeface="+mn-lt"/>
            </a:endParaRPr>
          </a:p>
        </p:txBody>
      </p:sp>
      <p:sp>
        <p:nvSpPr>
          <p:cNvPr id="7" name="object 7"/>
          <p:cNvSpPr txBox="1">
            <a:spLocks noGrp="1"/>
          </p:cNvSpPr>
          <p:nvPr>
            <p:ph type="title"/>
          </p:nvPr>
        </p:nvSpPr>
        <p:spPr>
          <a:xfrm>
            <a:off x="3524568" y="454959"/>
            <a:ext cx="5104765" cy="566181"/>
          </a:xfrm>
          <a:prstGeom prst="rect">
            <a:avLst/>
          </a:prstGeom>
        </p:spPr>
        <p:txBody>
          <a:bodyPr vert="horz" wrap="square" lIns="0" tIns="12065" rIns="0" bIns="0" rtlCol="0" anchor="ctr" anchorCtr="0">
            <a:spAutoFit/>
          </a:bodyPr>
          <a:lstStyle/>
          <a:p>
            <a:pPr marL="12700">
              <a:spcBef>
                <a:spcPts val="95"/>
              </a:spcBef>
            </a:pPr>
            <a:r>
              <a:rPr i="0" dirty="0">
                <a:latin typeface="+mn-lt"/>
                <a:ea typeface="+mn-ea"/>
                <a:cs typeface="+mn-ea"/>
                <a:sym typeface="+mn-lt"/>
              </a:rPr>
              <a:t>安全色与安全标识认</a:t>
            </a:r>
            <a:r>
              <a:rPr spc="-5" dirty="0">
                <a:latin typeface="+mn-lt"/>
                <a:ea typeface="+mn-ea"/>
                <a:cs typeface="+mn-ea"/>
                <a:sym typeface="+mn-lt"/>
              </a:rPr>
              <a:t>知</a:t>
            </a:r>
          </a:p>
        </p:txBody>
      </p:sp>
      <p:sp>
        <p:nvSpPr>
          <p:cNvPr id="8" name="object 8"/>
          <p:cNvSpPr/>
          <p:nvPr/>
        </p:nvSpPr>
        <p:spPr>
          <a:xfrm>
            <a:off x="1106425" y="1569720"/>
            <a:ext cx="363220" cy="421005"/>
          </a:xfrm>
          <a:custGeom>
            <a:avLst/>
            <a:gdLst/>
            <a:ahLst/>
            <a:cxnLst/>
            <a:rect l="l" t="t" r="r" b="b"/>
            <a:pathLst>
              <a:path w="363219" h="421005">
                <a:moveTo>
                  <a:pt x="0" y="420623"/>
                </a:moveTo>
                <a:lnTo>
                  <a:pt x="0" y="0"/>
                </a:lnTo>
                <a:lnTo>
                  <a:pt x="362712" y="210311"/>
                </a:lnTo>
                <a:lnTo>
                  <a:pt x="0" y="420623"/>
                </a:lnTo>
                <a:close/>
              </a:path>
            </a:pathLst>
          </a:custGeom>
          <a:solidFill>
            <a:srgbClr val="394653"/>
          </a:solidFill>
        </p:spPr>
        <p:txBody>
          <a:bodyPr wrap="square" lIns="0" tIns="0" rIns="0" bIns="0" rtlCol="0"/>
          <a:lstStyle/>
          <a:p>
            <a:endParaRPr>
              <a:cs typeface="+mn-ea"/>
              <a:sym typeface="+mn-lt"/>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74089" y="5151755"/>
            <a:ext cx="10632440" cy="893835"/>
          </a:xfrm>
          <a:prstGeom prst="rect">
            <a:avLst/>
          </a:prstGeom>
        </p:spPr>
        <p:txBody>
          <a:bodyPr vert="horz" wrap="square" lIns="0" tIns="16511" rIns="0" bIns="0" rtlCol="0">
            <a:spAutoFit/>
          </a:bodyPr>
          <a:lstStyle/>
          <a:p>
            <a:pPr marL="12700">
              <a:spcBef>
                <a:spcPts val="130"/>
              </a:spcBef>
            </a:pPr>
            <a:r>
              <a:rPr sz="2850" b="1" spc="31" dirty="0">
                <a:solidFill>
                  <a:srgbClr val="00AF50"/>
                </a:solidFill>
                <a:cs typeface="+mn-ea"/>
                <a:sym typeface="+mn-lt"/>
              </a:rPr>
              <a:t>绿色：</a:t>
            </a:r>
            <a:r>
              <a:rPr sz="2850" b="1" spc="31" dirty="0">
                <a:solidFill>
                  <a:srgbClr val="394653"/>
                </a:solidFill>
                <a:cs typeface="+mn-ea"/>
                <a:sym typeface="+mn-lt"/>
              </a:rPr>
              <a:t>使人感觉舒畅、平静和安全，用于表示提示、安全、通行。</a:t>
            </a:r>
            <a:endParaRPr sz="2850">
              <a:cs typeface="+mn-ea"/>
              <a:sym typeface="+mn-lt"/>
            </a:endParaRPr>
          </a:p>
        </p:txBody>
      </p:sp>
      <p:sp>
        <p:nvSpPr>
          <p:cNvPr id="3" name="object 3"/>
          <p:cNvSpPr txBox="1"/>
          <p:nvPr/>
        </p:nvSpPr>
        <p:spPr>
          <a:xfrm>
            <a:off x="974089" y="2980232"/>
            <a:ext cx="10266680" cy="893835"/>
          </a:xfrm>
          <a:prstGeom prst="rect">
            <a:avLst/>
          </a:prstGeom>
        </p:spPr>
        <p:txBody>
          <a:bodyPr vert="horz" wrap="square" lIns="0" tIns="16511" rIns="0" bIns="0" rtlCol="0">
            <a:spAutoFit/>
          </a:bodyPr>
          <a:lstStyle/>
          <a:p>
            <a:pPr marL="12700">
              <a:spcBef>
                <a:spcPts val="130"/>
              </a:spcBef>
            </a:pPr>
            <a:r>
              <a:rPr sz="2850" b="1" spc="31" dirty="0">
                <a:solidFill>
                  <a:srgbClr val="00AFEF"/>
                </a:solidFill>
                <a:cs typeface="+mn-ea"/>
                <a:sym typeface="+mn-lt"/>
              </a:rPr>
              <a:t>蓝色：</a:t>
            </a:r>
            <a:r>
              <a:rPr sz="2850" b="1" spc="31" dirty="0">
                <a:solidFill>
                  <a:srgbClr val="394653"/>
                </a:solidFill>
                <a:cs typeface="+mn-ea"/>
                <a:sym typeface="+mn-lt"/>
              </a:rPr>
              <a:t>和白色配合使用效果最好，表示指令或必须遵守的规定；</a:t>
            </a:r>
            <a:endParaRPr sz="2850">
              <a:cs typeface="+mn-ea"/>
              <a:sym typeface="+mn-lt"/>
            </a:endParaRPr>
          </a:p>
        </p:txBody>
      </p:sp>
      <p:sp>
        <p:nvSpPr>
          <p:cNvPr id="4" name="object 4"/>
          <p:cNvSpPr/>
          <p:nvPr/>
        </p:nvSpPr>
        <p:spPr>
          <a:xfrm>
            <a:off x="1907273" y="1647597"/>
            <a:ext cx="4296411" cy="1047115"/>
          </a:xfrm>
          <a:custGeom>
            <a:avLst/>
            <a:gdLst/>
            <a:ahLst/>
            <a:cxnLst/>
            <a:rect l="l" t="t" r="r" b="b"/>
            <a:pathLst>
              <a:path w="4296410" h="1047114">
                <a:moveTo>
                  <a:pt x="3590239" y="1046810"/>
                </a:moveTo>
                <a:lnTo>
                  <a:pt x="3590239" y="785101"/>
                </a:lnTo>
                <a:lnTo>
                  <a:pt x="0" y="785101"/>
                </a:lnTo>
                <a:lnTo>
                  <a:pt x="0" y="261696"/>
                </a:lnTo>
                <a:lnTo>
                  <a:pt x="3590239" y="261696"/>
                </a:lnTo>
                <a:lnTo>
                  <a:pt x="3590239" y="0"/>
                </a:lnTo>
                <a:lnTo>
                  <a:pt x="4296257" y="523405"/>
                </a:lnTo>
                <a:lnTo>
                  <a:pt x="3590239" y="1046810"/>
                </a:lnTo>
                <a:close/>
              </a:path>
            </a:pathLst>
          </a:custGeom>
          <a:solidFill>
            <a:srgbClr val="00CCFF"/>
          </a:solidFill>
        </p:spPr>
        <p:txBody>
          <a:bodyPr wrap="square" lIns="0" tIns="0" rIns="0" bIns="0" rtlCol="0"/>
          <a:lstStyle/>
          <a:p>
            <a:endParaRPr>
              <a:cs typeface="+mn-ea"/>
              <a:sym typeface="+mn-lt"/>
            </a:endParaRPr>
          </a:p>
        </p:txBody>
      </p:sp>
      <p:sp>
        <p:nvSpPr>
          <p:cNvPr id="5" name="object 5"/>
          <p:cNvSpPr/>
          <p:nvPr/>
        </p:nvSpPr>
        <p:spPr>
          <a:xfrm>
            <a:off x="1429905" y="1909293"/>
            <a:ext cx="318771" cy="523875"/>
          </a:xfrm>
          <a:custGeom>
            <a:avLst/>
            <a:gdLst/>
            <a:ahLst/>
            <a:cxnLst/>
            <a:rect l="l" t="t" r="r" b="b"/>
            <a:pathLst>
              <a:path w="318769" h="523875">
                <a:moveTo>
                  <a:pt x="0" y="0"/>
                </a:moveTo>
                <a:lnTo>
                  <a:pt x="318236" y="0"/>
                </a:lnTo>
                <a:lnTo>
                  <a:pt x="318236" y="523405"/>
                </a:lnTo>
                <a:lnTo>
                  <a:pt x="0" y="523405"/>
                </a:lnTo>
                <a:lnTo>
                  <a:pt x="0" y="0"/>
                </a:lnTo>
                <a:close/>
              </a:path>
            </a:pathLst>
          </a:custGeom>
          <a:solidFill>
            <a:srgbClr val="00CCFF"/>
          </a:solidFill>
        </p:spPr>
        <p:txBody>
          <a:bodyPr wrap="square" lIns="0" tIns="0" rIns="0" bIns="0" rtlCol="0"/>
          <a:lstStyle/>
          <a:p>
            <a:endParaRPr>
              <a:cs typeface="+mn-ea"/>
              <a:sym typeface="+mn-lt"/>
            </a:endParaRPr>
          </a:p>
        </p:txBody>
      </p:sp>
      <p:sp>
        <p:nvSpPr>
          <p:cNvPr id="6" name="object 6"/>
          <p:cNvSpPr/>
          <p:nvPr/>
        </p:nvSpPr>
        <p:spPr>
          <a:xfrm>
            <a:off x="1111657" y="1909293"/>
            <a:ext cx="159385" cy="523875"/>
          </a:xfrm>
          <a:custGeom>
            <a:avLst/>
            <a:gdLst/>
            <a:ahLst/>
            <a:cxnLst/>
            <a:rect l="l" t="t" r="r" b="b"/>
            <a:pathLst>
              <a:path w="159384" h="523875">
                <a:moveTo>
                  <a:pt x="0" y="0"/>
                </a:moveTo>
                <a:lnTo>
                  <a:pt x="159118" y="0"/>
                </a:lnTo>
                <a:lnTo>
                  <a:pt x="159118" y="523405"/>
                </a:lnTo>
                <a:lnTo>
                  <a:pt x="0" y="523405"/>
                </a:lnTo>
                <a:lnTo>
                  <a:pt x="0" y="0"/>
                </a:lnTo>
                <a:close/>
              </a:path>
            </a:pathLst>
          </a:custGeom>
          <a:solidFill>
            <a:srgbClr val="00CCFF"/>
          </a:solidFill>
        </p:spPr>
        <p:txBody>
          <a:bodyPr wrap="square" lIns="0" tIns="0" rIns="0" bIns="0" rtlCol="0"/>
          <a:lstStyle/>
          <a:p>
            <a:endParaRPr>
              <a:cs typeface="+mn-ea"/>
              <a:sym typeface="+mn-lt"/>
            </a:endParaRPr>
          </a:p>
        </p:txBody>
      </p:sp>
      <p:sp>
        <p:nvSpPr>
          <p:cNvPr id="7" name="object 7"/>
          <p:cNvSpPr/>
          <p:nvPr/>
        </p:nvSpPr>
        <p:spPr>
          <a:xfrm>
            <a:off x="1139952" y="4122420"/>
            <a:ext cx="4982211" cy="548640"/>
          </a:xfrm>
          <a:custGeom>
            <a:avLst/>
            <a:gdLst/>
            <a:ahLst/>
            <a:cxnLst/>
            <a:rect l="l" t="t" r="r" b="b"/>
            <a:pathLst>
              <a:path w="4982210" h="548639">
                <a:moveTo>
                  <a:pt x="0" y="0"/>
                </a:moveTo>
                <a:lnTo>
                  <a:pt x="4981956" y="0"/>
                </a:lnTo>
                <a:lnTo>
                  <a:pt x="4981956" y="548639"/>
                </a:lnTo>
                <a:lnTo>
                  <a:pt x="0" y="548639"/>
                </a:lnTo>
                <a:lnTo>
                  <a:pt x="0" y="0"/>
                </a:lnTo>
                <a:close/>
              </a:path>
            </a:pathLst>
          </a:custGeom>
          <a:solidFill>
            <a:srgbClr val="00FF00"/>
          </a:solidFill>
        </p:spPr>
        <p:txBody>
          <a:bodyPr wrap="square" lIns="0" tIns="0" rIns="0" bIns="0" rtlCol="0"/>
          <a:lstStyle/>
          <a:p>
            <a:endParaRPr>
              <a:cs typeface="+mn-ea"/>
              <a:sym typeface="+mn-lt"/>
            </a:endParaRPr>
          </a:p>
        </p:txBody>
      </p:sp>
      <p:sp>
        <p:nvSpPr>
          <p:cNvPr id="8" name="object 8"/>
          <p:cNvSpPr txBox="1">
            <a:spLocks noGrp="1"/>
          </p:cNvSpPr>
          <p:nvPr>
            <p:ph type="title"/>
          </p:nvPr>
        </p:nvSpPr>
        <p:spPr>
          <a:xfrm>
            <a:off x="3524568" y="454959"/>
            <a:ext cx="5104765" cy="566181"/>
          </a:xfrm>
          <a:prstGeom prst="rect">
            <a:avLst/>
          </a:prstGeom>
        </p:spPr>
        <p:txBody>
          <a:bodyPr vert="horz" wrap="square" lIns="0" tIns="12065" rIns="0" bIns="0" rtlCol="0" anchor="ctr" anchorCtr="0">
            <a:spAutoFit/>
          </a:bodyPr>
          <a:lstStyle/>
          <a:p>
            <a:pPr marL="12700">
              <a:spcBef>
                <a:spcPts val="95"/>
              </a:spcBef>
            </a:pPr>
            <a:r>
              <a:rPr i="0" dirty="0">
                <a:latin typeface="+mn-lt"/>
                <a:ea typeface="+mn-ea"/>
                <a:cs typeface="+mn-ea"/>
                <a:sym typeface="+mn-lt"/>
              </a:rPr>
              <a:t>安全色与安全标识认</a:t>
            </a:r>
            <a:r>
              <a:rPr spc="-5" dirty="0">
                <a:latin typeface="+mn-lt"/>
                <a:ea typeface="+mn-ea"/>
                <a:cs typeface="+mn-ea"/>
                <a:sym typeface="+mn-lt"/>
              </a:rPr>
              <a:t>知</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88555" y="1412747"/>
            <a:ext cx="10168244" cy="4466875"/>
          </a:xfrm>
          <a:prstGeom prst="rect">
            <a:avLst/>
          </a:prstGeom>
          <a:blipFill>
            <a:blip r:embed="rId2" cstate="print"/>
            <a:stretch>
              <a:fillRect/>
            </a:stretch>
          </a:blipFill>
        </p:spPr>
        <p:txBody>
          <a:bodyPr wrap="square" lIns="0" tIns="0" rIns="0" bIns="0" rtlCol="0"/>
          <a:lstStyle/>
          <a:p>
            <a:endParaRPr>
              <a:cs typeface="+mn-ea"/>
              <a:sym typeface="+mn-lt"/>
            </a:endParaRPr>
          </a:p>
        </p:txBody>
      </p:sp>
      <p:sp>
        <p:nvSpPr>
          <p:cNvPr id="3" name="object 3"/>
          <p:cNvSpPr txBox="1"/>
          <p:nvPr/>
        </p:nvSpPr>
        <p:spPr>
          <a:xfrm>
            <a:off x="11273473" y="6447791"/>
            <a:ext cx="229235" cy="234809"/>
          </a:xfrm>
          <a:prstGeom prst="rect">
            <a:avLst/>
          </a:prstGeom>
        </p:spPr>
        <p:txBody>
          <a:bodyPr vert="horz" wrap="square" lIns="0" tIns="11431" rIns="0" bIns="0" rtlCol="0">
            <a:spAutoFit/>
          </a:bodyPr>
          <a:lstStyle/>
          <a:p>
            <a:pPr marL="12700">
              <a:spcBef>
                <a:spcPts val="90"/>
              </a:spcBef>
            </a:pPr>
            <a:r>
              <a:rPr sz="1450" spc="-15" dirty="0">
                <a:solidFill>
                  <a:srgbClr val="888888"/>
                </a:solidFill>
                <a:cs typeface="+mn-ea"/>
                <a:sym typeface="+mn-lt"/>
              </a:rPr>
              <a:t>7</a:t>
            </a:r>
            <a:r>
              <a:rPr sz="1450" spc="-11" dirty="0">
                <a:solidFill>
                  <a:srgbClr val="888888"/>
                </a:solidFill>
                <a:cs typeface="+mn-ea"/>
                <a:sym typeface="+mn-lt"/>
              </a:rPr>
              <a:t>5</a:t>
            </a:r>
            <a:endParaRPr sz="1450">
              <a:cs typeface="+mn-ea"/>
              <a:sym typeface="+mn-lt"/>
            </a:endParaRPr>
          </a:p>
        </p:txBody>
      </p:sp>
      <p:sp>
        <p:nvSpPr>
          <p:cNvPr id="4" name="object 4"/>
          <p:cNvSpPr txBox="1">
            <a:spLocks noGrp="1"/>
          </p:cNvSpPr>
          <p:nvPr>
            <p:ph type="title"/>
          </p:nvPr>
        </p:nvSpPr>
        <p:spPr>
          <a:xfrm>
            <a:off x="3524568" y="116403"/>
            <a:ext cx="5104765" cy="1243289"/>
          </a:xfrm>
          <a:prstGeom prst="rect">
            <a:avLst/>
          </a:prstGeom>
        </p:spPr>
        <p:txBody>
          <a:bodyPr vert="horz" wrap="square" lIns="0" tIns="12065" rIns="0" bIns="0" rtlCol="0" anchor="ctr" anchorCtr="0">
            <a:spAutoFit/>
          </a:bodyPr>
          <a:lstStyle/>
          <a:p>
            <a:pPr marL="12700">
              <a:spcBef>
                <a:spcPts val="95"/>
              </a:spcBef>
            </a:pPr>
            <a:r>
              <a:rPr i="0" dirty="0">
                <a:latin typeface="+mn-lt"/>
                <a:ea typeface="+mn-ea"/>
                <a:cs typeface="+mn-ea"/>
                <a:sym typeface="+mn-lt"/>
              </a:rPr>
              <a:t>安全色与安全标识认</a:t>
            </a:r>
            <a:r>
              <a:rPr i="0" spc="-5" dirty="0">
                <a:latin typeface="+mn-lt"/>
                <a:ea typeface="+mn-ea"/>
                <a:cs typeface="+mn-ea"/>
                <a:sym typeface="+mn-lt"/>
              </a:rPr>
              <a:t>知</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64171" y="1412747"/>
            <a:ext cx="9965133" cy="4504944"/>
          </a:xfrm>
          <a:prstGeom prst="rect">
            <a:avLst/>
          </a:prstGeom>
          <a:blipFill>
            <a:blip r:embed="rId2" cstate="print"/>
            <a:stretch>
              <a:fillRect/>
            </a:stretch>
          </a:blipFill>
        </p:spPr>
        <p:txBody>
          <a:bodyPr wrap="square" lIns="0" tIns="0" rIns="0" bIns="0" rtlCol="0"/>
          <a:lstStyle/>
          <a:p>
            <a:endParaRPr>
              <a:cs typeface="+mn-ea"/>
              <a:sym typeface="+mn-lt"/>
            </a:endParaRPr>
          </a:p>
        </p:txBody>
      </p:sp>
      <p:sp>
        <p:nvSpPr>
          <p:cNvPr id="3" name="object 3"/>
          <p:cNvSpPr txBox="1"/>
          <p:nvPr/>
        </p:nvSpPr>
        <p:spPr>
          <a:xfrm>
            <a:off x="11273473" y="6447791"/>
            <a:ext cx="229235" cy="234809"/>
          </a:xfrm>
          <a:prstGeom prst="rect">
            <a:avLst/>
          </a:prstGeom>
        </p:spPr>
        <p:txBody>
          <a:bodyPr vert="horz" wrap="square" lIns="0" tIns="11431" rIns="0" bIns="0" rtlCol="0">
            <a:spAutoFit/>
          </a:bodyPr>
          <a:lstStyle/>
          <a:p>
            <a:pPr marL="12700">
              <a:spcBef>
                <a:spcPts val="90"/>
              </a:spcBef>
            </a:pPr>
            <a:r>
              <a:rPr sz="1450" spc="-15" dirty="0">
                <a:solidFill>
                  <a:srgbClr val="888888"/>
                </a:solidFill>
                <a:cs typeface="+mn-ea"/>
                <a:sym typeface="+mn-lt"/>
              </a:rPr>
              <a:t>7</a:t>
            </a:r>
            <a:r>
              <a:rPr sz="1450" spc="-11" dirty="0">
                <a:solidFill>
                  <a:srgbClr val="888888"/>
                </a:solidFill>
                <a:cs typeface="+mn-ea"/>
                <a:sym typeface="+mn-lt"/>
              </a:rPr>
              <a:t>6</a:t>
            </a:r>
            <a:endParaRPr sz="1450">
              <a:cs typeface="+mn-ea"/>
              <a:sym typeface="+mn-lt"/>
            </a:endParaRPr>
          </a:p>
        </p:txBody>
      </p:sp>
      <p:sp>
        <p:nvSpPr>
          <p:cNvPr id="4" name="object 4"/>
          <p:cNvSpPr txBox="1">
            <a:spLocks noGrp="1"/>
          </p:cNvSpPr>
          <p:nvPr>
            <p:ph type="title"/>
          </p:nvPr>
        </p:nvSpPr>
        <p:spPr>
          <a:xfrm>
            <a:off x="3524568" y="116403"/>
            <a:ext cx="5104765" cy="1243289"/>
          </a:xfrm>
          <a:prstGeom prst="rect">
            <a:avLst/>
          </a:prstGeom>
        </p:spPr>
        <p:txBody>
          <a:bodyPr vert="horz" wrap="square" lIns="0" tIns="12065" rIns="0" bIns="0" rtlCol="0" anchor="ctr" anchorCtr="0">
            <a:spAutoFit/>
          </a:bodyPr>
          <a:lstStyle/>
          <a:p>
            <a:pPr marL="12700">
              <a:spcBef>
                <a:spcPts val="95"/>
              </a:spcBef>
            </a:pPr>
            <a:r>
              <a:rPr i="0" dirty="0">
                <a:latin typeface="+mn-lt"/>
                <a:ea typeface="+mn-ea"/>
                <a:cs typeface="+mn-ea"/>
                <a:sym typeface="+mn-lt"/>
              </a:rPr>
              <a:t>安全色与安全标识认</a:t>
            </a:r>
            <a:r>
              <a:rPr i="0" spc="-5" dirty="0">
                <a:latin typeface="+mn-lt"/>
                <a:ea typeface="+mn-ea"/>
                <a:cs typeface="+mn-ea"/>
                <a:sym typeface="+mn-lt"/>
              </a:rPr>
              <a:t>知</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64368" y="454959"/>
            <a:ext cx="3072765" cy="566181"/>
          </a:xfrm>
          <a:prstGeom prst="rect">
            <a:avLst/>
          </a:prstGeom>
        </p:spPr>
        <p:txBody>
          <a:bodyPr vert="horz" wrap="square" lIns="0" tIns="12065" rIns="0" bIns="0" rtlCol="0" anchor="ctr" anchorCtr="0">
            <a:spAutoFit/>
          </a:bodyPr>
          <a:lstStyle/>
          <a:p>
            <a:pPr marL="12700">
              <a:spcBef>
                <a:spcPts val="95"/>
              </a:spcBef>
            </a:pPr>
            <a:r>
              <a:rPr i="0" dirty="0">
                <a:latin typeface="+mn-lt"/>
                <a:ea typeface="+mn-ea"/>
                <a:cs typeface="+mn-ea"/>
                <a:sym typeface="+mn-lt"/>
              </a:rPr>
              <a:t>防火安全须</a:t>
            </a:r>
            <a:r>
              <a:rPr spc="-5" dirty="0">
                <a:latin typeface="+mn-lt"/>
                <a:ea typeface="+mn-ea"/>
                <a:cs typeface="+mn-ea"/>
                <a:sym typeface="+mn-lt"/>
              </a:rPr>
              <a:t>知</a:t>
            </a:r>
          </a:p>
        </p:txBody>
      </p:sp>
      <p:sp>
        <p:nvSpPr>
          <p:cNvPr id="3" name="object 3"/>
          <p:cNvSpPr/>
          <p:nvPr/>
        </p:nvSpPr>
        <p:spPr>
          <a:xfrm>
            <a:off x="1455419" y="1456944"/>
            <a:ext cx="363220" cy="421005"/>
          </a:xfrm>
          <a:custGeom>
            <a:avLst/>
            <a:gdLst/>
            <a:ahLst/>
            <a:cxnLst/>
            <a:rect l="l" t="t" r="r" b="b"/>
            <a:pathLst>
              <a:path w="363219" h="421005">
                <a:moveTo>
                  <a:pt x="0" y="420623"/>
                </a:moveTo>
                <a:lnTo>
                  <a:pt x="0" y="0"/>
                </a:lnTo>
                <a:lnTo>
                  <a:pt x="362712" y="210311"/>
                </a:lnTo>
                <a:lnTo>
                  <a:pt x="0" y="420623"/>
                </a:lnTo>
                <a:close/>
              </a:path>
            </a:pathLst>
          </a:custGeom>
          <a:solidFill>
            <a:srgbClr val="394653"/>
          </a:solidFill>
        </p:spPr>
        <p:txBody>
          <a:bodyPr wrap="square" lIns="0" tIns="0" rIns="0" bIns="0" rtlCol="0"/>
          <a:lstStyle/>
          <a:p>
            <a:endParaRPr>
              <a:cs typeface="+mn-ea"/>
              <a:sym typeface="+mn-lt"/>
            </a:endParaRPr>
          </a:p>
        </p:txBody>
      </p:sp>
      <p:sp>
        <p:nvSpPr>
          <p:cNvPr id="4" name="object 4"/>
          <p:cNvSpPr/>
          <p:nvPr/>
        </p:nvSpPr>
        <p:spPr>
          <a:xfrm>
            <a:off x="1469136" y="3116581"/>
            <a:ext cx="2482851" cy="852169"/>
          </a:xfrm>
          <a:custGeom>
            <a:avLst/>
            <a:gdLst/>
            <a:ahLst/>
            <a:cxnLst/>
            <a:rect l="l" t="t" r="r" b="b"/>
            <a:pathLst>
              <a:path w="2482850" h="852170">
                <a:moveTo>
                  <a:pt x="2340864" y="851916"/>
                </a:moveTo>
                <a:lnTo>
                  <a:pt x="141731" y="851916"/>
                </a:lnTo>
                <a:lnTo>
                  <a:pt x="97080" y="844431"/>
                </a:lnTo>
                <a:lnTo>
                  <a:pt x="58241" y="824176"/>
                </a:lnTo>
                <a:lnTo>
                  <a:pt x="27556" y="793491"/>
                </a:lnTo>
                <a:lnTo>
                  <a:pt x="7362" y="754714"/>
                </a:lnTo>
                <a:lnTo>
                  <a:pt x="0" y="710184"/>
                </a:lnTo>
                <a:lnTo>
                  <a:pt x="0" y="141732"/>
                </a:lnTo>
                <a:lnTo>
                  <a:pt x="7362" y="97212"/>
                </a:lnTo>
                <a:lnTo>
                  <a:pt x="27556" y="58439"/>
                </a:lnTo>
                <a:lnTo>
                  <a:pt x="58241" y="27752"/>
                </a:lnTo>
                <a:lnTo>
                  <a:pt x="97080" y="7491"/>
                </a:lnTo>
                <a:lnTo>
                  <a:pt x="141731" y="0"/>
                </a:lnTo>
                <a:lnTo>
                  <a:pt x="2340864" y="0"/>
                </a:lnTo>
                <a:lnTo>
                  <a:pt x="2385473" y="7491"/>
                </a:lnTo>
                <a:lnTo>
                  <a:pt x="2424290" y="27752"/>
                </a:lnTo>
                <a:lnTo>
                  <a:pt x="2454975" y="58439"/>
                </a:lnTo>
                <a:lnTo>
                  <a:pt x="2475190" y="97212"/>
                </a:lnTo>
                <a:lnTo>
                  <a:pt x="2482596" y="141732"/>
                </a:lnTo>
                <a:lnTo>
                  <a:pt x="2482596" y="710184"/>
                </a:lnTo>
                <a:lnTo>
                  <a:pt x="2475190" y="754714"/>
                </a:lnTo>
                <a:lnTo>
                  <a:pt x="2454975" y="793491"/>
                </a:lnTo>
                <a:lnTo>
                  <a:pt x="2424290" y="824176"/>
                </a:lnTo>
                <a:lnTo>
                  <a:pt x="2385473" y="844431"/>
                </a:lnTo>
                <a:lnTo>
                  <a:pt x="2340864" y="851916"/>
                </a:lnTo>
                <a:close/>
              </a:path>
            </a:pathLst>
          </a:custGeom>
          <a:solidFill>
            <a:srgbClr val="00929F"/>
          </a:solidFill>
        </p:spPr>
        <p:txBody>
          <a:bodyPr wrap="square" lIns="0" tIns="0" rIns="0" bIns="0" rtlCol="0"/>
          <a:lstStyle/>
          <a:p>
            <a:endParaRPr>
              <a:cs typeface="+mn-ea"/>
              <a:sym typeface="+mn-lt"/>
            </a:endParaRPr>
          </a:p>
        </p:txBody>
      </p:sp>
      <p:sp>
        <p:nvSpPr>
          <p:cNvPr id="5" name="object 5"/>
          <p:cNvSpPr/>
          <p:nvPr/>
        </p:nvSpPr>
        <p:spPr>
          <a:xfrm>
            <a:off x="1469136" y="4184905"/>
            <a:ext cx="2482851" cy="852169"/>
          </a:xfrm>
          <a:custGeom>
            <a:avLst/>
            <a:gdLst/>
            <a:ahLst/>
            <a:cxnLst/>
            <a:rect l="l" t="t" r="r" b="b"/>
            <a:pathLst>
              <a:path w="2482850" h="852170">
                <a:moveTo>
                  <a:pt x="2340864" y="851916"/>
                </a:moveTo>
                <a:lnTo>
                  <a:pt x="141731" y="851916"/>
                </a:lnTo>
                <a:lnTo>
                  <a:pt x="97080" y="844527"/>
                </a:lnTo>
                <a:lnTo>
                  <a:pt x="58241" y="824319"/>
                </a:lnTo>
                <a:lnTo>
                  <a:pt x="27556" y="793632"/>
                </a:lnTo>
                <a:lnTo>
                  <a:pt x="7362" y="754806"/>
                </a:lnTo>
                <a:lnTo>
                  <a:pt x="0" y="710184"/>
                </a:lnTo>
                <a:lnTo>
                  <a:pt x="0" y="143256"/>
                </a:lnTo>
                <a:lnTo>
                  <a:pt x="7362" y="98085"/>
                </a:lnTo>
                <a:lnTo>
                  <a:pt x="27556" y="58909"/>
                </a:lnTo>
                <a:lnTo>
                  <a:pt x="58241" y="27992"/>
                </a:lnTo>
                <a:lnTo>
                  <a:pt x="97080" y="7600"/>
                </a:lnTo>
                <a:lnTo>
                  <a:pt x="141731" y="0"/>
                </a:lnTo>
                <a:lnTo>
                  <a:pt x="2340864" y="0"/>
                </a:lnTo>
                <a:lnTo>
                  <a:pt x="2385473" y="7600"/>
                </a:lnTo>
                <a:lnTo>
                  <a:pt x="2424290" y="27992"/>
                </a:lnTo>
                <a:lnTo>
                  <a:pt x="2454975" y="58909"/>
                </a:lnTo>
                <a:lnTo>
                  <a:pt x="2475190" y="98085"/>
                </a:lnTo>
                <a:lnTo>
                  <a:pt x="2482596" y="143256"/>
                </a:lnTo>
                <a:lnTo>
                  <a:pt x="2482596" y="710184"/>
                </a:lnTo>
                <a:lnTo>
                  <a:pt x="2475190" y="754806"/>
                </a:lnTo>
                <a:lnTo>
                  <a:pt x="2454975" y="793632"/>
                </a:lnTo>
                <a:lnTo>
                  <a:pt x="2424290" y="824319"/>
                </a:lnTo>
                <a:lnTo>
                  <a:pt x="2385473" y="844527"/>
                </a:lnTo>
                <a:lnTo>
                  <a:pt x="2340864" y="851916"/>
                </a:lnTo>
                <a:close/>
              </a:path>
            </a:pathLst>
          </a:custGeom>
          <a:solidFill>
            <a:srgbClr val="F6AA25"/>
          </a:solidFill>
        </p:spPr>
        <p:txBody>
          <a:bodyPr wrap="square" lIns="0" tIns="0" rIns="0" bIns="0" rtlCol="0"/>
          <a:lstStyle/>
          <a:p>
            <a:endParaRPr>
              <a:cs typeface="+mn-ea"/>
              <a:sym typeface="+mn-lt"/>
            </a:endParaRPr>
          </a:p>
        </p:txBody>
      </p:sp>
      <p:sp>
        <p:nvSpPr>
          <p:cNvPr id="6" name="object 6"/>
          <p:cNvSpPr txBox="1"/>
          <p:nvPr/>
        </p:nvSpPr>
        <p:spPr>
          <a:xfrm>
            <a:off x="2004301" y="4499395"/>
            <a:ext cx="1397000" cy="289823"/>
          </a:xfrm>
          <a:prstGeom prst="rect">
            <a:avLst/>
          </a:prstGeom>
        </p:spPr>
        <p:txBody>
          <a:bodyPr vert="horz" wrap="square" lIns="0" tIns="12700" rIns="0" bIns="0" rtlCol="0">
            <a:spAutoFit/>
          </a:bodyPr>
          <a:lstStyle/>
          <a:p>
            <a:pPr marL="12700">
              <a:spcBef>
                <a:spcPts val="100"/>
              </a:spcBef>
            </a:pPr>
            <a:r>
              <a:rPr b="1" dirty="0">
                <a:solidFill>
                  <a:srgbClr val="FFFFFF"/>
                </a:solidFill>
                <a:cs typeface="+mn-ea"/>
                <a:sym typeface="+mn-lt"/>
              </a:rPr>
              <a:t>什么叫火灾？</a:t>
            </a:r>
            <a:endParaRPr>
              <a:cs typeface="+mn-ea"/>
              <a:sym typeface="+mn-lt"/>
            </a:endParaRPr>
          </a:p>
        </p:txBody>
      </p:sp>
      <p:sp>
        <p:nvSpPr>
          <p:cNvPr id="7" name="object 7"/>
          <p:cNvSpPr/>
          <p:nvPr/>
        </p:nvSpPr>
        <p:spPr>
          <a:xfrm>
            <a:off x="1469136" y="5254753"/>
            <a:ext cx="2482851" cy="850900"/>
          </a:xfrm>
          <a:custGeom>
            <a:avLst/>
            <a:gdLst/>
            <a:ahLst/>
            <a:cxnLst/>
            <a:rect l="l" t="t" r="r" b="b"/>
            <a:pathLst>
              <a:path w="2482850" h="850900">
                <a:moveTo>
                  <a:pt x="2340864" y="850392"/>
                </a:moveTo>
                <a:lnTo>
                  <a:pt x="141731" y="850392"/>
                </a:lnTo>
                <a:lnTo>
                  <a:pt x="97080" y="843096"/>
                </a:lnTo>
                <a:lnTo>
                  <a:pt x="58241" y="822936"/>
                </a:lnTo>
                <a:lnTo>
                  <a:pt x="27556" y="792250"/>
                </a:lnTo>
                <a:lnTo>
                  <a:pt x="7362" y="753379"/>
                </a:lnTo>
                <a:lnTo>
                  <a:pt x="0" y="708660"/>
                </a:lnTo>
                <a:lnTo>
                  <a:pt x="0" y="141732"/>
                </a:lnTo>
                <a:lnTo>
                  <a:pt x="7362" y="96665"/>
                </a:lnTo>
                <a:lnTo>
                  <a:pt x="27556" y="57620"/>
                </a:lnTo>
                <a:lnTo>
                  <a:pt x="58241" y="26934"/>
                </a:lnTo>
                <a:lnTo>
                  <a:pt x="97080" y="6948"/>
                </a:lnTo>
                <a:lnTo>
                  <a:pt x="141731" y="0"/>
                </a:lnTo>
                <a:lnTo>
                  <a:pt x="2340864" y="0"/>
                </a:lnTo>
                <a:lnTo>
                  <a:pt x="2385473" y="6948"/>
                </a:lnTo>
                <a:lnTo>
                  <a:pt x="2424290" y="26934"/>
                </a:lnTo>
                <a:lnTo>
                  <a:pt x="2454975" y="57620"/>
                </a:lnTo>
                <a:lnTo>
                  <a:pt x="2475190" y="96665"/>
                </a:lnTo>
                <a:lnTo>
                  <a:pt x="2482596" y="141732"/>
                </a:lnTo>
                <a:lnTo>
                  <a:pt x="2482596" y="708660"/>
                </a:lnTo>
                <a:lnTo>
                  <a:pt x="2475190" y="753379"/>
                </a:lnTo>
                <a:lnTo>
                  <a:pt x="2454975" y="792250"/>
                </a:lnTo>
                <a:lnTo>
                  <a:pt x="2424290" y="822936"/>
                </a:lnTo>
                <a:lnTo>
                  <a:pt x="2385473" y="843096"/>
                </a:lnTo>
                <a:lnTo>
                  <a:pt x="2340864" y="850392"/>
                </a:lnTo>
                <a:close/>
              </a:path>
            </a:pathLst>
          </a:custGeom>
          <a:solidFill>
            <a:srgbClr val="EA542B"/>
          </a:solidFill>
        </p:spPr>
        <p:txBody>
          <a:bodyPr wrap="square" lIns="0" tIns="0" rIns="0" bIns="0" rtlCol="0"/>
          <a:lstStyle/>
          <a:p>
            <a:endParaRPr>
              <a:cs typeface="+mn-ea"/>
              <a:sym typeface="+mn-lt"/>
            </a:endParaRPr>
          </a:p>
        </p:txBody>
      </p:sp>
      <p:sp>
        <p:nvSpPr>
          <p:cNvPr id="8" name="object 8"/>
          <p:cNvSpPr txBox="1"/>
          <p:nvPr/>
        </p:nvSpPr>
        <p:spPr>
          <a:xfrm>
            <a:off x="1658048" y="5592368"/>
            <a:ext cx="2082800" cy="566822"/>
          </a:xfrm>
          <a:prstGeom prst="rect">
            <a:avLst/>
          </a:prstGeom>
        </p:spPr>
        <p:txBody>
          <a:bodyPr vert="horz" wrap="square" lIns="0" tIns="12700" rIns="0" bIns="0" rtlCol="0">
            <a:spAutoFit/>
          </a:bodyPr>
          <a:lstStyle/>
          <a:p>
            <a:pPr marL="12700">
              <a:spcBef>
                <a:spcPts val="100"/>
              </a:spcBef>
            </a:pPr>
            <a:r>
              <a:rPr b="1" dirty="0">
                <a:solidFill>
                  <a:srgbClr val="FFFFFF"/>
                </a:solidFill>
                <a:cs typeface="+mn-ea"/>
                <a:sym typeface="+mn-lt"/>
              </a:rPr>
              <a:t>火灾发生的必要条件</a:t>
            </a:r>
            <a:endParaRPr>
              <a:cs typeface="+mn-ea"/>
              <a:sym typeface="+mn-lt"/>
            </a:endParaRPr>
          </a:p>
        </p:txBody>
      </p:sp>
      <p:sp>
        <p:nvSpPr>
          <p:cNvPr id="9" name="object 9"/>
          <p:cNvSpPr txBox="1"/>
          <p:nvPr/>
        </p:nvSpPr>
        <p:spPr>
          <a:xfrm>
            <a:off x="1504303" y="1433703"/>
            <a:ext cx="9123045" cy="2514920"/>
          </a:xfrm>
          <a:prstGeom prst="rect">
            <a:avLst/>
          </a:prstGeom>
        </p:spPr>
        <p:txBody>
          <a:bodyPr vert="horz" wrap="square" lIns="0" tIns="13971" rIns="0" bIns="0" rtlCol="0">
            <a:spAutoFit/>
          </a:bodyPr>
          <a:lstStyle/>
          <a:p>
            <a:pPr marL="404495">
              <a:spcBef>
                <a:spcPts val="110"/>
              </a:spcBef>
            </a:pPr>
            <a:r>
              <a:rPr sz="2750" b="1" spc="11" dirty="0">
                <a:solidFill>
                  <a:srgbClr val="EA542B"/>
                </a:solidFill>
                <a:cs typeface="+mn-ea"/>
                <a:sym typeface="+mn-lt"/>
              </a:rPr>
              <a:t>防火安全要求</a:t>
            </a:r>
            <a:endParaRPr sz="2750">
              <a:cs typeface="+mn-ea"/>
              <a:sym typeface="+mn-lt"/>
            </a:endParaRPr>
          </a:p>
          <a:p>
            <a:pPr marL="12700">
              <a:spcBef>
                <a:spcPts val="3165"/>
              </a:spcBef>
            </a:pPr>
            <a:r>
              <a:rPr sz="4000" b="1" dirty="0">
                <a:solidFill>
                  <a:srgbClr val="394653"/>
                </a:solidFill>
                <a:cs typeface="+mn-ea"/>
                <a:sym typeface="+mn-lt"/>
              </a:rPr>
              <a:t>防火安全须</a:t>
            </a:r>
            <a:r>
              <a:rPr sz="4000" b="1" spc="-5" dirty="0">
                <a:solidFill>
                  <a:srgbClr val="394653"/>
                </a:solidFill>
                <a:cs typeface="+mn-ea"/>
                <a:sym typeface="+mn-lt"/>
              </a:rPr>
              <a:t>知</a:t>
            </a:r>
            <a:endParaRPr sz="4000">
              <a:cs typeface="+mn-ea"/>
              <a:sym typeface="+mn-lt"/>
            </a:endParaRPr>
          </a:p>
          <a:p>
            <a:pPr marL="2708910">
              <a:lnSpc>
                <a:spcPts val="1900"/>
              </a:lnSpc>
              <a:spcBef>
                <a:spcPts val="2815"/>
              </a:spcBef>
            </a:pPr>
            <a:r>
              <a:rPr dirty="0">
                <a:solidFill>
                  <a:srgbClr val="394653"/>
                </a:solidFill>
                <a:cs typeface="+mn-ea"/>
                <a:sym typeface="+mn-lt"/>
              </a:rPr>
              <a:t>燃烧是物质与氧化物之间的放热反应，他通常会同时释放出火焰</a:t>
            </a:r>
            <a:endParaRPr>
              <a:cs typeface="+mn-ea"/>
              <a:sym typeface="+mn-lt"/>
            </a:endParaRPr>
          </a:p>
          <a:p>
            <a:pPr marL="472440">
              <a:lnSpc>
                <a:spcPts val="1620"/>
              </a:lnSpc>
            </a:pPr>
            <a:r>
              <a:rPr b="1" dirty="0">
                <a:solidFill>
                  <a:srgbClr val="FFFFFF"/>
                </a:solidFill>
                <a:cs typeface="+mn-ea"/>
                <a:sym typeface="+mn-lt"/>
              </a:rPr>
              <a:t>什么叫燃烧？</a:t>
            </a:r>
            <a:endParaRPr>
              <a:cs typeface="+mn-ea"/>
              <a:sym typeface="+mn-lt"/>
            </a:endParaRPr>
          </a:p>
          <a:p>
            <a:pPr marL="2708910">
              <a:lnSpc>
                <a:spcPts val="1880"/>
              </a:lnSpc>
            </a:pPr>
            <a:r>
              <a:rPr dirty="0">
                <a:solidFill>
                  <a:srgbClr val="394653"/>
                </a:solidFill>
                <a:cs typeface="+mn-ea"/>
                <a:sym typeface="+mn-lt"/>
              </a:rPr>
              <a:t>和可见物。</a:t>
            </a:r>
            <a:endParaRPr>
              <a:cs typeface="+mn-ea"/>
              <a:sym typeface="+mn-lt"/>
            </a:endParaRPr>
          </a:p>
        </p:txBody>
      </p:sp>
      <p:sp>
        <p:nvSpPr>
          <p:cNvPr id="10" name="object 10"/>
          <p:cNvSpPr txBox="1"/>
          <p:nvPr/>
        </p:nvSpPr>
        <p:spPr>
          <a:xfrm>
            <a:off x="4200791" y="4154475"/>
            <a:ext cx="6426200" cy="794898"/>
          </a:xfrm>
          <a:prstGeom prst="rect">
            <a:avLst/>
          </a:prstGeom>
        </p:spPr>
        <p:txBody>
          <a:bodyPr vert="horz" wrap="square" lIns="0" tIns="12700" rIns="0" bIns="0" rtlCol="0">
            <a:spAutoFit/>
          </a:bodyPr>
          <a:lstStyle/>
          <a:p>
            <a:pPr marL="12700" marR="5080">
              <a:lnSpc>
                <a:spcPct val="150000"/>
              </a:lnSpc>
              <a:spcBef>
                <a:spcPts val="100"/>
              </a:spcBef>
            </a:pPr>
            <a:r>
              <a:rPr dirty="0">
                <a:solidFill>
                  <a:srgbClr val="394653"/>
                </a:solidFill>
                <a:cs typeface="+mn-ea"/>
                <a:sym typeface="+mn-lt"/>
              </a:rPr>
              <a:t>火灾是火失去控制蔓延而形成的一种灾害性燃烧现象，他通常造 成人或物的损失。</a:t>
            </a:r>
            <a:endParaRPr>
              <a:cs typeface="+mn-ea"/>
              <a:sym typeface="+mn-lt"/>
            </a:endParaRPr>
          </a:p>
        </p:txBody>
      </p:sp>
      <p:sp>
        <p:nvSpPr>
          <p:cNvPr id="11" name="object 11"/>
          <p:cNvSpPr txBox="1"/>
          <p:nvPr/>
        </p:nvSpPr>
        <p:spPr>
          <a:xfrm>
            <a:off x="4206545" y="5566448"/>
            <a:ext cx="2465705" cy="289823"/>
          </a:xfrm>
          <a:prstGeom prst="rect">
            <a:avLst/>
          </a:prstGeom>
        </p:spPr>
        <p:txBody>
          <a:bodyPr vert="horz" wrap="square" lIns="0" tIns="12700" rIns="0" bIns="0" rtlCol="0">
            <a:spAutoFit/>
          </a:bodyPr>
          <a:lstStyle/>
          <a:p>
            <a:pPr marL="12700">
              <a:spcBef>
                <a:spcPts val="100"/>
              </a:spcBef>
              <a:tabLst>
                <a:tab pos="740410" algn="l"/>
                <a:tab pos="1765935" algn="l"/>
              </a:tabLst>
            </a:pPr>
            <a:r>
              <a:rPr dirty="0">
                <a:solidFill>
                  <a:srgbClr val="394653"/>
                </a:solidFill>
                <a:cs typeface="+mn-ea"/>
                <a:sym typeface="+mn-lt"/>
              </a:rPr>
              <a:t>氧气	可燃物	点火源</a:t>
            </a:r>
            <a:endParaRPr>
              <a:cs typeface="+mn-ea"/>
              <a:sym typeface="+mn-l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693032" y="3002187"/>
            <a:ext cx="9132264" cy="2191829"/>
            <a:chOff x="1240723" y="1462940"/>
            <a:chExt cx="6849197" cy="1643872"/>
          </a:xfrm>
        </p:grpSpPr>
        <p:sp>
          <p:nvSpPr>
            <p:cNvPr id="7" name="Text Placeholder 3"/>
            <p:cNvSpPr/>
            <p:nvPr/>
          </p:nvSpPr>
          <p:spPr>
            <a:xfrm>
              <a:off x="1409157" y="1462940"/>
              <a:ext cx="1635540" cy="1635540"/>
            </a:xfrm>
            <a:prstGeom prst="ellipse">
              <a:avLst/>
            </a:prstGeom>
            <a:noFill/>
            <a:ln w="9525">
              <a:solidFill>
                <a:schemeClr val="accent1"/>
              </a:solidFill>
            </a:ln>
          </p:spPr>
          <p:txBody>
            <a:bodyPr/>
            <a:lstStyle/>
            <a:p>
              <a:pPr marL="228600" indent="-228600"/>
              <a:endParaRPr lang="zh-CN" altLang="zh-CN" sz="3200" dirty="0">
                <a:solidFill>
                  <a:schemeClr val="bg1">
                    <a:lumMod val="50000"/>
                  </a:schemeClr>
                </a:solidFill>
                <a:cs typeface="+mn-ea"/>
                <a:sym typeface="+mn-lt"/>
              </a:endParaRPr>
            </a:p>
          </p:txBody>
        </p:sp>
        <p:sp>
          <p:nvSpPr>
            <p:cNvPr id="9" name="Text Placeholder 4"/>
            <p:cNvSpPr/>
            <p:nvPr/>
          </p:nvSpPr>
          <p:spPr>
            <a:xfrm>
              <a:off x="3867229" y="1471272"/>
              <a:ext cx="1636730" cy="1635540"/>
            </a:xfrm>
            <a:prstGeom prst="ellipse">
              <a:avLst/>
            </a:prstGeom>
            <a:noFill/>
            <a:ln w="9525">
              <a:solidFill>
                <a:schemeClr val="accent2"/>
              </a:solidFill>
            </a:ln>
          </p:spPr>
          <p:txBody>
            <a:bodyPr/>
            <a:lstStyle/>
            <a:p>
              <a:pPr marL="228600" indent="-228600"/>
              <a:endParaRPr lang="zh-CN" altLang="zh-CN" sz="3200" dirty="0">
                <a:solidFill>
                  <a:schemeClr val="bg1">
                    <a:lumMod val="50000"/>
                  </a:schemeClr>
                </a:solidFill>
                <a:cs typeface="+mn-ea"/>
                <a:sym typeface="+mn-lt"/>
              </a:endParaRPr>
            </a:p>
          </p:txBody>
        </p:sp>
        <p:sp>
          <p:nvSpPr>
            <p:cNvPr id="10" name="Text Placeholder 5"/>
            <p:cNvSpPr/>
            <p:nvPr/>
          </p:nvSpPr>
          <p:spPr>
            <a:xfrm>
              <a:off x="6326491" y="1471272"/>
              <a:ext cx="1636730" cy="1635540"/>
            </a:xfrm>
            <a:prstGeom prst="ellipse">
              <a:avLst/>
            </a:prstGeom>
            <a:noFill/>
            <a:ln w="9525">
              <a:solidFill>
                <a:schemeClr val="accent1"/>
              </a:solidFill>
            </a:ln>
          </p:spPr>
          <p:txBody>
            <a:bodyPr/>
            <a:lstStyle/>
            <a:p>
              <a:pPr marL="228600" indent="-228600"/>
              <a:endParaRPr lang="zh-CN" altLang="zh-CN" sz="3200" dirty="0">
                <a:solidFill>
                  <a:schemeClr val="bg1">
                    <a:lumMod val="50000"/>
                  </a:schemeClr>
                </a:solidFill>
                <a:cs typeface="+mn-ea"/>
                <a:sym typeface="+mn-lt"/>
              </a:endParaRPr>
            </a:p>
          </p:txBody>
        </p:sp>
        <p:sp>
          <p:nvSpPr>
            <p:cNvPr id="14" name="Right Arrow 10"/>
            <p:cNvSpPr/>
            <p:nvPr/>
          </p:nvSpPr>
          <p:spPr>
            <a:xfrm rot="-5400000" flipV="1">
              <a:off x="1128235" y="2077161"/>
              <a:ext cx="692783" cy="467807"/>
            </a:xfrm>
            <a:prstGeom prst="rightArrow">
              <a:avLst>
                <a:gd name="adj1" fmla="val 50000"/>
                <a:gd name="adj2" fmla="val 50008"/>
              </a:avLst>
            </a:prstGeom>
            <a:solidFill>
              <a:schemeClr val="accent1"/>
            </a:solidFill>
            <a:ln w="9525">
              <a:noFill/>
              <a:miter/>
            </a:ln>
          </p:spPr>
          <p:txBody>
            <a:bodyPr anchor="ctr"/>
            <a:lstStyle/>
            <a:p>
              <a:pPr lvl="0" algn="ctr" eaLnBrk="1" hangingPunct="1">
                <a:buNone/>
              </a:pPr>
              <a:endParaRPr lang="zh-CN" altLang="zh-CN" sz="3200" dirty="0">
                <a:solidFill>
                  <a:schemeClr val="bg1">
                    <a:lumMod val="50000"/>
                  </a:schemeClr>
                </a:solidFill>
                <a:cs typeface="+mn-ea"/>
                <a:sym typeface="+mn-lt"/>
              </a:endParaRPr>
            </a:p>
          </p:txBody>
        </p:sp>
        <p:sp>
          <p:nvSpPr>
            <p:cNvPr id="15" name="Right Arrow 11"/>
            <p:cNvSpPr/>
            <p:nvPr/>
          </p:nvSpPr>
          <p:spPr>
            <a:xfrm rot="-5400000" flipV="1">
              <a:off x="3587497" y="2077161"/>
              <a:ext cx="692783" cy="467807"/>
            </a:xfrm>
            <a:prstGeom prst="rightArrow">
              <a:avLst>
                <a:gd name="adj1" fmla="val 50000"/>
                <a:gd name="adj2" fmla="val 50008"/>
              </a:avLst>
            </a:prstGeom>
            <a:solidFill>
              <a:schemeClr val="accent2"/>
            </a:solidFill>
            <a:ln w="9525">
              <a:noFill/>
              <a:miter/>
            </a:ln>
          </p:spPr>
          <p:txBody>
            <a:bodyPr anchor="ctr"/>
            <a:lstStyle/>
            <a:p>
              <a:pPr lvl="0" algn="ctr" eaLnBrk="1" hangingPunct="1">
                <a:buNone/>
              </a:pPr>
              <a:endParaRPr lang="zh-CN" altLang="zh-CN" sz="3200" dirty="0">
                <a:solidFill>
                  <a:schemeClr val="bg1">
                    <a:lumMod val="50000"/>
                  </a:schemeClr>
                </a:solidFill>
                <a:cs typeface="+mn-ea"/>
                <a:sym typeface="+mn-lt"/>
              </a:endParaRPr>
            </a:p>
          </p:txBody>
        </p:sp>
        <p:sp>
          <p:nvSpPr>
            <p:cNvPr id="16" name="Right Arrow 12"/>
            <p:cNvSpPr/>
            <p:nvPr/>
          </p:nvSpPr>
          <p:spPr>
            <a:xfrm rot="5400000" flipV="1">
              <a:off x="6061043" y="2077161"/>
              <a:ext cx="692783" cy="467807"/>
            </a:xfrm>
            <a:prstGeom prst="rightArrow">
              <a:avLst>
                <a:gd name="adj1" fmla="val 50000"/>
                <a:gd name="adj2" fmla="val 50008"/>
              </a:avLst>
            </a:prstGeom>
            <a:solidFill>
              <a:schemeClr val="accent1"/>
            </a:solidFill>
            <a:ln w="9525">
              <a:noFill/>
              <a:miter/>
            </a:ln>
          </p:spPr>
          <p:txBody>
            <a:bodyPr anchor="ctr"/>
            <a:lstStyle/>
            <a:p>
              <a:pPr lvl="0" algn="ctr" eaLnBrk="1" hangingPunct="1">
                <a:buNone/>
              </a:pPr>
              <a:endParaRPr lang="zh-CN" altLang="zh-CN" sz="3200" dirty="0">
                <a:solidFill>
                  <a:schemeClr val="bg1">
                    <a:lumMod val="50000"/>
                  </a:schemeClr>
                </a:solidFill>
                <a:cs typeface="+mn-ea"/>
                <a:sym typeface="+mn-lt"/>
              </a:endParaRPr>
            </a:p>
          </p:txBody>
        </p:sp>
        <p:sp>
          <p:nvSpPr>
            <p:cNvPr id="20" name="文本框 79"/>
            <p:cNvSpPr/>
            <p:nvPr/>
          </p:nvSpPr>
          <p:spPr>
            <a:xfrm>
              <a:off x="1833184" y="1826459"/>
              <a:ext cx="1032033" cy="807914"/>
            </a:xfrm>
            <a:prstGeom prst="rect">
              <a:avLst/>
            </a:prstGeom>
            <a:noFill/>
            <a:ln w="9525">
              <a:noFill/>
              <a:miter/>
            </a:ln>
          </p:spPr>
          <p:txBody>
            <a:bodyPr>
              <a:spAutoFit/>
            </a:bodyPr>
            <a:lstStyle/>
            <a:p>
              <a:pPr lvl="0" eaLnBrk="1" hangingPunct="1">
                <a:buNone/>
              </a:pPr>
              <a:r>
                <a:rPr lang="zh-CN" altLang="en-US" sz="3200" b="1" dirty="0">
                  <a:solidFill>
                    <a:srgbClr val="EE410B"/>
                  </a:solidFill>
                  <a:cs typeface="+mn-ea"/>
                  <a:sym typeface="+mn-lt"/>
                </a:rPr>
                <a:t>违章指挥</a:t>
              </a:r>
              <a:endParaRPr lang="zh-CN" altLang="en-US" sz="2665" dirty="0">
                <a:solidFill>
                  <a:schemeClr val="bg1">
                    <a:lumMod val="50000"/>
                  </a:schemeClr>
                </a:solidFill>
                <a:cs typeface="+mn-ea"/>
                <a:sym typeface="+mn-lt"/>
              </a:endParaRPr>
            </a:p>
          </p:txBody>
        </p:sp>
        <p:sp>
          <p:nvSpPr>
            <p:cNvPr id="21" name="文本框 80"/>
            <p:cNvSpPr/>
            <p:nvPr/>
          </p:nvSpPr>
          <p:spPr>
            <a:xfrm>
              <a:off x="4292481" y="1873543"/>
              <a:ext cx="1030843" cy="807914"/>
            </a:xfrm>
            <a:prstGeom prst="rect">
              <a:avLst/>
            </a:prstGeom>
            <a:noFill/>
            <a:ln w="9525">
              <a:noFill/>
              <a:miter/>
            </a:ln>
          </p:spPr>
          <p:txBody>
            <a:bodyPr>
              <a:spAutoFit/>
            </a:bodyPr>
            <a:lstStyle/>
            <a:p>
              <a:pPr lvl="0" eaLnBrk="1" hangingPunct="1">
                <a:buNone/>
              </a:pPr>
              <a:r>
                <a:rPr lang="zh-CN" altLang="en-US" sz="3200" b="1" dirty="0">
                  <a:solidFill>
                    <a:srgbClr val="EE410B"/>
                  </a:solidFill>
                  <a:cs typeface="+mn-ea"/>
                  <a:sym typeface="+mn-lt"/>
                </a:rPr>
                <a:t>违章作业</a:t>
              </a:r>
              <a:endParaRPr lang="zh-CN" altLang="en-US" sz="2665" dirty="0">
                <a:solidFill>
                  <a:schemeClr val="bg1">
                    <a:lumMod val="50000"/>
                  </a:schemeClr>
                </a:solidFill>
                <a:cs typeface="+mn-ea"/>
                <a:sym typeface="+mn-lt"/>
              </a:endParaRPr>
            </a:p>
          </p:txBody>
        </p:sp>
        <p:sp>
          <p:nvSpPr>
            <p:cNvPr id="22" name="文本框 81"/>
            <p:cNvSpPr/>
            <p:nvPr/>
          </p:nvSpPr>
          <p:spPr>
            <a:xfrm>
              <a:off x="6586399" y="1873542"/>
              <a:ext cx="1503521" cy="807914"/>
            </a:xfrm>
            <a:prstGeom prst="rect">
              <a:avLst/>
            </a:prstGeom>
            <a:noFill/>
            <a:ln w="9525">
              <a:noFill/>
              <a:miter/>
            </a:ln>
          </p:spPr>
          <p:txBody>
            <a:bodyPr wrap="square">
              <a:spAutoFit/>
            </a:bodyPr>
            <a:lstStyle/>
            <a:p>
              <a:pPr lvl="0" eaLnBrk="1" hangingPunct="1">
                <a:buNone/>
              </a:pPr>
              <a:r>
                <a:rPr lang="zh-CN" altLang="en-US" sz="3200" b="1" dirty="0">
                  <a:solidFill>
                    <a:srgbClr val="EE410B"/>
                  </a:solidFill>
                  <a:cs typeface="+mn-ea"/>
                  <a:sym typeface="+mn-lt"/>
                </a:rPr>
                <a:t>违反劳动纪律</a:t>
              </a:r>
              <a:endParaRPr lang="zh-CN" altLang="en-US" sz="2665" dirty="0">
                <a:solidFill>
                  <a:schemeClr val="bg1">
                    <a:lumMod val="50000"/>
                  </a:schemeClr>
                </a:solidFill>
                <a:cs typeface="+mn-ea"/>
                <a:sym typeface="+mn-lt"/>
              </a:endParaRPr>
            </a:p>
          </p:txBody>
        </p:sp>
      </p:grpSp>
      <p:sp>
        <p:nvSpPr>
          <p:cNvPr id="21509" name="Rectangle 3"/>
          <p:cNvSpPr/>
          <p:nvPr/>
        </p:nvSpPr>
        <p:spPr>
          <a:xfrm>
            <a:off x="1342193" y="1538684"/>
            <a:ext cx="9888000" cy="1241237"/>
          </a:xfrm>
          <a:prstGeom prst="rect">
            <a:avLst/>
          </a:prstGeom>
          <a:noFill/>
          <a:ln w="9525">
            <a:noFill/>
          </a:ln>
        </p:spPr>
        <p:txBody>
          <a:bodyPr wrap="square" anchor="ctr">
            <a:spAutoFit/>
          </a:bodyPr>
          <a:lstStyle/>
          <a:p>
            <a:r>
              <a:rPr lang="zh-CN" altLang="en-US" sz="3735" b="1" dirty="0">
                <a:solidFill>
                  <a:srgbClr val="EE410B"/>
                </a:solidFill>
                <a:cs typeface="+mn-ea"/>
                <a:sym typeface="+mn-lt"/>
              </a:rPr>
              <a:t>“三违”是“违章指挥、违章作业（操作）和违反劳动纪律”的简称</a:t>
            </a:r>
          </a:p>
        </p:txBody>
      </p:sp>
      <p:sp>
        <p:nvSpPr>
          <p:cNvPr id="4" name="文本框 3"/>
          <p:cNvSpPr txBox="1"/>
          <p:nvPr/>
        </p:nvSpPr>
        <p:spPr>
          <a:xfrm>
            <a:off x="1693032" y="261000"/>
            <a:ext cx="2784000" cy="584775"/>
          </a:xfrm>
          <a:prstGeom prst="rect">
            <a:avLst/>
          </a:prstGeom>
          <a:noFill/>
        </p:spPr>
        <p:txBody>
          <a:bodyPr wrap="square" rtlCol="0">
            <a:spAutoFit/>
          </a:bodyPr>
          <a:lstStyle/>
          <a:p>
            <a:r>
              <a:rPr lang="zh-CN" altLang="en-US" sz="3200" b="1" dirty="0">
                <a:cs typeface="+mn-ea"/>
                <a:sym typeface="+mn-lt"/>
              </a:rPr>
              <a:t>三违的定义</a:t>
            </a: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1021217" y="1905001"/>
            <a:ext cx="2628900" cy="6477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 name="矩形 11"/>
          <p:cNvSpPr/>
          <p:nvPr/>
        </p:nvSpPr>
        <p:spPr>
          <a:xfrm>
            <a:off x="1021217" y="2781300"/>
            <a:ext cx="2628900" cy="28956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 name="矩形 12"/>
          <p:cNvSpPr/>
          <p:nvPr/>
        </p:nvSpPr>
        <p:spPr>
          <a:xfrm>
            <a:off x="3939138" y="4445001"/>
            <a:ext cx="7129407" cy="12319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 name="矩形 13"/>
          <p:cNvSpPr/>
          <p:nvPr/>
        </p:nvSpPr>
        <p:spPr>
          <a:xfrm>
            <a:off x="1858614" y="2028796"/>
            <a:ext cx="954107" cy="400110"/>
          </a:xfrm>
          <a:prstGeom prst="rect">
            <a:avLst/>
          </a:prstGeom>
        </p:spPr>
        <p:txBody>
          <a:bodyPr wrap="none">
            <a:spAutoFit/>
          </a:bodyPr>
          <a:lstStyle/>
          <a:p>
            <a:r>
              <a:rPr lang="zh-CN" altLang="en-US" sz="2000" b="1" dirty="0">
                <a:solidFill>
                  <a:schemeClr val="bg1"/>
                </a:solidFill>
                <a:cs typeface="+mn-ea"/>
                <a:sym typeface="+mn-lt"/>
              </a:rPr>
              <a:t>冷却法</a:t>
            </a:r>
          </a:p>
        </p:txBody>
      </p:sp>
      <p:sp>
        <p:nvSpPr>
          <p:cNvPr id="15" name="矩形 14"/>
          <p:cNvSpPr/>
          <p:nvPr/>
        </p:nvSpPr>
        <p:spPr>
          <a:xfrm>
            <a:off x="1162015" y="3086101"/>
            <a:ext cx="2347300" cy="2120902"/>
          </a:xfrm>
          <a:prstGeom prst="rect">
            <a:avLst/>
          </a:prstGeom>
        </p:spPr>
        <p:txBody>
          <a:bodyPr wrap="square">
            <a:spAutoFit/>
          </a:bodyPr>
          <a:lstStyle/>
          <a:p>
            <a:pPr marL="0" lvl="1" algn="just">
              <a:lnSpc>
                <a:spcPct val="150000"/>
              </a:lnSpc>
              <a:buClr>
                <a:srgbClr val="656565"/>
              </a:buClr>
              <a:buSzPct val="110000"/>
              <a:defRPr/>
            </a:pPr>
            <a:r>
              <a:rPr lang="zh-CN" altLang="en-US" dirty="0">
                <a:solidFill>
                  <a:schemeClr val="bg1"/>
                </a:solidFill>
                <a:cs typeface="+mn-ea"/>
                <a:sym typeface="+mn-lt"/>
              </a:rPr>
              <a:t>将燃烧所产生的温度降低，在热能不足时火便熄灭。如水冷却就是应用这种方法来灭火。</a:t>
            </a:r>
            <a:endParaRPr lang="en-US" altLang="zh-CN" dirty="0">
              <a:solidFill>
                <a:schemeClr val="bg1"/>
              </a:solidFill>
              <a:cs typeface="+mn-ea"/>
              <a:sym typeface="+mn-lt"/>
            </a:endParaRPr>
          </a:p>
        </p:txBody>
      </p:sp>
      <p:sp>
        <p:nvSpPr>
          <p:cNvPr id="16" name="矩形 15"/>
          <p:cNvSpPr/>
          <p:nvPr/>
        </p:nvSpPr>
        <p:spPr>
          <a:xfrm>
            <a:off x="4204652" y="4553119"/>
            <a:ext cx="6598376" cy="961289"/>
          </a:xfrm>
          <a:prstGeom prst="rect">
            <a:avLst/>
          </a:prstGeom>
        </p:spPr>
        <p:txBody>
          <a:bodyPr wrap="square">
            <a:spAutoFit/>
          </a:bodyPr>
          <a:lstStyle/>
          <a:p>
            <a:pPr algn="just">
              <a:lnSpc>
                <a:spcPct val="150000"/>
              </a:lnSpc>
            </a:pPr>
            <a:r>
              <a:rPr lang="zh-CN" altLang="en-US" sz="2000" b="1" dirty="0">
                <a:solidFill>
                  <a:schemeClr val="bg1"/>
                </a:solidFill>
                <a:cs typeface="+mn-ea"/>
                <a:sym typeface="+mn-lt"/>
              </a:rPr>
              <a:t>通过冷却将燃烧物的温度降低至其燃点温度以下，从而起到灭火的作用</a:t>
            </a:r>
          </a:p>
        </p:txBody>
      </p:sp>
      <p:pic>
        <p:nvPicPr>
          <p:cNvPr id="17" name="图片 18" descr="u=2275420647,2768829991&amp;fm=21&amp;gp=0.jpg"/>
          <p:cNvPicPr>
            <a:picLocks noChangeAspect="1"/>
          </p:cNvPicPr>
          <p:nvPr/>
        </p:nvPicPr>
        <p:blipFill>
          <a:blip r:embed="rId2" cstate="print"/>
          <a:srcRect b="18150"/>
          <a:stretch>
            <a:fillRect/>
          </a:stretch>
        </p:blipFill>
        <p:spPr bwMode="auto">
          <a:xfrm>
            <a:off x="3944359" y="1905000"/>
            <a:ext cx="2966003" cy="2362200"/>
          </a:xfrm>
          <a:prstGeom prst="rect">
            <a:avLst/>
          </a:prstGeom>
          <a:noFill/>
          <a:ln w="9525">
            <a:noFill/>
            <a:miter lim="800000"/>
            <a:headEnd/>
            <a:tailEnd/>
          </a:ln>
        </p:spPr>
      </p:pic>
      <p:pic>
        <p:nvPicPr>
          <p:cNvPr id="18" name="图片 23" descr="u=2317480918,2634764138&amp;fm=21&amp;gp=0.jpg"/>
          <p:cNvPicPr>
            <a:picLocks noChangeAspect="1"/>
          </p:cNvPicPr>
          <p:nvPr/>
        </p:nvPicPr>
        <p:blipFill>
          <a:blip r:embed="rId3" cstate="print"/>
          <a:srcRect b="15863"/>
          <a:stretch>
            <a:fillRect/>
          </a:stretch>
        </p:blipFill>
        <p:spPr bwMode="auto">
          <a:xfrm>
            <a:off x="7204605" y="1905000"/>
            <a:ext cx="3863939" cy="2362200"/>
          </a:xfrm>
          <a:prstGeom prst="rect">
            <a:avLst/>
          </a:prstGeom>
          <a:noFill/>
          <a:ln w="9525">
            <a:noFill/>
            <a:miter lim="800000"/>
            <a:headEnd/>
            <a:tailEnd/>
          </a:ln>
        </p:spPr>
      </p:pic>
      <p:sp>
        <p:nvSpPr>
          <p:cNvPr id="10" name="object 2"/>
          <p:cNvSpPr txBox="1">
            <a:spLocks noGrp="1"/>
          </p:cNvSpPr>
          <p:nvPr>
            <p:ph type="title"/>
          </p:nvPr>
        </p:nvSpPr>
        <p:spPr>
          <a:xfrm>
            <a:off x="4464368" y="454959"/>
            <a:ext cx="3072765" cy="566181"/>
          </a:xfrm>
          <a:prstGeom prst="rect">
            <a:avLst/>
          </a:prstGeom>
        </p:spPr>
        <p:txBody>
          <a:bodyPr vert="horz" wrap="square" lIns="0" tIns="12065" rIns="0" bIns="0" rtlCol="0" anchor="ctr" anchorCtr="0">
            <a:spAutoFit/>
          </a:bodyPr>
          <a:lstStyle/>
          <a:p>
            <a:pPr marL="12700">
              <a:spcBef>
                <a:spcPts val="95"/>
              </a:spcBef>
            </a:pPr>
            <a:r>
              <a:rPr i="0" dirty="0">
                <a:latin typeface="+mn-lt"/>
                <a:ea typeface="+mn-ea"/>
                <a:cs typeface="+mn-ea"/>
                <a:sym typeface="+mn-lt"/>
              </a:rPr>
              <a:t>防火安全须</a:t>
            </a:r>
            <a:r>
              <a:rPr spc="-5" dirty="0">
                <a:latin typeface="+mn-lt"/>
                <a:ea typeface="+mn-ea"/>
                <a:cs typeface="+mn-ea"/>
                <a:sym typeface="+mn-lt"/>
              </a:rPr>
              <a:t>知</a:t>
            </a: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1097423" y="1973246"/>
            <a:ext cx="2628900" cy="6477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 name="矩形 9"/>
          <p:cNvSpPr/>
          <p:nvPr/>
        </p:nvSpPr>
        <p:spPr>
          <a:xfrm>
            <a:off x="1097423" y="2849545"/>
            <a:ext cx="2628900" cy="28956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矩形 10"/>
          <p:cNvSpPr/>
          <p:nvPr/>
        </p:nvSpPr>
        <p:spPr>
          <a:xfrm>
            <a:off x="4015343" y="4513246"/>
            <a:ext cx="7129407" cy="12319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 name="矩形 11"/>
          <p:cNvSpPr/>
          <p:nvPr/>
        </p:nvSpPr>
        <p:spPr>
          <a:xfrm>
            <a:off x="1934819" y="2097040"/>
            <a:ext cx="954107" cy="400110"/>
          </a:xfrm>
          <a:prstGeom prst="rect">
            <a:avLst/>
          </a:prstGeom>
        </p:spPr>
        <p:txBody>
          <a:bodyPr wrap="none">
            <a:spAutoFit/>
          </a:bodyPr>
          <a:lstStyle/>
          <a:p>
            <a:pPr algn="ctr"/>
            <a:r>
              <a:rPr lang="zh-CN" altLang="en-US" sz="2000" b="1" dirty="0">
                <a:solidFill>
                  <a:schemeClr val="bg1"/>
                </a:solidFill>
                <a:cs typeface="+mn-ea"/>
                <a:sym typeface="+mn-lt"/>
              </a:rPr>
              <a:t>窒息法</a:t>
            </a:r>
          </a:p>
        </p:txBody>
      </p:sp>
      <p:sp>
        <p:nvSpPr>
          <p:cNvPr id="13" name="矩形 12"/>
          <p:cNvSpPr/>
          <p:nvPr/>
        </p:nvSpPr>
        <p:spPr>
          <a:xfrm>
            <a:off x="1167749" y="3097017"/>
            <a:ext cx="2488243" cy="2120902"/>
          </a:xfrm>
          <a:prstGeom prst="rect">
            <a:avLst/>
          </a:prstGeom>
        </p:spPr>
        <p:txBody>
          <a:bodyPr wrap="square">
            <a:spAutoFit/>
          </a:bodyPr>
          <a:lstStyle/>
          <a:p>
            <a:pPr algn="just">
              <a:lnSpc>
                <a:spcPct val="150000"/>
              </a:lnSpc>
            </a:pPr>
            <a:r>
              <a:rPr lang="zh-CN" altLang="en-US" dirty="0">
                <a:solidFill>
                  <a:schemeClr val="bg1"/>
                </a:solidFill>
                <a:cs typeface="+mn-ea"/>
                <a:sym typeface="+mn-lt"/>
              </a:rPr>
              <a:t>将燃烧物与氧气隔绝，或使用惰性气体稀释空气，减少空气中氧气的含量，由于缺氧而窒息停止燃烧。</a:t>
            </a:r>
            <a:endParaRPr lang="en-US" altLang="zh-CN" dirty="0">
              <a:solidFill>
                <a:schemeClr val="bg1"/>
              </a:solidFill>
              <a:cs typeface="+mn-ea"/>
              <a:sym typeface="+mn-lt"/>
            </a:endParaRPr>
          </a:p>
        </p:txBody>
      </p:sp>
      <p:grpSp>
        <p:nvGrpSpPr>
          <p:cNvPr id="14" name="组合 13"/>
          <p:cNvGrpSpPr/>
          <p:nvPr/>
        </p:nvGrpSpPr>
        <p:grpSpPr>
          <a:xfrm>
            <a:off x="4563718" y="1543917"/>
            <a:ext cx="5953759" cy="2611257"/>
            <a:chOff x="3552092" y="3772599"/>
            <a:chExt cx="8639908" cy="3789375"/>
          </a:xfrm>
        </p:grpSpPr>
        <p:pic>
          <p:nvPicPr>
            <p:cNvPr id="15" name="图片 14" descr="捕捉-5.jpg"/>
            <p:cNvPicPr>
              <a:picLocks noChangeAspect="1"/>
            </p:cNvPicPr>
            <p:nvPr/>
          </p:nvPicPr>
          <p:blipFill>
            <a:blip r:embed="rId2" cstate="print"/>
            <a:srcRect/>
            <a:stretch>
              <a:fillRect/>
            </a:stretch>
          </p:blipFill>
          <p:spPr bwMode="auto">
            <a:xfrm>
              <a:off x="3552092" y="4673036"/>
              <a:ext cx="2329962" cy="2339975"/>
            </a:xfrm>
            <a:prstGeom prst="rect">
              <a:avLst/>
            </a:prstGeom>
            <a:noFill/>
            <a:ln w="9525">
              <a:noFill/>
              <a:miter lim="800000"/>
              <a:headEnd/>
              <a:tailEnd/>
            </a:ln>
          </p:spPr>
        </p:pic>
        <p:pic>
          <p:nvPicPr>
            <p:cNvPr id="16" name="图片 15" descr="捕捉-6.jpg"/>
            <p:cNvPicPr>
              <a:picLocks noChangeAspect="1"/>
            </p:cNvPicPr>
            <p:nvPr/>
          </p:nvPicPr>
          <p:blipFill>
            <a:blip r:embed="rId3" cstate="print"/>
            <a:srcRect/>
            <a:stretch>
              <a:fillRect/>
            </a:stretch>
          </p:blipFill>
          <p:spPr bwMode="auto">
            <a:xfrm>
              <a:off x="9866435" y="4673036"/>
              <a:ext cx="2325565" cy="2166937"/>
            </a:xfrm>
            <a:prstGeom prst="rect">
              <a:avLst/>
            </a:prstGeom>
            <a:noFill/>
            <a:ln w="9525">
              <a:noFill/>
              <a:miter lim="800000"/>
              <a:headEnd/>
              <a:tailEnd/>
            </a:ln>
          </p:spPr>
        </p:pic>
        <p:grpSp>
          <p:nvGrpSpPr>
            <p:cNvPr id="17" name="组合 32"/>
            <p:cNvGrpSpPr/>
            <p:nvPr/>
          </p:nvGrpSpPr>
          <p:grpSpPr>
            <a:xfrm>
              <a:off x="6708821" y="3772599"/>
              <a:ext cx="985376" cy="1941835"/>
              <a:chOff x="3230880" y="1268725"/>
              <a:chExt cx="1067491" cy="1941835"/>
            </a:xfrm>
            <a:scene3d>
              <a:camera prst="orthographicFront">
                <a:rot lat="0" lon="0" rev="19799999"/>
              </a:camera>
              <a:lightRig rig="threePt" dir="t"/>
            </a:scene3d>
          </p:grpSpPr>
          <p:pic>
            <p:nvPicPr>
              <p:cNvPr id="30" name="图片 29" descr="捕捉-7.jpg"/>
              <p:cNvPicPr>
                <a:picLocks noChangeAspect="1"/>
              </p:cNvPicPr>
              <p:nvPr/>
            </p:nvPicPr>
            <p:blipFill>
              <a:blip r:embed="rId4" cstate="print"/>
              <a:srcRect l="6102" t="3486" r="12667" b="4460"/>
              <a:stretch>
                <a:fillRect/>
              </a:stretch>
            </p:blipFill>
            <p:spPr>
              <a:xfrm>
                <a:off x="3332793" y="1300908"/>
                <a:ext cx="851613" cy="1625806"/>
              </a:xfrm>
              <a:prstGeom prst="rect">
                <a:avLst/>
              </a:prstGeom>
            </p:spPr>
          </p:pic>
          <p:sp>
            <p:nvSpPr>
              <p:cNvPr id="31" name="矩形 30"/>
              <p:cNvSpPr/>
              <p:nvPr/>
            </p:nvSpPr>
            <p:spPr bwMode="auto">
              <a:xfrm>
                <a:off x="3230880" y="1268725"/>
                <a:ext cx="1067491" cy="1941835"/>
              </a:xfrm>
              <a:prstGeom prst="rect">
                <a:avLst/>
              </a:prstGeom>
              <a:noFill/>
              <a:ln w="15875" cap="flat" cmpd="sng" algn="ctr">
                <a:solidFill>
                  <a:srgbClr val="C00000"/>
                </a:solidFill>
                <a:prstDash val="solid"/>
                <a:round/>
                <a:headEnd type="none" w="med" len="med"/>
                <a:tailEnd type="none" w="med" len="med"/>
              </a:ln>
              <a:effectLst/>
            </p:spPr>
            <p:txBody>
              <a:bodyPr/>
              <a:lstStyle/>
              <a:p>
                <a:pPr>
                  <a:buFont typeface="Arial" panose="020B0604020202020204" pitchFamily="34" charset="0"/>
                  <a:buNone/>
                  <a:defRPr/>
                </a:pPr>
                <a:endParaRPr lang="en-US" altLang="zh-CN" dirty="0">
                  <a:cs typeface="+mn-ea"/>
                  <a:sym typeface="+mn-lt"/>
                </a:endParaRPr>
              </a:p>
              <a:p>
                <a:pPr>
                  <a:buFont typeface="Arial" panose="020B0604020202020204" pitchFamily="34" charset="0"/>
                  <a:buNone/>
                  <a:defRPr/>
                </a:pPr>
                <a:endParaRPr lang="en-US" altLang="zh-CN" dirty="0">
                  <a:cs typeface="+mn-ea"/>
                  <a:sym typeface="+mn-lt"/>
                </a:endParaRPr>
              </a:p>
              <a:p>
                <a:pPr>
                  <a:buFont typeface="Arial" panose="020B0604020202020204" pitchFamily="34" charset="0"/>
                  <a:buNone/>
                  <a:defRPr/>
                </a:pPr>
                <a:endParaRPr lang="en-US" altLang="zh-CN" dirty="0">
                  <a:cs typeface="+mn-ea"/>
                  <a:sym typeface="+mn-lt"/>
                </a:endParaRPr>
              </a:p>
              <a:p>
                <a:pPr>
                  <a:buFont typeface="Arial" panose="020B0604020202020204" pitchFamily="34" charset="0"/>
                  <a:buNone/>
                  <a:defRPr/>
                </a:pPr>
                <a:endParaRPr lang="en-US" altLang="zh-CN" dirty="0">
                  <a:cs typeface="+mn-ea"/>
                  <a:sym typeface="+mn-lt"/>
                </a:endParaRPr>
              </a:p>
              <a:p>
                <a:pPr>
                  <a:buFont typeface="Arial" panose="020B0604020202020204" pitchFamily="34" charset="0"/>
                  <a:buNone/>
                  <a:defRPr/>
                </a:pPr>
                <a:endParaRPr lang="en-US" altLang="zh-CN" dirty="0">
                  <a:cs typeface="+mn-ea"/>
                  <a:sym typeface="+mn-lt"/>
                </a:endParaRPr>
              </a:p>
              <a:p>
                <a:pPr algn="ctr">
                  <a:buFont typeface="Arial" panose="020B0604020202020204" pitchFamily="34" charset="0"/>
                  <a:buNone/>
                  <a:defRPr/>
                </a:pPr>
                <a:endParaRPr lang="en-US" altLang="zh-CN" sz="1600" dirty="0">
                  <a:cs typeface="+mn-ea"/>
                  <a:sym typeface="+mn-lt"/>
                </a:endParaRPr>
              </a:p>
              <a:p>
                <a:pPr algn="ctr">
                  <a:buFont typeface="Arial" panose="020B0604020202020204" pitchFamily="34" charset="0"/>
                  <a:buNone/>
                  <a:defRPr/>
                </a:pPr>
                <a:r>
                  <a:rPr lang="zh-CN" altLang="en-US" sz="1400" dirty="0">
                    <a:solidFill>
                      <a:schemeClr val="tx1">
                        <a:lumMod val="95000"/>
                        <a:lumOff val="5000"/>
                      </a:schemeClr>
                    </a:solidFill>
                    <a:cs typeface="+mn-ea"/>
                    <a:sym typeface="+mn-lt"/>
                  </a:rPr>
                  <a:t>二氧化碳</a:t>
                </a:r>
                <a:endParaRPr lang="en-US" altLang="zh-CN" sz="1400" dirty="0">
                  <a:solidFill>
                    <a:schemeClr val="tx1">
                      <a:lumMod val="95000"/>
                      <a:lumOff val="5000"/>
                    </a:schemeClr>
                  </a:solidFill>
                  <a:cs typeface="+mn-ea"/>
                  <a:sym typeface="+mn-lt"/>
                </a:endParaRPr>
              </a:p>
              <a:p>
                <a:pPr>
                  <a:buFont typeface="Arial" panose="020B0604020202020204" pitchFamily="34" charset="0"/>
                  <a:buNone/>
                  <a:defRPr/>
                </a:pPr>
                <a:endParaRPr lang="zh-CN" altLang="en-US" dirty="0">
                  <a:cs typeface="+mn-ea"/>
                  <a:sym typeface="+mn-lt"/>
                </a:endParaRPr>
              </a:p>
            </p:txBody>
          </p:sp>
        </p:grpSp>
        <p:grpSp>
          <p:nvGrpSpPr>
            <p:cNvPr id="18" name="组合 33"/>
            <p:cNvGrpSpPr/>
            <p:nvPr/>
          </p:nvGrpSpPr>
          <p:grpSpPr>
            <a:xfrm>
              <a:off x="7369417" y="4694623"/>
              <a:ext cx="985376" cy="1941835"/>
              <a:chOff x="4283708" y="2888931"/>
              <a:chExt cx="1067491" cy="1941835"/>
            </a:xfrm>
            <a:scene3d>
              <a:camera prst="orthographicFront">
                <a:rot lat="0" lon="0" rev="19800000"/>
              </a:camera>
              <a:lightRig rig="threePt" dir="t"/>
            </a:scene3d>
          </p:grpSpPr>
          <p:pic>
            <p:nvPicPr>
              <p:cNvPr id="28" name="图片 27" descr="捕捉-8.jpg"/>
              <p:cNvPicPr>
                <a:picLocks noChangeAspect="1"/>
              </p:cNvPicPr>
              <p:nvPr/>
            </p:nvPicPr>
            <p:blipFill>
              <a:blip r:embed="rId5" cstate="print"/>
              <a:srcRect l="5162" t="2175" r="7994" b="4679"/>
              <a:stretch>
                <a:fillRect/>
              </a:stretch>
            </p:blipFill>
            <p:spPr>
              <a:xfrm>
                <a:off x="4412931" y="2909251"/>
                <a:ext cx="801393" cy="1620207"/>
              </a:xfrm>
              <a:prstGeom prst="rect">
                <a:avLst/>
              </a:prstGeom>
            </p:spPr>
          </p:pic>
          <p:sp>
            <p:nvSpPr>
              <p:cNvPr id="29" name="矩形 28"/>
              <p:cNvSpPr/>
              <p:nvPr/>
            </p:nvSpPr>
            <p:spPr bwMode="auto">
              <a:xfrm>
                <a:off x="4283708" y="2888931"/>
                <a:ext cx="1067491" cy="1941835"/>
              </a:xfrm>
              <a:prstGeom prst="rect">
                <a:avLst/>
              </a:prstGeom>
              <a:noFill/>
              <a:ln w="15875" cap="flat" cmpd="sng" algn="ctr">
                <a:solidFill>
                  <a:srgbClr val="C00000"/>
                </a:solidFill>
                <a:prstDash val="solid"/>
                <a:round/>
                <a:headEnd type="none" w="med" len="med"/>
                <a:tailEnd type="none" w="med" len="med"/>
              </a:ln>
              <a:effectLst/>
            </p:spPr>
            <p:txBody>
              <a:bodyPr/>
              <a:lstStyle/>
              <a:p>
                <a:pPr>
                  <a:buFont typeface="Arial" panose="020B0604020202020204" pitchFamily="34" charset="0"/>
                  <a:buNone/>
                  <a:defRPr/>
                </a:pPr>
                <a:endParaRPr lang="en-US" altLang="zh-CN" dirty="0">
                  <a:cs typeface="+mn-ea"/>
                  <a:sym typeface="+mn-lt"/>
                </a:endParaRPr>
              </a:p>
              <a:p>
                <a:pPr>
                  <a:buFont typeface="Arial" panose="020B0604020202020204" pitchFamily="34" charset="0"/>
                  <a:buNone/>
                  <a:defRPr/>
                </a:pPr>
                <a:endParaRPr lang="en-US" altLang="zh-CN" dirty="0">
                  <a:cs typeface="+mn-ea"/>
                  <a:sym typeface="+mn-lt"/>
                </a:endParaRPr>
              </a:p>
              <a:p>
                <a:pPr>
                  <a:buFont typeface="Arial" panose="020B0604020202020204" pitchFamily="34" charset="0"/>
                  <a:buNone/>
                  <a:defRPr/>
                </a:pPr>
                <a:endParaRPr lang="en-US" altLang="zh-CN" dirty="0">
                  <a:cs typeface="+mn-ea"/>
                  <a:sym typeface="+mn-lt"/>
                </a:endParaRPr>
              </a:p>
              <a:p>
                <a:pPr>
                  <a:buFont typeface="Arial" panose="020B0604020202020204" pitchFamily="34" charset="0"/>
                  <a:buNone/>
                  <a:defRPr/>
                </a:pPr>
                <a:endParaRPr lang="en-US" altLang="zh-CN" dirty="0">
                  <a:cs typeface="+mn-ea"/>
                  <a:sym typeface="+mn-lt"/>
                </a:endParaRPr>
              </a:p>
              <a:p>
                <a:pPr>
                  <a:buFont typeface="Arial" panose="020B0604020202020204" pitchFamily="34" charset="0"/>
                  <a:buNone/>
                  <a:defRPr/>
                </a:pPr>
                <a:endParaRPr lang="en-US" altLang="zh-CN" dirty="0">
                  <a:cs typeface="+mn-ea"/>
                  <a:sym typeface="+mn-lt"/>
                </a:endParaRPr>
              </a:p>
              <a:p>
                <a:pPr algn="ctr">
                  <a:buFont typeface="Arial" panose="020B0604020202020204" pitchFamily="34" charset="0"/>
                  <a:buNone/>
                  <a:defRPr/>
                </a:pPr>
                <a:endParaRPr lang="en-US" altLang="zh-CN" sz="1600" dirty="0">
                  <a:cs typeface="+mn-ea"/>
                  <a:sym typeface="+mn-lt"/>
                </a:endParaRPr>
              </a:p>
              <a:p>
                <a:pPr algn="ctr">
                  <a:buFont typeface="Arial" panose="020B0604020202020204" pitchFamily="34" charset="0"/>
                  <a:buNone/>
                  <a:defRPr/>
                </a:pPr>
                <a:r>
                  <a:rPr lang="zh-CN" altLang="en-US" sz="1600" dirty="0">
                    <a:solidFill>
                      <a:schemeClr val="tx1">
                        <a:lumMod val="95000"/>
                        <a:lumOff val="5000"/>
                      </a:schemeClr>
                    </a:solidFill>
                    <a:cs typeface="+mn-ea"/>
                    <a:sym typeface="+mn-lt"/>
                  </a:rPr>
                  <a:t>泡沫</a:t>
                </a:r>
                <a:endParaRPr lang="en-US" altLang="zh-CN" sz="1600" dirty="0">
                  <a:solidFill>
                    <a:schemeClr val="tx1">
                      <a:lumMod val="95000"/>
                      <a:lumOff val="5000"/>
                    </a:schemeClr>
                  </a:solidFill>
                  <a:cs typeface="+mn-ea"/>
                  <a:sym typeface="+mn-lt"/>
                </a:endParaRPr>
              </a:p>
              <a:p>
                <a:pPr>
                  <a:buFont typeface="Arial" panose="020B0604020202020204" pitchFamily="34" charset="0"/>
                  <a:buNone/>
                  <a:defRPr/>
                </a:pPr>
                <a:endParaRPr lang="zh-CN" altLang="en-US" dirty="0">
                  <a:cs typeface="+mn-ea"/>
                  <a:sym typeface="+mn-lt"/>
                </a:endParaRPr>
              </a:p>
            </p:txBody>
          </p:sp>
        </p:grpSp>
        <p:grpSp>
          <p:nvGrpSpPr>
            <p:cNvPr id="19" name="组合 34"/>
            <p:cNvGrpSpPr/>
            <p:nvPr/>
          </p:nvGrpSpPr>
          <p:grpSpPr>
            <a:xfrm>
              <a:off x="8036755" y="5620139"/>
              <a:ext cx="985376" cy="1941835"/>
              <a:chOff x="6933253" y="2888931"/>
              <a:chExt cx="1067491" cy="1941835"/>
            </a:xfrm>
            <a:scene3d>
              <a:camera prst="orthographicFront">
                <a:rot lat="0" lon="0" rev="19800000"/>
              </a:camera>
              <a:lightRig rig="threePt" dir="t"/>
            </a:scene3d>
          </p:grpSpPr>
          <p:pic>
            <p:nvPicPr>
              <p:cNvPr id="26" name="图片 25" descr="捕捉-9.jpg"/>
              <p:cNvPicPr>
                <a:picLocks noChangeAspect="1"/>
              </p:cNvPicPr>
              <p:nvPr/>
            </p:nvPicPr>
            <p:blipFill>
              <a:blip r:embed="rId6" cstate="print"/>
              <a:srcRect l="4872" t="2124" r="10342" b="5597"/>
              <a:stretch>
                <a:fillRect/>
              </a:stretch>
            </p:blipFill>
            <p:spPr>
              <a:xfrm>
                <a:off x="7031996" y="2888931"/>
                <a:ext cx="852806" cy="1705612"/>
              </a:xfrm>
              <a:prstGeom prst="rect">
                <a:avLst/>
              </a:prstGeom>
            </p:spPr>
          </p:pic>
          <p:sp>
            <p:nvSpPr>
              <p:cNvPr id="27" name="矩形 26"/>
              <p:cNvSpPr/>
              <p:nvPr/>
            </p:nvSpPr>
            <p:spPr bwMode="auto">
              <a:xfrm>
                <a:off x="6933253" y="2888931"/>
                <a:ext cx="1067491" cy="1941835"/>
              </a:xfrm>
              <a:prstGeom prst="rect">
                <a:avLst/>
              </a:prstGeom>
              <a:noFill/>
              <a:ln w="15875" cap="flat" cmpd="sng" algn="ctr">
                <a:solidFill>
                  <a:srgbClr val="C00000"/>
                </a:solidFill>
                <a:prstDash val="solid"/>
                <a:round/>
                <a:headEnd type="none" w="med" len="med"/>
                <a:tailEnd type="none" w="med" len="med"/>
              </a:ln>
              <a:effectLst/>
            </p:spPr>
            <p:txBody>
              <a:bodyPr/>
              <a:lstStyle/>
              <a:p>
                <a:pPr>
                  <a:buFont typeface="Arial" panose="020B0604020202020204" pitchFamily="34" charset="0"/>
                  <a:buNone/>
                  <a:defRPr/>
                </a:pPr>
                <a:endParaRPr lang="en-US" altLang="zh-CN" dirty="0">
                  <a:cs typeface="+mn-ea"/>
                  <a:sym typeface="+mn-lt"/>
                </a:endParaRPr>
              </a:p>
              <a:p>
                <a:pPr>
                  <a:buFont typeface="Arial" panose="020B0604020202020204" pitchFamily="34" charset="0"/>
                  <a:buNone/>
                  <a:defRPr/>
                </a:pPr>
                <a:endParaRPr lang="en-US" altLang="zh-CN" dirty="0">
                  <a:cs typeface="+mn-ea"/>
                  <a:sym typeface="+mn-lt"/>
                </a:endParaRPr>
              </a:p>
              <a:p>
                <a:pPr>
                  <a:buFont typeface="Arial" panose="020B0604020202020204" pitchFamily="34" charset="0"/>
                  <a:buNone/>
                  <a:defRPr/>
                </a:pPr>
                <a:endParaRPr lang="en-US" altLang="zh-CN" dirty="0">
                  <a:cs typeface="+mn-ea"/>
                  <a:sym typeface="+mn-lt"/>
                </a:endParaRPr>
              </a:p>
              <a:p>
                <a:pPr>
                  <a:buFont typeface="Arial" panose="020B0604020202020204" pitchFamily="34" charset="0"/>
                  <a:buNone/>
                  <a:defRPr/>
                </a:pPr>
                <a:endParaRPr lang="en-US" altLang="zh-CN" dirty="0">
                  <a:cs typeface="+mn-ea"/>
                  <a:sym typeface="+mn-lt"/>
                </a:endParaRPr>
              </a:p>
              <a:p>
                <a:pPr>
                  <a:buFont typeface="Arial" panose="020B0604020202020204" pitchFamily="34" charset="0"/>
                  <a:buNone/>
                  <a:defRPr/>
                </a:pPr>
                <a:endParaRPr lang="en-US" altLang="zh-CN" dirty="0">
                  <a:cs typeface="+mn-ea"/>
                  <a:sym typeface="+mn-lt"/>
                </a:endParaRPr>
              </a:p>
              <a:p>
                <a:pPr algn="ctr">
                  <a:buFont typeface="Arial" panose="020B0604020202020204" pitchFamily="34" charset="0"/>
                  <a:buNone/>
                  <a:defRPr/>
                </a:pPr>
                <a:r>
                  <a:rPr lang="zh-CN" altLang="en-US" sz="1600" dirty="0">
                    <a:solidFill>
                      <a:schemeClr val="tx1">
                        <a:lumMod val="95000"/>
                        <a:lumOff val="5000"/>
                      </a:schemeClr>
                    </a:solidFill>
                    <a:cs typeface="+mn-ea"/>
                    <a:sym typeface="+mn-lt"/>
                  </a:rPr>
                  <a:t>干粉</a:t>
                </a:r>
                <a:endParaRPr lang="en-US" altLang="zh-CN" sz="1600" dirty="0">
                  <a:solidFill>
                    <a:schemeClr val="tx1">
                      <a:lumMod val="95000"/>
                      <a:lumOff val="5000"/>
                    </a:schemeClr>
                  </a:solidFill>
                  <a:cs typeface="+mn-ea"/>
                  <a:sym typeface="+mn-lt"/>
                </a:endParaRPr>
              </a:p>
              <a:p>
                <a:pPr>
                  <a:buFont typeface="Arial" panose="020B0604020202020204" pitchFamily="34" charset="0"/>
                  <a:buNone/>
                  <a:defRPr/>
                </a:pPr>
                <a:endParaRPr lang="zh-CN" altLang="en-US" dirty="0">
                  <a:cs typeface="+mn-ea"/>
                  <a:sym typeface="+mn-lt"/>
                </a:endParaRPr>
              </a:p>
            </p:txBody>
          </p:sp>
        </p:grpSp>
        <p:cxnSp>
          <p:nvCxnSpPr>
            <p:cNvPr id="20" name="直接箭头连接符 19"/>
            <p:cNvCxnSpPr>
              <a:cxnSpLocks noChangeShapeType="1"/>
            </p:cNvCxnSpPr>
            <p:nvPr/>
          </p:nvCxnSpPr>
          <p:spPr bwMode="auto">
            <a:xfrm flipV="1">
              <a:off x="5882054" y="5544572"/>
              <a:ext cx="756138" cy="298450"/>
            </a:xfrm>
            <a:prstGeom prst="straightConnector1">
              <a:avLst/>
            </a:prstGeom>
            <a:noFill/>
            <a:ln w="19050" algn="ctr">
              <a:solidFill>
                <a:srgbClr val="C00000"/>
              </a:solidFill>
              <a:prstDash val="dash"/>
              <a:round/>
              <a:tailEnd type="arrow" w="med" len="med"/>
            </a:ln>
          </p:spPr>
        </p:cxnSp>
        <p:cxnSp>
          <p:nvCxnSpPr>
            <p:cNvPr id="21" name="直接箭头连接符 20"/>
            <p:cNvCxnSpPr>
              <a:cxnSpLocks noChangeShapeType="1"/>
            </p:cNvCxnSpPr>
            <p:nvPr/>
          </p:nvCxnSpPr>
          <p:spPr bwMode="auto">
            <a:xfrm>
              <a:off x="8037635" y="4312673"/>
              <a:ext cx="1828800" cy="1444625"/>
            </a:xfrm>
            <a:prstGeom prst="straightConnector1">
              <a:avLst/>
            </a:prstGeom>
            <a:noFill/>
            <a:ln w="19050" algn="ctr">
              <a:solidFill>
                <a:srgbClr val="C00000"/>
              </a:solidFill>
              <a:prstDash val="dash"/>
              <a:round/>
              <a:tailEnd type="arrow" w="med" len="med"/>
            </a:ln>
          </p:spPr>
        </p:cxnSp>
        <p:cxnSp>
          <p:nvCxnSpPr>
            <p:cNvPr id="22" name="直接箭头连接符 21"/>
            <p:cNvCxnSpPr>
              <a:cxnSpLocks noChangeShapeType="1"/>
            </p:cNvCxnSpPr>
            <p:nvPr/>
          </p:nvCxnSpPr>
          <p:spPr bwMode="auto">
            <a:xfrm>
              <a:off x="5882054" y="5843022"/>
              <a:ext cx="1113692" cy="361950"/>
            </a:xfrm>
            <a:prstGeom prst="straightConnector1">
              <a:avLst/>
            </a:prstGeom>
            <a:noFill/>
            <a:ln w="19050" algn="ctr">
              <a:solidFill>
                <a:srgbClr val="C00000"/>
              </a:solidFill>
              <a:prstDash val="dash"/>
              <a:round/>
              <a:tailEnd type="arrow" w="med" len="med"/>
            </a:ln>
          </p:spPr>
        </p:cxnSp>
        <p:cxnSp>
          <p:nvCxnSpPr>
            <p:cNvPr id="23" name="直接箭头连接符 22"/>
            <p:cNvCxnSpPr>
              <a:cxnSpLocks noChangeShapeType="1"/>
            </p:cNvCxnSpPr>
            <p:nvPr/>
          </p:nvCxnSpPr>
          <p:spPr bwMode="auto">
            <a:xfrm>
              <a:off x="5882054" y="5843023"/>
              <a:ext cx="1723292" cy="1317625"/>
            </a:xfrm>
            <a:prstGeom prst="straightConnector1">
              <a:avLst/>
            </a:prstGeom>
            <a:noFill/>
            <a:ln w="19050" algn="ctr">
              <a:solidFill>
                <a:srgbClr val="C00000"/>
              </a:solidFill>
              <a:prstDash val="dash"/>
              <a:round/>
              <a:tailEnd type="arrow" w="med" len="med"/>
            </a:ln>
          </p:spPr>
        </p:cxnSp>
        <p:cxnSp>
          <p:nvCxnSpPr>
            <p:cNvPr id="24" name="直接箭头连接符 23"/>
            <p:cNvCxnSpPr>
              <a:cxnSpLocks noChangeShapeType="1"/>
            </p:cNvCxnSpPr>
            <p:nvPr/>
          </p:nvCxnSpPr>
          <p:spPr bwMode="auto">
            <a:xfrm>
              <a:off x="8702920" y="5212785"/>
              <a:ext cx="1163515" cy="544512"/>
            </a:xfrm>
            <a:prstGeom prst="straightConnector1">
              <a:avLst/>
            </a:prstGeom>
            <a:noFill/>
            <a:ln w="19050" algn="ctr">
              <a:solidFill>
                <a:srgbClr val="C00000"/>
              </a:solidFill>
              <a:prstDash val="dash"/>
              <a:round/>
              <a:tailEnd type="arrow" w="med" len="med"/>
            </a:ln>
          </p:spPr>
        </p:cxnSp>
        <p:cxnSp>
          <p:nvCxnSpPr>
            <p:cNvPr id="25" name="直接箭头连接符 24"/>
            <p:cNvCxnSpPr>
              <a:cxnSpLocks noChangeShapeType="1"/>
            </p:cNvCxnSpPr>
            <p:nvPr/>
          </p:nvCxnSpPr>
          <p:spPr bwMode="auto">
            <a:xfrm flipV="1">
              <a:off x="9423889" y="5757297"/>
              <a:ext cx="442546" cy="265113"/>
            </a:xfrm>
            <a:prstGeom prst="straightConnector1">
              <a:avLst/>
            </a:prstGeom>
            <a:noFill/>
            <a:ln w="19050" algn="ctr">
              <a:solidFill>
                <a:srgbClr val="C00000"/>
              </a:solidFill>
              <a:prstDash val="dash"/>
              <a:round/>
              <a:tailEnd type="arrow" w="med" len="med"/>
            </a:ln>
          </p:spPr>
        </p:cxnSp>
      </p:grpSp>
      <p:sp>
        <p:nvSpPr>
          <p:cNvPr id="32" name="矩形 31"/>
          <p:cNvSpPr/>
          <p:nvPr/>
        </p:nvSpPr>
        <p:spPr>
          <a:xfrm>
            <a:off x="4170786" y="4467795"/>
            <a:ext cx="6876717" cy="1289905"/>
          </a:xfrm>
          <a:prstGeom prst="rect">
            <a:avLst/>
          </a:prstGeom>
        </p:spPr>
        <p:txBody>
          <a:bodyPr wrap="square">
            <a:spAutoFit/>
          </a:bodyPr>
          <a:lstStyle/>
          <a:p>
            <a:pPr algn="just">
              <a:lnSpc>
                <a:spcPct val="150000"/>
              </a:lnSpc>
            </a:pPr>
            <a:r>
              <a:rPr lang="zh-CN" altLang="en-US" b="1" dirty="0">
                <a:solidFill>
                  <a:schemeClr val="bg1"/>
                </a:solidFill>
                <a:cs typeface="+mn-ea"/>
                <a:sym typeface="+mn-lt"/>
              </a:rPr>
              <a:t>此法适用于扑救燃烧部位空间较小，容易被堵塞封闭的空间。灭火后必须确认所有火源都已被熄灭，要防止因过早流入新鲜空气，而导致“死灰复燃”</a:t>
            </a:r>
            <a:endParaRPr lang="en-US" altLang="zh-CN" b="1" dirty="0">
              <a:solidFill>
                <a:schemeClr val="bg1"/>
              </a:solidFill>
              <a:cs typeface="+mn-ea"/>
              <a:sym typeface="+mn-lt"/>
            </a:endParaRPr>
          </a:p>
        </p:txBody>
      </p:sp>
      <p:sp>
        <p:nvSpPr>
          <p:cNvPr id="33" name="object 2"/>
          <p:cNvSpPr txBox="1">
            <a:spLocks noGrp="1"/>
          </p:cNvSpPr>
          <p:nvPr>
            <p:ph type="title"/>
          </p:nvPr>
        </p:nvSpPr>
        <p:spPr>
          <a:xfrm>
            <a:off x="4464368" y="454959"/>
            <a:ext cx="3072765" cy="566181"/>
          </a:xfrm>
          <a:prstGeom prst="rect">
            <a:avLst/>
          </a:prstGeom>
        </p:spPr>
        <p:txBody>
          <a:bodyPr vert="horz" wrap="square" lIns="0" tIns="12065" rIns="0" bIns="0" rtlCol="0" anchor="ctr" anchorCtr="0">
            <a:spAutoFit/>
          </a:bodyPr>
          <a:lstStyle/>
          <a:p>
            <a:pPr marL="12700">
              <a:spcBef>
                <a:spcPts val="95"/>
              </a:spcBef>
            </a:pPr>
            <a:r>
              <a:rPr i="0" dirty="0">
                <a:latin typeface="+mn-lt"/>
                <a:ea typeface="+mn-ea"/>
                <a:cs typeface="+mn-ea"/>
                <a:sym typeface="+mn-lt"/>
              </a:rPr>
              <a:t>防火安全须</a:t>
            </a:r>
            <a:r>
              <a:rPr spc="-5" dirty="0">
                <a:latin typeface="+mn-lt"/>
                <a:ea typeface="+mn-ea"/>
                <a:cs typeface="+mn-ea"/>
                <a:sym typeface="+mn-lt"/>
              </a:rPr>
              <a:t>知</a:t>
            </a: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97423" y="1866901"/>
            <a:ext cx="2628900" cy="6477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 name="矩形 4"/>
          <p:cNvSpPr/>
          <p:nvPr/>
        </p:nvSpPr>
        <p:spPr>
          <a:xfrm>
            <a:off x="1097423" y="2743200"/>
            <a:ext cx="2628900" cy="28956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 name="矩形 5"/>
          <p:cNvSpPr/>
          <p:nvPr/>
        </p:nvSpPr>
        <p:spPr>
          <a:xfrm>
            <a:off x="1934820" y="1990696"/>
            <a:ext cx="954107" cy="400110"/>
          </a:xfrm>
          <a:prstGeom prst="rect">
            <a:avLst/>
          </a:prstGeom>
        </p:spPr>
        <p:txBody>
          <a:bodyPr wrap="none">
            <a:spAutoFit/>
          </a:bodyPr>
          <a:lstStyle/>
          <a:p>
            <a:pPr algn="ctr"/>
            <a:r>
              <a:rPr lang="zh-CN" altLang="en-US" sz="2000" b="1" dirty="0">
                <a:solidFill>
                  <a:schemeClr val="bg1"/>
                </a:solidFill>
                <a:cs typeface="+mn-ea"/>
                <a:sym typeface="+mn-lt"/>
              </a:rPr>
              <a:t>隔离法</a:t>
            </a:r>
          </a:p>
        </p:txBody>
      </p:sp>
      <p:sp>
        <p:nvSpPr>
          <p:cNvPr id="7" name="矩形 6"/>
          <p:cNvSpPr/>
          <p:nvPr/>
        </p:nvSpPr>
        <p:spPr>
          <a:xfrm>
            <a:off x="1201634" y="2990671"/>
            <a:ext cx="2420479" cy="2120902"/>
          </a:xfrm>
          <a:prstGeom prst="rect">
            <a:avLst/>
          </a:prstGeom>
        </p:spPr>
        <p:txBody>
          <a:bodyPr wrap="square">
            <a:spAutoFit/>
          </a:bodyPr>
          <a:lstStyle/>
          <a:p>
            <a:pPr marL="0" lvl="1" algn="just">
              <a:lnSpc>
                <a:spcPct val="150000"/>
              </a:lnSpc>
            </a:pPr>
            <a:r>
              <a:rPr lang="zh-CN" altLang="en-US" dirty="0">
                <a:solidFill>
                  <a:schemeClr val="bg1"/>
                </a:solidFill>
                <a:cs typeface="+mn-ea"/>
                <a:sym typeface="+mn-lt"/>
              </a:rPr>
              <a:t>消除可燃物，减少燃料的供应以阻止火势蔓延。如水墙、破拆、关闭或打开燃料的阀门等。</a:t>
            </a:r>
            <a:endParaRPr lang="en-US" altLang="zh-CN" dirty="0">
              <a:solidFill>
                <a:schemeClr val="bg1"/>
              </a:solidFill>
              <a:cs typeface="+mn-ea"/>
              <a:sym typeface="+mn-lt"/>
            </a:endParaRPr>
          </a:p>
        </p:txBody>
      </p:sp>
      <p:sp>
        <p:nvSpPr>
          <p:cNvPr id="8" name="矩形 7"/>
          <p:cNvSpPr/>
          <p:nvPr/>
        </p:nvSpPr>
        <p:spPr>
          <a:xfrm>
            <a:off x="4015345" y="4406901"/>
            <a:ext cx="5030543" cy="12319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9" name="Picture 6"/>
          <p:cNvPicPr>
            <a:picLocks noChangeAspect="1" noChangeArrowheads="1"/>
          </p:cNvPicPr>
          <p:nvPr/>
        </p:nvPicPr>
        <p:blipFill>
          <a:blip r:embed="rId2" cstate="print"/>
          <a:srcRect r="4143"/>
          <a:stretch>
            <a:fillRect/>
          </a:stretch>
        </p:blipFill>
        <p:spPr bwMode="gray">
          <a:xfrm>
            <a:off x="4015345" y="1882805"/>
            <a:ext cx="5030543" cy="2054195"/>
          </a:xfrm>
          <a:prstGeom prst="rect">
            <a:avLst/>
          </a:prstGeom>
          <a:noFill/>
          <a:ln w="9525" algn="ctr">
            <a:noFill/>
            <a:miter lim="800000"/>
            <a:headEnd/>
            <a:tailEnd/>
          </a:ln>
        </p:spPr>
      </p:pic>
      <p:pic>
        <p:nvPicPr>
          <p:cNvPr id="10" name="图片 23" descr="捕捉-10.jpg"/>
          <p:cNvPicPr>
            <a:picLocks noChangeAspect="1"/>
          </p:cNvPicPr>
          <p:nvPr/>
        </p:nvPicPr>
        <p:blipFill>
          <a:blip r:embed="rId3" cstate="print"/>
          <a:srcRect/>
          <a:stretch>
            <a:fillRect/>
          </a:stretch>
        </p:blipFill>
        <p:spPr bwMode="auto">
          <a:xfrm>
            <a:off x="9312706" y="1866902"/>
            <a:ext cx="1798535" cy="2070100"/>
          </a:xfrm>
          <a:prstGeom prst="rect">
            <a:avLst/>
          </a:prstGeom>
          <a:noFill/>
          <a:ln w="9525">
            <a:noFill/>
            <a:miter lim="800000"/>
            <a:headEnd/>
            <a:tailEnd/>
          </a:ln>
        </p:spPr>
      </p:pic>
      <p:sp>
        <p:nvSpPr>
          <p:cNvPr id="11" name="矩形 10"/>
          <p:cNvSpPr/>
          <p:nvPr/>
        </p:nvSpPr>
        <p:spPr>
          <a:xfrm>
            <a:off x="5861202" y="4822795"/>
            <a:ext cx="1338828" cy="369332"/>
          </a:xfrm>
          <a:prstGeom prst="rect">
            <a:avLst/>
          </a:prstGeom>
        </p:spPr>
        <p:txBody>
          <a:bodyPr wrap="none">
            <a:spAutoFit/>
          </a:bodyPr>
          <a:lstStyle/>
          <a:p>
            <a:pPr algn="ctr"/>
            <a:r>
              <a:rPr lang="zh-CN" altLang="en-US" b="1" dirty="0">
                <a:solidFill>
                  <a:schemeClr val="bg1"/>
                </a:solidFill>
                <a:cs typeface="+mn-ea"/>
                <a:sym typeface="+mn-lt"/>
              </a:rPr>
              <a:t>移除可燃物</a:t>
            </a:r>
          </a:p>
        </p:txBody>
      </p:sp>
      <p:sp>
        <p:nvSpPr>
          <p:cNvPr id="12" name="矩形 11"/>
          <p:cNvSpPr/>
          <p:nvPr/>
        </p:nvSpPr>
        <p:spPr>
          <a:xfrm>
            <a:off x="9312706" y="4406901"/>
            <a:ext cx="1798535" cy="12319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 name="矩形 12"/>
          <p:cNvSpPr/>
          <p:nvPr/>
        </p:nvSpPr>
        <p:spPr>
          <a:xfrm>
            <a:off x="9311726" y="4542206"/>
            <a:ext cx="1800493" cy="874407"/>
          </a:xfrm>
          <a:prstGeom prst="rect">
            <a:avLst/>
          </a:prstGeom>
        </p:spPr>
        <p:txBody>
          <a:bodyPr wrap="none">
            <a:spAutoFit/>
          </a:bodyPr>
          <a:lstStyle/>
          <a:p>
            <a:pPr algn="ctr">
              <a:lnSpc>
                <a:spcPct val="150000"/>
              </a:lnSpc>
            </a:pPr>
            <a:r>
              <a:rPr lang="zh-CN" altLang="en-US" b="1" dirty="0">
                <a:solidFill>
                  <a:schemeClr val="bg1"/>
                </a:solidFill>
                <a:cs typeface="+mn-ea"/>
                <a:sym typeface="+mn-lt"/>
              </a:rPr>
              <a:t>打开或关闭阀门</a:t>
            </a:r>
            <a:endParaRPr lang="en-US" altLang="zh-CN" b="1" dirty="0">
              <a:solidFill>
                <a:schemeClr val="bg1"/>
              </a:solidFill>
              <a:cs typeface="+mn-ea"/>
              <a:sym typeface="+mn-lt"/>
            </a:endParaRPr>
          </a:p>
          <a:p>
            <a:pPr algn="ctr">
              <a:lnSpc>
                <a:spcPct val="150000"/>
              </a:lnSpc>
            </a:pPr>
            <a:r>
              <a:rPr lang="zh-CN" altLang="en-US" b="1" dirty="0">
                <a:solidFill>
                  <a:schemeClr val="bg1"/>
                </a:solidFill>
                <a:cs typeface="+mn-ea"/>
                <a:sym typeface="+mn-lt"/>
              </a:rPr>
              <a:t>排空可燃物</a:t>
            </a:r>
          </a:p>
        </p:txBody>
      </p:sp>
      <p:sp>
        <p:nvSpPr>
          <p:cNvPr id="14" name="object 2"/>
          <p:cNvSpPr txBox="1">
            <a:spLocks noGrp="1"/>
          </p:cNvSpPr>
          <p:nvPr>
            <p:ph type="title"/>
          </p:nvPr>
        </p:nvSpPr>
        <p:spPr>
          <a:xfrm>
            <a:off x="4464368" y="454959"/>
            <a:ext cx="3072765" cy="566181"/>
          </a:xfrm>
          <a:prstGeom prst="rect">
            <a:avLst/>
          </a:prstGeom>
        </p:spPr>
        <p:txBody>
          <a:bodyPr vert="horz" wrap="square" lIns="0" tIns="12065" rIns="0" bIns="0" rtlCol="0" anchor="ctr" anchorCtr="0">
            <a:spAutoFit/>
          </a:bodyPr>
          <a:lstStyle/>
          <a:p>
            <a:pPr marL="12700">
              <a:spcBef>
                <a:spcPts val="95"/>
              </a:spcBef>
            </a:pPr>
            <a:r>
              <a:rPr i="0" dirty="0">
                <a:latin typeface="+mn-lt"/>
                <a:ea typeface="+mn-ea"/>
                <a:cs typeface="+mn-ea"/>
                <a:sym typeface="+mn-lt"/>
              </a:rPr>
              <a:t>防火安全须</a:t>
            </a:r>
            <a:r>
              <a:rPr spc="-5" dirty="0">
                <a:latin typeface="+mn-lt"/>
                <a:ea typeface="+mn-ea"/>
                <a:cs typeface="+mn-ea"/>
                <a:sym typeface="+mn-lt"/>
              </a:rPr>
              <a:t>知</a:t>
            </a: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1097423" y="1808843"/>
            <a:ext cx="2628900" cy="6477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 name="矩形 9"/>
          <p:cNvSpPr/>
          <p:nvPr/>
        </p:nvSpPr>
        <p:spPr>
          <a:xfrm>
            <a:off x="1097423" y="2685143"/>
            <a:ext cx="2628900" cy="28956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矩形 10"/>
          <p:cNvSpPr/>
          <p:nvPr/>
        </p:nvSpPr>
        <p:spPr>
          <a:xfrm>
            <a:off x="4015343" y="4348843"/>
            <a:ext cx="7129407" cy="12319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2" name="组合 11"/>
          <p:cNvGrpSpPr/>
          <p:nvPr/>
        </p:nvGrpSpPr>
        <p:grpSpPr>
          <a:xfrm>
            <a:off x="4172367" y="1558130"/>
            <a:ext cx="6815359" cy="2574813"/>
            <a:chOff x="3122735" y="961310"/>
            <a:chExt cx="8392258" cy="3170558"/>
          </a:xfrm>
        </p:grpSpPr>
        <p:pic>
          <p:nvPicPr>
            <p:cNvPr id="13" name="图片 12" descr="捕捉-11.jpg"/>
            <p:cNvPicPr>
              <a:picLocks noChangeAspect="1"/>
            </p:cNvPicPr>
            <p:nvPr/>
          </p:nvPicPr>
          <p:blipFill>
            <a:blip r:embed="rId2" cstate="print"/>
            <a:srcRect/>
            <a:stretch>
              <a:fillRect/>
            </a:stretch>
          </p:blipFill>
          <p:spPr bwMode="auto">
            <a:xfrm>
              <a:off x="3122735" y="1102918"/>
              <a:ext cx="3071446" cy="2160588"/>
            </a:xfrm>
            <a:prstGeom prst="rect">
              <a:avLst/>
            </a:prstGeom>
            <a:noFill/>
            <a:ln w="9525">
              <a:noFill/>
              <a:miter lim="800000"/>
              <a:headEnd/>
              <a:tailEnd/>
            </a:ln>
          </p:spPr>
        </p:pic>
        <p:pic>
          <p:nvPicPr>
            <p:cNvPr id="14" name="图片 13" descr="捕捉-12.jpg"/>
            <p:cNvPicPr>
              <a:picLocks noChangeAspect="1"/>
            </p:cNvPicPr>
            <p:nvPr/>
          </p:nvPicPr>
          <p:blipFill>
            <a:blip r:embed="rId3" cstate="print"/>
            <a:srcRect/>
            <a:stretch>
              <a:fillRect/>
            </a:stretch>
          </p:blipFill>
          <p:spPr bwMode="auto">
            <a:xfrm>
              <a:off x="8938847" y="1187056"/>
              <a:ext cx="2576146" cy="2076450"/>
            </a:xfrm>
            <a:prstGeom prst="rect">
              <a:avLst/>
            </a:prstGeom>
            <a:noFill/>
            <a:ln w="9525">
              <a:noFill/>
              <a:miter lim="800000"/>
              <a:headEnd/>
              <a:tailEnd/>
            </a:ln>
          </p:spPr>
        </p:pic>
        <p:grpSp>
          <p:nvGrpSpPr>
            <p:cNvPr id="15" name="组合 14"/>
            <p:cNvGrpSpPr/>
            <p:nvPr/>
          </p:nvGrpSpPr>
          <p:grpSpPr>
            <a:xfrm>
              <a:off x="6944750" y="961310"/>
              <a:ext cx="985376" cy="1941835"/>
              <a:chOff x="6933253" y="2888931"/>
              <a:chExt cx="1067491" cy="1941835"/>
            </a:xfrm>
            <a:scene3d>
              <a:camera prst="orthographicFront">
                <a:rot lat="0" lon="0" rev="19800000"/>
              </a:camera>
              <a:lightRig rig="threePt" dir="t"/>
            </a:scene3d>
          </p:grpSpPr>
          <p:pic>
            <p:nvPicPr>
              <p:cNvPr id="23" name="图片 22" descr="捕捉-9.jpg"/>
              <p:cNvPicPr>
                <a:picLocks noChangeAspect="1"/>
              </p:cNvPicPr>
              <p:nvPr/>
            </p:nvPicPr>
            <p:blipFill>
              <a:blip r:embed="rId4" cstate="print"/>
              <a:srcRect l="4872" t="2124" r="10342" b="5597"/>
              <a:stretch>
                <a:fillRect/>
              </a:stretch>
            </p:blipFill>
            <p:spPr>
              <a:xfrm>
                <a:off x="7031996" y="2888931"/>
                <a:ext cx="852806" cy="1705612"/>
              </a:xfrm>
              <a:prstGeom prst="rect">
                <a:avLst/>
              </a:prstGeom>
            </p:spPr>
          </p:pic>
          <p:sp>
            <p:nvSpPr>
              <p:cNvPr id="24" name="矩形 23"/>
              <p:cNvSpPr/>
              <p:nvPr/>
            </p:nvSpPr>
            <p:spPr bwMode="auto">
              <a:xfrm>
                <a:off x="6933253" y="2888931"/>
                <a:ext cx="1067491" cy="1941835"/>
              </a:xfrm>
              <a:prstGeom prst="rect">
                <a:avLst/>
              </a:prstGeom>
              <a:noFill/>
              <a:ln w="15875" cap="flat" cmpd="sng" algn="ctr">
                <a:solidFill>
                  <a:srgbClr val="C00000"/>
                </a:solidFill>
                <a:prstDash val="solid"/>
                <a:round/>
                <a:headEnd type="none" w="med" len="med"/>
                <a:tailEnd type="none" w="med" len="med"/>
              </a:ln>
              <a:effectLst/>
            </p:spPr>
            <p:txBody>
              <a:bodyPr/>
              <a:lstStyle/>
              <a:p>
                <a:pPr>
                  <a:buFont typeface="Arial" panose="020B0604020202020204" pitchFamily="34" charset="0"/>
                  <a:buNone/>
                  <a:defRPr/>
                </a:pPr>
                <a:endParaRPr lang="en-US" altLang="zh-CN" dirty="0">
                  <a:cs typeface="+mn-ea"/>
                  <a:sym typeface="+mn-lt"/>
                </a:endParaRPr>
              </a:p>
              <a:p>
                <a:pPr>
                  <a:buFont typeface="Arial" panose="020B0604020202020204" pitchFamily="34" charset="0"/>
                  <a:buNone/>
                  <a:defRPr/>
                </a:pPr>
                <a:endParaRPr lang="en-US" altLang="zh-CN" dirty="0">
                  <a:cs typeface="+mn-ea"/>
                  <a:sym typeface="+mn-lt"/>
                </a:endParaRPr>
              </a:p>
              <a:p>
                <a:pPr>
                  <a:buFont typeface="Arial" panose="020B0604020202020204" pitchFamily="34" charset="0"/>
                  <a:buNone/>
                  <a:defRPr/>
                </a:pPr>
                <a:endParaRPr lang="en-US" altLang="zh-CN" dirty="0">
                  <a:cs typeface="+mn-ea"/>
                  <a:sym typeface="+mn-lt"/>
                </a:endParaRPr>
              </a:p>
              <a:p>
                <a:pPr>
                  <a:buFont typeface="Arial" panose="020B0604020202020204" pitchFamily="34" charset="0"/>
                  <a:buNone/>
                  <a:defRPr/>
                </a:pPr>
                <a:endParaRPr lang="en-US" altLang="zh-CN" dirty="0">
                  <a:cs typeface="+mn-ea"/>
                  <a:sym typeface="+mn-lt"/>
                </a:endParaRPr>
              </a:p>
              <a:p>
                <a:pPr>
                  <a:buFont typeface="Arial" panose="020B0604020202020204" pitchFamily="34" charset="0"/>
                  <a:buNone/>
                  <a:defRPr/>
                </a:pPr>
                <a:endParaRPr lang="en-US" altLang="zh-CN" dirty="0">
                  <a:cs typeface="+mn-ea"/>
                  <a:sym typeface="+mn-lt"/>
                </a:endParaRPr>
              </a:p>
              <a:p>
                <a:pPr algn="ctr">
                  <a:buFont typeface="Arial" panose="020B0604020202020204" pitchFamily="34" charset="0"/>
                  <a:buNone/>
                  <a:defRPr/>
                </a:pPr>
                <a:endParaRPr lang="en-US" altLang="zh-CN" sz="1600" dirty="0">
                  <a:cs typeface="+mn-ea"/>
                  <a:sym typeface="+mn-lt"/>
                </a:endParaRPr>
              </a:p>
              <a:p>
                <a:pPr algn="ctr">
                  <a:buFont typeface="Arial" panose="020B0604020202020204" pitchFamily="34" charset="0"/>
                  <a:buNone/>
                  <a:defRPr/>
                </a:pPr>
                <a:r>
                  <a:rPr lang="zh-CN" altLang="en-US" sz="1600" dirty="0">
                    <a:solidFill>
                      <a:schemeClr val="tx1">
                        <a:lumMod val="95000"/>
                        <a:lumOff val="5000"/>
                      </a:schemeClr>
                    </a:solidFill>
                    <a:cs typeface="+mn-ea"/>
                    <a:sym typeface="+mn-lt"/>
                  </a:rPr>
                  <a:t>干粉</a:t>
                </a:r>
                <a:endParaRPr lang="en-US" altLang="zh-CN" sz="1600" dirty="0">
                  <a:solidFill>
                    <a:schemeClr val="tx1">
                      <a:lumMod val="95000"/>
                      <a:lumOff val="5000"/>
                    </a:schemeClr>
                  </a:solidFill>
                  <a:cs typeface="+mn-ea"/>
                  <a:sym typeface="+mn-lt"/>
                </a:endParaRPr>
              </a:p>
              <a:p>
                <a:pPr>
                  <a:buFont typeface="Arial" panose="020B0604020202020204" pitchFamily="34" charset="0"/>
                  <a:buNone/>
                  <a:defRPr/>
                </a:pPr>
                <a:endParaRPr lang="zh-CN" altLang="en-US" dirty="0">
                  <a:cs typeface="+mn-ea"/>
                  <a:sym typeface="+mn-lt"/>
                </a:endParaRPr>
              </a:p>
            </p:txBody>
          </p:sp>
        </p:grpSp>
        <p:grpSp>
          <p:nvGrpSpPr>
            <p:cNvPr id="16" name="组合 16"/>
            <p:cNvGrpSpPr/>
            <p:nvPr/>
          </p:nvGrpSpPr>
          <p:grpSpPr bwMode="auto">
            <a:xfrm>
              <a:off x="7454413" y="2190356"/>
              <a:ext cx="986203" cy="1941512"/>
              <a:chOff x="4953000" y="3969069"/>
              <a:chExt cx="1067491" cy="1941835"/>
            </a:xfrm>
          </p:grpSpPr>
          <p:sp>
            <p:nvSpPr>
              <p:cNvPr id="21" name="矩形 20"/>
              <p:cNvSpPr/>
              <p:nvPr/>
            </p:nvSpPr>
            <p:spPr bwMode="auto">
              <a:xfrm>
                <a:off x="4953000" y="3969069"/>
                <a:ext cx="1067491" cy="1941835"/>
              </a:xfrm>
              <a:prstGeom prst="rect">
                <a:avLst/>
              </a:prstGeom>
              <a:noFill/>
              <a:ln w="15875" cap="flat" cmpd="sng" algn="ctr">
                <a:solidFill>
                  <a:srgbClr val="C00000"/>
                </a:solidFill>
                <a:prstDash val="solid"/>
                <a:round/>
                <a:headEnd type="none" w="med" len="med"/>
                <a:tailEnd type="none" w="med" len="med"/>
              </a:ln>
              <a:effectLst/>
              <a:scene3d>
                <a:camera prst="orthographicFront">
                  <a:rot lat="0" lon="0" rev="19800000"/>
                </a:camera>
                <a:lightRig rig="threePt" dir="t"/>
              </a:scene3d>
            </p:spPr>
            <p:txBody>
              <a:bodyPr/>
              <a:lstStyle/>
              <a:p>
                <a:pPr>
                  <a:buFont typeface="Arial" panose="020B0604020202020204" pitchFamily="34" charset="0"/>
                  <a:buNone/>
                  <a:defRPr/>
                </a:pPr>
                <a:endParaRPr lang="en-US" altLang="zh-CN" dirty="0">
                  <a:cs typeface="+mn-ea"/>
                  <a:sym typeface="+mn-lt"/>
                </a:endParaRPr>
              </a:p>
              <a:p>
                <a:pPr>
                  <a:buFont typeface="Arial" panose="020B0604020202020204" pitchFamily="34" charset="0"/>
                  <a:buNone/>
                  <a:defRPr/>
                </a:pPr>
                <a:endParaRPr lang="en-US" altLang="zh-CN" dirty="0">
                  <a:cs typeface="+mn-ea"/>
                  <a:sym typeface="+mn-lt"/>
                </a:endParaRPr>
              </a:p>
              <a:p>
                <a:pPr>
                  <a:buFont typeface="Arial" panose="020B0604020202020204" pitchFamily="34" charset="0"/>
                  <a:buNone/>
                  <a:defRPr/>
                </a:pPr>
                <a:endParaRPr lang="en-US" altLang="zh-CN" dirty="0">
                  <a:cs typeface="+mn-ea"/>
                  <a:sym typeface="+mn-lt"/>
                </a:endParaRPr>
              </a:p>
              <a:p>
                <a:pPr>
                  <a:buFont typeface="Arial" panose="020B0604020202020204" pitchFamily="34" charset="0"/>
                  <a:buNone/>
                  <a:defRPr/>
                </a:pPr>
                <a:endParaRPr lang="en-US" altLang="zh-CN" dirty="0">
                  <a:cs typeface="+mn-ea"/>
                  <a:sym typeface="+mn-lt"/>
                </a:endParaRPr>
              </a:p>
              <a:p>
                <a:pPr>
                  <a:buFont typeface="Arial" panose="020B0604020202020204" pitchFamily="34" charset="0"/>
                  <a:buNone/>
                  <a:defRPr/>
                </a:pPr>
                <a:endParaRPr lang="en-US" altLang="zh-CN" dirty="0">
                  <a:cs typeface="+mn-ea"/>
                  <a:sym typeface="+mn-lt"/>
                </a:endParaRPr>
              </a:p>
              <a:p>
                <a:pPr algn="ctr">
                  <a:buFont typeface="Arial" panose="020B0604020202020204" pitchFamily="34" charset="0"/>
                  <a:buNone/>
                  <a:defRPr/>
                </a:pPr>
                <a:endParaRPr lang="en-US" altLang="zh-CN" sz="1600" dirty="0">
                  <a:cs typeface="+mn-ea"/>
                  <a:sym typeface="+mn-lt"/>
                </a:endParaRPr>
              </a:p>
              <a:p>
                <a:pPr algn="ctr">
                  <a:buFont typeface="Arial" panose="020B0604020202020204" pitchFamily="34" charset="0"/>
                  <a:buNone/>
                  <a:defRPr/>
                </a:pPr>
                <a:r>
                  <a:rPr lang="zh-CN" altLang="en-US" sz="1200" dirty="0">
                    <a:solidFill>
                      <a:schemeClr val="tx1">
                        <a:lumMod val="95000"/>
                        <a:lumOff val="5000"/>
                      </a:schemeClr>
                    </a:solidFill>
                    <a:cs typeface="+mn-ea"/>
                    <a:sym typeface="+mn-lt"/>
                  </a:rPr>
                  <a:t>卤代烷基</a:t>
                </a:r>
                <a:endParaRPr lang="en-US" altLang="zh-CN" sz="1400" dirty="0">
                  <a:solidFill>
                    <a:schemeClr val="tx1">
                      <a:lumMod val="95000"/>
                      <a:lumOff val="5000"/>
                    </a:schemeClr>
                  </a:solidFill>
                  <a:cs typeface="+mn-ea"/>
                  <a:sym typeface="+mn-lt"/>
                </a:endParaRPr>
              </a:p>
              <a:p>
                <a:pPr>
                  <a:buFont typeface="Arial" panose="020B0604020202020204" pitchFamily="34" charset="0"/>
                  <a:buNone/>
                  <a:defRPr/>
                </a:pPr>
                <a:endParaRPr lang="zh-CN" altLang="en-US" dirty="0">
                  <a:cs typeface="+mn-ea"/>
                  <a:sym typeface="+mn-lt"/>
                </a:endParaRPr>
              </a:p>
            </p:txBody>
          </p:sp>
          <p:pic>
            <p:nvPicPr>
              <p:cNvPr id="22" name="图片 21" descr="u=3076871075,1419948060&amp;fm=23&amp;gp=0.jpg"/>
              <p:cNvPicPr>
                <a:picLocks noChangeAspect="1"/>
              </p:cNvPicPr>
              <p:nvPr/>
            </p:nvPicPr>
            <p:blipFill>
              <a:blip r:embed="rId5" cstate="print"/>
              <a:srcRect l="41067" t="2889" r="40550" b="4311"/>
              <a:stretch>
                <a:fillRect/>
              </a:stretch>
            </p:blipFill>
            <p:spPr>
              <a:xfrm>
                <a:off x="5213669" y="4013200"/>
                <a:ext cx="700406" cy="1677676"/>
              </a:xfrm>
              <a:prstGeom prst="rect">
                <a:avLst/>
              </a:prstGeom>
              <a:scene3d>
                <a:camera prst="orthographicFront">
                  <a:rot lat="0" lon="0" rev="19800000"/>
                </a:camera>
                <a:lightRig rig="threePt" dir="t"/>
              </a:scene3d>
            </p:spPr>
          </p:pic>
        </p:grpSp>
        <p:cxnSp>
          <p:nvCxnSpPr>
            <p:cNvPr id="17" name="直接箭头连接符 16"/>
            <p:cNvCxnSpPr>
              <a:cxnSpLocks noChangeShapeType="1"/>
            </p:cNvCxnSpPr>
            <p:nvPr/>
          </p:nvCxnSpPr>
          <p:spPr bwMode="auto">
            <a:xfrm flipV="1">
              <a:off x="6194181" y="2003032"/>
              <a:ext cx="584688" cy="179387"/>
            </a:xfrm>
            <a:prstGeom prst="straightConnector1">
              <a:avLst/>
            </a:prstGeom>
            <a:noFill/>
            <a:ln w="19050" algn="ctr">
              <a:solidFill>
                <a:srgbClr val="C00000"/>
              </a:solidFill>
              <a:prstDash val="dash"/>
              <a:round/>
              <a:tailEnd type="arrow" w="med" len="med"/>
            </a:ln>
          </p:spPr>
        </p:cxnSp>
        <p:cxnSp>
          <p:nvCxnSpPr>
            <p:cNvPr id="18" name="直接箭头连接符 17"/>
            <p:cNvCxnSpPr>
              <a:cxnSpLocks noChangeShapeType="1"/>
            </p:cNvCxnSpPr>
            <p:nvPr/>
          </p:nvCxnSpPr>
          <p:spPr bwMode="auto">
            <a:xfrm>
              <a:off x="6194182" y="2182418"/>
              <a:ext cx="917331" cy="1441450"/>
            </a:xfrm>
            <a:prstGeom prst="straightConnector1">
              <a:avLst/>
            </a:prstGeom>
            <a:noFill/>
            <a:ln w="19050" algn="ctr">
              <a:solidFill>
                <a:srgbClr val="C00000"/>
              </a:solidFill>
              <a:prstDash val="dash"/>
              <a:round/>
              <a:tailEnd type="arrow" w="med" len="med"/>
            </a:ln>
          </p:spPr>
        </p:cxnSp>
        <p:cxnSp>
          <p:nvCxnSpPr>
            <p:cNvPr id="19" name="直接箭头连接符 18"/>
            <p:cNvCxnSpPr>
              <a:cxnSpLocks noChangeShapeType="1"/>
            </p:cNvCxnSpPr>
            <p:nvPr/>
          </p:nvCxnSpPr>
          <p:spPr bwMode="auto">
            <a:xfrm>
              <a:off x="8273562" y="1463281"/>
              <a:ext cx="665285" cy="762000"/>
            </a:xfrm>
            <a:prstGeom prst="straightConnector1">
              <a:avLst/>
            </a:prstGeom>
            <a:noFill/>
            <a:ln w="19050" algn="ctr">
              <a:solidFill>
                <a:srgbClr val="C00000"/>
              </a:solidFill>
              <a:prstDash val="dash"/>
              <a:round/>
              <a:tailEnd type="arrow" w="med" len="med"/>
            </a:ln>
          </p:spPr>
        </p:cxnSp>
        <p:cxnSp>
          <p:nvCxnSpPr>
            <p:cNvPr id="20" name="直接箭头连接符 19"/>
            <p:cNvCxnSpPr>
              <a:cxnSpLocks noChangeShapeType="1"/>
            </p:cNvCxnSpPr>
            <p:nvPr/>
          </p:nvCxnSpPr>
          <p:spPr bwMode="auto">
            <a:xfrm flipV="1">
              <a:off x="8440615" y="2225281"/>
              <a:ext cx="498231" cy="138112"/>
            </a:xfrm>
            <a:prstGeom prst="straightConnector1">
              <a:avLst/>
            </a:prstGeom>
            <a:noFill/>
            <a:ln w="19050" algn="ctr">
              <a:solidFill>
                <a:srgbClr val="C00000"/>
              </a:solidFill>
              <a:prstDash val="dash"/>
              <a:round/>
              <a:tailEnd type="arrow" w="med" len="med"/>
            </a:ln>
          </p:spPr>
        </p:cxnSp>
      </p:grpSp>
      <p:sp>
        <p:nvSpPr>
          <p:cNvPr id="25" name="矩形 24"/>
          <p:cNvSpPr/>
          <p:nvPr/>
        </p:nvSpPr>
        <p:spPr>
          <a:xfrm>
            <a:off x="1665174" y="1914992"/>
            <a:ext cx="1467068" cy="400110"/>
          </a:xfrm>
          <a:prstGeom prst="rect">
            <a:avLst/>
          </a:prstGeom>
        </p:spPr>
        <p:txBody>
          <a:bodyPr wrap="none">
            <a:spAutoFit/>
          </a:bodyPr>
          <a:lstStyle/>
          <a:p>
            <a:pPr algn="ctr"/>
            <a:r>
              <a:rPr lang="zh-CN" altLang="en-US" sz="2000" b="1" dirty="0">
                <a:solidFill>
                  <a:schemeClr val="bg1"/>
                </a:solidFill>
                <a:cs typeface="+mn-ea"/>
                <a:sym typeface="+mn-lt"/>
              </a:rPr>
              <a:t>化学抑制法</a:t>
            </a:r>
          </a:p>
        </p:txBody>
      </p:sp>
      <p:sp>
        <p:nvSpPr>
          <p:cNvPr id="26" name="矩形 25"/>
          <p:cNvSpPr/>
          <p:nvPr/>
        </p:nvSpPr>
        <p:spPr>
          <a:xfrm>
            <a:off x="1252803" y="3273179"/>
            <a:ext cx="2357927" cy="1289905"/>
          </a:xfrm>
          <a:prstGeom prst="rect">
            <a:avLst/>
          </a:prstGeom>
        </p:spPr>
        <p:txBody>
          <a:bodyPr wrap="square">
            <a:spAutoFit/>
          </a:bodyPr>
          <a:lstStyle/>
          <a:p>
            <a:pPr marL="0" lvl="1" algn="just">
              <a:lnSpc>
                <a:spcPct val="150000"/>
              </a:lnSpc>
            </a:pPr>
            <a:r>
              <a:rPr lang="zh-CN" altLang="en-US" dirty="0">
                <a:solidFill>
                  <a:schemeClr val="bg1"/>
                </a:solidFill>
                <a:cs typeface="+mn-ea"/>
                <a:sym typeface="+mn-lt"/>
              </a:rPr>
              <a:t>通过消除燃烧反应中活性自由基，中断燃烧的链式反应。</a:t>
            </a:r>
            <a:endParaRPr lang="en-US" altLang="zh-CN" dirty="0">
              <a:solidFill>
                <a:schemeClr val="bg1"/>
              </a:solidFill>
              <a:cs typeface="+mn-ea"/>
              <a:sym typeface="+mn-lt"/>
            </a:endParaRPr>
          </a:p>
        </p:txBody>
      </p:sp>
      <p:sp>
        <p:nvSpPr>
          <p:cNvPr id="27" name="矩形 26"/>
          <p:cNvSpPr/>
          <p:nvPr/>
        </p:nvSpPr>
        <p:spPr>
          <a:xfrm>
            <a:off x="4293385" y="4471121"/>
            <a:ext cx="6753020" cy="874407"/>
          </a:xfrm>
          <a:prstGeom prst="rect">
            <a:avLst/>
          </a:prstGeom>
        </p:spPr>
        <p:txBody>
          <a:bodyPr wrap="square">
            <a:spAutoFit/>
          </a:bodyPr>
          <a:lstStyle/>
          <a:p>
            <a:pPr>
              <a:lnSpc>
                <a:spcPct val="150000"/>
              </a:lnSpc>
            </a:pPr>
            <a:r>
              <a:rPr lang="zh-CN" altLang="en-US" b="1" dirty="0">
                <a:solidFill>
                  <a:schemeClr val="bg1"/>
                </a:solidFill>
                <a:cs typeface="+mn-ea"/>
                <a:sym typeface="+mn-lt"/>
              </a:rPr>
              <a:t>抑制灭火法是使灭火剂参与燃烧反应</a:t>
            </a:r>
            <a:r>
              <a:rPr lang="en-US" altLang="zh-CN" b="1" dirty="0">
                <a:solidFill>
                  <a:schemeClr val="bg1"/>
                </a:solidFill>
                <a:cs typeface="+mn-ea"/>
                <a:sym typeface="+mn-lt"/>
              </a:rPr>
              <a:t>,</a:t>
            </a:r>
            <a:r>
              <a:rPr lang="zh-CN" altLang="en-US" b="1" dirty="0">
                <a:solidFill>
                  <a:schemeClr val="bg1"/>
                </a:solidFill>
                <a:cs typeface="+mn-ea"/>
                <a:sym typeface="+mn-lt"/>
              </a:rPr>
              <a:t>迫使燃烧反应中断</a:t>
            </a:r>
            <a:r>
              <a:rPr lang="en-US" altLang="zh-CN" b="1" dirty="0">
                <a:solidFill>
                  <a:schemeClr val="bg1"/>
                </a:solidFill>
                <a:cs typeface="+mn-ea"/>
                <a:sym typeface="+mn-lt"/>
              </a:rPr>
              <a:t>,</a:t>
            </a:r>
            <a:r>
              <a:rPr lang="zh-CN" altLang="en-US" b="1" dirty="0">
                <a:solidFill>
                  <a:schemeClr val="bg1"/>
                </a:solidFill>
                <a:cs typeface="+mn-ea"/>
                <a:sym typeface="+mn-lt"/>
              </a:rPr>
              <a:t>从而达到灭火的目的</a:t>
            </a:r>
          </a:p>
        </p:txBody>
      </p:sp>
      <p:sp>
        <p:nvSpPr>
          <p:cNvPr id="28" name="object 2"/>
          <p:cNvSpPr txBox="1">
            <a:spLocks noGrp="1"/>
          </p:cNvSpPr>
          <p:nvPr>
            <p:ph type="title"/>
          </p:nvPr>
        </p:nvSpPr>
        <p:spPr>
          <a:xfrm>
            <a:off x="4464368" y="454959"/>
            <a:ext cx="3072765" cy="566181"/>
          </a:xfrm>
          <a:prstGeom prst="rect">
            <a:avLst/>
          </a:prstGeom>
        </p:spPr>
        <p:txBody>
          <a:bodyPr vert="horz" wrap="square" lIns="0" tIns="12065" rIns="0" bIns="0" rtlCol="0" anchor="ctr" anchorCtr="0">
            <a:spAutoFit/>
          </a:bodyPr>
          <a:lstStyle/>
          <a:p>
            <a:pPr marL="12700">
              <a:spcBef>
                <a:spcPts val="95"/>
              </a:spcBef>
            </a:pPr>
            <a:r>
              <a:rPr i="0" dirty="0">
                <a:latin typeface="+mn-lt"/>
                <a:ea typeface="+mn-ea"/>
                <a:cs typeface="+mn-ea"/>
                <a:sym typeface="+mn-lt"/>
              </a:rPr>
              <a:t>防火安全须</a:t>
            </a:r>
            <a:r>
              <a:rPr spc="-5" dirty="0">
                <a:latin typeface="+mn-lt"/>
                <a:ea typeface="+mn-ea"/>
                <a:cs typeface="+mn-ea"/>
                <a:sym typeface="+mn-lt"/>
              </a:rPr>
              <a:t>知</a:t>
            </a: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64368" y="454959"/>
            <a:ext cx="3072765" cy="566181"/>
          </a:xfrm>
          <a:prstGeom prst="rect">
            <a:avLst/>
          </a:prstGeom>
        </p:spPr>
        <p:txBody>
          <a:bodyPr vert="horz" wrap="square" lIns="0" tIns="12065" rIns="0" bIns="0" rtlCol="0" anchor="ctr" anchorCtr="0">
            <a:spAutoFit/>
          </a:bodyPr>
          <a:lstStyle/>
          <a:p>
            <a:pPr marL="12700">
              <a:spcBef>
                <a:spcPts val="95"/>
              </a:spcBef>
            </a:pPr>
            <a:r>
              <a:rPr i="0" dirty="0">
                <a:latin typeface="+mn-lt"/>
                <a:ea typeface="+mn-ea"/>
                <a:cs typeface="+mn-ea"/>
                <a:sym typeface="+mn-lt"/>
              </a:rPr>
              <a:t>防火安全须</a:t>
            </a:r>
            <a:r>
              <a:rPr spc="-5" dirty="0">
                <a:latin typeface="+mn-lt"/>
                <a:ea typeface="+mn-ea"/>
                <a:cs typeface="+mn-ea"/>
                <a:sym typeface="+mn-lt"/>
              </a:rPr>
              <a:t>知</a:t>
            </a:r>
          </a:p>
        </p:txBody>
      </p:sp>
      <p:sp>
        <p:nvSpPr>
          <p:cNvPr id="3" name="object 3"/>
          <p:cNvSpPr txBox="1"/>
          <p:nvPr/>
        </p:nvSpPr>
        <p:spPr>
          <a:xfrm>
            <a:off x="3217964" y="1576539"/>
            <a:ext cx="5511800" cy="1120820"/>
          </a:xfrm>
          <a:prstGeom prst="rect">
            <a:avLst/>
          </a:prstGeom>
        </p:spPr>
        <p:txBody>
          <a:bodyPr vert="horz" wrap="square" lIns="0" tIns="12700" rIns="0" bIns="0" rtlCol="0">
            <a:spAutoFit/>
          </a:bodyPr>
          <a:lstStyle/>
          <a:p>
            <a:pPr marL="12700">
              <a:spcBef>
                <a:spcPts val="100"/>
              </a:spcBef>
            </a:pPr>
            <a:r>
              <a:rPr sz="3600" b="1" dirty="0">
                <a:solidFill>
                  <a:srgbClr val="00929F"/>
                </a:solidFill>
                <a:cs typeface="+mn-ea"/>
                <a:sym typeface="+mn-lt"/>
              </a:rPr>
              <a:t>火灾三要、三救、三不原则</a:t>
            </a:r>
            <a:endParaRPr sz="3600">
              <a:cs typeface="+mn-ea"/>
              <a:sym typeface="+mn-lt"/>
            </a:endParaRPr>
          </a:p>
        </p:txBody>
      </p:sp>
      <p:sp>
        <p:nvSpPr>
          <p:cNvPr id="4" name="object 4"/>
          <p:cNvSpPr/>
          <p:nvPr/>
        </p:nvSpPr>
        <p:spPr>
          <a:xfrm>
            <a:off x="914400" y="3137636"/>
            <a:ext cx="3062605" cy="3062605"/>
          </a:xfrm>
          <a:custGeom>
            <a:avLst/>
            <a:gdLst/>
            <a:ahLst/>
            <a:cxnLst/>
            <a:rect l="l" t="t" r="r" b="b"/>
            <a:pathLst>
              <a:path w="3062604" h="3062604">
                <a:moveTo>
                  <a:pt x="1531251" y="3062516"/>
                </a:moveTo>
                <a:lnTo>
                  <a:pt x="1482643" y="3061759"/>
                </a:lnTo>
                <a:lnTo>
                  <a:pt x="1434413" y="3059503"/>
                </a:lnTo>
                <a:lnTo>
                  <a:pt x="1386582" y="3055771"/>
                </a:lnTo>
                <a:lnTo>
                  <a:pt x="1339173" y="3050585"/>
                </a:lnTo>
                <a:lnTo>
                  <a:pt x="1292210" y="3043967"/>
                </a:lnTo>
                <a:lnTo>
                  <a:pt x="1245713" y="3035941"/>
                </a:lnTo>
                <a:lnTo>
                  <a:pt x="1199706" y="3026527"/>
                </a:lnTo>
                <a:lnTo>
                  <a:pt x="1154211" y="3015749"/>
                </a:lnTo>
                <a:lnTo>
                  <a:pt x="1109250" y="3003630"/>
                </a:lnTo>
                <a:lnTo>
                  <a:pt x="1064846" y="2990191"/>
                </a:lnTo>
                <a:lnTo>
                  <a:pt x="1021021" y="2975455"/>
                </a:lnTo>
                <a:lnTo>
                  <a:pt x="977798" y="2959444"/>
                </a:lnTo>
                <a:lnTo>
                  <a:pt x="935199" y="2942181"/>
                </a:lnTo>
                <a:lnTo>
                  <a:pt x="893247" y="2923689"/>
                </a:lnTo>
                <a:lnTo>
                  <a:pt x="851963" y="2903989"/>
                </a:lnTo>
                <a:lnTo>
                  <a:pt x="811372" y="2883104"/>
                </a:lnTo>
                <a:lnTo>
                  <a:pt x="771493" y="2861057"/>
                </a:lnTo>
                <a:lnTo>
                  <a:pt x="732352" y="2837870"/>
                </a:lnTo>
                <a:lnTo>
                  <a:pt x="693969" y="2813565"/>
                </a:lnTo>
                <a:lnTo>
                  <a:pt x="656367" y="2788165"/>
                </a:lnTo>
                <a:lnTo>
                  <a:pt x="619569" y="2761692"/>
                </a:lnTo>
                <a:lnTo>
                  <a:pt x="583597" y="2734168"/>
                </a:lnTo>
                <a:lnTo>
                  <a:pt x="548473" y="2705617"/>
                </a:lnTo>
                <a:lnTo>
                  <a:pt x="514220" y="2676060"/>
                </a:lnTo>
                <a:lnTo>
                  <a:pt x="480861" y="2645520"/>
                </a:lnTo>
                <a:lnTo>
                  <a:pt x="448418" y="2614020"/>
                </a:lnTo>
                <a:lnTo>
                  <a:pt x="416913" y="2581581"/>
                </a:lnTo>
                <a:lnTo>
                  <a:pt x="386369" y="2548226"/>
                </a:lnTo>
                <a:lnTo>
                  <a:pt x="356808" y="2513978"/>
                </a:lnTo>
                <a:lnTo>
                  <a:pt x="328253" y="2478859"/>
                </a:lnTo>
                <a:lnTo>
                  <a:pt x="300727" y="2442892"/>
                </a:lnTo>
                <a:lnTo>
                  <a:pt x="274251" y="2406098"/>
                </a:lnTo>
                <a:lnTo>
                  <a:pt x="248848" y="2368501"/>
                </a:lnTo>
                <a:lnTo>
                  <a:pt x="224540" y="2330122"/>
                </a:lnTo>
                <a:lnTo>
                  <a:pt x="201351" y="2290984"/>
                </a:lnTo>
                <a:lnTo>
                  <a:pt x="179302" y="2251110"/>
                </a:lnTo>
                <a:lnTo>
                  <a:pt x="158417" y="2210522"/>
                </a:lnTo>
                <a:lnTo>
                  <a:pt x="138717" y="2169242"/>
                </a:lnTo>
                <a:lnTo>
                  <a:pt x="120225" y="2127293"/>
                </a:lnTo>
                <a:lnTo>
                  <a:pt x="102964" y="2084698"/>
                </a:lnTo>
                <a:lnTo>
                  <a:pt x="86956" y="2041478"/>
                </a:lnTo>
                <a:lnTo>
                  <a:pt x="72223" y="1997656"/>
                </a:lnTo>
                <a:lnTo>
                  <a:pt x="58788" y="1953254"/>
                </a:lnTo>
                <a:lnTo>
                  <a:pt x="46675" y="1908296"/>
                </a:lnTo>
                <a:lnTo>
                  <a:pt x="35988" y="1863214"/>
                </a:lnTo>
                <a:lnTo>
                  <a:pt x="26575" y="1817237"/>
                </a:lnTo>
                <a:lnTo>
                  <a:pt x="18548" y="1770771"/>
                </a:lnTo>
                <a:lnTo>
                  <a:pt x="11930" y="1723839"/>
                </a:lnTo>
                <a:lnTo>
                  <a:pt x="6744" y="1676463"/>
                </a:lnTo>
                <a:lnTo>
                  <a:pt x="3012" y="1628666"/>
                </a:lnTo>
                <a:lnTo>
                  <a:pt x="756" y="1580471"/>
                </a:lnTo>
                <a:lnTo>
                  <a:pt x="0" y="1531899"/>
                </a:lnTo>
                <a:lnTo>
                  <a:pt x="756" y="1483254"/>
                </a:lnTo>
                <a:lnTo>
                  <a:pt x="3012" y="1434989"/>
                </a:lnTo>
                <a:lnTo>
                  <a:pt x="6744" y="1387125"/>
                </a:lnTo>
                <a:lnTo>
                  <a:pt x="11930" y="1339685"/>
                </a:lnTo>
                <a:lnTo>
                  <a:pt x="18548" y="1292691"/>
                </a:lnTo>
                <a:lnTo>
                  <a:pt x="26575" y="1246166"/>
                </a:lnTo>
                <a:lnTo>
                  <a:pt x="35988" y="1200132"/>
                </a:lnTo>
                <a:lnTo>
                  <a:pt x="46869" y="1154227"/>
                </a:lnTo>
                <a:lnTo>
                  <a:pt x="58994" y="1109268"/>
                </a:lnTo>
                <a:lnTo>
                  <a:pt x="72437" y="1064866"/>
                </a:lnTo>
                <a:lnTo>
                  <a:pt x="87176" y="1021044"/>
                </a:lnTo>
                <a:lnTo>
                  <a:pt x="103188" y="977823"/>
                </a:lnTo>
                <a:lnTo>
                  <a:pt x="120452" y="935227"/>
                </a:lnTo>
                <a:lnTo>
                  <a:pt x="138945" y="893278"/>
                </a:lnTo>
                <a:lnTo>
                  <a:pt x="158644" y="851998"/>
                </a:lnTo>
                <a:lnTo>
                  <a:pt x="179527" y="811409"/>
                </a:lnTo>
                <a:lnTo>
                  <a:pt x="201573" y="771535"/>
                </a:lnTo>
                <a:lnTo>
                  <a:pt x="224758" y="732397"/>
                </a:lnTo>
                <a:lnTo>
                  <a:pt x="249060" y="694018"/>
                </a:lnTo>
                <a:lnTo>
                  <a:pt x="274457" y="656420"/>
                </a:lnTo>
                <a:lnTo>
                  <a:pt x="300926" y="619626"/>
                </a:lnTo>
                <a:lnTo>
                  <a:pt x="328446" y="583658"/>
                </a:lnTo>
                <a:lnTo>
                  <a:pt x="356993" y="548539"/>
                </a:lnTo>
                <a:lnTo>
                  <a:pt x="386546" y="514291"/>
                </a:lnTo>
                <a:lnTo>
                  <a:pt x="417081" y="480936"/>
                </a:lnTo>
                <a:lnTo>
                  <a:pt x="448577" y="448497"/>
                </a:lnTo>
                <a:lnTo>
                  <a:pt x="481011" y="416996"/>
                </a:lnTo>
                <a:lnTo>
                  <a:pt x="514361" y="386456"/>
                </a:lnTo>
                <a:lnTo>
                  <a:pt x="548604" y="356899"/>
                </a:lnTo>
                <a:lnTo>
                  <a:pt x="583719" y="328348"/>
                </a:lnTo>
                <a:lnTo>
                  <a:pt x="619681" y="300824"/>
                </a:lnTo>
                <a:lnTo>
                  <a:pt x="656471" y="274351"/>
                </a:lnTo>
                <a:lnTo>
                  <a:pt x="694063" y="248951"/>
                </a:lnTo>
                <a:lnTo>
                  <a:pt x="732438" y="224646"/>
                </a:lnTo>
                <a:lnTo>
                  <a:pt x="771571" y="201459"/>
                </a:lnTo>
                <a:lnTo>
                  <a:pt x="811441" y="179411"/>
                </a:lnTo>
                <a:lnTo>
                  <a:pt x="852025" y="158526"/>
                </a:lnTo>
                <a:lnTo>
                  <a:pt x="893301" y="138827"/>
                </a:lnTo>
                <a:lnTo>
                  <a:pt x="935246" y="120334"/>
                </a:lnTo>
                <a:lnTo>
                  <a:pt x="977838" y="103071"/>
                </a:lnTo>
                <a:lnTo>
                  <a:pt x="1021055" y="87060"/>
                </a:lnTo>
                <a:lnTo>
                  <a:pt x="1064874" y="72324"/>
                </a:lnTo>
                <a:lnTo>
                  <a:pt x="1109273" y="58885"/>
                </a:lnTo>
                <a:lnTo>
                  <a:pt x="1154229" y="46766"/>
                </a:lnTo>
                <a:lnTo>
                  <a:pt x="1199720" y="35988"/>
                </a:lnTo>
                <a:lnTo>
                  <a:pt x="1245723" y="26575"/>
                </a:lnTo>
                <a:lnTo>
                  <a:pt x="1292217" y="18548"/>
                </a:lnTo>
                <a:lnTo>
                  <a:pt x="1339178" y="11930"/>
                </a:lnTo>
                <a:lnTo>
                  <a:pt x="1386585" y="6744"/>
                </a:lnTo>
                <a:lnTo>
                  <a:pt x="1434414" y="3012"/>
                </a:lnTo>
                <a:lnTo>
                  <a:pt x="1482644" y="756"/>
                </a:lnTo>
                <a:lnTo>
                  <a:pt x="1531251" y="0"/>
                </a:lnTo>
                <a:lnTo>
                  <a:pt x="1579860" y="756"/>
                </a:lnTo>
                <a:lnTo>
                  <a:pt x="1628091" y="3012"/>
                </a:lnTo>
                <a:lnTo>
                  <a:pt x="1675923" y="6744"/>
                </a:lnTo>
                <a:lnTo>
                  <a:pt x="1723332" y="11931"/>
                </a:lnTo>
                <a:lnTo>
                  <a:pt x="1770296" y="18548"/>
                </a:lnTo>
                <a:lnTo>
                  <a:pt x="1816793" y="26576"/>
                </a:lnTo>
                <a:lnTo>
                  <a:pt x="1862801" y="35990"/>
                </a:lnTo>
                <a:lnTo>
                  <a:pt x="1908297" y="46768"/>
                </a:lnTo>
                <a:lnTo>
                  <a:pt x="1953258" y="58889"/>
                </a:lnTo>
                <a:lnTo>
                  <a:pt x="1997662" y="72329"/>
                </a:lnTo>
                <a:lnTo>
                  <a:pt x="2041488" y="87067"/>
                </a:lnTo>
                <a:lnTo>
                  <a:pt x="2084711" y="103079"/>
                </a:lnTo>
                <a:lnTo>
                  <a:pt x="2127311" y="120344"/>
                </a:lnTo>
                <a:lnTo>
                  <a:pt x="2169263" y="138839"/>
                </a:lnTo>
                <a:lnTo>
                  <a:pt x="2210547" y="158542"/>
                </a:lnTo>
                <a:lnTo>
                  <a:pt x="2251139" y="179430"/>
                </a:lnTo>
                <a:lnTo>
                  <a:pt x="2291018" y="201481"/>
                </a:lnTo>
                <a:lnTo>
                  <a:pt x="2330160" y="224672"/>
                </a:lnTo>
                <a:lnTo>
                  <a:pt x="2368543" y="248982"/>
                </a:lnTo>
                <a:lnTo>
                  <a:pt x="2406145" y="274387"/>
                </a:lnTo>
                <a:lnTo>
                  <a:pt x="2442944" y="300866"/>
                </a:lnTo>
                <a:lnTo>
                  <a:pt x="2478916" y="328396"/>
                </a:lnTo>
                <a:lnTo>
                  <a:pt x="2514040" y="356954"/>
                </a:lnTo>
                <a:lnTo>
                  <a:pt x="2548293" y="386519"/>
                </a:lnTo>
                <a:lnTo>
                  <a:pt x="2581652" y="417067"/>
                </a:lnTo>
                <a:lnTo>
                  <a:pt x="2614095" y="448576"/>
                </a:lnTo>
                <a:lnTo>
                  <a:pt x="2645600" y="481025"/>
                </a:lnTo>
                <a:lnTo>
                  <a:pt x="2676145" y="514390"/>
                </a:lnTo>
                <a:lnTo>
                  <a:pt x="2705705" y="548649"/>
                </a:lnTo>
                <a:lnTo>
                  <a:pt x="2734261" y="583780"/>
                </a:lnTo>
                <a:lnTo>
                  <a:pt x="2761788" y="619761"/>
                </a:lnTo>
                <a:lnTo>
                  <a:pt x="2788264" y="656568"/>
                </a:lnTo>
                <a:lnTo>
                  <a:pt x="2813667" y="694180"/>
                </a:lnTo>
                <a:lnTo>
                  <a:pt x="2837974" y="732574"/>
                </a:lnTo>
                <a:lnTo>
                  <a:pt x="2861164" y="771728"/>
                </a:lnTo>
                <a:lnTo>
                  <a:pt x="2883212" y="811620"/>
                </a:lnTo>
                <a:lnTo>
                  <a:pt x="2904098" y="852226"/>
                </a:lnTo>
                <a:lnTo>
                  <a:pt x="2923798" y="893526"/>
                </a:lnTo>
                <a:lnTo>
                  <a:pt x="2942290" y="935495"/>
                </a:lnTo>
                <a:lnTo>
                  <a:pt x="2959551" y="978112"/>
                </a:lnTo>
                <a:lnTo>
                  <a:pt x="2975559" y="1021355"/>
                </a:lnTo>
                <a:lnTo>
                  <a:pt x="2990292" y="1065201"/>
                </a:lnTo>
                <a:lnTo>
                  <a:pt x="3003727" y="1109627"/>
                </a:lnTo>
                <a:lnTo>
                  <a:pt x="3015840" y="1154612"/>
                </a:lnTo>
                <a:lnTo>
                  <a:pt x="3026527" y="1199721"/>
                </a:lnTo>
                <a:lnTo>
                  <a:pt x="3035940" y="1245727"/>
                </a:lnTo>
                <a:lnTo>
                  <a:pt x="3043967" y="1292222"/>
                </a:lnTo>
                <a:lnTo>
                  <a:pt x="3050585" y="1339186"/>
                </a:lnTo>
                <a:lnTo>
                  <a:pt x="3055771" y="1386594"/>
                </a:lnTo>
                <a:lnTo>
                  <a:pt x="3059503" y="1434424"/>
                </a:lnTo>
                <a:lnTo>
                  <a:pt x="3061759" y="1482655"/>
                </a:lnTo>
                <a:lnTo>
                  <a:pt x="3062516" y="1531264"/>
                </a:lnTo>
                <a:lnTo>
                  <a:pt x="3061759" y="1579872"/>
                </a:lnTo>
                <a:lnTo>
                  <a:pt x="3059503" y="1628102"/>
                </a:lnTo>
                <a:lnTo>
                  <a:pt x="3055771" y="1675932"/>
                </a:lnTo>
                <a:lnTo>
                  <a:pt x="3050585" y="1723340"/>
                </a:lnTo>
                <a:lnTo>
                  <a:pt x="3043967" y="1770302"/>
                </a:lnTo>
                <a:lnTo>
                  <a:pt x="3035940" y="1816797"/>
                </a:lnTo>
                <a:lnTo>
                  <a:pt x="3026527" y="1862803"/>
                </a:lnTo>
                <a:lnTo>
                  <a:pt x="3015646" y="1908681"/>
                </a:lnTo>
                <a:lnTo>
                  <a:pt x="3003521" y="1953613"/>
                </a:lnTo>
                <a:lnTo>
                  <a:pt x="2990078" y="1997990"/>
                </a:lnTo>
                <a:lnTo>
                  <a:pt x="2975339" y="2041789"/>
                </a:lnTo>
                <a:lnTo>
                  <a:pt x="2959327" y="2084987"/>
                </a:lnTo>
                <a:lnTo>
                  <a:pt x="2942063" y="2127561"/>
                </a:lnTo>
                <a:lnTo>
                  <a:pt x="2923570" y="2169490"/>
                </a:lnTo>
                <a:lnTo>
                  <a:pt x="2903871" y="2210751"/>
                </a:lnTo>
                <a:lnTo>
                  <a:pt x="2882987" y="2251321"/>
                </a:lnTo>
                <a:lnTo>
                  <a:pt x="2860942" y="2291178"/>
                </a:lnTo>
                <a:lnTo>
                  <a:pt x="2837757" y="2330299"/>
                </a:lnTo>
                <a:lnTo>
                  <a:pt x="2813454" y="2368663"/>
                </a:lnTo>
                <a:lnTo>
                  <a:pt x="2788057" y="2406246"/>
                </a:lnTo>
                <a:lnTo>
                  <a:pt x="2761588" y="2443026"/>
                </a:lnTo>
                <a:lnTo>
                  <a:pt x="2734068" y="2478981"/>
                </a:lnTo>
                <a:lnTo>
                  <a:pt x="2705521" y="2514089"/>
                </a:lnTo>
                <a:lnTo>
                  <a:pt x="2675968" y="2548326"/>
                </a:lnTo>
                <a:lnTo>
                  <a:pt x="2645433" y="2581670"/>
                </a:lnTo>
                <a:lnTo>
                  <a:pt x="2613937" y="2614099"/>
                </a:lnTo>
                <a:lnTo>
                  <a:pt x="2581502" y="2645591"/>
                </a:lnTo>
                <a:lnTo>
                  <a:pt x="2548152" y="2676123"/>
                </a:lnTo>
                <a:lnTo>
                  <a:pt x="2513909" y="2705672"/>
                </a:lnTo>
                <a:lnTo>
                  <a:pt x="2478794" y="2734216"/>
                </a:lnTo>
                <a:lnTo>
                  <a:pt x="2442831" y="2761733"/>
                </a:lnTo>
                <a:lnTo>
                  <a:pt x="2406042" y="2788201"/>
                </a:lnTo>
                <a:lnTo>
                  <a:pt x="2368448" y="2813596"/>
                </a:lnTo>
                <a:lnTo>
                  <a:pt x="2330074" y="2837896"/>
                </a:lnTo>
                <a:lnTo>
                  <a:pt x="2290940" y="2861079"/>
                </a:lnTo>
                <a:lnTo>
                  <a:pt x="2251070" y="2883123"/>
                </a:lnTo>
                <a:lnTo>
                  <a:pt x="2210485" y="2904004"/>
                </a:lnTo>
                <a:lnTo>
                  <a:pt x="2169209" y="2923701"/>
                </a:lnTo>
                <a:lnTo>
                  <a:pt x="2127264" y="2942191"/>
                </a:lnTo>
                <a:lnTo>
                  <a:pt x="2084671" y="2959452"/>
                </a:lnTo>
                <a:lnTo>
                  <a:pt x="2041454" y="2975461"/>
                </a:lnTo>
                <a:lnTo>
                  <a:pt x="1997634" y="2990195"/>
                </a:lnTo>
                <a:lnTo>
                  <a:pt x="1953235" y="3003633"/>
                </a:lnTo>
                <a:lnTo>
                  <a:pt x="1908278" y="3015752"/>
                </a:lnTo>
                <a:lnTo>
                  <a:pt x="1862787" y="3026529"/>
                </a:lnTo>
                <a:lnTo>
                  <a:pt x="1816783" y="3035941"/>
                </a:lnTo>
                <a:lnTo>
                  <a:pt x="1770289" y="3043968"/>
                </a:lnTo>
                <a:lnTo>
                  <a:pt x="1723327" y="3050585"/>
                </a:lnTo>
                <a:lnTo>
                  <a:pt x="1675920" y="3055771"/>
                </a:lnTo>
                <a:lnTo>
                  <a:pt x="1628090" y="3059503"/>
                </a:lnTo>
                <a:lnTo>
                  <a:pt x="1579860" y="3061759"/>
                </a:lnTo>
                <a:lnTo>
                  <a:pt x="1531251" y="3062516"/>
                </a:lnTo>
                <a:close/>
              </a:path>
            </a:pathLst>
          </a:custGeom>
          <a:solidFill>
            <a:srgbClr val="00929F"/>
          </a:solidFill>
        </p:spPr>
        <p:txBody>
          <a:bodyPr wrap="square" lIns="0" tIns="0" rIns="0" bIns="0" rtlCol="0"/>
          <a:lstStyle/>
          <a:p>
            <a:endParaRPr>
              <a:cs typeface="+mn-ea"/>
              <a:sym typeface="+mn-lt"/>
            </a:endParaRPr>
          </a:p>
        </p:txBody>
      </p:sp>
      <p:sp>
        <p:nvSpPr>
          <p:cNvPr id="5" name="object 5"/>
          <p:cNvSpPr/>
          <p:nvPr/>
        </p:nvSpPr>
        <p:spPr>
          <a:xfrm>
            <a:off x="4469891" y="3137636"/>
            <a:ext cx="3063240" cy="3062605"/>
          </a:xfrm>
          <a:custGeom>
            <a:avLst/>
            <a:gdLst/>
            <a:ahLst/>
            <a:cxnLst/>
            <a:rect l="l" t="t" r="r" b="b"/>
            <a:pathLst>
              <a:path w="3063240" h="3062604">
                <a:moveTo>
                  <a:pt x="1531645" y="3062516"/>
                </a:moveTo>
                <a:lnTo>
                  <a:pt x="1483037" y="3061759"/>
                </a:lnTo>
                <a:lnTo>
                  <a:pt x="1434806" y="3059503"/>
                </a:lnTo>
                <a:lnTo>
                  <a:pt x="1386976" y="3055771"/>
                </a:lnTo>
                <a:lnTo>
                  <a:pt x="1339567" y="3050585"/>
                </a:lnTo>
                <a:lnTo>
                  <a:pt x="1292603" y="3043967"/>
                </a:lnTo>
                <a:lnTo>
                  <a:pt x="1246106" y="3035941"/>
                </a:lnTo>
                <a:lnTo>
                  <a:pt x="1200099" y="3026527"/>
                </a:lnTo>
                <a:lnTo>
                  <a:pt x="1154603" y="3015749"/>
                </a:lnTo>
                <a:lnTo>
                  <a:pt x="1109642" y="3003630"/>
                </a:lnTo>
                <a:lnTo>
                  <a:pt x="1065237" y="2990191"/>
                </a:lnTo>
                <a:lnTo>
                  <a:pt x="1021411" y="2975455"/>
                </a:lnTo>
                <a:lnTo>
                  <a:pt x="978187" y="2959444"/>
                </a:lnTo>
                <a:lnTo>
                  <a:pt x="935587" y="2942181"/>
                </a:lnTo>
                <a:lnTo>
                  <a:pt x="893633" y="2923689"/>
                </a:lnTo>
                <a:lnTo>
                  <a:pt x="852348" y="2903989"/>
                </a:lnTo>
                <a:lnTo>
                  <a:pt x="811754" y="2883104"/>
                </a:lnTo>
                <a:lnTo>
                  <a:pt x="771873" y="2861057"/>
                </a:lnTo>
                <a:lnTo>
                  <a:pt x="732729" y="2837870"/>
                </a:lnTo>
                <a:lnTo>
                  <a:pt x="694343" y="2813565"/>
                </a:lnTo>
                <a:lnTo>
                  <a:pt x="656738" y="2788165"/>
                </a:lnTo>
                <a:lnTo>
                  <a:pt x="619936" y="2761692"/>
                </a:lnTo>
                <a:lnTo>
                  <a:pt x="583960" y="2734168"/>
                </a:lnTo>
                <a:lnTo>
                  <a:pt x="548833" y="2705617"/>
                </a:lnTo>
                <a:lnTo>
                  <a:pt x="514575" y="2676060"/>
                </a:lnTo>
                <a:lnTo>
                  <a:pt x="481211" y="2645520"/>
                </a:lnTo>
                <a:lnTo>
                  <a:pt x="448763" y="2614020"/>
                </a:lnTo>
                <a:lnTo>
                  <a:pt x="417252" y="2581581"/>
                </a:lnTo>
                <a:lnTo>
                  <a:pt x="386701" y="2548226"/>
                </a:lnTo>
                <a:lnTo>
                  <a:pt x="357134" y="2513978"/>
                </a:lnTo>
                <a:lnTo>
                  <a:pt x="328572" y="2478859"/>
                </a:lnTo>
                <a:lnTo>
                  <a:pt x="301037" y="2442892"/>
                </a:lnTo>
                <a:lnTo>
                  <a:pt x="274552" y="2406098"/>
                </a:lnTo>
                <a:lnTo>
                  <a:pt x="249141" y="2368501"/>
                </a:lnTo>
                <a:lnTo>
                  <a:pt x="224824" y="2330122"/>
                </a:lnTo>
                <a:lnTo>
                  <a:pt x="201625" y="2290984"/>
                </a:lnTo>
                <a:lnTo>
                  <a:pt x="179565" y="2251110"/>
                </a:lnTo>
                <a:lnTo>
                  <a:pt x="158669" y="2210522"/>
                </a:lnTo>
                <a:lnTo>
                  <a:pt x="138957" y="2169242"/>
                </a:lnTo>
                <a:lnTo>
                  <a:pt x="120453" y="2127293"/>
                </a:lnTo>
                <a:lnTo>
                  <a:pt x="103178" y="2084698"/>
                </a:lnTo>
                <a:lnTo>
                  <a:pt x="87156" y="2041478"/>
                </a:lnTo>
                <a:lnTo>
                  <a:pt x="72409" y="1997656"/>
                </a:lnTo>
                <a:lnTo>
                  <a:pt x="58959" y="1953254"/>
                </a:lnTo>
                <a:lnTo>
                  <a:pt x="46830" y="1908296"/>
                </a:lnTo>
                <a:lnTo>
                  <a:pt x="36127" y="1863214"/>
                </a:lnTo>
                <a:lnTo>
                  <a:pt x="26696" y="1817237"/>
                </a:lnTo>
                <a:lnTo>
                  <a:pt x="18651" y="1770771"/>
                </a:lnTo>
                <a:lnTo>
                  <a:pt x="12014" y="1723839"/>
                </a:lnTo>
                <a:lnTo>
                  <a:pt x="6808" y="1676463"/>
                </a:lnTo>
                <a:lnTo>
                  <a:pt x="3056" y="1628666"/>
                </a:lnTo>
                <a:lnTo>
                  <a:pt x="779" y="1580471"/>
                </a:lnTo>
                <a:lnTo>
                  <a:pt x="0" y="1531899"/>
                </a:lnTo>
                <a:lnTo>
                  <a:pt x="779" y="1483254"/>
                </a:lnTo>
                <a:lnTo>
                  <a:pt x="3056" y="1434989"/>
                </a:lnTo>
                <a:lnTo>
                  <a:pt x="6808" y="1387125"/>
                </a:lnTo>
                <a:lnTo>
                  <a:pt x="12014" y="1339685"/>
                </a:lnTo>
                <a:lnTo>
                  <a:pt x="18651" y="1292691"/>
                </a:lnTo>
                <a:lnTo>
                  <a:pt x="26696" y="1246166"/>
                </a:lnTo>
                <a:lnTo>
                  <a:pt x="36127" y="1200132"/>
                </a:lnTo>
                <a:lnTo>
                  <a:pt x="47025" y="1154227"/>
                </a:lnTo>
                <a:lnTo>
                  <a:pt x="59165" y="1109268"/>
                </a:lnTo>
                <a:lnTo>
                  <a:pt x="72623" y="1064866"/>
                </a:lnTo>
                <a:lnTo>
                  <a:pt x="87376" y="1021044"/>
                </a:lnTo>
                <a:lnTo>
                  <a:pt x="103403" y="977823"/>
                </a:lnTo>
                <a:lnTo>
                  <a:pt x="120680" y="935227"/>
                </a:lnTo>
                <a:lnTo>
                  <a:pt x="139185" y="893278"/>
                </a:lnTo>
                <a:lnTo>
                  <a:pt x="158896" y="851998"/>
                </a:lnTo>
                <a:lnTo>
                  <a:pt x="179791" y="811409"/>
                </a:lnTo>
                <a:lnTo>
                  <a:pt x="201847" y="771535"/>
                </a:lnTo>
                <a:lnTo>
                  <a:pt x="225042" y="732397"/>
                </a:lnTo>
                <a:lnTo>
                  <a:pt x="249353" y="694018"/>
                </a:lnTo>
                <a:lnTo>
                  <a:pt x="274759" y="656420"/>
                </a:lnTo>
                <a:lnTo>
                  <a:pt x="301237" y="619626"/>
                </a:lnTo>
                <a:lnTo>
                  <a:pt x="328764" y="583658"/>
                </a:lnTo>
                <a:lnTo>
                  <a:pt x="357319" y="548539"/>
                </a:lnTo>
                <a:lnTo>
                  <a:pt x="386878" y="514291"/>
                </a:lnTo>
                <a:lnTo>
                  <a:pt x="417420" y="480936"/>
                </a:lnTo>
                <a:lnTo>
                  <a:pt x="448921" y="448497"/>
                </a:lnTo>
                <a:lnTo>
                  <a:pt x="481361" y="416996"/>
                </a:lnTo>
                <a:lnTo>
                  <a:pt x="514716" y="386456"/>
                </a:lnTo>
                <a:lnTo>
                  <a:pt x="548964" y="356899"/>
                </a:lnTo>
                <a:lnTo>
                  <a:pt x="584082" y="328348"/>
                </a:lnTo>
                <a:lnTo>
                  <a:pt x="620049" y="300824"/>
                </a:lnTo>
                <a:lnTo>
                  <a:pt x="656842" y="274351"/>
                </a:lnTo>
                <a:lnTo>
                  <a:pt x="694438" y="248951"/>
                </a:lnTo>
                <a:lnTo>
                  <a:pt x="732815" y="224646"/>
                </a:lnTo>
                <a:lnTo>
                  <a:pt x="771951" y="201459"/>
                </a:lnTo>
                <a:lnTo>
                  <a:pt x="811823" y="179411"/>
                </a:lnTo>
                <a:lnTo>
                  <a:pt x="852409" y="158526"/>
                </a:lnTo>
                <a:lnTo>
                  <a:pt x="893687" y="138827"/>
                </a:lnTo>
                <a:lnTo>
                  <a:pt x="935634" y="120334"/>
                </a:lnTo>
                <a:lnTo>
                  <a:pt x="978227" y="103071"/>
                </a:lnTo>
                <a:lnTo>
                  <a:pt x="1021445" y="87060"/>
                </a:lnTo>
                <a:lnTo>
                  <a:pt x="1065265" y="72324"/>
                </a:lnTo>
                <a:lnTo>
                  <a:pt x="1109665" y="58885"/>
                </a:lnTo>
                <a:lnTo>
                  <a:pt x="1154621" y="46766"/>
                </a:lnTo>
                <a:lnTo>
                  <a:pt x="1200113" y="35988"/>
                </a:lnTo>
                <a:lnTo>
                  <a:pt x="1246117" y="26575"/>
                </a:lnTo>
                <a:lnTo>
                  <a:pt x="1292610" y="18548"/>
                </a:lnTo>
                <a:lnTo>
                  <a:pt x="1339572" y="11930"/>
                </a:lnTo>
                <a:lnTo>
                  <a:pt x="1386978" y="6744"/>
                </a:lnTo>
                <a:lnTo>
                  <a:pt x="1434808" y="3012"/>
                </a:lnTo>
                <a:lnTo>
                  <a:pt x="1483037" y="756"/>
                </a:lnTo>
                <a:lnTo>
                  <a:pt x="1531645" y="0"/>
                </a:lnTo>
                <a:lnTo>
                  <a:pt x="1580254" y="756"/>
                </a:lnTo>
                <a:lnTo>
                  <a:pt x="1628485" y="3012"/>
                </a:lnTo>
                <a:lnTo>
                  <a:pt x="1676316" y="6744"/>
                </a:lnTo>
                <a:lnTo>
                  <a:pt x="1723725" y="11931"/>
                </a:lnTo>
                <a:lnTo>
                  <a:pt x="1770690" y="18548"/>
                </a:lnTo>
                <a:lnTo>
                  <a:pt x="1817187" y="26576"/>
                </a:lnTo>
                <a:lnTo>
                  <a:pt x="1863195" y="35990"/>
                </a:lnTo>
                <a:lnTo>
                  <a:pt x="1908690" y="46768"/>
                </a:lnTo>
                <a:lnTo>
                  <a:pt x="1953652" y="58889"/>
                </a:lnTo>
                <a:lnTo>
                  <a:pt x="1998056" y="72329"/>
                </a:lnTo>
                <a:lnTo>
                  <a:pt x="2041881" y="87067"/>
                </a:lnTo>
                <a:lnTo>
                  <a:pt x="2085105" y="103079"/>
                </a:lnTo>
                <a:lnTo>
                  <a:pt x="2127704" y="120344"/>
                </a:lnTo>
                <a:lnTo>
                  <a:pt x="2169657" y="138839"/>
                </a:lnTo>
                <a:lnTo>
                  <a:pt x="2210941" y="158542"/>
                </a:lnTo>
                <a:lnTo>
                  <a:pt x="2251533" y="179430"/>
                </a:lnTo>
                <a:lnTo>
                  <a:pt x="2291411" y="201481"/>
                </a:lnTo>
                <a:lnTo>
                  <a:pt x="2330554" y="224672"/>
                </a:lnTo>
                <a:lnTo>
                  <a:pt x="2368937" y="248982"/>
                </a:lnTo>
                <a:lnTo>
                  <a:pt x="2406539" y="274387"/>
                </a:lnTo>
                <a:lnTo>
                  <a:pt x="2443337" y="300866"/>
                </a:lnTo>
                <a:lnTo>
                  <a:pt x="2479310" y="328396"/>
                </a:lnTo>
                <a:lnTo>
                  <a:pt x="2514434" y="356954"/>
                </a:lnTo>
                <a:lnTo>
                  <a:pt x="2548686" y="386519"/>
                </a:lnTo>
                <a:lnTo>
                  <a:pt x="2582046" y="417067"/>
                </a:lnTo>
                <a:lnTo>
                  <a:pt x="2614489" y="448576"/>
                </a:lnTo>
                <a:lnTo>
                  <a:pt x="2645994" y="481025"/>
                </a:lnTo>
                <a:lnTo>
                  <a:pt x="2676538" y="514390"/>
                </a:lnTo>
                <a:lnTo>
                  <a:pt x="2706099" y="548649"/>
                </a:lnTo>
                <a:lnTo>
                  <a:pt x="2734654" y="583780"/>
                </a:lnTo>
                <a:lnTo>
                  <a:pt x="2762181" y="619761"/>
                </a:lnTo>
                <a:lnTo>
                  <a:pt x="2788657" y="656568"/>
                </a:lnTo>
                <a:lnTo>
                  <a:pt x="2814061" y="694180"/>
                </a:lnTo>
                <a:lnTo>
                  <a:pt x="2838368" y="732574"/>
                </a:lnTo>
                <a:lnTo>
                  <a:pt x="2861557" y="771728"/>
                </a:lnTo>
                <a:lnTo>
                  <a:pt x="2883606" y="811620"/>
                </a:lnTo>
                <a:lnTo>
                  <a:pt x="2904491" y="852226"/>
                </a:lnTo>
                <a:lnTo>
                  <a:pt x="2924191" y="893526"/>
                </a:lnTo>
                <a:lnTo>
                  <a:pt x="2942683" y="935495"/>
                </a:lnTo>
                <a:lnTo>
                  <a:pt x="2959945" y="978112"/>
                </a:lnTo>
                <a:lnTo>
                  <a:pt x="2975953" y="1021355"/>
                </a:lnTo>
                <a:lnTo>
                  <a:pt x="2990686" y="1065201"/>
                </a:lnTo>
                <a:lnTo>
                  <a:pt x="3004120" y="1109627"/>
                </a:lnTo>
                <a:lnTo>
                  <a:pt x="3016234" y="1154612"/>
                </a:lnTo>
                <a:lnTo>
                  <a:pt x="3026921" y="1199721"/>
                </a:lnTo>
                <a:lnTo>
                  <a:pt x="3036334" y="1245727"/>
                </a:lnTo>
                <a:lnTo>
                  <a:pt x="3044361" y="1292222"/>
                </a:lnTo>
                <a:lnTo>
                  <a:pt x="3050979" y="1339186"/>
                </a:lnTo>
                <a:lnTo>
                  <a:pt x="3056165" y="1386594"/>
                </a:lnTo>
                <a:lnTo>
                  <a:pt x="3059897" y="1434424"/>
                </a:lnTo>
                <a:lnTo>
                  <a:pt x="3062152" y="1482655"/>
                </a:lnTo>
                <a:lnTo>
                  <a:pt x="3062909" y="1531264"/>
                </a:lnTo>
                <a:lnTo>
                  <a:pt x="3062152" y="1579872"/>
                </a:lnTo>
                <a:lnTo>
                  <a:pt x="3059897" y="1628102"/>
                </a:lnTo>
                <a:lnTo>
                  <a:pt x="3056165" y="1675932"/>
                </a:lnTo>
                <a:lnTo>
                  <a:pt x="3050979" y="1723340"/>
                </a:lnTo>
                <a:lnTo>
                  <a:pt x="3044361" y="1770302"/>
                </a:lnTo>
                <a:lnTo>
                  <a:pt x="3036334" y="1816797"/>
                </a:lnTo>
                <a:lnTo>
                  <a:pt x="3026921" y="1862803"/>
                </a:lnTo>
                <a:lnTo>
                  <a:pt x="3016039" y="1908681"/>
                </a:lnTo>
                <a:lnTo>
                  <a:pt x="3003915" y="1953613"/>
                </a:lnTo>
                <a:lnTo>
                  <a:pt x="2990472" y="1997990"/>
                </a:lnTo>
                <a:lnTo>
                  <a:pt x="2975733" y="2041789"/>
                </a:lnTo>
                <a:lnTo>
                  <a:pt x="2959721" y="2084987"/>
                </a:lnTo>
                <a:lnTo>
                  <a:pt x="2942457" y="2127561"/>
                </a:lnTo>
                <a:lnTo>
                  <a:pt x="2923964" y="2169490"/>
                </a:lnTo>
                <a:lnTo>
                  <a:pt x="2904265" y="2210751"/>
                </a:lnTo>
                <a:lnTo>
                  <a:pt x="2883381" y="2251321"/>
                </a:lnTo>
                <a:lnTo>
                  <a:pt x="2861335" y="2291178"/>
                </a:lnTo>
                <a:lnTo>
                  <a:pt x="2838150" y="2330299"/>
                </a:lnTo>
                <a:lnTo>
                  <a:pt x="2813848" y="2368663"/>
                </a:lnTo>
                <a:lnTo>
                  <a:pt x="2788451" y="2406246"/>
                </a:lnTo>
                <a:lnTo>
                  <a:pt x="2761982" y="2443026"/>
                </a:lnTo>
                <a:lnTo>
                  <a:pt x="2734462" y="2478981"/>
                </a:lnTo>
                <a:lnTo>
                  <a:pt x="2705915" y="2514089"/>
                </a:lnTo>
                <a:lnTo>
                  <a:pt x="2676362" y="2548326"/>
                </a:lnTo>
                <a:lnTo>
                  <a:pt x="2645826" y="2581670"/>
                </a:lnTo>
                <a:lnTo>
                  <a:pt x="2614330" y="2614099"/>
                </a:lnTo>
                <a:lnTo>
                  <a:pt x="2581896" y="2645591"/>
                </a:lnTo>
                <a:lnTo>
                  <a:pt x="2548546" y="2676123"/>
                </a:lnTo>
                <a:lnTo>
                  <a:pt x="2514302" y="2705672"/>
                </a:lnTo>
                <a:lnTo>
                  <a:pt x="2479188" y="2734216"/>
                </a:lnTo>
                <a:lnTo>
                  <a:pt x="2443225" y="2761733"/>
                </a:lnTo>
                <a:lnTo>
                  <a:pt x="2406435" y="2788201"/>
                </a:lnTo>
                <a:lnTo>
                  <a:pt x="2368842" y="2813596"/>
                </a:lnTo>
                <a:lnTo>
                  <a:pt x="2330468" y="2837896"/>
                </a:lnTo>
                <a:lnTo>
                  <a:pt x="2291334" y="2861079"/>
                </a:lnTo>
                <a:lnTo>
                  <a:pt x="2251464" y="2883123"/>
                </a:lnTo>
                <a:lnTo>
                  <a:pt x="2210879" y="2904004"/>
                </a:lnTo>
                <a:lnTo>
                  <a:pt x="2169603" y="2923701"/>
                </a:lnTo>
                <a:lnTo>
                  <a:pt x="2127657" y="2942191"/>
                </a:lnTo>
                <a:lnTo>
                  <a:pt x="2085065" y="2959452"/>
                </a:lnTo>
                <a:lnTo>
                  <a:pt x="2041847" y="2975461"/>
                </a:lnTo>
                <a:lnTo>
                  <a:pt x="1998028" y="2990195"/>
                </a:lnTo>
                <a:lnTo>
                  <a:pt x="1953629" y="3003633"/>
                </a:lnTo>
                <a:lnTo>
                  <a:pt x="1908672" y="3015752"/>
                </a:lnTo>
                <a:lnTo>
                  <a:pt x="1863181" y="3026529"/>
                </a:lnTo>
                <a:lnTo>
                  <a:pt x="1817177" y="3035941"/>
                </a:lnTo>
                <a:lnTo>
                  <a:pt x="1770682" y="3043968"/>
                </a:lnTo>
                <a:lnTo>
                  <a:pt x="1723721" y="3050585"/>
                </a:lnTo>
                <a:lnTo>
                  <a:pt x="1676314" y="3055771"/>
                </a:lnTo>
                <a:lnTo>
                  <a:pt x="1628484" y="3059503"/>
                </a:lnTo>
                <a:lnTo>
                  <a:pt x="1580253" y="3061759"/>
                </a:lnTo>
                <a:lnTo>
                  <a:pt x="1531645" y="3062516"/>
                </a:lnTo>
                <a:close/>
              </a:path>
            </a:pathLst>
          </a:custGeom>
          <a:solidFill>
            <a:srgbClr val="F6AA25"/>
          </a:solidFill>
        </p:spPr>
        <p:txBody>
          <a:bodyPr wrap="square" lIns="0" tIns="0" rIns="0" bIns="0" rtlCol="0"/>
          <a:lstStyle/>
          <a:p>
            <a:endParaRPr>
              <a:cs typeface="+mn-ea"/>
              <a:sym typeface="+mn-lt"/>
            </a:endParaRPr>
          </a:p>
        </p:txBody>
      </p:sp>
      <p:sp>
        <p:nvSpPr>
          <p:cNvPr id="6" name="object 6"/>
          <p:cNvSpPr/>
          <p:nvPr/>
        </p:nvSpPr>
        <p:spPr>
          <a:xfrm>
            <a:off x="7997952" y="3137636"/>
            <a:ext cx="3063240" cy="3062605"/>
          </a:xfrm>
          <a:custGeom>
            <a:avLst/>
            <a:gdLst/>
            <a:ahLst/>
            <a:cxnLst/>
            <a:rect l="l" t="t" r="r" b="b"/>
            <a:pathLst>
              <a:path w="3063240" h="3062604">
                <a:moveTo>
                  <a:pt x="1531416" y="3062516"/>
                </a:moveTo>
                <a:lnTo>
                  <a:pt x="1482808" y="3061759"/>
                </a:lnTo>
                <a:lnTo>
                  <a:pt x="1434576" y="3059503"/>
                </a:lnTo>
                <a:lnTo>
                  <a:pt x="1386745" y="3055771"/>
                </a:lnTo>
                <a:lnTo>
                  <a:pt x="1339336" y="3050585"/>
                </a:lnTo>
                <a:lnTo>
                  <a:pt x="1292371" y="3043967"/>
                </a:lnTo>
                <a:lnTo>
                  <a:pt x="1245874" y="3035941"/>
                </a:lnTo>
                <a:lnTo>
                  <a:pt x="1199866" y="3026527"/>
                </a:lnTo>
                <a:lnTo>
                  <a:pt x="1154370" y="3015749"/>
                </a:lnTo>
                <a:lnTo>
                  <a:pt x="1109409" y="3003630"/>
                </a:lnTo>
                <a:lnTo>
                  <a:pt x="1065004" y="2990191"/>
                </a:lnTo>
                <a:lnTo>
                  <a:pt x="1021178" y="2975455"/>
                </a:lnTo>
                <a:lnTo>
                  <a:pt x="977954" y="2959444"/>
                </a:lnTo>
                <a:lnTo>
                  <a:pt x="935355" y="2942181"/>
                </a:lnTo>
                <a:lnTo>
                  <a:pt x="893401" y="2923689"/>
                </a:lnTo>
                <a:lnTo>
                  <a:pt x="852117" y="2903989"/>
                </a:lnTo>
                <a:lnTo>
                  <a:pt x="811524" y="2883104"/>
                </a:lnTo>
                <a:lnTo>
                  <a:pt x="771644" y="2861057"/>
                </a:lnTo>
                <a:lnTo>
                  <a:pt x="732501" y="2837870"/>
                </a:lnTo>
                <a:lnTo>
                  <a:pt x="694117" y="2813565"/>
                </a:lnTo>
                <a:lnTo>
                  <a:pt x="656514" y="2788165"/>
                </a:lnTo>
                <a:lnTo>
                  <a:pt x="619714" y="2761692"/>
                </a:lnTo>
                <a:lnTo>
                  <a:pt x="583740" y="2734168"/>
                </a:lnTo>
                <a:lnTo>
                  <a:pt x="548614" y="2705617"/>
                </a:lnTo>
                <a:lnTo>
                  <a:pt x="514360" y="2676060"/>
                </a:lnTo>
                <a:lnTo>
                  <a:pt x="480999" y="2645520"/>
                </a:lnTo>
                <a:lnTo>
                  <a:pt x="448553" y="2614020"/>
                </a:lnTo>
                <a:lnTo>
                  <a:pt x="417046" y="2581581"/>
                </a:lnTo>
                <a:lnTo>
                  <a:pt x="386499" y="2548226"/>
                </a:lnTo>
                <a:lnTo>
                  <a:pt x="356936" y="2513978"/>
                </a:lnTo>
                <a:lnTo>
                  <a:pt x="328378" y="2478859"/>
                </a:lnTo>
                <a:lnTo>
                  <a:pt x="300848" y="2442892"/>
                </a:lnTo>
                <a:lnTo>
                  <a:pt x="274368" y="2406098"/>
                </a:lnTo>
                <a:lnTo>
                  <a:pt x="248962" y="2368501"/>
                </a:lnTo>
                <a:lnTo>
                  <a:pt x="224651" y="2330122"/>
                </a:lnTo>
                <a:lnTo>
                  <a:pt x="201457" y="2290984"/>
                </a:lnTo>
                <a:lnTo>
                  <a:pt x="179405" y="2251110"/>
                </a:lnTo>
                <a:lnTo>
                  <a:pt x="158515" y="2210522"/>
                </a:lnTo>
                <a:lnTo>
                  <a:pt x="138810" y="2169242"/>
                </a:lnTo>
                <a:lnTo>
                  <a:pt x="120313" y="2127293"/>
                </a:lnTo>
                <a:lnTo>
                  <a:pt x="103047" y="2084698"/>
                </a:lnTo>
                <a:lnTo>
                  <a:pt x="87033" y="2041478"/>
                </a:lnTo>
                <a:lnTo>
                  <a:pt x="72295" y="1997656"/>
                </a:lnTo>
                <a:lnTo>
                  <a:pt x="58855" y="1953254"/>
                </a:lnTo>
                <a:lnTo>
                  <a:pt x="46735" y="1908296"/>
                </a:lnTo>
                <a:lnTo>
                  <a:pt x="36042" y="1863214"/>
                </a:lnTo>
                <a:lnTo>
                  <a:pt x="26622" y="1817237"/>
                </a:lnTo>
                <a:lnTo>
                  <a:pt x="18588" y="1770771"/>
                </a:lnTo>
                <a:lnTo>
                  <a:pt x="11963" y="1723839"/>
                </a:lnTo>
                <a:lnTo>
                  <a:pt x="6769" y="1676463"/>
                </a:lnTo>
                <a:lnTo>
                  <a:pt x="3029" y="1628666"/>
                </a:lnTo>
                <a:lnTo>
                  <a:pt x="765" y="1580471"/>
                </a:lnTo>
                <a:lnTo>
                  <a:pt x="0" y="1531899"/>
                </a:lnTo>
                <a:lnTo>
                  <a:pt x="765" y="1483254"/>
                </a:lnTo>
                <a:lnTo>
                  <a:pt x="3029" y="1434989"/>
                </a:lnTo>
                <a:lnTo>
                  <a:pt x="6769" y="1387125"/>
                </a:lnTo>
                <a:lnTo>
                  <a:pt x="11963" y="1339685"/>
                </a:lnTo>
                <a:lnTo>
                  <a:pt x="18588" y="1292691"/>
                </a:lnTo>
                <a:lnTo>
                  <a:pt x="26622" y="1246166"/>
                </a:lnTo>
                <a:lnTo>
                  <a:pt x="36042" y="1200132"/>
                </a:lnTo>
                <a:lnTo>
                  <a:pt x="46930" y="1154227"/>
                </a:lnTo>
                <a:lnTo>
                  <a:pt x="59060" y="1109268"/>
                </a:lnTo>
                <a:lnTo>
                  <a:pt x="72509" y="1064866"/>
                </a:lnTo>
                <a:lnTo>
                  <a:pt x="87253" y="1021044"/>
                </a:lnTo>
                <a:lnTo>
                  <a:pt x="103271" y="977823"/>
                </a:lnTo>
                <a:lnTo>
                  <a:pt x="120540" y="935227"/>
                </a:lnTo>
                <a:lnTo>
                  <a:pt x="139038" y="893278"/>
                </a:lnTo>
                <a:lnTo>
                  <a:pt x="158742" y="851998"/>
                </a:lnTo>
                <a:lnTo>
                  <a:pt x="179630" y="811409"/>
                </a:lnTo>
                <a:lnTo>
                  <a:pt x="201679" y="771535"/>
                </a:lnTo>
                <a:lnTo>
                  <a:pt x="224868" y="732397"/>
                </a:lnTo>
                <a:lnTo>
                  <a:pt x="249174" y="694018"/>
                </a:lnTo>
                <a:lnTo>
                  <a:pt x="274575" y="656420"/>
                </a:lnTo>
                <a:lnTo>
                  <a:pt x="301047" y="619626"/>
                </a:lnTo>
                <a:lnTo>
                  <a:pt x="328570" y="583658"/>
                </a:lnTo>
                <a:lnTo>
                  <a:pt x="357120" y="548539"/>
                </a:lnTo>
                <a:lnTo>
                  <a:pt x="386675" y="514291"/>
                </a:lnTo>
                <a:lnTo>
                  <a:pt x="417213" y="480936"/>
                </a:lnTo>
                <a:lnTo>
                  <a:pt x="448712" y="448497"/>
                </a:lnTo>
                <a:lnTo>
                  <a:pt x="481148" y="416996"/>
                </a:lnTo>
                <a:lnTo>
                  <a:pt x="514500" y="386456"/>
                </a:lnTo>
                <a:lnTo>
                  <a:pt x="548746" y="356899"/>
                </a:lnTo>
                <a:lnTo>
                  <a:pt x="583862" y="328348"/>
                </a:lnTo>
                <a:lnTo>
                  <a:pt x="619827" y="300824"/>
                </a:lnTo>
                <a:lnTo>
                  <a:pt x="656617" y="274351"/>
                </a:lnTo>
                <a:lnTo>
                  <a:pt x="694212" y="248951"/>
                </a:lnTo>
                <a:lnTo>
                  <a:pt x="732587" y="224646"/>
                </a:lnTo>
                <a:lnTo>
                  <a:pt x="771722" y="201459"/>
                </a:lnTo>
                <a:lnTo>
                  <a:pt x="811593" y="179411"/>
                </a:lnTo>
                <a:lnTo>
                  <a:pt x="852178" y="158526"/>
                </a:lnTo>
                <a:lnTo>
                  <a:pt x="893455" y="138827"/>
                </a:lnTo>
                <a:lnTo>
                  <a:pt x="935402" y="120334"/>
                </a:lnTo>
                <a:lnTo>
                  <a:pt x="977995" y="103071"/>
                </a:lnTo>
                <a:lnTo>
                  <a:pt x="1021212" y="87060"/>
                </a:lnTo>
                <a:lnTo>
                  <a:pt x="1065032" y="72324"/>
                </a:lnTo>
                <a:lnTo>
                  <a:pt x="1109432" y="58885"/>
                </a:lnTo>
                <a:lnTo>
                  <a:pt x="1154389" y="46766"/>
                </a:lnTo>
                <a:lnTo>
                  <a:pt x="1199880" y="35988"/>
                </a:lnTo>
                <a:lnTo>
                  <a:pt x="1245884" y="26575"/>
                </a:lnTo>
                <a:lnTo>
                  <a:pt x="1292379" y="18548"/>
                </a:lnTo>
                <a:lnTo>
                  <a:pt x="1339341" y="11930"/>
                </a:lnTo>
                <a:lnTo>
                  <a:pt x="1386748" y="6744"/>
                </a:lnTo>
                <a:lnTo>
                  <a:pt x="1434578" y="3012"/>
                </a:lnTo>
                <a:lnTo>
                  <a:pt x="1482808" y="756"/>
                </a:lnTo>
                <a:lnTo>
                  <a:pt x="1531416" y="0"/>
                </a:lnTo>
                <a:lnTo>
                  <a:pt x="1580024" y="756"/>
                </a:lnTo>
                <a:lnTo>
                  <a:pt x="1628255" y="3012"/>
                </a:lnTo>
                <a:lnTo>
                  <a:pt x="1676086" y="6744"/>
                </a:lnTo>
                <a:lnTo>
                  <a:pt x="1723494" y="11931"/>
                </a:lnTo>
                <a:lnTo>
                  <a:pt x="1770458" y="18548"/>
                </a:lnTo>
                <a:lnTo>
                  <a:pt x="1816954" y="26576"/>
                </a:lnTo>
                <a:lnTo>
                  <a:pt x="1862962" y="35990"/>
                </a:lnTo>
                <a:lnTo>
                  <a:pt x="1908457" y="46768"/>
                </a:lnTo>
                <a:lnTo>
                  <a:pt x="1953418" y="58889"/>
                </a:lnTo>
                <a:lnTo>
                  <a:pt x="1997822" y="72329"/>
                </a:lnTo>
                <a:lnTo>
                  <a:pt x="2041646" y="87067"/>
                </a:lnTo>
                <a:lnTo>
                  <a:pt x="2084869" y="103079"/>
                </a:lnTo>
                <a:lnTo>
                  <a:pt x="2127468" y="120344"/>
                </a:lnTo>
                <a:lnTo>
                  <a:pt x="2169421" y="138839"/>
                </a:lnTo>
                <a:lnTo>
                  <a:pt x="2210704" y="158542"/>
                </a:lnTo>
                <a:lnTo>
                  <a:pt x="2251296" y="179430"/>
                </a:lnTo>
                <a:lnTo>
                  <a:pt x="2291174" y="201481"/>
                </a:lnTo>
                <a:lnTo>
                  <a:pt x="2330316" y="224672"/>
                </a:lnTo>
                <a:lnTo>
                  <a:pt x="2368699" y="248982"/>
                </a:lnTo>
                <a:lnTo>
                  <a:pt x="2406301" y="274387"/>
                </a:lnTo>
                <a:lnTo>
                  <a:pt x="2443099" y="300866"/>
                </a:lnTo>
                <a:lnTo>
                  <a:pt x="2479071" y="328396"/>
                </a:lnTo>
                <a:lnTo>
                  <a:pt x="2514194" y="356954"/>
                </a:lnTo>
                <a:lnTo>
                  <a:pt x="2548447" y="386519"/>
                </a:lnTo>
                <a:lnTo>
                  <a:pt x="2581806" y="417067"/>
                </a:lnTo>
                <a:lnTo>
                  <a:pt x="2614249" y="448576"/>
                </a:lnTo>
                <a:lnTo>
                  <a:pt x="2645754" y="481025"/>
                </a:lnTo>
                <a:lnTo>
                  <a:pt x="2676298" y="514390"/>
                </a:lnTo>
                <a:lnTo>
                  <a:pt x="2705859" y="548649"/>
                </a:lnTo>
                <a:lnTo>
                  <a:pt x="2734414" y="583780"/>
                </a:lnTo>
                <a:lnTo>
                  <a:pt x="2761941" y="619761"/>
                </a:lnTo>
                <a:lnTo>
                  <a:pt x="2788417" y="656568"/>
                </a:lnTo>
                <a:lnTo>
                  <a:pt x="2813820" y="694180"/>
                </a:lnTo>
                <a:lnTo>
                  <a:pt x="2838127" y="732574"/>
                </a:lnTo>
                <a:lnTo>
                  <a:pt x="2861316" y="771728"/>
                </a:lnTo>
                <a:lnTo>
                  <a:pt x="2883365" y="811620"/>
                </a:lnTo>
                <a:lnTo>
                  <a:pt x="2904250" y="852226"/>
                </a:lnTo>
                <a:lnTo>
                  <a:pt x="2923950" y="893526"/>
                </a:lnTo>
                <a:lnTo>
                  <a:pt x="2942442" y="935495"/>
                </a:lnTo>
                <a:lnTo>
                  <a:pt x="2959704" y="978112"/>
                </a:lnTo>
                <a:lnTo>
                  <a:pt x="2975712" y="1021355"/>
                </a:lnTo>
                <a:lnTo>
                  <a:pt x="2990444" y="1065201"/>
                </a:lnTo>
                <a:lnTo>
                  <a:pt x="3003879" y="1109627"/>
                </a:lnTo>
                <a:lnTo>
                  <a:pt x="3015993" y="1154612"/>
                </a:lnTo>
                <a:lnTo>
                  <a:pt x="3026679" y="1199721"/>
                </a:lnTo>
                <a:lnTo>
                  <a:pt x="3036093" y="1245727"/>
                </a:lnTo>
                <a:lnTo>
                  <a:pt x="3044120" y="1292222"/>
                </a:lnTo>
                <a:lnTo>
                  <a:pt x="3050737" y="1339186"/>
                </a:lnTo>
                <a:lnTo>
                  <a:pt x="3055923" y="1386594"/>
                </a:lnTo>
                <a:lnTo>
                  <a:pt x="3059655" y="1434424"/>
                </a:lnTo>
                <a:lnTo>
                  <a:pt x="3061911" y="1482655"/>
                </a:lnTo>
                <a:lnTo>
                  <a:pt x="3062668" y="1531264"/>
                </a:lnTo>
                <a:lnTo>
                  <a:pt x="3061911" y="1579872"/>
                </a:lnTo>
                <a:lnTo>
                  <a:pt x="3059655" y="1628102"/>
                </a:lnTo>
                <a:lnTo>
                  <a:pt x="3055923" y="1675932"/>
                </a:lnTo>
                <a:lnTo>
                  <a:pt x="3050737" y="1723340"/>
                </a:lnTo>
                <a:lnTo>
                  <a:pt x="3044120" y="1770302"/>
                </a:lnTo>
                <a:lnTo>
                  <a:pt x="3036093" y="1816797"/>
                </a:lnTo>
                <a:lnTo>
                  <a:pt x="3026679" y="1862803"/>
                </a:lnTo>
                <a:lnTo>
                  <a:pt x="3015798" y="1908681"/>
                </a:lnTo>
                <a:lnTo>
                  <a:pt x="3003673" y="1953613"/>
                </a:lnTo>
                <a:lnTo>
                  <a:pt x="2990231" y="1997990"/>
                </a:lnTo>
                <a:lnTo>
                  <a:pt x="2975492" y="2041789"/>
                </a:lnTo>
                <a:lnTo>
                  <a:pt x="2959479" y="2084987"/>
                </a:lnTo>
                <a:lnTo>
                  <a:pt x="2942216" y="2127561"/>
                </a:lnTo>
                <a:lnTo>
                  <a:pt x="2923723" y="2169490"/>
                </a:lnTo>
                <a:lnTo>
                  <a:pt x="2904024" y="2210751"/>
                </a:lnTo>
                <a:lnTo>
                  <a:pt x="2883140" y="2251321"/>
                </a:lnTo>
                <a:lnTo>
                  <a:pt x="2861095" y="2291178"/>
                </a:lnTo>
                <a:lnTo>
                  <a:pt x="2837910" y="2330299"/>
                </a:lnTo>
                <a:lnTo>
                  <a:pt x="2813607" y="2368663"/>
                </a:lnTo>
                <a:lnTo>
                  <a:pt x="2788210" y="2406246"/>
                </a:lnTo>
                <a:lnTo>
                  <a:pt x="2761741" y="2443026"/>
                </a:lnTo>
                <a:lnTo>
                  <a:pt x="2734222" y="2478981"/>
                </a:lnTo>
                <a:lnTo>
                  <a:pt x="2705674" y="2514089"/>
                </a:lnTo>
                <a:lnTo>
                  <a:pt x="2676122" y="2548326"/>
                </a:lnTo>
                <a:lnTo>
                  <a:pt x="2645586" y="2581670"/>
                </a:lnTo>
                <a:lnTo>
                  <a:pt x="2614091" y="2614099"/>
                </a:lnTo>
                <a:lnTo>
                  <a:pt x="2581656" y="2645591"/>
                </a:lnTo>
                <a:lnTo>
                  <a:pt x="2548306" y="2676123"/>
                </a:lnTo>
                <a:lnTo>
                  <a:pt x="2514063" y="2705672"/>
                </a:lnTo>
                <a:lnTo>
                  <a:pt x="2478949" y="2734216"/>
                </a:lnTo>
                <a:lnTo>
                  <a:pt x="2442986" y="2761733"/>
                </a:lnTo>
                <a:lnTo>
                  <a:pt x="2406197" y="2788201"/>
                </a:lnTo>
                <a:lnTo>
                  <a:pt x="2368604" y="2813596"/>
                </a:lnTo>
                <a:lnTo>
                  <a:pt x="2330230" y="2837896"/>
                </a:lnTo>
                <a:lnTo>
                  <a:pt x="2291096" y="2861079"/>
                </a:lnTo>
                <a:lnTo>
                  <a:pt x="2251227" y="2883123"/>
                </a:lnTo>
                <a:lnTo>
                  <a:pt x="2210642" y="2904004"/>
                </a:lnTo>
                <a:lnTo>
                  <a:pt x="2169367" y="2923701"/>
                </a:lnTo>
                <a:lnTo>
                  <a:pt x="2127421" y="2942191"/>
                </a:lnTo>
                <a:lnTo>
                  <a:pt x="2084829" y="2959452"/>
                </a:lnTo>
                <a:lnTo>
                  <a:pt x="2041612" y="2975461"/>
                </a:lnTo>
                <a:lnTo>
                  <a:pt x="1997793" y="2990195"/>
                </a:lnTo>
                <a:lnTo>
                  <a:pt x="1953395" y="3003633"/>
                </a:lnTo>
                <a:lnTo>
                  <a:pt x="1908438" y="3015752"/>
                </a:lnTo>
                <a:lnTo>
                  <a:pt x="1862948" y="3026529"/>
                </a:lnTo>
                <a:lnTo>
                  <a:pt x="1816944" y="3035941"/>
                </a:lnTo>
                <a:lnTo>
                  <a:pt x="1770451" y="3043968"/>
                </a:lnTo>
                <a:lnTo>
                  <a:pt x="1723489" y="3050585"/>
                </a:lnTo>
                <a:lnTo>
                  <a:pt x="1676083" y="3055771"/>
                </a:lnTo>
                <a:lnTo>
                  <a:pt x="1628254" y="3059503"/>
                </a:lnTo>
                <a:lnTo>
                  <a:pt x="1580024" y="3061759"/>
                </a:lnTo>
                <a:lnTo>
                  <a:pt x="1531416" y="3062516"/>
                </a:lnTo>
                <a:close/>
              </a:path>
            </a:pathLst>
          </a:custGeom>
          <a:solidFill>
            <a:srgbClr val="EA542B"/>
          </a:solidFill>
        </p:spPr>
        <p:txBody>
          <a:bodyPr wrap="square" lIns="0" tIns="0" rIns="0" bIns="0" rtlCol="0"/>
          <a:lstStyle/>
          <a:p>
            <a:endParaRPr>
              <a:cs typeface="+mn-ea"/>
              <a:sym typeface="+mn-lt"/>
            </a:endParaRPr>
          </a:p>
        </p:txBody>
      </p:sp>
      <p:sp>
        <p:nvSpPr>
          <p:cNvPr id="7" name="object 7"/>
          <p:cNvSpPr/>
          <p:nvPr/>
        </p:nvSpPr>
        <p:spPr>
          <a:xfrm>
            <a:off x="1731265" y="2555494"/>
            <a:ext cx="1302385" cy="1301751"/>
          </a:xfrm>
          <a:custGeom>
            <a:avLst/>
            <a:gdLst/>
            <a:ahLst/>
            <a:cxnLst/>
            <a:rect l="l" t="t" r="r" b="b"/>
            <a:pathLst>
              <a:path w="1302385" h="1301750">
                <a:moveTo>
                  <a:pt x="651459" y="1301534"/>
                </a:moveTo>
                <a:lnTo>
                  <a:pt x="602891" y="1299749"/>
                </a:lnTo>
                <a:lnTo>
                  <a:pt x="555291" y="1294478"/>
                </a:lnTo>
                <a:lnTo>
                  <a:pt x="508786" y="1285847"/>
                </a:lnTo>
                <a:lnTo>
                  <a:pt x="463499" y="1273981"/>
                </a:lnTo>
                <a:lnTo>
                  <a:pt x="419558" y="1259008"/>
                </a:lnTo>
                <a:lnTo>
                  <a:pt x="377087" y="1241051"/>
                </a:lnTo>
                <a:lnTo>
                  <a:pt x="336212" y="1220238"/>
                </a:lnTo>
                <a:lnTo>
                  <a:pt x="297058" y="1196693"/>
                </a:lnTo>
                <a:lnTo>
                  <a:pt x="259751" y="1170544"/>
                </a:lnTo>
                <a:lnTo>
                  <a:pt x="224417" y="1141915"/>
                </a:lnTo>
                <a:lnTo>
                  <a:pt x="191181" y="1110932"/>
                </a:lnTo>
                <a:lnTo>
                  <a:pt x="160168" y="1077722"/>
                </a:lnTo>
                <a:lnTo>
                  <a:pt x="131505" y="1042409"/>
                </a:lnTo>
                <a:lnTo>
                  <a:pt x="105317" y="1005121"/>
                </a:lnTo>
                <a:lnTo>
                  <a:pt x="81730" y="965982"/>
                </a:lnTo>
                <a:lnTo>
                  <a:pt x="60869" y="925119"/>
                </a:lnTo>
                <a:lnTo>
                  <a:pt x="42860" y="882658"/>
                </a:lnTo>
                <a:lnTo>
                  <a:pt x="27830" y="838723"/>
                </a:lnTo>
                <a:lnTo>
                  <a:pt x="15903" y="793441"/>
                </a:lnTo>
                <a:lnTo>
                  <a:pt x="7207" y="746939"/>
                </a:lnTo>
                <a:lnTo>
                  <a:pt x="1874" y="699539"/>
                </a:lnTo>
                <a:lnTo>
                  <a:pt x="0" y="651001"/>
                </a:lnTo>
                <a:lnTo>
                  <a:pt x="1874" y="602404"/>
                </a:lnTo>
                <a:lnTo>
                  <a:pt x="7226" y="554779"/>
                </a:lnTo>
                <a:lnTo>
                  <a:pt x="15970" y="508104"/>
                </a:lnTo>
                <a:lnTo>
                  <a:pt x="27906" y="462822"/>
                </a:lnTo>
                <a:lnTo>
                  <a:pt x="42941" y="418887"/>
                </a:lnTo>
                <a:lnTo>
                  <a:pt x="60951" y="376424"/>
                </a:lnTo>
                <a:lnTo>
                  <a:pt x="81811" y="335560"/>
                </a:lnTo>
                <a:lnTo>
                  <a:pt x="105394" y="296421"/>
                </a:lnTo>
                <a:lnTo>
                  <a:pt x="131577" y="259132"/>
                </a:lnTo>
                <a:lnTo>
                  <a:pt x="160233" y="223819"/>
                </a:lnTo>
                <a:lnTo>
                  <a:pt x="191238" y="190607"/>
                </a:lnTo>
                <a:lnTo>
                  <a:pt x="224467" y="159624"/>
                </a:lnTo>
                <a:lnTo>
                  <a:pt x="259793" y="130994"/>
                </a:lnTo>
                <a:lnTo>
                  <a:pt x="297092" y="104844"/>
                </a:lnTo>
                <a:lnTo>
                  <a:pt x="336239" y="81298"/>
                </a:lnTo>
                <a:lnTo>
                  <a:pt x="377107" y="60484"/>
                </a:lnTo>
                <a:lnTo>
                  <a:pt x="419572" y="42527"/>
                </a:lnTo>
                <a:lnTo>
                  <a:pt x="463509" y="27553"/>
                </a:lnTo>
                <a:lnTo>
                  <a:pt x="508791" y="15687"/>
                </a:lnTo>
                <a:lnTo>
                  <a:pt x="555294" y="7056"/>
                </a:lnTo>
                <a:lnTo>
                  <a:pt x="602892" y="1784"/>
                </a:lnTo>
                <a:lnTo>
                  <a:pt x="651459" y="0"/>
                </a:lnTo>
                <a:lnTo>
                  <a:pt x="700027" y="1785"/>
                </a:lnTo>
                <a:lnTo>
                  <a:pt x="747625" y="7056"/>
                </a:lnTo>
                <a:lnTo>
                  <a:pt x="794129" y="15688"/>
                </a:lnTo>
                <a:lnTo>
                  <a:pt x="839413" y="27554"/>
                </a:lnTo>
                <a:lnTo>
                  <a:pt x="883350" y="42530"/>
                </a:lnTo>
                <a:lnTo>
                  <a:pt x="925814" y="60489"/>
                </a:lnTo>
                <a:lnTo>
                  <a:pt x="966680" y="81306"/>
                </a:lnTo>
                <a:lnTo>
                  <a:pt x="1005823" y="104855"/>
                </a:lnTo>
                <a:lnTo>
                  <a:pt x="1043115" y="131010"/>
                </a:lnTo>
                <a:lnTo>
                  <a:pt x="1078430" y="159645"/>
                </a:lnTo>
                <a:lnTo>
                  <a:pt x="1111644" y="190636"/>
                </a:lnTo>
                <a:lnTo>
                  <a:pt x="1142630" y="223856"/>
                </a:lnTo>
                <a:lnTo>
                  <a:pt x="1171262" y="259179"/>
                </a:lnTo>
                <a:lnTo>
                  <a:pt x="1197414" y="296480"/>
                </a:lnTo>
                <a:lnTo>
                  <a:pt x="1220960" y="335633"/>
                </a:lnTo>
                <a:lnTo>
                  <a:pt x="1241774" y="376512"/>
                </a:lnTo>
                <a:lnTo>
                  <a:pt x="1259729" y="418992"/>
                </a:lnTo>
                <a:lnTo>
                  <a:pt x="1274700" y="462947"/>
                </a:lnTo>
                <a:lnTo>
                  <a:pt x="1286560" y="508251"/>
                </a:lnTo>
                <a:lnTo>
                  <a:pt x="1295183" y="554779"/>
                </a:lnTo>
                <a:lnTo>
                  <a:pt x="1300434" y="602205"/>
                </a:lnTo>
                <a:lnTo>
                  <a:pt x="1302219" y="650773"/>
                </a:lnTo>
                <a:lnTo>
                  <a:pt x="1300434" y="699341"/>
                </a:lnTo>
                <a:lnTo>
                  <a:pt x="1295164" y="746939"/>
                </a:lnTo>
                <a:lnTo>
                  <a:pt x="1286494" y="793589"/>
                </a:lnTo>
                <a:lnTo>
                  <a:pt x="1274625" y="838848"/>
                </a:lnTo>
                <a:lnTo>
                  <a:pt x="1259649" y="882763"/>
                </a:lnTo>
                <a:lnTo>
                  <a:pt x="1241692" y="925207"/>
                </a:lnTo>
                <a:lnTo>
                  <a:pt x="1220880" y="966055"/>
                </a:lnTo>
                <a:lnTo>
                  <a:pt x="1197338" y="1005180"/>
                </a:lnTo>
                <a:lnTo>
                  <a:pt x="1171191" y="1042457"/>
                </a:lnTo>
                <a:lnTo>
                  <a:pt x="1142566" y="1077759"/>
                </a:lnTo>
                <a:lnTo>
                  <a:pt x="1111587" y="1110961"/>
                </a:lnTo>
                <a:lnTo>
                  <a:pt x="1078381" y="1141936"/>
                </a:lnTo>
                <a:lnTo>
                  <a:pt x="1043073" y="1170559"/>
                </a:lnTo>
                <a:lnTo>
                  <a:pt x="1005789" y="1196704"/>
                </a:lnTo>
                <a:lnTo>
                  <a:pt x="966654" y="1220245"/>
                </a:lnTo>
                <a:lnTo>
                  <a:pt x="925794" y="1241056"/>
                </a:lnTo>
                <a:lnTo>
                  <a:pt x="883335" y="1259010"/>
                </a:lnTo>
                <a:lnTo>
                  <a:pt x="839403" y="1273983"/>
                </a:lnTo>
                <a:lnTo>
                  <a:pt x="794124" y="1285847"/>
                </a:lnTo>
                <a:lnTo>
                  <a:pt x="747623" y="1294478"/>
                </a:lnTo>
                <a:lnTo>
                  <a:pt x="700026" y="1299749"/>
                </a:lnTo>
                <a:lnTo>
                  <a:pt x="651459" y="1301534"/>
                </a:lnTo>
                <a:close/>
              </a:path>
            </a:pathLst>
          </a:custGeom>
          <a:solidFill>
            <a:srgbClr val="394653"/>
          </a:solidFill>
        </p:spPr>
        <p:txBody>
          <a:bodyPr wrap="square" lIns="0" tIns="0" rIns="0" bIns="0" rtlCol="0"/>
          <a:lstStyle/>
          <a:p>
            <a:endParaRPr>
              <a:cs typeface="+mn-ea"/>
              <a:sym typeface="+mn-lt"/>
            </a:endParaRPr>
          </a:p>
        </p:txBody>
      </p:sp>
      <p:sp>
        <p:nvSpPr>
          <p:cNvPr id="8" name="object 8"/>
          <p:cNvSpPr txBox="1"/>
          <p:nvPr/>
        </p:nvSpPr>
        <p:spPr>
          <a:xfrm>
            <a:off x="2013992" y="2956280"/>
            <a:ext cx="735965" cy="443070"/>
          </a:xfrm>
          <a:prstGeom prst="rect">
            <a:avLst/>
          </a:prstGeom>
        </p:spPr>
        <p:txBody>
          <a:bodyPr vert="horz" wrap="square" lIns="0" tIns="12065" rIns="0" bIns="0" rtlCol="0">
            <a:spAutoFit/>
          </a:bodyPr>
          <a:lstStyle/>
          <a:p>
            <a:pPr marL="12700">
              <a:spcBef>
                <a:spcPts val="95"/>
              </a:spcBef>
            </a:pPr>
            <a:r>
              <a:rPr sz="2800" b="1" dirty="0">
                <a:solidFill>
                  <a:srgbClr val="FFFFFF"/>
                </a:solidFill>
                <a:cs typeface="+mn-ea"/>
                <a:sym typeface="+mn-lt"/>
              </a:rPr>
              <a:t>三</a:t>
            </a:r>
            <a:r>
              <a:rPr sz="2800" b="1" spc="-5" dirty="0">
                <a:solidFill>
                  <a:srgbClr val="FFFFFF"/>
                </a:solidFill>
                <a:cs typeface="+mn-ea"/>
                <a:sym typeface="+mn-lt"/>
              </a:rPr>
              <a:t>要</a:t>
            </a:r>
            <a:endParaRPr sz="2800">
              <a:cs typeface="+mn-ea"/>
              <a:sym typeface="+mn-lt"/>
            </a:endParaRPr>
          </a:p>
        </p:txBody>
      </p:sp>
      <p:sp>
        <p:nvSpPr>
          <p:cNvPr id="9" name="object 9"/>
          <p:cNvSpPr/>
          <p:nvPr/>
        </p:nvSpPr>
        <p:spPr>
          <a:xfrm>
            <a:off x="5350765" y="2555494"/>
            <a:ext cx="1301751" cy="1301751"/>
          </a:xfrm>
          <a:custGeom>
            <a:avLst/>
            <a:gdLst/>
            <a:ahLst/>
            <a:cxnLst/>
            <a:rect l="l" t="t" r="r" b="b"/>
            <a:pathLst>
              <a:path w="1301750" h="1301750">
                <a:moveTo>
                  <a:pt x="650773" y="1301534"/>
                </a:moveTo>
                <a:lnTo>
                  <a:pt x="602205" y="1299749"/>
                </a:lnTo>
                <a:lnTo>
                  <a:pt x="554606" y="1294478"/>
                </a:lnTo>
                <a:lnTo>
                  <a:pt x="508102" y="1285847"/>
                </a:lnTo>
                <a:lnTo>
                  <a:pt x="462819" y="1273981"/>
                </a:lnTo>
                <a:lnTo>
                  <a:pt x="418882" y="1259008"/>
                </a:lnTo>
                <a:lnTo>
                  <a:pt x="376417" y="1241051"/>
                </a:lnTo>
                <a:lnTo>
                  <a:pt x="335551" y="1220238"/>
                </a:lnTo>
                <a:lnTo>
                  <a:pt x="296408" y="1196693"/>
                </a:lnTo>
                <a:lnTo>
                  <a:pt x="259116" y="1170544"/>
                </a:lnTo>
                <a:lnTo>
                  <a:pt x="223800" y="1141915"/>
                </a:lnTo>
                <a:lnTo>
                  <a:pt x="190586" y="1110932"/>
                </a:lnTo>
                <a:lnTo>
                  <a:pt x="159599" y="1077722"/>
                </a:lnTo>
                <a:lnTo>
                  <a:pt x="130966" y="1042409"/>
                </a:lnTo>
                <a:lnTo>
                  <a:pt x="104814" y="1005121"/>
                </a:lnTo>
                <a:lnTo>
                  <a:pt x="81267" y="965982"/>
                </a:lnTo>
                <a:lnTo>
                  <a:pt x="60453" y="925119"/>
                </a:lnTo>
                <a:lnTo>
                  <a:pt x="42496" y="882658"/>
                </a:lnTo>
                <a:lnTo>
                  <a:pt x="27525" y="838723"/>
                </a:lnTo>
                <a:lnTo>
                  <a:pt x="15664" y="793441"/>
                </a:lnTo>
                <a:lnTo>
                  <a:pt x="7039" y="746939"/>
                </a:lnTo>
                <a:lnTo>
                  <a:pt x="1786" y="699539"/>
                </a:lnTo>
                <a:lnTo>
                  <a:pt x="0" y="651001"/>
                </a:lnTo>
                <a:lnTo>
                  <a:pt x="1786" y="602404"/>
                </a:lnTo>
                <a:lnTo>
                  <a:pt x="7058" y="554779"/>
                </a:lnTo>
                <a:lnTo>
                  <a:pt x="15729" y="508104"/>
                </a:lnTo>
                <a:lnTo>
                  <a:pt x="27600" y="462822"/>
                </a:lnTo>
                <a:lnTo>
                  <a:pt x="42577" y="418887"/>
                </a:lnTo>
                <a:lnTo>
                  <a:pt x="60535" y="376424"/>
                </a:lnTo>
                <a:lnTo>
                  <a:pt x="81348" y="335560"/>
                </a:lnTo>
                <a:lnTo>
                  <a:pt x="104891" y="296421"/>
                </a:lnTo>
                <a:lnTo>
                  <a:pt x="131038" y="259132"/>
                </a:lnTo>
                <a:lnTo>
                  <a:pt x="159664" y="223819"/>
                </a:lnTo>
                <a:lnTo>
                  <a:pt x="190643" y="190607"/>
                </a:lnTo>
                <a:lnTo>
                  <a:pt x="223849" y="159624"/>
                </a:lnTo>
                <a:lnTo>
                  <a:pt x="259158" y="130994"/>
                </a:lnTo>
                <a:lnTo>
                  <a:pt x="296442" y="104844"/>
                </a:lnTo>
                <a:lnTo>
                  <a:pt x="335577" y="81298"/>
                </a:lnTo>
                <a:lnTo>
                  <a:pt x="376437" y="60484"/>
                </a:lnTo>
                <a:lnTo>
                  <a:pt x="418896" y="42527"/>
                </a:lnTo>
                <a:lnTo>
                  <a:pt x="462828" y="27553"/>
                </a:lnTo>
                <a:lnTo>
                  <a:pt x="508108" y="15687"/>
                </a:lnTo>
                <a:lnTo>
                  <a:pt x="554609" y="7056"/>
                </a:lnTo>
                <a:lnTo>
                  <a:pt x="602206" y="1784"/>
                </a:lnTo>
                <a:lnTo>
                  <a:pt x="650773" y="0"/>
                </a:lnTo>
                <a:lnTo>
                  <a:pt x="699341" y="1785"/>
                </a:lnTo>
                <a:lnTo>
                  <a:pt x="746940" y="7056"/>
                </a:lnTo>
                <a:lnTo>
                  <a:pt x="793444" y="15688"/>
                </a:lnTo>
                <a:lnTo>
                  <a:pt x="838728" y="27554"/>
                </a:lnTo>
                <a:lnTo>
                  <a:pt x="882666" y="42530"/>
                </a:lnTo>
                <a:lnTo>
                  <a:pt x="925131" y="60489"/>
                </a:lnTo>
                <a:lnTo>
                  <a:pt x="965998" y="81306"/>
                </a:lnTo>
                <a:lnTo>
                  <a:pt x="1005141" y="104855"/>
                </a:lnTo>
                <a:lnTo>
                  <a:pt x="1042433" y="131010"/>
                </a:lnTo>
                <a:lnTo>
                  <a:pt x="1077750" y="159645"/>
                </a:lnTo>
                <a:lnTo>
                  <a:pt x="1110965" y="190636"/>
                </a:lnTo>
                <a:lnTo>
                  <a:pt x="1141952" y="223856"/>
                </a:lnTo>
                <a:lnTo>
                  <a:pt x="1170585" y="259179"/>
                </a:lnTo>
                <a:lnTo>
                  <a:pt x="1196738" y="296480"/>
                </a:lnTo>
                <a:lnTo>
                  <a:pt x="1220284" y="335633"/>
                </a:lnTo>
                <a:lnTo>
                  <a:pt x="1241099" y="376512"/>
                </a:lnTo>
                <a:lnTo>
                  <a:pt x="1259055" y="418992"/>
                </a:lnTo>
                <a:lnTo>
                  <a:pt x="1274026" y="462947"/>
                </a:lnTo>
                <a:lnTo>
                  <a:pt x="1285886" y="508251"/>
                </a:lnTo>
                <a:lnTo>
                  <a:pt x="1294509" y="554779"/>
                </a:lnTo>
                <a:lnTo>
                  <a:pt x="1299761" y="602205"/>
                </a:lnTo>
                <a:lnTo>
                  <a:pt x="1301546" y="650773"/>
                </a:lnTo>
                <a:lnTo>
                  <a:pt x="1299761" y="699341"/>
                </a:lnTo>
                <a:lnTo>
                  <a:pt x="1294490" y="746939"/>
                </a:lnTo>
                <a:lnTo>
                  <a:pt x="1285820" y="793589"/>
                </a:lnTo>
                <a:lnTo>
                  <a:pt x="1273950" y="838848"/>
                </a:lnTo>
                <a:lnTo>
                  <a:pt x="1258974" y="882763"/>
                </a:lnTo>
                <a:lnTo>
                  <a:pt x="1241017" y="925207"/>
                </a:lnTo>
                <a:lnTo>
                  <a:pt x="1220204" y="966055"/>
                </a:lnTo>
                <a:lnTo>
                  <a:pt x="1196661" y="1005180"/>
                </a:lnTo>
                <a:lnTo>
                  <a:pt x="1170513" y="1042457"/>
                </a:lnTo>
                <a:lnTo>
                  <a:pt x="1141887" y="1077759"/>
                </a:lnTo>
                <a:lnTo>
                  <a:pt x="1110908" y="1110961"/>
                </a:lnTo>
                <a:lnTo>
                  <a:pt x="1077701" y="1141936"/>
                </a:lnTo>
                <a:lnTo>
                  <a:pt x="1042392" y="1170559"/>
                </a:lnTo>
                <a:lnTo>
                  <a:pt x="1005107" y="1196704"/>
                </a:lnTo>
                <a:lnTo>
                  <a:pt x="965971" y="1220245"/>
                </a:lnTo>
                <a:lnTo>
                  <a:pt x="925111" y="1241056"/>
                </a:lnTo>
                <a:lnTo>
                  <a:pt x="882651" y="1259010"/>
                </a:lnTo>
                <a:lnTo>
                  <a:pt x="838719" y="1273983"/>
                </a:lnTo>
                <a:lnTo>
                  <a:pt x="793439" y="1285847"/>
                </a:lnTo>
                <a:lnTo>
                  <a:pt x="746937" y="1294478"/>
                </a:lnTo>
                <a:lnTo>
                  <a:pt x="699340" y="1299749"/>
                </a:lnTo>
                <a:lnTo>
                  <a:pt x="650773" y="1301534"/>
                </a:lnTo>
                <a:close/>
              </a:path>
            </a:pathLst>
          </a:custGeom>
          <a:solidFill>
            <a:srgbClr val="394653"/>
          </a:solidFill>
        </p:spPr>
        <p:txBody>
          <a:bodyPr wrap="square" lIns="0" tIns="0" rIns="0" bIns="0" rtlCol="0"/>
          <a:lstStyle/>
          <a:p>
            <a:endParaRPr>
              <a:cs typeface="+mn-ea"/>
              <a:sym typeface="+mn-lt"/>
            </a:endParaRPr>
          </a:p>
        </p:txBody>
      </p:sp>
      <p:sp>
        <p:nvSpPr>
          <p:cNvPr id="10" name="object 10"/>
          <p:cNvSpPr txBox="1"/>
          <p:nvPr/>
        </p:nvSpPr>
        <p:spPr>
          <a:xfrm>
            <a:off x="5632819" y="2956280"/>
            <a:ext cx="735965" cy="443070"/>
          </a:xfrm>
          <a:prstGeom prst="rect">
            <a:avLst/>
          </a:prstGeom>
        </p:spPr>
        <p:txBody>
          <a:bodyPr vert="horz" wrap="square" lIns="0" tIns="12065" rIns="0" bIns="0" rtlCol="0">
            <a:spAutoFit/>
          </a:bodyPr>
          <a:lstStyle/>
          <a:p>
            <a:pPr marL="12700">
              <a:spcBef>
                <a:spcPts val="95"/>
              </a:spcBef>
            </a:pPr>
            <a:r>
              <a:rPr sz="2800" b="1" dirty="0">
                <a:solidFill>
                  <a:srgbClr val="FFFFFF"/>
                </a:solidFill>
                <a:cs typeface="+mn-ea"/>
                <a:sym typeface="+mn-lt"/>
              </a:rPr>
              <a:t>三</a:t>
            </a:r>
            <a:r>
              <a:rPr sz="2800" b="1" spc="-5" dirty="0">
                <a:solidFill>
                  <a:srgbClr val="FFFFFF"/>
                </a:solidFill>
                <a:cs typeface="+mn-ea"/>
                <a:sym typeface="+mn-lt"/>
              </a:rPr>
              <a:t>救</a:t>
            </a:r>
            <a:endParaRPr sz="2800">
              <a:cs typeface="+mn-ea"/>
              <a:sym typeface="+mn-lt"/>
            </a:endParaRPr>
          </a:p>
        </p:txBody>
      </p:sp>
      <p:sp>
        <p:nvSpPr>
          <p:cNvPr id="11" name="object 11"/>
          <p:cNvSpPr/>
          <p:nvPr/>
        </p:nvSpPr>
        <p:spPr>
          <a:xfrm>
            <a:off x="8878823" y="2555494"/>
            <a:ext cx="1301751" cy="1301751"/>
          </a:xfrm>
          <a:custGeom>
            <a:avLst/>
            <a:gdLst/>
            <a:ahLst/>
            <a:cxnLst/>
            <a:rect l="l" t="t" r="r" b="b"/>
            <a:pathLst>
              <a:path w="1301750" h="1301750">
                <a:moveTo>
                  <a:pt x="650544" y="1301534"/>
                </a:moveTo>
                <a:lnTo>
                  <a:pt x="601976" y="1299749"/>
                </a:lnTo>
                <a:lnTo>
                  <a:pt x="554378" y="1294478"/>
                </a:lnTo>
                <a:lnTo>
                  <a:pt x="507874" y="1285847"/>
                </a:lnTo>
                <a:lnTo>
                  <a:pt x="462590" y="1273981"/>
                </a:lnTo>
                <a:lnTo>
                  <a:pt x="418654" y="1259008"/>
                </a:lnTo>
                <a:lnTo>
                  <a:pt x="376191" y="1241051"/>
                </a:lnTo>
                <a:lnTo>
                  <a:pt x="335327" y="1220238"/>
                </a:lnTo>
                <a:lnTo>
                  <a:pt x="296188" y="1196693"/>
                </a:lnTo>
                <a:lnTo>
                  <a:pt x="258900" y="1170544"/>
                </a:lnTo>
                <a:lnTo>
                  <a:pt x="223589" y="1141915"/>
                </a:lnTo>
                <a:lnTo>
                  <a:pt x="190381" y="1110932"/>
                </a:lnTo>
                <a:lnTo>
                  <a:pt x="159402" y="1077722"/>
                </a:lnTo>
                <a:lnTo>
                  <a:pt x="130780" y="1042409"/>
                </a:lnTo>
                <a:lnTo>
                  <a:pt x="104639" y="1005121"/>
                </a:lnTo>
                <a:lnTo>
                  <a:pt x="81105" y="965982"/>
                </a:lnTo>
                <a:lnTo>
                  <a:pt x="60307" y="925119"/>
                </a:lnTo>
                <a:lnTo>
                  <a:pt x="42368" y="882658"/>
                </a:lnTo>
                <a:lnTo>
                  <a:pt x="27417" y="838723"/>
                </a:lnTo>
                <a:lnTo>
                  <a:pt x="15578" y="793441"/>
                </a:lnTo>
                <a:lnTo>
                  <a:pt x="6980" y="746939"/>
                </a:lnTo>
                <a:lnTo>
                  <a:pt x="1755" y="699539"/>
                </a:lnTo>
                <a:lnTo>
                  <a:pt x="0" y="651001"/>
                </a:lnTo>
                <a:lnTo>
                  <a:pt x="1755" y="602404"/>
                </a:lnTo>
                <a:lnTo>
                  <a:pt x="6999" y="554779"/>
                </a:lnTo>
                <a:lnTo>
                  <a:pt x="15644" y="508104"/>
                </a:lnTo>
                <a:lnTo>
                  <a:pt x="27492" y="462822"/>
                </a:lnTo>
                <a:lnTo>
                  <a:pt x="42449" y="418887"/>
                </a:lnTo>
                <a:lnTo>
                  <a:pt x="60388" y="376424"/>
                </a:lnTo>
                <a:lnTo>
                  <a:pt x="81186" y="335560"/>
                </a:lnTo>
                <a:lnTo>
                  <a:pt x="104715" y="296421"/>
                </a:lnTo>
                <a:lnTo>
                  <a:pt x="130851" y="259132"/>
                </a:lnTo>
                <a:lnTo>
                  <a:pt x="159467" y="223819"/>
                </a:lnTo>
                <a:lnTo>
                  <a:pt x="190438" y="190607"/>
                </a:lnTo>
                <a:lnTo>
                  <a:pt x="223638" y="159624"/>
                </a:lnTo>
                <a:lnTo>
                  <a:pt x="258941" y="130994"/>
                </a:lnTo>
                <a:lnTo>
                  <a:pt x="296222" y="104844"/>
                </a:lnTo>
                <a:lnTo>
                  <a:pt x="335354" y="81298"/>
                </a:lnTo>
                <a:lnTo>
                  <a:pt x="376211" y="60484"/>
                </a:lnTo>
                <a:lnTo>
                  <a:pt x="418669" y="42527"/>
                </a:lnTo>
                <a:lnTo>
                  <a:pt x="462600" y="27553"/>
                </a:lnTo>
                <a:lnTo>
                  <a:pt x="507879" y="15687"/>
                </a:lnTo>
                <a:lnTo>
                  <a:pt x="554380" y="7056"/>
                </a:lnTo>
                <a:lnTo>
                  <a:pt x="601977" y="1784"/>
                </a:lnTo>
                <a:lnTo>
                  <a:pt x="650544" y="0"/>
                </a:lnTo>
                <a:lnTo>
                  <a:pt x="699112" y="1785"/>
                </a:lnTo>
                <a:lnTo>
                  <a:pt x="746711" y="7056"/>
                </a:lnTo>
                <a:lnTo>
                  <a:pt x="793215" y="15688"/>
                </a:lnTo>
                <a:lnTo>
                  <a:pt x="838498" y="27554"/>
                </a:lnTo>
                <a:lnTo>
                  <a:pt x="882435" y="42530"/>
                </a:lnTo>
                <a:lnTo>
                  <a:pt x="924900" y="60489"/>
                </a:lnTo>
                <a:lnTo>
                  <a:pt x="965766" y="81306"/>
                </a:lnTo>
                <a:lnTo>
                  <a:pt x="1004908" y="104855"/>
                </a:lnTo>
                <a:lnTo>
                  <a:pt x="1042200" y="131010"/>
                </a:lnTo>
                <a:lnTo>
                  <a:pt x="1077516" y="159645"/>
                </a:lnTo>
                <a:lnTo>
                  <a:pt x="1110730" y="190636"/>
                </a:lnTo>
                <a:lnTo>
                  <a:pt x="1141716" y="223856"/>
                </a:lnTo>
                <a:lnTo>
                  <a:pt x="1170348" y="259179"/>
                </a:lnTo>
                <a:lnTo>
                  <a:pt x="1196500" y="296480"/>
                </a:lnTo>
                <a:lnTo>
                  <a:pt x="1220046" y="335633"/>
                </a:lnTo>
                <a:lnTo>
                  <a:pt x="1240860" y="376512"/>
                </a:lnTo>
                <a:lnTo>
                  <a:pt x="1258815" y="418992"/>
                </a:lnTo>
                <a:lnTo>
                  <a:pt x="1273786" y="462947"/>
                </a:lnTo>
                <a:lnTo>
                  <a:pt x="1285645" y="508251"/>
                </a:lnTo>
                <a:lnTo>
                  <a:pt x="1294268" y="554779"/>
                </a:lnTo>
                <a:lnTo>
                  <a:pt x="1299520" y="602205"/>
                </a:lnTo>
                <a:lnTo>
                  <a:pt x="1301305" y="650773"/>
                </a:lnTo>
                <a:lnTo>
                  <a:pt x="1299520" y="699341"/>
                </a:lnTo>
                <a:lnTo>
                  <a:pt x="1294249" y="746939"/>
                </a:lnTo>
                <a:lnTo>
                  <a:pt x="1285580" y="793589"/>
                </a:lnTo>
                <a:lnTo>
                  <a:pt x="1273710" y="838848"/>
                </a:lnTo>
                <a:lnTo>
                  <a:pt x="1258734" y="882763"/>
                </a:lnTo>
                <a:lnTo>
                  <a:pt x="1240778" y="925207"/>
                </a:lnTo>
                <a:lnTo>
                  <a:pt x="1219965" y="966055"/>
                </a:lnTo>
                <a:lnTo>
                  <a:pt x="1196423" y="1005180"/>
                </a:lnTo>
                <a:lnTo>
                  <a:pt x="1170277" y="1042457"/>
                </a:lnTo>
                <a:lnTo>
                  <a:pt x="1141651" y="1077759"/>
                </a:lnTo>
                <a:lnTo>
                  <a:pt x="1110673" y="1110961"/>
                </a:lnTo>
                <a:lnTo>
                  <a:pt x="1077467" y="1141936"/>
                </a:lnTo>
                <a:lnTo>
                  <a:pt x="1042158" y="1170559"/>
                </a:lnTo>
                <a:lnTo>
                  <a:pt x="1004874" y="1196704"/>
                </a:lnTo>
                <a:lnTo>
                  <a:pt x="965739" y="1220245"/>
                </a:lnTo>
                <a:lnTo>
                  <a:pt x="924880" y="1241056"/>
                </a:lnTo>
                <a:lnTo>
                  <a:pt x="882421" y="1259010"/>
                </a:lnTo>
                <a:lnTo>
                  <a:pt x="838489" y="1273983"/>
                </a:lnTo>
                <a:lnTo>
                  <a:pt x="793210" y="1285847"/>
                </a:lnTo>
                <a:lnTo>
                  <a:pt x="746708" y="1294478"/>
                </a:lnTo>
                <a:lnTo>
                  <a:pt x="699111" y="1299749"/>
                </a:lnTo>
                <a:lnTo>
                  <a:pt x="650544" y="1301534"/>
                </a:lnTo>
                <a:close/>
              </a:path>
            </a:pathLst>
          </a:custGeom>
          <a:solidFill>
            <a:srgbClr val="394653"/>
          </a:solidFill>
        </p:spPr>
        <p:txBody>
          <a:bodyPr wrap="square" lIns="0" tIns="0" rIns="0" bIns="0" rtlCol="0"/>
          <a:lstStyle/>
          <a:p>
            <a:endParaRPr>
              <a:cs typeface="+mn-ea"/>
              <a:sym typeface="+mn-lt"/>
            </a:endParaRPr>
          </a:p>
        </p:txBody>
      </p:sp>
      <p:sp>
        <p:nvSpPr>
          <p:cNvPr id="12" name="object 12"/>
          <p:cNvSpPr txBox="1"/>
          <p:nvPr/>
        </p:nvSpPr>
        <p:spPr>
          <a:xfrm>
            <a:off x="9160636" y="2956280"/>
            <a:ext cx="735965" cy="443070"/>
          </a:xfrm>
          <a:prstGeom prst="rect">
            <a:avLst/>
          </a:prstGeom>
        </p:spPr>
        <p:txBody>
          <a:bodyPr vert="horz" wrap="square" lIns="0" tIns="12065" rIns="0" bIns="0" rtlCol="0">
            <a:spAutoFit/>
          </a:bodyPr>
          <a:lstStyle/>
          <a:p>
            <a:pPr marL="12700">
              <a:spcBef>
                <a:spcPts val="95"/>
              </a:spcBef>
            </a:pPr>
            <a:r>
              <a:rPr sz="2800" b="1" dirty="0">
                <a:solidFill>
                  <a:srgbClr val="FFFFFF"/>
                </a:solidFill>
                <a:cs typeface="+mn-ea"/>
                <a:sym typeface="+mn-lt"/>
              </a:rPr>
              <a:t>三</a:t>
            </a:r>
            <a:r>
              <a:rPr sz="2800" b="1" spc="-5" dirty="0">
                <a:solidFill>
                  <a:srgbClr val="FFFFFF"/>
                </a:solidFill>
                <a:cs typeface="+mn-ea"/>
                <a:sym typeface="+mn-lt"/>
              </a:rPr>
              <a:t>不</a:t>
            </a:r>
            <a:endParaRPr sz="2800">
              <a:cs typeface="+mn-ea"/>
              <a:sym typeface="+mn-lt"/>
            </a:endParaRPr>
          </a:p>
        </p:txBody>
      </p:sp>
      <p:sp>
        <p:nvSpPr>
          <p:cNvPr id="13" name="object 13"/>
          <p:cNvSpPr txBox="1"/>
          <p:nvPr/>
        </p:nvSpPr>
        <p:spPr>
          <a:xfrm>
            <a:off x="1292543" y="3989539"/>
            <a:ext cx="2312035" cy="1397819"/>
          </a:xfrm>
          <a:prstGeom prst="rect">
            <a:avLst/>
          </a:prstGeom>
        </p:spPr>
        <p:txBody>
          <a:bodyPr vert="horz" wrap="square" lIns="0" tIns="12700" rIns="0" bIns="0" rtlCol="0">
            <a:spAutoFit/>
          </a:bodyPr>
          <a:lstStyle/>
          <a:p>
            <a:pPr marL="520065" marR="513715" algn="ctr">
              <a:lnSpc>
                <a:spcPct val="150000"/>
              </a:lnSpc>
              <a:spcBef>
                <a:spcPts val="100"/>
              </a:spcBef>
            </a:pPr>
            <a:r>
              <a:rPr sz="2000" dirty="0">
                <a:solidFill>
                  <a:srgbClr val="FFFFFF"/>
                </a:solidFill>
                <a:cs typeface="+mn-ea"/>
                <a:sym typeface="+mn-lt"/>
              </a:rPr>
              <a:t>要熟悉环境 要保持冷</a:t>
            </a:r>
            <a:r>
              <a:rPr sz="2000" spc="5" dirty="0">
                <a:solidFill>
                  <a:srgbClr val="FFFFFF"/>
                </a:solidFill>
                <a:cs typeface="+mn-ea"/>
                <a:sym typeface="+mn-lt"/>
              </a:rPr>
              <a:t>静</a:t>
            </a:r>
            <a:endParaRPr sz="2000">
              <a:cs typeface="+mn-ea"/>
              <a:sym typeface="+mn-lt"/>
            </a:endParaRPr>
          </a:p>
          <a:p>
            <a:pPr algn="ctr">
              <a:spcBef>
                <a:spcPts val="1200"/>
              </a:spcBef>
            </a:pPr>
            <a:r>
              <a:rPr sz="2000" dirty="0">
                <a:solidFill>
                  <a:srgbClr val="FFFFFF"/>
                </a:solidFill>
                <a:cs typeface="+mn-ea"/>
                <a:sym typeface="+mn-lt"/>
              </a:rPr>
              <a:t>要防止有毒有害烟</a:t>
            </a:r>
            <a:r>
              <a:rPr sz="2000" spc="5" dirty="0">
                <a:solidFill>
                  <a:srgbClr val="FFFFFF"/>
                </a:solidFill>
                <a:cs typeface="+mn-ea"/>
                <a:sym typeface="+mn-lt"/>
              </a:rPr>
              <a:t>尘</a:t>
            </a:r>
            <a:endParaRPr sz="2000">
              <a:cs typeface="+mn-ea"/>
              <a:sym typeface="+mn-lt"/>
            </a:endParaRPr>
          </a:p>
        </p:txBody>
      </p:sp>
      <p:sp>
        <p:nvSpPr>
          <p:cNvPr id="14" name="object 14"/>
          <p:cNvSpPr txBox="1"/>
          <p:nvPr/>
        </p:nvSpPr>
        <p:spPr>
          <a:xfrm>
            <a:off x="5267121" y="4028974"/>
            <a:ext cx="1550035" cy="1397819"/>
          </a:xfrm>
          <a:prstGeom prst="rect">
            <a:avLst/>
          </a:prstGeom>
        </p:spPr>
        <p:txBody>
          <a:bodyPr vert="horz" wrap="square" lIns="0" tIns="12700" rIns="0" bIns="0" rtlCol="0">
            <a:spAutoFit/>
          </a:bodyPr>
          <a:lstStyle/>
          <a:p>
            <a:pPr marL="12700" marR="5080" indent="254000">
              <a:lnSpc>
                <a:spcPct val="150000"/>
              </a:lnSpc>
              <a:spcBef>
                <a:spcPts val="100"/>
              </a:spcBef>
            </a:pPr>
            <a:r>
              <a:rPr sz="2000" dirty="0">
                <a:solidFill>
                  <a:srgbClr val="FFFFFF"/>
                </a:solidFill>
                <a:cs typeface="+mn-ea"/>
                <a:sym typeface="+mn-lt"/>
              </a:rPr>
              <a:t>通道自</a:t>
            </a:r>
            <a:r>
              <a:rPr sz="2000" spc="5" dirty="0">
                <a:solidFill>
                  <a:srgbClr val="FFFFFF"/>
                </a:solidFill>
                <a:cs typeface="+mn-ea"/>
                <a:sym typeface="+mn-lt"/>
              </a:rPr>
              <a:t>救 </a:t>
            </a:r>
            <a:r>
              <a:rPr sz="2000" dirty="0">
                <a:solidFill>
                  <a:srgbClr val="FFFFFF"/>
                </a:solidFill>
                <a:cs typeface="+mn-ea"/>
                <a:sym typeface="+mn-lt"/>
              </a:rPr>
              <a:t>结绳下滑自</a:t>
            </a:r>
            <a:r>
              <a:rPr sz="2000" spc="5" dirty="0">
                <a:solidFill>
                  <a:srgbClr val="FFFFFF"/>
                </a:solidFill>
                <a:cs typeface="+mn-ea"/>
                <a:sym typeface="+mn-lt"/>
              </a:rPr>
              <a:t>救</a:t>
            </a:r>
            <a:endParaRPr sz="2000">
              <a:cs typeface="+mn-ea"/>
              <a:sym typeface="+mn-lt"/>
            </a:endParaRPr>
          </a:p>
          <a:p>
            <a:pPr marL="191770">
              <a:spcBef>
                <a:spcPts val="1200"/>
              </a:spcBef>
              <a:tabLst>
                <a:tab pos="848360" algn="l"/>
              </a:tabLst>
            </a:pPr>
            <a:r>
              <a:rPr sz="2000" dirty="0">
                <a:solidFill>
                  <a:srgbClr val="FFFFFF"/>
                </a:solidFill>
                <a:cs typeface="+mn-ea"/>
                <a:sym typeface="+mn-lt"/>
              </a:rPr>
              <a:t>向</a:t>
            </a:r>
            <a:r>
              <a:rPr sz="2000" spc="5" dirty="0">
                <a:solidFill>
                  <a:srgbClr val="FFFFFF"/>
                </a:solidFill>
                <a:cs typeface="+mn-ea"/>
                <a:sym typeface="+mn-lt"/>
              </a:rPr>
              <a:t>外	</a:t>
            </a:r>
            <a:r>
              <a:rPr sz="2000" dirty="0">
                <a:solidFill>
                  <a:srgbClr val="FFFFFF"/>
                </a:solidFill>
                <a:cs typeface="+mn-ea"/>
                <a:sym typeface="+mn-lt"/>
              </a:rPr>
              <a:t>求</a:t>
            </a:r>
            <a:r>
              <a:rPr sz="2000" spc="5" dirty="0">
                <a:solidFill>
                  <a:srgbClr val="FFFFFF"/>
                </a:solidFill>
                <a:cs typeface="+mn-ea"/>
                <a:sym typeface="+mn-lt"/>
              </a:rPr>
              <a:t>救</a:t>
            </a:r>
            <a:endParaRPr sz="2000">
              <a:cs typeface="+mn-ea"/>
              <a:sym typeface="+mn-lt"/>
            </a:endParaRPr>
          </a:p>
        </p:txBody>
      </p:sp>
      <p:sp>
        <p:nvSpPr>
          <p:cNvPr id="15" name="object 15"/>
          <p:cNvSpPr txBox="1"/>
          <p:nvPr/>
        </p:nvSpPr>
        <p:spPr>
          <a:xfrm>
            <a:off x="9053996" y="4052900"/>
            <a:ext cx="1042035" cy="1343445"/>
          </a:xfrm>
          <a:prstGeom prst="rect">
            <a:avLst/>
          </a:prstGeom>
        </p:spPr>
        <p:txBody>
          <a:bodyPr vert="horz" wrap="square" lIns="0" tIns="12700" rIns="0" bIns="0" rtlCol="0">
            <a:spAutoFit/>
          </a:bodyPr>
          <a:lstStyle/>
          <a:p>
            <a:pPr marL="139700" marR="5080" indent="-127000">
              <a:lnSpc>
                <a:spcPct val="150000"/>
              </a:lnSpc>
              <a:spcBef>
                <a:spcPts val="100"/>
              </a:spcBef>
            </a:pPr>
            <a:r>
              <a:rPr sz="2000" dirty="0">
                <a:solidFill>
                  <a:srgbClr val="FFFFFF"/>
                </a:solidFill>
                <a:cs typeface="+mn-ea"/>
                <a:sym typeface="+mn-lt"/>
              </a:rPr>
              <a:t>不乘电梯 不跳</a:t>
            </a:r>
            <a:r>
              <a:rPr sz="2000" spc="5" dirty="0">
                <a:solidFill>
                  <a:srgbClr val="FFFFFF"/>
                </a:solidFill>
                <a:cs typeface="+mn-ea"/>
                <a:sym typeface="+mn-lt"/>
              </a:rPr>
              <a:t>楼 </a:t>
            </a:r>
            <a:r>
              <a:rPr sz="2000" dirty="0">
                <a:solidFill>
                  <a:srgbClr val="FFFFFF"/>
                </a:solidFill>
                <a:cs typeface="+mn-ea"/>
                <a:sym typeface="+mn-lt"/>
              </a:rPr>
              <a:t>不贪</a:t>
            </a:r>
            <a:r>
              <a:rPr sz="2000" spc="5" dirty="0">
                <a:solidFill>
                  <a:srgbClr val="FFFFFF"/>
                </a:solidFill>
                <a:cs typeface="+mn-ea"/>
                <a:sym typeface="+mn-lt"/>
              </a:rPr>
              <a:t>物</a:t>
            </a:r>
            <a:endParaRPr sz="2000">
              <a:cs typeface="+mn-ea"/>
              <a:sym typeface="+mn-lt"/>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2044701" y="1383454"/>
            <a:ext cx="8102600" cy="4365413"/>
            <a:chOff x="2133" y="1634"/>
            <a:chExt cx="9570" cy="5156"/>
          </a:xfrm>
        </p:grpSpPr>
        <p:grpSp>
          <p:nvGrpSpPr>
            <p:cNvPr id="6" name="组合 5"/>
            <p:cNvGrpSpPr/>
            <p:nvPr/>
          </p:nvGrpSpPr>
          <p:grpSpPr>
            <a:xfrm>
              <a:off x="2133" y="1896"/>
              <a:ext cx="4139" cy="4615"/>
              <a:chOff x="1531" y="1583"/>
              <a:chExt cx="4818" cy="4615"/>
            </a:xfrm>
          </p:grpSpPr>
          <p:sp>
            <p:nvSpPr>
              <p:cNvPr id="4" name="文本框 3"/>
              <p:cNvSpPr txBox="1"/>
              <p:nvPr/>
            </p:nvSpPr>
            <p:spPr>
              <a:xfrm>
                <a:off x="1531" y="2163"/>
                <a:ext cx="4818" cy="4035"/>
              </a:xfrm>
              <a:prstGeom prst="rect">
                <a:avLst/>
              </a:prstGeom>
              <a:noFill/>
            </p:spPr>
            <p:txBody>
              <a:bodyPr wrap="square" rtlCol="0" anchor="t">
                <a:spAutoFit/>
              </a:bodyPr>
              <a:lstStyle/>
              <a:p>
                <a:pPr indent="643255" algn="just"/>
                <a:r>
                  <a:rPr lang="zh-CN" altLang="en-US" sz="2400" spc="133" dirty="0">
                    <a:solidFill>
                      <a:schemeClr val="tx1">
                        <a:lumMod val="75000"/>
                        <a:lumOff val="25000"/>
                      </a:schemeClr>
                    </a:solidFill>
                    <a:cs typeface="+mn-ea"/>
                    <a:sym typeface="+mn-lt"/>
                  </a:rPr>
                  <a:t>灭火器是由筒体、器头、喷嘴等部件组成，借助驱动压力将所充装的灭火剂喷出，达到灭火的目的。</a:t>
                </a:r>
              </a:p>
              <a:p>
                <a:pPr indent="643255" algn="just"/>
                <a:r>
                  <a:rPr lang="zh-CN" altLang="en-US" sz="2400" spc="133" dirty="0">
                    <a:solidFill>
                      <a:schemeClr val="tx1">
                        <a:lumMod val="75000"/>
                        <a:lumOff val="25000"/>
                      </a:schemeClr>
                    </a:solidFill>
                    <a:cs typeface="+mn-ea"/>
                    <a:sym typeface="+mn-lt"/>
                  </a:rPr>
                  <a:t>灭火器按所充装的灭火剂可分为</a:t>
                </a:r>
                <a:r>
                  <a:rPr lang="zh-CN" altLang="en-US" sz="2400" b="1" spc="133" dirty="0">
                    <a:gradFill>
                      <a:gsLst>
                        <a:gs pos="0">
                          <a:srgbClr val="233D9C"/>
                        </a:gs>
                        <a:gs pos="100000">
                          <a:srgbClr val="0DACB8"/>
                        </a:gs>
                      </a:gsLst>
                      <a:lin ang="2700000" scaled="0"/>
                    </a:gradFill>
                    <a:cs typeface="+mn-ea"/>
                    <a:sym typeface="+mn-lt"/>
                  </a:rPr>
                  <a:t>干粉</a:t>
                </a:r>
                <a:r>
                  <a:rPr lang="zh-CN" altLang="en-US" sz="2400" spc="133" dirty="0">
                    <a:solidFill>
                      <a:schemeClr val="tx1">
                        <a:lumMod val="75000"/>
                        <a:lumOff val="25000"/>
                      </a:schemeClr>
                    </a:solidFill>
                    <a:cs typeface="+mn-ea"/>
                    <a:sym typeface="+mn-lt"/>
                  </a:rPr>
                  <a:t>、</a:t>
                </a:r>
                <a:r>
                  <a:rPr lang="zh-CN" altLang="en-US" sz="2400" b="1" spc="133" dirty="0">
                    <a:gradFill>
                      <a:gsLst>
                        <a:gs pos="0">
                          <a:srgbClr val="233D9C"/>
                        </a:gs>
                        <a:gs pos="100000">
                          <a:srgbClr val="0DACB8"/>
                        </a:gs>
                      </a:gsLst>
                      <a:lin ang="2700000" scaled="0"/>
                    </a:gradFill>
                    <a:cs typeface="+mn-ea"/>
                    <a:sym typeface="+mn-lt"/>
                  </a:rPr>
                  <a:t>水基</a:t>
                </a:r>
                <a:r>
                  <a:rPr lang="zh-CN" altLang="en-US" sz="2400" spc="133" dirty="0">
                    <a:solidFill>
                      <a:schemeClr val="tx1">
                        <a:lumMod val="75000"/>
                        <a:lumOff val="25000"/>
                      </a:schemeClr>
                    </a:solidFill>
                    <a:cs typeface="+mn-ea"/>
                    <a:sym typeface="+mn-lt"/>
                  </a:rPr>
                  <a:t>、二氧化碳、泡沫、酸碱、</a:t>
                </a:r>
                <a:r>
                  <a:rPr lang="zh-CN" altLang="en-US" sz="2400" b="1" spc="133" dirty="0">
                    <a:gradFill>
                      <a:gsLst>
                        <a:gs pos="0">
                          <a:srgbClr val="233D9C"/>
                        </a:gs>
                        <a:gs pos="100000">
                          <a:srgbClr val="0DACB8"/>
                        </a:gs>
                      </a:gsLst>
                      <a:lin ang="2700000" scaled="0"/>
                    </a:gradFill>
                    <a:cs typeface="+mn-ea"/>
                    <a:sym typeface="+mn-lt"/>
                  </a:rPr>
                  <a:t>清水</a:t>
                </a:r>
                <a:r>
                  <a:rPr lang="zh-CN" altLang="en-US" sz="2400" spc="133" dirty="0">
                    <a:solidFill>
                      <a:schemeClr val="tx1">
                        <a:lumMod val="75000"/>
                        <a:lumOff val="25000"/>
                      </a:schemeClr>
                    </a:solidFill>
                    <a:cs typeface="+mn-ea"/>
                    <a:sym typeface="+mn-lt"/>
                  </a:rPr>
                  <a:t>等几类。</a:t>
                </a:r>
              </a:p>
            </p:txBody>
          </p:sp>
          <p:sp>
            <p:nvSpPr>
              <p:cNvPr id="5" name="文本框 4"/>
              <p:cNvSpPr txBox="1"/>
              <p:nvPr/>
            </p:nvSpPr>
            <p:spPr>
              <a:xfrm>
                <a:off x="1534" y="1583"/>
                <a:ext cx="3304" cy="545"/>
              </a:xfrm>
              <a:prstGeom prst="rect">
                <a:avLst/>
              </a:prstGeom>
              <a:noFill/>
            </p:spPr>
            <p:txBody>
              <a:bodyPr wrap="square" rtlCol="0" anchor="t">
                <a:spAutoFit/>
              </a:bodyPr>
              <a:lstStyle/>
              <a:p>
                <a:pPr algn="just"/>
                <a:r>
                  <a:rPr lang="zh-CN" altLang="en-US" sz="2400" b="1" spc="133">
                    <a:gradFill>
                      <a:gsLst>
                        <a:gs pos="0">
                          <a:srgbClr val="233D9C"/>
                        </a:gs>
                        <a:gs pos="100000">
                          <a:srgbClr val="0DACB8"/>
                        </a:gs>
                      </a:gsLst>
                      <a:lin ang="2700000" scaled="0"/>
                    </a:gradFill>
                    <a:cs typeface="+mn-ea"/>
                    <a:sym typeface="+mn-lt"/>
                  </a:rPr>
                  <a:t>灭火器介绍</a:t>
                </a:r>
              </a:p>
            </p:txBody>
          </p:sp>
        </p:grpSp>
        <p:grpSp>
          <p:nvGrpSpPr>
            <p:cNvPr id="8" name="组合 7"/>
            <p:cNvGrpSpPr/>
            <p:nvPr/>
          </p:nvGrpSpPr>
          <p:grpSpPr>
            <a:xfrm>
              <a:off x="6639" y="1634"/>
              <a:ext cx="2189" cy="5156"/>
              <a:chOff x="1672" y="2344"/>
              <a:chExt cx="2189" cy="5156"/>
            </a:xfrm>
          </p:grpSpPr>
          <p:pic>
            <p:nvPicPr>
              <p:cNvPr id="29704" name="Picture 2" descr="警巡图片 003"/>
              <p:cNvPicPr>
                <a:picLocks noChangeAspect="1"/>
              </p:cNvPicPr>
              <p:nvPr/>
            </p:nvPicPr>
            <p:blipFill>
              <a:blip r:embed="rId3"/>
              <a:srcRect l="40117" t="2551" r="29626" b="5299"/>
              <a:stretch>
                <a:fillRect/>
              </a:stretch>
            </p:blipFill>
            <p:spPr>
              <a:xfrm>
                <a:off x="1672" y="2344"/>
                <a:ext cx="2189" cy="4624"/>
              </a:xfrm>
              <a:prstGeom prst="rect">
                <a:avLst/>
              </a:prstGeom>
              <a:noFill/>
              <a:ln w="9525" cap="flat" cmpd="sng">
                <a:noFill/>
                <a:prstDash val="solid"/>
                <a:miter/>
                <a:headEnd type="none" w="med" len="med"/>
                <a:tailEnd type="none" w="med" len="med"/>
              </a:ln>
            </p:spPr>
          </p:pic>
          <p:sp>
            <p:nvSpPr>
              <p:cNvPr id="7" name="文本框 6"/>
              <p:cNvSpPr txBox="1"/>
              <p:nvPr/>
            </p:nvSpPr>
            <p:spPr>
              <a:xfrm>
                <a:off x="1698" y="6955"/>
                <a:ext cx="2136" cy="545"/>
              </a:xfrm>
              <a:prstGeom prst="rect">
                <a:avLst/>
              </a:prstGeom>
              <a:gradFill>
                <a:gsLst>
                  <a:gs pos="0">
                    <a:srgbClr val="233D9C"/>
                  </a:gs>
                  <a:gs pos="100000">
                    <a:srgbClr val="0DACB8"/>
                  </a:gs>
                </a:gsLst>
                <a:lin ang="2700000" scaled="0"/>
              </a:gradFill>
            </p:spPr>
            <p:txBody>
              <a:bodyPr wrap="none" rtlCol="0" anchor="ctr" anchorCtr="0">
                <a:spAutoFit/>
              </a:bodyPr>
              <a:lstStyle/>
              <a:p>
                <a:pPr algn="ctr"/>
                <a:r>
                  <a:rPr lang="zh-CN" altLang="en-US" sz="2400" b="1" spc="133" dirty="0">
                    <a:solidFill>
                      <a:schemeClr val="bg1"/>
                    </a:solidFill>
                    <a:cs typeface="+mn-ea"/>
                    <a:sym typeface="+mn-lt"/>
                  </a:rPr>
                  <a:t>水基灭火器</a:t>
                </a:r>
              </a:p>
            </p:txBody>
          </p:sp>
        </p:grpSp>
        <p:grpSp>
          <p:nvGrpSpPr>
            <p:cNvPr id="10" name="组合 9"/>
            <p:cNvGrpSpPr/>
            <p:nvPr/>
          </p:nvGrpSpPr>
          <p:grpSpPr>
            <a:xfrm>
              <a:off x="9515" y="1635"/>
              <a:ext cx="2188" cy="5155"/>
              <a:chOff x="4838" y="2345"/>
              <a:chExt cx="2188" cy="5155"/>
            </a:xfrm>
          </p:grpSpPr>
          <p:pic>
            <p:nvPicPr>
              <p:cNvPr id="29703" name="Picture 1" descr="警巡图片 001"/>
              <p:cNvPicPr>
                <a:picLocks noChangeAspect="1"/>
              </p:cNvPicPr>
              <p:nvPr/>
            </p:nvPicPr>
            <p:blipFill>
              <a:blip r:embed="rId4"/>
              <a:srcRect l="43245" r="28485" b="12157"/>
              <a:stretch>
                <a:fillRect/>
              </a:stretch>
            </p:blipFill>
            <p:spPr>
              <a:xfrm>
                <a:off x="4838" y="2345"/>
                <a:ext cx="2188" cy="4593"/>
              </a:xfrm>
              <a:prstGeom prst="rect">
                <a:avLst/>
              </a:prstGeom>
              <a:noFill/>
              <a:ln w="9525" cap="flat" cmpd="sng">
                <a:noFill/>
                <a:prstDash val="solid"/>
                <a:miter/>
                <a:headEnd type="none" w="med" len="med"/>
                <a:tailEnd type="none" w="med" len="med"/>
              </a:ln>
            </p:spPr>
          </p:pic>
          <p:sp>
            <p:nvSpPr>
              <p:cNvPr id="9" name="文本框 8"/>
              <p:cNvSpPr txBox="1"/>
              <p:nvPr/>
            </p:nvSpPr>
            <p:spPr>
              <a:xfrm>
                <a:off x="4864" y="6955"/>
                <a:ext cx="2136" cy="545"/>
              </a:xfrm>
              <a:prstGeom prst="rect">
                <a:avLst/>
              </a:prstGeom>
              <a:gradFill>
                <a:gsLst>
                  <a:gs pos="0">
                    <a:srgbClr val="233D9C"/>
                  </a:gs>
                  <a:gs pos="100000">
                    <a:srgbClr val="0DACB8"/>
                  </a:gs>
                </a:gsLst>
                <a:lin ang="2700000" scaled="0"/>
              </a:gradFill>
            </p:spPr>
            <p:txBody>
              <a:bodyPr wrap="none" rtlCol="0" anchor="ctr" anchorCtr="0">
                <a:spAutoFit/>
              </a:bodyPr>
              <a:lstStyle/>
              <a:p>
                <a:pPr algn="ctr"/>
                <a:r>
                  <a:rPr lang="zh-CN" altLang="en-US" sz="2400" b="1" spc="133" dirty="0">
                    <a:solidFill>
                      <a:schemeClr val="bg1"/>
                    </a:solidFill>
                    <a:cs typeface="+mn-ea"/>
                    <a:sym typeface="+mn-lt"/>
                  </a:rPr>
                  <a:t>干粉灭火器</a:t>
                </a:r>
              </a:p>
            </p:txBody>
          </p:sp>
        </p:grpSp>
      </p:grpSp>
      <p:sp>
        <p:nvSpPr>
          <p:cNvPr id="15" name="object 2"/>
          <p:cNvSpPr txBox="1"/>
          <p:nvPr/>
        </p:nvSpPr>
        <p:spPr>
          <a:xfrm>
            <a:off x="432000" y="261000"/>
            <a:ext cx="4991632" cy="504625"/>
          </a:xfrm>
          <a:prstGeom prst="rect">
            <a:avLst/>
          </a:prstGeom>
        </p:spPr>
        <p:txBody>
          <a:bodyPr vert="horz" wrap="square" lIns="0" tIns="12065" rIns="0" bIns="0" rtlCol="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2700">
              <a:spcBef>
                <a:spcPts val="95"/>
              </a:spcBef>
            </a:pPr>
            <a:r>
              <a:rPr lang="zh-CN" altLang="en-US" sz="3200" b="1" spc="-5" dirty="0">
                <a:latin typeface="+mn-lt"/>
                <a:ea typeface="+mn-ea"/>
                <a:cs typeface="+mn-ea"/>
                <a:sym typeface="+mn-lt"/>
              </a:rPr>
              <a:t>消防器材使用</a:t>
            </a:r>
          </a:p>
        </p:txBody>
      </p:sp>
    </p:spTree>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2339340" y="1068494"/>
            <a:ext cx="2402840" cy="461665"/>
          </a:xfrm>
          <a:prstGeom prst="rect">
            <a:avLst/>
          </a:prstGeom>
          <a:noFill/>
        </p:spPr>
        <p:txBody>
          <a:bodyPr wrap="square" rtlCol="0" anchor="t">
            <a:spAutoFit/>
          </a:bodyPr>
          <a:lstStyle/>
          <a:p>
            <a:pPr algn="just"/>
            <a:r>
              <a:rPr lang="zh-CN" altLang="en-US" sz="2400" b="1" spc="133">
                <a:gradFill>
                  <a:gsLst>
                    <a:gs pos="0">
                      <a:srgbClr val="233D9C"/>
                    </a:gs>
                    <a:gs pos="100000">
                      <a:srgbClr val="0DACB8"/>
                    </a:gs>
                  </a:gsLst>
                  <a:lin ang="2700000" scaled="0"/>
                </a:gradFill>
                <a:cs typeface="+mn-ea"/>
                <a:sym typeface="+mn-lt"/>
              </a:rPr>
              <a:t>灭火器介绍</a:t>
            </a:r>
          </a:p>
        </p:txBody>
      </p:sp>
      <p:grpSp>
        <p:nvGrpSpPr>
          <p:cNvPr id="3" name="组合 2"/>
          <p:cNvGrpSpPr/>
          <p:nvPr/>
        </p:nvGrpSpPr>
        <p:grpSpPr>
          <a:xfrm>
            <a:off x="2339512" y="1979917"/>
            <a:ext cx="7512977" cy="4575740"/>
            <a:chOff x="2714" y="1886"/>
            <a:chExt cx="8874" cy="5404"/>
          </a:xfrm>
        </p:grpSpPr>
        <p:pic>
          <p:nvPicPr>
            <p:cNvPr id="30722" name="Picture 5" descr="照片 004"/>
            <p:cNvPicPr>
              <a:picLocks noChangeAspect="1"/>
            </p:cNvPicPr>
            <p:nvPr/>
          </p:nvPicPr>
          <p:blipFill>
            <a:blip r:embed="rId3"/>
            <a:stretch>
              <a:fillRect/>
            </a:stretch>
          </p:blipFill>
          <p:spPr>
            <a:xfrm>
              <a:off x="2714" y="1886"/>
              <a:ext cx="8874" cy="5404"/>
            </a:xfrm>
            <a:prstGeom prst="rect">
              <a:avLst/>
            </a:prstGeom>
            <a:noFill/>
            <a:ln w="9525">
              <a:noFill/>
            </a:ln>
          </p:spPr>
        </p:pic>
        <p:sp>
          <p:nvSpPr>
            <p:cNvPr id="30723" name="AutoShape 6"/>
            <p:cNvSpPr/>
            <p:nvPr/>
          </p:nvSpPr>
          <p:spPr>
            <a:xfrm>
              <a:off x="8648" y="2805"/>
              <a:ext cx="2236" cy="1423"/>
            </a:xfrm>
            <a:prstGeom prst="wedgeEllipseCallout">
              <a:avLst>
                <a:gd name="adj1" fmla="val -95974"/>
                <a:gd name="adj2" fmla="val 163281"/>
              </a:avLst>
            </a:prstGeom>
            <a:solidFill>
              <a:srgbClr val="FFFFFF"/>
            </a:solidFill>
            <a:ln w="19050" cap="flat" cmpd="sng">
              <a:gradFill>
                <a:gsLst>
                  <a:gs pos="0">
                    <a:srgbClr val="233D9C"/>
                  </a:gs>
                  <a:gs pos="100000">
                    <a:srgbClr val="0DACB8"/>
                  </a:gs>
                </a:gsLst>
                <a:lin ang="2700000" scaled="1"/>
              </a:gradFill>
              <a:prstDash val="solid"/>
              <a:miter/>
              <a:headEnd type="none" w="med" len="med"/>
              <a:tailEnd type="none" w="med" len="med"/>
            </a:ln>
          </p:spPr>
          <p:txBody>
            <a:bodyPr lIns="85003" tIns="42501" rIns="85003" bIns="42501"/>
            <a:lstStyle/>
            <a:p>
              <a:pPr marL="474345" indent="-474345" algn="ctr" defTabSz="1132840"/>
              <a:r>
                <a:rPr lang="zh-CN" altLang="en-US" sz="2400" b="1" spc="133" dirty="0">
                  <a:solidFill>
                    <a:schemeClr val="tx1">
                      <a:lumMod val="75000"/>
                      <a:lumOff val="25000"/>
                    </a:schemeClr>
                  </a:solidFill>
                  <a:cs typeface="+mn-ea"/>
                  <a:sym typeface="+mn-lt"/>
                </a:rPr>
                <a:t>   红区：失效</a:t>
              </a:r>
            </a:p>
          </p:txBody>
        </p:sp>
        <p:sp>
          <p:nvSpPr>
            <p:cNvPr id="30724" name="AutoShape 7"/>
            <p:cNvSpPr/>
            <p:nvPr/>
          </p:nvSpPr>
          <p:spPr>
            <a:xfrm>
              <a:off x="3016" y="3325"/>
              <a:ext cx="2341" cy="1418"/>
            </a:xfrm>
            <a:prstGeom prst="wedgeEllipseCallout">
              <a:avLst>
                <a:gd name="adj1" fmla="val 98514"/>
                <a:gd name="adj2" fmla="val 122819"/>
              </a:avLst>
            </a:prstGeom>
            <a:solidFill>
              <a:srgbClr val="FFFFFF"/>
            </a:solidFill>
            <a:ln w="19050" cap="flat" cmpd="sng">
              <a:gradFill>
                <a:gsLst>
                  <a:gs pos="0">
                    <a:srgbClr val="233D9C"/>
                  </a:gs>
                  <a:gs pos="100000">
                    <a:srgbClr val="0DACB8"/>
                  </a:gs>
                </a:gsLst>
                <a:lin ang="2700000" scaled="1"/>
              </a:gradFill>
              <a:prstDash val="solid"/>
              <a:miter/>
              <a:headEnd type="none" w="med" len="med"/>
              <a:tailEnd type="none" w="med" len="med"/>
            </a:ln>
          </p:spPr>
          <p:txBody>
            <a:bodyPr lIns="85003" tIns="42501" rIns="85003" bIns="42501"/>
            <a:lstStyle/>
            <a:p>
              <a:pPr algn="ctr" defTabSz="1132840"/>
              <a:r>
                <a:rPr lang="zh-CN" altLang="en-US" sz="2400" b="1" spc="133" dirty="0">
                  <a:solidFill>
                    <a:schemeClr val="tx1">
                      <a:lumMod val="75000"/>
                      <a:lumOff val="25000"/>
                    </a:schemeClr>
                  </a:solidFill>
                  <a:cs typeface="+mn-ea"/>
                  <a:sym typeface="+mn-lt"/>
                </a:rPr>
                <a:t>黄区：压力大</a:t>
              </a:r>
            </a:p>
          </p:txBody>
        </p:sp>
        <p:sp>
          <p:nvSpPr>
            <p:cNvPr id="2" name="AutoShape 8"/>
            <p:cNvSpPr>
              <a:spLocks noChangeArrowheads="1"/>
            </p:cNvSpPr>
            <p:nvPr/>
          </p:nvSpPr>
          <p:spPr bwMode="auto">
            <a:xfrm>
              <a:off x="5731" y="3324"/>
              <a:ext cx="2483" cy="1337"/>
            </a:xfrm>
            <a:prstGeom prst="wedgeEllipseCallout">
              <a:avLst>
                <a:gd name="adj1" fmla="val 4933"/>
                <a:gd name="adj2" fmla="val 145287"/>
              </a:avLst>
            </a:prstGeom>
            <a:solidFill>
              <a:srgbClr val="FFFFFF"/>
            </a:solidFill>
            <a:ln w="19050">
              <a:gradFill>
                <a:gsLst>
                  <a:gs pos="0">
                    <a:srgbClr val="233D9C"/>
                  </a:gs>
                  <a:gs pos="100000">
                    <a:srgbClr val="0DACB8"/>
                  </a:gs>
                </a:gsLst>
                <a:lin ang="2700000" scaled="1"/>
              </a:gradFill>
              <a:miter lim="800000"/>
            </a:ln>
          </p:spPr>
          <p:txBody>
            <a:bodyPr lIns="85003" tIns="42501" rIns="85003" bIns="42501"/>
            <a:lstStyle/>
            <a:p>
              <a:pPr marL="592455" indent="-592455" algn="ctr" defTabSz="1132840"/>
              <a:r>
                <a:rPr lang="zh-CN" altLang="en-US" sz="2400" b="1" spc="133" dirty="0">
                  <a:solidFill>
                    <a:schemeClr val="tx1">
                      <a:lumMod val="75000"/>
                      <a:lumOff val="25000"/>
                    </a:schemeClr>
                  </a:solidFill>
                  <a:effectLst>
                    <a:outerShdw blurRad="38100" dist="38100" dir="2700000">
                      <a:srgbClr val="C0C0C0"/>
                    </a:outerShdw>
                  </a:effectLst>
                  <a:cs typeface="+mn-ea"/>
                  <a:sym typeface="+mn-lt"/>
                </a:rPr>
                <a:t>绿区：</a:t>
              </a:r>
            </a:p>
            <a:p>
              <a:pPr marL="592455" indent="-592455" algn="ctr" defTabSz="1132840"/>
              <a:r>
                <a:rPr lang="zh-CN" altLang="en-US" sz="2400" b="1" spc="133" dirty="0">
                  <a:solidFill>
                    <a:schemeClr val="tx1">
                      <a:lumMod val="75000"/>
                      <a:lumOff val="25000"/>
                    </a:schemeClr>
                  </a:solidFill>
                  <a:effectLst>
                    <a:outerShdw blurRad="38100" dist="38100" dir="2700000">
                      <a:srgbClr val="C0C0C0"/>
                    </a:outerShdw>
                  </a:effectLst>
                  <a:cs typeface="+mn-ea"/>
                  <a:sym typeface="+mn-lt"/>
                </a:rPr>
                <a:t>正常</a:t>
              </a:r>
              <a:r>
                <a:rPr lang="zh-CN" altLang="en-US" sz="2400" b="1" spc="133" dirty="0">
                  <a:solidFill>
                    <a:schemeClr val="tx1">
                      <a:lumMod val="75000"/>
                      <a:lumOff val="25000"/>
                    </a:schemeClr>
                  </a:solidFill>
                  <a:cs typeface="+mn-ea"/>
                  <a:sym typeface="+mn-lt"/>
                </a:rPr>
                <a:t>       </a:t>
              </a:r>
            </a:p>
            <a:p>
              <a:pPr marL="592455" indent="-592455" algn="ctr" defTabSz="1132840"/>
              <a:endParaRPr lang="zh-CN" altLang="en-US" sz="2400" b="1" spc="133" dirty="0">
                <a:solidFill>
                  <a:schemeClr val="tx1">
                    <a:lumMod val="75000"/>
                    <a:lumOff val="25000"/>
                  </a:schemeClr>
                </a:solidFill>
                <a:cs typeface="+mn-ea"/>
                <a:sym typeface="+mn-lt"/>
              </a:endParaRPr>
            </a:p>
          </p:txBody>
        </p:sp>
      </p:grpSp>
      <p:sp>
        <p:nvSpPr>
          <p:cNvPr id="9" name="object 2"/>
          <p:cNvSpPr txBox="1"/>
          <p:nvPr/>
        </p:nvSpPr>
        <p:spPr>
          <a:xfrm>
            <a:off x="432000" y="261000"/>
            <a:ext cx="4991632" cy="504625"/>
          </a:xfrm>
          <a:prstGeom prst="rect">
            <a:avLst/>
          </a:prstGeom>
        </p:spPr>
        <p:txBody>
          <a:bodyPr vert="horz" wrap="square" lIns="0" tIns="12065" rIns="0" bIns="0" rtlCol="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2700">
              <a:spcBef>
                <a:spcPts val="95"/>
              </a:spcBef>
            </a:pPr>
            <a:r>
              <a:rPr lang="zh-CN" altLang="en-US" sz="3200" b="1" spc="-5" dirty="0">
                <a:latin typeface="+mn-lt"/>
                <a:ea typeface="+mn-ea"/>
                <a:cs typeface="+mn-ea"/>
                <a:sym typeface="+mn-lt"/>
              </a:rPr>
              <a:t>消防器材使用</a:t>
            </a:r>
          </a:p>
        </p:txBody>
      </p:sp>
    </p:spTree>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191586" y="960429"/>
            <a:ext cx="1808829" cy="461665"/>
          </a:xfrm>
          <a:prstGeom prst="rect">
            <a:avLst/>
          </a:prstGeom>
          <a:gradFill>
            <a:gsLst>
              <a:gs pos="0">
                <a:srgbClr val="233D9C"/>
              </a:gs>
              <a:gs pos="100000">
                <a:srgbClr val="0DACB8"/>
              </a:gs>
            </a:gsLst>
            <a:lin ang="2700000" scaled="0"/>
          </a:gradFill>
        </p:spPr>
        <p:txBody>
          <a:bodyPr wrap="none" rtlCol="0" anchor="ctr" anchorCtr="0">
            <a:spAutoFit/>
          </a:bodyPr>
          <a:lstStyle/>
          <a:p>
            <a:pPr algn="ctr"/>
            <a:r>
              <a:rPr lang="zh-CN" altLang="en-US" sz="2400" b="1" spc="133" dirty="0">
                <a:solidFill>
                  <a:schemeClr val="bg1"/>
                </a:solidFill>
                <a:cs typeface="+mn-ea"/>
                <a:sym typeface="+mn-lt"/>
              </a:rPr>
              <a:t>灭火器使用</a:t>
            </a:r>
          </a:p>
        </p:txBody>
      </p:sp>
      <p:grpSp>
        <p:nvGrpSpPr>
          <p:cNvPr id="6" name="组合 5"/>
          <p:cNvGrpSpPr/>
          <p:nvPr/>
        </p:nvGrpSpPr>
        <p:grpSpPr>
          <a:xfrm>
            <a:off x="2032000" y="1855048"/>
            <a:ext cx="8128000" cy="4657513"/>
            <a:chOff x="2186" y="1965"/>
            <a:chExt cx="9600" cy="5501"/>
          </a:xfrm>
        </p:grpSpPr>
        <p:pic>
          <p:nvPicPr>
            <p:cNvPr id="31757" name="Picture 963"/>
            <p:cNvPicPr>
              <a:picLocks noChangeAspect="1"/>
            </p:cNvPicPr>
            <p:nvPr/>
          </p:nvPicPr>
          <p:blipFill>
            <a:blip r:embed="rId3"/>
            <a:stretch>
              <a:fillRect/>
            </a:stretch>
          </p:blipFill>
          <p:spPr>
            <a:xfrm>
              <a:off x="2186" y="1965"/>
              <a:ext cx="3430" cy="2653"/>
            </a:xfrm>
            <a:prstGeom prst="rect">
              <a:avLst/>
            </a:prstGeom>
            <a:noFill/>
            <a:ln w="9525">
              <a:noFill/>
            </a:ln>
          </p:spPr>
        </p:pic>
        <p:pic>
          <p:nvPicPr>
            <p:cNvPr id="31761" name="Picture 992"/>
            <p:cNvPicPr>
              <a:picLocks noChangeAspect="1"/>
            </p:cNvPicPr>
            <p:nvPr/>
          </p:nvPicPr>
          <p:blipFill>
            <a:blip r:embed="rId4"/>
            <a:stretch>
              <a:fillRect/>
            </a:stretch>
          </p:blipFill>
          <p:spPr>
            <a:xfrm>
              <a:off x="5616" y="1965"/>
              <a:ext cx="6170" cy="2653"/>
            </a:xfrm>
            <a:prstGeom prst="rect">
              <a:avLst/>
            </a:prstGeom>
            <a:noFill/>
            <a:ln w="9525">
              <a:noFill/>
            </a:ln>
          </p:spPr>
        </p:pic>
        <p:pic>
          <p:nvPicPr>
            <p:cNvPr id="31779" name="Picture 1010"/>
            <p:cNvPicPr>
              <a:picLocks noChangeAspect="1"/>
            </p:cNvPicPr>
            <p:nvPr/>
          </p:nvPicPr>
          <p:blipFill>
            <a:blip r:embed="rId5"/>
            <a:stretch>
              <a:fillRect/>
            </a:stretch>
          </p:blipFill>
          <p:spPr>
            <a:xfrm>
              <a:off x="2186" y="4816"/>
              <a:ext cx="3119" cy="2650"/>
            </a:xfrm>
            <a:prstGeom prst="rect">
              <a:avLst/>
            </a:prstGeom>
            <a:noFill/>
            <a:ln w="9525">
              <a:noFill/>
            </a:ln>
          </p:spPr>
        </p:pic>
        <p:pic>
          <p:nvPicPr>
            <p:cNvPr id="31780" name="Picture 1011"/>
            <p:cNvPicPr>
              <a:picLocks noChangeAspect="1"/>
            </p:cNvPicPr>
            <p:nvPr/>
          </p:nvPicPr>
          <p:blipFill>
            <a:blip r:embed="rId6"/>
            <a:stretch>
              <a:fillRect/>
            </a:stretch>
          </p:blipFill>
          <p:spPr>
            <a:xfrm>
              <a:off x="5481" y="4816"/>
              <a:ext cx="3117" cy="2650"/>
            </a:xfrm>
            <a:prstGeom prst="rect">
              <a:avLst/>
            </a:prstGeom>
            <a:noFill/>
            <a:ln w="9525">
              <a:noFill/>
            </a:ln>
          </p:spPr>
        </p:pic>
        <p:pic>
          <p:nvPicPr>
            <p:cNvPr id="31781" name="Picture 1012"/>
            <p:cNvPicPr>
              <a:picLocks noChangeAspect="1"/>
            </p:cNvPicPr>
            <p:nvPr/>
          </p:nvPicPr>
          <p:blipFill>
            <a:blip r:embed="rId7"/>
            <a:stretch>
              <a:fillRect/>
            </a:stretch>
          </p:blipFill>
          <p:spPr>
            <a:xfrm>
              <a:off x="8774" y="4816"/>
              <a:ext cx="3012" cy="2650"/>
            </a:xfrm>
            <a:prstGeom prst="rect">
              <a:avLst/>
            </a:prstGeom>
            <a:noFill/>
            <a:ln w="9525">
              <a:noFill/>
            </a:ln>
          </p:spPr>
        </p:pic>
      </p:grpSp>
      <p:sp>
        <p:nvSpPr>
          <p:cNvPr id="10" name="object 2"/>
          <p:cNvSpPr txBox="1"/>
          <p:nvPr/>
        </p:nvSpPr>
        <p:spPr>
          <a:xfrm>
            <a:off x="432000" y="261000"/>
            <a:ext cx="4991632" cy="504625"/>
          </a:xfrm>
          <a:prstGeom prst="rect">
            <a:avLst/>
          </a:prstGeom>
        </p:spPr>
        <p:txBody>
          <a:bodyPr vert="horz" wrap="square" lIns="0" tIns="12065" rIns="0" bIns="0" rtlCol="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2700">
              <a:spcBef>
                <a:spcPts val="95"/>
              </a:spcBef>
            </a:pPr>
            <a:r>
              <a:rPr lang="zh-CN" altLang="en-US" sz="3200" b="1" spc="-5" dirty="0">
                <a:latin typeface="+mn-lt"/>
                <a:ea typeface="+mn-ea"/>
                <a:cs typeface="+mn-ea"/>
                <a:sym typeface="+mn-lt"/>
              </a:rPr>
              <a:t>消防器材使用</a:t>
            </a:r>
          </a:p>
        </p:txBody>
      </p:sp>
    </p:spTree>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191586" y="960429"/>
            <a:ext cx="1808829" cy="461665"/>
          </a:xfrm>
          <a:prstGeom prst="rect">
            <a:avLst/>
          </a:prstGeom>
          <a:gradFill>
            <a:gsLst>
              <a:gs pos="0">
                <a:srgbClr val="233D9C"/>
              </a:gs>
              <a:gs pos="100000">
                <a:srgbClr val="0DACB8"/>
              </a:gs>
            </a:gsLst>
            <a:lin ang="2700000" scaled="0"/>
          </a:gradFill>
        </p:spPr>
        <p:txBody>
          <a:bodyPr wrap="none" rtlCol="0" anchor="ctr" anchorCtr="0">
            <a:spAutoFit/>
          </a:bodyPr>
          <a:lstStyle/>
          <a:p>
            <a:pPr algn="ctr"/>
            <a:r>
              <a:rPr lang="zh-CN" altLang="en-US" sz="2400" b="1" spc="133" dirty="0">
                <a:solidFill>
                  <a:schemeClr val="bg1"/>
                </a:solidFill>
                <a:cs typeface="+mn-ea"/>
                <a:sym typeface="+mn-lt"/>
              </a:rPr>
              <a:t>室内消火栓</a:t>
            </a:r>
          </a:p>
        </p:txBody>
      </p:sp>
      <p:grpSp>
        <p:nvGrpSpPr>
          <p:cNvPr id="41" name="组合 40"/>
          <p:cNvGrpSpPr/>
          <p:nvPr/>
        </p:nvGrpSpPr>
        <p:grpSpPr>
          <a:xfrm>
            <a:off x="1176867" y="1922781"/>
            <a:ext cx="9838267" cy="4588087"/>
            <a:chOff x="1813" y="1932"/>
            <a:chExt cx="11620" cy="5419"/>
          </a:xfrm>
        </p:grpSpPr>
        <p:grpSp>
          <p:nvGrpSpPr>
            <p:cNvPr id="30" name="组合 29"/>
            <p:cNvGrpSpPr/>
            <p:nvPr/>
          </p:nvGrpSpPr>
          <p:grpSpPr>
            <a:xfrm>
              <a:off x="1813" y="1932"/>
              <a:ext cx="3971" cy="2538"/>
              <a:chOff x="1700" y="1932"/>
              <a:chExt cx="3971" cy="2538"/>
            </a:xfrm>
          </p:grpSpPr>
          <p:pic>
            <p:nvPicPr>
              <p:cNvPr id="33806" name="Picture 3" descr="C:\Documents and Settings\lei.tian\桌面\新建文件夹\新建文件夹\DSC09599.JPG"/>
              <p:cNvPicPr>
                <a:picLocks noChangeAspect="1"/>
              </p:cNvPicPr>
              <p:nvPr/>
            </p:nvPicPr>
            <p:blipFill>
              <a:blip r:embed="rId3"/>
              <a:stretch>
                <a:fillRect/>
              </a:stretch>
            </p:blipFill>
            <p:spPr>
              <a:xfrm>
                <a:off x="1700" y="1932"/>
                <a:ext cx="3139" cy="2065"/>
              </a:xfrm>
              <a:prstGeom prst="rect">
                <a:avLst/>
              </a:prstGeom>
              <a:noFill/>
              <a:ln w="9525">
                <a:noFill/>
              </a:ln>
            </p:spPr>
          </p:pic>
          <p:sp>
            <p:nvSpPr>
              <p:cNvPr id="29" name="文本框 28"/>
              <p:cNvSpPr txBox="1"/>
              <p:nvPr/>
            </p:nvSpPr>
            <p:spPr>
              <a:xfrm>
                <a:off x="1702" y="3997"/>
                <a:ext cx="3969" cy="473"/>
              </a:xfrm>
              <a:prstGeom prst="rect">
                <a:avLst/>
              </a:prstGeom>
              <a:noFill/>
            </p:spPr>
            <p:txBody>
              <a:bodyPr wrap="square" rtlCol="0" anchor="t">
                <a:spAutoFit/>
              </a:bodyPr>
              <a:lstStyle/>
              <a:p>
                <a:r>
                  <a:rPr lang="zh-CN" altLang="en-US" sz="2000" spc="133" dirty="0">
                    <a:solidFill>
                      <a:schemeClr val="tx1">
                        <a:lumMod val="75000"/>
                        <a:lumOff val="25000"/>
                      </a:schemeClr>
                    </a:solidFill>
                    <a:cs typeface="+mn-ea"/>
                    <a:sym typeface="+mn-lt"/>
                  </a:rPr>
                  <a:t>① 打开消防箱，拿出水带</a:t>
                </a:r>
              </a:p>
            </p:txBody>
          </p:sp>
        </p:grpSp>
        <p:grpSp>
          <p:nvGrpSpPr>
            <p:cNvPr id="32" name="组合 31"/>
            <p:cNvGrpSpPr/>
            <p:nvPr/>
          </p:nvGrpSpPr>
          <p:grpSpPr>
            <a:xfrm>
              <a:off x="5769" y="1932"/>
              <a:ext cx="3287" cy="2538"/>
              <a:chOff x="1700" y="4504"/>
              <a:chExt cx="3287" cy="2538"/>
            </a:xfrm>
          </p:grpSpPr>
          <p:pic>
            <p:nvPicPr>
              <p:cNvPr id="33805" name="Picture 2" descr="C:\Documents and Settings\lei.tian\桌面\新建文件夹\新建文件夹\DSC09606.JPG"/>
              <p:cNvPicPr>
                <a:picLocks noChangeAspect="1"/>
              </p:cNvPicPr>
              <p:nvPr/>
            </p:nvPicPr>
            <p:blipFill>
              <a:blip r:embed="rId4"/>
              <a:stretch>
                <a:fillRect/>
              </a:stretch>
            </p:blipFill>
            <p:spPr>
              <a:xfrm>
                <a:off x="1702" y="4504"/>
                <a:ext cx="3137" cy="2065"/>
              </a:xfrm>
              <a:prstGeom prst="rect">
                <a:avLst/>
              </a:prstGeom>
              <a:noFill/>
              <a:ln w="9525">
                <a:noFill/>
              </a:ln>
            </p:spPr>
          </p:pic>
          <p:sp>
            <p:nvSpPr>
              <p:cNvPr id="31" name="文本框 30"/>
              <p:cNvSpPr txBox="1"/>
              <p:nvPr/>
            </p:nvSpPr>
            <p:spPr>
              <a:xfrm>
                <a:off x="1700" y="6569"/>
                <a:ext cx="3287" cy="473"/>
              </a:xfrm>
              <a:prstGeom prst="rect">
                <a:avLst/>
              </a:prstGeom>
              <a:noFill/>
            </p:spPr>
            <p:txBody>
              <a:bodyPr wrap="square" rtlCol="0" anchor="t">
                <a:spAutoFit/>
              </a:bodyPr>
              <a:lstStyle/>
              <a:p>
                <a:r>
                  <a:rPr lang="zh-CN" altLang="en-US" sz="2000" spc="133" dirty="0">
                    <a:solidFill>
                      <a:schemeClr val="tx1">
                        <a:lumMod val="75000"/>
                        <a:lumOff val="25000"/>
                      </a:schemeClr>
                    </a:solidFill>
                    <a:cs typeface="+mn-ea"/>
                    <a:sym typeface="+mn-lt"/>
                  </a:rPr>
                  <a:t>② 双手向前平整抛滚</a:t>
                </a:r>
              </a:p>
            </p:txBody>
          </p:sp>
        </p:grpSp>
        <p:grpSp>
          <p:nvGrpSpPr>
            <p:cNvPr id="34" name="组合 33"/>
            <p:cNvGrpSpPr/>
            <p:nvPr/>
          </p:nvGrpSpPr>
          <p:grpSpPr>
            <a:xfrm>
              <a:off x="9805" y="1932"/>
              <a:ext cx="3287" cy="2538"/>
              <a:chOff x="9918" y="1932"/>
              <a:chExt cx="3287" cy="2538"/>
            </a:xfrm>
          </p:grpSpPr>
          <p:pic>
            <p:nvPicPr>
              <p:cNvPr id="33807" name="Picture 5" descr="C:\Documents and Settings\lei.tian\桌面\新建文件夹\新建文件夹\DSC09603.JPG"/>
              <p:cNvPicPr>
                <a:picLocks noChangeAspect="1"/>
              </p:cNvPicPr>
              <p:nvPr/>
            </p:nvPicPr>
            <p:blipFill>
              <a:blip r:embed="rId5"/>
              <a:stretch>
                <a:fillRect/>
              </a:stretch>
            </p:blipFill>
            <p:spPr>
              <a:xfrm>
                <a:off x="9918" y="1932"/>
                <a:ext cx="3137" cy="2065"/>
              </a:xfrm>
              <a:prstGeom prst="rect">
                <a:avLst/>
              </a:prstGeom>
              <a:noFill/>
              <a:ln w="9525">
                <a:noFill/>
              </a:ln>
            </p:spPr>
          </p:pic>
          <p:sp>
            <p:nvSpPr>
              <p:cNvPr id="33" name="文本框 32"/>
              <p:cNvSpPr txBox="1"/>
              <p:nvPr/>
            </p:nvSpPr>
            <p:spPr>
              <a:xfrm>
                <a:off x="9918" y="3997"/>
                <a:ext cx="3287" cy="473"/>
              </a:xfrm>
              <a:prstGeom prst="rect">
                <a:avLst/>
              </a:prstGeom>
              <a:noFill/>
            </p:spPr>
            <p:txBody>
              <a:bodyPr wrap="square" rtlCol="0" anchor="t">
                <a:spAutoFit/>
              </a:bodyPr>
              <a:lstStyle/>
              <a:p>
                <a:r>
                  <a:rPr lang="zh-CN" altLang="en-US" sz="2000" spc="133" dirty="0">
                    <a:solidFill>
                      <a:schemeClr val="tx1">
                        <a:lumMod val="75000"/>
                        <a:lumOff val="25000"/>
                      </a:schemeClr>
                    </a:solidFill>
                    <a:cs typeface="+mn-ea"/>
                    <a:sym typeface="+mn-lt"/>
                  </a:rPr>
                  <a:t>③ 一人连接水源</a:t>
                </a:r>
              </a:p>
            </p:txBody>
          </p:sp>
        </p:grpSp>
        <p:grpSp>
          <p:nvGrpSpPr>
            <p:cNvPr id="40" name="组合 39"/>
            <p:cNvGrpSpPr/>
            <p:nvPr/>
          </p:nvGrpSpPr>
          <p:grpSpPr>
            <a:xfrm>
              <a:off x="1813" y="4811"/>
              <a:ext cx="3287" cy="2540"/>
              <a:chOff x="1700" y="4811"/>
              <a:chExt cx="3287" cy="2540"/>
            </a:xfrm>
          </p:grpSpPr>
          <p:pic>
            <p:nvPicPr>
              <p:cNvPr id="33808" name="Picture 6" descr="C:\Documents and Settings\lei.tian\桌面\新建文件夹\新建文件夹\DSC09605.JPG"/>
              <p:cNvPicPr>
                <a:picLocks noChangeAspect="1"/>
              </p:cNvPicPr>
              <p:nvPr/>
            </p:nvPicPr>
            <p:blipFill>
              <a:blip r:embed="rId6"/>
              <a:stretch>
                <a:fillRect/>
              </a:stretch>
            </p:blipFill>
            <p:spPr>
              <a:xfrm>
                <a:off x="1702" y="4811"/>
                <a:ext cx="3137" cy="2067"/>
              </a:xfrm>
              <a:prstGeom prst="rect">
                <a:avLst/>
              </a:prstGeom>
              <a:noFill/>
              <a:ln w="9525">
                <a:noFill/>
              </a:ln>
            </p:spPr>
          </p:pic>
          <p:sp>
            <p:nvSpPr>
              <p:cNvPr id="35" name="文本框 34"/>
              <p:cNvSpPr txBox="1"/>
              <p:nvPr/>
            </p:nvSpPr>
            <p:spPr>
              <a:xfrm>
                <a:off x="1700" y="6878"/>
                <a:ext cx="3287" cy="473"/>
              </a:xfrm>
              <a:prstGeom prst="rect">
                <a:avLst/>
              </a:prstGeom>
              <a:noFill/>
            </p:spPr>
            <p:txBody>
              <a:bodyPr wrap="square" rtlCol="0" anchor="t">
                <a:spAutoFit/>
              </a:bodyPr>
              <a:lstStyle/>
              <a:p>
                <a:r>
                  <a:rPr lang="zh-CN" altLang="en-US" sz="2000" spc="133" dirty="0">
                    <a:solidFill>
                      <a:schemeClr val="tx1">
                        <a:lumMod val="75000"/>
                        <a:lumOff val="25000"/>
                      </a:schemeClr>
                    </a:solidFill>
                    <a:cs typeface="+mn-ea"/>
                    <a:sym typeface="+mn-lt"/>
                  </a:rPr>
                  <a:t>④ 一人连接水枪</a:t>
                </a:r>
              </a:p>
            </p:txBody>
          </p:sp>
        </p:grpSp>
        <p:grpSp>
          <p:nvGrpSpPr>
            <p:cNvPr id="38" name="组合 37"/>
            <p:cNvGrpSpPr/>
            <p:nvPr/>
          </p:nvGrpSpPr>
          <p:grpSpPr>
            <a:xfrm>
              <a:off x="9805" y="4813"/>
              <a:ext cx="3628" cy="2538"/>
              <a:chOff x="9918" y="4813"/>
              <a:chExt cx="3628" cy="2538"/>
            </a:xfrm>
          </p:grpSpPr>
          <p:pic>
            <p:nvPicPr>
              <p:cNvPr id="33810" name="Picture 22" descr="Z:\质量、安全、环境\安全\安全汇报\新建文件夹\DSC09619.JPG"/>
              <p:cNvPicPr>
                <a:picLocks noChangeAspect="1"/>
              </p:cNvPicPr>
              <p:nvPr/>
            </p:nvPicPr>
            <p:blipFill>
              <a:blip r:embed="rId7"/>
              <a:stretch>
                <a:fillRect/>
              </a:stretch>
            </p:blipFill>
            <p:spPr>
              <a:xfrm>
                <a:off x="9918" y="4813"/>
                <a:ext cx="3137" cy="2065"/>
              </a:xfrm>
              <a:prstGeom prst="rect">
                <a:avLst/>
              </a:prstGeom>
              <a:noFill/>
              <a:ln w="9525">
                <a:noFill/>
              </a:ln>
            </p:spPr>
          </p:pic>
          <p:sp>
            <p:nvSpPr>
              <p:cNvPr id="36" name="文本框 35"/>
              <p:cNvSpPr txBox="1"/>
              <p:nvPr/>
            </p:nvSpPr>
            <p:spPr>
              <a:xfrm>
                <a:off x="9918" y="6878"/>
                <a:ext cx="3628" cy="473"/>
              </a:xfrm>
              <a:prstGeom prst="rect">
                <a:avLst/>
              </a:prstGeom>
              <a:noFill/>
            </p:spPr>
            <p:txBody>
              <a:bodyPr wrap="square" rtlCol="0" anchor="t">
                <a:spAutoFit/>
              </a:bodyPr>
              <a:lstStyle/>
              <a:p>
                <a:r>
                  <a:rPr lang="zh-CN" altLang="en-US" sz="2000" spc="133" dirty="0">
                    <a:solidFill>
                      <a:schemeClr val="tx1">
                        <a:lumMod val="75000"/>
                        <a:lumOff val="25000"/>
                      </a:schemeClr>
                    </a:solidFill>
                    <a:cs typeface="+mn-ea"/>
                    <a:sym typeface="+mn-lt"/>
                  </a:rPr>
                  <a:t>⑥ 手握水枪、水带喷射</a:t>
                </a:r>
              </a:p>
            </p:txBody>
          </p:sp>
        </p:grpSp>
        <p:grpSp>
          <p:nvGrpSpPr>
            <p:cNvPr id="39" name="组合 38"/>
            <p:cNvGrpSpPr/>
            <p:nvPr/>
          </p:nvGrpSpPr>
          <p:grpSpPr>
            <a:xfrm>
              <a:off x="5769" y="4811"/>
              <a:ext cx="3289" cy="2540"/>
              <a:chOff x="5769" y="4811"/>
              <a:chExt cx="3289" cy="2540"/>
            </a:xfrm>
          </p:grpSpPr>
          <p:pic>
            <p:nvPicPr>
              <p:cNvPr id="33809" name="Picture 21" descr="Z:\质量、安全、环境\安全\安全汇报\新建文件夹\DSC09611.JPG"/>
              <p:cNvPicPr>
                <a:picLocks noChangeAspect="1"/>
              </p:cNvPicPr>
              <p:nvPr/>
            </p:nvPicPr>
            <p:blipFill>
              <a:blip r:embed="rId8"/>
              <a:stretch>
                <a:fillRect/>
              </a:stretch>
            </p:blipFill>
            <p:spPr>
              <a:xfrm>
                <a:off x="5769" y="4811"/>
                <a:ext cx="3137" cy="2067"/>
              </a:xfrm>
              <a:prstGeom prst="rect">
                <a:avLst/>
              </a:prstGeom>
              <a:noFill/>
              <a:ln w="9525">
                <a:noFill/>
              </a:ln>
            </p:spPr>
          </p:pic>
          <p:sp>
            <p:nvSpPr>
              <p:cNvPr id="37" name="文本框 36"/>
              <p:cNvSpPr txBox="1"/>
              <p:nvPr/>
            </p:nvSpPr>
            <p:spPr>
              <a:xfrm>
                <a:off x="5771" y="6878"/>
                <a:ext cx="3287" cy="473"/>
              </a:xfrm>
              <a:prstGeom prst="rect">
                <a:avLst/>
              </a:prstGeom>
              <a:noFill/>
            </p:spPr>
            <p:txBody>
              <a:bodyPr wrap="square" rtlCol="0" anchor="t">
                <a:spAutoFit/>
              </a:bodyPr>
              <a:lstStyle/>
              <a:p>
                <a:r>
                  <a:rPr lang="zh-CN" altLang="en-US" sz="2000" spc="133" dirty="0">
                    <a:solidFill>
                      <a:schemeClr val="tx1">
                        <a:lumMod val="75000"/>
                        <a:lumOff val="25000"/>
                      </a:schemeClr>
                    </a:solidFill>
                    <a:cs typeface="+mn-ea"/>
                    <a:sym typeface="+mn-lt"/>
                  </a:rPr>
                  <a:t>⑤ 打开水源阀门</a:t>
                </a:r>
              </a:p>
            </p:txBody>
          </p:sp>
        </p:grpSp>
      </p:grpSp>
      <p:sp>
        <p:nvSpPr>
          <p:cNvPr id="23" name="object 2"/>
          <p:cNvSpPr txBox="1"/>
          <p:nvPr/>
        </p:nvSpPr>
        <p:spPr>
          <a:xfrm>
            <a:off x="432000" y="261000"/>
            <a:ext cx="4991632" cy="504625"/>
          </a:xfrm>
          <a:prstGeom prst="rect">
            <a:avLst/>
          </a:prstGeom>
        </p:spPr>
        <p:txBody>
          <a:bodyPr vert="horz" wrap="square" lIns="0" tIns="12065" rIns="0" bIns="0" rtlCol="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2700">
              <a:spcBef>
                <a:spcPts val="95"/>
              </a:spcBef>
            </a:pPr>
            <a:r>
              <a:rPr lang="zh-CN" altLang="en-US" sz="3200" b="1" spc="-5" dirty="0">
                <a:latin typeface="+mn-lt"/>
                <a:ea typeface="+mn-ea"/>
                <a:cs typeface="+mn-ea"/>
                <a:sym typeface="+mn-lt"/>
              </a:rPr>
              <a:t>消防器材使用</a:t>
            </a:r>
          </a:p>
        </p:txBody>
      </p:sp>
    </p:spTree>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073547" y="2393175"/>
            <a:ext cx="4729480" cy="3405128"/>
          </a:xfrm>
          <a:prstGeom prst="rect">
            <a:avLst/>
          </a:prstGeom>
          <a:blipFill>
            <a:blip r:embed="rId2" cstate="print"/>
            <a:stretch>
              <a:fillRect/>
            </a:stretch>
          </a:blipFill>
        </p:spPr>
        <p:txBody>
          <a:bodyPr wrap="square" lIns="0" tIns="0" rIns="0" bIns="0" rtlCol="0"/>
          <a:lstStyle/>
          <a:p>
            <a:endParaRPr>
              <a:cs typeface="+mn-ea"/>
              <a:sym typeface="+mn-lt"/>
            </a:endParaRPr>
          </a:p>
        </p:txBody>
      </p:sp>
      <p:sp>
        <p:nvSpPr>
          <p:cNvPr id="3" name="object 3"/>
          <p:cNvSpPr txBox="1">
            <a:spLocks noGrp="1"/>
          </p:cNvSpPr>
          <p:nvPr>
            <p:ph type="title"/>
          </p:nvPr>
        </p:nvSpPr>
        <p:spPr>
          <a:xfrm>
            <a:off x="4464368" y="454959"/>
            <a:ext cx="3072765" cy="566181"/>
          </a:xfrm>
          <a:prstGeom prst="rect">
            <a:avLst/>
          </a:prstGeom>
        </p:spPr>
        <p:txBody>
          <a:bodyPr vert="horz" wrap="square" lIns="0" tIns="12065" rIns="0" bIns="0" rtlCol="0" anchor="ctr" anchorCtr="0">
            <a:spAutoFit/>
          </a:bodyPr>
          <a:lstStyle/>
          <a:p>
            <a:pPr marL="12700">
              <a:spcBef>
                <a:spcPts val="95"/>
              </a:spcBef>
            </a:pPr>
            <a:r>
              <a:rPr i="0" dirty="0">
                <a:latin typeface="+mn-lt"/>
                <a:ea typeface="+mn-ea"/>
                <a:cs typeface="+mn-ea"/>
                <a:sym typeface="+mn-lt"/>
              </a:rPr>
              <a:t>防火安全须</a:t>
            </a:r>
            <a:r>
              <a:rPr spc="-5" dirty="0">
                <a:latin typeface="+mn-lt"/>
                <a:ea typeface="+mn-ea"/>
                <a:cs typeface="+mn-ea"/>
                <a:sym typeface="+mn-lt"/>
              </a:rPr>
              <a:t>知</a:t>
            </a:r>
          </a:p>
        </p:txBody>
      </p:sp>
      <p:sp>
        <p:nvSpPr>
          <p:cNvPr id="4" name="object 4"/>
          <p:cNvSpPr txBox="1"/>
          <p:nvPr/>
        </p:nvSpPr>
        <p:spPr>
          <a:xfrm>
            <a:off x="1896415" y="1464716"/>
            <a:ext cx="3683635" cy="998350"/>
          </a:xfrm>
          <a:prstGeom prst="rect">
            <a:avLst/>
          </a:prstGeom>
        </p:spPr>
        <p:txBody>
          <a:bodyPr vert="horz" wrap="square" lIns="0" tIns="13335" rIns="0" bIns="0" rtlCol="0">
            <a:spAutoFit/>
          </a:bodyPr>
          <a:lstStyle/>
          <a:p>
            <a:pPr marL="12700">
              <a:spcBef>
                <a:spcPts val="105"/>
              </a:spcBef>
            </a:pPr>
            <a:r>
              <a:rPr sz="3200" b="1" dirty="0">
                <a:solidFill>
                  <a:srgbClr val="00929F"/>
                </a:solidFill>
                <a:cs typeface="+mn-ea"/>
                <a:sym typeface="+mn-lt"/>
              </a:rPr>
              <a:t>火灾逃生注意事项</a:t>
            </a:r>
            <a:r>
              <a:rPr sz="3200" b="1" spc="5" dirty="0">
                <a:solidFill>
                  <a:srgbClr val="00929F"/>
                </a:solidFill>
                <a:cs typeface="+mn-ea"/>
                <a:sym typeface="+mn-lt"/>
              </a:rPr>
              <a:t>：</a:t>
            </a:r>
            <a:endParaRPr sz="3200">
              <a:cs typeface="+mn-ea"/>
              <a:sym typeface="+mn-lt"/>
            </a:endParaRPr>
          </a:p>
        </p:txBody>
      </p:sp>
      <p:sp>
        <p:nvSpPr>
          <p:cNvPr id="5" name="object 5"/>
          <p:cNvSpPr txBox="1"/>
          <p:nvPr/>
        </p:nvSpPr>
        <p:spPr>
          <a:xfrm>
            <a:off x="2290889" y="5463120"/>
            <a:ext cx="1296035" cy="321242"/>
          </a:xfrm>
          <a:prstGeom prst="rect">
            <a:avLst/>
          </a:prstGeom>
        </p:spPr>
        <p:txBody>
          <a:bodyPr vert="horz" wrap="square" lIns="0" tIns="13335" rIns="0" bIns="0" rtlCol="0">
            <a:spAutoFit/>
          </a:bodyPr>
          <a:lstStyle/>
          <a:p>
            <a:pPr marL="12700">
              <a:spcBef>
                <a:spcPts val="105"/>
              </a:spcBef>
            </a:pPr>
            <a:r>
              <a:rPr sz="2000" dirty="0">
                <a:solidFill>
                  <a:srgbClr val="394653"/>
                </a:solidFill>
                <a:cs typeface="+mn-ea"/>
                <a:sym typeface="+mn-lt"/>
              </a:rPr>
              <a:t>沿墙面逃</a:t>
            </a:r>
            <a:r>
              <a:rPr sz="2000" spc="5" dirty="0">
                <a:solidFill>
                  <a:srgbClr val="394653"/>
                </a:solidFill>
                <a:cs typeface="+mn-ea"/>
                <a:sym typeface="+mn-lt"/>
              </a:rPr>
              <a:t>生</a:t>
            </a:r>
            <a:endParaRPr sz="2000">
              <a:cs typeface="+mn-ea"/>
              <a:sym typeface="+mn-lt"/>
            </a:endParaRPr>
          </a:p>
        </p:txBody>
      </p:sp>
      <p:sp>
        <p:nvSpPr>
          <p:cNvPr id="6" name="object 6"/>
          <p:cNvSpPr/>
          <p:nvPr/>
        </p:nvSpPr>
        <p:spPr>
          <a:xfrm>
            <a:off x="1455419" y="1456944"/>
            <a:ext cx="363220" cy="421005"/>
          </a:xfrm>
          <a:custGeom>
            <a:avLst/>
            <a:gdLst/>
            <a:ahLst/>
            <a:cxnLst/>
            <a:rect l="l" t="t" r="r" b="b"/>
            <a:pathLst>
              <a:path w="363219" h="421005">
                <a:moveTo>
                  <a:pt x="0" y="420623"/>
                </a:moveTo>
                <a:lnTo>
                  <a:pt x="0" y="0"/>
                </a:lnTo>
                <a:lnTo>
                  <a:pt x="362712" y="210311"/>
                </a:lnTo>
                <a:lnTo>
                  <a:pt x="0" y="420623"/>
                </a:lnTo>
                <a:close/>
              </a:path>
            </a:pathLst>
          </a:custGeom>
          <a:solidFill>
            <a:srgbClr val="394653"/>
          </a:solidFill>
        </p:spPr>
        <p:txBody>
          <a:bodyPr wrap="square" lIns="0" tIns="0" rIns="0" bIns="0" rtlCol="0"/>
          <a:lstStyle/>
          <a:p>
            <a:endParaRPr>
              <a:cs typeface="+mn-ea"/>
              <a:sym typeface="+mn-lt"/>
            </a:endParaRPr>
          </a:p>
        </p:txBody>
      </p:sp>
      <p:sp>
        <p:nvSpPr>
          <p:cNvPr id="7" name="object 7"/>
          <p:cNvSpPr/>
          <p:nvPr/>
        </p:nvSpPr>
        <p:spPr>
          <a:xfrm>
            <a:off x="1455419" y="2327148"/>
            <a:ext cx="652780" cy="654051"/>
          </a:xfrm>
          <a:custGeom>
            <a:avLst/>
            <a:gdLst/>
            <a:ahLst/>
            <a:cxnLst/>
            <a:rect l="l" t="t" r="r" b="b"/>
            <a:pathLst>
              <a:path w="652780" h="654050">
                <a:moveTo>
                  <a:pt x="544068" y="653795"/>
                </a:moveTo>
                <a:lnTo>
                  <a:pt x="108204" y="653795"/>
                </a:lnTo>
                <a:lnTo>
                  <a:pt x="65918" y="645000"/>
                </a:lnTo>
                <a:lnTo>
                  <a:pt x="31413" y="621501"/>
                </a:lnTo>
                <a:lnTo>
                  <a:pt x="8252" y="586717"/>
                </a:lnTo>
                <a:lnTo>
                  <a:pt x="0" y="544068"/>
                </a:lnTo>
                <a:lnTo>
                  <a:pt x="0" y="109727"/>
                </a:lnTo>
                <a:lnTo>
                  <a:pt x="8252" y="66992"/>
                </a:lnTo>
                <a:lnTo>
                  <a:pt x="31413" y="32180"/>
                </a:lnTo>
                <a:lnTo>
                  <a:pt x="65918" y="8710"/>
                </a:lnTo>
                <a:lnTo>
                  <a:pt x="108204" y="0"/>
                </a:lnTo>
                <a:lnTo>
                  <a:pt x="544068" y="0"/>
                </a:lnTo>
                <a:lnTo>
                  <a:pt x="586260" y="8710"/>
                </a:lnTo>
                <a:lnTo>
                  <a:pt x="620734" y="32180"/>
                </a:lnTo>
                <a:lnTo>
                  <a:pt x="643926" y="66992"/>
                </a:lnTo>
                <a:lnTo>
                  <a:pt x="652272" y="109727"/>
                </a:lnTo>
                <a:lnTo>
                  <a:pt x="652272" y="544068"/>
                </a:lnTo>
                <a:lnTo>
                  <a:pt x="643926" y="586717"/>
                </a:lnTo>
                <a:lnTo>
                  <a:pt x="620734" y="621501"/>
                </a:lnTo>
                <a:lnTo>
                  <a:pt x="586260" y="645000"/>
                </a:lnTo>
                <a:lnTo>
                  <a:pt x="544068" y="653795"/>
                </a:lnTo>
                <a:close/>
              </a:path>
            </a:pathLst>
          </a:custGeom>
          <a:solidFill>
            <a:srgbClr val="394653"/>
          </a:solidFill>
        </p:spPr>
        <p:txBody>
          <a:bodyPr wrap="square" lIns="0" tIns="0" rIns="0" bIns="0" rtlCol="0"/>
          <a:lstStyle/>
          <a:p>
            <a:endParaRPr>
              <a:cs typeface="+mn-ea"/>
              <a:sym typeface="+mn-lt"/>
            </a:endParaRPr>
          </a:p>
        </p:txBody>
      </p:sp>
      <p:sp>
        <p:nvSpPr>
          <p:cNvPr id="8" name="object 8"/>
          <p:cNvSpPr txBox="1"/>
          <p:nvPr/>
        </p:nvSpPr>
        <p:spPr>
          <a:xfrm>
            <a:off x="1705229" y="2492629"/>
            <a:ext cx="153035" cy="289823"/>
          </a:xfrm>
          <a:prstGeom prst="rect">
            <a:avLst/>
          </a:prstGeom>
        </p:spPr>
        <p:txBody>
          <a:bodyPr vert="horz" wrap="square" lIns="0" tIns="12700" rIns="0" bIns="0" rtlCol="0">
            <a:spAutoFit/>
          </a:bodyPr>
          <a:lstStyle/>
          <a:p>
            <a:pPr marL="12700">
              <a:spcBef>
                <a:spcPts val="100"/>
              </a:spcBef>
            </a:pPr>
            <a:r>
              <a:rPr dirty="0">
                <a:solidFill>
                  <a:srgbClr val="FFFFFF"/>
                </a:solidFill>
                <a:cs typeface="+mn-ea"/>
                <a:sym typeface="+mn-lt"/>
              </a:rPr>
              <a:t>1</a:t>
            </a:r>
            <a:endParaRPr>
              <a:cs typeface="+mn-ea"/>
              <a:sym typeface="+mn-lt"/>
            </a:endParaRPr>
          </a:p>
        </p:txBody>
      </p:sp>
      <p:sp>
        <p:nvSpPr>
          <p:cNvPr id="9" name="object 9"/>
          <p:cNvSpPr/>
          <p:nvPr/>
        </p:nvSpPr>
        <p:spPr>
          <a:xfrm>
            <a:off x="1455419" y="3089148"/>
            <a:ext cx="652780" cy="654051"/>
          </a:xfrm>
          <a:custGeom>
            <a:avLst/>
            <a:gdLst/>
            <a:ahLst/>
            <a:cxnLst/>
            <a:rect l="l" t="t" r="r" b="b"/>
            <a:pathLst>
              <a:path w="652780" h="654050">
                <a:moveTo>
                  <a:pt x="544068" y="653796"/>
                </a:moveTo>
                <a:lnTo>
                  <a:pt x="108204" y="653796"/>
                </a:lnTo>
                <a:lnTo>
                  <a:pt x="65918" y="645000"/>
                </a:lnTo>
                <a:lnTo>
                  <a:pt x="31413" y="621501"/>
                </a:lnTo>
                <a:lnTo>
                  <a:pt x="8252" y="586717"/>
                </a:lnTo>
                <a:lnTo>
                  <a:pt x="0" y="544067"/>
                </a:lnTo>
                <a:lnTo>
                  <a:pt x="0" y="109727"/>
                </a:lnTo>
                <a:lnTo>
                  <a:pt x="8252" y="66992"/>
                </a:lnTo>
                <a:lnTo>
                  <a:pt x="31413" y="32180"/>
                </a:lnTo>
                <a:lnTo>
                  <a:pt x="65918" y="8710"/>
                </a:lnTo>
                <a:lnTo>
                  <a:pt x="108204" y="0"/>
                </a:lnTo>
                <a:lnTo>
                  <a:pt x="544068" y="0"/>
                </a:lnTo>
                <a:lnTo>
                  <a:pt x="586260" y="8710"/>
                </a:lnTo>
                <a:lnTo>
                  <a:pt x="620734" y="32180"/>
                </a:lnTo>
                <a:lnTo>
                  <a:pt x="643926" y="66992"/>
                </a:lnTo>
                <a:lnTo>
                  <a:pt x="652272" y="109727"/>
                </a:lnTo>
                <a:lnTo>
                  <a:pt x="652272" y="544067"/>
                </a:lnTo>
                <a:lnTo>
                  <a:pt x="643926" y="586717"/>
                </a:lnTo>
                <a:lnTo>
                  <a:pt x="620734" y="621501"/>
                </a:lnTo>
                <a:lnTo>
                  <a:pt x="586260" y="645000"/>
                </a:lnTo>
                <a:lnTo>
                  <a:pt x="544068" y="653796"/>
                </a:lnTo>
                <a:close/>
              </a:path>
            </a:pathLst>
          </a:custGeom>
          <a:solidFill>
            <a:srgbClr val="00929F"/>
          </a:solidFill>
        </p:spPr>
        <p:txBody>
          <a:bodyPr wrap="square" lIns="0" tIns="0" rIns="0" bIns="0" rtlCol="0"/>
          <a:lstStyle/>
          <a:p>
            <a:endParaRPr>
              <a:cs typeface="+mn-ea"/>
              <a:sym typeface="+mn-lt"/>
            </a:endParaRPr>
          </a:p>
        </p:txBody>
      </p:sp>
      <p:sp>
        <p:nvSpPr>
          <p:cNvPr id="10" name="object 10"/>
          <p:cNvSpPr txBox="1"/>
          <p:nvPr/>
        </p:nvSpPr>
        <p:spPr>
          <a:xfrm>
            <a:off x="1705229" y="3254629"/>
            <a:ext cx="153035" cy="289823"/>
          </a:xfrm>
          <a:prstGeom prst="rect">
            <a:avLst/>
          </a:prstGeom>
        </p:spPr>
        <p:txBody>
          <a:bodyPr vert="horz" wrap="square" lIns="0" tIns="12700" rIns="0" bIns="0" rtlCol="0">
            <a:spAutoFit/>
          </a:bodyPr>
          <a:lstStyle/>
          <a:p>
            <a:pPr marL="12700">
              <a:spcBef>
                <a:spcPts val="100"/>
              </a:spcBef>
            </a:pPr>
            <a:r>
              <a:rPr dirty="0">
                <a:solidFill>
                  <a:srgbClr val="FFFFFF"/>
                </a:solidFill>
                <a:cs typeface="+mn-ea"/>
                <a:sym typeface="+mn-lt"/>
              </a:rPr>
              <a:t>2</a:t>
            </a:r>
            <a:endParaRPr>
              <a:cs typeface="+mn-ea"/>
              <a:sym typeface="+mn-lt"/>
            </a:endParaRPr>
          </a:p>
        </p:txBody>
      </p:sp>
      <p:sp>
        <p:nvSpPr>
          <p:cNvPr id="11" name="object 11"/>
          <p:cNvSpPr/>
          <p:nvPr/>
        </p:nvSpPr>
        <p:spPr>
          <a:xfrm>
            <a:off x="1455419" y="3851147"/>
            <a:ext cx="652780" cy="654051"/>
          </a:xfrm>
          <a:custGeom>
            <a:avLst/>
            <a:gdLst/>
            <a:ahLst/>
            <a:cxnLst/>
            <a:rect l="l" t="t" r="r" b="b"/>
            <a:pathLst>
              <a:path w="652780" h="654050">
                <a:moveTo>
                  <a:pt x="544068" y="653796"/>
                </a:moveTo>
                <a:lnTo>
                  <a:pt x="108204" y="653796"/>
                </a:lnTo>
                <a:lnTo>
                  <a:pt x="65918" y="645000"/>
                </a:lnTo>
                <a:lnTo>
                  <a:pt x="31413" y="621501"/>
                </a:lnTo>
                <a:lnTo>
                  <a:pt x="8252" y="586717"/>
                </a:lnTo>
                <a:lnTo>
                  <a:pt x="0" y="544067"/>
                </a:lnTo>
                <a:lnTo>
                  <a:pt x="0" y="109727"/>
                </a:lnTo>
                <a:lnTo>
                  <a:pt x="8252" y="66992"/>
                </a:lnTo>
                <a:lnTo>
                  <a:pt x="31413" y="32180"/>
                </a:lnTo>
                <a:lnTo>
                  <a:pt x="65918" y="8710"/>
                </a:lnTo>
                <a:lnTo>
                  <a:pt x="108204" y="0"/>
                </a:lnTo>
                <a:lnTo>
                  <a:pt x="544068" y="0"/>
                </a:lnTo>
                <a:lnTo>
                  <a:pt x="586260" y="8710"/>
                </a:lnTo>
                <a:lnTo>
                  <a:pt x="620734" y="32180"/>
                </a:lnTo>
                <a:lnTo>
                  <a:pt x="643926" y="66992"/>
                </a:lnTo>
                <a:lnTo>
                  <a:pt x="652272" y="109727"/>
                </a:lnTo>
                <a:lnTo>
                  <a:pt x="652272" y="544067"/>
                </a:lnTo>
                <a:lnTo>
                  <a:pt x="643926" y="586717"/>
                </a:lnTo>
                <a:lnTo>
                  <a:pt x="620734" y="621501"/>
                </a:lnTo>
                <a:lnTo>
                  <a:pt x="586260" y="645000"/>
                </a:lnTo>
                <a:lnTo>
                  <a:pt x="544068" y="653796"/>
                </a:lnTo>
                <a:close/>
              </a:path>
            </a:pathLst>
          </a:custGeom>
          <a:solidFill>
            <a:srgbClr val="F6AA25"/>
          </a:solidFill>
        </p:spPr>
        <p:txBody>
          <a:bodyPr wrap="square" lIns="0" tIns="0" rIns="0" bIns="0" rtlCol="0"/>
          <a:lstStyle/>
          <a:p>
            <a:endParaRPr>
              <a:cs typeface="+mn-ea"/>
              <a:sym typeface="+mn-lt"/>
            </a:endParaRPr>
          </a:p>
        </p:txBody>
      </p:sp>
      <p:sp>
        <p:nvSpPr>
          <p:cNvPr id="12" name="object 12"/>
          <p:cNvSpPr txBox="1"/>
          <p:nvPr/>
        </p:nvSpPr>
        <p:spPr>
          <a:xfrm>
            <a:off x="1705229" y="4016630"/>
            <a:ext cx="153035" cy="289823"/>
          </a:xfrm>
          <a:prstGeom prst="rect">
            <a:avLst/>
          </a:prstGeom>
        </p:spPr>
        <p:txBody>
          <a:bodyPr vert="horz" wrap="square" lIns="0" tIns="12700" rIns="0" bIns="0" rtlCol="0">
            <a:spAutoFit/>
          </a:bodyPr>
          <a:lstStyle/>
          <a:p>
            <a:pPr marL="12700">
              <a:spcBef>
                <a:spcPts val="100"/>
              </a:spcBef>
            </a:pPr>
            <a:r>
              <a:rPr dirty="0">
                <a:solidFill>
                  <a:srgbClr val="FFFFFF"/>
                </a:solidFill>
                <a:cs typeface="+mn-ea"/>
                <a:sym typeface="+mn-lt"/>
              </a:rPr>
              <a:t>3</a:t>
            </a:r>
            <a:endParaRPr>
              <a:cs typeface="+mn-ea"/>
              <a:sym typeface="+mn-lt"/>
            </a:endParaRPr>
          </a:p>
        </p:txBody>
      </p:sp>
      <p:sp>
        <p:nvSpPr>
          <p:cNvPr id="13" name="object 13"/>
          <p:cNvSpPr/>
          <p:nvPr/>
        </p:nvSpPr>
        <p:spPr>
          <a:xfrm>
            <a:off x="1455419" y="4613147"/>
            <a:ext cx="652780" cy="654051"/>
          </a:xfrm>
          <a:custGeom>
            <a:avLst/>
            <a:gdLst/>
            <a:ahLst/>
            <a:cxnLst/>
            <a:rect l="l" t="t" r="r" b="b"/>
            <a:pathLst>
              <a:path w="652780" h="654050">
                <a:moveTo>
                  <a:pt x="544068" y="653796"/>
                </a:moveTo>
                <a:lnTo>
                  <a:pt x="108204" y="653796"/>
                </a:lnTo>
                <a:lnTo>
                  <a:pt x="65918" y="645000"/>
                </a:lnTo>
                <a:lnTo>
                  <a:pt x="31413" y="621501"/>
                </a:lnTo>
                <a:lnTo>
                  <a:pt x="8252" y="586717"/>
                </a:lnTo>
                <a:lnTo>
                  <a:pt x="0" y="544067"/>
                </a:lnTo>
                <a:lnTo>
                  <a:pt x="0" y="109727"/>
                </a:lnTo>
                <a:lnTo>
                  <a:pt x="8252" y="66992"/>
                </a:lnTo>
                <a:lnTo>
                  <a:pt x="31413" y="32180"/>
                </a:lnTo>
                <a:lnTo>
                  <a:pt x="65918" y="8710"/>
                </a:lnTo>
                <a:lnTo>
                  <a:pt x="108204" y="0"/>
                </a:lnTo>
                <a:lnTo>
                  <a:pt x="544068" y="0"/>
                </a:lnTo>
                <a:lnTo>
                  <a:pt x="586260" y="8710"/>
                </a:lnTo>
                <a:lnTo>
                  <a:pt x="620734" y="32180"/>
                </a:lnTo>
                <a:lnTo>
                  <a:pt x="643926" y="66992"/>
                </a:lnTo>
                <a:lnTo>
                  <a:pt x="652272" y="109727"/>
                </a:lnTo>
                <a:lnTo>
                  <a:pt x="652272" y="544067"/>
                </a:lnTo>
                <a:lnTo>
                  <a:pt x="643926" y="586717"/>
                </a:lnTo>
                <a:lnTo>
                  <a:pt x="620734" y="621501"/>
                </a:lnTo>
                <a:lnTo>
                  <a:pt x="586260" y="645000"/>
                </a:lnTo>
                <a:lnTo>
                  <a:pt x="544068" y="653796"/>
                </a:lnTo>
                <a:close/>
              </a:path>
            </a:pathLst>
          </a:custGeom>
          <a:solidFill>
            <a:srgbClr val="EA542B"/>
          </a:solidFill>
        </p:spPr>
        <p:txBody>
          <a:bodyPr wrap="square" lIns="0" tIns="0" rIns="0" bIns="0" rtlCol="0"/>
          <a:lstStyle/>
          <a:p>
            <a:endParaRPr>
              <a:cs typeface="+mn-ea"/>
              <a:sym typeface="+mn-lt"/>
            </a:endParaRPr>
          </a:p>
        </p:txBody>
      </p:sp>
      <p:sp>
        <p:nvSpPr>
          <p:cNvPr id="14" name="object 14"/>
          <p:cNvSpPr txBox="1"/>
          <p:nvPr/>
        </p:nvSpPr>
        <p:spPr>
          <a:xfrm>
            <a:off x="1705229" y="4778630"/>
            <a:ext cx="153035" cy="289823"/>
          </a:xfrm>
          <a:prstGeom prst="rect">
            <a:avLst/>
          </a:prstGeom>
        </p:spPr>
        <p:txBody>
          <a:bodyPr vert="horz" wrap="square" lIns="0" tIns="12700" rIns="0" bIns="0" rtlCol="0">
            <a:spAutoFit/>
          </a:bodyPr>
          <a:lstStyle/>
          <a:p>
            <a:pPr marL="12700">
              <a:spcBef>
                <a:spcPts val="100"/>
              </a:spcBef>
            </a:pPr>
            <a:r>
              <a:rPr dirty="0">
                <a:solidFill>
                  <a:srgbClr val="FFFFFF"/>
                </a:solidFill>
                <a:cs typeface="+mn-ea"/>
                <a:sym typeface="+mn-lt"/>
              </a:rPr>
              <a:t>4</a:t>
            </a:r>
            <a:endParaRPr>
              <a:cs typeface="+mn-ea"/>
              <a:sym typeface="+mn-lt"/>
            </a:endParaRPr>
          </a:p>
        </p:txBody>
      </p:sp>
      <p:sp>
        <p:nvSpPr>
          <p:cNvPr id="15" name="object 15"/>
          <p:cNvSpPr/>
          <p:nvPr/>
        </p:nvSpPr>
        <p:spPr>
          <a:xfrm>
            <a:off x="1455419" y="5309615"/>
            <a:ext cx="652780" cy="654051"/>
          </a:xfrm>
          <a:custGeom>
            <a:avLst/>
            <a:gdLst/>
            <a:ahLst/>
            <a:cxnLst/>
            <a:rect l="l" t="t" r="r" b="b"/>
            <a:pathLst>
              <a:path w="652780" h="654050">
                <a:moveTo>
                  <a:pt x="544068" y="653796"/>
                </a:moveTo>
                <a:lnTo>
                  <a:pt x="108204" y="653796"/>
                </a:lnTo>
                <a:lnTo>
                  <a:pt x="65918" y="645127"/>
                </a:lnTo>
                <a:lnTo>
                  <a:pt x="31413" y="621668"/>
                </a:lnTo>
                <a:lnTo>
                  <a:pt x="8252" y="586841"/>
                </a:lnTo>
                <a:lnTo>
                  <a:pt x="0" y="544068"/>
                </a:lnTo>
                <a:lnTo>
                  <a:pt x="0" y="109728"/>
                </a:lnTo>
                <a:lnTo>
                  <a:pt x="8252" y="67119"/>
                </a:lnTo>
                <a:lnTo>
                  <a:pt x="31413" y="32346"/>
                </a:lnTo>
                <a:lnTo>
                  <a:pt x="65918" y="8833"/>
                </a:lnTo>
                <a:lnTo>
                  <a:pt x="108204" y="0"/>
                </a:lnTo>
                <a:lnTo>
                  <a:pt x="544068" y="0"/>
                </a:lnTo>
                <a:lnTo>
                  <a:pt x="586260" y="8833"/>
                </a:lnTo>
                <a:lnTo>
                  <a:pt x="620734" y="32346"/>
                </a:lnTo>
                <a:lnTo>
                  <a:pt x="643926" y="67119"/>
                </a:lnTo>
                <a:lnTo>
                  <a:pt x="652272" y="109728"/>
                </a:lnTo>
                <a:lnTo>
                  <a:pt x="652272" y="544068"/>
                </a:lnTo>
                <a:lnTo>
                  <a:pt x="643926" y="586841"/>
                </a:lnTo>
                <a:lnTo>
                  <a:pt x="620734" y="621668"/>
                </a:lnTo>
                <a:lnTo>
                  <a:pt x="586260" y="645127"/>
                </a:lnTo>
                <a:lnTo>
                  <a:pt x="544068" y="653796"/>
                </a:lnTo>
                <a:close/>
              </a:path>
            </a:pathLst>
          </a:custGeom>
          <a:solidFill>
            <a:srgbClr val="394653"/>
          </a:solidFill>
        </p:spPr>
        <p:txBody>
          <a:bodyPr wrap="square" lIns="0" tIns="0" rIns="0" bIns="0" rtlCol="0"/>
          <a:lstStyle/>
          <a:p>
            <a:endParaRPr>
              <a:cs typeface="+mn-ea"/>
              <a:sym typeface="+mn-lt"/>
            </a:endParaRPr>
          </a:p>
        </p:txBody>
      </p:sp>
      <p:sp>
        <p:nvSpPr>
          <p:cNvPr id="16" name="object 16"/>
          <p:cNvSpPr txBox="1"/>
          <p:nvPr/>
        </p:nvSpPr>
        <p:spPr>
          <a:xfrm>
            <a:off x="1705229" y="5475326"/>
            <a:ext cx="153035" cy="289823"/>
          </a:xfrm>
          <a:prstGeom prst="rect">
            <a:avLst/>
          </a:prstGeom>
        </p:spPr>
        <p:txBody>
          <a:bodyPr vert="horz" wrap="square" lIns="0" tIns="12700" rIns="0" bIns="0" rtlCol="0">
            <a:spAutoFit/>
          </a:bodyPr>
          <a:lstStyle/>
          <a:p>
            <a:pPr marL="12700">
              <a:spcBef>
                <a:spcPts val="100"/>
              </a:spcBef>
            </a:pPr>
            <a:r>
              <a:rPr dirty="0">
                <a:solidFill>
                  <a:srgbClr val="FFFFFF"/>
                </a:solidFill>
                <a:cs typeface="+mn-ea"/>
                <a:sym typeface="+mn-lt"/>
              </a:rPr>
              <a:t>5</a:t>
            </a:r>
            <a:endParaRPr>
              <a:cs typeface="+mn-ea"/>
              <a:sym typeface="+mn-lt"/>
            </a:endParaRPr>
          </a:p>
        </p:txBody>
      </p:sp>
      <p:sp>
        <p:nvSpPr>
          <p:cNvPr id="17" name="object 17"/>
          <p:cNvSpPr txBox="1"/>
          <p:nvPr/>
        </p:nvSpPr>
        <p:spPr>
          <a:xfrm>
            <a:off x="2288552" y="2545969"/>
            <a:ext cx="1397000" cy="289823"/>
          </a:xfrm>
          <a:prstGeom prst="rect">
            <a:avLst/>
          </a:prstGeom>
        </p:spPr>
        <p:txBody>
          <a:bodyPr vert="horz" wrap="square" lIns="0" tIns="12700" rIns="0" bIns="0" rtlCol="0">
            <a:spAutoFit/>
          </a:bodyPr>
          <a:lstStyle/>
          <a:p>
            <a:pPr marL="12700">
              <a:spcBef>
                <a:spcPts val="100"/>
              </a:spcBef>
            </a:pPr>
            <a:r>
              <a:rPr dirty="0">
                <a:solidFill>
                  <a:srgbClr val="394653"/>
                </a:solidFill>
                <a:cs typeface="+mn-ea"/>
                <a:sym typeface="+mn-lt"/>
              </a:rPr>
              <a:t>不可搭乘电梯</a:t>
            </a:r>
            <a:endParaRPr>
              <a:cs typeface="+mn-ea"/>
              <a:sym typeface="+mn-lt"/>
            </a:endParaRPr>
          </a:p>
        </p:txBody>
      </p:sp>
      <p:sp>
        <p:nvSpPr>
          <p:cNvPr id="18" name="object 18"/>
          <p:cNvSpPr txBox="1"/>
          <p:nvPr/>
        </p:nvSpPr>
        <p:spPr>
          <a:xfrm>
            <a:off x="2288552" y="3273832"/>
            <a:ext cx="3454400" cy="289823"/>
          </a:xfrm>
          <a:prstGeom prst="rect">
            <a:avLst/>
          </a:prstGeom>
        </p:spPr>
        <p:txBody>
          <a:bodyPr vert="horz" wrap="square" lIns="0" tIns="12700" rIns="0" bIns="0" rtlCol="0">
            <a:spAutoFit/>
          </a:bodyPr>
          <a:lstStyle/>
          <a:p>
            <a:pPr marL="12700">
              <a:spcBef>
                <a:spcPts val="100"/>
              </a:spcBef>
            </a:pPr>
            <a:r>
              <a:rPr dirty="0">
                <a:solidFill>
                  <a:srgbClr val="394653"/>
                </a:solidFill>
                <a:cs typeface="+mn-ea"/>
                <a:sym typeface="+mn-lt"/>
              </a:rPr>
              <a:t>顺着指示方向，进入安全通道逃生</a:t>
            </a:r>
            <a:endParaRPr>
              <a:cs typeface="+mn-ea"/>
              <a:sym typeface="+mn-lt"/>
            </a:endParaRPr>
          </a:p>
        </p:txBody>
      </p:sp>
      <p:sp>
        <p:nvSpPr>
          <p:cNvPr id="19" name="object 19"/>
          <p:cNvSpPr txBox="1"/>
          <p:nvPr/>
        </p:nvSpPr>
        <p:spPr>
          <a:xfrm>
            <a:off x="2259736" y="4066299"/>
            <a:ext cx="2082800" cy="289823"/>
          </a:xfrm>
          <a:prstGeom prst="rect">
            <a:avLst/>
          </a:prstGeom>
        </p:spPr>
        <p:txBody>
          <a:bodyPr vert="horz" wrap="square" lIns="0" tIns="12700" rIns="0" bIns="0" rtlCol="0">
            <a:spAutoFit/>
          </a:bodyPr>
          <a:lstStyle/>
          <a:p>
            <a:pPr marL="12700">
              <a:spcBef>
                <a:spcPts val="100"/>
              </a:spcBef>
            </a:pPr>
            <a:r>
              <a:rPr dirty="0">
                <a:solidFill>
                  <a:srgbClr val="394653"/>
                </a:solidFill>
                <a:cs typeface="+mn-ea"/>
                <a:sym typeface="+mn-lt"/>
              </a:rPr>
              <a:t>以湿毛巾或手帕掩口</a:t>
            </a:r>
            <a:endParaRPr>
              <a:cs typeface="+mn-ea"/>
              <a:sym typeface="+mn-lt"/>
            </a:endParaRPr>
          </a:p>
        </p:txBody>
      </p:sp>
      <p:sp>
        <p:nvSpPr>
          <p:cNvPr id="20" name="object 20"/>
          <p:cNvSpPr txBox="1"/>
          <p:nvPr/>
        </p:nvSpPr>
        <p:spPr>
          <a:xfrm>
            <a:off x="2259736" y="4816005"/>
            <a:ext cx="2311400" cy="289823"/>
          </a:xfrm>
          <a:prstGeom prst="rect">
            <a:avLst/>
          </a:prstGeom>
        </p:spPr>
        <p:txBody>
          <a:bodyPr vert="horz" wrap="square" lIns="0" tIns="12700" rIns="0" bIns="0" rtlCol="0">
            <a:spAutoFit/>
          </a:bodyPr>
          <a:lstStyle/>
          <a:p>
            <a:pPr marL="12700">
              <a:spcBef>
                <a:spcPts val="100"/>
              </a:spcBef>
            </a:pPr>
            <a:r>
              <a:rPr dirty="0">
                <a:solidFill>
                  <a:srgbClr val="394653"/>
                </a:solidFill>
                <a:cs typeface="+mn-ea"/>
                <a:sym typeface="+mn-lt"/>
              </a:rPr>
              <a:t>浓烟中采取低姿势爬行</a:t>
            </a:r>
            <a:endParaRPr>
              <a:cs typeface="+mn-ea"/>
              <a:sym typeface="+mn-l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897278" y="2232821"/>
            <a:ext cx="4711793" cy="504190"/>
            <a:chOff x="10862" y="3737"/>
            <a:chExt cx="7420" cy="794"/>
          </a:xfrm>
        </p:grpSpPr>
        <p:sp>
          <p:nvSpPr>
            <p:cNvPr id="6" name="TextBox 54"/>
            <p:cNvSpPr txBox="1"/>
            <p:nvPr/>
          </p:nvSpPr>
          <p:spPr>
            <a:xfrm>
              <a:off x="10862" y="3774"/>
              <a:ext cx="872" cy="757"/>
            </a:xfrm>
            <a:prstGeom prst="rect">
              <a:avLst/>
            </a:prstGeom>
            <a:noFill/>
          </p:spPr>
          <p:txBody>
            <a:bodyPr wrap="square" lIns="49623" tIns="24811" rIns="49623" bIns="24811" rtlCol="0">
              <a:spAutoFit/>
            </a:bodyPr>
            <a:lstStyle/>
            <a:p>
              <a:pPr defTabSz="914400">
                <a:defRPr/>
              </a:pPr>
              <a:r>
                <a:rPr lang="id-ID" sz="2800" dirty="0">
                  <a:solidFill>
                    <a:srgbClr val="EE410B"/>
                  </a:solidFill>
                  <a:cs typeface="+mn-ea"/>
                  <a:sym typeface="+mn-lt"/>
                </a:rPr>
                <a:t>1</a:t>
              </a:r>
              <a:r>
                <a:rPr lang="en-US" sz="2800" dirty="0">
                  <a:solidFill>
                    <a:srgbClr val="EE410B"/>
                  </a:solidFill>
                  <a:cs typeface="+mn-ea"/>
                  <a:sym typeface="+mn-lt"/>
                </a:rPr>
                <a:t>.</a:t>
              </a:r>
            </a:p>
          </p:txBody>
        </p:sp>
        <p:sp>
          <p:nvSpPr>
            <p:cNvPr id="7" name="Rectangle 19"/>
            <p:cNvSpPr/>
            <p:nvPr/>
          </p:nvSpPr>
          <p:spPr>
            <a:xfrm>
              <a:off x="11508" y="3737"/>
              <a:ext cx="6180" cy="727"/>
            </a:xfrm>
            <a:prstGeom prst="rect">
              <a:avLst/>
            </a:prstGeom>
          </p:spPr>
          <p:txBody>
            <a:bodyPr wrap="square" lIns="49623" tIns="24811" rIns="49623" bIns="24811">
              <a:spAutoFit/>
            </a:bodyPr>
            <a:lstStyle/>
            <a:p>
              <a:pPr defTabSz="914400">
                <a:lnSpc>
                  <a:spcPct val="150000"/>
                </a:lnSpc>
                <a:defRPr/>
              </a:pPr>
              <a:r>
                <a:rPr lang="zh-CN" altLang="en-US" sz="2000" dirty="0">
                  <a:solidFill>
                    <a:srgbClr val="EE410B"/>
                  </a:solidFill>
                  <a:cs typeface="+mn-ea"/>
                  <a:sym typeface="+mn-lt"/>
                </a:rPr>
                <a:t>不按照安全生产的要求履行职责；</a:t>
              </a:r>
            </a:p>
          </p:txBody>
        </p:sp>
        <p:cxnSp>
          <p:nvCxnSpPr>
            <p:cNvPr id="16" name="直接连接符 15"/>
            <p:cNvCxnSpPr/>
            <p:nvPr/>
          </p:nvCxnSpPr>
          <p:spPr>
            <a:xfrm>
              <a:off x="10862" y="4530"/>
              <a:ext cx="742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8" name="圆角矩形 6"/>
          <p:cNvSpPr>
            <a:spLocks noChangeArrowheads="1"/>
          </p:cNvSpPr>
          <p:nvPr/>
        </p:nvSpPr>
        <p:spPr bwMode="auto">
          <a:xfrm>
            <a:off x="6984053" y="1591864"/>
            <a:ext cx="2471167" cy="461856"/>
          </a:xfrm>
          <a:prstGeom prst="roundRect">
            <a:avLst>
              <a:gd name="adj" fmla="val 0"/>
            </a:avLst>
          </a:prstGeom>
          <a:solidFill>
            <a:schemeClr val="accent1"/>
          </a:solidFill>
          <a:ln>
            <a:noFill/>
          </a:ln>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defTabSz="914400">
              <a:defRPr/>
            </a:pPr>
            <a:endParaRPr lang="zh-CN" altLang="en-US">
              <a:solidFill>
                <a:srgbClr val="FFFFFF"/>
              </a:solidFill>
              <a:latin typeface="+mn-lt"/>
              <a:ea typeface="+mn-ea"/>
              <a:cs typeface="+mn-ea"/>
              <a:sym typeface="+mn-lt"/>
            </a:endParaRPr>
          </a:p>
        </p:txBody>
      </p:sp>
      <p:sp>
        <p:nvSpPr>
          <p:cNvPr id="19" name="文本框 7"/>
          <p:cNvSpPr txBox="1">
            <a:spLocks noChangeArrowheads="1"/>
          </p:cNvSpPr>
          <p:nvPr/>
        </p:nvSpPr>
        <p:spPr bwMode="auto">
          <a:xfrm>
            <a:off x="6939922" y="1592551"/>
            <a:ext cx="26317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defTabSz="1216025">
              <a:spcBef>
                <a:spcPct val="20000"/>
              </a:spcBef>
              <a:defRPr/>
            </a:pPr>
            <a:r>
              <a:rPr lang="zh-CN" altLang="en-US" sz="2400" b="1" dirty="0">
                <a:solidFill>
                  <a:prstClr val="white"/>
                </a:solidFill>
                <a:latin typeface="+mn-lt"/>
                <a:ea typeface="+mn-ea"/>
                <a:cs typeface="+mn-ea"/>
                <a:sym typeface="+mn-lt"/>
              </a:rPr>
              <a:t>常见违章指挥</a:t>
            </a:r>
          </a:p>
        </p:txBody>
      </p:sp>
      <p:sp>
        <p:nvSpPr>
          <p:cNvPr id="24" name="矩形 23"/>
          <p:cNvSpPr/>
          <p:nvPr/>
        </p:nvSpPr>
        <p:spPr>
          <a:xfrm flipH="1">
            <a:off x="934085" y="4520566"/>
            <a:ext cx="5756275" cy="1657351"/>
          </a:xfrm>
          <a:prstGeom prst="rect">
            <a:avLst/>
          </a:prstGeom>
          <a:solidFill>
            <a:schemeClr val="accent1"/>
          </a:solidFill>
          <a:ln w="12700" cap="flat" cmpd="sng" algn="ctr">
            <a:noFill/>
            <a:prstDash val="solid"/>
            <a:miter lim="800000"/>
          </a:ln>
          <a:effectLst/>
        </p:spPr>
        <p:txBody>
          <a:bodyPr lIns="100751" tIns="50376" rIns="100751" bIns="50376" anchor="ctr"/>
          <a:lstStyle/>
          <a:p>
            <a:pPr defTabSz="914400">
              <a:lnSpc>
                <a:spcPct val="130000"/>
              </a:lnSpc>
              <a:defRPr/>
            </a:pPr>
            <a:r>
              <a:rPr lang="zh-CN" altLang="en-US" dirty="0">
                <a:solidFill>
                  <a:schemeClr val="bg1"/>
                </a:solidFill>
                <a:cs typeface="+mn-ea"/>
                <a:sym typeface="+mn-lt"/>
              </a:rPr>
              <a:t>是指生产经营单位的各级管理人员违反国家安全生产方针、政策、法律、条例、规程、制度及生产经营单位的规章制度或技术方案的指挥行为。</a:t>
            </a:r>
            <a:endParaRPr lang="zh-CN" altLang="en-US" kern="0" dirty="0">
              <a:solidFill>
                <a:schemeClr val="bg1"/>
              </a:solidFill>
              <a:cs typeface="+mn-ea"/>
              <a:sym typeface="+mn-lt"/>
            </a:endParaRPr>
          </a:p>
        </p:txBody>
      </p:sp>
      <p:grpSp>
        <p:nvGrpSpPr>
          <p:cNvPr id="3" name="组合 2"/>
          <p:cNvGrpSpPr/>
          <p:nvPr/>
        </p:nvGrpSpPr>
        <p:grpSpPr>
          <a:xfrm>
            <a:off x="6897369" y="2785111"/>
            <a:ext cx="4865371" cy="972820"/>
            <a:chOff x="10862" y="3737"/>
            <a:chExt cx="7662" cy="1532"/>
          </a:xfrm>
        </p:grpSpPr>
        <p:sp>
          <p:nvSpPr>
            <p:cNvPr id="4" name="TextBox 54"/>
            <p:cNvSpPr txBox="1"/>
            <p:nvPr/>
          </p:nvSpPr>
          <p:spPr>
            <a:xfrm>
              <a:off x="10862" y="4152"/>
              <a:ext cx="872" cy="757"/>
            </a:xfrm>
            <a:prstGeom prst="rect">
              <a:avLst/>
            </a:prstGeom>
            <a:noFill/>
          </p:spPr>
          <p:txBody>
            <a:bodyPr wrap="square" lIns="49623" tIns="24811" rIns="49623" bIns="24811" rtlCol="0">
              <a:spAutoFit/>
            </a:bodyPr>
            <a:lstStyle/>
            <a:p>
              <a:pPr defTabSz="914400">
                <a:defRPr/>
              </a:pPr>
              <a:r>
                <a:rPr lang="en-US" altLang="id-ID" sz="2800" dirty="0">
                  <a:solidFill>
                    <a:srgbClr val="EE410B"/>
                  </a:solidFill>
                  <a:cs typeface="+mn-ea"/>
                  <a:sym typeface="+mn-lt"/>
                </a:rPr>
                <a:t>2</a:t>
              </a:r>
              <a:r>
                <a:rPr lang="en-US" sz="2800" dirty="0">
                  <a:solidFill>
                    <a:srgbClr val="EE410B"/>
                  </a:solidFill>
                  <a:cs typeface="+mn-ea"/>
                  <a:sym typeface="+mn-lt"/>
                </a:rPr>
                <a:t>.</a:t>
              </a:r>
            </a:p>
          </p:txBody>
        </p:sp>
        <p:sp>
          <p:nvSpPr>
            <p:cNvPr id="5" name="Rectangle 19"/>
            <p:cNvSpPr/>
            <p:nvPr/>
          </p:nvSpPr>
          <p:spPr>
            <a:xfrm>
              <a:off x="11508" y="3737"/>
              <a:ext cx="6180" cy="1447"/>
            </a:xfrm>
            <a:prstGeom prst="rect">
              <a:avLst/>
            </a:prstGeom>
          </p:spPr>
          <p:txBody>
            <a:bodyPr wrap="square" lIns="49623" tIns="24811" rIns="49623" bIns="24811">
              <a:spAutoFit/>
            </a:bodyPr>
            <a:lstStyle/>
            <a:p>
              <a:pPr defTabSz="914400">
                <a:lnSpc>
                  <a:spcPct val="150000"/>
                </a:lnSpc>
                <a:defRPr/>
              </a:pPr>
              <a:r>
                <a:rPr lang="zh-CN" altLang="en-US" sz="2000" dirty="0">
                  <a:solidFill>
                    <a:srgbClr val="EE410B"/>
                  </a:solidFill>
                  <a:cs typeface="+mn-ea"/>
                  <a:sym typeface="+mn-lt"/>
                </a:rPr>
                <a:t>不按规定要求制定、审查、批准技术方案和安全措施；</a:t>
              </a:r>
            </a:p>
          </p:txBody>
        </p:sp>
        <p:cxnSp>
          <p:nvCxnSpPr>
            <p:cNvPr id="8" name="直接连接符 7"/>
            <p:cNvCxnSpPr/>
            <p:nvPr/>
          </p:nvCxnSpPr>
          <p:spPr>
            <a:xfrm>
              <a:off x="10999" y="5269"/>
              <a:ext cx="752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1" name="组合 10"/>
          <p:cNvGrpSpPr/>
          <p:nvPr/>
        </p:nvGrpSpPr>
        <p:grpSpPr>
          <a:xfrm>
            <a:off x="6897371" y="3793487"/>
            <a:ext cx="4788535" cy="503065"/>
            <a:chOff x="10862" y="3737"/>
            <a:chExt cx="7541" cy="834"/>
          </a:xfrm>
        </p:grpSpPr>
        <p:sp>
          <p:nvSpPr>
            <p:cNvPr id="12" name="TextBox 54"/>
            <p:cNvSpPr txBox="1"/>
            <p:nvPr/>
          </p:nvSpPr>
          <p:spPr>
            <a:xfrm>
              <a:off x="10862" y="3774"/>
              <a:ext cx="872" cy="797"/>
            </a:xfrm>
            <a:prstGeom prst="rect">
              <a:avLst/>
            </a:prstGeom>
            <a:noFill/>
          </p:spPr>
          <p:txBody>
            <a:bodyPr wrap="square" lIns="49623" tIns="24811" rIns="49623" bIns="24811" rtlCol="0">
              <a:spAutoFit/>
            </a:bodyPr>
            <a:lstStyle/>
            <a:p>
              <a:pPr defTabSz="914400">
                <a:defRPr/>
              </a:pPr>
              <a:r>
                <a:rPr lang="en-US" sz="2800" dirty="0">
                  <a:solidFill>
                    <a:srgbClr val="EE410B"/>
                  </a:solidFill>
                  <a:cs typeface="+mn-ea"/>
                  <a:sym typeface="+mn-lt"/>
                </a:rPr>
                <a:t>3.</a:t>
              </a:r>
            </a:p>
          </p:txBody>
        </p:sp>
        <p:sp>
          <p:nvSpPr>
            <p:cNvPr id="13" name="Rectangle 19"/>
            <p:cNvSpPr/>
            <p:nvPr/>
          </p:nvSpPr>
          <p:spPr>
            <a:xfrm>
              <a:off x="11508" y="3737"/>
              <a:ext cx="6180" cy="766"/>
            </a:xfrm>
            <a:prstGeom prst="rect">
              <a:avLst/>
            </a:prstGeom>
          </p:spPr>
          <p:txBody>
            <a:bodyPr wrap="square" lIns="49623" tIns="24811" rIns="49623" bIns="24811">
              <a:spAutoFit/>
            </a:bodyPr>
            <a:lstStyle/>
            <a:p>
              <a:pPr defTabSz="914400">
                <a:lnSpc>
                  <a:spcPct val="150000"/>
                </a:lnSpc>
                <a:defRPr/>
              </a:pPr>
              <a:r>
                <a:rPr lang="zh-CN" altLang="en-US" sz="2000" dirty="0">
                  <a:solidFill>
                    <a:srgbClr val="EE410B"/>
                  </a:solidFill>
                  <a:cs typeface="+mn-ea"/>
                  <a:sym typeface="+mn-lt"/>
                </a:rPr>
                <a:t>发现违章不制止；</a:t>
              </a:r>
            </a:p>
          </p:txBody>
        </p:sp>
        <p:cxnSp>
          <p:nvCxnSpPr>
            <p:cNvPr id="30" name="直接连接符 29"/>
            <p:cNvCxnSpPr/>
            <p:nvPr/>
          </p:nvCxnSpPr>
          <p:spPr>
            <a:xfrm>
              <a:off x="10862" y="4530"/>
              <a:ext cx="754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31" name="组合 30"/>
          <p:cNvGrpSpPr/>
          <p:nvPr/>
        </p:nvGrpSpPr>
        <p:grpSpPr>
          <a:xfrm>
            <a:off x="6897371" y="4199888"/>
            <a:ext cx="4925060" cy="941070"/>
            <a:chOff x="10862" y="3737"/>
            <a:chExt cx="7756" cy="1482"/>
          </a:xfrm>
        </p:grpSpPr>
        <p:sp>
          <p:nvSpPr>
            <p:cNvPr id="32" name="TextBox 54"/>
            <p:cNvSpPr txBox="1"/>
            <p:nvPr/>
          </p:nvSpPr>
          <p:spPr>
            <a:xfrm>
              <a:off x="10862" y="4244"/>
              <a:ext cx="872" cy="757"/>
            </a:xfrm>
            <a:prstGeom prst="rect">
              <a:avLst/>
            </a:prstGeom>
            <a:noFill/>
          </p:spPr>
          <p:txBody>
            <a:bodyPr wrap="square" lIns="49623" tIns="24811" rIns="49623" bIns="24811" rtlCol="0">
              <a:spAutoFit/>
            </a:bodyPr>
            <a:lstStyle/>
            <a:p>
              <a:pPr defTabSz="914400">
                <a:defRPr/>
              </a:pPr>
              <a:r>
                <a:rPr lang="en-US" sz="2800" dirty="0">
                  <a:solidFill>
                    <a:srgbClr val="EE410B"/>
                  </a:solidFill>
                  <a:cs typeface="+mn-ea"/>
                  <a:sym typeface="+mn-lt"/>
                </a:rPr>
                <a:t>4.</a:t>
              </a:r>
            </a:p>
          </p:txBody>
        </p:sp>
        <p:sp>
          <p:nvSpPr>
            <p:cNvPr id="33" name="Rectangle 19"/>
            <p:cNvSpPr/>
            <p:nvPr/>
          </p:nvSpPr>
          <p:spPr>
            <a:xfrm>
              <a:off x="11508" y="3737"/>
              <a:ext cx="6998" cy="1447"/>
            </a:xfrm>
            <a:prstGeom prst="rect">
              <a:avLst/>
            </a:prstGeom>
          </p:spPr>
          <p:txBody>
            <a:bodyPr wrap="square" lIns="49623" tIns="24811" rIns="49623" bIns="24811">
              <a:spAutoFit/>
            </a:bodyPr>
            <a:lstStyle/>
            <a:p>
              <a:pPr defTabSz="914400">
                <a:lnSpc>
                  <a:spcPct val="150000"/>
                </a:lnSpc>
                <a:defRPr/>
              </a:pPr>
              <a:r>
                <a:rPr lang="zh-CN" altLang="en-US" sz="2000" dirty="0">
                  <a:solidFill>
                    <a:srgbClr val="EE410B"/>
                  </a:solidFill>
                  <a:cs typeface="+mn-ea"/>
                  <a:sym typeface="+mn-lt"/>
                </a:rPr>
                <a:t>不按规定给职工配备必须的劳动安全卫生防护用品；</a:t>
              </a:r>
            </a:p>
          </p:txBody>
        </p:sp>
        <p:cxnSp>
          <p:nvCxnSpPr>
            <p:cNvPr id="34" name="直接连接符 33"/>
            <p:cNvCxnSpPr/>
            <p:nvPr/>
          </p:nvCxnSpPr>
          <p:spPr>
            <a:xfrm>
              <a:off x="10999" y="5188"/>
              <a:ext cx="7619" cy="3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35" name="组合 34"/>
          <p:cNvGrpSpPr/>
          <p:nvPr/>
        </p:nvGrpSpPr>
        <p:grpSpPr>
          <a:xfrm>
            <a:off x="6897371" y="5281931"/>
            <a:ext cx="4958080" cy="1082040"/>
            <a:chOff x="10862" y="3679"/>
            <a:chExt cx="7808" cy="1704"/>
          </a:xfrm>
        </p:grpSpPr>
        <p:sp>
          <p:nvSpPr>
            <p:cNvPr id="36" name="TextBox 54"/>
            <p:cNvSpPr txBox="1"/>
            <p:nvPr/>
          </p:nvSpPr>
          <p:spPr>
            <a:xfrm>
              <a:off x="10862" y="4113"/>
              <a:ext cx="872" cy="757"/>
            </a:xfrm>
            <a:prstGeom prst="rect">
              <a:avLst/>
            </a:prstGeom>
            <a:noFill/>
          </p:spPr>
          <p:txBody>
            <a:bodyPr wrap="square" lIns="49623" tIns="24811" rIns="49623" bIns="24811" rtlCol="0">
              <a:spAutoFit/>
            </a:bodyPr>
            <a:lstStyle/>
            <a:p>
              <a:pPr defTabSz="914400">
                <a:defRPr/>
              </a:pPr>
              <a:r>
                <a:rPr lang="en-US" sz="2800" dirty="0">
                  <a:solidFill>
                    <a:srgbClr val="EE410B"/>
                  </a:solidFill>
                  <a:cs typeface="+mn-ea"/>
                  <a:sym typeface="+mn-lt"/>
                </a:rPr>
                <a:t>5.</a:t>
              </a:r>
            </a:p>
          </p:txBody>
        </p:sp>
        <p:sp>
          <p:nvSpPr>
            <p:cNvPr id="37" name="Rectangle 19"/>
            <p:cNvSpPr/>
            <p:nvPr/>
          </p:nvSpPr>
          <p:spPr>
            <a:xfrm>
              <a:off x="11508" y="3679"/>
              <a:ext cx="7105" cy="1533"/>
            </a:xfrm>
            <a:prstGeom prst="rect">
              <a:avLst/>
            </a:prstGeom>
          </p:spPr>
          <p:txBody>
            <a:bodyPr wrap="square" lIns="49623" tIns="24811" rIns="49623" bIns="24811">
              <a:spAutoFit/>
            </a:bodyPr>
            <a:lstStyle/>
            <a:p>
              <a:pPr>
                <a:spcBef>
                  <a:spcPts val="1200"/>
                </a:spcBef>
              </a:pPr>
              <a:r>
                <a:rPr lang="zh-CN" altLang="en-US" sz="2000" dirty="0">
                  <a:solidFill>
                    <a:srgbClr val="EE410B"/>
                  </a:solidFill>
                  <a:cs typeface="+mn-ea"/>
                  <a:sym typeface="+mn-lt"/>
                </a:rPr>
                <a:t>指挥者未经培训上岗，不按照规定对员工进行安全教育培训，使用未经安全培训的劳动者或无专门资质认证的人员；</a:t>
              </a:r>
            </a:p>
          </p:txBody>
        </p:sp>
        <p:cxnSp>
          <p:nvCxnSpPr>
            <p:cNvPr id="38" name="直接连接符 37"/>
            <p:cNvCxnSpPr/>
            <p:nvPr/>
          </p:nvCxnSpPr>
          <p:spPr>
            <a:xfrm flipV="1">
              <a:off x="10999" y="5349"/>
              <a:ext cx="7671" cy="3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pic>
        <p:nvPicPr>
          <p:cNvPr id="39" name="图片 38"/>
          <p:cNvPicPr>
            <a:picLocks noChangeAspect="1"/>
          </p:cNvPicPr>
          <p:nvPr/>
        </p:nvPicPr>
        <p:blipFill>
          <a:blip r:embed="rId3"/>
          <a:stretch>
            <a:fillRect/>
          </a:stretch>
        </p:blipFill>
        <p:spPr>
          <a:xfrm>
            <a:off x="1029337" y="1129665"/>
            <a:ext cx="5168265" cy="3392171"/>
          </a:xfrm>
          <a:prstGeom prst="rect">
            <a:avLst/>
          </a:prstGeom>
        </p:spPr>
      </p:pic>
      <p:sp>
        <p:nvSpPr>
          <p:cNvPr id="40" name="文本框 39"/>
          <p:cNvSpPr txBox="1"/>
          <p:nvPr/>
        </p:nvSpPr>
        <p:spPr>
          <a:xfrm>
            <a:off x="1693032" y="261001"/>
            <a:ext cx="2784000" cy="584775"/>
          </a:xfrm>
          <a:prstGeom prst="rect">
            <a:avLst/>
          </a:prstGeom>
          <a:noFill/>
        </p:spPr>
        <p:txBody>
          <a:bodyPr wrap="square" rtlCol="0">
            <a:spAutoFit/>
          </a:bodyPr>
          <a:lstStyle/>
          <a:p>
            <a:r>
              <a:rPr lang="zh-CN" altLang="en-US" sz="3200" b="1" dirty="0">
                <a:cs typeface="+mn-ea"/>
                <a:sym typeface="+mn-lt"/>
              </a:rPr>
              <a:t>违章指挥</a:t>
            </a: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248373" y="1463128"/>
            <a:ext cx="6210935" cy="2717539"/>
          </a:xfrm>
          <a:prstGeom prst="rect">
            <a:avLst/>
          </a:prstGeom>
        </p:spPr>
        <p:txBody>
          <a:bodyPr vert="horz" wrap="square" lIns="0" tIns="12700" rIns="0" bIns="0" rtlCol="0">
            <a:spAutoFit/>
          </a:bodyPr>
          <a:lstStyle/>
          <a:p>
            <a:pPr marL="355600" marR="5080" indent="-342900" algn="just">
              <a:lnSpc>
                <a:spcPct val="150000"/>
              </a:lnSpc>
              <a:spcBef>
                <a:spcPts val="100"/>
              </a:spcBef>
              <a:buFont typeface="Wingdings" panose="05000000000000000000"/>
              <a:buChar char=""/>
              <a:tabLst>
                <a:tab pos="354965" algn="l"/>
              </a:tabLst>
            </a:pPr>
            <a:r>
              <a:rPr sz="2400" dirty="0">
                <a:solidFill>
                  <a:srgbClr val="394653"/>
                </a:solidFill>
                <a:cs typeface="+mn-ea"/>
                <a:sym typeface="+mn-lt"/>
              </a:rPr>
              <a:t>逃生路线被火封锁，应立即退回室内，关闭门窗，用 毛毯、棉被浸湿后覆在门上，并不断往上浇水冷却， 发出求救信号等待救援。千万不可钻到阁楼、床底、 衣柜内避难</a:t>
            </a:r>
            <a:r>
              <a:rPr sz="2400" spc="5" dirty="0">
                <a:solidFill>
                  <a:srgbClr val="394653"/>
                </a:solidFill>
                <a:cs typeface="+mn-ea"/>
                <a:sym typeface="+mn-lt"/>
              </a:rPr>
              <a:t>。</a:t>
            </a:r>
            <a:endParaRPr sz="2400">
              <a:cs typeface="+mn-ea"/>
              <a:sym typeface="+mn-lt"/>
            </a:endParaRPr>
          </a:p>
        </p:txBody>
      </p:sp>
      <p:sp>
        <p:nvSpPr>
          <p:cNvPr id="3" name="object 3"/>
          <p:cNvSpPr txBox="1">
            <a:spLocks noGrp="1"/>
          </p:cNvSpPr>
          <p:nvPr>
            <p:ph type="title"/>
          </p:nvPr>
        </p:nvSpPr>
        <p:spPr>
          <a:xfrm>
            <a:off x="4464368" y="454959"/>
            <a:ext cx="3072765" cy="566181"/>
          </a:xfrm>
          <a:prstGeom prst="rect">
            <a:avLst/>
          </a:prstGeom>
        </p:spPr>
        <p:txBody>
          <a:bodyPr vert="horz" wrap="square" lIns="0" tIns="12065" rIns="0" bIns="0" rtlCol="0" anchor="ctr" anchorCtr="0">
            <a:spAutoFit/>
          </a:bodyPr>
          <a:lstStyle/>
          <a:p>
            <a:pPr marL="12700">
              <a:spcBef>
                <a:spcPts val="95"/>
              </a:spcBef>
            </a:pPr>
            <a:r>
              <a:rPr i="0" dirty="0">
                <a:latin typeface="+mn-lt"/>
                <a:ea typeface="+mn-ea"/>
                <a:cs typeface="+mn-ea"/>
                <a:sym typeface="+mn-lt"/>
              </a:rPr>
              <a:t>防火安全须</a:t>
            </a:r>
            <a:r>
              <a:rPr spc="-5" dirty="0">
                <a:latin typeface="+mn-lt"/>
                <a:ea typeface="+mn-ea"/>
                <a:cs typeface="+mn-ea"/>
                <a:sym typeface="+mn-lt"/>
              </a:rPr>
              <a:t>知</a:t>
            </a:r>
          </a:p>
        </p:txBody>
      </p:sp>
      <p:sp>
        <p:nvSpPr>
          <p:cNvPr id="4" name="object 4"/>
          <p:cNvSpPr/>
          <p:nvPr/>
        </p:nvSpPr>
        <p:spPr>
          <a:xfrm>
            <a:off x="1168908" y="3730753"/>
            <a:ext cx="4130040" cy="2674620"/>
          </a:xfrm>
          <a:prstGeom prst="rect">
            <a:avLst/>
          </a:prstGeom>
          <a:blipFill>
            <a:blip r:embed="rId2" cstate="print"/>
            <a:stretch>
              <a:fillRect/>
            </a:stretch>
          </a:blipFill>
        </p:spPr>
        <p:txBody>
          <a:bodyPr wrap="square" lIns="0" tIns="0" rIns="0" bIns="0" rtlCol="0"/>
          <a:lstStyle/>
          <a:p>
            <a:endParaRPr>
              <a:cs typeface="+mn-ea"/>
              <a:sym typeface="+mn-lt"/>
            </a:endParaRPr>
          </a:p>
        </p:txBody>
      </p:sp>
      <p:sp>
        <p:nvSpPr>
          <p:cNvPr id="5" name="object 5"/>
          <p:cNvSpPr/>
          <p:nvPr/>
        </p:nvSpPr>
        <p:spPr>
          <a:xfrm>
            <a:off x="7677911" y="1461518"/>
            <a:ext cx="3361944" cy="2694431"/>
          </a:xfrm>
          <a:prstGeom prst="rect">
            <a:avLst/>
          </a:prstGeom>
          <a:blipFill>
            <a:blip r:embed="rId3" cstate="print"/>
            <a:stretch>
              <a:fillRect/>
            </a:stretch>
          </a:blipFill>
        </p:spPr>
        <p:txBody>
          <a:bodyPr wrap="square" lIns="0" tIns="0" rIns="0" bIns="0" rtlCol="0"/>
          <a:lstStyle/>
          <a:p>
            <a:endParaRPr sz="2000">
              <a:cs typeface="+mn-ea"/>
              <a:sym typeface="+mn-lt"/>
            </a:endParaRPr>
          </a:p>
        </p:txBody>
      </p:sp>
      <p:sp>
        <p:nvSpPr>
          <p:cNvPr id="6" name="object 6"/>
          <p:cNvSpPr txBox="1"/>
          <p:nvPr/>
        </p:nvSpPr>
        <p:spPr>
          <a:xfrm>
            <a:off x="5379060" y="4665473"/>
            <a:ext cx="5360035" cy="1608902"/>
          </a:xfrm>
          <a:prstGeom prst="rect">
            <a:avLst/>
          </a:prstGeom>
        </p:spPr>
        <p:txBody>
          <a:bodyPr vert="horz" wrap="square" lIns="0" tIns="12065" rIns="0" bIns="0" rtlCol="0">
            <a:spAutoFit/>
          </a:bodyPr>
          <a:lstStyle/>
          <a:p>
            <a:pPr marL="12700" marR="5080" algn="just">
              <a:lnSpc>
                <a:spcPct val="150000"/>
              </a:lnSpc>
              <a:spcBef>
                <a:spcPts val="95"/>
              </a:spcBef>
              <a:buSzPct val="95000"/>
              <a:buFont typeface="Wingdings" panose="05000000000000000000"/>
              <a:buChar char=""/>
              <a:tabLst>
                <a:tab pos="264160" algn="l"/>
              </a:tabLst>
            </a:pPr>
            <a:r>
              <a:rPr sz="2400" dirty="0">
                <a:solidFill>
                  <a:srgbClr val="394653"/>
                </a:solidFill>
                <a:cs typeface="+mn-ea"/>
                <a:sym typeface="+mn-lt"/>
              </a:rPr>
              <a:t>在公共场所应听从指挥，向就近的安全通道分 流疏散，千万不能惊慌失措，互相拥挤践踏，造 成意外的伤亡</a:t>
            </a:r>
            <a:r>
              <a:rPr sz="2400" spc="5" dirty="0">
                <a:solidFill>
                  <a:srgbClr val="394653"/>
                </a:solidFill>
                <a:cs typeface="+mn-ea"/>
                <a:sym typeface="+mn-lt"/>
              </a:rPr>
              <a:t>。</a:t>
            </a:r>
            <a:endParaRPr sz="2400">
              <a:cs typeface="+mn-ea"/>
              <a:sym typeface="+mn-lt"/>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p:nvPr/>
        </p:nvSpPr>
        <p:spPr>
          <a:xfrm>
            <a:off x="760443" y="856595"/>
            <a:ext cx="5110280" cy="461537"/>
          </a:xfrm>
          <a:prstGeom prst="rect">
            <a:avLst/>
          </a:prstGeom>
          <a:noFill/>
        </p:spPr>
        <p:txBody>
          <a:bodyPr wrap="square" rtlCol="0">
            <a:spAutoFit/>
          </a:bodyPr>
          <a:lstStyle>
            <a:defPPr>
              <a:defRPr lang="zh-CN"/>
            </a:defPPr>
            <a:lvl1pPr algn="ctr">
              <a:defRPr sz="2800" b="1">
                <a:latin typeface="+mj-ea"/>
                <a:ea typeface="+mj-ea"/>
              </a:defRPr>
            </a:lvl1pPr>
          </a:lstStyle>
          <a:p>
            <a:pPr algn="l"/>
            <a:r>
              <a:rPr lang="en-US" altLang="zh-CN" sz="2400" b="0">
                <a:latin typeface="+mn-lt"/>
                <a:ea typeface="+mn-ea"/>
                <a:cs typeface="+mn-ea"/>
                <a:sym typeface="+mn-lt"/>
              </a:rPr>
              <a:t>3</a:t>
            </a:r>
            <a:r>
              <a:rPr lang="zh-CN" altLang="en-US" sz="2400" b="0">
                <a:latin typeface="+mn-lt"/>
                <a:ea typeface="+mn-ea"/>
                <a:cs typeface="+mn-ea"/>
                <a:sym typeface="+mn-lt"/>
              </a:rPr>
              <a:t>、安全生产“四不伤害原则”</a:t>
            </a:r>
          </a:p>
        </p:txBody>
      </p:sp>
      <p:pic>
        <p:nvPicPr>
          <p:cNvPr id="19" name="图片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36054" y="1581609"/>
            <a:ext cx="3157892" cy="4438504"/>
          </a:xfrm>
          <a:prstGeom prst="rect">
            <a:avLst/>
          </a:prstGeom>
          <a:noFill/>
          <a:ln w="9525">
            <a:noFill/>
            <a:miter lim="800000"/>
            <a:headEnd/>
            <a:tailEnd/>
          </a:ln>
        </p:spPr>
      </p:pic>
      <p:sp>
        <p:nvSpPr>
          <p:cNvPr id="24" name="矩形 6"/>
          <p:cNvSpPr>
            <a:spLocks noChangeArrowheads="1"/>
          </p:cNvSpPr>
          <p:nvPr/>
        </p:nvSpPr>
        <p:spPr bwMode="auto">
          <a:xfrm>
            <a:off x="1168231" y="2329667"/>
            <a:ext cx="6871227" cy="1726178"/>
          </a:xfrm>
          <a:prstGeom prst="rect">
            <a:avLst/>
          </a:prstGeom>
          <a:noFill/>
          <a:ln w="9525">
            <a:noFill/>
            <a:miter lim="800000"/>
          </a:ln>
        </p:spPr>
        <p:txBody>
          <a:bodyPr wrap="square">
            <a:spAutoFit/>
          </a:bodyPr>
          <a:lstStyle/>
          <a:p>
            <a:pPr algn="just">
              <a:lnSpc>
                <a:spcPct val="120000"/>
              </a:lnSpc>
            </a:pPr>
            <a:r>
              <a:rPr lang="zh-CN" altLang="en-US" b="1" dirty="0">
                <a:solidFill>
                  <a:srgbClr val="2C2D34"/>
                </a:solidFill>
                <a:cs typeface="+mn-ea"/>
                <a:sym typeface="+mn-lt"/>
              </a:rPr>
              <a:t>我不伤害自己，就是要提高自我保护意识，不能由于自己的疏忽、失误而使自己受到伤害</a:t>
            </a:r>
            <a:endParaRPr lang="en-US" altLang="zh-CN" b="1" dirty="0">
              <a:solidFill>
                <a:srgbClr val="2C2D34"/>
              </a:solidFill>
              <a:cs typeface="+mn-ea"/>
              <a:sym typeface="+mn-lt"/>
            </a:endParaRPr>
          </a:p>
          <a:p>
            <a:pPr algn="just">
              <a:lnSpc>
                <a:spcPct val="120000"/>
              </a:lnSpc>
              <a:buFont typeface="Wingdings" panose="05000000000000000000" pitchFamily="2" charset="2"/>
              <a:buChar char="p"/>
            </a:pPr>
            <a:r>
              <a:rPr lang="zh-CN" altLang="en-US" dirty="0">
                <a:solidFill>
                  <a:srgbClr val="2C2D34"/>
                </a:solidFill>
                <a:cs typeface="+mn-ea"/>
                <a:sym typeface="+mn-lt"/>
              </a:rPr>
              <a:t>它取决于自己的安全意识、安全知识、对工作任务的熟悉程度、岗位技能、工作态度、工作方法、精神状态、作业行为等多方面因素。</a:t>
            </a:r>
          </a:p>
        </p:txBody>
      </p:sp>
      <p:grpSp>
        <p:nvGrpSpPr>
          <p:cNvPr id="4" name="组合 3"/>
          <p:cNvGrpSpPr/>
          <p:nvPr/>
        </p:nvGrpSpPr>
        <p:grpSpPr>
          <a:xfrm>
            <a:off x="1168230" y="1558450"/>
            <a:ext cx="6786253" cy="589553"/>
            <a:chOff x="1168686" y="1557718"/>
            <a:chExt cx="6788904" cy="589783"/>
          </a:xfrm>
          <a:solidFill>
            <a:srgbClr val="0070C0"/>
          </a:solidFill>
        </p:grpSpPr>
        <p:sp>
          <p:nvSpPr>
            <p:cNvPr id="23" name="矩形 5"/>
            <p:cNvSpPr>
              <a:spLocks noChangeArrowheads="1"/>
            </p:cNvSpPr>
            <p:nvPr/>
          </p:nvSpPr>
          <p:spPr bwMode="auto">
            <a:xfrm>
              <a:off x="1168686" y="1557718"/>
              <a:ext cx="6788904" cy="462152"/>
            </a:xfrm>
            <a:prstGeom prst="rect">
              <a:avLst/>
            </a:prstGeom>
            <a:grpFill/>
            <a:ln w="12700">
              <a:noFill/>
              <a:miter lim="800000"/>
            </a:ln>
          </p:spPr>
          <p:txBody>
            <a:bodyPr anchor="ctr"/>
            <a:lstStyle/>
            <a:p>
              <a:pPr algn="ctr"/>
              <a:endParaRPr lang="zh-CN" altLang="en-US" sz="2800" b="1">
                <a:solidFill>
                  <a:schemeClr val="accent2"/>
                </a:solidFill>
                <a:cs typeface="+mn-ea"/>
                <a:sym typeface="+mn-lt"/>
              </a:endParaRPr>
            </a:p>
          </p:txBody>
        </p:sp>
        <p:sp>
          <p:nvSpPr>
            <p:cNvPr id="22" name="等腰三角形 2"/>
            <p:cNvSpPr>
              <a:spLocks noChangeArrowheads="1"/>
            </p:cNvSpPr>
            <p:nvPr/>
          </p:nvSpPr>
          <p:spPr bwMode="auto">
            <a:xfrm flipV="1">
              <a:off x="1497030" y="2008444"/>
              <a:ext cx="318123" cy="139057"/>
            </a:xfrm>
            <a:prstGeom prst="triangle">
              <a:avLst>
                <a:gd name="adj" fmla="val 50000"/>
              </a:avLst>
            </a:prstGeom>
            <a:grpFill/>
            <a:ln w="12700">
              <a:noFill/>
              <a:miter lim="800000"/>
            </a:ln>
          </p:spPr>
          <p:txBody>
            <a:bodyPr/>
            <a:lstStyle/>
            <a:p>
              <a:endParaRPr lang="zh-CN" altLang="en-US" sz="1800">
                <a:cs typeface="+mn-ea"/>
                <a:sym typeface="+mn-lt"/>
              </a:endParaRPr>
            </a:p>
          </p:txBody>
        </p:sp>
      </p:grpSp>
      <p:sp>
        <p:nvSpPr>
          <p:cNvPr id="28" name="矩形 7"/>
          <p:cNvSpPr>
            <a:spLocks noChangeArrowheads="1"/>
          </p:cNvSpPr>
          <p:nvPr/>
        </p:nvSpPr>
        <p:spPr bwMode="auto">
          <a:xfrm>
            <a:off x="1274041" y="4481982"/>
            <a:ext cx="6871227" cy="1726178"/>
          </a:xfrm>
          <a:prstGeom prst="rect">
            <a:avLst/>
          </a:prstGeom>
          <a:noFill/>
          <a:ln w="9525">
            <a:noFill/>
            <a:miter lim="800000"/>
          </a:ln>
        </p:spPr>
        <p:txBody>
          <a:bodyPr wrap="square">
            <a:spAutoFit/>
          </a:bodyPr>
          <a:lstStyle/>
          <a:p>
            <a:pPr marL="285750" indent="-285750" eaLnBrk="0" hangingPunct="0">
              <a:lnSpc>
                <a:spcPct val="120000"/>
              </a:lnSpc>
              <a:buFont typeface="Wingdings" panose="05000000000000000000" pitchFamily="2" charset="2"/>
              <a:buChar char="l"/>
            </a:pPr>
            <a:r>
              <a:rPr lang="zh-CN" altLang="en-US" dirty="0">
                <a:solidFill>
                  <a:srgbClr val="2C2D34"/>
                </a:solidFill>
                <a:cs typeface="+mn-ea"/>
                <a:sym typeface="+mn-lt"/>
              </a:rPr>
              <a:t>我是否了解这项工作任务，我的责任是什么？我具备完成这项工作的技能吗？ </a:t>
            </a:r>
            <a:endParaRPr lang="en-US" altLang="zh-CN" dirty="0">
              <a:solidFill>
                <a:srgbClr val="2C2D34"/>
              </a:solidFill>
              <a:cs typeface="+mn-ea"/>
              <a:sym typeface="+mn-lt"/>
            </a:endParaRPr>
          </a:p>
          <a:p>
            <a:pPr marL="285750" indent="-285750" eaLnBrk="0" hangingPunct="0">
              <a:lnSpc>
                <a:spcPct val="120000"/>
              </a:lnSpc>
              <a:buFont typeface="Wingdings" panose="05000000000000000000" pitchFamily="2" charset="2"/>
              <a:buChar char="l"/>
            </a:pPr>
            <a:r>
              <a:rPr lang="zh-CN" altLang="en-US" dirty="0">
                <a:solidFill>
                  <a:srgbClr val="2C2D34"/>
                </a:solidFill>
                <a:cs typeface="+mn-ea"/>
                <a:sym typeface="+mn-lt"/>
              </a:rPr>
              <a:t>这项工作有什么不安全因素，有可能出现什么差错？万一出现故障我该怎么办？ </a:t>
            </a:r>
            <a:endParaRPr lang="en-US" altLang="zh-CN" dirty="0">
              <a:solidFill>
                <a:srgbClr val="2C2D34"/>
              </a:solidFill>
              <a:cs typeface="+mn-ea"/>
              <a:sym typeface="+mn-lt"/>
            </a:endParaRPr>
          </a:p>
          <a:p>
            <a:pPr marL="285750" indent="-285750" eaLnBrk="0" hangingPunct="0">
              <a:lnSpc>
                <a:spcPct val="120000"/>
              </a:lnSpc>
              <a:buFont typeface="Wingdings" panose="05000000000000000000" pitchFamily="2" charset="2"/>
              <a:buChar char="l"/>
            </a:pPr>
            <a:r>
              <a:rPr lang="zh-CN" altLang="en-US" dirty="0">
                <a:solidFill>
                  <a:srgbClr val="2C2D34"/>
                </a:solidFill>
                <a:cs typeface="+mn-ea"/>
                <a:sym typeface="+mn-lt"/>
              </a:rPr>
              <a:t>我该如何防止失误。</a:t>
            </a:r>
          </a:p>
        </p:txBody>
      </p:sp>
      <p:sp>
        <p:nvSpPr>
          <p:cNvPr id="3" name="矩形 2"/>
          <p:cNvSpPr/>
          <p:nvPr/>
        </p:nvSpPr>
        <p:spPr>
          <a:xfrm>
            <a:off x="1168231" y="1554350"/>
            <a:ext cx="2528256" cy="461537"/>
          </a:xfrm>
          <a:prstGeom prst="rect">
            <a:avLst/>
          </a:prstGeom>
        </p:spPr>
        <p:txBody>
          <a:bodyPr wrap="none">
            <a:spAutoFit/>
          </a:bodyPr>
          <a:lstStyle/>
          <a:p>
            <a:r>
              <a:rPr lang="zh-CN" altLang="en-US" sz="2400" b="1">
                <a:solidFill>
                  <a:schemeClr val="accent2"/>
                </a:solidFill>
                <a:cs typeface="+mn-ea"/>
                <a:sym typeface="+mn-lt"/>
              </a:rPr>
              <a:t>（</a:t>
            </a:r>
            <a:r>
              <a:rPr lang="en-US" altLang="zh-CN" sz="2400" b="1">
                <a:solidFill>
                  <a:schemeClr val="accent2"/>
                </a:solidFill>
                <a:cs typeface="+mn-ea"/>
                <a:sym typeface="+mn-lt"/>
              </a:rPr>
              <a:t>1</a:t>
            </a:r>
            <a:r>
              <a:rPr lang="zh-CN" altLang="en-US" sz="2400" b="1">
                <a:solidFill>
                  <a:schemeClr val="accent2"/>
                </a:solidFill>
                <a:cs typeface="+mn-ea"/>
                <a:sym typeface="+mn-lt"/>
              </a:rPr>
              <a:t>）不伤害自己</a:t>
            </a:r>
          </a:p>
        </p:txBody>
      </p:sp>
      <p:sp>
        <p:nvSpPr>
          <p:cNvPr id="5" name="矩形 4"/>
          <p:cNvSpPr/>
          <p:nvPr/>
        </p:nvSpPr>
        <p:spPr>
          <a:xfrm>
            <a:off x="1168230" y="3806866"/>
            <a:ext cx="3664786" cy="503279"/>
          </a:xfrm>
          <a:prstGeom prst="rect">
            <a:avLst/>
          </a:prstGeom>
        </p:spPr>
        <p:txBody>
          <a:bodyPr wrap="none">
            <a:spAutoFit/>
          </a:bodyPr>
          <a:lstStyle/>
          <a:p>
            <a:pPr eaLnBrk="0" hangingPunct="0">
              <a:lnSpc>
                <a:spcPct val="120000"/>
              </a:lnSpc>
            </a:pPr>
            <a:r>
              <a:rPr lang="zh-CN" altLang="en-US" sz="2400" b="1" dirty="0">
                <a:solidFill>
                  <a:schemeClr val="bg1"/>
                </a:solidFill>
                <a:cs typeface="+mn-ea"/>
                <a:sym typeface="+mn-lt"/>
              </a:rPr>
              <a:t>工作前应思考下列问题： </a:t>
            </a:r>
            <a:endParaRPr lang="en-US" altLang="zh-CN" sz="2400" b="1" dirty="0">
              <a:solidFill>
                <a:schemeClr val="bg1"/>
              </a:solidFill>
              <a:cs typeface="+mn-ea"/>
              <a:sym typeface="+mn-lt"/>
            </a:endParaRPr>
          </a:p>
        </p:txBody>
      </p:sp>
      <p:sp>
        <p:nvSpPr>
          <p:cNvPr id="13" name="文本框 12"/>
          <p:cNvSpPr txBox="1"/>
          <p:nvPr/>
        </p:nvSpPr>
        <p:spPr>
          <a:xfrm>
            <a:off x="1536316" y="284669"/>
            <a:ext cx="5110280" cy="584775"/>
          </a:xfrm>
          <a:prstGeom prst="rect">
            <a:avLst/>
          </a:prstGeom>
          <a:noFill/>
        </p:spPr>
        <p:txBody>
          <a:bodyPr wrap="square" rtlCol="0">
            <a:spAutoFit/>
          </a:bodyPr>
          <a:lstStyle>
            <a:defPPr>
              <a:defRPr lang="zh-CN"/>
            </a:defPPr>
            <a:lvl1pPr algn="ctr">
              <a:defRPr sz="2800" b="1">
                <a:latin typeface="+mj-ea"/>
                <a:ea typeface="+mj-ea"/>
              </a:defRPr>
            </a:lvl1pPr>
          </a:lstStyle>
          <a:p>
            <a:pPr algn="l"/>
            <a:r>
              <a:rPr lang="zh-CN" altLang="en-US" sz="3200" dirty="0">
                <a:latin typeface="+mn-lt"/>
                <a:ea typeface="+mn-ea"/>
                <a:cs typeface="+mn-ea"/>
                <a:sym typeface="+mn-lt"/>
              </a:rPr>
              <a:t>安全生产基础知识</a:t>
            </a:r>
          </a:p>
        </p:txBody>
      </p:sp>
    </p:spTree>
  </p:cSld>
  <p:clrMapOvr>
    <a:masterClrMapping/>
  </p:clrMapOvr>
  <p:transition spd="slow" advTm="4754">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anim calcmode="lin" valueType="num">
                                      <p:cBhvr>
                                        <p:cTn id="12" dur="500" fill="hold"/>
                                        <p:tgtEl>
                                          <p:spTgt spid="4"/>
                                        </p:tgtEl>
                                        <p:attrNameLst>
                                          <p:attrName>ppt_x</p:attrName>
                                        </p:attrNameLst>
                                      </p:cBhvr>
                                      <p:tavLst>
                                        <p:tav tm="0">
                                          <p:val>
                                            <p:strVal val="#ppt_x"/>
                                          </p:val>
                                        </p:tav>
                                        <p:tav tm="100000">
                                          <p:val>
                                            <p:strVal val="#ppt_x"/>
                                          </p:val>
                                        </p:tav>
                                      </p:tavLst>
                                    </p:anim>
                                    <p:anim calcmode="lin" valueType="num">
                                      <p:cBhvr>
                                        <p:cTn id="13" dur="500" fill="hold"/>
                                        <p:tgtEl>
                                          <p:spTgt spid="4"/>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childTnLst>
                          </p:cTn>
                        </p:par>
                        <p:par>
                          <p:cTn id="18" fill="hold">
                            <p:stCondLst>
                              <p:cond delay="1500"/>
                            </p:stCondLst>
                            <p:childTnLst>
                              <p:par>
                                <p:cTn id="19" presetID="31" presetClass="entr" presetSubtype="0"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 calcmode="lin" valueType="num">
                                      <p:cBhvr>
                                        <p:cTn id="23" dur="500" fill="hold"/>
                                        <p:tgtEl>
                                          <p:spTgt spid="5"/>
                                        </p:tgtEl>
                                        <p:attrNameLst>
                                          <p:attrName>style.rotation</p:attrName>
                                        </p:attrNameLst>
                                      </p:cBhvr>
                                      <p:tavLst>
                                        <p:tav tm="0">
                                          <p:val>
                                            <p:fltVal val="90"/>
                                          </p:val>
                                        </p:tav>
                                        <p:tav tm="100000">
                                          <p:val>
                                            <p:fltVal val="0"/>
                                          </p:val>
                                        </p:tav>
                                      </p:tavLst>
                                    </p:anim>
                                    <p:animEffect transition="in" filter="fade">
                                      <p:cBhvr>
                                        <p:cTn id="24" dur="500"/>
                                        <p:tgtEl>
                                          <p:spTgt spid="5"/>
                                        </p:tgtEl>
                                      </p:cBhvr>
                                    </p:animEffect>
                                  </p:childTnLst>
                                </p:cTn>
                              </p:par>
                            </p:childTnLst>
                          </p:cTn>
                        </p:par>
                        <p:par>
                          <p:cTn id="25" fill="hold">
                            <p:stCondLst>
                              <p:cond delay="2000"/>
                            </p:stCondLst>
                            <p:childTnLst>
                              <p:par>
                                <p:cTn id="26" presetID="22" presetClass="entr" presetSubtype="1"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up)">
                                      <p:cBhvr>
                                        <p:cTn id="28" dur="500"/>
                                        <p:tgtEl>
                                          <p:spTgt spid="28"/>
                                        </p:tgtEl>
                                      </p:cBhvr>
                                    </p:animEffect>
                                  </p:childTnLst>
                                </p:cTn>
                              </p:par>
                            </p:childTnLst>
                          </p:cTn>
                        </p:par>
                        <p:par>
                          <p:cTn id="29" fill="hold">
                            <p:stCondLst>
                              <p:cond delay="2500"/>
                            </p:stCondLst>
                            <p:childTnLst>
                              <p:par>
                                <p:cTn id="30" presetID="14" presetClass="entr" presetSubtype="10" fill="hold" nodeType="after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randombar(horizontal)">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4" grpId="0"/>
      <p:bldP spid="28" grpId="0"/>
      <p:bldP spid="5"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p:nvPr/>
        </p:nvSpPr>
        <p:spPr>
          <a:xfrm>
            <a:off x="751665" y="846290"/>
            <a:ext cx="5110280" cy="461537"/>
          </a:xfrm>
          <a:prstGeom prst="rect">
            <a:avLst/>
          </a:prstGeom>
          <a:noFill/>
        </p:spPr>
        <p:txBody>
          <a:bodyPr wrap="square" rtlCol="0">
            <a:spAutoFit/>
          </a:bodyPr>
          <a:lstStyle>
            <a:defPPr>
              <a:defRPr lang="zh-CN"/>
            </a:defPPr>
            <a:lvl1pPr algn="ctr">
              <a:defRPr sz="2800" b="1">
                <a:latin typeface="+mj-ea"/>
                <a:ea typeface="+mj-ea"/>
              </a:defRPr>
            </a:lvl1pPr>
          </a:lstStyle>
          <a:p>
            <a:pPr algn="l"/>
            <a:r>
              <a:rPr lang="en-US" altLang="zh-CN" sz="2400" b="0" dirty="0">
                <a:latin typeface="+mn-lt"/>
                <a:ea typeface="+mn-ea"/>
                <a:cs typeface="+mn-ea"/>
                <a:sym typeface="+mn-lt"/>
              </a:rPr>
              <a:t>3</a:t>
            </a:r>
            <a:r>
              <a:rPr lang="zh-CN" altLang="en-US" sz="2400" b="0" dirty="0">
                <a:latin typeface="+mn-lt"/>
                <a:ea typeface="+mn-ea"/>
                <a:cs typeface="+mn-ea"/>
                <a:sym typeface="+mn-lt"/>
              </a:rPr>
              <a:t>、安全生产“四不伤害原则”</a:t>
            </a:r>
          </a:p>
        </p:txBody>
      </p:sp>
      <p:grpSp>
        <p:nvGrpSpPr>
          <p:cNvPr id="4" name="组合 3"/>
          <p:cNvGrpSpPr/>
          <p:nvPr/>
        </p:nvGrpSpPr>
        <p:grpSpPr>
          <a:xfrm>
            <a:off x="1168230" y="1558450"/>
            <a:ext cx="6786253" cy="589553"/>
            <a:chOff x="1168686" y="1557718"/>
            <a:chExt cx="6788904" cy="589783"/>
          </a:xfrm>
          <a:solidFill>
            <a:srgbClr val="0070C0"/>
          </a:solidFill>
        </p:grpSpPr>
        <p:sp>
          <p:nvSpPr>
            <p:cNvPr id="23" name="矩形 5"/>
            <p:cNvSpPr>
              <a:spLocks noChangeArrowheads="1"/>
            </p:cNvSpPr>
            <p:nvPr/>
          </p:nvSpPr>
          <p:spPr bwMode="auto">
            <a:xfrm>
              <a:off x="1168686" y="1557718"/>
              <a:ext cx="6788904" cy="462152"/>
            </a:xfrm>
            <a:prstGeom prst="rect">
              <a:avLst/>
            </a:prstGeom>
            <a:grpFill/>
            <a:ln w="12700">
              <a:noFill/>
              <a:miter lim="800000"/>
            </a:ln>
          </p:spPr>
          <p:txBody>
            <a:bodyPr anchor="ctr"/>
            <a:lstStyle/>
            <a:p>
              <a:pPr algn="ctr"/>
              <a:endParaRPr lang="zh-CN" altLang="en-US" sz="2800" b="1">
                <a:solidFill>
                  <a:schemeClr val="accent2"/>
                </a:solidFill>
                <a:cs typeface="+mn-ea"/>
                <a:sym typeface="+mn-lt"/>
              </a:endParaRPr>
            </a:p>
          </p:txBody>
        </p:sp>
        <p:sp>
          <p:nvSpPr>
            <p:cNvPr id="22" name="等腰三角形 2"/>
            <p:cNvSpPr>
              <a:spLocks noChangeArrowheads="1"/>
            </p:cNvSpPr>
            <p:nvPr/>
          </p:nvSpPr>
          <p:spPr bwMode="auto">
            <a:xfrm flipV="1">
              <a:off x="1497030" y="2008444"/>
              <a:ext cx="318123" cy="139057"/>
            </a:xfrm>
            <a:prstGeom prst="triangle">
              <a:avLst>
                <a:gd name="adj" fmla="val 50000"/>
              </a:avLst>
            </a:prstGeom>
            <a:grpFill/>
            <a:ln w="12700">
              <a:noFill/>
              <a:miter lim="800000"/>
            </a:ln>
          </p:spPr>
          <p:txBody>
            <a:bodyPr/>
            <a:lstStyle/>
            <a:p>
              <a:endParaRPr lang="zh-CN" altLang="en-US" sz="1800">
                <a:cs typeface="+mn-ea"/>
                <a:sym typeface="+mn-lt"/>
              </a:endParaRPr>
            </a:p>
          </p:txBody>
        </p:sp>
      </p:grpSp>
      <p:sp>
        <p:nvSpPr>
          <p:cNvPr id="3" name="矩形 2"/>
          <p:cNvSpPr/>
          <p:nvPr/>
        </p:nvSpPr>
        <p:spPr>
          <a:xfrm>
            <a:off x="1168231" y="1554350"/>
            <a:ext cx="2528256" cy="461537"/>
          </a:xfrm>
          <a:prstGeom prst="rect">
            <a:avLst/>
          </a:prstGeom>
        </p:spPr>
        <p:txBody>
          <a:bodyPr wrap="none">
            <a:spAutoFit/>
          </a:bodyPr>
          <a:lstStyle/>
          <a:p>
            <a:r>
              <a:rPr lang="zh-CN" altLang="en-US" sz="2400" b="1">
                <a:solidFill>
                  <a:schemeClr val="accent2"/>
                </a:solidFill>
                <a:cs typeface="+mn-ea"/>
                <a:sym typeface="+mn-lt"/>
              </a:rPr>
              <a:t>（</a:t>
            </a:r>
            <a:r>
              <a:rPr lang="en-US" altLang="zh-CN" sz="2400" b="1">
                <a:solidFill>
                  <a:schemeClr val="accent2"/>
                </a:solidFill>
                <a:cs typeface="+mn-ea"/>
                <a:sym typeface="+mn-lt"/>
              </a:rPr>
              <a:t>1</a:t>
            </a:r>
            <a:r>
              <a:rPr lang="zh-CN" altLang="en-US" sz="2400" b="1">
                <a:solidFill>
                  <a:schemeClr val="accent2"/>
                </a:solidFill>
                <a:cs typeface="+mn-ea"/>
                <a:sym typeface="+mn-lt"/>
              </a:rPr>
              <a:t>）不伤害自己</a:t>
            </a:r>
          </a:p>
        </p:txBody>
      </p:sp>
      <p:pic>
        <p:nvPicPr>
          <p:cNvPr id="20" name="图片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2344" y="2482345"/>
            <a:ext cx="4288197" cy="3217107"/>
          </a:xfrm>
          <a:prstGeom prst="rect">
            <a:avLst/>
          </a:prstGeom>
          <a:noFill/>
          <a:ln w="9525">
            <a:noFill/>
            <a:miter lim="800000"/>
            <a:headEnd/>
            <a:tailEnd/>
          </a:ln>
        </p:spPr>
      </p:pic>
      <p:sp>
        <p:nvSpPr>
          <p:cNvPr id="21" name="矩形 6"/>
          <p:cNvSpPr>
            <a:spLocks noChangeArrowheads="1"/>
          </p:cNvSpPr>
          <p:nvPr/>
        </p:nvSpPr>
        <p:spPr bwMode="auto">
          <a:xfrm>
            <a:off x="1168231" y="2706941"/>
            <a:ext cx="5758788" cy="461665"/>
          </a:xfrm>
          <a:prstGeom prst="rect">
            <a:avLst/>
          </a:prstGeom>
          <a:noFill/>
          <a:ln w="9525">
            <a:noFill/>
            <a:miter lim="800000"/>
          </a:ln>
        </p:spPr>
        <p:txBody>
          <a:bodyPr>
            <a:spAutoFit/>
          </a:bodyPr>
          <a:lstStyle/>
          <a:p>
            <a:pPr eaLnBrk="0" hangingPunct="0"/>
            <a:r>
              <a:rPr lang="zh-CN" altLang="en-US" sz="2400" b="1">
                <a:solidFill>
                  <a:schemeClr val="bg1"/>
                </a:solidFill>
                <a:cs typeface="+mn-ea"/>
                <a:sym typeface="+mn-lt"/>
              </a:rPr>
              <a:t>保护自己免受伤害的有效措施</a:t>
            </a:r>
            <a:endParaRPr lang="zh-CN" altLang="en-US" sz="2000">
              <a:solidFill>
                <a:schemeClr val="bg1"/>
              </a:solidFill>
              <a:cs typeface="+mn-ea"/>
              <a:sym typeface="+mn-lt"/>
            </a:endParaRPr>
          </a:p>
        </p:txBody>
      </p:sp>
      <p:sp>
        <p:nvSpPr>
          <p:cNvPr id="25" name="矩形 6"/>
          <p:cNvSpPr>
            <a:spLocks noChangeArrowheads="1"/>
          </p:cNvSpPr>
          <p:nvPr/>
        </p:nvSpPr>
        <p:spPr bwMode="auto">
          <a:xfrm>
            <a:off x="1168231" y="2564033"/>
            <a:ext cx="5758788" cy="3692806"/>
          </a:xfrm>
          <a:prstGeom prst="rect">
            <a:avLst/>
          </a:prstGeom>
          <a:noFill/>
          <a:ln w="9525">
            <a:noFill/>
            <a:miter lim="800000"/>
          </a:ln>
        </p:spPr>
        <p:txBody>
          <a:bodyPr>
            <a:spAutoFit/>
          </a:bodyPr>
          <a:lstStyle/>
          <a:p>
            <a:pPr marL="285750" indent="-285750" eaLnBrk="0" hangingPunct="0">
              <a:lnSpc>
                <a:spcPct val="200000"/>
              </a:lnSpc>
              <a:buFont typeface="Wingdings" panose="05000000000000000000" pitchFamily="2" charset="2"/>
              <a:buChar char="l"/>
            </a:pPr>
            <a:r>
              <a:rPr lang="zh-CN" altLang="en-US" sz="2000" dirty="0">
                <a:solidFill>
                  <a:srgbClr val="2C2D34"/>
                </a:solidFill>
                <a:cs typeface="+mn-ea"/>
                <a:sym typeface="+mn-lt"/>
              </a:rPr>
              <a:t>身体、精神保持良好状态，不做与工作无关的事；</a:t>
            </a:r>
            <a:endParaRPr lang="en-US" altLang="zh-CN" sz="2000" dirty="0">
              <a:solidFill>
                <a:srgbClr val="2C2D34"/>
              </a:solidFill>
              <a:cs typeface="+mn-ea"/>
              <a:sym typeface="+mn-lt"/>
            </a:endParaRPr>
          </a:p>
          <a:p>
            <a:pPr marL="285750" indent="-285750" eaLnBrk="0" hangingPunct="0">
              <a:lnSpc>
                <a:spcPct val="200000"/>
              </a:lnSpc>
              <a:buFont typeface="Wingdings" panose="05000000000000000000" pitchFamily="2" charset="2"/>
              <a:buChar char="l"/>
            </a:pPr>
            <a:r>
              <a:rPr lang="zh-CN" altLang="en-US" sz="2000" dirty="0">
                <a:solidFill>
                  <a:srgbClr val="2C2D34"/>
                </a:solidFill>
                <a:cs typeface="+mn-ea"/>
                <a:sym typeface="+mn-lt"/>
              </a:rPr>
              <a:t>劳动着装齐全，劳动防护用品符合岗位要求；</a:t>
            </a:r>
            <a:endParaRPr lang="en-US" altLang="zh-CN" sz="2000" dirty="0">
              <a:solidFill>
                <a:srgbClr val="2C2D34"/>
              </a:solidFill>
              <a:cs typeface="+mn-ea"/>
              <a:sym typeface="+mn-lt"/>
            </a:endParaRPr>
          </a:p>
          <a:p>
            <a:pPr marL="285750" indent="-285750" eaLnBrk="0" hangingPunct="0">
              <a:lnSpc>
                <a:spcPct val="200000"/>
              </a:lnSpc>
              <a:buFont typeface="Wingdings" panose="05000000000000000000" pitchFamily="2" charset="2"/>
              <a:buChar char="l"/>
            </a:pPr>
            <a:r>
              <a:rPr lang="zh-CN" altLang="en-US" sz="2000" dirty="0">
                <a:solidFill>
                  <a:srgbClr val="2C2D34"/>
                </a:solidFill>
                <a:cs typeface="+mn-ea"/>
                <a:sym typeface="+mn-lt"/>
              </a:rPr>
              <a:t>注意现场的安全标识，不违章作业，拒绝违章指挥；</a:t>
            </a:r>
            <a:endParaRPr lang="en-US" altLang="zh-CN" sz="2000" dirty="0">
              <a:solidFill>
                <a:srgbClr val="2C2D34"/>
              </a:solidFill>
              <a:cs typeface="+mn-ea"/>
              <a:sym typeface="+mn-lt"/>
            </a:endParaRPr>
          </a:p>
          <a:p>
            <a:pPr marL="285750" indent="-285750" eaLnBrk="0" hangingPunct="0">
              <a:lnSpc>
                <a:spcPct val="200000"/>
              </a:lnSpc>
              <a:buFont typeface="Wingdings" panose="05000000000000000000" pitchFamily="2" charset="2"/>
              <a:buChar char="l"/>
            </a:pPr>
            <a:r>
              <a:rPr lang="zh-CN" altLang="en-US" sz="2000" dirty="0">
                <a:solidFill>
                  <a:srgbClr val="2C2D34"/>
                </a:solidFill>
                <a:cs typeface="+mn-ea"/>
                <a:sym typeface="+mn-lt"/>
              </a:rPr>
              <a:t>对作业现场危险有害因素进行辨识。</a:t>
            </a:r>
          </a:p>
        </p:txBody>
      </p:sp>
      <p:sp>
        <p:nvSpPr>
          <p:cNvPr id="12" name="文本框 11"/>
          <p:cNvSpPr txBox="1"/>
          <p:nvPr/>
        </p:nvSpPr>
        <p:spPr>
          <a:xfrm>
            <a:off x="1536316" y="284669"/>
            <a:ext cx="5110280" cy="584775"/>
          </a:xfrm>
          <a:prstGeom prst="rect">
            <a:avLst/>
          </a:prstGeom>
          <a:noFill/>
        </p:spPr>
        <p:txBody>
          <a:bodyPr wrap="square" rtlCol="0">
            <a:spAutoFit/>
          </a:bodyPr>
          <a:lstStyle>
            <a:defPPr>
              <a:defRPr lang="zh-CN"/>
            </a:defPPr>
            <a:lvl1pPr algn="ctr">
              <a:defRPr sz="2800" b="1">
                <a:latin typeface="+mj-ea"/>
                <a:ea typeface="+mj-ea"/>
              </a:defRPr>
            </a:lvl1pPr>
          </a:lstStyle>
          <a:p>
            <a:pPr algn="l"/>
            <a:r>
              <a:rPr lang="zh-CN" altLang="en-US" sz="3200" dirty="0">
                <a:latin typeface="+mn-lt"/>
                <a:ea typeface="+mn-ea"/>
                <a:cs typeface="+mn-ea"/>
                <a:sym typeface="+mn-lt"/>
              </a:rPr>
              <a:t>安全生产基础知识</a:t>
            </a:r>
          </a:p>
        </p:txBody>
      </p:sp>
    </p:spTree>
  </p:cSld>
  <p:clrMapOvr>
    <a:masterClrMapping/>
  </p:clrMapOvr>
  <mc:AlternateContent xmlns:mc="http://schemas.openxmlformats.org/markup-compatibility/2006" xmlns:p14="http://schemas.microsoft.com/office/powerpoint/2010/main">
    <mc:Choice Requires="p14">
      <p:transition p14:dur="10" advTm="3055"/>
    </mc:Choice>
    <mc:Fallback xmlns="">
      <p:transition advTm="30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400" fill="hold"/>
                                        <p:tgtEl>
                                          <p:spTgt spid="21"/>
                                        </p:tgtEl>
                                        <p:attrNameLst>
                                          <p:attrName>ppt_w</p:attrName>
                                        </p:attrNameLst>
                                      </p:cBhvr>
                                      <p:tavLst>
                                        <p:tav tm="0">
                                          <p:val>
                                            <p:fltVal val="0"/>
                                          </p:val>
                                        </p:tav>
                                        <p:tav tm="100000">
                                          <p:val>
                                            <p:strVal val="#ppt_w"/>
                                          </p:val>
                                        </p:tav>
                                      </p:tavLst>
                                    </p:anim>
                                    <p:anim calcmode="lin" valueType="num">
                                      <p:cBhvr>
                                        <p:cTn id="8" dur="400" fill="hold"/>
                                        <p:tgtEl>
                                          <p:spTgt spid="21"/>
                                        </p:tgtEl>
                                        <p:attrNameLst>
                                          <p:attrName>ppt_h</p:attrName>
                                        </p:attrNameLst>
                                      </p:cBhvr>
                                      <p:tavLst>
                                        <p:tav tm="0">
                                          <p:val>
                                            <p:fltVal val="0"/>
                                          </p:val>
                                        </p:tav>
                                        <p:tav tm="100000">
                                          <p:val>
                                            <p:strVal val="#ppt_h"/>
                                          </p:val>
                                        </p:tav>
                                      </p:tavLst>
                                    </p:anim>
                                    <p:anim calcmode="lin" valueType="num">
                                      <p:cBhvr>
                                        <p:cTn id="9" dur="400" fill="hold"/>
                                        <p:tgtEl>
                                          <p:spTgt spid="21"/>
                                        </p:tgtEl>
                                        <p:attrNameLst>
                                          <p:attrName>style.rotation</p:attrName>
                                        </p:attrNameLst>
                                      </p:cBhvr>
                                      <p:tavLst>
                                        <p:tav tm="0">
                                          <p:val>
                                            <p:fltVal val="90"/>
                                          </p:val>
                                        </p:tav>
                                        <p:tav tm="100000">
                                          <p:val>
                                            <p:fltVal val="0"/>
                                          </p:val>
                                        </p:tav>
                                      </p:tavLst>
                                    </p:anim>
                                    <p:animEffect transition="in" filter="fade">
                                      <p:cBhvr>
                                        <p:cTn id="10" dur="400"/>
                                        <p:tgtEl>
                                          <p:spTgt spid="21"/>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wipe(up)">
                                      <p:cBhvr>
                                        <p:cTn id="14" dur="500"/>
                                        <p:tgtEl>
                                          <p:spTgt spid="25"/>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fltVal val="0"/>
                                          </p:val>
                                        </p:tav>
                                        <p:tav tm="100000">
                                          <p:val>
                                            <p:strVal val="#ppt_w"/>
                                          </p:val>
                                        </p:tav>
                                      </p:tavLst>
                                    </p:anim>
                                    <p:anim calcmode="lin" valueType="num">
                                      <p:cBhvr>
                                        <p:cTn id="19" dur="500" fill="hold"/>
                                        <p:tgtEl>
                                          <p:spTgt spid="20"/>
                                        </p:tgtEl>
                                        <p:attrNameLst>
                                          <p:attrName>ppt_h</p:attrName>
                                        </p:attrNameLst>
                                      </p:cBhvr>
                                      <p:tavLst>
                                        <p:tav tm="0">
                                          <p:val>
                                            <p:fltVal val="0"/>
                                          </p:val>
                                        </p:tav>
                                        <p:tav tm="100000">
                                          <p:val>
                                            <p:strVal val="#ppt_h"/>
                                          </p:val>
                                        </p:tav>
                                      </p:tavLst>
                                    </p:anim>
                                    <p:animEffect transition="in" filter="fade">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5"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p:nvPr/>
        </p:nvSpPr>
        <p:spPr>
          <a:xfrm>
            <a:off x="751665" y="872544"/>
            <a:ext cx="5110280" cy="461537"/>
          </a:xfrm>
          <a:prstGeom prst="rect">
            <a:avLst/>
          </a:prstGeom>
          <a:noFill/>
        </p:spPr>
        <p:txBody>
          <a:bodyPr wrap="square" rtlCol="0">
            <a:spAutoFit/>
          </a:bodyPr>
          <a:lstStyle>
            <a:defPPr>
              <a:defRPr lang="zh-CN"/>
            </a:defPPr>
            <a:lvl1pPr algn="ctr">
              <a:defRPr sz="2800" b="1">
                <a:latin typeface="+mj-ea"/>
                <a:ea typeface="+mj-ea"/>
              </a:defRPr>
            </a:lvl1pPr>
          </a:lstStyle>
          <a:p>
            <a:pPr algn="l"/>
            <a:r>
              <a:rPr lang="en-US" altLang="zh-CN" sz="2400" b="0" dirty="0">
                <a:latin typeface="+mn-lt"/>
                <a:ea typeface="+mn-ea"/>
                <a:cs typeface="+mn-ea"/>
                <a:sym typeface="+mn-lt"/>
              </a:rPr>
              <a:t>3</a:t>
            </a:r>
            <a:r>
              <a:rPr lang="zh-CN" altLang="en-US" sz="2400" b="0" dirty="0">
                <a:latin typeface="+mn-lt"/>
                <a:ea typeface="+mn-ea"/>
                <a:cs typeface="+mn-ea"/>
                <a:sym typeface="+mn-lt"/>
              </a:rPr>
              <a:t>、安全生产“四不伤害原则”</a:t>
            </a:r>
          </a:p>
        </p:txBody>
      </p:sp>
      <p:grpSp>
        <p:nvGrpSpPr>
          <p:cNvPr id="4" name="组合 3"/>
          <p:cNvGrpSpPr/>
          <p:nvPr/>
        </p:nvGrpSpPr>
        <p:grpSpPr>
          <a:xfrm>
            <a:off x="1168230" y="1558450"/>
            <a:ext cx="6786253" cy="589553"/>
            <a:chOff x="1168686" y="1557718"/>
            <a:chExt cx="6788904" cy="589783"/>
          </a:xfrm>
          <a:solidFill>
            <a:srgbClr val="0070C0"/>
          </a:solidFill>
        </p:grpSpPr>
        <p:sp>
          <p:nvSpPr>
            <p:cNvPr id="23" name="矩形 5"/>
            <p:cNvSpPr>
              <a:spLocks noChangeArrowheads="1"/>
            </p:cNvSpPr>
            <p:nvPr/>
          </p:nvSpPr>
          <p:spPr bwMode="auto">
            <a:xfrm>
              <a:off x="1168686" y="1557718"/>
              <a:ext cx="6788904" cy="462152"/>
            </a:xfrm>
            <a:prstGeom prst="rect">
              <a:avLst/>
            </a:prstGeom>
            <a:grpFill/>
            <a:ln w="12700">
              <a:noFill/>
              <a:miter lim="800000"/>
            </a:ln>
          </p:spPr>
          <p:txBody>
            <a:bodyPr anchor="ctr"/>
            <a:lstStyle/>
            <a:p>
              <a:pPr algn="ctr"/>
              <a:endParaRPr lang="zh-CN" altLang="en-US" sz="2800" b="1">
                <a:solidFill>
                  <a:schemeClr val="accent2"/>
                </a:solidFill>
                <a:cs typeface="+mn-ea"/>
                <a:sym typeface="+mn-lt"/>
              </a:endParaRPr>
            </a:p>
          </p:txBody>
        </p:sp>
        <p:sp>
          <p:nvSpPr>
            <p:cNvPr id="22" name="等腰三角形 2"/>
            <p:cNvSpPr>
              <a:spLocks noChangeArrowheads="1"/>
            </p:cNvSpPr>
            <p:nvPr/>
          </p:nvSpPr>
          <p:spPr bwMode="auto">
            <a:xfrm flipV="1">
              <a:off x="1497030" y="2008444"/>
              <a:ext cx="318123" cy="139057"/>
            </a:xfrm>
            <a:prstGeom prst="triangle">
              <a:avLst>
                <a:gd name="adj" fmla="val 50000"/>
              </a:avLst>
            </a:prstGeom>
            <a:grpFill/>
            <a:ln w="12700">
              <a:noFill/>
              <a:miter lim="800000"/>
            </a:ln>
          </p:spPr>
          <p:txBody>
            <a:bodyPr/>
            <a:lstStyle/>
            <a:p>
              <a:endParaRPr lang="zh-CN" altLang="en-US" sz="1800">
                <a:cs typeface="+mn-ea"/>
                <a:sym typeface="+mn-lt"/>
              </a:endParaRPr>
            </a:p>
          </p:txBody>
        </p:sp>
      </p:grpSp>
      <p:sp>
        <p:nvSpPr>
          <p:cNvPr id="3" name="矩形 2"/>
          <p:cNvSpPr/>
          <p:nvPr/>
        </p:nvSpPr>
        <p:spPr>
          <a:xfrm>
            <a:off x="1168231" y="1554350"/>
            <a:ext cx="2528256" cy="461537"/>
          </a:xfrm>
          <a:prstGeom prst="rect">
            <a:avLst/>
          </a:prstGeom>
        </p:spPr>
        <p:txBody>
          <a:bodyPr wrap="none">
            <a:spAutoFit/>
          </a:bodyPr>
          <a:lstStyle/>
          <a:p>
            <a:r>
              <a:rPr lang="zh-CN" altLang="en-US" sz="2400" b="1">
                <a:solidFill>
                  <a:schemeClr val="accent2"/>
                </a:solidFill>
                <a:cs typeface="+mn-ea"/>
                <a:sym typeface="+mn-lt"/>
              </a:rPr>
              <a:t>（</a:t>
            </a:r>
            <a:r>
              <a:rPr lang="en-US" altLang="zh-CN" sz="2400" b="1">
                <a:solidFill>
                  <a:schemeClr val="accent2"/>
                </a:solidFill>
                <a:cs typeface="+mn-ea"/>
                <a:sym typeface="+mn-lt"/>
              </a:rPr>
              <a:t>2</a:t>
            </a:r>
            <a:r>
              <a:rPr lang="zh-CN" altLang="en-US" sz="2400" b="1">
                <a:solidFill>
                  <a:schemeClr val="accent2"/>
                </a:solidFill>
                <a:cs typeface="+mn-ea"/>
                <a:sym typeface="+mn-lt"/>
              </a:rPr>
              <a:t>）不伤害他人</a:t>
            </a:r>
          </a:p>
        </p:txBody>
      </p:sp>
      <p:pic>
        <p:nvPicPr>
          <p:cNvPr id="19" name="图片 2"/>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bwMode="auto">
          <a:xfrm>
            <a:off x="8076320" y="1554349"/>
            <a:ext cx="3383323" cy="4640655"/>
          </a:xfrm>
          <a:prstGeom prst="rect">
            <a:avLst/>
          </a:prstGeom>
          <a:noFill/>
          <a:ln w="9525">
            <a:noFill/>
            <a:miter lim="800000"/>
            <a:headEnd/>
            <a:tailEnd/>
          </a:ln>
        </p:spPr>
      </p:pic>
      <p:sp>
        <p:nvSpPr>
          <p:cNvPr id="27" name="矩形 6"/>
          <p:cNvSpPr>
            <a:spLocks noChangeArrowheads="1"/>
          </p:cNvSpPr>
          <p:nvPr/>
        </p:nvSpPr>
        <p:spPr bwMode="auto">
          <a:xfrm>
            <a:off x="1142939" y="2340618"/>
            <a:ext cx="6680579" cy="1538370"/>
          </a:xfrm>
          <a:prstGeom prst="rect">
            <a:avLst/>
          </a:prstGeom>
          <a:noFill/>
          <a:ln w="9525">
            <a:noFill/>
            <a:miter lim="800000"/>
          </a:ln>
        </p:spPr>
        <p:txBody>
          <a:bodyPr wrap="square">
            <a:spAutoFit/>
          </a:bodyPr>
          <a:lstStyle/>
          <a:p>
            <a:pPr eaLnBrk="0" hangingPunct="0">
              <a:lnSpc>
                <a:spcPct val="120000"/>
              </a:lnSpc>
            </a:pPr>
            <a:r>
              <a:rPr lang="zh-CN" altLang="en-US" sz="2000" b="1">
                <a:solidFill>
                  <a:srgbClr val="2C2D34"/>
                </a:solidFill>
                <a:cs typeface="+mn-ea"/>
                <a:sym typeface="+mn-lt"/>
              </a:rPr>
              <a:t>我不伤害他人，就是我的行为或后果，不能给他人造成伤害。</a:t>
            </a:r>
            <a:r>
              <a:rPr lang="zh-CN" altLang="en-US" sz="2000">
                <a:solidFill>
                  <a:srgbClr val="2C2D34"/>
                </a:solidFill>
                <a:cs typeface="+mn-ea"/>
                <a:sym typeface="+mn-lt"/>
              </a:rPr>
              <a:t>在多人作业或交叉作业时，由于自己不遵守操作规程，对作业现场周围观察不够，以及自己操作失误等原因，自己的行为可能对现场周围的人造成伤害。</a:t>
            </a:r>
          </a:p>
        </p:txBody>
      </p:sp>
      <p:sp>
        <p:nvSpPr>
          <p:cNvPr id="30" name="矩形 8"/>
          <p:cNvSpPr>
            <a:spLocks noChangeArrowheads="1"/>
          </p:cNvSpPr>
          <p:nvPr/>
        </p:nvSpPr>
        <p:spPr bwMode="auto">
          <a:xfrm>
            <a:off x="1132201" y="4279003"/>
            <a:ext cx="6822283" cy="1966244"/>
          </a:xfrm>
          <a:prstGeom prst="rect">
            <a:avLst/>
          </a:prstGeom>
          <a:noFill/>
          <a:ln w="9525">
            <a:noFill/>
            <a:miter lim="800000"/>
          </a:ln>
        </p:spPr>
        <p:txBody>
          <a:bodyPr wrap="square" tIns="0" bIns="0">
            <a:spAutoFit/>
          </a:bodyPr>
          <a:lstStyle/>
          <a:p>
            <a:pPr eaLnBrk="0" hangingPunct="0">
              <a:lnSpc>
                <a:spcPct val="120000"/>
              </a:lnSpc>
              <a:buFont typeface="Wingdings" panose="05000000000000000000" pitchFamily="2" charset="2"/>
              <a:buChar char="p"/>
            </a:pPr>
            <a:r>
              <a:rPr lang="zh-CN" altLang="en-US" dirty="0">
                <a:solidFill>
                  <a:srgbClr val="2C2D34"/>
                </a:solidFill>
                <a:cs typeface="+mn-ea"/>
                <a:sym typeface="+mn-lt"/>
              </a:rPr>
              <a:t>自觉遵守劳动纪律，遵章守规，正确操作；</a:t>
            </a:r>
          </a:p>
          <a:p>
            <a:pPr eaLnBrk="0" hangingPunct="0">
              <a:lnSpc>
                <a:spcPct val="120000"/>
              </a:lnSpc>
              <a:buFont typeface="Wingdings" panose="05000000000000000000" pitchFamily="2" charset="2"/>
              <a:buChar char="p"/>
            </a:pPr>
            <a:r>
              <a:rPr lang="zh-CN" altLang="en-US" dirty="0">
                <a:solidFill>
                  <a:srgbClr val="2C2D34"/>
                </a:solidFill>
                <a:cs typeface="+mn-ea"/>
                <a:sym typeface="+mn-lt"/>
              </a:rPr>
              <a:t>多人作业时要相互配合，要顾及他人的安全；</a:t>
            </a:r>
          </a:p>
          <a:p>
            <a:pPr eaLnBrk="0" hangingPunct="0">
              <a:lnSpc>
                <a:spcPct val="120000"/>
              </a:lnSpc>
              <a:buFont typeface="Wingdings" panose="05000000000000000000" pitchFamily="2" charset="2"/>
              <a:buChar char="p"/>
            </a:pPr>
            <a:r>
              <a:rPr lang="zh-CN" altLang="en-US" dirty="0">
                <a:solidFill>
                  <a:srgbClr val="2C2D34"/>
                </a:solidFill>
                <a:cs typeface="+mn-ea"/>
                <a:sym typeface="+mn-lt"/>
              </a:rPr>
              <a:t>工作后不要留下隐患；</a:t>
            </a:r>
            <a:endParaRPr lang="en-US" altLang="zh-CN" dirty="0">
              <a:solidFill>
                <a:srgbClr val="2C2D34"/>
              </a:solidFill>
              <a:cs typeface="+mn-ea"/>
              <a:sym typeface="+mn-lt"/>
            </a:endParaRPr>
          </a:p>
          <a:p>
            <a:pPr eaLnBrk="0" hangingPunct="0">
              <a:lnSpc>
                <a:spcPct val="120000"/>
              </a:lnSpc>
              <a:buFont typeface="Wingdings" panose="05000000000000000000" pitchFamily="2" charset="2"/>
              <a:buChar char="p"/>
            </a:pPr>
            <a:r>
              <a:rPr lang="zh-CN" altLang="en-US" dirty="0">
                <a:solidFill>
                  <a:srgbClr val="2C2D34"/>
                </a:solidFill>
                <a:cs typeface="+mn-ea"/>
                <a:sym typeface="+mn-lt"/>
              </a:rPr>
              <a:t>检修完设备后，未将拆除或移开的盖板，防护罩等设施恢复正常，就可能使他人受到伤害</a:t>
            </a:r>
            <a:r>
              <a:rPr lang="en-US" altLang="zh-CN" dirty="0">
                <a:solidFill>
                  <a:srgbClr val="2C2D34"/>
                </a:solidFill>
                <a:cs typeface="+mn-ea"/>
                <a:sym typeface="+mn-lt"/>
              </a:rPr>
              <a:t>;</a:t>
            </a:r>
          </a:p>
          <a:p>
            <a:pPr eaLnBrk="0" hangingPunct="0">
              <a:lnSpc>
                <a:spcPct val="120000"/>
              </a:lnSpc>
              <a:buFont typeface="Wingdings" panose="05000000000000000000" pitchFamily="2" charset="2"/>
              <a:buChar char="p"/>
            </a:pPr>
            <a:r>
              <a:rPr lang="zh-CN" altLang="en-US" dirty="0">
                <a:solidFill>
                  <a:srgbClr val="2C2D34"/>
                </a:solidFill>
                <a:cs typeface="+mn-ea"/>
                <a:sym typeface="+mn-lt"/>
              </a:rPr>
              <a:t>动火作业完毕后现场未清理，残留火种可能引发火情。</a:t>
            </a:r>
            <a:endParaRPr lang="en-US" altLang="zh-CN" dirty="0">
              <a:solidFill>
                <a:srgbClr val="2C2D34"/>
              </a:solidFill>
              <a:cs typeface="+mn-ea"/>
              <a:sym typeface="+mn-lt"/>
            </a:endParaRPr>
          </a:p>
        </p:txBody>
      </p:sp>
      <p:sp>
        <p:nvSpPr>
          <p:cNvPr id="5" name="矩形 4"/>
          <p:cNvSpPr/>
          <p:nvPr/>
        </p:nvSpPr>
        <p:spPr>
          <a:xfrm>
            <a:off x="1176848" y="3874463"/>
            <a:ext cx="5724644" cy="461665"/>
          </a:xfrm>
          <a:prstGeom prst="rect">
            <a:avLst/>
          </a:prstGeom>
        </p:spPr>
        <p:txBody>
          <a:bodyPr wrap="none">
            <a:spAutoFit/>
          </a:bodyPr>
          <a:lstStyle/>
          <a:p>
            <a:pPr eaLnBrk="0" hangingPunct="0"/>
            <a:r>
              <a:rPr lang="zh-CN" altLang="en-US" sz="2400" b="1">
                <a:solidFill>
                  <a:schemeClr val="bg1"/>
                </a:solidFill>
                <a:cs typeface="+mn-ea"/>
                <a:sym typeface="+mn-lt"/>
              </a:rPr>
              <a:t>想要做到不伤害他人，应做到以下方面：</a:t>
            </a:r>
            <a:endParaRPr lang="en-US" altLang="zh-CN" sz="2400" b="1">
              <a:solidFill>
                <a:schemeClr val="bg1"/>
              </a:solidFill>
              <a:cs typeface="+mn-ea"/>
              <a:sym typeface="+mn-lt"/>
            </a:endParaRPr>
          </a:p>
        </p:txBody>
      </p:sp>
      <p:sp>
        <p:nvSpPr>
          <p:cNvPr id="13" name="文本框 12"/>
          <p:cNvSpPr txBox="1"/>
          <p:nvPr/>
        </p:nvSpPr>
        <p:spPr>
          <a:xfrm>
            <a:off x="1536316" y="284669"/>
            <a:ext cx="5110280" cy="584775"/>
          </a:xfrm>
          <a:prstGeom prst="rect">
            <a:avLst/>
          </a:prstGeom>
          <a:noFill/>
        </p:spPr>
        <p:txBody>
          <a:bodyPr wrap="square" rtlCol="0">
            <a:spAutoFit/>
          </a:bodyPr>
          <a:lstStyle>
            <a:defPPr>
              <a:defRPr lang="zh-CN"/>
            </a:defPPr>
            <a:lvl1pPr algn="ctr">
              <a:defRPr sz="2800" b="1">
                <a:latin typeface="+mj-ea"/>
                <a:ea typeface="+mj-ea"/>
              </a:defRPr>
            </a:lvl1pPr>
          </a:lstStyle>
          <a:p>
            <a:pPr algn="l"/>
            <a:r>
              <a:rPr lang="zh-CN" altLang="en-US" sz="3200" dirty="0">
                <a:latin typeface="+mn-lt"/>
                <a:ea typeface="+mn-ea"/>
                <a:cs typeface="+mn-ea"/>
                <a:sym typeface="+mn-lt"/>
              </a:rPr>
              <a:t>安全生产基础知识</a:t>
            </a:r>
          </a:p>
        </p:txBody>
      </p:sp>
    </p:spTree>
  </p:cSld>
  <p:clrMapOvr>
    <a:masterClrMapping/>
  </p:clrMapOvr>
  <mc:AlternateContent xmlns:mc="http://schemas.openxmlformats.org/markup-compatibility/2006" xmlns:p14="http://schemas.microsoft.com/office/powerpoint/2010/main">
    <mc:Choice Requires="p14">
      <p:transition p14:dur="0" advTm="3816"/>
    </mc:Choice>
    <mc:Fallback xmlns="">
      <p:transition advTm="3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additive="base">
                                        <p:cTn id="21" dur="500" fill="hold"/>
                                        <p:tgtEl>
                                          <p:spTgt spid="30"/>
                                        </p:tgtEl>
                                        <p:attrNameLst>
                                          <p:attrName>ppt_x</p:attrName>
                                        </p:attrNameLst>
                                      </p:cBhvr>
                                      <p:tavLst>
                                        <p:tav tm="0">
                                          <p:val>
                                            <p:strVal val="#ppt_x"/>
                                          </p:val>
                                        </p:tav>
                                        <p:tav tm="100000">
                                          <p:val>
                                            <p:strVal val="#ppt_x"/>
                                          </p:val>
                                        </p:tav>
                                      </p:tavLst>
                                    </p:anim>
                                    <p:anim calcmode="lin" valueType="num">
                                      <p:cBhvr additive="base">
                                        <p:cTn id="22" dur="500" fill="hold"/>
                                        <p:tgtEl>
                                          <p:spTgt spid="30"/>
                                        </p:tgtEl>
                                        <p:attrNameLst>
                                          <p:attrName>ppt_y</p:attrName>
                                        </p:attrNameLst>
                                      </p:cBhvr>
                                      <p:tavLst>
                                        <p:tav tm="0">
                                          <p:val>
                                            <p:strVal val="1+#ppt_h/2"/>
                                          </p:val>
                                        </p:tav>
                                        <p:tav tm="100000">
                                          <p:val>
                                            <p:strVal val="#ppt_y"/>
                                          </p:val>
                                        </p:tav>
                                      </p:tavLst>
                                    </p:anim>
                                  </p:childTnLst>
                                </p:cTn>
                              </p:par>
                            </p:childTnLst>
                          </p:cTn>
                        </p:par>
                        <p:par>
                          <p:cTn id="23" fill="hold">
                            <p:stCondLst>
                              <p:cond delay="1000"/>
                            </p:stCondLst>
                            <p:childTnLst>
                              <p:par>
                                <p:cTn id="24" presetID="22" presetClass="entr" presetSubtype="1" fill="hold" nodeType="after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up)">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0" grpId="0"/>
      <p:bldP spid="5"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p:nvPr/>
        </p:nvSpPr>
        <p:spPr>
          <a:xfrm>
            <a:off x="751665" y="1125000"/>
            <a:ext cx="5110280" cy="461537"/>
          </a:xfrm>
          <a:prstGeom prst="rect">
            <a:avLst/>
          </a:prstGeom>
          <a:noFill/>
        </p:spPr>
        <p:txBody>
          <a:bodyPr wrap="square" rtlCol="0">
            <a:spAutoFit/>
          </a:bodyPr>
          <a:lstStyle>
            <a:defPPr>
              <a:defRPr lang="zh-CN"/>
            </a:defPPr>
            <a:lvl1pPr algn="ctr">
              <a:defRPr sz="2800" b="1">
                <a:latin typeface="+mj-ea"/>
                <a:ea typeface="+mj-ea"/>
              </a:defRPr>
            </a:lvl1pPr>
          </a:lstStyle>
          <a:p>
            <a:pPr algn="l"/>
            <a:r>
              <a:rPr lang="en-US" altLang="zh-CN" sz="2400" b="0" dirty="0">
                <a:latin typeface="+mn-lt"/>
                <a:ea typeface="+mn-ea"/>
                <a:cs typeface="+mn-ea"/>
                <a:sym typeface="+mn-lt"/>
              </a:rPr>
              <a:t>3</a:t>
            </a:r>
            <a:r>
              <a:rPr lang="zh-CN" altLang="en-US" sz="2400" b="0" dirty="0">
                <a:latin typeface="+mn-lt"/>
                <a:ea typeface="+mn-ea"/>
                <a:cs typeface="+mn-ea"/>
                <a:sym typeface="+mn-lt"/>
              </a:rPr>
              <a:t>、安全生产“四不伤害原则”</a:t>
            </a:r>
          </a:p>
        </p:txBody>
      </p:sp>
      <p:grpSp>
        <p:nvGrpSpPr>
          <p:cNvPr id="4" name="组合 3"/>
          <p:cNvGrpSpPr/>
          <p:nvPr/>
        </p:nvGrpSpPr>
        <p:grpSpPr>
          <a:xfrm>
            <a:off x="1168230" y="1768273"/>
            <a:ext cx="6786253" cy="589553"/>
            <a:chOff x="1168686" y="1557718"/>
            <a:chExt cx="6788904" cy="589783"/>
          </a:xfrm>
          <a:solidFill>
            <a:srgbClr val="0070C0"/>
          </a:solidFill>
        </p:grpSpPr>
        <p:sp>
          <p:nvSpPr>
            <p:cNvPr id="23" name="矩形 5"/>
            <p:cNvSpPr>
              <a:spLocks noChangeArrowheads="1"/>
            </p:cNvSpPr>
            <p:nvPr/>
          </p:nvSpPr>
          <p:spPr bwMode="auto">
            <a:xfrm>
              <a:off x="1168686" y="1557718"/>
              <a:ext cx="6788904" cy="462152"/>
            </a:xfrm>
            <a:prstGeom prst="rect">
              <a:avLst/>
            </a:prstGeom>
            <a:grpFill/>
            <a:ln w="12700">
              <a:noFill/>
              <a:miter lim="800000"/>
            </a:ln>
          </p:spPr>
          <p:txBody>
            <a:bodyPr anchor="ctr"/>
            <a:lstStyle/>
            <a:p>
              <a:pPr algn="ctr"/>
              <a:endParaRPr lang="zh-CN" altLang="en-US" sz="2800" b="1">
                <a:solidFill>
                  <a:schemeClr val="accent2"/>
                </a:solidFill>
                <a:cs typeface="+mn-ea"/>
                <a:sym typeface="+mn-lt"/>
              </a:endParaRPr>
            </a:p>
          </p:txBody>
        </p:sp>
        <p:sp>
          <p:nvSpPr>
            <p:cNvPr id="22" name="等腰三角形 2"/>
            <p:cNvSpPr>
              <a:spLocks noChangeArrowheads="1"/>
            </p:cNvSpPr>
            <p:nvPr/>
          </p:nvSpPr>
          <p:spPr bwMode="auto">
            <a:xfrm flipV="1">
              <a:off x="1497030" y="2008444"/>
              <a:ext cx="318123" cy="139057"/>
            </a:xfrm>
            <a:prstGeom prst="triangle">
              <a:avLst>
                <a:gd name="adj" fmla="val 50000"/>
              </a:avLst>
            </a:prstGeom>
            <a:grpFill/>
            <a:ln w="12700">
              <a:noFill/>
              <a:miter lim="800000"/>
            </a:ln>
          </p:spPr>
          <p:txBody>
            <a:bodyPr/>
            <a:lstStyle/>
            <a:p>
              <a:endParaRPr lang="zh-CN" altLang="en-US" sz="1800">
                <a:cs typeface="+mn-ea"/>
                <a:sym typeface="+mn-lt"/>
              </a:endParaRPr>
            </a:p>
          </p:txBody>
        </p:sp>
      </p:grpSp>
      <p:sp>
        <p:nvSpPr>
          <p:cNvPr id="3" name="矩形 2"/>
          <p:cNvSpPr/>
          <p:nvPr/>
        </p:nvSpPr>
        <p:spPr>
          <a:xfrm>
            <a:off x="1168231" y="1764173"/>
            <a:ext cx="2528256" cy="461537"/>
          </a:xfrm>
          <a:prstGeom prst="rect">
            <a:avLst/>
          </a:prstGeom>
        </p:spPr>
        <p:txBody>
          <a:bodyPr wrap="none">
            <a:spAutoFit/>
          </a:bodyPr>
          <a:lstStyle/>
          <a:p>
            <a:r>
              <a:rPr lang="zh-CN" altLang="en-US" sz="2400" b="1">
                <a:solidFill>
                  <a:schemeClr val="accent2"/>
                </a:solidFill>
                <a:cs typeface="+mn-ea"/>
                <a:sym typeface="+mn-lt"/>
              </a:rPr>
              <a:t>（</a:t>
            </a:r>
            <a:r>
              <a:rPr lang="en-US" altLang="zh-CN" sz="2400" b="1">
                <a:solidFill>
                  <a:schemeClr val="accent2"/>
                </a:solidFill>
                <a:cs typeface="+mn-ea"/>
                <a:sym typeface="+mn-lt"/>
              </a:rPr>
              <a:t>2</a:t>
            </a:r>
            <a:r>
              <a:rPr lang="zh-CN" altLang="en-US" sz="2400" b="1">
                <a:solidFill>
                  <a:schemeClr val="accent2"/>
                </a:solidFill>
                <a:cs typeface="+mn-ea"/>
                <a:sym typeface="+mn-lt"/>
              </a:rPr>
              <a:t>）不伤害他人</a:t>
            </a:r>
          </a:p>
        </p:txBody>
      </p:sp>
      <p:sp>
        <p:nvSpPr>
          <p:cNvPr id="20" name="矩形 8"/>
          <p:cNvSpPr>
            <a:spLocks noChangeArrowheads="1"/>
          </p:cNvSpPr>
          <p:nvPr/>
        </p:nvSpPr>
        <p:spPr bwMode="auto">
          <a:xfrm>
            <a:off x="1228064" y="2912849"/>
            <a:ext cx="9283249" cy="2070952"/>
          </a:xfrm>
          <a:prstGeom prst="rect">
            <a:avLst/>
          </a:prstGeom>
          <a:noFill/>
          <a:ln w="9525">
            <a:noFill/>
            <a:miter lim="800000"/>
          </a:ln>
        </p:spPr>
        <p:txBody>
          <a:bodyPr wrap="square">
            <a:spAutoFit/>
          </a:bodyPr>
          <a:lstStyle/>
          <a:p>
            <a:pPr marL="285750" indent="-285750">
              <a:lnSpc>
                <a:spcPct val="120000"/>
              </a:lnSpc>
              <a:spcBef>
                <a:spcPts val="600"/>
              </a:spcBef>
              <a:buFont typeface="Wingdings" panose="05000000000000000000" pitchFamily="2" charset="2"/>
              <a:buChar char="l"/>
            </a:pPr>
            <a:r>
              <a:rPr lang="zh-CN" altLang="en-US" sz="1600" dirty="0">
                <a:solidFill>
                  <a:srgbClr val="2C2D34"/>
                </a:solidFill>
                <a:cs typeface="+mn-ea"/>
                <a:sym typeface="+mn-lt"/>
              </a:rPr>
              <a:t>高处作业时，工具或材料等物品放置稳妥；动火作业完毕后清理现场，杜绝残留火种可能引发的火灾</a:t>
            </a:r>
            <a:r>
              <a:rPr lang="zh-CN" altLang="en-US" sz="1600" dirty="0">
                <a:solidFill>
                  <a:schemeClr val="bg2"/>
                </a:solidFill>
                <a:cs typeface="+mn-ea"/>
                <a:sym typeface="+mn-lt"/>
              </a:rPr>
              <a:t>。</a:t>
            </a:r>
          </a:p>
          <a:p>
            <a:pPr marL="285750" indent="-285750">
              <a:lnSpc>
                <a:spcPct val="120000"/>
              </a:lnSpc>
              <a:spcBef>
                <a:spcPts val="600"/>
              </a:spcBef>
              <a:buFont typeface="Wingdings" panose="05000000000000000000" pitchFamily="2" charset="2"/>
              <a:buChar char="l"/>
            </a:pPr>
            <a:r>
              <a:rPr lang="zh-CN" altLang="en-US" sz="1600" dirty="0">
                <a:solidFill>
                  <a:srgbClr val="2C2D34"/>
                </a:solidFill>
                <a:cs typeface="+mn-ea"/>
                <a:sym typeface="+mn-lt"/>
              </a:rPr>
              <a:t>机械设备运行过程中，操作人员未经允许不得擅自离开工作岗位，以免其他人误触开关，造成伤害等。</a:t>
            </a:r>
          </a:p>
          <a:p>
            <a:pPr marL="285750" indent="-285750">
              <a:lnSpc>
                <a:spcPct val="120000"/>
              </a:lnSpc>
              <a:spcBef>
                <a:spcPts val="600"/>
              </a:spcBef>
              <a:buFont typeface="Wingdings" panose="05000000000000000000" pitchFamily="2" charset="2"/>
              <a:buChar char="l"/>
            </a:pPr>
            <a:r>
              <a:rPr lang="zh-CN" altLang="en-US" sz="1600" dirty="0">
                <a:solidFill>
                  <a:srgbClr val="2C2D34"/>
                </a:solidFill>
                <a:cs typeface="+mn-ea"/>
                <a:sym typeface="+mn-lt"/>
              </a:rPr>
              <a:t>拆装电气设备时，电线路接头应按规定包扎好，以免他人触电；</a:t>
            </a:r>
            <a:endParaRPr lang="en-US" altLang="zh-CN" sz="1600" dirty="0">
              <a:solidFill>
                <a:srgbClr val="2C2D34"/>
              </a:solidFill>
              <a:cs typeface="+mn-ea"/>
              <a:sym typeface="+mn-lt"/>
            </a:endParaRPr>
          </a:p>
          <a:p>
            <a:pPr marL="285750" indent="-285750">
              <a:lnSpc>
                <a:spcPct val="120000"/>
              </a:lnSpc>
              <a:spcBef>
                <a:spcPts val="600"/>
              </a:spcBef>
              <a:buFont typeface="Wingdings" panose="05000000000000000000" pitchFamily="2" charset="2"/>
              <a:buChar char="l"/>
            </a:pPr>
            <a:r>
              <a:rPr lang="zh-CN" altLang="en-US" sz="1600" dirty="0">
                <a:solidFill>
                  <a:srgbClr val="2C2D34"/>
                </a:solidFill>
                <a:cs typeface="+mn-ea"/>
                <a:sym typeface="+mn-lt"/>
              </a:rPr>
              <a:t>起重作业要遵守“十不吊”；电气焊作业要遵守“ 十不焊”；电工作业要遵守电气安全规程等。</a:t>
            </a:r>
          </a:p>
        </p:txBody>
      </p:sp>
      <p:sp>
        <p:nvSpPr>
          <p:cNvPr id="24" name="矩形 15"/>
          <p:cNvSpPr>
            <a:spLocks noChangeArrowheads="1"/>
          </p:cNvSpPr>
          <p:nvPr/>
        </p:nvSpPr>
        <p:spPr bwMode="auto">
          <a:xfrm>
            <a:off x="1228063" y="5203571"/>
            <a:ext cx="9775181" cy="499432"/>
          </a:xfrm>
          <a:prstGeom prst="rect">
            <a:avLst/>
          </a:prstGeom>
          <a:noFill/>
          <a:ln w="9525">
            <a:noFill/>
            <a:miter lim="800000"/>
          </a:ln>
        </p:spPr>
        <p:txBody>
          <a:bodyPr>
            <a:spAutoFit/>
          </a:bodyPr>
          <a:lstStyle/>
          <a:p>
            <a:pPr eaLnBrk="0" hangingPunct="0">
              <a:lnSpc>
                <a:spcPct val="150000"/>
              </a:lnSpc>
            </a:pPr>
            <a:r>
              <a:rPr lang="zh-CN" altLang="en-US" sz="2000" b="1" dirty="0">
                <a:solidFill>
                  <a:schemeClr val="accent2"/>
                </a:solidFill>
                <a:cs typeface="+mn-ea"/>
                <a:sym typeface="+mn-lt"/>
              </a:rPr>
              <a:t>每</a:t>
            </a:r>
            <a:r>
              <a:rPr lang="zh-CN" altLang="en-US" sz="2000" b="1" dirty="0">
                <a:solidFill>
                  <a:srgbClr val="0070C0"/>
                </a:solidFill>
                <a:cs typeface="+mn-ea"/>
                <a:sym typeface="+mn-lt"/>
              </a:rPr>
              <a:t>个人养成离岗后对作业现场周围仔细观察，做到工完场清，不给他人留下安全隐患</a:t>
            </a:r>
          </a:p>
        </p:txBody>
      </p:sp>
      <p:sp>
        <p:nvSpPr>
          <p:cNvPr id="29" name="等腰三角形 14"/>
          <p:cNvSpPr>
            <a:spLocks noChangeArrowheads="1"/>
          </p:cNvSpPr>
          <p:nvPr/>
        </p:nvSpPr>
        <p:spPr bwMode="auto">
          <a:xfrm>
            <a:off x="1496447" y="4982992"/>
            <a:ext cx="385268" cy="220579"/>
          </a:xfrm>
          <a:prstGeom prst="triangle">
            <a:avLst>
              <a:gd name="adj" fmla="val 50000"/>
            </a:avLst>
          </a:prstGeom>
          <a:solidFill>
            <a:srgbClr val="2C2D34"/>
          </a:solidFill>
          <a:ln w="12700">
            <a:noFill/>
            <a:miter lim="800000"/>
          </a:ln>
        </p:spPr>
        <p:txBody>
          <a:bodyPr/>
          <a:lstStyle/>
          <a:p>
            <a:endParaRPr lang="zh-CN" altLang="en-US" sz="1800">
              <a:cs typeface="+mn-ea"/>
              <a:sym typeface="+mn-lt"/>
            </a:endParaRPr>
          </a:p>
        </p:txBody>
      </p:sp>
      <p:sp>
        <p:nvSpPr>
          <p:cNvPr id="6" name="矩形 5"/>
          <p:cNvSpPr/>
          <p:nvPr/>
        </p:nvSpPr>
        <p:spPr>
          <a:xfrm>
            <a:off x="1168229" y="2496201"/>
            <a:ext cx="4801314" cy="399981"/>
          </a:xfrm>
          <a:prstGeom prst="rect">
            <a:avLst/>
          </a:prstGeom>
        </p:spPr>
        <p:txBody>
          <a:bodyPr wrap="none">
            <a:spAutoFit/>
          </a:bodyPr>
          <a:lstStyle/>
          <a:p>
            <a:pPr eaLnBrk="0" hangingPunct="0">
              <a:spcBef>
                <a:spcPts val="600"/>
              </a:spcBef>
            </a:pPr>
            <a:r>
              <a:rPr lang="zh-CN" altLang="en-US" sz="2000" b="1">
                <a:solidFill>
                  <a:schemeClr val="bg1"/>
                </a:solidFill>
                <a:cs typeface="+mn-ea"/>
                <a:sym typeface="+mn-lt"/>
              </a:rPr>
              <a:t>想要做到不伤害他人，应做到以下方面：</a:t>
            </a:r>
            <a:endParaRPr lang="en-US" altLang="zh-CN" sz="2000" b="1">
              <a:solidFill>
                <a:schemeClr val="bg1"/>
              </a:solidFill>
              <a:cs typeface="+mn-ea"/>
              <a:sym typeface="+mn-lt"/>
            </a:endParaRPr>
          </a:p>
        </p:txBody>
      </p:sp>
      <p:sp>
        <p:nvSpPr>
          <p:cNvPr id="13" name="文本框 12"/>
          <p:cNvSpPr txBox="1"/>
          <p:nvPr/>
        </p:nvSpPr>
        <p:spPr>
          <a:xfrm>
            <a:off x="1536316" y="284669"/>
            <a:ext cx="5110280" cy="584775"/>
          </a:xfrm>
          <a:prstGeom prst="rect">
            <a:avLst/>
          </a:prstGeom>
          <a:noFill/>
        </p:spPr>
        <p:txBody>
          <a:bodyPr wrap="square" rtlCol="0">
            <a:spAutoFit/>
          </a:bodyPr>
          <a:lstStyle>
            <a:defPPr>
              <a:defRPr lang="zh-CN"/>
            </a:defPPr>
            <a:lvl1pPr algn="ctr">
              <a:defRPr sz="2800" b="1">
                <a:latin typeface="+mj-ea"/>
                <a:ea typeface="+mj-ea"/>
              </a:defRPr>
            </a:lvl1pPr>
          </a:lstStyle>
          <a:p>
            <a:pPr algn="l"/>
            <a:r>
              <a:rPr lang="zh-CN" altLang="en-US" sz="3200" dirty="0">
                <a:latin typeface="+mn-lt"/>
                <a:ea typeface="+mn-ea"/>
                <a:cs typeface="+mn-ea"/>
                <a:sym typeface="+mn-lt"/>
              </a:rPr>
              <a:t>安全生产基础知识</a:t>
            </a:r>
          </a:p>
        </p:txBody>
      </p:sp>
    </p:spTree>
  </p:cSld>
  <p:clrMapOvr>
    <a:masterClrMapping/>
  </p:clrMapOvr>
  <mc:AlternateContent xmlns:mc="http://schemas.openxmlformats.org/markup-compatibility/2006" xmlns:p14="http://schemas.microsoft.com/office/powerpoint/2010/main">
    <mc:Choice Requires="p14">
      <p:transition p14:dur="0" advTm="2631"/>
    </mc:Choice>
    <mc:Fallback xmlns="">
      <p:transition advTm="26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90"/>
                                          </p:val>
                                        </p:tav>
                                        <p:tav tm="100000">
                                          <p:val>
                                            <p:fltVal val="0"/>
                                          </p:val>
                                        </p:tav>
                                      </p:tavLst>
                                    </p:anim>
                                    <p:animEffect transition="in" filter="fade">
                                      <p:cBhvr>
                                        <p:cTn id="10" dur="500"/>
                                        <p:tgtEl>
                                          <p:spTgt spid="6"/>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up)">
                                      <p:cBhvr>
                                        <p:cTn id="14" dur="500"/>
                                        <p:tgtEl>
                                          <p:spTgt spid="20"/>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anim calcmode="lin" valueType="num">
                                      <p:cBhvr>
                                        <p:cTn id="23" dur="500" fill="hold"/>
                                        <p:tgtEl>
                                          <p:spTgt spid="29"/>
                                        </p:tgtEl>
                                        <p:attrNameLst>
                                          <p:attrName>ppt_x</p:attrName>
                                        </p:attrNameLst>
                                      </p:cBhvr>
                                      <p:tavLst>
                                        <p:tav tm="0">
                                          <p:val>
                                            <p:strVal val="#ppt_x"/>
                                          </p:val>
                                        </p:tav>
                                        <p:tav tm="100000">
                                          <p:val>
                                            <p:strVal val="#ppt_x"/>
                                          </p:val>
                                        </p:tav>
                                      </p:tavLst>
                                    </p:anim>
                                    <p:anim calcmode="lin" valueType="num">
                                      <p:cBhvr>
                                        <p:cTn id="24"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p:bldP spid="29" grpId="0" animBg="1"/>
      <p:bldP spid="6"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p:nvPr/>
        </p:nvSpPr>
        <p:spPr>
          <a:xfrm>
            <a:off x="751665" y="892132"/>
            <a:ext cx="5110280" cy="461537"/>
          </a:xfrm>
          <a:prstGeom prst="rect">
            <a:avLst/>
          </a:prstGeom>
          <a:noFill/>
        </p:spPr>
        <p:txBody>
          <a:bodyPr wrap="square" rtlCol="0">
            <a:spAutoFit/>
          </a:bodyPr>
          <a:lstStyle>
            <a:defPPr>
              <a:defRPr lang="zh-CN"/>
            </a:defPPr>
            <a:lvl1pPr algn="ctr">
              <a:defRPr sz="2800" b="1">
                <a:latin typeface="+mj-ea"/>
                <a:ea typeface="+mj-ea"/>
              </a:defRPr>
            </a:lvl1pPr>
          </a:lstStyle>
          <a:p>
            <a:pPr algn="l"/>
            <a:r>
              <a:rPr lang="en-US" altLang="zh-CN" sz="2400" b="0" dirty="0">
                <a:latin typeface="+mn-lt"/>
                <a:ea typeface="+mn-ea"/>
                <a:cs typeface="+mn-ea"/>
                <a:sym typeface="+mn-lt"/>
              </a:rPr>
              <a:t>3</a:t>
            </a:r>
            <a:r>
              <a:rPr lang="zh-CN" altLang="en-US" sz="2400" b="0" dirty="0">
                <a:latin typeface="+mn-lt"/>
                <a:ea typeface="+mn-ea"/>
                <a:cs typeface="+mn-ea"/>
                <a:sym typeface="+mn-lt"/>
              </a:rPr>
              <a:t>、安全生产“四不伤害原则”</a:t>
            </a:r>
          </a:p>
        </p:txBody>
      </p:sp>
      <p:grpSp>
        <p:nvGrpSpPr>
          <p:cNvPr id="4" name="组合 3"/>
          <p:cNvGrpSpPr/>
          <p:nvPr/>
        </p:nvGrpSpPr>
        <p:grpSpPr>
          <a:xfrm>
            <a:off x="1168230" y="1558450"/>
            <a:ext cx="6786253" cy="589553"/>
            <a:chOff x="1168686" y="1557718"/>
            <a:chExt cx="6788904" cy="589783"/>
          </a:xfrm>
          <a:solidFill>
            <a:srgbClr val="0070C0"/>
          </a:solidFill>
        </p:grpSpPr>
        <p:sp>
          <p:nvSpPr>
            <p:cNvPr id="23" name="矩形 5"/>
            <p:cNvSpPr>
              <a:spLocks noChangeArrowheads="1"/>
            </p:cNvSpPr>
            <p:nvPr/>
          </p:nvSpPr>
          <p:spPr bwMode="auto">
            <a:xfrm>
              <a:off x="1168686" y="1557718"/>
              <a:ext cx="6788904" cy="462152"/>
            </a:xfrm>
            <a:prstGeom prst="rect">
              <a:avLst/>
            </a:prstGeom>
            <a:grpFill/>
            <a:ln w="12700">
              <a:noFill/>
              <a:miter lim="800000"/>
            </a:ln>
          </p:spPr>
          <p:txBody>
            <a:bodyPr anchor="ctr"/>
            <a:lstStyle/>
            <a:p>
              <a:pPr algn="ctr"/>
              <a:endParaRPr lang="zh-CN" altLang="en-US" sz="2800" b="1">
                <a:solidFill>
                  <a:schemeClr val="accent2"/>
                </a:solidFill>
                <a:cs typeface="+mn-ea"/>
                <a:sym typeface="+mn-lt"/>
              </a:endParaRPr>
            </a:p>
          </p:txBody>
        </p:sp>
        <p:sp>
          <p:nvSpPr>
            <p:cNvPr id="22" name="等腰三角形 2"/>
            <p:cNvSpPr>
              <a:spLocks noChangeArrowheads="1"/>
            </p:cNvSpPr>
            <p:nvPr/>
          </p:nvSpPr>
          <p:spPr bwMode="auto">
            <a:xfrm flipV="1">
              <a:off x="1497030" y="2008444"/>
              <a:ext cx="318123" cy="139057"/>
            </a:xfrm>
            <a:prstGeom prst="triangle">
              <a:avLst>
                <a:gd name="adj" fmla="val 50000"/>
              </a:avLst>
            </a:prstGeom>
            <a:grpFill/>
            <a:ln w="12700">
              <a:noFill/>
              <a:miter lim="800000"/>
            </a:ln>
          </p:spPr>
          <p:txBody>
            <a:bodyPr/>
            <a:lstStyle/>
            <a:p>
              <a:endParaRPr lang="zh-CN" altLang="en-US" sz="1800">
                <a:cs typeface="+mn-ea"/>
                <a:sym typeface="+mn-lt"/>
              </a:endParaRPr>
            </a:p>
          </p:txBody>
        </p:sp>
      </p:grpSp>
      <p:sp>
        <p:nvSpPr>
          <p:cNvPr id="3" name="矩形 2"/>
          <p:cNvSpPr/>
          <p:nvPr/>
        </p:nvSpPr>
        <p:spPr>
          <a:xfrm>
            <a:off x="1168232" y="1554350"/>
            <a:ext cx="3128273" cy="461537"/>
          </a:xfrm>
          <a:prstGeom prst="rect">
            <a:avLst/>
          </a:prstGeom>
        </p:spPr>
        <p:txBody>
          <a:bodyPr wrap="square">
            <a:spAutoFit/>
          </a:bodyPr>
          <a:lstStyle/>
          <a:p>
            <a:r>
              <a:rPr lang="zh-CN" altLang="en-US" sz="2400" b="1">
                <a:solidFill>
                  <a:schemeClr val="accent2"/>
                </a:solidFill>
                <a:cs typeface="+mn-ea"/>
                <a:sym typeface="+mn-lt"/>
              </a:rPr>
              <a:t>（</a:t>
            </a:r>
            <a:r>
              <a:rPr lang="en-US" altLang="zh-CN" sz="2400" b="1">
                <a:solidFill>
                  <a:schemeClr val="accent2"/>
                </a:solidFill>
                <a:cs typeface="+mn-ea"/>
                <a:sym typeface="+mn-lt"/>
              </a:rPr>
              <a:t>3</a:t>
            </a:r>
            <a:r>
              <a:rPr lang="zh-CN" altLang="en-US" sz="2400" b="1">
                <a:solidFill>
                  <a:schemeClr val="accent2"/>
                </a:solidFill>
                <a:cs typeface="+mn-ea"/>
                <a:sym typeface="+mn-lt"/>
              </a:rPr>
              <a:t>）不被他人伤害</a:t>
            </a:r>
          </a:p>
        </p:txBody>
      </p:sp>
      <p:sp>
        <p:nvSpPr>
          <p:cNvPr id="6" name="矩形 5"/>
          <p:cNvSpPr/>
          <p:nvPr/>
        </p:nvSpPr>
        <p:spPr>
          <a:xfrm>
            <a:off x="1168231" y="2286376"/>
            <a:ext cx="6786253" cy="728789"/>
          </a:xfrm>
          <a:prstGeom prst="rect">
            <a:avLst/>
          </a:prstGeom>
        </p:spPr>
        <p:txBody>
          <a:bodyPr wrap="square">
            <a:spAutoFit/>
          </a:bodyPr>
          <a:lstStyle/>
          <a:p>
            <a:pPr>
              <a:lnSpc>
                <a:spcPct val="120000"/>
              </a:lnSpc>
              <a:spcBef>
                <a:spcPts val="600"/>
              </a:spcBef>
            </a:pPr>
            <a:r>
              <a:rPr lang="zh-CN" altLang="en-US" sz="1800" b="1">
                <a:cs typeface="+mn-ea"/>
                <a:sym typeface="+mn-lt"/>
              </a:rPr>
              <a:t>不被他人伤害，即每个人都要加强自我防范意识，工作中要避免他人的过失行为或作业环境及其他隐患对自己造成伤害。　</a:t>
            </a:r>
          </a:p>
        </p:txBody>
      </p:sp>
      <p:sp>
        <p:nvSpPr>
          <p:cNvPr id="27" name="矩形 8"/>
          <p:cNvSpPr>
            <a:spLocks noChangeArrowheads="1"/>
          </p:cNvSpPr>
          <p:nvPr/>
        </p:nvSpPr>
        <p:spPr bwMode="auto">
          <a:xfrm>
            <a:off x="1156500" y="3670413"/>
            <a:ext cx="6786253" cy="2264851"/>
          </a:xfrm>
          <a:prstGeom prst="rect">
            <a:avLst/>
          </a:prstGeom>
          <a:noFill/>
          <a:ln w="9525">
            <a:noFill/>
            <a:miter lim="800000"/>
          </a:ln>
        </p:spPr>
        <p:txBody>
          <a:bodyPr wrap="square">
            <a:spAutoFit/>
          </a:bodyPr>
          <a:lstStyle/>
          <a:p>
            <a:pPr marL="285750" indent="-285750" eaLnBrk="0" hangingPunct="0">
              <a:lnSpc>
                <a:spcPct val="150000"/>
              </a:lnSpc>
              <a:buFont typeface="Wingdings" panose="05000000000000000000" pitchFamily="2" charset="2"/>
              <a:buChar char="l"/>
            </a:pPr>
            <a:r>
              <a:rPr lang="zh-CN" altLang="en-US" sz="1600">
                <a:solidFill>
                  <a:srgbClr val="2C2D34"/>
                </a:solidFill>
                <a:cs typeface="+mn-ea"/>
                <a:sym typeface="+mn-lt"/>
              </a:rPr>
              <a:t>拒绝违章指挥，提高防范意识，保护自己；</a:t>
            </a:r>
          </a:p>
          <a:p>
            <a:pPr marL="285750" indent="-285750" eaLnBrk="0" hangingPunct="0">
              <a:lnSpc>
                <a:spcPct val="150000"/>
              </a:lnSpc>
              <a:buFont typeface="Wingdings" panose="05000000000000000000" pitchFamily="2" charset="2"/>
              <a:buChar char="l"/>
            </a:pPr>
            <a:r>
              <a:rPr lang="zh-CN" altLang="en-US" sz="1600">
                <a:solidFill>
                  <a:srgbClr val="2C2D34"/>
                </a:solidFill>
                <a:cs typeface="+mn-ea"/>
                <a:sym typeface="+mn-lt"/>
              </a:rPr>
              <a:t>注意观察作业现场周围不安全因素，要加强警觉，一旦发现险情要及时制止和纠正他人的不安全行为并及时消除险情；</a:t>
            </a:r>
          </a:p>
          <a:p>
            <a:pPr marL="285750" indent="-285750" eaLnBrk="0" hangingPunct="0">
              <a:lnSpc>
                <a:spcPct val="150000"/>
              </a:lnSpc>
              <a:buFont typeface="Wingdings" panose="05000000000000000000" pitchFamily="2" charset="2"/>
              <a:buChar char="l"/>
            </a:pPr>
            <a:r>
              <a:rPr lang="zh-CN" altLang="en-US" sz="1600">
                <a:solidFill>
                  <a:srgbClr val="2C2D34"/>
                </a:solidFill>
                <a:cs typeface="+mn-ea"/>
                <a:sym typeface="+mn-lt"/>
              </a:rPr>
              <a:t>要避免因他人失误、设备状态不良、管理缺陷等留下的隐患给自己带来的伤害。如发生危险性较大的中毒事故等，没有可靠的安全措施不得进入危险场所，以免盲目施救，自己被伤害。</a:t>
            </a:r>
          </a:p>
        </p:txBody>
      </p:sp>
      <p:sp>
        <p:nvSpPr>
          <p:cNvPr id="5" name="矩形 4"/>
          <p:cNvSpPr/>
          <p:nvPr/>
        </p:nvSpPr>
        <p:spPr>
          <a:xfrm>
            <a:off x="1156500" y="3158148"/>
            <a:ext cx="4570482" cy="369204"/>
          </a:xfrm>
          <a:prstGeom prst="rect">
            <a:avLst/>
          </a:prstGeom>
        </p:spPr>
        <p:txBody>
          <a:bodyPr wrap="none">
            <a:spAutoFit/>
          </a:bodyPr>
          <a:lstStyle/>
          <a:p>
            <a:pPr eaLnBrk="0" hangingPunct="0"/>
            <a:r>
              <a:rPr lang="zh-CN" altLang="en-US" sz="1800" b="1">
                <a:solidFill>
                  <a:srgbClr val="E94822"/>
                </a:solidFill>
                <a:cs typeface="+mn-ea"/>
                <a:sym typeface="+mn-lt"/>
              </a:rPr>
              <a:t>要想做到我不被他人伤害，应做到以下方面</a:t>
            </a:r>
            <a:endParaRPr lang="en-US" altLang="zh-CN" sz="1800" b="1">
              <a:solidFill>
                <a:srgbClr val="E94822"/>
              </a:solidFill>
              <a:cs typeface="+mn-ea"/>
              <a:sym typeface="+mn-lt"/>
            </a:endParaRPr>
          </a:p>
        </p:txBody>
      </p:sp>
      <p:pic>
        <p:nvPicPr>
          <p:cNvPr id="28" name="图片 4"/>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bwMode="auto">
          <a:xfrm>
            <a:off x="8079711" y="1460095"/>
            <a:ext cx="3294291" cy="4645405"/>
          </a:xfrm>
          <a:prstGeom prst="rect">
            <a:avLst/>
          </a:prstGeom>
          <a:noFill/>
          <a:ln w="9525">
            <a:noFill/>
            <a:miter lim="800000"/>
            <a:headEnd/>
            <a:tailEnd/>
          </a:ln>
        </p:spPr>
      </p:pic>
      <p:sp>
        <p:nvSpPr>
          <p:cNvPr id="13" name="文本框 12"/>
          <p:cNvSpPr txBox="1"/>
          <p:nvPr/>
        </p:nvSpPr>
        <p:spPr>
          <a:xfrm>
            <a:off x="1536316" y="284669"/>
            <a:ext cx="5110280" cy="584775"/>
          </a:xfrm>
          <a:prstGeom prst="rect">
            <a:avLst/>
          </a:prstGeom>
          <a:noFill/>
        </p:spPr>
        <p:txBody>
          <a:bodyPr wrap="square" rtlCol="0">
            <a:spAutoFit/>
          </a:bodyPr>
          <a:lstStyle>
            <a:defPPr>
              <a:defRPr lang="zh-CN"/>
            </a:defPPr>
            <a:lvl1pPr algn="ctr">
              <a:defRPr sz="2800" b="1">
                <a:latin typeface="+mj-ea"/>
                <a:ea typeface="+mj-ea"/>
              </a:defRPr>
            </a:lvl1pPr>
          </a:lstStyle>
          <a:p>
            <a:pPr algn="l"/>
            <a:r>
              <a:rPr lang="zh-CN" altLang="en-US" sz="3200" dirty="0">
                <a:latin typeface="+mn-lt"/>
                <a:ea typeface="+mn-ea"/>
                <a:cs typeface="+mn-ea"/>
                <a:sym typeface="+mn-lt"/>
              </a:rPr>
              <a:t>安全生产基础知识</a:t>
            </a:r>
          </a:p>
        </p:txBody>
      </p:sp>
    </p:spTree>
  </p:cSld>
  <p:clrMapOvr>
    <a:masterClrMapping/>
  </p:clrMapOvr>
  <mc:AlternateContent xmlns:mc="http://schemas.openxmlformats.org/markup-compatibility/2006" xmlns:p14="http://schemas.microsoft.com/office/powerpoint/2010/main">
    <mc:Choice Requires="p14">
      <p:transition p14:dur="0" advTm="3919"/>
    </mc:Choice>
    <mc:Fallback xmlns="">
      <p:transition advTm="39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 presetClass="entr" presetSubtype="2"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par>
                                <p:cTn id="15" presetID="2" presetClass="entr" presetSubtype="2" fill="hold" grpId="0" nodeType="withEffect">
                                  <p:stCondLst>
                                    <p:cond delay="10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1+#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20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500" fill="hold"/>
                                        <p:tgtEl>
                                          <p:spTgt spid="27"/>
                                        </p:tgtEl>
                                        <p:attrNameLst>
                                          <p:attrName>ppt_x</p:attrName>
                                        </p:attrNameLst>
                                      </p:cBhvr>
                                      <p:tavLst>
                                        <p:tav tm="0">
                                          <p:val>
                                            <p:strVal val="1+#ppt_w/2"/>
                                          </p:val>
                                        </p:tav>
                                        <p:tav tm="100000">
                                          <p:val>
                                            <p:strVal val="#ppt_x"/>
                                          </p:val>
                                        </p:tav>
                                      </p:tavLst>
                                    </p:anim>
                                    <p:anim calcmode="lin" valueType="num">
                                      <p:cBhvr additive="base">
                                        <p:cTn id="22" dur="500" fill="hold"/>
                                        <p:tgtEl>
                                          <p:spTgt spid="27"/>
                                        </p:tgtEl>
                                        <p:attrNameLst>
                                          <p:attrName>ppt_y</p:attrName>
                                        </p:attrNameLst>
                                      </p:cBhvr>
                                      <p:tavLst>
                                        <p:tav tm="0">
                                          <p:val>
                                            <p:strVal val="#ppt_y"/>
                                          </p:val>
                                        </p:tav>
                                        <p:tav tm="100000">
                                          <p:val>
                                            <p:strVal val="#ppt_y"/>
                                          </p:val>
                                        </p:tav>
                                      </p:tavLst>
                                    </p:anim>
                                  </p:childTnLst>
                                </p:cTn>
                              </p:par>
                            </p:childTnLst>
                          </p:cTn>
                        </p:par>
                        <p:par>
                          <p:cTn id="23" fill="hold">
                            <p:stCondLst>
                              <p:cond delay="1000"/>
                            </p:stCondLst>
                            <p:childTnLst>
                              <p:par>
                                <p:cTn id="24" presetID="22" presetClass="entr" presetSubtype="8" fill="hold" nodeType="after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wipe(left)">
                                      <p:cBhvr>
                                        <p:cTn id="2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7" grpId="0"/>
      <p:bldP spid="5"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p:nvPr/>
        </p:nvSpPr>
        <p:spPr>
          <a:xfrm>
            <a:off x="751665" y="960696"/>
            <a:ext cx="5110280" cy="461537"/>
          </a:xfrm>
          <a:prstGeom prst="rect">
            <a:avLst/>
          </a:prstGeom>
          <a:noFill/>
        </p:spPr>
        <p:txBody>
          <a:bodyPr wrap="square" rtlCol="0">
            <a:spAutoFit/>
          </a:bodyPr>
          <a:lstStyle>
            <a:defPPr>
              <a:defRPr lang="zh-CN"/>
            </a:defPPr>
            <a:lvl1pPr algn="ctr">
              <a:defRPr sz="2800" b="1">
                <a:latin typeface="+mj-ea"/>
                <a:ea typeface="+mj-ea"/>
              </a:defRPr>
            </a:lvl1pPr>
          </a:lstStyle>
          <a:p>
            <a:pPr algn="l"/>
            <a:r>
              <a:rPr lang="en-US" altLang="zh-CN" sz="2400" b="0">
                <a:latin typeface="+mn-lt"/>
                <a:ea typeface="+mn-ea"/>
                <a:cs typeface="+mn-ea"/>
                <a:sym typeface="+mn-lt"/>
              </a:rPr>
              <a:t>3</a:t>
            </a:r>
            <a:r>
              <a:rPr lang="zh-CN" altLang="en-US" sz="2400" b="0">
                <a:latin typeface="+mn-lt"/>
                <a:ea typeface="+mn-ea"/>
                <a:cs typeface="+mn-ea"/>
                <a:sym typeface="+mn-lt"/>
              </a:rPr>
              <a:t>、安全生产“四不伤害原则”</a:t>
            </a:r>
          </a:p>
        </p:txBody>
      </p:sp>
      <p:grpSp>
        <p:nvGrpSpPr>
          <p:cNvPr id="4" name="组合 3"/>
          <p:cNvGrpSpPr/>
          <p:nvPr/>
        </p:nvGrpSpPr>
        <p:grpSpPr>
          <a:xfrm>
            <a:off x="1168230" y="1558450"/>
            <a:ext cx="6786253" cy="589553"/>
            <a:chOff x="1168686" y="1557718"/>
            <a:chExt cx="6788904" cy="589783"/>
          </a:xfrm>
          <a:solidFill>
            <a:srgbClr val="0070C0"/>
          </a:solidFill>
        </p:grpSpPr>
        <p:sp>
          <p:nvSpPr>
            <p:cNvPr id="23" name="矩形 5"/>
            <p:cNvSpPr>
              <a:spLocks noChangeArrowheads="1"/>
            </p:cNvSpPr>
            <p:nvPr/>
          </p:nvSpPr>
          <p:spPr bwMode="auto">
            <a:xfrm>
              <a:off x="1168686" y="1557718"/>
              <a:ext cx="6788904" cy="462152"/>
            </a:xfrm>
            <a:prstGeom prst="rect">
              <a:avLst/>
            </a:prstGeom>
            <a:grpFill/>
            <a:ln w="12700">
              <a:noFill/>
              <a:miter lim="800000"/>
            </a:ln>
          </p:spPr>
          <p:txBody>
            <a:bodyPr anchor="ctr"/>
            <a:lstStyle/>
            <a:p>
              <a:pPr algn="ctr"/>
              <a:endParaRPr lang="zh-CN" altLang="en-US" sz="2800" b="1">
                <a:solidFill>
                  <a:schemeClr val="accent2"/>
                </a:solidFill>
                <a:cs typeface="+mn-ea"/>
                <a:sym typeface="+mn-lt"/>
              </a:endParaRPr>
            </a:p>
          </p:txBody>
        </p:sp>
        <p:sp>
          <p:nvSpPr>
            <p:cNvPr id="22" name="等腰三角形 2"/>
            <p:cNvSpPr>
              <a:spLocks noChangeArrowheads="1"/>
            </p:cNvSpPr>
            <p:nvPr/>
          </p:nvSpPr>
          <p:spPr bwMode="auto">
            <a:xfrm flipV="1">
              <a:off x="1497030" y="2008444"/>
              <a:ext cx="318123" cy="139057"/>
            </a:xfrm>
            <a:prstGeom prst="triangle">
              <a:avLst>
                <a:gd name="adj" fmla="val 50000"/>
              </a:avLst>
            </a:prstGeom>
            <a:grpFill/>
            <a:ln w="12700">
              <a:noFill/>
              <a:miter lim="800000"/>
            </a:ln>
          </p:spPr>
          <p:txBody>
            <a:bodyPr/>
            <a:lstStyle/>
            <a:p>
              <a:endParaRPr lang="zh-CN" altLang="en-US" sz="1800">
                <a:cs typeface="+mn-ea"/>
                <a:sym typeface="+mn-lt"/>
              </a:endParaRPr>
            </a:p>
          </p:txBody>
        </p:sp>
      </p:grpSp>
      <p:sp>
        <p:nvSpPr>
          <p:cNvPr id="3" name="矩形 2"/>
          <p:cNvSpPr/>
          <p:nvPr/>
        </p:nvSpPr>
        <p:spPr>
          <a:xfrm>
            <a:off x="1168232" y="1554350"/>
            <a:ext cx="3128273" cy="461537"/>
          </a:xfrm>
          <a:prstGeom prst="rect">
            <a:avLst/>
          </a:prstGeom>
        </p:spPr>
        <p:txBody>
          <a:bodyPr wrap="square">
            <a:spAutoFit/>
          </a:bodyPr>
          <a:lstStyle/>
          <a:p>
            <a:r>
              <a:rPr lang="zh-CN" altLang="en-US" sz="2400" b="1">
                <a:solidFill>
                  <a:schemeClr val="accent2"/>
                </a:solidFill>
                <a:cs typeface="+mn-ea"/>
                <a:sym typeface="+mn-lt"/>
              </a:rPr>
              <a:t>（</a:t>
            </a:r>
            <a:r>
              <a:rPr lang="en-US" altLang="zh-CN" sz="2400" b="1">
                <a:solidFill>
                  <a:schemeClr val="accent2"/>
                </a:solidFill>
                <a:cs typeface="+mn-ea"/>
                <a:sym typeface="+mn-lt"/>
              </a:rPr>
              <a:t>3</a:t>
            </a:r>
            <a:r>
              <a:rPr lang="zh-CN" altLang="en-US" sz="2400" b="1">
                <a:solidFill>
                  <a:schemeClr val="accent2"/>
                </a:solidFill>
                <a:cs typeface="+mn-ea"/>
                <a:sym typeface="+mn-lt"/>
              </a:rPr>
              <a:t>）不被他人伤害</a:t>
            </a:r>
          </a:p>
        </p:txBody>
      </p:sp>
      <p:sp>
        <p:nvSpPr>
          <p:cNvPr id="20" name="矩形 8"/>
          <p:cNvSpPr>
            <a:spLocks noChangeArrowheads="1"/>
          </p:cNvSpPr>
          <p:nvPr/>
        </p:nvSpPr>
        <p:spPr bwMode="auto">
          <a:xfrm>
            <a:off x="1144935" y="2810184"/>
            <a:ext cx="9140429" cy="1526187"/>
          </a:xfrm>
          <a:prstGeom prst="rect">
            <a:avLst/>
          </a:prstGeom>
          <a:noFill/>
          <a:ln w="9525">
            <a:noFill/>
            <a:miter lim="800000"/>
          </a:ln>
        </p:spPr>
        <p:txBody>
          <a:bodyPr wrap="square">
            <a:spAutoFit/>
          </a:bodyPr>
          <a:lstStyle/>
          <a:p>
            <a:pPr marL="285750" indent="-285750" eaLnBrk="0" hangingPunct="0">
              <a:lnSpc>
                <a:spcPct val="150000"/>
              </a:lnSpc>
              <a:buFont typeface="Wingdings" panose="05000000000000000000" pitchFamily="2" charset="2"/>
              <a:buChar char="l"/>
            </a:pPr>
            <a:r>
              <a:rPr lang="zh-CN" altLang="en-US" sz="1600" dirty="0">
                <a:solidFill>
                  <a:srgbClr val="2C2D34"/>
                </a:solidFill>
                <a:cs typeface="+mn-ea"/>
                <a:sym typeface="+mn-lt"/>
              </a:rPr>
              <a:t>交叉作业时，要预料他人对自己可能造成的伤害，做好防范措施。检修电气设备时必须先验电，要防范他人误送电等；</a:t>
            </a:r>
          </a:p>
          <a:p>
            <a:pPr marL="285750" indent="-285750" eaLnBrk="0" hangingPunct="0">
              <a:lnSpc>
                <a:spcPct val="150000"/>
              </a:lnSpc>
              <a:buFont typeface="Wingdings" panose="05000000000000000000" pitchFamily="2" charset="2"/>
              <a:buChar char="l"/>
            </a:pPr>
            <a:r>
              <a:rPr lang="zh-CN" altLang="en-US" sz="1600" dirty="0">
                <a:solidFill>
                  <a:srgbClr val="2C2D34"/>
                </a:solidFill>
                <a:cs typeface="+mn-ea"/>
                <a:sym typeface="+mn-lt"/>
              </a:rPr>
              <a:t>设备缺失安全保护装置或附件时，员工应及时向主管报告，应当及时予以处理；</a:t>
            </a:r>
          </a:p>
          <a:p>
            <a:pPr marL="285750" indent="-285750" eaLnBrk="0" hangingPunct="0">
              <a:lnSpc>
                <a:spcPct val="150000"/>
              </a:lnSpc>
              <a:buFont typeface="Wingdings" panose="05000000000000000000" pitchFamily="2" charset="2"/>
              <a:buChar char="l"/>
            </a:pPr>
            <a:r>
              <a:rPr lang="zh-CN" altLang="en-US" sz="1600" dirty="0">
                <a:solidFill>
                  <a:srgbClr val="2C2D34"/>
                </a:solidFill>
                <a:cs typeface="+mn-ea"/>
                <a:sym typeface="+mn-lt"/>
              </a:rPr>
              <a:t>在危险性大的岗位（ 例如高空作业、交叉作业等），必须设有专人监护。</a:t>
            </a:r>
          </a:p>
        </p:txBody>
      </p:sp>
      <p:sp>
        <p:nvSpPr>
          <p:cNvPr id="8" name="矩形 7"/>
          <p:cNvSpPr/>
          <p:nvPr/>
        </p:nvSpPr>
        <p:spPr>
          <a:xfrm>
            <a:off x="1111983" y="2318468"/>
            <a:ext cx="4570482" cy="369204"/>
          </a:xfrm>
          <a:prstGeom prst="rect">
            <a:avLst/>
          </a:prstGeom>
        </p:spPr>
        <p:txBody>
          <a:bodyPr wrap="none">
            <a:spAutoFit/>
          </a:bodyPr>
          <a:lstStyle/>
          <a:p>
            <a:pPr eaLnBrk="0" hangingPunct="0"/>
            <a:r>
              <a:rPr lang="zh-CN" altLang="en-US" sz="1800" b="1" dirty="0">
                <a:cs typeface="+mn-ea"/>
                <a:sym typeface="+mn-lt"/>
              </a:rPr>
              <a:t>要想做到我不被他人伤害，应做到以下方面</a:t>
            </a:r>
            <a:endParaRPr lang="en-US" altLang="zh-CN" sz="1800" b="1" dirty="0">
              <a:cs typeface="+mn-ea"/>
              <a:sym typeface="+mn-lt"/>
            </a:endParaRPr>
          </a:p>
        </p:txBody>
      </p:sp>
      <p:sp>
        <p:nvSpPr>
          <p:cNvPr id="31" name="矩形 15"/>
          <p:cNvSpPr>
            <a:spLocks noChangeArrowheads="1"/>
          </p:cNvSpPr>
          <p:nvPr/>
        </p:nvSpPr>
        <p:spPr bwMode="auto">
          <a:xfrm>
            <a:off x="1111983" y="4376475"/>
            <a:ext cx="9775181" cy="960904"/>
          </a:xfrm>
          <a:prstGeom prst="rect">
            <a:avLst/>
          </a:prstGeom>
          <a:noFill/>
          <a:ln w="9525">
            <a:noFill/>
            <a:miter lim="800000"/>
          </a:ln>
        </p:spPr>
        <p:txBody>
          <a:bodyPr>
            <a:spAutoFit/>
          </a:bodyPr>
          <a:lstStyle/>
          <a:p>
            <a:pPr eaLnBrk="0" hangingPunct="0">
              <a:lnSpc>
                <a:spcPct val="150000"/>
              </a:lnSpc>
            </a:pPr>
            <a:r>
              <a:rPr lang="zh-CN" altLang="en-US" sz="2000" b="1" dirty="0">
                <a:solidFill>
                  <a:schemeClr val="accent2"/>
                </a:solidFill>
                <a:cs typeface="+mn-ea"/>
                <a:sym typeface="+mn-lt"/>
              </a:rPr>
              <a:t>一</a:t>
            </a:r>
            <a:r>
              <a:rPr lang="zh-CN" altLang="en-US" sz="2000" b="1" dirty="0">
                <a:solidFill>
                  <a:srgbClr val="0070C0"/>
                </a:solidFill>
                <a:cs typeface="+mn-ea"/>
                <a:sym typeface="+mn-lt"/>
              </a:rPr>
              <a:t>旦发现“三违”现象，必须敢于抵制，及时果断处理隐患并报告，如果想着“事不关己”，不及时制止，一旦发生事故，就有可能危及自己。</a:t>
            </a:r>
          </a:p>
        </p:txBody>
      </p:sp>
      <p:sp>
        <p:nvSpPr>
          <p:cNvPr id="13" name="文本框 12"/>
          <p:cNvSpPr txBox="1"/>
          <p:nvPr/>
        </p:nvSpPr>
        <p:spPr>
          <a:xfrm>
            <a:off x="1536316" y="284669"/>
            <a:ext cx="5110280" cy="584775"/>
          </a:xfrm>
          <a:prstGeom prst="rect">
            <a:avLst/>
          </a:prstGeom>
          <a:noFill/>
        </p:spPr>
        <p:txBody>
          <a:bodyPr wrap="square" rtlCol="0">
            <a:spAutoFit/>
          </a:bodyPr>
          <a:lstStyle>
            <a:defPPr>
              <a:defRPr lang="zh-CN"/>
            </a:defPPr>
            <a:lvl1pPr algn="ctr">
              <a:defRPr sz="2800" b="1">
                <a:latin typeface="+mj-ea"/>
                <a:ea typeface="+mj-ea"/>
              </a:defRPr>
            </a:lvl1pPr>
          </a:lstStyle>
          <a:p>
            <a:pPr algn="l"/>
            <a:r>
              <a:rPr lang="zh-CN" altLang="en-US" sz="3200" dirty="0">
                <a:latin typeface="+mn-lt"/>
                <a:ea typeface="+mn-ea"/>
                <a:cs typeface="+mn-ea"/>
                <a:sym typeface="+mn-lt"/>
              </a:rPr>
              <a:t>安全生产基础知识</a:t>
            </a:r>
          </a:p>
        </p:txBody>
      </p:sp>
    </p:spTree>
  </p:cSld>
  <p:clrMapOvr>
    <a:masterClrMapping/>
  </p:clrMapOvr>
  <mc:AlternateContent xmlns:mc="http://schemas.openxmlformats.org/markup-compatibility/2006" xmlns:p14="http://schemas.microsoft.com/office/powerpoint/2010/main">
    <mc:Choice Requires="p14">
      <p:transition p14:dur="0" advTm="3992"/>
    </mc:Choice>
    <mc:Fallback xmlns="">
      <p:transition advTm="3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400" fill="hold"/>
                                        <p:tgtEl>
                                          <p:spTgt spid="8"/>
                                        </p:tgtEl>
                                        <p:attrNameLst>
                                          <p:attrName>ppt_w</p:attrName>
                                        </p:attrNameLst>
                                      </p:cBhvr>
                                      <p:tavLst>
                                        <p:tav tm="0">
                                          <p:val>
                                            <p:fltVal val="0"/>
                                          </p:val>
                                        </p:tav>
                                        <p:tav tm="100000">
                                          <p:val>
                                            <p:strVal val="#ppt_w"/>
                                          </p:val>
                                        </p:tav>
                                      </p:tavLst>
                                    </p:anim>
                                    <p:anim calcmode="lin" valueType="num">
                                      <p:cBhvr>
                                        <p:cTn id="8" dur="400" fill="hold"/>
                                        <p:tgtEl>
                                          <p:spTgt spid="8"/>
                                        </p:tgtEl>
                                        <p:attrNameLst>
                                          <p:attrName>ppt_h</p:attrName>
                                        </p:attrNameLst>
                                      </p:cBhvr>
                                      <p:tavLst>
                                        <p:tav tm="0">
                                          <p:val>
                                            <p:fltVal val="0"/>
                                          </p:val>
                                        </p:tav>
                                        <p:tav tm="100000">
                                          <p:val>
                                            <p:strVal val="#ppt_h"/>
                                          </p:val>
                                        </p:tav>
                                      </p:tavLst>
                                    </p:anim>
                                    <p:anim calcmode="lin" valueType="num">
                                      <p:cBhvr>
                                        <p:cTn id="9" dur="400" fill="hold"/>
                                        <p:tgtEl>
                                          <p:spTgt spid="8"/>
                                        </p:tgtEl>
                                        <p:attrNameLst>
                                          <p:attrName>style.rotation</p:attrName>
                                        </p:attrNameLst>
                                      </p:cBhvr>
                                      <p:tavLst>
                                        <p:tav tm="0">
                                          <p:val>
                                            <p:fltVal val="90"/>
                                          </p:val>
                                        </p:tav>
                                        <p:tav tm="100000">
                                          <p:val>
                                            <p:fltVal val="0"/>
                                          </p:val>
                                        </p:tav>
                                      </p:tavLst>
                                    </p:anim>
                                    <p:animEffect transition="in" filter="fade">
                                      <p:cBhvr>
                                        <p:cTn id="10" dur="400"/>
                                        <p:tgtEl>
                                          <p:spTgt spid="8"/>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up)">
                                      <p:cBhvr>
                                        <p:cTn id="14" dur="500"/>
                                        <p:tgtEl>
                                          <p:spTgt spid="20"/>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anim calcmode="lin" valueType="num">
                                      <p:cBhvr>
                                        <p:cTn id="18" dur="500" fill="hold"/>
                                        <p:tgtEl>
                                          <p:spTgt spid="31"/>
                                        </p:tgtEl>
                                        <p:attrNameLst>
                                          <p:attrName>ppt_x</p:attrName>
                                        </p:attrNameLst>
                                      </p:cBhvr>
                                      <p:tavLst>
                                        <p:tav tm="0">
                                          <p:val>
                                            <p:strVal val="#ppt_x"/>
                                          </p:val>
                                        </p:tav>
                                        <p:tav tm="100000">
                                          <p:val>
                                            <p:strVal val="#ppt_x"/>
                                          </p:val>
                                        </p:tav>
                                      </p:tavLst>
                                    </p:anim>
                                    <p:anim calcmode="lin" valueType="num">
                                      <p:cBhvr>
                                        <p:cTn id="19" dur="5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8" grpId="0"/>
      <p:bldP spid="31"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p:nvPr/>
        </p:nvSpPr>
        <p:spPr>
          <a:xfrm>
            <a:off x="782395" y="984823"/>
            <a:ext cx="5110280" cy="461537"/>
          </a:xfrm>
          <a:prstGeom prst="rect">
            <a:avLst/>
          </a:prstGeom>
          <a:noFill/>
        </p:spPr>
        <p:txBody>
          <a:bodyPr wrap="square" rtlCol="0">
            <a:spAutoFit/>
          </a:bodyPr>
          <a:lstStyle>
            <a:defPPr>
              <a:defRPr lang="zh-CN"/>
            </a:defPPr>
            <a:lvl1pPr algn="ctr">
              <a:defRPr sz="2800" b="1">
                <a:latin typeface="+mj-ea"/>
                <a:ea typeface="+mj-ea"/>
              </a:defRPr>
            </a:lvl1pPr>
          </a:lstStyle>
          <a:p>
            <a:pPr algn="l"/>
            <a:r>
              <a:rPr lang="en-US" altLang="zh-CN" sz="2400" b="0" dirty="0">
                <a:latin typeface="+mn-lt"/>
                <a:ea typeface="+mn-ea"/>
                <a:cs typeface="+mn-ea"/>
                <a:sym typeface="+mn-lt"/>
              </a:rPr>
              <a:t>3</a:t>
            </a:r>
            <a:r>
              <a:rPr lang="zh-CN" altLang="en-US" sz="2400" b="0" dirty="0">
                <a:latin typeface="+mn-lt"/>
                <a:ea typeface="+mn-ea"/>
                <a:cs typeface="+mn-ea"/>
                <a:sym typeface="+mn-lt"/>
              </a:rPr>
              <a:t>、安全生产“四不伤害原则”</a:t>
            </a:r>
          </a:p>
        </p:txBody>
      </p:sp>
      <p:sp>
        <p:nvSpPr>
          <p:cNvPr id="3" name="矩形 2"/>
          <p:cNvSpPr/>
          <p:nvPr/>
        </p:nvSpPr>
        <p:spPr>
          <a:xfrm>
            <a:off x="1168229" y="1554350"/>
            <a:ext cx="5110280" cy="461537"/>
          </a:xfrm>
          <a:prstGeom prst="rect">
            <a:avLst/>
          </a:prstGeom>
        </p:spPr>
        <p:txBody>
          <a:bodyPr wrap="square">
            <a:spAutoFit/>
          </a:bodyPr>
          <a:lstStyle/>
          <a:p>
            <a:r>
              <a:rPr lang="zh-CN" altLang="en-US" sz="2400" b="1" dirty="0">
                <a:solidFill>
                  <a:schemeClr val="accent2"/>
                </a:solidFill>
                <a:cs typeface="+mn-ea"/>
                <a:sym typeface="+mn-lt"/>
              </a:rPr>
              <a:t>（</a:t>
            </a:r>
            <a:r>
              <a:rPr lang="en-US" altLang="zh-CN" sz="2400" b="1" dirty="0">
                <a:solidFill>
                  <a:srgbClr val="0070C0"/>
                </a:solidFill>
                <a:cs typeface="+mn-ea"/>
                <a:sym typeface="+mn-lt"/>
              </a:rPr>
              <a:t>4</a:t>
            </a:r>
            <a:r>
              <a:rPr lang="zh-CN" altLang="en-US" sz="2400" b="1" dirty="0">
                <a:solidFill>
                  <a:srgbClr val="0070C0"/>
                </a:solidFill>
                <a:cs typeface="+mn-ea"/>
                <a:sym typeface="+mn-lt"/>
              </a:rPr>
              <a:t>）保护他人不被伤害</a:t>
            </a:r>
          </a:p>
        </p:txBody>
      </p:sp>
      <p:sp>
        <p:nvSpPr>
          <p:cNvPr id="21" name="矩形 8"/>
          <p:cNvSpPr>
            <a:spLocks noChangeArrowheads="1"/>
          </p:cNvSpPr>
          <p:nvPr/>
        </p:nvSpPr>
        <p:spPr bwMode="auto">
          <a:xfrm>
            <a:off x="1115359" y="2015835"/>
            <a:ext cx="6839125" cy="1061060"/>
          </a:xfrm>
          <a:prstGeom prst="rect">
            <a:avLst/>
          </a:prstGeom>
        </p:spPr>
        <p:txBody>
          <a:bodyPr wrap="square">
            <a:spAutoFit/>
          </a:bodyPr>
          <a:lstStyle/>
          <a:p>
            <a:pPr>
              <a:lnSpc>
                <a:spcPct val="120000"/>
              </a:lnSpc>
              <a:spcBef>
                <a:spcPts val="600"/>
              </a:spcBef>
            </a:pPr>
            <a:r>
              <a:rPr lang="zh-CN" altLang="en-US" sz="1800" b="1" dirty="0">
                <a:cs typeface="+mn-ea"/>
                <a:sym typeface="+mn-lt"/>
              </a:rPr>
              <a:t>组织中的每个成员都是团队中的一份子，作为组织的一员有关心爱护他人的责任和义务，不仅要注意安全，还要保护团队的其他人员不受伤害</a:t>
            </a:r>
            <a:r>
              <a:rPr lang="en-US" altLang="zh-CN" sz="1800" b="1" dirty="0">
                <a:cs typeface="+mn-ea"/>
                <a:sym typeface="+mn-lt"/>
              </a:rPr>
              <a:t>.   </a:t>
            </a:r>
            <a:endParaRPr lang="zh-CN" altLang="en-US" sz="1800" b="1" dirty="0">
              <a:cs typeface="+mn-ea"/>
              <a:sym typeface="+mn-lt"/>
            </a:endParaRPr>
          </a:p>
        </p:txBody>
      </p:sp>
      <p:pic>
        <p:nvPicPr>
          <p:cNvPr id="24" name="图片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15296" y="1160137"/>
            <a:ext cx="2840280" cy="3758151"/>
          </a:xfrm>
          <a:prstGeom prst="rect">
            <a:avLst/>
          </a:prstGeom>
          <a:noFill/>
          <a:ln w="9525">
            <a:noFill/>
            <a:miter lim="800000"/>
            <a:headEnd/>
            <a:tailEnd/>
          </a:ln>
        </p:spPr>
      </p:pic>
      <p:sp>
        <p:nvSpPr>
          <p:cNvPr id="33" name="矩形 9"/>
          <p:cNvSpPr>
            <a:spLocks noChangeArrowheads="1"/>
          </p:cNvSpPr>
          <p:nvPr/>
        </p:nvSpPr>
        <p:spPr bwMode="auto">
          <a:xfrm>
            <a:off x="1115358" y="3445990"/>
            <a:ext cx="8473940" cy="1544654"/>
          </a:xfrm>
          <a:prstGeom prst="rect">
            <a:avLst/>
          </a:prstGeom>
          <a:noFill/>
          <a:ln w="9525">
            <a:noFill/>
            <a:miter lim="800000"/>
          </a:ln>
        </p:spPr>
        <p:txBody>
          <a:bodyPr wrap="square">
            <a:spAutoFit/>
          </a:bodyPr>
          <a:lstStyle/>
          <a:p>
            <a:pPr marL="285750" indent="-285750" eaLnBrk="0" hangingPunct="0">
              <a:lnSpc>
                <a:spcPct val="120000"/>
              </a:lnSpc>
              <a:buFont typeface="Wingdings" panose="05000000000000000000" pitchFamily="2" charset="2"/>
              <a:buChar char="l"/>
            </a:pPr>
            <a:r>
              <a:rPr lang="zh-CN" altLang="en-US" sz="1600" dirty="0">
                <a:solidFill>
                  <a:srgbClr val="2C2D34"/>
                </a:solidFill>
                <a:cs typeface="+mn-ea"/>
                <a:sym typeface="+mn-lt"/>
              </a:rPr>
              <a:t>任何人在任何地方发现任何事故隐患都要主动告知或提示他人；</a:t>
            </a:r>
          </a:p>
          <a:p>
            <a:pPr marL="285750" indent="-285750" eaLnBrk="0" hangingPunct="0">
              <a:lnSpc>
                <a:spcPct val="120000"/>
              </a:lnSpc>
              <a:buFont typeface="Wingdings" panose="05000000000000000000" pitchFamily="2" charset="2"/>
              <a:buChar char="l"/>
            </a:pPr>
            <a:r>
              <a:rPr lang="zh-CN" altLang="en-US" sz="1600" dirty="0">
                <a:solidFill>
                  <a:srgbClr val="2C2D34"/>
                </a:solidFill>
                <a:cs typeface="+mn-ea"/>
                <a:sym typeface="+mn-lt"/>
              </a:rPr>
              <a:t>提示他人遵守各项规章制度和安全操作规程。</a:t>
            </a:r>
            <a:endParaRPr lang="en-US" altLang="zh-CN" sz="1600" dirty="0">
              <a:solidFill>
                <a:srgbClr val="2C2D34"/>
              </a:solidFill>
              <a:cs typeface="+mn-ea"/>
              <a:sym typeface="+mn-lt"/>
            </a:endParaRPr>
          </a:p>
          <a:p>
            <a:pPr marL="285750" indent="-285750" eaLnBrk="0" hangingPunct="0">
              <a:lnSpc>
                <a:spcPct val="120000"/>
              </a:lnSpc>
              <a:buFont typeface="Wingdings" panose="05000000000000000000" pitchFamily="2" charset="2"/>
              <a:buChar char="l"/>
            </a:pPr>
            <a:r>
              <a:rPr lang="zh-CN" altLang="en-US" sz="1600" dirty="0">
                <a:solidFill>
                  <a:srgbClr val="2C2D34"/>
                </a:solidFill>
                <a:cs typeface="+mn-ea"/>
                <a:sym typeface="+mn-lt"/>
              </a:rPr>
              <a:t>提出安全建议，互相交流，向他人传递有用的信息；</a:t>
            </a:r>
            <a:endParaRPr lang="en-US" altLang="zh-CN" sz="1600" dirty="0">
              <a:solidFill>
                <a:srgbClr val="2C2D34"/>
              </a:solidFill>
              <a:cs typeface="+mn-ea"/>
              <a:sym typeface="+mn-lt"/>
            </a:endParaRPr>
          </a:p>
          <a:p>
            <a:pPr marL="285750" indent="-285750" eaLnBrk="0" hangingPunct="0">
              <a:lnSpc>
                <a:spcPct val="120000"/>
              </a:lnSpc>
              <a:buFont typeface="Wingdings" panose="05000000000000000000" pitchFamily="2" charset="2"/>
              <a:buChar char="l"/>
            </a:pPr>
            <a:r>
              <a:rPr lang="zh-CN" altLang="en-US" sz="1600" dirty="0">
                <a:solidFill>
                  <a:srgbClr val="2C2D34"/>
                </a:solidFill>
                <a:cs typeface="+mn-ea"/>
                <a:sym typeface="+mn-lt"/>
              </a:rPr>
              <a:t>视安全为集体荣誉，为团队贡献安全知识，与其他人分享经验；关注他人身心健康。</a:t>
            </a:r>
            <a:endParaRPr lang="en-US" altLang="zh-CN" sz="1600" dirty="0">
              <a:solidFill>
                <a:srgbClr val="2C2D34"/>
              </a:solidFill>
              <a:cs typeface="+mn-ea"/>
              <a:sym typeface="+mn-lt"/>
            </a:endParaRPr>
          </a:p>
          <a:p>
            <a:pPr marL="285750" indent="-285750" eaLnBrk="0" hangingPunct="0">
              <a:lnSpc>
                <a:spcPct val="120000"/>
              </a:lnSpc>
              <a:buFont typeface="Wingdings" panose="05000000000000000000" pitchFamily="2" charset="2"/>
              <a:buChar char="l"/>
            </a:pPr>
            <a:r>
              <a:rPr lang="zh-CN" altLang="en-US" sz="1600" dirty="0">
                <a:solidFill>
                  <a:srgbClr val="2C2D34"/>
                </a:solidFill>
                <a:cs typeface="+mn-ea"/>
                <a:sym typeface="+mn-lt"/>
              </a:rPr>
              <a:t>一旦发生事故，在保护自己的同时，要主动帮助身边的人摆脱困境。</a:t>
            </a:r>
          </a:p>
        </p:txBody>
      </p:sp>
      <p:sp>
        <p:nvSpPr>
          <p:cNvPr id="5" name="矩形 4"/>
          <p:cNvSpPr/>
          <p:nvPr/>
        </p:nvSpPr>
        <p:spPr>
          <a:xfrm>
            <a:off x="1168612" y="3076800"/>
            <a:ext cx="4570482" cy="369204"/>
          </a:xfrm>
          <a:prstGeom prst="rect">
            <a:avLst/>
          </a:prstGeom>
        </p:spPr>
        <p:txBody>
          <a:bodyPr wrap="none">
            <a:spAutoFit/>
          </a:bodyPr>
          <a:lstStyle/>
          <a:p>
            <a:pPr eaLnBrk="0" hangingPunct="0"/>
            <a:r>
              <a:rPr lang="zh-CN" altLang="en-US" sz="1800" b="1" dirty="0">
                <a:cs typeface="+mn-ea"/>
                <a:sym typeface="+mn-lt"/>
              </a:rPr>
              <a:t>要保护他人不受伤害，应该做到以下方面：</a:t>
            </a:r>
            <a:endParaRPr lang="en-US" altLang="zh-CN" sz="1800" b="1" dirty="0">
              <a:cs typeface="+mn-ea"/>
              <a:sym typeface="+mn-lt"/>
            </a:endParaRPr>
          </a:p>
        </p:txBody>
      </p:sp>
      <p:sp>
        <p:nvSpPr>
          <p:cNvPr id="38" name="矩形 15"/>
          <p:cNvSpPr>
            <a:spLocks noChangeArrowheads="1"/>
          </p:cNvSpPr>
          <p:nvPr/>
        </p:nvSpPr>
        <p:spPr bwMode="auto">
          <a:xfrm>
            <a:off x="982098" y="4990040"/>
            <a:ext cx="9775181" cy="960904"/>
          </a:xfrm>
          <a:prstGeom prst="rect">
            <a:avLst/>
          </a:prstGeom>
          <a:noFill/>
          <a:ln w="9525">
            <a:noFill/>
            <a:miter lim="800000"/>
          </a:ln>
        </p:spPr>
        <p:txBody>
          <a:bodyPr>
            <a:spAutoFit/>
          </a:bodyPr>
          <a:lstStyle/>
          <a:p>
            <a:pPr eaLnBrk="0" hangingPunct="0">
              <a:lnSpc>
                <a:spcPct val="150000"/>
              </a:lnSpc>
            </a:pPr>
            <a:r>
              <a:rPr lang="zh-CN" altLang="en-US" sz="2000" b="1" dirty="0">
                <a:solidFill>
                  <a:srgbClr val="0070C0"/>
                </a:solidFill>
                <a:cs typeface="+mn-ea"/>
                <a:sym typeface="+mn-lt"/>
              </a:rPr>
              <a:t>也许你的一个提示就能避免一场事故，甚至挽救一个生命。能及时纠正你违章作业的人，才是你真正的朋友。</a:t>
            </a:r>
          </a:p>
        </p:txBody>
      </p:sp>
      <p:sp>
        <p:nvSpPr>
          <p:cNvPr id="11" name="文本框 10"/>
          <p:cNvSpPr txBox="1"/>
          <p:nvPr/>
        </p:nvSpPr>
        <p:spPr>
          <a:xfrm>
            <a:off x="1536316" y="284669"/>
            <a:ext cx="5110280" cy="584775"/>
          </a:xfrm>
          <a:prstGeom prst="rect">
            <a:avLst/>
          </a:prstGeom>
          <a:noFill/>
        </p:spPr>
        <p:txBody>
          <a:bodyPr wrap="square" rtlCol="0">
            <a:spAutoFit/>
          </a:bodyPr>
          <a:lstStyle>
            <a:defPPr>
              <a:defRPr lang="zh-CN"/>
            </a:defPPr>
            <a:lvl1pPr algn="ctr">
              <a:defRPr sz="2800" b="1">
                <a:latin typeface="+mj-ea"/>
                <a:ea typeface="+mj-ea"/>
              </a:defRPr>
            </a:lvl1pPr>
          </a:lstStyle>
          <a:p>
            <a:pPr algn="l"/>
            <a:r>
              <a:rPr lang="zh-CN" altLang="en-US" sz="3200" dirty="0">
                <a:latin typeface="+mn-lt"/>
                <a:ea typeface="+mn-ea"/>
                <a:cs typeface="+mn-ea"/>
                <a:sym typeface="+mn-lt"/>
              </a:rPr>
              <a:t>安全生产基础知识</a:t>
            </a:r>
          </a:p>
        </p:txBody>
      </p:sp>
    </p:spTree>
  </p:cSld>
  <p:clrMapOvr>
    <a:masterClrMapping/>
  </p:clrMapOvr>
  <mc:AlternateContent xmlns:mc="http://schemas.openxmlformats.org/markup-compatibility/2006" xmlns:p14="http://schemas.microsoft.com/office/powerpoint/2010/main">
    <mc:Choice Requires="p14">
      <p:transition p14:dur="0" advTm="3847"/>
    </mc:Choice>
    <mc:Fallback xmlns="">
      <p:transition advTm="38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left)">
                                      <p:cBhvr>
                                        <p:cTn id="13" dur="500"/>
                                        <p:tgtEl>
                                          <p:spTgt spid="21"/>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left)">
                                      <p:cBhvr>
                                        <p:cTn id="19" dur="500"/>
                                        <p:tgtEl>
                                          <p:spTgt spid="33"/>
                                        </p:tgtEl>
                                      </p:cBhvr>
                                    </p:animEffect>
                                  </p:childTnLst>
                                </p:cTn>
                              </p:par>
                              <p:par>
                                <p:cTn id="20" presetID="42" presetClass="entr" presetSubtype="0"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500"/>
                                        <p:tgtEl>
                                          <p:spTgt spid="38"/>
                                        </p:tgtEl>
                                      </p:cBhvr>
                                    </p:animEffect>
                                    <p:anim calcmode="lin" valueType="num">
                                      <p:cBhvr>
                                        <p:cTn id="23" dur="500" fill="hold"/>
                                        <p:tgtEl>
                                          <p:spTgt spid="38"/>
                                        </p:tgtEl>
                                        <p:attrNameLst>
                                          <p:attrName>ppt_x</p:attrName>
                                        </p:attrNameLst>
                                      </p:cBhvr>
                                      <p:tavLst>
                                        <p:tav tm="0">
                                          <p:val>
                                            <p:strVal val="#ppt_x"/>
                                          </p:val>
                                        </p:tav>
                                        <p:tav tm="100000">
                                          <p:val>
                                            <p:strVal val="#ppt_x"/>
                                          </p:val>
                                        </p:tav>
                                      </p:tavLst>
                                    </p:anim>
                                    <p:anim calcmode="lin" valueType="num">
                                      <p:cBhvr>
                                        <p:cTn id="24" dur="500" fill="hold"/>
                                        <p:tgtEl>
                                          <p:spTgt spid="38"/>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p:cTn id="28" dur="500" fill="hold"/>
                                        <p:tgtEl>
                                          <p:spTgt spid="24"/>
                                        </p:tgtEl>
                                        <p:attrNameLst>
                                          <p:attrName>ppt_w</p:attrName>
                                        </p:attrNameLst>
                                      </p:cBhvr>
                                      <p:tavLst>
                                        <p:tav tm="0">
                                          <p:val>
                                            <p:fltVal val="0"/>
                                          </p:val>
                                        </p:tav>
                                        <p:tav tm="100000">
                                          <p:val>
                                            <p:strVal val="#ppt_w"/>
                                          </p:val>
                                        </p:tav>
                                      </p:tavLst>
                                    </p:anim>
                                    <p:anim calcmode="lin" valueType="num">
                                      <p:cBhvr>
                                        <p:cTn id="29" dur="500" fill="hold"/>
                                        <p:tgtEl>
                                          <p:spTgt spid="24"/>
                                        </p:tgtEl>
                                        <p:attrNameLst>
                                          <p:attrName>ppt_h</p:attrName>
                                        </p:attrNameLst>
                                      </p:cBhvr>
                                      <p:tavLst>
                                        <p:tav tm="0">
                                          <p:val>
                                            <p:fltVal val="0"/>
                                          </p:val>
                                        </p:tav>
                                        <p:tav tm="100000">
                                          <p:val>
                                            <p:strVal val="#ppt_h"/>
                                          </p:val>
                                        </p:tav>
                                      </p:tavLst>
                                    </p:anim>
                                    <p:animEffect transition="in" filter="fade">
                                      <p:cBhvr>
                                        <p:cTn id="3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p:bldP spid="33" grpId="0"/>
      <p:bldP spid="5" grpId="0"/>
      <p:bldP spid="38"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p:nvPr/>
        </p:nvSpPr>
        <p:spPr>
          <a:xfrm>
            <a:off x="751665" y="818118"/>
            <a:ext cx="5110280" cy="461537"/>
          </a:xfrm>
          <a:prstGeom prst="rect">
            <a:avLst/>
          </a:prstGeom>
          <a:noFill/>
        </p:spPr>
        <p:txBody>
          <a:bodyPr wrap="square" rtlCol="0">
            <a:spAutoFit/>
          </a:bodyPr>
          <a:lstStyle>
            <a:defPPr>
              <a:defRPr lang="zh-CN"/>
            </a:defPPr>
            <a:lvl1pPr algn="ctr">
              <a:defRPr sz="2800" b="1">
                <a:latin typeface="+mj-ea"/>
                <a:ea typeface="+mj-ea"/>
              </a:defRPr>
            </a:lvl1pPr>
          </a:lstStyle>
          <a:p>
            <a:pPr algn="l"/>
            <a:r>
              <a:rPr lang="en-US" altLang="zh-CN" sz="2400" b="0">
                <a:latin typeface="+mn-lt"/>
                <a:ea typeface="+mn-ea"/>
                <a:cs typeface="+mn-ea"/>
                <a:sym typeface="+mn-lt"/>
              </a:rPr>
              <a:t>3</a:t>
            </a:r>
            <a:r>
              <a:rPr lang="zh-CN" altLang="en-US" sz="2400" b="0">
                <a:latin typeface="+mn-lt"/>
                <a:ea typeface="+mn-ea"/>
                <a:cs typeface="+mn-ea"/>
                <a:sym typeface="+mn-lt"/>
              </a:rPr>
              <a:t>、安全生产“四不伤害原则”</a:t>
            </a:r>
          </a:p>
        </p:txBody>
      </p:sp>
      <p:pic>
        <p:nvPicPr>
          <p:cNvPr id="19" name="图片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8000" y="1276642"/>
            <a:ext cx="9789264" cy="5183807"/>
          </a:xfrm>
          <a:prstGeom prst="rect">
            <a:avLst/>
          </a:prstGeom>
          <a:noFill/>
          <a:ln w="9525">
            <a:noFill/>
            <a:miter lim="800000"/>
            <a:headEnd/>
            <a:tailEnd/>
          </a:ln>
        </p:spPr>
      </p:pic>
      <p:sp>
        <p:nvSpPr>
          <p:cNvPr id="6" name="文本框 5"/>
          <p:cNvSpPr txBox="1"/>
          <p:nvPr/>
        </p:nvSpPr>
        <p:spPr>
          <a:xfrm>
            <a:off x="1536316" y="284669"/>
            <a:ext cx="5110280" cy="584775"/>
          </a:xfrm>
          <a:prstGeom prst="rect">
            <a:avLst/>
          </a:prstGeom>
          <a:noFill/>
        </p:spPr>
        <p:txBody>
          <a:bodyPr wrap="square" rtlCol="0">
            <a:spAutoFit/>
          </a:bodyPr>
          <a:lstStyle>
            <a:defPPr>
              <a:defRPr lang="zh-CN"/>
            </a:defPPr>
            <a:lvl1pPr algn="ctr">
              <a:defRPr sz="2800" b="1">
                <a:latin typeface="+mj-ea"/>
                <a:ea typeface="+mj-ea"/>
              </a:defRPr>
            </a:lvl1pPr>
          </a:lstStyle>
          <a:p>
            <a:pPr algn="l"/>
            <a:r>
              <a:rPr lang="zh-CN" altLang="en-US" sz="3200" dirty="0">
                <a:latin typeface="+mn-lt"/>
                <a:ea typeface="+mn-ea"/>
                <a:cs typeface="+mn-ea"/>
                <a:sym typeface="+mn-lt"/>
              </a:rPr>
              <a:t>安全生产基础知识</a:t>
            </a:r>
          </a:p>
        </p:txBody>
      </p:sp>
    </p:spTree>
  </p:cSld>
  <p:clrMapOvr>
    <a:masterClrMapping/>
  </p:clrMapOvr>
  <mc:AlternateContent xmlns:mc="http://schemas.openxmlformats.org/markup-compatibility/2006" xmlns:p14="http://schemas.microsoft.com/office/powerpoint/2010/main">
    <mc:Choice Requires="p14">
      <p:transition p14:dur="0" advTm="2351"/>
    </mc:Choice>
    <mc:Fallback xmlns="">
      <p:transition advTm="23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圆角 23"/>
          <p:cNvSpPr/>
          <p:nvPr/>
        </p:nvSpPr>
        <p:spPr bwMode="auto">
          <a:xfrm>
            <a:off x="4023857" y="1653030"/>
            <a:ext cx="6091472" cy="4025804"/>
          </a:xfrm>
          <a:prstGeom prst="roundRect">
            <a:avLst>
              <a:gd name="adj" fmla="val 1757"/>
            </a:avLst>
          </a:prstGeom>
          <a:solidFill>
            <a:schemeClr val="accent2">
              <a:lumMod val="95000"/>
            </a:schemeClr>
          </a:solidFill>
          <a:ln w="9525" cap="flat" cmpd="sng" algn="ctr">
            <a:solidFill>
              <a:schemeClr val="accent1">
                <a:lumMod val="20000"/>
                <a:lumOff val="80000"/>
              </a:schemeClr>
            </a:solidFill>
            <a:prstDash val="solid"/>
            <a:round/>
            <a:headEnd type="none" w="med" len="med"/>
            <a:tailEnd type="none" w="med" len="med"/>
          </a:ln>
          <a:effectLst/>
        </p:spPr>
        <p:txBody>
          <a:bodyPr rot="0" spcFirstLastPara="0" vertOverflow="overflow" horzOverflow="overflow" vert="horz" wrap="square" lIns="91404" tIns="45703" rIns="91404" bIns="45703" numCol="1" spcCol="0" rtlCol="0" fromWordArt="0" anchor="t" anchorCtr="0" forceAA="0" compatLnSpc="1">
            <a:noAutofit/>
          </a:bodyPr>
          <a:lstStyle/>
          <a:p>
            <a:pPr algn="ctr"/>
            <a:endParaRPr lang="zh-CN" altLang="en-US" sz="2400">
              <a:solidFill>
                <a:schemeClr val="accent2"/>
              </a:solidFill>
              <a:cs typeface="+mn-ea"/>
              <a:sym typeface="+mn-lt"/>
            </a:endParaRPr>
          </a:p>
        </p:txBody>
      </p:sp>
      <p:sp>
        <p:nvSpPr>
          <p:cNvPr id="17" name="文本框 16"/>
          <p:cNvSpPr txBox="1"/>
          <p:nvPr/>
        </p:nvSpPr>
        <p:spPr>
          <a:xfrm>
            <a:off x="720000" y="933031"/>
            <a:ext cx="5110280" cy="461537"/>
          </a:xfrm>
          <a:prstGeom prst="rect">
            <a:avLst/>
          </a:prstGeom>
          <a:noFill/>
        </p:spPr>
        <p:txBody>
          <a:bodyPr wrap="square" rtlCol="0">
            <a:spAutoFit/>
          </a:bodyPr>
          <a:lstStyle>
            <a:defPPr>
              <a:defRPr lang="zh-CN"/>
            </a:defPPr>
            <a:lvl1pPr algn="ctr">
              <a:defRPr sz="2800" b="1">
                <a:latin typeface="+mj-ea"/>
                <a:ea typeface="+mj-ea"/>
              </a:defRPr>
            </a:lvl1pPr>
          </a:lstStyle>
          <a:p>
            <a:pPr algn="l"/>
            <a:r>
              <a:rPr lang="en-US" altLang="zh-CN" sz="2400" b="0" dirty="0">
                <a:latin typeface="+mn-lt"/>
                <a:ea typeface="+mn-ea"/>
                <a:cs typeface="+mn-ea"/>
                <a:sym typeface="+mn-lt"/>
              </a:rPr>
              <a:t>4</a:t>
            </a:r>
            <a:r>
              <a:rPr lang="zh-CN" altLang="en-US" sz="2400" b="0" dirty="0">
                <a:latin typeface="+mn-lt"/>
                <a:ea typeface="+mn-ea"/>
                <a:cs typeface="+mn-ea"/>
                <a:sym typeface="+mn-lt"/>
              </a:rPr>
              <a:t>、事故处理“四不放过原则”</a:t>
            </a:r>
          </a:p>
        </p:txBody>
      </p:sp>
      <p:sp>
        <p:nvSpPr>
          <p:cNvPr id="22" name="矩形 4"/>
          <p:cNvSpPr>
            <a:spLocks noChangeArrowheads="1"/>
          </p:cNvSpPr>
          <p:nvPr/>
        </p:nvSpPr>
        <p:spPr bwMode="auto">
          <a:xfrm>
            <a:off x="4569149" y="1755517"/>
            <a:ext cx="4951495" cy="3408434"/>
          </a:xfrm>
          <a:prstGeom prst="rect">
            <a:avLst/>
          </a:prstGeom>
          <a:noFill/>
          <a:ln w="9525">
            <a:noFill/>
            <a:miter lim="800000"/>
          </a:ln>
        </p:spPr>
        <p:txBody>
          <a:bodyPr>
            <a:spAutoFit/>
          </a:bodyPr>
          <a:lstStyle/>
          <a:p>
            <a:pPr algn="ctr" eaLnBrk="0" hangingPunct="0">
              <a:lnSpc>
                <a:spcPct val="200000"/>
              </a:lnSpc>
            </a:pPr>
            <a:r>
              <a:rPr lang="zh-CN" altLang="en-US" sz="2800" b="1" dirty="0">
                <a:solidFill>
                  <a:schemeClr val="bg1"/>
                </a:solidFill>
                <a:cs typeface="+mn-ea"/>
                <a:sym typeface="+mn-lt"/>
              </a:rPr>
              <a:t>事故原因</a:t>
            </a:r>
            <a:r>
              <a:rPr lang="zh-CN" altLang="en-US" sz="2800" b="1" dirty="0">
                <a:solidFill>
                  <a:srgbClr val="2C2D34"/>
                </a:solidFill>
                <a:cs typeface="+mn-ea"/>
                <a:sym typeface="+mn-lt"/>
              </a:rPr>
              <a:t>未查清不放过</a:t>
            </a:r>
          </a:p>
          <a:p>
            <a:pPr algn="ctr" eaLnBrk="0" hangingPunct="0">
              <a:lnSpc>
                <a:spcPct val="200000"/>
              </a:lnSpc>
            </a:pPr>
            <a:r>
              <a:rPr lang="zh-CN" altLang="en-US" sz="2800" b="1" dirty="0">
                <a:solidFill>
                  <a:schemeClr val="bg1"/>
                </a:solidFill>
                <a:cs typeface="+mn-ea"/>
                <a:sym typeface="+mn-lt"/>
              </a:rPr>
              <a:t>责任人员</a:t>
            </a:r>
            <a:r>
              <a:rPr lang="zh-CN" altLang="en-US" sz="2800" b="1" dirty="0">
                <a:solidFill>
                  <a:srgbClr val="2C2D34"/>
                </a:solidFill>
                <a:cs typeface="+mn-ea"/>
                <a:sym typeface="+mn-lt"/>
              </a:rPr>
              <a:t>未处理不放过</a:t>
            </a:r>
          </a:p>
          <a:p>
            <a:pPr algn="ctr" eaLnBrk="0" hangingPunct="0">
              <a:lnSpc>
                <a:spcPct val="200000"/>
              </a:lnSpc>
            </a:pPr>
            <a:r>
              <a:rPr lang="zh-CN" altLang="en-US" sz="2800" b="1" dirty="0">
                <a:solidFill>
                  <a:schemeClr val="bg1"/>
                </a:solidFill>
                <a:cs typeface="+mn-ea"/>
                <a:sym typeface="+mn-lt"/>
              </a:rPr>
              <a:t>整改措施</a:t>
            </a:r>
            <a:r>
              <a:rPr lang="zh-CN" altLang="en-US" sz="2800" b="1" dirty="0">
                <a:solidFill>
                  <a:srgbClr val="2C2D34"/>
                </a:solidFill>
                <a:cs typeface="+mn-ea"/>
                <a:sym typeface="+mn-lt"/>
              </a:rPr>
              <a:t>未落实不放过</a:t>
            </a:r>
          </a:p>
          <a:p>
            <a:pPr algn="ctr" eaLnBrk="0" hangingPunct="0">
              <a:lnSpc>
                <a:spcPct val="200000"/>
              </a:lnSpc>
            </a:pPr>
            <a:r>
              <a:rPr lang="zh-CN" altLang="en-US" sz="2800" b="1" dirty="0">
                <a:solidFill>
                  <a:srgbClr val="2C2D34"/>
                </a:solidFill>
                <a:cs typeface="+mn-ea"/>
                <a:sym typeface="+mn-lt"/>
              </a:rPr>
              <a:t>有关人员未受到</a:t>
            </a:r>
            <a:r>
              <a:rPr lang="zh-CN" altLang="en-US" sz="2800" b="1" dirty="0">
                <a:solidFill>
                  <a:schemeClr val="bg1"/>
                </a:solidFill>
                <a:cs typeface="+mn-ea"/>
                <a:sym typeface="+mn-lt"/>
              </a:rPr>
              <a:t>教育</a:t>
            </a:r>
            <a:r>
              <a:rPr lang="zh-CN" altLang="en-US" sz="2800" b="1" dirty="0">
                <a:solidFill>
                  <a:srgbClr val="2C2D34"/>
                </a:solidFill>
                <a:cs typeface="+mn-ea"/>
                <a:sym typeface="+mn-lt"/>
              </a:rPr>
              <a:t>不放过</a:t>
            </a:r>
          </a:p>
        </p:txBody>
      </p:sp>
      <p:pic>
        <p:nvPicPr>
          <p:cNvPr id="23" name="图片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1019" y="1940950"/>
            <a:ext cx="2515484" cy="4025804"/>
          </a:xfrm>
          <a:prstGeom prst="rect">
            <a:avLst/>
          </a:prstGeom>
        </p:spPr>
      </p:pic>
      <p:sp>
        <p:nvSpPr>
          <p:cNvPr id="8" name="文本框 7"/>
          <p:cNvSpPr txBox="1"/>
          <p:nvPr/>
        </p:nvSpPr>
        <p:spPr>
          <a:xfrm>
            <a:off x="1536316" y="284669"/>
            <a:ext cx="5110280" cy="584775"/>
          </a:xfrm>
          <a:prstGeom prst="rect">
            <a:avLst/>
          </a:prstGeom>
          <a:noFill/>
        </p:spPr>
        <p:txBody>
          <a:bodyPr wrap="square" rtlCol="0">
            <a:spAutoFit/>
          </a:bodyPr>
          <a:lstStyle>
            <a:defPPr>
              <a:defRPr lang="zh-CN"/>
            </a:defPPr>
            <a:lvl1pPr algn="ctr">
              <a:defRPr sz="2800" b="1">
                <a:latin typeface="+mj-ea"/>
                <a:ea typeface="+mj-ea"/>
              </a:defRPr>
            </a:lvl1pPr>
          </a:lstStyle>
          <a:p>
            <a:pPr algn="l"/>
            <a:r>
              <a:rPr lang="zh-CN" altLang="en-US" sz="3200" dirty="0">
                <a:latin typeface="+mn-lt"/>
                <a:ea typeface="+mn-ea"/>
                <a:cs typeface="+mn-ea"/>
                <a:sym typeface="+mn-lt"/>
              </a:rPr>
              <a:t>安全生产基础知识</a:t>
            </a:r>
          </a:p>
        </p:txBody>
      </p:sp>
    </p:spTree>
  </p:cSld>
  <p:clrMapOvr>
    <a:masterClrMapping/>
  </p:clrMapOvr>
  <p:transition spd="slow" advTm="4602">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anim calcmode="lin" valueType="num">
                                      <p:cBhvr>
                                        <p:cTn id="12" dur="500" fill="hold"/>
                                        <p:tgtEl>
                                          <p:spTgt spid="23"/>
                                        </p:tgtEl>
                                        <p:attrNameLst>
                                          <p:attrName>ppt_x</p:attrName>
                                        </p:attrNameLst>
                                      </p:cBhvr>
                                      <p:tavLst>
                                        <p:tav tm="0">
                                          <p:val>
                                            <p:strVal val="#ppt_x"/>
                                          </p:val>
                                        </p:tav>
                                        <p:tav tm="100000">
                                          <p:val>
                                            <p:strVal val="#ppt_x"/>
                                          </p:val>
                                        </p:tav>
                                      </p:tavLst>
                                    </p:anim>
                                    <p:anim calcmode="lin" valueType="num">
                                      <p:cBhvr>
                                        <p:cTn id="13" dur="500" fill="hold"/>
                                        <p:tgtEl>
                                          <p:spTgt spid="23"/>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par>
                          <p:cTn id="18" fill="hold">
                            <p:stCondLst>
                              <p:cond delay="1500"/>
                            </p:stCondLst>
                            <p:childTnLst>
                              <p:par>
                                <p:cTn id="19" presetID="22" presetClass="entr" presetSubtype="1" fill="hold" grpId="0"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up)">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7"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4" name="AutoShape 8"/>
          <p:cNvSpPr>
            <a:spLocks noChangeArrowheads="1"/>
          </p:cNvSpPr>
          <p:nvPr/>
        </p:nvSpPr>
        <p:spPr bwMode="auto">
          <a:xfrm>
            <a:off x="528000" y="1143561"/>
            <a:ext cx="5797200" cy="4343400"/>
          </a:xfrm>
          <a:prstGeom prst="flowChartAlternateProcess">
            <a:avLst/>
          </a:prstGeom>
          <a:noFill/>
          <a:ln w="9525">
            <a:noFill/>
            <a:miter lim="800000"/>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20000"/>
              </a:lnSpc>
            </a:pPr>
            <a:r>
              <a:rPr lang="zh-CN" altLang="en-US" sz="3200" b="1" dirty="0">
                <a:latin typeface="+mn-lt"/>
                <a:ea typeface="+mn-ea"/>
                <a:cs typeface="+mn-ea"/>
                <a:sym typeface="+mn-lt"/>
              </a:rPr>
              <a:t>● 强令员工违章冒险作业。</a:t>
            </a:r>
          </a:p>
          <a:p>
            <a:pPr eaLnBrk="1" hangingPunct="1">
              <a:lnSpc>
                <a:spcPct val="120000"/>
              </a:lnSpc>
            </a:pPr>
            <a:r>
              <a:rPr lang="zh-CN" altLang="en-US" sz="3200" b="1" dirty="0">
                <a:latin typeface="+mn-lt"/>
                <a:ea typeface="+mn-ea"/>
                <a:cs typeface="+mn-ea"/>
                <a:sym typeface="+mn-lt"/>
              </a:rPr>
              <a:t>● 对已发现的事故隐患不及时采</a:t>
            </a:r>
          </a:p>
          <a:p>
            <a:pPr eaLnBrk="1" hangingPunct="1">
              <a:lnSpc>
                <a:spcPct val="120000"/>
              </a:lnSpc>
            </a:pPr>
            <a:r>
              <a:rPr lang="zh-CN" altLang="en-US" sz="3200" b="1" dirty="0">
                <a:latin typeface="+mn-lt"/>
                <a:ea typeface="+mn-ea"/>
                <a:cs typeface="+mn-ea"/>
                <a:sym typeface="+mn-lt"/>
              </a:rPr>
              <a:t>取措施，放任自流。</a:t>
            </a:r>
          </a:p>
        </p:txBody>
      </p:sp>
      <p:pic>
        <p:nvPicPr>
          <p:cNvPr id="22536"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4000" y="1201843"/>
            <a:ext cx="4224000" cy="4882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8" name="Rectangle 12"/>
          <p:cNvSpPr>
            <a:spLocks noChangeArrowheads="1"/>
          </p:cNvSpPr>
          <p:nvPr/>
        </p:nvSpPr>
        <p:spPr bwMode="auto">
          <a:xfrm>
            <a:off x="3657600" y="152401"/>
            <a:ext cx="347723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en-US" sz="3200" b="1">
                <a:solidFill>
                  <a:schemeClr val="bg1"/>
                </a:solidFill>
                <a:latin typeface="+mn-lt"/>
                <a:ea typeface="+mn-ea"/>
                <a:cs typeface="+mn-ea"/>
                <a:sym typeface="+mn-lt"/>
              </a:rPr>
              <a:t>“三违”</a:t>
            </a:r>
            <a:r>
              <a:rPr lang="zh-CN" altLang="en-US" sz="3200" b="1">
                <a:solidFill>
                  <a:schemeClr val="bg1"/>
                </a:solidFill>
                <a:latin typeface="+mn-lt"/>
                <a:ea typeface="+mn-ea"/>
                <a:cs typeface="+mn-ea"/>
                <a:sym typeface="+mn-lt"/>
              </a:rPr>
              <a:t>的危害性</a:t>
            </a:r>
          </a:p>
        </p:txBody>
      </p:sp>
      <p:sp>
        <p:nvSpPr>
          <p:cNvPr id="11" name="文本框 10"/>
          <p:cNvSpPr txBox="1"/>
          <p:nvPr/>
        </p:nvSpPr>
        <p:spPr>
          <a:xfrm>
            <a:off x="1693032" y="261001"/>
            <a:ext cx="2784000" cy="584775"/>
          </a:xfrm>
          <a:prstGeom prst="rect">
            <a:avLst/>
          </a:prstGeom>
          <a:noFill/>
        </p:spPr>
        <p:txBody>
          <a:bodyPr wrap="square" rtlCol="0">
            <a:spAutoFit/>
          </a:bodyPr>
          <a:lstStyle/>
          <a:p>
            <a:r>
              <a:rPr lang="zh-CN" altLang="en-US" sz="3200" b="1" dirty="0">
                <a:cs typeface="+mn-ea"/>
                <a:sym typeface="+mn-lt"/>
              </a:rPr>
              <a:t>违章指挥</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p:nvPr/>
        </p:nvSpPr>
        <p:spPr>
          <a:xfrm>
            <a:off x="751665" y="854011"/>
            <a:ext cx="5110280" cy="461537"/>
          </a:xfrm>
          <a:prstGeom prst="rect">
            <a:avLst/>
          </a:prstGeom>
          <a:noFill/>
        </p:spPr>
        <p:txBody>
          <a:bodyPr wrap="square" rtlCol="0">
            <a:spAutoFit/>
          </a:bodyPr>
          <a:lstStyle>
            <a:defPPr>
              <a:defRPr lang="zh-CN"/>
            </a:defPPr>
            <a:lvl1pPr algn="ctr">
              <a:defRPr sz="2800" b="1">
                <a:latin typeface="+mj-ea"/>
                <a:ea typeface="+mj-ea"/>
              </a:defRPr>
            </a:lvl1pPr>
          </a:lstStyle>
          <a:p>
            <a:pPr algn="l"/>
            <a:r>
              <a:rPr lang="en-US" altLang="zh-CN" sz="2400" b="0">
                <a:latin typeface="+mn-lt"/>
                <a:ea typeface="+mn-ea"/>
                <a:cs typeface="+mn-ea"/>
                <a:sym typeface="+mn-lt"/>
              </a:rPr>
              <a:t>5</a:t>
            </a:r>
            <a:r>
              <a:rPr lang="zh-CN" altLang="en-US" sz="2400" b="0">
                <a:latin typeface="+mn-lt"/>
                <a:ea typeface="+mn-ea"/>
                <a:cs typeface="+mn-ea"/>
                <a:sym typeface="+mn-lt"/>
              </a:rPr>
              <a:t>、事故的分类</a:t>
            </a:r>
          </a:p>
        </p:txBody>
      </p:sp>
      <p:sp>
        <p:nvSpPr>
          <p:cNvPr id="19" name="矩形 3"/>
          <p:cNvSpPr>
            <a:spLocks noChangeArrowheads="1"/>
          </p:cNvSpPr>
          <p:nvPr/>
        </p:nvSpPr>
        <p:spPr bwMode="auto">
          <a:xfrm>
            <a:off x="2352000" y="1269073"/>
            <a:ext cx="8254907" cy="399981"/>
          </a:xfrm>
          <a:prstGeom prst="rect">
            <a:avLst/>
          </a:prstGeom>
          <a:noFill/>
          <a:ln w="9525">
            <a:noFill/>
            <a:miter lim="800000"/>
          </a:ln>
        </p:spPr>
        <p:txBody>
          <a:bodyPr wrap="square">
            <a:spAutoFit/>
          </a:bodyPr>
          <a:lstStyle/>
          <a:p>
            <a:pPr eaLnBrk="0" hangingPunct="0"/>
            <a:r>
              <a:rPr lang="zh-CN" altLang="en-US" sz="2000" dirty="0">
                <a:solidFill>
                  <a:srgbClr val="2C2D34"/>
                </a:solidFill>
                <a:cs typeface="+mn-ea"/>
                <a:sym typeface="+mn-lt"/>
              </a:rPr>
              <a:t>按致伤原因分：</a:t>
            </a:r>
            <a:r>
              <a:rPr lang="en-US" altLang="zh-CN" sz="2000" dirty="0">
                <a:solidFill>
                  <a:srgbClr val="2C2D34"/>
                </a:solidFill>
                <a:cs typeface="+mn-ea"/>
                <a:sym typeface="+mn-lt"/>
              </a:rPr>
              <a:t>《</a:t>
            </a:r>
            <a:r>
              <a:rPr lang="zh-CN" altLang="en-US" sz="2000" dirty="0">
                <a:solidFill>
                  <a:srgbClr val="2C2D34"/>
                </a:solidFill>
                <a:cs typeface="+mn-ea"/>
                <a:sym typeface="+mn-lt"/>
              </a:rPr>
              <a:t>企业职工伤亡事故分类标准</a:t>
            </a:r>
            <a:r>
              <a:rPr lang="en-US" altLang="zh-CN" sz="2000" dirty="0">
                <a:solidFill>
                  <a:srgbClr val="2C2D34"/>
                </a:solidFill>
                <a:cs typeface="+mn-ea"/>
                <a:sym typeface="+mn-lt"/>
              </a:rPr>
              <a:t>》GB6441-1986</a:t>
            </a:r>
            <a:r>
              <a:rPr lang="zh-CN" altLang="en-US" sz="2000" dirty="0">
                <a:solidFill>
                  <a:srgbClr val="2C2D34"/>
                </a:solidFill>
                <a:cs typeface="+mn-ea"/>
                <a:sym typeface="+mn-lt"/>
              </a:rPr>
              <a:t>　　               　</a:t>
            </a:r>
          </a:p>
        </p:txBody>
      </p:sp>
      <p:sp>
        <p:nvSpPr>
          <p:cNvPr id="3" name="矩形: 圆角 2"/>
          <p:cNvSpPr/>
          <p:nvPr/>
        </p:nvSpPr>
        <p:spPr bwMode="auto">
          <a:xfrm>
            <a:off x="2648830" y="1811274"/>
            <a:ext cx="588629" cy="409964"/>
          </a:xfrm>
          <a:prstGeom prst="roundRect">
            <a:avLst>
              <a:gd name="adj" fmla="val 6683"/>
            </a:avLst>
          </a:prstGeom>
          <a:gradFill>
            <a:gsLst>
              <a:gs pos="50000">
                <a:schemeClr val="bg1"/>
              </a:gs>
              <a:gs pos="0">
                <a:srgbClr val="E8380E"/>
              </a:gs>
              <a:gs pos="100000">
                <a:srgbClr val="B92C0B"/>
              </a:gs>
            </a:gsLst>
            <a:lin ang="5400000" scaled="1"/>
          </a:gra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04" tIns="45703" rIns="91404" bIns="45703" numCol="1" spcCol="0" rtlCol="0" fromWordArt="0" anchor="t" anchorCtr="0" forceAA="0" compatLnSpc="1">
            <a:noAutofit/>
          </a:bodyPr>
          <a:lstStyle/>
          <a:p>
            <a:pPr algn="ctr"/>
            <a:r>
              <a:rPr lang="en-US" altLang="zh-CN" sz="2000">
                <a:solidFill>
                  <a:schemeClr val="accent2"/>
                </a:solidFill>
                <a:cs typeface="+mn-ea"/>
                <a:sym typeface="+mn-lt"/>
              </a:rPr>
              <a:t>01</a:t>
            </a:r>
            <a:endParaRPr lang="zh-CN" altLang="en-US" sz="2000">
              <a:solidFill>
                <a:schemeClr val="accent2"/>
              </a:solidFill>
              <a:cs typeface="+mn-ea"/>
              <a:sym typeface="+mn-lt"/>
            </a:endParaRPr>
          </a:p>
        </p:txBody>
      </p:sp>
      <p:sp>
        <p:nvSpPr>
          <p:cNvPr id="29" name="矩形: 圆角 28"/>
          <p:cNvSpPr/>
          <p:nvPr/>
        </p:nvSpPr>
        <p:spPr bwMode="auto">
          <a:xfrm>
            <a:off x="3303665" y="1811274"/>
            <a:ext cx="2591376" cy="409964"/>
          </a:xfrm>
          <a:prstGeom prst="roundRect">
            <a:avLst>
              <a:gd name="adj" fmla="val 6683"/>
            </a:avLst>
          </a:prstGeom>
          <a:gradFill>
            <a:gsLst>
              <a:gs pos="60000">
                <a:schemeClr val="accent2">
                  <a:lumMod val="95000"/>
                </a:schemeClr>
              </a:gs>
              <a:gs pos="0">
                <a:schemeClr val="accent2"/>
              </a:gs>
              <a:gs pos="100000">
                <a:schemeClr val="accent2">
                  <a:lumMod val="85000"/>
                </a:schemeClr>
              </a:gs>
            </a:gsLst>
            <a:lin ang="5400000" scaled="1"/>
          </a:gradFill>
          <a:ln w="9525" cap="flat" cmpd="sng" algn="ctr">
            <a:solidFill>
              <a:schemeClr val="accent1">
                <a:lumMod val="20000"/>
                <a:lumOff val="8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04" tIns="45703" rIns="91404" bIns="45703" numCol="1" spcCol="0" rtlCol="0" fromWordArt="0" anchor="t" anchorCtr="0" forceAA="0" compatLnSpc="1">
            <a:noAutofit/>
          </a:bodyPr>
          <a:lstStyle/>
          <a:p>
            <a:r>
              <a:rPr lang="zh-CN" altLang="en-US" sz="2000">
                <a:cs typeface="+mn-ea"/>
                <a:sym typeface="+mn-lt"/>
              </a:rPr>
              <a:t>物体打击 </a:t>
            </a:r>
          </a:p>
        </p:txBody>
      </p:sp>
      <p:sp>
        <p:nvSpPr>
          <p:cNvPr id="30" name="矩形: 圆角 29"/>
          <p:cNvSpPr/>
          <p:nvPr/>
        </p:nvSpPr>
        <p:spPr bwMode="auto">
          <a:xfrm>
            <a:off x="2648830" y="2297622"/>
            <a:ext cx="588629" cy="409964"/>
          </a:xfrm>
          <a:prstGeom prst="roundRect">
            <a:avLst>
              <a:gd name="adj" fmla="val 6683"/>
            </a:avLst>
          </a:prstGeom>
          <a:gradFill>
            <a:gsLst>
              <a:gs pos="50000">
                <a:schemeClr val="bg1"/>
              </a:gs>
              <a:gs pos="0">
                <a:srgbClr val="E8380E"/>
              </a:gs>
              <a:gs pos="100000">
                <a:srgbClr val="B92C0B"/>
              </a:gs>
            </a:gsLst>
            <a:lin ang="5400000" scaled="1"/>
          </a:gra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04" tIns="45703" rIns="91404" bIns="45703" numCol="1" spcCol="0" rtlCol="0" fromWordArt="0" anchor="t" anchorCtr="0" forceAA="0" compatLnSpc="1">
            <a:noAutofit/>
          </a:bodyPr>
          <a:lstStyle/>
          <a:p>
            <a:pPr algn="ctr"/>
            <a:r>
              <a:rPr lang="en-US" altLang="zh-CN" sz="2000">
                <a:solidFill>
                  <a:schemeClr val="accent2"/>
                </a:solidFill>
                <a:cs typeface="+mn-ea"/>
                <a:sym typeface="+mn-lt"/>
              </a:rPr>
              <a:t>02</a:t>
            </a:r>
            <a:endParaRPr lang="zh-CN" altLang="en-US" sz="2000">
              <a:solidFill>
                <a:schemeClr val="accent2"/>
              </a:solidFill>
              <a:cs typeface="+mn-ea"/>
              <a:sym typeface="+mn-lt"/>
            </a:endParaRPr>
          </a:p>
        </p:txBody>
      </p:sp>
      <p:sp>
        <p:nvSpPr>
          <p:cNvPr id="31" name="矩形: 圆角 30"/>
          <p:cNvSpPr/>
          <p:nvPr/>
        </p:nvSpPr>
        <p:spPr bwMode="auto">
          <a:xfrm>
            <a:off x="3303665" y="2297622"/>
            <a:ext cx="2591376" cy="409964"/>
          </a:xfrm>
          <a:prstGeom prst="roundRect">
            <a:avLst>
              <a:gd name="adj" fmla="val 6683"/>
            </a:avLst>
          </a:prstGeom>
          <a:gradFill>
            <a:gsLst>
              <a:gs pos="60000">
                <a:schemeClr val="accent2">
                  <a:lumMod val="95000"/>
                </a:schemeClr>
              </a:gs>
              <a:gs pos="0">
                <a:schemeClr val="accent2"/>
              </a:gs>
              <a:gs pos="100000">
                <a:schemeClr val="accent2">
                  <a:lumMod val="85000"/>
                </a:schemeClr>
              </a:gs>
            </a:gsLst>
            <a:lin ang="5400000" scaled="1"/>
          </a:gradFill>
          <a:ln w="9525" cap="flat" cmpd="sng" algn="ctr">
            <a:solidFill>
              <a:schemeClr val="accent1">
                <a:lumMod val="20000"/>
                <a:lumOff val="8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04" tIns="45703" rIns="91404" bIns="45703" numCol="1" spcCol="0" rtlCol="0" fromWordArt="0" anchor="t" anchorCtr="0" forceAA="0" compatLnSpc="1">
            <a:noAutofit/>
          </a:bodyPr>
          <a:lstStyle/>
          <a:p>
            <a:r>
              <a:rPr lang="zh-CN" altLang="en-US" sz="2000">
                <a:cs typeface="+mn-ea"/>
                <a:sym typeface="+mn-lt"/>
              </a:rPr>
              <a:t>车辆伤害 </a:t>
            </a:r>
          </a:p>
        </p:txBody>
      </p:sp>
      <p:sp>
        <p:nvSpPr>
          <p:cNvPr id="32" name="矩形: 圆角 31"/>
          <p:cNvSpPr/>
          <p:nvPr/>
        </p:nvSpPr>
        <p:spPr bwMode="auto">
          <a:xfrm>
            <a:off x="2648830" y="2783970"/>
            <a:ext cx="588629" cy="409964"/>
          </a:xfrm>
          <a:prstGeom prst="roundRect">
            <a:avLst>
              <a:gd name="adj" fmla="val 6683"/>
            </a:avLst>
          </a:prstGeom>
          <a:gradFill>
            <a:gsLst>
              <a:gs pos="50000">
                <a:schemeClr val="bg1"/>
              </a:gs>
              <a:gs pos="0">
                <a:srgbClr val="E8380E"/>
              </a:gs>
              <a:gs pos="100000">
                <a:srgbClr val="B92C0B"/>
              </a:gs>
            </a:gsLst>
            <a:lin ang="5400000" scaled="1"/>
          </a:gra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04" tIns="45703" rIns="91404" bIns="45703" numCol="1" spcCol="0" rtlCol="0" fromWordArt="0" anchor="t" anchorCtr="0" forceAA="0" compatLnSpc="1">
            <a:noAutofit/>
          </a:bodyPr>
          <a:lstStyle/>
          <a:p>
            <a:pPr algn="ctr"/>
            <a:r>
              <a:rPr lang="en-US" altLang="zh-CN" sz="2000">
                <a:solidFill>
                  <a:schemeClr val="accent2"/>
                </a:solidFill>
                <a:cs typeface="+mn-ea"/>
                <a:sym typeface="+mn-lt"/>
              </a:rPr>
              <a:t>03</a:t>
            </a:r>
            <a:endParaRPr lang="zh-CN" altLang="en-US" sz="2000">
              <a:solidFill>
                <a:schemeClr val="accent2"/>
              </a:solidFill>
              <a:cs typeface="+mn-ea"/>
              <a:sym typeface="+mn-lt"/>
            </a:endParaRPr>
          </a:p>
        </p:txBody>
      </p:sp>
      <p:sp>
        <p:nvSpPr>
          <p:cNvPr id="33" name="矩形: 圆角 32"/>
          <p:cNvSpPr/>
          <p:nvPr/>
        </p:nvSpPr>
        <p:spPr bwMode="auto">
          <a:xfrm>
            <a:off x="3303665" y="2783970"/>
            <a:ext cx="2591376" cy="409964"/>
          </a:xfrm>
          <a:prstGeom prst="roundRect">
            <a:avLst>
              <a:gd name="adj" fmla="val 6683"/>
            </a:avLst>
          </a:prstGeom>
          <a:gradFill>
            <a:gsLst>
              <a:gs pos="60000">
                <a:schemeClr val="accent2">
                  <a:lumMod val="95000"/>
                </a:schemeClr>
              </a:gs>
              <a:gs pos="0">
                <a:schemeClr val="accent2"/>
              </a:gs>
              <a:gs pos="100000">
                <a:schemeClr val="accent2">
                  <a:lumMod val="85000"/>
                </a:schemeClr>
              </a:gs>
            </a:gsLst>
            <a:lin ang="5400000" scaled="1"/>
          </a:gradFill>
          <a:ln w="9525" cap="flat" cmpd="sng" algn="ctr">
            <a:solidFill>
              <a:schemeClr val="accent1">
                <a:lumMod val="20000"/>
                <a:lumOff val="8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04" tIns="45703" rIns="91404" bIns="45703" numCol="1" spcCol="0" rtlCol="0" fromWordArt="0" anchor="t" anchorCtr="0" forceAA="0" compatLnSpc="1">
            <a:noAutofit/>
          </a:bodyPr>
          <a:lstStyle/>
          <a:p>
            <a:r>
              <a:rPr lang="zh-CN" altLang="en-US" sz="2000">
                <a:cs typeface="+mn-ea"/>
                <a:sym typeface="+mn-lt"/>
              </a:rPr>
              <a:t>机械伤害</a:t>
            </a:r>
          </a:p>
        </p:txBody>
      </p:sp>
      <p:sp>
        <p:nvSpPr>
          <p:cNvPr id="34" name="矩形: 圆角 33"/>
          <p:cNvSpPr/>
          <p:nvPr/>
        </p:nvSpPr>
        <p:spPr bwMode="auto">
          <a:xfrm>
            <a:off x="2648830" y="3270318"/>
            <a:ext cx="588629" cy="409964"/>
          </a:xfrm>
          <a:prstGeom prst="roundRect">
            <a:avLst>
              <a:gd name="adj" fmla="val 6683"/>
            </a:avLst>
          </a:prstGeom>
          <a:gradFill>
            <a:gsLst>
              <a:gs pos="50000">
                <a:schemeClr val="bg1"/>
              </a:gs>
              <a:gs pos="0">
                <a:srgbClr val="E8380E"/>
              </a:gs>
              <a:gs pos="100000">
                <a:srgbClr val="B92C0B"/>
              </a:gs>
            </a:gsLst>
            <a:lin ang="5400000" scaled="1"/>
          </a:gra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04" tIns="45703" rIns="91404" bIns="45703" numCol="1" spcCol="0" rtlCol="0" fromWordArt="0" anchor="t" anchorCtr="0" forceAA="0" compatLnSpc="1">
            <a:noAutofit/>
          </a:bodyPr>
          <a:lstStyle/>
          <a:p>
            <a:pPr algn="ctr"/>
            <a:r>
              <a:rPr lang="en-US" altLang="zh-CN" sz="2000">
                <a:solidFill>
                  <a:schemeClr val="accent2"/>
                </a:solidFill>
                <a:cs typeface="+mn-ea"/>
                <a:sym typeface="+mn-lt"/>
              </a:rPr>
              <a:t>04</a:t>
            </a:r>
            <a:endParaRPr lang="zh-CN" altLang="en-US" sz="2000">
              <a:solidFill>
                <a:schemeClr val="accent2"/>
              </a:solidFill>
              <a:cs typeface="+mn-ea"/>
              <a:sym typeface="+mn-lt"/>
            </a:endParaRPr>
          </a:p>
        </p:txBody>
      </p:sp>
      <p:sp>
        <p:nvSpPr>
          <p:cNvPr id="35" name="矩形: 圆角 34"/>
          <p:cNvSpPr/>
          <p:nvPr/>
        </p:nvSpPr>
        <p:spPr bwMode="auto">
          <a:xfrm>
            <a:off x="3303665" y="3270318"/>
            <a:ext cx="2591376" cy="409964"/>
          </a:xfrm>
          <a:prstGeom prst="roundRect">
            <a:avLst>
              <a:gd name="adj" fmla="val 6683"/>
            </a:avLst>
          </a:prstGeom>
          <a:gradFill>
            <a:gsLst>
              <a:gs pos="60000">
                <a:schemeClr val="accent2">
                  <a:lumMod val="95000"/>
                </a:schemeClr>
              </a:gs>
              <a:gs pos="0">
                <a:schemeClr val="accent2"/>
              </a:gs>
              <a:gs pos="100000">
                <a:schemeClr val="accent2">
                  <a:lumMod val="85000"/>
                </a:schemeClr>
              </a:gs>
            </a:gsLst>
            <a:lin ang="5400000" scaled="1"/>
          </a:gradFill>
          <a:ln w="9525" cap="flat" cmpd="sng" algn="ctr">
            <a:solidFill>
              <a:schemeClr val="accent1">
                <a:lumMod val="20000"/>
                <a:lumOff val="8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04" tIns="45703" rIns="91404" bIns="45703" numCol="1" spcCol="0" rtlCol="0" fromWordArt="0" anchor="t" anchorCtr="0" forceAA="0" compatLnSpc="1">
            <a:noAutofit/>
          </a:bodyPr>
          <a:lstStyle/>
          <a:p>
            <a:r>
              <a:rPr lang="zh-CN" altLang="en-US" sz="2000">
                <a:cs typeface="+mn-ea"/>
                <a:sym typeface="+mn-lt"/>
              </a:rPr>
              <a:t>起重伤害　</a:t>
            </a:r>
          </a:p>
        </p:txBody>
      </p:sp>
      <p:sp>
        <p:nvSpPr>
          <p:cNvPr id="36" name="矩形: 圆角 35"/>
          <p:cNvSpPr/>
          <p:nvPr/>
        </p:nvSpPr>
        <p:spPr bwMode="auto">
          <a:xfrm>
            <a:off x="2648830" y="3756666"/>
            <a:ext cx="588629" cy="409964"/>
          </a:xfrm>
          <a:prstGeom prst="roundRect">
            <a:avLst>
              <a:gd name="adj" fmla="val 6683"/>
            </a:avLst>
          </a:prstGeom>
          <a:gradFill>
            <a:gsLst>
              <a:gs pos="50000">
                <a:schemeClr val="bg1"/>
              </a:gs>
              <a:gs pos="0">
                <a:srgbClr val="E8380E"/>
              </a:gs>
              <a:gs pos="100000">
                <a:srgbClr val="B92C0B"/>
              </a:gs>
            </a:gsLst>
            <a:lin ang="5400000" scaled="1"/>
          </a:gra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04" tIns="45703" rIns="91404" bIns="45703" numCol="1" spcCol="0" rtlCol="0" fromWordArt="0" anchor="t" anchorCtr="0" forceAA="0" compatLnSpc="1">
            <a:noAutofit/>
          </a:bodyPr>
          <a:lstStyle/>
          <a:p>
            <a:pPr algn="ctr"/>
            <a:r>
              <a:rPr lang="en-US" altLang="zh-CN" sz="2000">
                <a:solidFill>
                  <a:schemeClr val="accent2"/>
                </a:solidFill>
                <a:cs typeface="+mn-ea"/>
                <a:sym typeface="+mn-lt"/>
              </a:rPr>
              <a:t>05</a:t>
            </a:r>
            <a:endParaRPr lang="zh-CN" altLang="en-US" sz="2000">
              <a:solidFill>
                <a:schemeClr val="accent2"/>
              </a:solidFill>
              <a:cs typeface="+mn-ea"/>
              <a:sym typeface="+mn-lt"/>
            </a:endParaRPr>
          </a:p>
        </p:txBody>
      </p:sp>
      <p:sp>
        <p:nvSpPr>
          <p:cNvPr id="37" name="矩形: 圆角 36"/>
          <p:cNvSpPr/>
          <p:nvPr/>
        </p:nvSpPr>
        <p:spPr bwMode="auto">
          <a:xfrm>
            <a:off x="3303665" y="3756666"/>
            <a:ext cx="2591376" cy="409964"/>
          </a:xfrm>
          <a:prstGeom prst="roundRect">
            <a:avLst>
              <a:gd name="adj" fmla="val 6683"/>
            </a:avLst>
          </a:prstGeom>
          <a:gradFill>
            <a:gsLst>
              <a:gs pos="60000">
                <a:schemeClr val="accent2">
                  <a:lumMod val="95000"/>
                </a:schemeClr>
              </a:gs>
              <a:gs pos="0">
                <a:schemeClr val="accent2"/>
              </a:gs>
              <a:gs pos="100000">
                <a:schemeClr val="accent2">
                  <a:lumMod val="85000"/>
                </a:schemeClr>
              </a:gs>
            </a:gsLst>
            <a:lin ang="5400000" scaled="1"/>
          </a:gradFill>
          <a:ln w="9525" cap="flat" cmpd="sng" algn="ctr">
            <a:solidFill>
              <a:schemeClr val="accent1">
                <a:lumMod val="20000"/>
                <a:lumOff val="8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04" tIns="45703" rIns="91404" bIns="45703" numCol="1" spcCol="0" rtlCol="0" fromWordArt="0" anchor="t" anchorCtr="0" forceAA="0" compatLnSpc="1">
            <a:noAutofit/>
          </a:bodyPr>
          <a:lstStyle/>
          <a:p>
            <a:r>
              <a:rPr lang="zh-CN" altLang="en-US" sz="2000">
                <a:cs typeface="+mn-ea"/>
                <a:sym typeface="+mn-lt"/>
              </a:rPr>
              <a:t>触电</a:t>
            </a:r>
          </a:p>
        </p:txBody>
      </p:sp>
      <p:sp>
        <p:nvSpPr>
          <p:cNvPr id="38" name="矩形: 圆角 37"/>
          <p:cNvSpPr/>
          <p:nvPr/>
        </p:nvSpPr>
        <p:spPr bwMode="auto">
          <a:xfrm>
            <a:off x="2648830" y="4243014"/>
            <a:ext cx="588629" cy="409964"/>
          </a:xfrm>
          <a:prstGeom prst="roundRect">
            <a:avLst>
              <a:gd name="adj" fmla="val 6683"/>
            </a:avLst>
          </a:prstGeom>
          <a:gradFill>
            <a:gsLst>
              <a:gs pos="50000">
                <a:schemeClr val="bg1"/>
              </a:gs>
              <a:gs pos="0">
                <a:srgbClr val="E8380E"/>
              </a:gs>
              <a:gs pos="100000">
                <a:srgbClr val="B92C0B"/>
              </a:gs>
            </a:gsLst>
            <a:lin ang="5400000" scaled="1"/>
          </a:gra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04" tIns="45703" rIns="91404" bIns="45703" numCol="1" spcCol="0" rtlCol="0" fromWordArt="0" anchor="t" anchorCtr="0" forceAA="0" compatLnSpc="1">
            <a:noAutofit/>
          </a:bodyPr>
          <a:lstStyle/>
          <a:p>
            <a:pPr algn="ctr"/>
            <a:r>
              <a:rPr lang="en-US" altLang="zh-CN" sz="2000">
                <a:solidFill>
                  <a:schemeClr val="accent2"/>
                </a:solidFill>
                <a:cs typeface="+mn-ea"/>
                <a:sym typeface="+mn-lt"/>
              </a:rPr>
              <a:t>06</a:t>
            </a:r>
            <a:endParaRPr lang="zh-CN" altLang="en-US" sz="2000">
              <a:solidFill>
                <a:schemeClr val="accent2"/>
              </a:solidFill>
              <a:cs typeface="+mn-ea"/>
              <a:sym typeface="+mn-lt"/>
            </a:endParaRPr>
          </a:p>
        </p:txBody>
      </p:sp>
      <p:sp>
        <p:nvSpPr>
          <p:cNvPr id="39" name="矩形: 圆角 38"/>
          <p:cNvSpPr/>
          <p:nvPr/>
        </p:nvSpPr>
        <p:spPr bwMode="auto">
          <a:xfrm>
            <a:off x="3303665" y="4243014"/>
            <a:ext cx="2591376" cy="409964"/>
          </a:xfrm>
          <a:prstGeom prst="roundRect">
            <a:avLst>
              <a:gd name="adj" fmla="val 6683"/>
            </a:avLst>
          </a:prstGeom>
          <a:gradFill>
            <a:gsLst>
              <a:gs pos="60000">
                <a:schemeClr val="accent2">
                  <a:lumMod val="95000"/>
                </a:schemeClr>
              </a:gs>
              <a:gs pos="0">
                <a:schemeClr val="accent2"/>
              </a:gs>
              <a:gs pos="100000">
                <a:schemeClr val="accent2">
                  <a:lumMod val="85000"/>
                </a:schemeClr>
              </a:gs>
            </a:gsLst>
            <a:lin ang="5400000" scaled="1"/>
          </a:gradFill>
          <a:ln w="9525" cap="flat" cmpd="sng" algn="ctr">
            <a:solidFill>
              <a:schemeClr val="accent1">
                <a:lumMod val="20000"/>
                <a:lumOff val="8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04" tIns="45703" rIns="91404" bIns="45703" numCol="1" spcCol="0" rtlCol="0" fromWordArt="0" anchor="t" anchorCtr="0" forceAA="0" compatLnSpc="1">
            <a:noAutofit/>
          </a:bodyPr>
          <a:lstStyle/>
          <a:p>
            <a:r>
              <a:rPr lang="zh-CN" altLang="en-US" sz="2000">
                <a:cs typeface="+mn-ea"/>
                <a:sym typeface="+mn-lt"/>
              </a:rPr>
              <a:t>淹溺</a:t>
            </a:r>
          </a:p>
        </p:txBody>
      </p:sp>
      <p:sp>
        <p:nvSpPr>
          <p:cNvPr id="40" name="矩形: 圆角 39"/>
          <p:cNvSpPr/>
          <p:nvPr/>
        </p:nvSpPr>
        <p:spPr bwMode="auto">
          <a:xfrm>
            <a:off x="2648830" y="4729362"/>
            <a:ext cx="588629" cy="409964"/>
          </a:xfrm>
          <a:prstGeom prst="roundRect">
            <a:avLst>
              <a:gd name="adj" fmla="val 6683"/>
            </a:avLst>
          </a:prstGeom>
          <a:gradFill>
            <a:gsLst>
              <a:gs pos="50000">
                <a:schemeClr val="bg1"/>
              </a:gs>
              <a:gs pos="0">
                <a:srgbClr val="E8380E"/>
              </a:gs>
              <a:gs pos="100000">
                <a:srgbClr val="B92C0B"/>
              </a:gs>
            </a:gsLst>
            <a:lin ang="5400000" scaled="1"/>
          </a:gra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04" tIns="45703" rIns="91404" bIns="45703" numCol="1" spcCol="0" rtlCol="0" fromWordArt="0" anchor="t" anchorCtr="0" forceAA="0" compatLnSpc="1">
            <a:noAutofit/>
          </a:bodyPr>
          <a:lstStyle/>
          <a:p>
            <a:pPr algn="ctr"/>
            <a:r>
              <a:rPr lang="en-US" altLang="zh-CN" sz="2000">
                <a:solidFill>
                  <a:schemeClr val="accent2"/>
                </a:solidFill>
                <a:cs typeface="+mn-ea"/>
                <a:sym typeface="+mn-lt"/>
              </a:rPr>
              <a:t>07</a:t>
            </a:r>
            <a:endParaRPr lang="zh-CN" altLang="en-US" sz="2000">
              <a:solidFill>
                <a:schemeClr val="accent2"/>
              </a:solidFill>
              <a:cs typeface="+mn-ea"/>
              <a:sym typeface="+mn-lt"/>
            </a:endParaRPr>
          </a:p>
        </p:txBody>
      </p:sp>
      <p:sp>
        <p:nvSpPr>
          <p:cNvPr id="41" name="矩形: 圆角 40"/>
          <p:cNvSpPr/>
          <p:nvPr/>
        </p:nvSpPr>
        <p:spPr bwMode="auto">
          <a:xfrm>
            <a:off x="3303665" y="4729362"/>
            <a:ext cx="2591376" cy="409964"/>
          </a:xfrm>
          <a:prstGeom prst="roundRect">
            <a:avLst>
              <a:gd name="adj" fmla="val 6683"/>
            </a:avLst>
          </a:prstGeom>
          <a:gradFill>
            <a:gsLst>
              <a:gs pos="60000">
                <a:schemeClr val="accent2">
                  <a:lumMod val="95000"/>
                </a:schemeClr>
              </a:gs>
              <a:gs pos="0">
                <a:schemeClr val="accent2"/>
              </a:gs>
              <a:gs pos="100000">
                <a:schemeClr val="accent2">
                  <a:lumMod val="85000"/>
                </a:schemeClr>
              </a:gs>
            </a:gsLst>
            <a:lin ang="5400000" scaled="1"/>
          </a:gradFill>
          <a:ln w="9525" cap="flat" cmpd="sng" algn="ctr">
            <a:solidFill>
              <a:schemeClr val="accent1">
                <a:lumMod val="20000"/>
                <a:lumOff val="8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04" tIns="45703" rIns="91404" bIns="45703" numCol="1" spcCol="0" rtlCol="0" fromWordArt="0" anchor="t" anchorCtr="0" forceAA="0" compatLnSpc="1">
            <a:noAutofit/>
          </a:bodyPr>
          <a:lstStyle/>
          <a:p>
            <a:r>
              <a:rPr lang="zh-CN" altLang="en-US" sz="2000">
                <a:cs typeface="+mn-ea"/>
                <a:sym typeface="+mn-lt"/>
              </a:rPr>
              <a:t>灼烫</a:t>
            </a:r>
          </a:p>
        </p:txBody>
      </p:sp>
      <p:sp>
        <p:nvSpPr>
          <p:cNvPr id="42" name="矩形: 圆角 41"/>
          <p:cNvSpPr/>
          <p:nvPr/>
        </p:nvSpPr>
        <p:spPr bwMode="auto">
          <a:xfrm>
            <a:off x="2648830" y="5215710"/>
            <a:ext cx="588629" cy="409964"/>
          </a:xfrm>
          <a:prstGeom prst="roundRect">
            <a:avLst>
              <a:gd name="adj" fmla="val 6683"/>
            </a:avLst>
          </a:prstGeom>
          <a:gradFill>
            <a:gsLst>
              <a:gs pos="50000">
                <a:schemeClr val="bg1"/>
              </a:gs>
              <a:gs pos="0">
                <a:srgbClr val="E8380E"/>
              </a:gs>
              <a:gs pos="100000">
                <a:srgbClr val="B92C0B"/>
              </a:gs>
            </a:gsLst>
            <a:lin ang="5400000" scaled="1"/>
          </a:gra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04" tIns="45703" rIns="91404" bIns="45703" numCol="1" spcCol="0" rtlCol="0" fromWordArt="0" anchor="t" anchorCtr="0" forceAA="0" compatLnSpc="1">
            <a:noAutofit/>
          </a:bodyPr>
          <a:lstStyle/>
          <a:p>
            <a:pPr algn="ctr"/>
            <a:r>
              <a:rPr lang="en-US" altLang="zh-CN" sz="2000">
                <a:solidFill>
                  <a:schemeClr val="accent2"/>
                </a:solidFill>
                <a:cs typeface="+mn-ea"/>
                <a:sym typeface="+mn-lt"/>
              </a:rPr>
              <a:t>08</a:t>
            </a:r>
            <a:endParaRPr lang="zh-CN" altLang="en-US" sz="2000">
              <a:solidFill>
                <a:schemeClr val="accent2"/>
              </a:solidFill>
              <a:cs typeface="+mn-ea"/>
              <a:sym typeface="+mn-lt"/>
            </a:endParaRPr>
          </a:p>
        </p:txBody>
      </p:sp>
      <p:sp>
        <p:nvSpPr>
          <p:cNvPr id="43" name="矩形: 圆角 42"/>
          <p:cNvSpPr/>
          <p:nvPr/>
        </p:nvSpPr>
        <p:spPr bwMode="auto">
          <a:xfrm>
            <a:off x="3303665" y="5215710"/>
            <a:ext cx="2591376" cy="409964"/>
          </a:xfrm>
          <a:prstGeom prst="roundRect">
            <a:avLst>
              <a:gd name="adj" fmla="val 6683"/>
            </a:avLst>
          </a:prstGeom>
          <a:gradFill>
            <a:gsLst>
              <a:gs pos="60000">
                <a:schemeClr val="accent2">
                  <a:lumMod val="95000"/>
                </a:schemeClr>
              </a:gs>
              <a:gs pos="0">
                <a:schemeClr val="accent2"/>
              </a:gs>
              <a:gs pos="100000">
                <a:schemeClr val="accent2">
                  <a:lumMod val="85000"/>
                </a:schemeClr>
              </a:gs>
            </a:gsLst>
            <a:lin ang="5400000" scaled="1"/>
          </a:gradFill>
          <a:ln w="9525" cap="flat" cmpd="sng" algn="ctr">
            <a:solidFill>
              <a:schemeClr val="accent1">
                <a:lumMod val="20000"/>
                <a:lumOff val="8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04" tIns="45703" rIns="91404" bIns="45703" numCol="1" spcCol="0" rtlCol="0" fromWordArt="0" anchor="t" anchorCtr="0" forceAA="0" compatLnSpc="1">
            <a:noAutofit/>
          </a:bodyPr>
          <a:lstStyle/>
          <a:p>
            <a:r>
              <a:rPr lang="zh-CN" altLang="en-US" sz="2000">
                <a:cs typeface="+mn-ea"/>
                <a:sym typeface="+mn-lt"/>
              </a:rPr>
              <a:t>火灾</a:t>
            </a:r>
          </a:p>
        </p:txBody>
      </p:sp>
      <p:sp>
        <p:nvSpPr>
          <p:cNvPr id="44" name="矩形: 圆角 43"/>
          <p:cNvSpPr/>
          <p:nvPr/>
        </p:nvSpPr>
        <p:spPr bwMode="auto">
          <a:xfrm>
            <a:off x="2648830" y="5702058"/>
            <a:ext cx="588629" cy="409964"/>
          </a:xfrm>
          <a:prstGeom prst="roundRect">
            <a:avLst>
              <a:gd name="adj" fmla="val 6683"/>
            </a:avLst>
          </a:prstGeom>
          <a:gradFill>
            <a:gsLst>
              <a:gs pos="50000">
                <a:schemeClr val="bg1"/>
              </a:gs>
              <a:gs pos="0">
                <a:srgbClr val="E8380E"/>
              </a:gs>
              <a:gs pos="100000">
                <a:srgbClr val="B92C0B"/>
              </a:gs>
            </a:gsLst>
            <a:lin ang="5400000" scaled="1"/>
          </a:gra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04" tIns="45703" rIns="91404" bIns="45703" numCol="1" spcCol="0" rtlCol="0" fromWordArt="0" anchor="t" anchorCtr="0" forceAA="0" compatLnSpc="1">
            <a:noAutofit/>
          </a:bodyPr>
          <a:lstStyle/>
          <a:p>
            <a:pPr algn="ctr"/>
            <a:r>
              <a:rPr lang="en-US" altLang="zh-CN" sz="2000">
                <a:solidFill>
                  <a:schemeClr val="accent2"/>
                </a:solidFill>
                <a:cs typeface="+mn-ea"/>
                <a:sym typeface="+mn-lt"/>
              </a:rPr>
              <a:t>09</a:t>
            </a:r>
            <a:endParaRPr lang="zh-CN" altLang="en-US" sz="2000">
              <a:solidFill>
                <a:schemeClr val="accent2"/>
              </a:solidFill>
              <a:cs typeface="+mn-ea"/>
              <a:sym typeface="+mn-lt"/>
            </a:endParaRPr>
          </a:p>
        </p:txBody>
      </p:sp>
      <p:sp>
        <p:nvSpPr>
          <p:cNvPr id="45" name="矩形: 圆角 44"/>
          <p:cNvSpPr/>
          <p:nvPr/>
        </p:nvSpPr>
        <p:spPr bwMode="auto">
          <a:xfrm>
            <a:off x="3303665" y="5702058"/>
            <a:ext cx="2591376" cy="409964"/>
          </a:xfrm>
          <a:prstGeom prst="roundRect">
            <a:avLst>
              <a:gd name="adj" fmla="val 6683"/>
            </a:avLst>
          </a:prstGeom>
          <a:gradFill>
            <a:gsLst>
              <a:gs pos="60000">
                <a:schemeClr val="accent2">
                  <a:lumMod val="95000"/>
                </a:schemeClr>
              </a:gs>
              <a:gs pos="0">
                <a:schemeClr val="accent2"/>
              </a:gs>
              <a:gs pos="100000">
                <a:schemeClr val="accent2">
                  <a:lumMod val="85000"/>
                </a:schemeClr>
              </a:gs>
            </a:gsLst>
            <a:lin ang="5400000" scaled="1"/>
          </a:gradFill>
          <a:ln w="9525" cap="flat" cmpd="sng" algn="ctr">
            <a:solidFill>
              <a:schemeClr val="accent1">
                <a:lumMod val="20000"/>
                <a:lumOff val="8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04" tIns="45703" rIns="91404" bIns="45703" numCol="1" spcCol="0" rtlCol="0" fromWordArt="0" anchor="t" anchorCtr="0" forceAA="0" compatLnSpc="1">
            <a:noAutofit/>
          </a:bodyPr>
          <a:lstStyle/>
          <a:p>
            <a:r>
              <a:rPr lang="zh-CN" altLang="en-US" sz="2000">
                <a:cs typeface="+mn-ea"/>
                <a:sym typeface="+mn-lt"/>
              </a:rPr>
              <a:t>高处坠落</a:t>
            </a:r>
          </a:p>
        </p:txBody>
      </p:sp>
      <p:sp>
        <p:nvSpPr>
          <p:cNvPr id="46" name="矩形: 圆角 45"/>
          <p:cNvSpPr/>
          <p:nvPr/>
        </p:nvSpPr>
        <p:spPr bwMode="auto">
          <a:xfrm>
            <a:off x="2648830" y="6188406"/>
            <a:ext cx="588629" cy="409964"/>
          </a:xfrm>
          <a:prstGeom prst="roundRect">
            <a:avLst>
              <a:gd name="adj" fmla="val 6683"/>
            </a:avLst>
          </a:prstGeom>
          <a:gradFill>
            <a:gsLst>
              <a:gs pos="50000">
                <a:schemeClr val="bg1"/>
              </a:gs>
              <a:gs pos="0">
                <a:srgbClr val="E8380E"/>
              </a:gs>
              <a:gs pos="100000">
                <a:srgbClr val="B92C0B"/>
              </a:gs>
            </a:gsLst>
            <a:lin ang="5400000" scaled="1"/>
          </a:gra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04" tIns="45703" rIns="91404" bIns="45703" numCol="1" spcCol="0" rtlCol="0" fromWordArt="0" anchor="t" anchorCtr="0" forceAA="0" compatLnSpc="1">
            <a:noAutofit/>
          </a:bodyPr>
          <a:lstStyle/>
          <a:p>
            <a:pPr algn="ctr"/>
            <a:r>
              <a:rPr lang="en-US" altLang="zh-CN" sz="2000">
                <a:solidFill>
                  <a:schemeClr val="accent2"/>
                </a:solidFill>
                <a:cs typeface="+mn-ea"/>
                <a:sym typeface="+mn-lt"/>
              </a:rPr>
              <a:t>10</a:t>
            </a:r>
            <a:endParaRPr lang="zh-CN" altLang="en-US" sz="2000">
              <a:solidFill>
                <a:schemeClr val="accent2"/>
              </a:solidFill>
              <a:cs typeface="+mn-ea"/>
              <a:sym typeface="+mn-lt"/>
            </a:endParaRPr>
          </a:p>
        </p:txBody>
      </p:sp>
      <p:sp>
        <p:nvSpPr>
          <p:cNvPr id="47" name="矩形: 圆角 46"/>
          <p:cNvSpPr/>
          <p:nvPr/>
        </p:nvSpPr>
        <p:spPr bwMode="auto">
          <a:xfrm>
            <a:off x="3303665" y="6188406"/>
            <a:ext cx="2591376" cy="409964"/>
          </a:xfrm>
          <a:prstGeom prst="roundRect">
            <a:avLst>
              <a:gd name="adj" fmla="val 6683"/>
            </a:avLst>
          </a:prstGeom>
          <a:gradFill>
            <a:gsLst>
              <a:gs pos="60000">
                <a:schemeClr val="accent2">
                  <a:lumMod val="95000"/>
                </a:schemeClr>
              </a:gs>
              <a:gs pos="0">
                <a:schemeClr val="accent2"/>
              </a:gs>
              <a:gs pos="100000">
                <a:schemeClr val="accent2">
                  <a:lumMod val="85000"/>
                </a:schemeClr>
              </a:gs>
            </a:gsLst>
            <a:lin ang="5400000" scaled="1"/>
          </a:gradFill>
          <a:ln w="9525" cap="flat" cmpd="sng" algn="ctr">
            <a:solidFill>
              <a:schemeClr val="accent1">
                <a:lumMod val="20000"/>
                <a:lumOff val="8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04" tIns="45703" rIns="91404" bIns="45703" numCol="1" spcCol="0" rtlCol="0" fromWordArt="0" anchor="t" anchorCtr="0" forceAA="0" compatLnSpc="1">
            <a:noAutofit/>
          </a:bodyPr>
          <a:lstStyle/>
          <a:p>
            <a:r>
              <a:rPr lang="zh-CN" altLang="en-US" sz="2000">
                <a:cs typeface="+mn-ea"/>
                <a:sym typeface="+mn-lt"/>
              </a:rPr>
              <a:t> 坍塌</a:t>
            </a:r>
          </a:p>
        </p:txBody>
      </p:sp>
      <p:sp>
        <p:nvSpPr>
          <p:cNvPr id="68" name="矩形: 圆角 67"/>
          <p:cNvSpPr/>
          <p:nvPr/>
        </p:nvSpPr>
        <p:spPr bwMode="auto">
          <a:xfrm>
            <a:off x="6952742" y="1811274"/>
            <a:ext cx="588629" cy="409964"/>
          </a:xfrm>
          <a:prstGeom prst="roundRect">
            <a:avLst>
              <a:gd name="adj" fmla="val 6683"/>
            </a:avLst>
          </a:prstGeom>
          <a:gradFill>
            <a:gsLst>
              <a:gs pos="50000">
                <a:schemeClr val="bg1"/>
              </a:gs>
              <a:gs pos="0">
                <a:srgbClr val="E8380E"/>
              </a:gs>
              <a:gs pos="100000">
                <a:srgbClr val="B92C0B"/>
              </a:gs>
            </a:gsLst>
            <a:lin ang="5400000" scaled="1"/>
          </a:gra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04" tIns="45703" rIns="91404" bIns="45703" numCol="1" spcCol="0" rtlCol="0" fromWordArt="0" anchor="t" anchorCtr="0" forceAA="0" compatLnSpc="1">
            <a:noAutofit/>
          </a:bodyPr>
          <a:lstStyle/>
          <a:p>
            <a:pPr algn="ctr"/>
            <a:r>
              <a:rPr lang="en-US" altLang="zh-CN" sz="2000">
                <a:solidFill>
                  <a:schemeClr val="accent2"/>
                </a:solidFill>
                <a:cs typeface="+mn-ea"/>
                <a:sym typeface="+mn-lt"/>
              </a:rPr>
              <a:t>11</a:t>
            </a:r>
            <a:endParaRPr lang="zh-CN" altLang="en-US" sz="2000">
              <a:solidFill>
                <a:schemeClr val="accent2"/>
              </a:solidFill>
              <a:cs typeface="+mn-ea"/>
              <a:sym typeface="+mn-lt"/>
            </a:endParaRPr>
          </a:p>
        </p:txBody>
      </p:sp>
      <p:sp>
        <p:nvSpPr>
          <p:cNvPr id="69" name="矩形: 圆角 68"/>
          <p:cNvSpPr/>
          <p:nvPr/>
        </p:nvSpPr>
        <p:spPr bwMode="auto">
          <a:xfrm>
            <a:off x="7607577" y="1811274"/>
            <a:ext cx="2591376" cy="409964"/>
          </a:xfrm>
          <a:prstGeom prst="roundRect">
            <a:avLst>
              <a:gd name="adj" fmla="val 6683"/>
            </a:avLst>
          </a:prstGeom>
          <a:gradFill>
            <a:gsLst>
              <a:gs pos="60000">
                <a:schemeClr val="accent2">
                  <a:lumMod val="95000"/>
                </a:schemeClr>
              </a:gs>
              <a:gs pos="0">
                <a:schemeClr val="accent2"/>
              </a:gs>
              <a:gs pos="100000">
                <a:schemeClr val="accent2">
                  <a:lumMod val="85000"/>
                </a:schemeClr>
              </a:gs>
            </a:gsLst>
            <a:lin ang="5400000" scaled="1"/>
          </a:gradFill>
          <a:ln w="9525" cap="flat" cmpd="sng" algn="ctr">
            <a:solidFill>
              <a:schemeClr val="accent1">
                <a:lumMod val="20000"/>
                <a:lumOff val="8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04" tIns="45703" rIns="91404" bIns="45703" numCol="1" spcCol="0" rtlCol="0" fromWordArt="0" anchor="t" anchorCtr="0" forceAA="0" compatLnSpc="1">
            <a:noAutofit/>
          </a:bodyPr>
          <a:lstStyle/>
          <a:p>
            <a:r>
              <a:rPr lang="zh-CN" altLang="en-US" sz="2000">
                <a:cs typeface="+mn-ea"/>
                <a:sym typeface="+mn-lt"/>
              </a:rPr>
              <a:t>冒顶片帮</a:t>
            </a:r>
          </a:p>
        </p:txBody>
      </p:sp>
      <p:sp>
        <p:nvSpPr>
          <p:cNvPr id="70" name="矩形: 圆角 69"/>
          <p:cNvSpPr/>
          <p:nvPr/>
        </p:nvSpPr>
        <p:spPr bwMode="auto">
          <a:xfrm>
            <a:off x="6952742" y="2297622"/>
            <a:ext cx="588629" cy="409964"/>
          </a:xfrm>
          <a:prstGeom prst="roundRect">
            <a:avLst>
              <a:gd name="adj" fmla="val 6683"/>
            </a:avLst>
          </a:prstGeom>
          <a:gradFill>
            <a:gsLst>
              <a:gs pos="50000">
                <a:schemeClr val="bg1"/>
              </a:gs>
              <a:gs pos="0">
                <a:srgbClr val="E8380E"/>
              </a:gs>
              <a:gs pos="100000">
                <a:srgbClr val="B92C0B"/>
              </a:gs>
            </a:gsLst>
            <a:lin ang="5400000" scaled="1"/>
          </a:gra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04" tIns="45703" rIns="91404" bIns="45703" numCol="1" spcCol="0" rtlCol="0" fromWordArt="0" anchor="t" anchorCtr="0" forceAA="0" compatLnSpc="1">
            <a:noAutofit/>
          </a:bodyPr>
          <a:lstStyle/>
          <a:p>
            <a:pPr algn="ctr"/>
            <a:r>
              <a:rPr lang="en-US" altLang="zh-CN" sz="2000">
                <a:solidFill>
                  <a:schemeClr val="accent2"/>
                </a:solidFill>
                <a:cs typeface="+mn-ea"/>
                <a:sym typeface="+mn-lt"/>
              </a:rPr>
              <a:t>12</a:t>
            </a:r>
            <a:endParaRPr lang="zh-CN" altLang="en-US" sz="2000">
              <a:solidFill>
                <a:schemeClr val="accent2"/>
              </a:solidFill>
              <a:cs typeface="+mn-ea"/>
              <a:sym typeface="+mn-lt"/>
            </a:endParaRPr>
          </a:p>
        </p:txBody>
      </p:sp>
      <p:sp>
        <p:nvSpPr>
          <p:cNvPr id="71" name="矩形: 圆角 70"/>
          <p:cNvSpPr/>
          <p:nvPr/>
        </p:nvSpPr>
        <p:spPr bwMode="auto">
          <a:xfrm>
            <a:off x="7607577" y="2297622"/>
            <a:ext cx="2591376" cy="409964"/>
          </a:xfrm>
          <a:prstGeom prst="roundRect">
            <a:avLst>
              <a:gd name="adj" fmla="val 6683"/>
            </a:avLst>
          </a:prstGeom>
          <a:gradFill>
            <a:gsLst>
              <a:gs pos="60000">
                <a:schemeClr val="accent2">
                  <a:lumMod val="95000"/>
                </a:schemeClr>
              </a:gs>
              <a:gs pos="0">
                <a:schemeClr val="accent2"/>
              </a:gs>
              <a:gs pos="100000">
                <a:schemeClr val="accent2">
                  <a:lumMod val="85000"/>
                </a:schemeClr>
              </a:gs>
            </a:gsLst>
            <a:lin ang="5400000" scaled="1"/>
          </a:gradFill>
          <a:ln w="9525" cap="flat" cmpd="sng" algn="ctr">
            <a:solidFill>
              <a:schemeClr val="accent1">
                <a:lumMod val="20000"/>
                <a:lumOff val="8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04" tIns="45703" rIns="91404" bIns="45703" numCol="1" spcCol="0" rtlCol="0" fromWordArt="0" anchor="t" anchorCtr="0" forceAA="0" compatLnSpc="1">
            <a:noAutofit/>
          </a:bodyPr>
          <a:lstStyle/>
          <a:p>
            <a:r>
              <a:rPr lang="zh-CN" altLang="en-US" sz="2000">
                <a:cs typeface="+mn-ea"/>
                <a:sym typeface="+mn-lt"/>
              </a:rPr>
              <a:t>透水</a:t>
            </a:r>
          </a:p>
        </p:txBody>
      </p:sp>
      <p:sp>
        <p:nvSpPr>
          <p:cNvPr id="72" name="矩形: 圆角 71"/>
          <p:cNvSpPr/>
          <p:nvPr/>
        </p:nvSpPr>
        <p:spPr bwMode="auto">
          <a:xfrm>
            <a:off x="6952742" y="2783970"/>
            <a:ext cx="588629" cy="409964"/>
          </a:xfrm>
          <a:prstGeom prst="roundRect">
            <a:avLst>
              <a:gd name="adj" fmla="val 6683"/>
            </a:avLst>
          </a:prstGeom>
          <a:gradFill>
            <a:gsLst>
              <a:gs pos="50000">
                <a:schemeClr val="bg1"/>
              </a:gs>
              <a:gs pos="0">
                <a:srgbClr val="E8380E"/>
              </a:gs>
              <a:gs pos="100000">
                <a:srgbClr val="B92C0B"/>
              </a:gs>
            </a:gsLst>
            <a:lin ang="5400000" scaled="1"/>
          </a:gra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04" tIns="45703" rIns="91404" bIns="45703" numCol="1" spcCol="0" rtlCol="0" fromWordArt="0" anchor="t" anchorCtr="0" forceAA="0" compatLnSpc="1">
            <a:noAutofit/>
          </a:bodyPr>
          <a:lstStyle/>
          <a:p>
            <a:pPr algn="ctr"/>
            <a:r>
              <a:rPr lang="en-US" altLang="zh-CN" sz="2000">
                <a:solidFill>
                  <a:schemeClr val="accent2"/>
                </a:solidFill>
                <a:cs typeface="+mn-ea"/>
                <a:sym typeface="+mn-lt"/>
              </a:rPr>
              <a:t>13</a:t>
            </a:r>
            <a:endParaRPr lang="zh-CN" altLang="en-US" sz="2000">
              <a:solidFill>
                <a:schemeClr val="accent2"/>
              </a:solidFill>
              <a:cs typeface="+mn-ea"/>
              <a:sym typeface="+mn-lt"/>
            </a:endParaRPr>
          </a:p>
        </p:txBody>
      </p:sp>
      <p:sp>
        <p:nvSpPr>
          <p:cNvPr id="73" name="矩形: 圆角 72"/>
          <p:cNvSpPr/>
          <p:nvPr/>
        </p:nvSpPr>
        <p:spPr bwMode="auto">
          <a:xfrm>
            <a:off x="7607577" y="2783970"/>
            <a:ext cx="2591376" cy="409964"/>
          </a:xfrm>
          <a:prstGeom prst="roundRect">
            <a:avLst>
              <a:gd name="adj" fmla="val 6683"/>
            </a:avLst>
          </a:prstGeom>
          <a:gradFill>
            <a:gsLst>
              <a:gs pos="60000">
                <a:schemeClr val="accent2">
                  <a:lumMod val="95000"/>
                </a:schemeClr>
              </a:gs>
              <a:gs pos="0">
                <a:schemeClr val="accent2"/>
              </a:gs>
              <a:gs pos="100000">
                <a:schemeClr val="accent2">
                  <a:lumMod val="85000"/>
                </a:schemeClr>
              </a:gs>
            </a:gsLst>
            <a:lin ang="5400000" scaled="1"/>
          </a:gradFill>
          <a:ln w="9525" cap="flat" cmpd="sng" algn="ctr">
            <a:solidFill>
              <a:schemeClr val="accent1">
                <a:lumMod val="20000"/>
                <a:lumOff val="8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04" tIns="45703" rIns="91404" bIns="45703" numCol="1" spcCol="0" rtlCol="0" fromWordArt="0" anchor="t" anchorCtr="0" forceAA="0" compatLnSpc="1">
            <a:noAutofit/>
          </a:bodyPr>
          <a:lstStyle/>
          <a:p>
            <a:r>
              <a:rPr lang="zh-CN" altLang="en-US" sz="2000">
                <a:cs typeface="+mn-ea"/>
                <a:sym typeface="+mn-lt"/>
              </a:rPr>
              <a:t>放炮 </a:t>
            </a:r>
          </a:p>
        </p:txBody>
      </p:sp>
      <p:sp>
        <p:nvSpPr>
          <p:cNvPr id="74" name="矩形: 圆角 73"/>
          <p:cNvSpPr/>
          <p:nvPr/>
        </p:nvSpPr>
        <p:spPr bwMode="auto">
          <a:xfrm>
            <a:off x="6952742" y="3270318"/>
            <a:ext cx="588629" cy="409964"/>
          </a:xfrm>
          <a:prstGeom prst="roundRect">
            <a:avLst>
              <a:gd name="adj" fmla="val 6683"/>
            </a:avLst>
          </a:prstGeom>
          <a:gradFill>
            <a:gsLst>
              <a:gs pos="50000">
                <a:schemeClr val="bg1"/>
              </a:gs>
              <a:gs pos="0">
                <a:srgbClr val="E8380E"/>
              </a:gs>
              <a:gs pos="100000">
                <a:srgbClr val="B92C0B"/>
              </a:gs>
            </a:gsLst>
            <a:lin ang="5400000" scaled="1"/>
          </a:gra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04" tIns="45703" rIns="91404" bIns="45703" numCol="1" spcCol="0" rtlCol="0" fromWordArt="0" anchor="t" anchorCtr="0" forceAA="0" compatLnSpc="1">
            <a:noAutofit/>
          </a:bodyPr>
          <a:lstStyle/>
          <a:p>
            <a:pPr algn="ctr"/>
            <a:r>
              <a:rPr lang="en-US" altLang="zh-CN" sz="2000">
                <a:solidFill>
                  <a:schemeClr val="accent2"/>
                </a:solidFill>
                <a:cs typeface="+mn-ea"/>
                <a:sym typeface="+mn-lt"/>
              </a:rPr>
              <a:t>14</a:t>
            </a:r>
            <a:endParaRPr lang="zh-CN" altLang="en-US" sz="2000">
              <a:solidFill>
                <a:schemeClr val="accent2"/>
              </a:solidFill>
              <a:cs typeface="+mn-ea"/>
              <a:sym typeface="+mn-lt"/>
            </a:endParaRPr>
          </a:p>
        </p:txBody>
      </p:sp>
      <p:sp>
        <p:nvSpPr>
          <p:cNvPr id="75" name="矩形: 圆角 74"/>
          <p:cNvSpPr/>
          <p:nvPr/>
        </p:nvSpPr>
        <p:spPr bwMode="auto">
          <a:xfrm>
            <a:off x="7607577" y="3270318"/>
            <a:ext cx="2591376" cy="409964"/>
          </a:xfrm>
          <a:prstGeom prst="roundRect">
            <a:avLst>
              <a:gd name="adj" fmla="val 6683"/>
            </a:avLst>
          </a:prstGeom>
          <a:gradFill>
            <a:gsLst>
              <a:gs pos="60000">
                <a:schemeClr val="accent2">
                  <a:lumMod val="95000"/>
                </a:schemeClr>
              </a:gs>
              <a:gs pos="0">
                <a:schemeClr val="accent2"/>
              </a:gs>
              <a:gs pos="100000">
                <a:schemeClr val="accent2">
                  <a:lumMod val="85000"/>
                </a:schemeClr>
              </a:gs>
            </a:gsLst>
            <a:lin ang="5400000" scaled="1"/>
          </a:gradFill>
          <a:ln w="9525" cap="flat" cmpd="sng" algn="ctr">
            <a:solidFill>
              <a:schemeClr val="accent1">
                <a:lumMod val="20000"/>
                <a:lumOff val="8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04" tIns="45703" rIns="91404" bIns="45703" numCol="1" spcCol="0" rtlCol="0" fromWordArt="0" anchor="t" anchorCtr="0" forceAA="0" compatLnSpc="1">
            <a:noAutofit/>
          </a:bodyPr>
          <a:lstStyle/>
          <a:p>
            <a:r>
              <a:rPr lang="zh-CN" altLang="en-US" sz="2000">
                <a:cs typeface="+mn-ea"/>
                <a:sym typeface="+mn-lt"/>
              </a:rPr>
              <a:t>火药爆炸 </a:t>
            </a:r>
          </a:p>
        </p:txBody>
      </p:sp>
      <p:sp>
        <p:nvSpPr>
          <p:cNvPr id="76" name="矩形: 圆角 75"/>
          <p:cNvSpPr/>
          <p:nvPr/>
        </p:nvSpPr>
        <p:spPr bwMode="auto">
          <a:xfrm>
            <a:off x="6952742" y="3756666"/>
            <a:ext cx="588629" cy="409964"/>
          </a:xfrm>
          <a:prstGeom prst="roundRect">
            <a:avLst>
              <a:gd name="adj" fmla="val 6683"/>
            </a:avLst>
          </a:prstGeom>
          <a:gradFill>
            <a:gsLst>
              <a:gs pos="50000">
                <a:schemeClr val="bg1"/>
              </a:gs>
              <a:gs pos="0">
                <a:srgbClr val="E8380E"/>
              </a:gs>
              <a:gs pos="100000">
                <a:srgbClr val="B92C0B"/>
              </a:gs>
            </a:gsLst>
            <a:lin ang="5400000" scaled="1"/>
          </a:gra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04" tIns="45703" rIns="91404" bIns="45703" numCol="1" spcCol="0" rtlCol="0" fromWordArt="0" anchor="t" anchorCtr="0" forceAA="0" compatLnSpc="1">
            <a:noAutofit/>
          </a:bodyPr>
          <a:lstStyle/>
          <a:p>
            <a:pPr algn="ctr"/>
            <a:r>
              <a:rPr lang="en-US" altLang="zh-CN" sz="2000">
                <a:solidFill>
                  <a:schemeClr val="accent2"/>
                </a:solidFill>
                <a:cs typeface="+mn-ea"/>
                <a:sym typeface="+mn-lt"/>
              </a:rPr>
              <a:t>15</a:t>
            </a:r>
            <a:endParaRPr lang="zh-CN" altLang="en-US" sz="2000">
              <a:solidFill>
                <a:schemeClr val="accent2"/>
              </a:solidFill>
              <a:cs typeface="+mn-ea"/>
              <a:sym typeface="+mn-lt"/>
            </a:endParaRPr>
          </a:p>
        </p:txBody>
      </p:sp>
      <p:sp>
        <p:nvSpPr>
          <p:cNvPr id="77" name="矩形: 圆角 76"/>
          <p:cNvSpPr/>
          <p:nvPr/>
        </p:nvSpPr>
        <p:spPr bwMode="auto">
          <a:xfrm>
            <a:off x="7607577" y="3756666"/>
            <a:ext cx="2591376" cy="409964"/>
          </a:xfrm>
          <a:prstGeom prst="roundRect">
            <a:avLst>
              <a:gd name="adj" fmla="val 6683"/>
            </a:avLst>
          </a:prstGeom>
          <a:gradFill>
            <a:gsLst>
              <a:gs pos="60000">
                <a:schemeClr val="accent2">
                  <a:lumMod val="95000"/>
                </a:schemeClr>
              </a:gs>
              <a:gs pos="0">
                <a:schemeClr val="accent2"/>
              </a:gs>
              <a:gs pos="100000">
                <a:schemeClr val="accent2">
                  <a:lumMod val="85000"/>
                </a:schemeClr>
              </a:gs>
            </a:gsLst>
            <a:lin ang="5400000" scaled="1"/>
          </a:gradFill>
          <a:ln w="9525" cap="flat" cmpd="sng" algn="ctr">
            <a:solidFill>
              <a:schemeClr val="accent1">
                <a:lumMod val="20000"/>
                <a:lumOff val="8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04" tIns="45703" rIns="91404" bIns="45703" numCol="1" spcCol="0" rtlCol="0" fromWordArt="0" anchor="t" anchorCtr="0" forceAA="0" compatLnSpc="1">
            <a:noAutofit/>
          </a:bodyPr>
          <a:lstStyle/>
          <a:p>
            <a:r>
              <a:rPr lang="zh-CN" altLang="en-US" sz="2000">
                <a:cs typeface="+mn-ea"/>
                <a:sym typeface="+mn-lt"/>
              </a:rPr>
              <a:t>瓦斯爆炸</a:t>
            </a:r>
          </a:p>
        </p:txBody>
      </p:sp>
      <p:sp>
        <p:nvSpPr>
          <p:cNvPr id="78" name="矩形: 圆角 77"/>
          <p:cNvSpPr/>
          <p:nvPr/>
        </p:nvSpPr>
        <p:spPr bwMode="auto">
          <a:xfrm>
            <a:off x="6952742" y="4243014"/>
            <a:ext cx="588629" cy="409964"/>
          </a:xfrm>
          <a:prstGeom prst="roundRect">
            <a:avLst>
              <a:gd name="adj" fmla="val 6683"/>
            </a:avLst>
          </a:prstGeom>
          <a:gradFill>
            <a:gsLst>
              <a:gs pos="50000">
                <a:schemeClr val="bg1"/>
              </a:gs>
              <a:gs pos="0">
                <a:srgbClr val="E8380E"/>
              </a:gs>
              <a:gs pos="100000">
                <a:srgbClr val="B92C0B"/>
              </a:gs>
            </a:gsLst>
            <a:lin ang="5400000" scaled="1"/>
          </a:gra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04" tIns="45703" rIns="91404" bIns="45703" numCol="1" spcCol="0" rtlCol="0" fromWordArt="0" anchor="t" anchorCtr="0" forceAA="0" compatLnSpc="1">
            <a:noAutofit/>
          </a:bodyPr>
          <a:lstStyle/>
          <a:p>
            <a:pPr algn="ctr"/>
            <a:r>
              <a:rPr lang="en-US" altLang="zh-CN" sz="2000">
                <a:solidFill>
                  <a:schemeClr val="accent2"/>
                </a:solidFill>
                <a:cs typeface="+mn-ea"/>
                <a:sym typeface="+mn-lt"/>
              </a:rPr>
              <a:t>16</a:t>
            </a:r>
            <a:endParaRPr lang="zh-CN" altLang="en-US" sz="2000">
              <a:solidFill>
                <a:schemeClr val="accent2"/>
              </a:solidFill>
              <a:cs typeface="+mn-ea"/>
              <a:sym typeface="+mn-lt"/>
            </a:endParaRPr>
          </a:p>
        </p:txBody>
      </p:sp>
      <p:sp>
        <p:nvSpPr>
          <p:cNvPr id="79" name="矩形: 圆角 78"/>
          <p:cNvSpPr/>
          <p:nvPr/>
        </p:nvSpPr>
        <p:spPr bwMode="auto">
          <a:xfrm>
            <a:off x="7607577" y="4243014"/>
            <a:ext cx="2591376" cy="409964"/>
          </a:xfrm>
          <a:prstGeom prst="roundRect">
            <a:avLst>
              <a:gd name="adj" fmla="val 6683"/>
            </a:avLst>
          </a:prstGeom>
          <a:gradFill>
            <a:gsLst>
              <a:gs pos="60000">
                <a:schemeClr val="accent2">
                  <a:lumMod val="95000"/>
                </a:schemeClr>
              </a:gs>
              <a:gs pos="0">
                <a:schemeClr val="accent2"/>
              </a:gs>
              <a:gs pos="100000">
                <a:schemeClr val="accent2">
                  <a:lumMod val="85000"/>
                </a:schemeClr>
              </a:gs>
            </a:gsLst>
            <a:lin ang="5400000" scaled="1"/>
          </a:gradFill>
          <a:ln w="9525" cap="flat" cmpd="sng" algn="ctr">
            <a:solidFill>
              <a:schemeClr val="accent1">
                <a:lumMod val="20000"/>
                <a:lumOff val="8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04" tIns="45703" rIns="91404" bIns="45703" numCol="1" spcCol="0" rtlCol="0" fromWordArt="0" anchor="t" anchorCtr="0" forceAA="0" compatLnSpc="1">
            <a:noAutofit/>
          </a:bodyPr>
          <a:lstStyle/>
          <a:p>
            <a:r>
              <a:rPr lang="zh-CN" altLang="en-US" sz="2000">
                <a:cs typeface="+mn-ea"/>
                <a:sym typeface="+mn-lt"/>
              </a:rPr>
              <a:t>锅炉爆炸</a:t>
            </a:r>
          </a:p>
        </p:txBody>
      </p:sp>
      <p:sp>
        <p:nvSpPr>
          <p:cNvPr id="80" name="矩形: 圆角 79"/>
          <p:cNvSpPr/>
          <p:nvPr/>
        </p:nvSpPr>
        <p:spPr bwMode="auto">
          <a:xfrm>
            <a:off x="6952742" y="4729362"/>
            <a:ext cx="588629" cy="409964"/>
          </a:xfrm>
          <a:prstGeom prst="roundRect">
            <a:avLst>
              <a:gd name="adj" fmla="val 6683"/>
            </a:avLst>
          </a:prstGeom>
          <a:gradFill>
            <a:gsLst>
              <a:gs pos="50000">
                <a:schemeClr val="bg1"/>
              </a:gs>
              <a:gs pos="0">
                <a:srgbClr val="E8380E"/>
              </a:gs>
              <a:gs pos="100000">
                <a:srgbClr val="B92C0B"/>
              </a:gs>
            </a:gsLst>
            <a:lin ang="5400000" scaled="1"/>
          </a:gra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04" tIns="45703" rIns="91404" bIns="45703" numCol="1" spcCol="0" rtlCol="0" fromWordArt="0" anchor="t" anchorCtr="0" forceAA="0" compatLnSpc="1">
            <a:noAutofit/>
          </a:bodyPr>
          <a:lstStyle/>
          <a:p>
            <a:pPr algn="ctr"/>
            <a:r>
              <a:rPr lang="en-US" altLang="zh-CN" sz="2000">
                <a:solidFill>
                  <a:schemeClr val="accent2"/>
                </a:solidFill>
                <a:cs typeface="+mn-ea"/>
                <a:sym typeface="+mn-lt"/>
              </a:rPr>
              <a:t>17</a:t>
            </a:r>
            <a:endParaRPr lang="zh-CN" altLang="en-US" sz="2000">
              <a:solidFill>
                <a:schemeClr val="accent2"/>
              </a:solidFill>
              <a:cs typeface="+mn-ea"/>
              <a:sym typeface="+mn-lt"/>
            </a:endParaRPr>
          </a:p>
        </p:txBody>
      </p:sp>
      <p:sp>
        <p:nvSpPr>
          <p:cNvPr id="81" name="矩形: 圆角 80"/>
          <p:cNvSpPr/>
          <p:nvPr/>
        </p:nvSpPr>
        <p:spPr bwMode="auto">
          <a:xfrm>
            <a:off x="7607577" y="4729362"/>
            <a:ext cx="2591376" cy="409964"/>
          </a:xfrm>
          <a:prstGeom prst="roundRect">
            <a:avLst>
              <a:gd name="adj" fmla="val 6683"/>
            </a:avLst>
          </a:prstGeom>
          <a:gradFill>
            <a:gsLst>
              <a:gs pos="60000">
                <a:schemeClr val="accent2">
                  <a:lumMod val="95000"/>
                </a:schemeClr>
              </a:gs>
              <a:gs pos="0">
                <a:schemeClr val="accent2"/>
              </a:gs>
              <a:gs pos="100000">
                <a:schemeClr val="accent2">
                  <a:lumMod val="85000"/>
                </a:schemeClr>
              </a:gs>
            </a:gsLst>
            <a:lin ang="5400000" scaled="1"/>
          </a:gradFill>
          <a:ln w="9525" cap="flat" cmpd="sng" algn="ctr">
            <a:solidFill>
              <a:schemeClr val="accent1">
                <a:lumMod val="20000"/>
                <a:lumOff val="8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04" tIns="45703" rIns="91404" bIns="45703" numCol="1" spcCol="0" rtlCol="0" fromWordArt="0" anchor="t" anchorCtr="0" forceAA="0" compatLnSpc="1">
            <a:noAutofit/>
          </a:bodyPr>
          <a:lstStyle/>
          <a:p>
            <a:r>
              <a:rPr lang="zh-CN" altLang="en-US" sz="2000">
                <a:cs typeface="+mn-ea"/>
                <a:sym typeface="+mn-lt"/>
              </a:rPr>
              <a:t>容器爆炸　</a:t>
            </a:r>
          </a:p>
        </p:txBody>
      </p:sp>
      <p:sp>
        <p:nvSpPr>
          <p:cNvPr id="82" name="矩形: 圆角 81"/>
          <p:cNvSpPr/>
          <p:nvPr/>
        </p:nvSpPr>
        <p:spPr bwMode="auto">
          <a:xfrm>
            <a:off x="6952742" y="5215710"/>
            <a:ext cx="588629" cy="409964"/>
          </a:xfrm>
          <a:prstGeom prst="roundRect">
            <a:avLst>
              <a:gd name="adj" fmla="val 6683"/>
            </a:avLst>
          </a:prstGeom>
          <a:gradFill>
            <a:gsLst>
              <a:gs pos="50000">
                <a:schemeClr val="bg1"/>
              </a:gs>
              <a:gs pos="0">
                <a:srgbClr val="E8380E"/>
              </a:gs>
              <a:gs pos="100000">
                <a:srgbClr val="B92C0B"/>
              </a:gs>
            </a:gsLst>
            <a:lin ang="5400000" scaled="1"/>
          </a:gra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04" tIns="45703" rIns="91404" bIns="45703" numCol="1" spcCol="0" rtlCol="0" fromWordArt="0" anchor="t" anchorCtr="0" forceAA="0" compatLnSpc="1">
            <a:noAutofit/>
          </a:bodyPr>
          <a:lstStyle/>
          <a:p>
            <a:pPr algn="ctr"/>
            <a:r>
              <a:rPr lang="en-US" altLang="zh-CN" sz="2000">
                <a:solidFill>
                  <a:schemeClr val="accent2"/>
                </a:solidFill>
                <a:cs typeface="+mn-ea"/>
                <a:sym typeface="+mn-lt"/>
              </a:rPr>
              <a:t>18</a:t>
            </a:r>
            <a:endParaRPr lang="zh-CN" altLang="en-US" sz="2000">
              <a:solidFill>
                <a:schemeClr val="accent2"/>
              </a:solidFill>
              <a:cs typeface="+mn-ea"/>
              <a:sym typeface="+mn-lt"/>
            </a:endParaRPr>
          </a:p>
        </p:txBody>
      </p:sp>
      <p:sp>
        <p:nvSpPr>
          <p:cNvPr id="83" name="矩形: 圆角 82"/>
          <p:cNvSpPr/>
          <p:nvPr/>
        </p:nvSpPr>
        <p:spPr bwMode="auto">
          <a:xfrm>
            <a:off x="7607577" y="5215710"/>
            <a:ext cx="2591376" cy="409964"/>
          </a:xfrm>
          <a:prstGeom prst="roundRect">
            <a:avLst>
              <a:gd name="adj" fmla="val 6683"/>
            </a:avLst>
          </a:prstGeom>
          <a:gradFill>
            <a:gsLst>
              <a:gs pos="60000">
                <a:schemeClr val="accent2">
                  <a:lumMod val="95000"/>
                </a:schemeClr>
              </a:gs>
              <a:gs pos="0">
                <a:schemeClr val="accent2"/>
              </a:gs>
              <a:gs pos="100000">
                <a:schemeClr val="accent2">
                  <a:lumMod val="85000"/>
                </a:schemeClr>
              </a:gs>
            </a:gsLst>
            <a:lin ang="5400000" scaled="1"/>
          </a:gradFill>
          <a:ln w="9525" cap="flat" cmpd="sng" algn="ctr">
            <a:solidFill>
              <a:schemeClr val="accent1">
                <a:lumMod val="20000"/>
                <a:lumOff val="8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04" tIns="45703" rIns="91404" bIns="45703" numCol="1" spcCol="0" rtlCol="0" fromWordArt="0" anchor="t" anchorCtr="0" forceAA="0" compatLnSpc="1">
            <a:noAutofit/>
          </a:bodyPr>
          <a:lstStyle/>
          <a:p>
            <a:r>
              <a:rPr lang="zh-CN" altLang="en-US" sz="2000">
                <a:cs typeface="+mn-ea"/>
                <a:sym typeface="+mn-lt"/>
              </a:rPr>
              <a:t>其它爆炸</a:t>
            </a:r>
          </a:p>
        </p:txBody>
      </p:sp>
      <p:sp>
        <p:nvSpPr>
          <p:cNvPr id="84" name="矩形: 圆角 83"/>
          <p:cNvSpPr/>
          <p:nvPr/>
        </p:nvSpPr>
        <p:spPr bwMode="auto">
          <a:xfrm>
            <a:off x="6952742" y="5702058"/>
            <a:ext cx="588629" cy="409964"/>
          </a:xfrm>
          <a:prstGeom prst="roundRect">
            <a:avLst>
              <a:gd name="adj" fmla="val 6683"/>
            </a:avLst>
          </a:prstGeom>
          <a:gradFill>
            <a:gsLst>
              <a:gs pos="50000">
                <a:schemeClr val="bg1"/>
              </a:gs>
              <a:gs pos="0">
                <a:srgbClr val="E8380E"/>
              </a:gs>
              <a:gs pos="100000">
                <a:srgbClr val="B92C0B"/>
              </a:gs>
            </a:gsLst>
            <a:lin ang="5400000" scaled="1"/>
          </a:gra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04" tIns="45703" rIns="91404" bIns="45703" numCol="1" spcCol="0" rtlCol="0" fromWordArt="0" anchor="t" anchorCtr="0" forceAA="0" compatLnSpc="1">
            <a:noAutofit/>
          </a:bodyPr>
          <a:lstStyle/>
          <a:p>
            <a:pPr algn="ctr"/>
            <a:r>
              <a:rPr lang="en-US" altLang="zh-CN" sz="2000">
                <a:solidFill>
                  <a:schemeClr val="accent2"/>
                </a:solidFill>
                <a:cs typeface="+mn-ea"/>
                <a:sym typeface="+mn-lt"/>
              </a:rPr>
              <a:t>19</a:t>
            </a:r>
            <a:endParaRPr lang="zh-CN" altLang="en-US" sz="2000">
              <a:solidFill>
                <a:schemeClr val="accent2"/>
              </a:solidFill>
              <a:cs typeface="+mn-ea"/>
              <a:sym typeface="+mn-lt"/>
            </a:endParaRPr>
          </a:p>
        </p:txBody>
      </p:sp>
      <p:sp>
        <p:nvSpPr>
          <p:cNvPr id="85" name="矩形: 圆角 84"/>
          <p:cNvSpPr/>
          <p:nvPr/>
        </p:nvSpPr>
        <p:spPr bwMode="auto">
          <a:xfrm>
            <a:off x="7607577" y="5702058"/>
            <a:ext cx="2591376" cy="409964"/>
          </a:xfrm>
          <a:prstGeom prst="roundRect">
            <a:avLst>
              <a:gd name="adj" fmla="val 6683"/>
            </a:avLst>
          </a:prstGeom>
          <a:gradFill>
            <a:gsLst>
              <a:gs pos="60000">
                <a:schemeClr val="accent2">
                  <a:lumMod val="95000"/>
                </a:schemeClr>
              </a:gs>
              <a:gs pos="0">
                <a:schemeClr val="accent2"/>
              </a:gs>
              <a:gs pos="100000">
                <a:schemeClr val="accent2">
                  <a:lumMod val="85000"/>
                </a:schemeClr>
              </a:gs>
            </a:gsLst>
            <a:lin ang="5400000" scaled="1"/>
          </a:gradFill>
          <a:ln w="9525" cap="flat" cmpd="sng" algn="ctr">
            <a:solidFill>
              <a:schemeClr val="accent1">
                <a:lumMod val="20000"/>
                <a:lumOff val="8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04" tIns="45703" rIns="91404" bIns="45703" numCol="1" spcCol="0" rtlCol="0" fromWordArt="0" anchor="t" anchorCtr="0" forceAA="0" compatLnSpc="1">
            <a:noAutofit/>
          </a:bodyPr>
          <a:lstStyle/>
          <a:p>
            <a:r>
              <a:rPr lang="zh-CN" altLang="en-US" sz="2000">
                <a:cs typeface="+mn-ea"/>
                <a:sym typeface="+mn-lt"/>
              </a:rPr>
              <a:t>中毒和窒息 </a:t>
            </a:r>
          </a:p>
        </p:txBody>
      </p:sp>
      <p:sp>
        <p:nvSpPr>
          <p:cNvPr id="86" name="矩形: 圆角 85"/>
          <p:cNvSpPr/>
          <p:nvPr/>
        </p:nvSpPr>
        <p:spPr bwMode="auto">
          <a:xfrm>
            <a:off x="6952742" y="6188406"/>
            <a:ext cx="588629" cy="409964"/>
          </a:xfrm>
          <a:prstGeom prst="roundRect">
            <a:avLst>
              <a:gd name="adj" fmla="val 6683"/>
            </a:avLst>
          </a:prstGeom>
          <a:gradFill>
            <a:gsLst>
              <a:gs pos="50000">
                <a:schemeClr val="bg1"/>
              </a:gs>
              <a:gs pos="0">
                <a:srgbClr val="E8380E"/>
              </a:gs>
              <a:gs pos="100000">
                <a:srgbClr val="B92C0B"/>
              </a:gs>
            </a:gsLst>
            <a:lin ang="5400000" scaled="1"/>
          </a:gra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04" tIns="45703" rIns="91404" bIns="45703" numCol="1" spcCol="0" rtlCol="0" fromWordArt="0" anchor="t" anchorCtr="0" forceAA="0" compatLnSpc="1">
            <a:noAutofit/>
          </a:bodyPr>
          <a:lstStyle/>
          <a:p>
            <a:pPr algn="ctr"/>
            <a:r>
              <a:rPr lang="en-US" altLang="zh-CN" sz="2000">
                <a:solidFill>
                  <a:schemeClr val="accent2"/>
                </a:solidFill>
                <a:cs typeface="+mn-ea"/>
                <a:sym typeface="+mn-lt"/>
              </a:rPr>
              <a:t>20</a:t>
            </a:r>
            <a:endParaRPr lang="zh-CN" altLang="en-US" sz="2000">
              <a:solidFill>
                <a:schemeClr val="accent2"/>
              </a:solidFill>
              <a:cs typeface="+mn-ea"/>
              <a:sym typeface="+mn-lt"/>
            </a:endParaRPr>
          </a:p>
        </p:txBody>
      </p:sp>
      <p:sp>
        <p:nvSpPr>
          <p:cNvPr id="87" name="矩形: 圆角 86"/>
          <p:cNvSpPr/>
          <p:nvPr/>
        </p:nvSpPr>
        <p:spPr bwMode="auto">
          <a:xfrm>
            <a:off x="7607577" y="6188406"/>
            <a:ext cx="2591376" cy="409964"/>
          </a:xfrm>
          <a:prstGeom prst="roundRect">
            <a:avLst>
              <a:gd name="adj" fmla="val 6683"/>
            </a:avLst>
          </a:prstGeom>
          <a:gradFill>
            <a:gsLst>
              <a:gs pos="60000">
                <a:schemeClr val="accent2">
                  <a:lumMod val="95000"/>
                </a:schemeClr>
              </a:gs>
              <a:gs pos="0">
                <a:schemeClr val="accent2"/>
              </a:gs>
              <a:gs pos="100000">
                <a:schemeClr val="accent2">
                  <a:lumMod val="85000"/>
                </a:schemeClr>
              </a:gs>
            </a:gsLst>
            <a:lin ang="5400000" scaled="1"/>
          </a:gradFill>
          <a:ln w="9525" cap="flat" cmpd="sng" algn="ctr">
            <a:solidFill>
              <a:schemeClr val="accent1">
                <a:lumMod val="20000"/>
                <a:lumOff val="8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04" tIns="45703" rIns="91404" bIns="45703" numCol="1" spcCol="0" rtlCol="0" fromWordArt="0" anchor="t" anchorCtr="0" forceAA="0" compatLnSpc="1">
            <a:noAutofit/>
          </a:bodyPr>
          <a:lstStyle/>
          <a:p>
            <a:r>
              <a:rPr lang="zh-CN" altLang="en-US" sz="2000">
                <a:cs typeface="+mn-ea"/>
                <a:sym typeface="+mn-lt"/>
              </a:rPr>
              <a:t>其它伤害</a:t>
            </a:r>
          </a:p>
        </p:txBody>
      </p:sp>
      <p:sp>
        <p:nvSpPr>
          <p:cNvPr id="48" name="文本框 47"/>
          <p:cNvSpPr txBox="1"/>
          <p:nvPr/>
        </p:nvSpPr>
        <p:spPr>
          <a:xfrm>
            <a:off x="1536316" y="284669"/>
            <a:ext cx="5110280" cy="584775"/>
          </a:xfrm>
          <a:prstGeom prst="rect">
            <a:avLst/>
          </a:prstGeom>
          <a:noFill/>
        </p:spPr>
        <p:txBody>
          <a:bodyPr wrap="square" rtlCol="0">
            <a:spAutoFit/>
          </a:bodyPr>
          <a:lstStyle>
            <a:defPPr>
              <a:defRPr lang="zh-CN"/>
            </a:defPPr>
            <a:lvl1pPr algn="ctr">
              <a:defRPr sz="2800" b="1">
                <a:latin typeface="+mj-ea"/>
                <a:ea typeface="+mj-ea"/>
              </a:defRPr>
            </a:lvl1pPr>
          </a:lstStyle>
          <a:p>
            <a:pPr algn="l"/>
            <a:r>
              <a:rPr lang="zh-CN" altLang="en-US" sz="3200" dirty="0">
                <a:latin typeface="+mn-lt"/>
                <a:ea typeface="+mn-ea"/>
                <a:cs typeface="+mn-ea"/>
                <a:sym typeface="+mn-lt"/>
              </a:rPr>
              <a:t>安全生产基础知识</a:t>
            </a:r>
          </a:p>
        </p:txBody>
      </p:sp>
    </p:spTree>
  </p:cSld>
  <p:clrMapOvr>
    <a:masterClrMapping/>
  </p:clrMapOvr>
  <p:transition spd="slow" advTm="4665">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anim calcmode="lin" valueType="num">
                                      <p:cBhvr>
                                        <p:cTn id="12" dur="500" fill="hold"/>
                                        <p:tgtEl>
                                          <p:spTgt spid="19"/>
                                        </p:tgtEl>
                                        <p:attrNameLst>
                                          <p:attrName>ppt_x</p:attrName>
                                        </p:attrNameLst>
                                      </p:cBhvr>
                                      <p:tavLst>
                                        <p:tav tm="0">
                                          <p:val>
                                            <p:strVal val="#ppt_x"/>
                                          </p:val>
                                        </p:tav>
                                        <p:tav tm="100000">
                                          <p:val>
                                            <p:strVal val="#ppt_x"/>
                                          </p:val>
                                        </p:tav>
                                      </p:tavLst>
                                    </p:anim>
                                    <p:anim calcmode="lin" valueType="num">
                                      <p:cBhvr>
                                        <p:cTn id="13" dur="500" fill="hold"/>
                                        <p:tgtEl>
                                          <p:spTgt spid="19"/>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0-#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additive="base">
                                        <p:cTn id="21" dur="500" fill="hold"/>
                                        <p:tgtEl>
                                          <p:spTgt spid="30"/>
                                        </p:tgtEl>
                                        <p:attrNameLst>
                                          <p:attrName>ppt_x</p:attrName>
                                        </p:attrNameLst>
                                      </p:cBhvr>
                                      <p:tavLst>
                                        <p:tav tm="0">
                                          <p:val>
                                            <p:strVal val="0-#ppt_w/2"/>
                                          </p:val>
                                        </p:tav>
                                        <p:tav tm="100000">
                                          <p:val>
                                            <p:strVal val="#ppt_x"/>
                                          </p:val>
                                        </p:tav>
                                      </p:tavLst>
                                    </p:anim>
                                    <p:anim calcmode="lin" valueType="num">
                                      <p:cBhvr additive="base">
                                        <p:cTn id="22" dur="500" fill="hold"/>
                                        <p:tgtEl>
                                          <p:spTgt spid="30"/>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additive="base">
                                        <p:cTn id="25" dur="500" fill="hold"/>
                                        <p:tgtEl>
                                          <p:spTgt spid="32"/>
                                        </p:tgtEl>
                                        <p:attrNameLst>
                                          <p:attrName>ppt_x</p:attrName>
                                        </p:attrNameLst>
                                      </p:cBhvr>
                                      <p:tavLst>
                                        <p:tav tm="0">
                                          <p:val>
                                            <p:strVal val="0-#ppt_w/2"/>
                                          </p:val>
                                        </p:tav>
                                        <p:tav tm="100000">
                                          <p:val>
                                            <p:strVal val="#ppt_x"/>
                                          </p:val>
                                        </p:tav>
                                      </p:tavLst>
                                    </p:anim>
                                    <p:anim calcmode="lin" valueType="num">
                                      <p:cBhvr additive="base">
                                        <p:cTn id="26" dur="500" fill="hold"/>
                                        <p:tgtEl>
                                          <p:spTgt spid="32"/>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anim calcmode="lin" valueType="num">
                                      <p:cBhvr additive="base">
                                        <p:cTn id="29" dur="500" fill="hold"/>
                                        <p:tgtEl>
                                          <p:spTgt spid="34"/>
                                        </p:tgtEl>
                                        <p:attrNameLst>
                                          <p:attrName>ppt_x</p:attrName>
                                        </p:attrNameLst>
                                      </p:cBhvr>
                                      <p:tavLst>
                                        <p:tav tm="0">
                                          <p:val>
                                            <p:strVal val="0-#ppt_w/2"/>
                                          </p:val>
                                        </p:tav>
                                        <p:tav tm="100000">
                                          <p:val>
                                            <p:strVal val="#ppt_x"/>
                                          </p:val>
                                        </p:tav>
                                      </p:tavLst>
                                    </p:anim>
                                    <p:anim calcmode="lin" valueType="num">
                                      <p:cBhvr additive="base">
                                        <p:cTn id="30" dur="500" fill="hold"/>
                                        <p:tgtEl>
                                          <p:spTgt spid="34"/>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anim calcmode="lin" valueType="num">
                                      <p:cBhvr additive="base">
                                        <p:cTn id="33" dur="500" fill="hold"/>
                                        <p:tgtEl>
                                          <p:spTgt spid="36"/>
                                        </p:tgtEl>
                                        <p:attrNameLst>
                                          <p:attrName>ppt_x</p:attrName>
                                        </p:attrNameLst>
                                      </p:cBhvr>
                                      <p:tavLst>
                                        <p:tav tm="0">
                                          <p:val>
                                            <p:strVal val="0-#ppt_w/2"/>
                                          </p:val>
                                        </p:tav>
                                        <p:tav tm="100000">
                                          <p:val>
                                            <p:strVal val="#ppt_x"/>
                                          </p:val>
                                        </p:tav>
                                      </p:tavLst>
                                    </p:anim>
                                    <p:anim calcmode="lin" valueType="num">
                                      <p:cBhvr additive="base">
                                        <p:cTn id="34" dur="500" fill="hold"/>
                                        <p:tgtEl>
                                          <p:spTgt spid="36"/>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anim calcmode="lin" valueType="num">
                                      <p:cBhvr additive="base">
                                        <p:cTn id="37" dur="500" fill="hold"/>
                                        <p:tgtEl>
                                          <p:spTgt spid="38"/>
                                        </p:tgtEl>
                                        <p:attrNameLst>
                                          <p:attrName>ppt_x</p:attrName>
                                        </p:attrNameLst>
                                      </p:cBhvr>
                                      <p:tavLst>
                                        <p:tav tm="0">
                                          <p:val>
                                            <p:strVal val="0-#ppt_w/2"/>
                                          </p:val>
                                        </p:tav>
                                        <p:tav tm="100000">
                                          <p:val>
                                            <p:strVal val="#ppt_x"/>
                                          </p:val>
                                        </p:tav>
                                      </p:tavLst>
                                    </p:anim>
                                    <p:anim calcmode="lin" valueType="num">
                                      <p:cBhvr additive="base">
                                        <p:cTn id="38" dur="500" fill="hold"/>
                                        <p:tgtEl>
                                          <p:spTgt spid="38"/>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40"/>
                                        </p:tgtEl>
                                        <p:attrNameLst>
                                          <p:attrName>style.visibility</p:attrName>
                                        </p:attrNameLst>
                                      </p:cBhvr>
                                      <p:to>
                                        <p:strVal val="visible"/>
                                      </p:to>
                                    </p:set>
                                    <p:anim calcmode="lin" valueType="num">
                                      <p:cBhvr additive="base">
                                        <p:cTn id="41" dur="500" fill="hold"/>
                                        <p:tgtEl>
                                          <p:spTgt spid="40"/>
                                        </p:tgtEl>
                                        <p:attrNameLst>
                                          <p:attrName>ppt_x</p:attrName>
                                        </p:attrNameLst>
                                      </p:cBhvr>
                                      <p:tavLst>
                                        <p:tav tm="0">
                                          <p:val>
                                            <p:strVal val="0-#ppt_w/2"/>
                                          </p:val>
                                        </p:tav>
                                        <p:tav tm="100000">
                                          <p:val>
                                            <p:strVal val="#ppt_x"/>
                                          </p:val>
                                        </p:tav>
                                      </p:tavLst>
                                    </p:anim>
                                    <p:anim calcmode="lin" valueType="num">
                                      <p:cBhvr additive="base">
                                        <p:cTn id="42" dur="500" fill="hold"/>
                                        <p:tgtEl>
                                          <p:spTgt spid="40"/>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2"/>
                                        </p:tgtEl>
                                        <p:attrNameLst>
                                          <p:attrName>style.visibility</p:attrName>
                                        </p:attrNameLst>
                                      </p:cBhvr>
                                      <p:to>
                                        <p:strVal val="visible"/>
                                      </p:to>
                                    </p:set>
                                    <p:anim calcmode="lin" valueType="num">
                                      <p:cBhvr additive="base">
                                        <p:cTn id="45" dur="500" fill="hold"/>
                                        <p:tgtEl>
                                          <p:spTgt spid="42"/>
                                        </p:tgtEl>
                                        <p:attrNameLst>
                                          <p:attrName>ppt_x</p:attrName>
                                        </p:attrNameLst>
                                      </p:cBhvr>
                                      <p:tavLst>
                                        <p:tav tm="0">
                                          <p:val>
                                            <p:strVal val="0-#ppt_w/2"/>
                                          </p:val>
                                        </p:tav>
                                        <p:tav tm="100000">
                                          <p:val>
                                            <p:strVal val="#ppt_x"/>
                                          </p:val>
                                        </p:tav>
                                      </p:tavLst>
                                    </p:anim>
                                    <p:anim calcmode="lin" valueType="num">
                                      <p:cBhvr additive="base">
                                        <p:cTn id="46" dur="500" fill="hold"/>
                                        <p:tgtEl>
                                          <p:spTgt spid="42"/>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44"/>
                                        </p:tgtEl>
                                        <p:attrNameLst>
                                          <p:attrName>style.visibility</p:attrName>
                                        </p:attrNameLst>
                                      </p:cBhvr>
                                      <p:to>
                                        <p:strVal val="visible"/>
                                      </p:to>
                                    </p:set>
                                    <p:anim calcmode="lin" valueType="num">
                                      <p:cBhvr additive="base">
                                        <p:cTn id="49" dur="500" fill="hold"/>
                                        <p:tgtEl>
                                          <p:spTgt spid="44"/>
                                        </p:tgtEl>
                                        <p:attrNameLst>
                                          <p:attrName>ppt_x</p:attrName>
                                        </p:attrNameLst>
                                      </p:cBhvr>
                                      <p:tavLst>
                                        <p:tav tm="0">
                                          <p:val>
                                            <p:strVal val="0-#ppt_w/2"/>
                                          </p:val>
                                        </p:tav>
                                        <p:tav tm="100000">
                                          <p:val>
                                            <p:strVal val="#ppt_x"/>
                                          </p:val>
                                        </p:tav>
                                      </p:tavLst>
                                    </p:anim>
                                    <p:anim calcmode="lin" valueType="num">
                                      <p:cBhvr additive="base">
                                        <p:cTn id="50" dur="500" fill="hold"/>
                                        <p:tgtEl>
                                          <p:spTgt spid="44"/>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6"/>
                                        </p:tgtEl>
                                        <p:attrNameLst>
                                          <p:attrName>style.visibility</p:attrName>
                                        </p:attrNameLst>
                                      </p:cBhvr>
                                      <p:to>
                                        <p:strVal val="visible"/>
                                      </p:to>
                                    </p:set>
                                    <p:anim calcmode="lin" valueType="num">
                                      <p:cBhvr additive="base">
                                        <p:cTn id="53" dur="500" fill="hold"/>
                                        <p:tgtEl>
                                          <p:spTgt spid="46"/>
                                        </p:tgtEl>
                                        <p:attrNameLst>
                                          <p:attrName>ppt_x</p:attrName>
                                        </p:attrNameLst>
                                      </p:cBhvr>
                                      <p:tavLst>
                                        <p:tav tm="0">
                                          <p:val>
                                            <p:strVal val="0-#ppt_w/2"/>
                                          </p:val>
                                        </p:tav>
                                        <p:tav tm="100000">
                                          <p:val>
                                            <p:strVal val="#ppt_x"/>
                                          </p:val>
                                        </p:tav>
                                      </p:tavLst>
                                    </p:anim>
                                    <p:anim calcmode="lin" valueType="num">
                                      <p:cBhvr additive="base">
                                        <p:cTn id="54" dur="500" fill="hold"/>
                                        <p:tgtEl>
                                          <p:spTgt spid="46"/>
                                        </p:tgtEl>
                                        <p:attrNameLst>
                                          <p:attrName>ppt_y</p:attrName>
                                        </p:attrNameLst>
                                      </p:cBhvr>
                                      <p:tavLst>
                                        <p:tav tm="0">
                                          <p:val>
                                            <p:strVal val="#ppt_y"/>
                                          </p:val>
                                        </p:tav>
                                        <p:tav tm="100000">
                                          <p:val>
                                            <p:strVal val="#ppt_y"/>
                                          </p:val>
                                        </p:tav>
                                      </p:tavLst>
                                    </p:anim>
                                  </p:childTnLst>
                                </p:cTn>
                              </p:par>
                            </p:childTnLst>
                          </p:cTn>
                        </p:par>
                        <p:par>
                          <p:cTn id="55" fill="hold">
                            <p:stCondLst>
                              <p:cond delay="1500"/>
                            </p:stCondLst>
                            <p:childTnLst>
                              <p:par>
                                <p:cTn id="56" presetID="22" presetClass="entr" presetSubtype="8" fill="hold" grpId="0" nodeType="after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wipe(left)">
                                      <p:cBhvr>
                                        <p:cTn id="58" dur="500"/>
                                        <p:tgtEl>
                                          <p:spTgt spid="29"/>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wipe(left)">
                                      <p:cBhvr>
                                        <p:cTn id="61" dur="500"/>
                                        <p:tgtEl>
                                          <p:spTgt spid="31"/>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wipe(left)">
                                      <p:cBhvr>
                                        <p:cTn id="64" dur="500"/>
                                        <p:tgtEl>
                                          <p:spTgt spid="33"/>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wipe(left)">
                                      <p:cBhvr>
                                        <p:cTn id="67" dur="500"/>
                                        <p:tgtEl>
                                          <p:spTgt spid="35"/>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wipe(left)">
                                      <p:cBhvr>
                                        <p:cTn id="70" dur="500"/>
                                        <p:tgtEl>
                                          <p:spTgt spid="37"/>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39"/>
                                        </p:tgtEl>
                                        <p:attrNameLst>
                                          <p:attrName>style.visibility</p:attrName>
                                        </p:attrNameLst>
                                      </p:cBhvr>
                                      <p:to>
                                        <p:strVal val="visible"/>
                                      </p:to>
                                    </p:set>
                                    <p:animEffect transition="in" filter="wipe(left)">
                                      <p:cBhvr>
                                        <p:cTn id="73" dur="500"/>
                                        <p:tgtEl>
                                          <p:spTgt spid="39"/>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41"/>
                                        </p:tgtEl>
                                        <p:attrNameLst>
                                          <p:attrName>style.visibility</p:attrName>
                                        </p:attrNameLst>
                                      </p:cBhvr>
                                      <p:to>
                                        <p:strVal val="visible"/>
                                      </p:to>
                                    </p:set>
                                    <p:animEffect transition="in" filter="wipe(left)">
                                      <p:cBhvr>
                                        <p:cTn id="76" dur="500"/>
                                        <p:tgtEl>
                                          <p:spTgt spid="41"/>
                                        </p:tgtEl>
                                      </p:cBhvr>
                                    </p:animEffect>
                                  </p:childTnLst>
                                </p:cTn>
                              </p:par>
                              <p:par>
                                <p:cTn id="77" presetID="22" presetClass="entr" presetSubtype="8" fill="hold" grpId="0" nodeType="withEffect">
                                  <p:stCondLst>
                                    <p:cond delay="0"/>
                                  </p:stCondLst>
                                  <p:childTnLst>
                                    <p:set>
                                      <p:cBhvr>
                                        <p:cTn id="78" dur="1" fill="hold">
                                          <p:stCondLst>
                                            <p:cond delay="0"/>
                                          </p:stCondLst>
                                        </p:cTn>
                                        <p:tgtEl>
                                          <p:spTgt spid="43"/>
                                        </p:tgtEl>
                                        <p:attrNameLst>
                                          <p:attrName>style.visibility</p:attrName>
                                        </p:attrNameLst>
                                      </p:cBhvr>
                                      <p:to>
                                        <p:strVal val="visible"/>
                                      </p:to>
                                    </p:set>
                                    <p:animEffect transition="in" filter="wipe(left)">
                                      <p:cBhvr>
                                        <p:cTn id="79" dur="500"/>
                                        <p:tgtEl>
                                          <p:spTgt spid="43"/>
                                        </p:tgtEl>
                                      </p:cBhvr>
                                    </p:animEffect>
                                  </p:childTnLst>
                                </p:cTn>
                              </p:par>
                              <p:par>
                                <p:cTn id="80" presetID="22" presetClass="entr" presetSubtype="8" fill="hold" grpId="0" nodeType="withEffect">
                                  <p:stCondLst>
                                    <p:cond delay="0"/>
                                  </p:stCondLst>
                                  <p:childTnLst>
                                    <p:set>
                                      <p:cBhvr>
                                        <p:cTn id="81" dur="1" fill="hold">
                                          <p:stCondLst>
                                            <p:cond delay="0"/>
                                          </p:stCondLst>
                                        </p:cTn>
                                        <p:tgtEl>
                                          <p:spTgt spid="45"/>
                                        </p:tgtEl>
                                        <p:attrNameLst>
                                          <p:attrName>style.visibility</p:attrName>
                                        </p:attrNameLst>
                                      </p:cBhvr>
                                      <p:to>
                                        <p:strVal val="visible"/>
                                      </p:to>
                                    </p:set>
                                    <p:animEffect transition="in" filter="wipe(left)">
                                      <p:cBhvr>
                                        <p:cTn id="82" dur="500"/>
                                        <p:tgtEl>
                                          <p:spTgt spid="45"/>
                                        </p:tgtEl>
                                      </p:cBhvr>
                                    </p:animEffect>
                                  </p:childTnLst>
                                </p:cTn>
                              </p:par>
                              <p:par>
                                <p:cTn id="83" presetID="22" presetClass="entr" presetSubtype="8" fill="hold" grpId="0" nodeType="withEffect">
                                  <p:stCondLst>
                                    <p:cond delay="0"/>
                                  </p:stCondLst>
                                  <p:childTnLst>
                                    <p:set>
                                      <p:cBhvr>
                                        <p:cTn id="84" dur="1" fill="hold">
                                          <p:stCondLst>
                                            <p:cond delay="0"/>
                                          </p:stCondLst>
                                        </p:cTn>
                                        <p:tgtEl>
                                          <p:spTgt spid="47"/>
                                        </p:tgtEl>
                                        <p:attrNameLst>
                                          <p:attrName>style.visibility</p:attrName>
                                        </p:attrNameLst>
                                      </p:cBhvr>
                                      <p:to>
                                        <p:strVal val="visible"/>
                                      </p:to>
                                    </p:set>
                                    <p:animEffect transition="in" filter="wipe(left)">
                                      <p:cBhvr>
                                        <p:cTn id="85" dur="500"/>
                                        <p:tgtEl>
                                          <p:spTgt spid="47"/>
                                        </p:tgtEl>
                                      </p:cBhvr>
                                    </p:animEffect>
                                  </p:childTnLst>
                                </p:cTn>
                              </p:par>
                            </p:childTnLst>
                          </p:cTn>
                        </p:par>
                        <p:par>
                          <p:cTn id="86" fill="hold">
                            <p:stCondLst>
                              <p:cond delay="2000"/>
                            </p:stCondLst>
                            <p:childTnLst>
                              <p:par>
                                <p:cTn id="87" presetID="2" presetClass="entr" presetSubtype="2" fill="hold" grpId="0" nodeType="afterEffect">
                                  <p:stCondLst>
                                    <p:cond delay="0"/>
                                  </p:stCondLst>
                                  <p:childTnLst>
                                    <p:set>
                                      <p:cBhvr>
                                        <p:cTn id="88" dur="1" fill="hold">
                                          <p:stCondLst>
                                            <p:cond delay="0"/>
                                          </p:stCondLst>
                                        </p:cTn>
                                        <p:tgtEl>
                                          <p:spTgt spid="68"/>
                                        </p:tgtEl>
                                        <p:attrNameLst>
                                          <p:attrName>style.visibility</p:attrName>
                                        </p:attrNameLst>
                                      </p:cBhvr>
                                      <p:to>
                                        <p:strVal val="visible"/>
                                      </p:to>
                                    </p:set>
                                    <p:anim calcmode="lin" valueType="num">
                                      <p:cBhvr additive="base">
                                        <p:cTn id="89" dur="500" fill="hold"/>
                                        <p:tgtEl>
                                          <p:spTgt spid="68"/>
                                        </p:tgtEl>
                                        <p:attrNameLst>
                                          <p:attrName>ppt_x</p:attrName>
                                        </p:attrNameLst>
                                      </p:cBhvr>
                                      <p:tavLst>
                                        <p:tav tm="0">
                                          <p:val>
                                            <p:strVal val="1+#ppt_w/2"/>
                                          </p:val>
                                        </p:tav>
                                        <p:tav tm="100000">
                                          <p:val>
                                            <p:strVal val="#ppt_x"/>
                                          </p:val>
                                        </p:tav>
                                      </p:tavLst>
                                    </p:anim>
                                    <p:anim calcmode="lin" valueType="num">
                                      <p:cBhvr additive="base">
                                        <p:cTn id="90" dur="500" fill="hold"/>
                                        <p:tgtEl>
                                          <p:spTgt spid="68"/>
                                        </p:tgtEl>
                                        <p:attrNameLst>
                                          <p:attrName>ppt_y</p:attrName>
                                        </p:attrNameLst>
                                      </p:cBhvr>
                                      <p:tavLst>
                                        <p:tav tm="0">
                                          <p:val>
                                            <p:strVal val="#ppt_y"/>
                                          </p:val>
                                        </p:tav>
                                        <p:tav tm="100000">
                                          <p:val>
                                            <p:strVal val="#ppt_y"/>
                                          </p:val>
                                        </p:tav>
                                      </p:tavLst>
                                    </p:anim>
                                  </p:childTnLst>
                                </p:cTn>
                              </p:par>
                              <p:par>
                                <p:cTn id="91" presetID="2" presetClass="entr" presetSubtype="2" fill="hold" grpId="0" nodeType="withEffect">
                                  <p:stCondLst>
                                    <p:cond delay="0"/>
                                  </p:stCondLst>
                                  <p:childTnLst>
                                    <p:set>
                                      <p:cBhvr>
                                        <p:cTn id="92" dur="1" fill="hold">
                                          <p:stCondLst>
                                            <p:cond delay="0"/>
                                          </p:stCondLst>
                                        </p:cTn>
                                        <p:tgtEl>
                                          <p:spTgt spid="70"/>
                                        </p:tgtEl>
                                        <p:attrNameLst>
                                          <p:attrName>style.visibility</p:attrName>
                                        </p:attrNameLst>
                                      </p:cBhvr>
                                      <p:to>
                                        <p:strVal val="visible"/>
                                      </p:to>
                                    </p:set>
                                    <p:anim calcmode="lin" valueType="num">
                                      <p:cBhvr additive="base">
                                        <p:cTn id="93" dur="500" fill="hold"/>
                                        <p:tgtEl>
                                          <p:spTgt spid="70"/>
                                        </p:tgtEl>
                                        <p:attrNameLst>
                                          <p:attrName>ppt_x</p:attrName>
                                        </p:attrNameLst>
                                      </p:cBhvr>
                                      <p:tavLst>
                                        <p:tav tm="0">
                                          <p:val>
                                            <p:strVal val="1+#ppt_w/2"/>
                                          </p:val>
                                        </p:tav>
                                        <p:tav tm="100000">
                                          <p:val>
                                            <p:strVal val="#ppt_x"/>
                                          </p:val>
                                        </p:tav>
                                      </p:tavLst>
                                    </p:anim>
                                    <p:anim calcmode="lin" valueType="num">
                                      <p:cBhvr additive="base">
                                        <p:cTn id="94" dur="500" fill="hold"/>
                                        <p:tgtEl>
                                          <p:spTgt spid="70"/>
                                        </p:tgtEl>
                                        <p:attrNameLst>
                                          <p:attrName>ppt_y</p:attrName>
                                        </p:attrNameLst>
                                      </p:cBhvr>
                                      <p:tavLst>
                                        <p:tav tm="0">
                                          <p:val>
                                            <p:strVal val="#ppt_y"/>
                                          </p:val>
                                        </p:tav>
                                        <p:tav tm="100000">
                                          <p:val>
                                            <p:strVal val="#ppt_y"/>
                                          </p:val>
                                        </p:tav>
                                      </p:tavLst>
                                    </p:anim>
                                  </p:childTnLst>
                                </p:cTn>
                              </p:par>
                              <p:par>
                                <p:cTn id="95" presetID="2" presetClass="entr" presetSubtype="2" fill="hold" grpId="0" nodeType="withEffect">
                                  <p:stCondLst>
                                    <p:cond delay="0"/>
                                  </p:stCondLst>
                                  <p:childTnLst>
                                    <p:set>
                                      <p:cBhvr>
                                        <p:cTn id="96" dur="1" fill="hold">
                                          <p:stCondLst>
                                            <p:cond delay="0"/>
                                          </p:stCondLst>
                                        </p:cTn>
                                        <p:tgtEl>
                                          <p:spTgt spid="72"/>
                                        </p:tgtEl>
                                        <p:attrNameLst>
                                          <p:attrName>style.visibility</p:attrName>
                                        </p:attrNameLst>
                                      </p:cBhvr>
                                      <p:to>
                                        <p:strVal val="visible"/>
                                      </p:to>
                                    </p:set>
                                    <p:anim calcmode="lin" valueType="num">
                                      <p:cBhvr additive="base">
                                        <p:cTn id="97" dur="500" fill="hold"/>
                                        <p:tgtEl>
                                          <p:spTgt spid="72"/>
                                        </p:tgtEl>
                                        <p:attrNameLst>
                                          <p:attrName>ppt_x</p:attrName>
                                        </p:attrNameLst>
                                      </p:cBhvr>
                                      <p:tavLst>
                                        <p:tav tm="0">
                                          <p:val>
                                            <p:strVal val="1+#ppt_w/2"/>
                                          </p:val>
                                        </p:tav>
                                        <p:tav tm="100000">
                                          <p:val>
                                            <p:strVal val="#ppt_x"/>
                                          </p:val>
                                        </p:tav>
                                      </p:tavLst>
                                    </p:anim>
                                    <p:anim calcmode="lin" valueType="num">
                                      <p:cBhvr additive="base">
                                        <p:cTn id="98" dur="500" fill="hold"/>
                                        <p:tgtEl>
                                          <p:spTgt spid="72"/>
                                        </p:tgtEl>
                                        <p:attrNameLst>
                                          <p:attrName>ppt_y</p:attrName>
                                        </p:attrNameLst>
                                      </p:cBhvr>
                                      <p:tavLst>
                                        <p:tav tm="0">
                                          <p:val>
                                            <p:strVal val="#ppt_y"/>
                                          </p:val>
                                        </p:tav>
                                        <p:tav tm="100000">
                                          <p:val>
                                            <p:strVal val="#ppt_y"/>
                                          </p:val>
                                        </p:tav>
                                      </p:tavLst>
                                    </p:anim>
                                  </p:childTnLst>
                                </p:cTn>
                              </p:par>
                              <p:par>
                                <p:cTn id="99" presetID="2" presetClass="entr" presetSubtype="2" fill="hold" grpId="0" nodeType="withEffect">
                                  <p:stCondLst>
                                    <p:cond delay="0"/>
                                  </p:stCondLst>
                                  <p:childTnLst>
                                    <p:set>
                                      <p:cBhvr>
                                        <p:cTn id="100" dur="1" fill="hold">
                                          <p:stCondLst>
                                            <p:cond delay="0"/>
                                          </p:stCondLst>
                                        </p:cTn>
                                        <p:tgtEl>
                                          <p:spTgt spid="74"/>
                                        </p:tgtEl>
                                        <p:attrNameLst>
                                          <p:attrName>style.visibility</p:attrName>
                                        </p:attrNameLst>
                                      </p:cBhvr>
                                      <p:to>
                                        <p:strVal val="visible"/>
                                      </p:to>
                                    </p:set>
                                    <p:anim calcmode="lin" valueType="num">
                                      <p:cBhvr additive="base">
                                        <p:cTn id="101" dur="500" fill="hold"/>
                                        <p:tgtEl>
                                          <p:spTgt spid="74"/>
                                        </p:tgtEl>
                                        <p:attrNameLst>
                                          <p:attrName>ppt_x</p:attrName>
                                        </p:attrNameLst>
                                      </p:cBhvr>
                                      <p:tavLst>
                                        <p:tav tm="0">
                                          <p:val>
                                            <p:strVal val="1+#ppt_w/2"/>
                                          </p:val>
                                        </p:tav>
                                        <p:tav tm="100000">
                                          <p:val>
                                            <p:strVal val="#ppt_x"/>
                                          </p:val>
                                        </p:tav>
                                      </p:tavLst>
                                    </p:anim>
                                    <p:anim calcmode="lin" valueType="num">
                                      <p:cBhvr additive="base">
                                        <p:cTn id="102" dur="500" fill="hold"/>
                                        <p:tgtEl>
                                          <p:spTgt spid="74"/>
                                        </p:tgtEl>
                                        <p:attrNameLst>
                                          <p:attrName>ppt_y</p:attrName>
                                        </p:attrNameLst>
                                      </p:cBhvr>
                                      <p:tavLst>
                                        <p:tav tm="0">
                                          <p:val>
                                            <p:strVal val="#ppt_y"/>
                                          </p:val>
                                        </p:tav>
                                        <p:tav tm="100000">
                                          <p:val>
                                            <p:strVal val="#ppt_y"/>
                                          </p:val>
                                        </p:tav>
                                      </p:tavLst>
                                    </p:anim>
                                  </p:childTnLst>
                                </p:cTn>
                              </p:par>
                              <p:par>
                                <p:cTn id="103" presetID="2" presetClass="entr" presetSubtype="2" fill="hold" grpId="0" nodeType="withEffect">
                                  <p:stCondLst>
                                    <p:cond delay="0"/>
                                  </p:stCondLst>
                                  <p:childTnLst>
                                    <p:set>
                                      <p:cBhvr>
                                        <p:cTn id="104" dur="1" fill="hold">
                                          <p:stCondLst>
                                            <p:cond delay="0"/>
                                          </p:stCondLst>
                                        </p:cTn>
                                        <p:tgtEl>
                                          <p:spTgt spid="76"/>
                                        </p:tgtEl>
                                        <p:attrNameLst>
                                          <p:attrName>style.visibility</p:attrName>
                                        </p:attrNameLst>
                                      </p:cBhvr>
                                      <p:to>
                                        <p:strVal val="visible"/>
                                      </p:to>
                                    </p:set>
                                    <p:anim calcmode="lin" valueType="num">
                                      <p:cBhvr additive="base">
                                        <p:cTn id="105" dur="500" fill="hold"/>
                                        <p:tgtEl>
                                          <p:spTgt spid="76"/>
                                        </p:tgtEl>
                                        <p:attrNameLst>
                                          <p:attrName>ppt_x</p:attrName>
                                        </p:attrNameLst>
                                      </p:cBhvr>
                                      <p:tavLst>
                                        <p:tav tm="0">
                                          <p:val>
                                            <p:strVal val="1+#ppt_w/2"/>
                                          </p:val>
                                        </p:tav>
                                        <p:tav tm="100000">
                                          <p:val>
                                            <p:strVal val="#ppt_x"/>
                                          </p:val>
                                        </p:tav>
                                      </p:tavLst>
                                    </p:anim>
                                    <p:anim calcmode="lin" valueType="num">
                                      <p:cBhvr additive="base">
                                        <p:cTn id="106" dur="500" fill="hold"/>
                                        <p:tgtEl>
                                          <p:spTgt spid="76"/>
                                        </p:tgtEl>
                                        <p:attrNameLst>
                                          <p:attrName>ppt_y</p:attrName>
                                        </p:attrNameLst>
                                      </p:cBhvr>
                                      <p:tavLst>
                                        <p:tav tm="0">
                                          <p:val>
                                            <p:strVal val="#ppt_y"/>
                                          </p:val>
                                        </p:tav>
                                        <p:tav tm="100000">
                                          <p:val>
                                            <p:strVal val="#ppt_y"/>
                                          </p:val>
                                        </p:tav>
                                      </p:tavLst>
                                    </p:anim>
                                  </p:childTnLst>
                                </p:cTn>
                              </p:par>
                              <p:par>
                                <p:cTn id="107" presetID="2" presetClass="entr" presetSubtype="2" fill="hold" grpId="0" nodeType="withEffect">
                                  <p:stCondLst>
                                    <p:cond delay="0"/>
                                  </p:stCondLst>
                                  <p:childTnLst>
                                    <p:set>
                                      <p:cBhvr>
                                        <p:cTn id="108" dur="1" fill="hold">
                                          <p:stCondLst>
                                            <p:cond delay="0"/>
                                          </p:stCondLst>
                                        </p:cTn>
                                        <p:tgtEl>
                                          <p:spTgt spid="78"/>
                                        </p:tgtEl>
                                        <p:attrNameLst>
                                          <p:attrName>style.visibility</p:attrName>
                                        </p:attrNameLst>
                                      </p:cBhvr>
                                      <p:to>
                                        <p:strVal val="visible"/>
                                      </p:to>
                                    </p:set>
                                    <p:anim calcmode="lin" valueType="num">
                                      <p:cBhvr additive="base">
                                        <p:cTn id="109" dur="500" fill="hold"/>
                                        <p:tgtEl>
                                          <p:spTgt spid="78"/>
                                        </p:tgtEl>
                                        <p:attrNameLst>
                                          <p:attrName>ppt_x</p:attrName>
                                        </p:attrNameLst>
                                      </p:cBhvr>
                                      <p:tavLst>
                                        <p:tav tm="0">
                                          <p:val>
                                            <p:strVal val="1+#ppt_w/2"/>
                                          </p:val>
                                        </p:tav>
                                        <p:tav tm="100000">
                                          <p:val>
                                            <p:strVal val="#ppt_x"/>
                                          </p:val>
                                        </p:tav>
                                      </p:tavLst>
                                    </p:anim>
                                    <p:anim calcmode="lin" valueType="num">
                                      <p:cBhvr additive="base">
                                        <p:cTn id="110" dur="500" fill="hold"/>
                                        <p:tgtEl>
                                          <p:spTgt spid="78"/>
                                        </p:tgtEl>
                                        <p:attrNameLst>
                                          <p:attrName>ppt_y</p:attrName>
                                        </p:attrNameLst>
                                      </p:cBhvr>
                                      <p:tavLst>
                                        <p:tav tm="0">
                                          <p:val>
                                            <p:strVal val="#ppt_y"/>
                                          </p:val>
                                        </p:tav>
                                        <p:tav tm="100000">
                                          <p:val>
                                            <p:strVal val="#ppt_y"/>
                                          </p:val>
                                        </p:tav>
                                      </p:tavLst>
                                    </p:anim>
                                  </p:childTnLst>
                                </p:cTn>
                              </p:par>
                              <p:par>
                                <p:cTn id="111" presetID="2" presetClass="entr" presetSubtype="2" fill="hold" grpId="0" nodeType="withEffect">
                                  <p:stCondLst>
                                    <p:cond delay="0"/>
                                  </p:stCondLst>
                                  <p:childTnLst>
                                    <p:set>
                                      <p:cBhvr>
                                        <p:cTn id="112" dur="1" fill="hold">
                                          <p:stCondLst>
                                            <p:cond delay="0"/>
                                          </p:stCondLst>
                                        </p:cTn>
                                        <p:tgtEl>
                                          <p:spTgt spid="80"/>
                                        </p:tgtEl>
                                        <p:attrNameLst>
                                          <p:attrName>style.visibility</p:attrName>
                                        </p:attrNameLst>
                                      </p:cBhvr>
                                      <p:to>
                                        <p:strVal val="visible"/>
                                      </p:to>
                                    </p:set>
                                    <p:anim calcmode="lin" valueType="num">
                                      <p:cBhvr additive="base">
                                        <p:cTn id="113" dur="500" fill="hold"/>
                                        <p:tgtEl>
                                          <p:spTgt spid="80"/>
                                        </p:tgtEl>
                                        <p:attrNameLst>
                                          <p:attrName>ppt_x</p:attrName>
                                        </p:attrNameLst>
                                      </p:cBhvr>
                                      <p:tavLst>
                                        <p:tav tm="0">
                                          <p:val>
                                            <p:strVal val="1+#ppt_w/2"/>
                                          </p:val>
                                        </p:tav>
                                        <p:tav tm="100000">
                                          <p:val>
                                            <p:strVal val="#ppt_x"/>
                                          </p:val>
                                        </p:tav>
                                      </p:tavLst>
                                    </p:anim>
                                    <p:anim calcmode="lin" valueType="num">
                                      <p:cBhvr additive="base">
                                        <p:cTn id="114" dur="500" fill="hold"/>
                                        <p:tgtEl>
                                          <p:spTgt spid="80"/>
                                        </p:tgtEl>
                                        <p:attrNameLst>
                                          <p:attrName>ppt_y</p:attrName>
                                        </p:attrNameLst>
                                      </p:cBhvr>
                                      <p:tavLst>
                                        <p:tav tm="0">
                                          <p:val>
                                            <p:strVal val="#ppt_y"/>
                                          </p:val>
                                        </p:tav>
                                        <p:tav tm="100000">
                                          <p:val>
                                            <p:strVal val="#ppt_y"/>
                                          </p:val>
                                        </p:tav>
                                      </p:tavLst>
                                    </p:anim>
                                  </p:childTnLst>
                                </p:cTn>
                              </p:par>
                              <p:par>
                                <p:cTn id="115" presetID="2" presetClass="entr" presetSubtype="2" fill="hold" grpId="0" nodeType="withEffect">
                                  <p:stCondLst>
                                    <p:cond delay="0"/>
                                  </p:stCondLst>
                                  <p:childTnLst>
                                    <p:set>
                                      <p:cBhvr>
                                        <p:cTn id="116" dur="1" fill="hold">
                                          <p:stCondLst>
                                            <p:cond delay="0"/>
                                          </p:stCondLst>
                                        </p:cTn>
                                        <p:tgtEl>
                                          <p:spTgt spid="82"/>
                                        </p:tgtEl>
                                        <p:attrNameLst>
                                          <p:attrName>style.visibility</p:attrName>
                                        </p:attrNameLst>
                                      </p:cBhvr>
                                      <p:to>
                                        <p:strVal val="visible"/>
                                      </p:to>
                                    </p:set>
                                    <p:anim calcmode="lin" valueType="num">
                                      <p:cBhvr additive="base">
                                        <p:cTn id="117" dur="500" fill="hold"/>
                                        <p:tgtEl>
                                          <p:spTgt spid="82"/>
                                        </p:tgtEl>
                                        <p:attrNameLst>
                                          <p:attrName>ppt_x</p:attrName>
                                        </p:attrNameLst>
                                      </p:cBhvr>
                                      <p:tavLst>
                                        <p:tav tm="0">
                                          <p:val>
                                            <p:strVal val="1+#ppt_w/2"/>
                                          </p:val>
                                        </p:tav>
                                        <p:tav tm="100000">
                                          <p:val>
                                            <p:strVal val="#ppt_x"/>
                                          </p:val>
                                        </p:tav>
                                      </p:tavLst>
                                    </p:anim>
                                    <p:anim calcmode="lin" valueType="num">
                                      <p:cBhvr additive="base">
                                        <p:cTn id="118" dur="500" fill="hold"/>
                                        <p:tgtEl>
                                          <p:spTgt spid="82"/>
                                        </p:tgtEl>
                                        <p:attrNameLst>
                                          <p:attrName>ppt_y</p:attrName>
                                        </p:attrNameLst>
                                      </p:cBhvr>
                                      <p:tavLst>
                                        <p:tav tm="0">
                                          <p:val>
                                            <p:strVal val="#ppt_y"/>
                                          </p:val>
                                        </p:tav>
                                        <p:tav tm="100000">
                                          <p:val>
                                            <p:strVal val="#ppt_y"/>
                                          </p:val>
                                        </p:tav>
                                      </p:tavLst>
                                    </p:anim>
                                  </p:childTnLst>
                                </p:cTn>
                              </p:par>
                              <p:par>
                                <p:cTn id="119" presetID="2" presetClass="entr" presetSubtype="2" fill="hold" grpId="0" nodeType="withEffect">
                                  <p:stCondLst>
                                    <p:cond delay="0"/>
                                  </p:stCondLst>
                                  <p:childTnLst>
                                    <p:set>
                                      <p:cBhvr>
                                        <p:cTn id="120" dur="1" fill="hold">
                                          <p:stCondLst>
                                            <p:cond delay="0"/>
                                          </p:stCondLst>
                                        </p:cTn>
                                        <p:tgtEl>
                                          <p:spTgt spid="84"/>
                                        </p:tgtEl>
                                        <p:attrNameLst>
                                          <p:attrName>style.visibility</p:attrName>
                                        </p:attrNameLst>
                                      </p:cBhvr>
                                      <p:to>
                                        <p:strVal val="visible"/>
                                      </p:to>
                                    </p:set>
                                    <p:anim calcmode="lin" valueType="num">
                                      <p:cBhvr additive="base">
                                        <p:cTn id="121" dur="500" fill="hold"/>
                                        <p:tgtEl>
                                          <p:spTgt spid="84"/>
                                        </p:tgtEl>
                                        <p:attrNameLst>
                                          <p:attrName>ppt_x</p:attrName>
                                        </p:attrNameLst>
                                      </p:cBhvr>
                                      <p:tavLst>
                                        <p:tav tm="0">
                                          <p:val>
                                            <p:strVal val="1+#ppt_w/2"/>
                                          </p:val>
                                        </p:tav>
                                        <p:tav tm="100000">
                                          <p:val>
                                            <p:strVal val="#ppt_x"/>
                                          </p:val>
                                        </p:tav>
                                      </p:tavLst>
                                    </p:anim>
                                    <p:anim calcmode="lin" valueType="num">
                                      <p:cBhvr additive="base">
                                        <p:cTn id="122" dur="500" fill="hold"/>
                                        <p:tgtEl>
                                          <p:spTgt spid="84"/>
                                        </p:tgtEl>
                                        <p:attrNameLst>
                                          <p:attrName>ppt_y</p:attrName>
                                        </p:attrNameLst>
                                      </p:cBhvr>
                                      <p:tavLst>
                                        <p:tav tm="0">
                                          <p:val>
                                            <p:strVal val="#ppt_y"/>
                                          </p:val>
                                        </p:tav>
                                        <p:tav tm="100000">
                                          <p:val>
                                            <p:strVal val="#ppt_y"/>
                                          </p:val>
                                        </p:tav>
                                      </p:tavLst>
                                    </p:anim>
                                  </p:childTnLst>
                                </p:cTn>
                              </p:par>
                              <p:par>
                                <p:cTn id="123" presetID="2" presetClass="entr" presetSubtype="2" fill="hold" grpId="0" nodeType="withEffect">
                                  <p:stCondLst>
                                    <p:cond delay="0"/>
                                  </p:stCondLst>
                                  <p:childTnLst>
                                    <p:set>
                                      <p:cBhvr>
                                        <p:cTn id="124" dur="1" fill="hold">
                                          <p:stCondLst>
                                            <p:cond delay="0"/>
                                          </p:stCondLst>
                                        </p:cTn>
                                        <p:tgtEl>
                                          <p:spTgt spid="86"/>
                                        </p:tgtEl>
                                        <p:attrNameLst>
                                          <p:attrName>style.visibility</p:attrName>
                                        </p:attrNameLst>
                                      </p:cBhvr>
                                      <p:to>
                                        <p:strVal val="visible"/>
                                      </p:to>
                                    </p:set>
                                    <p:anim calcmode="lin" valueType="num">
                                      <p:cBhvr additive="base">
                                        <p:cTn id="125" dur="500" fill="hold"/>
                                        <p:tgtEl>
                                          <p:spTgt spid="86"/>
                                        </p:tgtEl>
                                        <p:attrNameLst>
                                          <p:attrName>ppt_x</p:attrName>
                                        </p:attrNameLst>
                                      </p:cBhvr>
                                      <p:tavLst>
                                        <p:tav tm="0">
                                          <p:val>
                                            <p:strVal val="1+#ppt_w/2"/>
                                          </p:val>
                                        </p:tav>
                                        <p:tav tm="100000">
                                          <p:val>
                                            <p:strVal val="#ppt_x"/>
                                          </p:val>
                                        </p:tav>
                                      </p:tavLst>
                                    </p:anim>
                                    <p:anim calcmode="lin" valueType="num">
                                      <p:cBhvr additive="base">
                                        <p:cTn id="126" dur="500" fill="hold"/>
                                        <p:tgtEl>
                                          <p:spTgt spid="86"/>
                                        </p:tgtEl>
                                        <p:attrNameLst>
                                          <p:attrName>ppt_y</p:attrName>
                                        </p:attrNameLst>
                                      </p:cBhvr>
                                      <p:tavLst>
                                        <p:tav tm="0">
                                          <p:val>
                                            <p:strVal val="#ppt_y"/>
                                          </p:val>
                                        </p:tav>
                                        <p:tav tm="100000">
                                          <p:val>
                                            <p:strVal val="#ppt_y"/>
                                          </p:val>
                                        </p:tav>
                                      </p:tavLst>
                                    </p:anim>
                                  </p:childTnLst>
                                </p:cTn>
                              </p:par>
                            </p:childTnLst>
                          </p:cTn>
                        </p:par>
                        <p:par>
                          <p:cTn id="127" fill="hold">
                            <p:stCondLst>
                              <p:cond delay="2500"/>
                            </p:stCondLst>
                            <p:childTnLst>
                              <p:par>
                                <p:cTn id="128" presetID="22" presetClass="entr" presetSubtype="8" fill="hold" grpId="0" nodeType="afterEffect">
                                  <p:stCondLst>
                                    <p:cond delay="0"/>
                                  </p:stCondLst>
                                  <p:childTnLst>
                                    <p:set>
                                      <p:cBhvr>
                                        <p:cTn id="129" dur="1" fill="hold">
                                          <p:stCondLst>
                                            <p:cond delay="0"/>
                                          </p:stCondLst>
                                        </p:cTn>
                                        <p:tgtEl>
                                          <p:spTgt spid="69"/>
                                        </p:tgtEl>
                                        <p:attrNameLst>
                                          <p:attrName>style.visibility</p:attrName>
                                        </p:attrNameLst>
                                      </p:cBhvr>
                                      <p:to>
                                        <p:strVal val="visible"/>
                                      </p:to>
                                    </p:set>
                                    <p:animEffect transition="in" filter="wipe(left)">
                                      <p:cBhvr>
                                        <p:cTn id="130" dur="500"/>
                                        <p:tgtEl>
                                          <p:spTgt spid="69"/>
                                        </p:tgtEl>
                                      </p:cBhvr>
                                    </p:animEffect>
                                  </p:childTnLst>
                                </p:cTn>
                              </p:par>
                              <p:par>
                                <p:cTn id="131" presetID="22" presetClass="entr" presetSubtype="8" fill="hold" grpId="0" nodeType="withEffect">
                                  <p:stCondLst>
                                    <p:cond delay="0"/>
                                  </p:stCondLst>
                                  <p:childTnLst>
                                    <p:set>
                                      <p:cBhvr>
                                        <p:cTn id="132" dur="1" fill="hold">
                                          <p:stCondLst>
                                            <p:cond delay="0"/>
                                          </p:stCondLst>
                                        </p:cTn>
                                        <p:tgtEl>
                                          <p:spTgt spid="71"/>
                                        </p:tgtEl>
                                        <p:attrNameLst>
                                          <p:attrName>style.visibility</p:attrName>
                                        </p:attrNameLst>
                                      </p:cBhvr>
                                      <p:to>
                                        <p:strVal val="visible"/>
                                      </p:to>
                                    </p:set>
                                    <p:animEffect transition="in" filter="wipe(left)">
                                      <p:cBhvr>
                                        <p:cTn id="133" dur="500"/>
                                        <p:tgtEl>
                                          <p:spTgt spid="71"/>
                                        </p:tgtEl>
                                      </p:cBhvr>
                                    </p:animEffect>
                                  </p:childTnLst>
                                </p:cTn>
                              </p:par>
                              <p:par>
                                <p:cTn id="134" presetID="22" presetClass="entr" presetSubtype="8" fill="hold" grpId="0" nodeType="withEffect">
                                  <p:stCondLst>
                                    <p:cond delay="0"/>
                                  </p:stCondLst>
                                  <p:childTnLst>
                                    <p:set>
                                      <p:cBhvr>
                                        <p:cTn id="135" dur="1" fill="hold">
                                          <p:stCondLst>
                                            <p:cond delay="0"/>
                                          </p:stCondLst>
                                        </p:cTn>
                                        <p:tgtEl>
                                          <p:spTgt spid="73"/>
                                        </p:tgtEl>
                                        <p:attrNameLst>
                                          <p:attrName>style.visibility</p:attrName>
                                        </p:attrNameLst>
                                      </p:cBhvr>
                                      <p:to>
                                        <p:strVal val="visible"/>
                                      </p:to>
                                    </p:set>
                                    <p:animEffect transition="in" filter="wipe(left)">
                                      <p:cBhvr>
                                        <p:cTn id="136" dur="500"/>
                                        <p:tgtEl>
                                          <p:spTgt spid="73"/>
                                        </p:tgtEl>
                                      </p:cBhvr>
                                    </p:animEffect>
                                  </p:childTnLst>
                                </p:cTn>
                              </p:par>
                              <p:par>
                                <p:cTn id="137" presetID="22" presetClass="entr" presetSubtype="8" fill="hold" grpId="0" nodeType="withEffect">
                                  <p:stCondLst>
                                    <p:cond delay="0"/>
                                  </p:stCondLst>
                                  <p:childTnLst>
                                    <p:set>
                                      <p:cBhvr>
                                        <p:cTn id="138" dur="1" fill="hold">
                                          <p:stCondLst>
                                            <p:cond delay="0"/>
                                          </p:stCondLst>
                                        </p:cTn>
                                        <p:tgtEl>
                                          <p:spTgt spid="75"/>
                                        </p:tgtEl>
                                        <p:attrNameLst>
                                          <p:attrName>style.visibility</p:attrName>
                                        </p:attrNameLst>
                                      </p:cBhvr>
                                      <p:to>
                                        <p:strVal val="visible"/>
                                      </p:to>
                                    </p:set>
                                    <p:animEffect transition="in" filter="wipe(left)">
                                      <p:cBhvr>
                                        <p:cTn id="139" dur="500"/>
                                        <p:tgtEl>
                                          <p:spTgt spid="75"/>
                                        </p:tgtEl>
                                      </p:cBhvr>
                                    </p:animEffect>
                                  </p:childTnLst>
                                </p:cTn>
                              </p:par>
                              <p:par>
                                <p:cTn id="140" presetID="22" presetClass="entr" presetSubtype="8" fill="hold" grpId="0" nodeType="withEffect">
                                  <p:stCondLst>
                                    <p:cond delay="0"/>
                                  </p:stCondLst>
                                  <p:childTnLst>
                                    <p:set>
                                      <p:cBhvr>
                                        <p:cTn id="141" dur="1" fill="hold">
                                          <p:stCondLst>
                                            <p:cond delay="0"/>
                                          </p:stCondLst>
                                        </p:cTn>
                                        <p:tgtEl>
                                          <p:spTgt spid="77"/>
                                        </p:tgtEl>
                                        <p:attrNameLst>
                                          <p:attrName>style.visibility</p:attrName>
                                        </p:attrNameLst>
                                      </p:cBhvr>
                                      <p:to>
                                        <p:strVal val="visible"/>
                                      </p:to>
                                    </p:set>
                                    <p:animEffect transition="in" filter="wipe(left)">
                                      <p:cBhvr>
                                        <p:cTn id="142" dur="500"/>
                                        <p:tgtEl>
                                          <p:spTgt spid="77"/>
                                        </p:tgtEl>
                                      </p:cBhvr>
                                    </p:animEffect>
                                  </p:childTnLst>
                                </p:cTn>
                              </p:par>
                              <p:par>
                                <p:cTn id="143" presetID="22" presetClass="entr" presetSubtype="8" fill="hold" grpId="0" nodeType="withEffect">
                                  <p:stCondLst>
                                    <p:cond delay="0"/>
                                  </p:stCondLst>
                                  <p:childTnLst>
                                    <p:set>
                                      <p:cBhvr>
                                        <p:cTn id="144" dur="1" fill="hold">
                                          <p:stCondLst>
                                            <p:cond delay="0"/>
                                          </p:stCondLst>
                                        </p:cTn>
                                        <p:tgtEl>
                                          <p:spTgt spid="79"/>
                                        </p:tgtEl>
                                        <p:attrNameLst>
                                          <p:attrName>style.visibility</p:attrName>
                                        </p:attrNameLst>
                                      </p:cBhvr>
                                      <p:to>
                                        <p:strVal val="visible"/>
                                      </p:to>
                                    </p:set>
                                    <p:animEffect transition="in" filter="wipe(left)">
                                      <p:cBhvr>
                                        <p:cTn id="145" dur="500"/>
                                        <p:tgtEl>
                                          <p:spTgt spid="79"/>
                                        </p:tgtEl>
                                      </p:cBhvr>
                                    </p:animEffect>
                                  </p:childTnLst>
                                </p:cTn>
                              </p:par>
                              <p:par>
                                <p:cTn id="146" presetID="22" presetClass="entr" presetSubtype="8" fill="hold" grpId="0" nodeType="withEffect">
                                  <p:stCondLst>
                                    <p:cond delay="0"/>
                                  </p:stCondLst>
                                  <p:childTnLst>
                                    <p:set>
                                      <p:cBhvr>
                                        <p:cTn id="147" dur="1" fill="hold">
                                          <p:stCondLst>
                                            <p:cond delay="0"/>
                                          </p:stCondLst>
                                        </p:cTn>
                                        <p:tgtEl>
                                          <p:spTgt spid="81"/>
                                        </p:tgtEl>
                                        <p:attrNameLst>
                                          <p:attrName>style.visibility</p:attrName>
                                        </p:attrNameLst>
                                      </p:cBhvr>
                                      <p:to>
                                        <p:strVal val="visible"/>
                                      </p:to>
                                    </p:set>
                                    <p:animEffect transition="in" filter="wipe(left)">
                                      <p:cBhvr>
                                        <p:cTn id="148" dur="500"/>
                                        <p:tgtEl>
                                          <p:spTgt spid="81"/>
                                        </p:tgtEl>
                                      </p:cBhvr>
                                    </p:animEffect>
                                  </p:childTnLst>
                                </p:cTn>
                              </p:par>
                              <p:par>
                                <p:cTn id="149" presetID="22" presetClass="entr" presetSubtype="8" fill="hold" grpId="0" nodeType="withEffect">
                                  <p:stCondLst>
                                    <p:cond delay="0"/>
                                  </p:stCondLst>
                                  <p:childTnLst>
                                    <p:set>
                                      <p:cBhvr>
                                        <p:cTn id="150" dur="1" fill="hold">
                                          <p:stCondLst>
                                            <p:cond delay="0"/>
                                          </p:stCondLst>
                                        </p:cTn>
                                        <p:tgtEl>
                                          <p:spTgt spid="83"/>
                                        </p:tgtEl>
                                        <p:attrNameLst>
                                          <p:attrName>style.visibility</p:attrName>
                                        </p:attrNameLst>
                                      </p:cBhvr>
                                      <p:to>
                                        <p:strVal val="visible"/>
                                      </p:to>
                                    </p:set>
                                    <p:animEffect transition="in" filter="wipe(left)">
                                      <p:cBhvr>
                                        <p:cTn id="151" dur="500"/>
                                        <p:tgtEl>
                                          <p:spTgt spid="83"/>
                                        </p:tgtEl>
                                      </p:cBhvr>
                                    </p:animEffect>
                                  </p:childTnLst>
                                </p:cTn>
                              </p:par>
                              <p:par>
                                <p:cTn id="152" presetID="22" presetClass="entr" presetSubtype="8" fill="hold" grpId="0" nodeType="withEffect">
                                  <p:stCondLst>
                                    <p:cond delay="0"/>
                                  </p:stCondLst>
                                  <p:childTnLst>
                                    <p:set>
                                      <p:cBhvr>
                                        <p:cTn id="153" dur="1" fill="hold">
                                          <p:stCondLst>
                                            <p:cond delay="0"/>
                                          </p:stCondLst>
                                        </p:cTn>
                                        <p:tgtEl>
                                          <p:spTgt spid="85"/>
                                        </p:tgtEl>
                                        <p:attrNameLst>
                                          <p:attrName>style.visibility</p:attrName>
                                        </p:attrNameLst>
                                      </p:cBhvr>
                                      <p:to>
                                        <p:strVal val="visible"/>
                                      </p:to>
                                    </p:set>
                                    <p:animEffect transition="in" filter="wipe(left)">
                                      <p:cBhvr>
                                        <p:cTn id="154" dur="500"/>
                                        <p:tgtEl>
                                          <p:spTgt spid="85"/>
                                        </p:tgtEl>
                                      </p:cBhvr>
                                    </p:animEffect>
                                  </p:childTnLst>
                                </p:cTn>
                              </p:par>
                              <p:par>
                                <p:cTn id="155" presetID="22" presetClass="entr" presetSubtype="8" fill="hold" grpId="0" nodeType="withEffect">
                                  <p:stCondLst>
                                    <p:cond delay="0"/>
                                  </p:stCondLst>
                                  <p:childTnLst>
                                    <p:set>
                                      <p:cBhvr>
                                        <p:cTn id="156" dur="1" fill="hold">
                                          <p:stCondLst>
                                            <p:cond delay="0"/>
                                          </p:stCondLst>
                                        </p:cTn>
                                        <p:tgtEl>
                                          <p:spTgt spid="87"/>
                                        </p:tgtEl>
                                        <p:attrNameLst>
                                          <p:attrName>style.visibility</p:attrName>
                                        </p:attrNameLst>
                                      </p:cBhvr>
                                      <p:to>
                                        <p:strVal val="visible"/>
                                      </p:to>
                                    </p:set>
                                    <p:animEffect transition="in" filter="wipe(left)">
                                      <p:cBhvr>
                                        <p:cTn id="157"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3"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nvSpPr>
        <p:spPr bwMode="auto">
          <a:xfrm>
            <a:off x="3315259" y="4189902"/>
            <a:ext cx="8472549" cy="1877231"/>
          </a:xfrm>
          <a:prstGeom prst="rect">
            <a:avLst/>
          </a:prstGeom>
          <a:solidFill>
            <a:schemeClr val="accent2">
              <a:lumMod val="95000"/>
            </a:schemeClr>
          </a:solidFill>
          <a:ln w="9525" cap="flat" cmpd="sng" algn="ctr">
            <a:solidFill>
              <a:schemeClr val="accent1">
                <a:lumMod val="40000"/>
                <a:lumOff val="60000"/>
              </a:schemeClr>
            </a:solidFill>
            <a:prstDash val="solid"/>
            <a:round/>
            <a:headEnd type="none" w="med" len="med"/>
            <a:tailEnd type="none" w="med" len="med"/>
          </a:ln>
          <a:effectLst/>
        </p:spPr>
        <p:txBody>
          <a:bodyPr vert="horz" wrap="square" lIns="91404" tIns="45703" rIns="91404" bIns="45703" numCol="1" rtlCol="0" anchor="t" anchorCtr="0" compatLnSpc="1"/>
          <a:lstStyle/>
          <a:p>
            <a:pPr defTabSz="913765" fontAlgn="base">
              <a:spcBef>
                <a:spcPct val="0"/>
              </a:spcBef>
              <a:spcAft>
                <a:spcPct val="0"/>
              </a:spcAft>
            </a:pPr>
            <a:endParaRPr lang="zh-CN" altLang="en-US" sz="2000">
              <a:cs typeface="+mn-ea"/>
              <a:sym typeface="+mn-lt"/>
            </a:endParaRPr>
          </a:p>
        </p:txBody>
      </p:sp>
      <p:sp>
        <p:nvSpPr>
          <p:cNvPr id="5" name="矩形 4"/>
          <p:cNvSpPr/>
          <p:nvPr/>
        </p:nvSpPr>
        <p:spPr bwMode="auto">
          <a:xfrm>
            <a:off x="3315259" y="1653033"/>
            <a:ext cx="8472549" cy="2148801"/>
          </a:xfrm>
          <a:prstGeom prst="rect">
            <a:avLst/>
          </a:prstGeom>
          <a:solidFill>
            <a:schemeClr val="accent2">
              <a:lumMod val="95000"/>
            </a:schemeClr>
          </a:solidFill>
          <a:ln w="9525" cap="flat" cmpd="sng" algn="ctr">
            <a:solidFill>
              <a:schemeClr val="accent1">
                <a:lumMod val="40000"/>
                <a:lumOff val="60000"/>
              </a:schemeClr>
            </a:solidFill>
            <a:prstDash val="solid"/>
            <a:round/>
            <a:headEnd type="none" w="med" len="med"/>
            <a:tailEnd type="none" w="med" len="med"/>
          </a:ln>
          <a:effectLst/>
        </p:spPr>
        <p:txBody>
          <a:bodyPr vert="horz" wrap="square" lIns="91404" tIns="45703" rIns="91404" bIns="45703" numCol="1" rtlCol="0" anchor="t" anchorCtr="0" compatLnSpc="1"/>
          <a:lstStyle/>
          <a:p>
            <a:pPr defTabSz="913765" fontAlgn="base">
              <a:spcBef>
                <a:spcPct val="0"/>
              </a:spcBef>
              <a:spcAft>
                <a:spcPct val="0"/>
              </a:spcAft>
            </a:pPr>
            <a:endParaRPr lang="zh-CN" altLang="en-US" sz="2000">
              <a:cs typeface="+mn-ea"/>
              <a:sym typeface="+mn-lt"/>
            </a:endParaRPr>
          </a:p>
        </p:txBody>
      </p:sp>
      <p:sp>
        <p:nvSpPr>
          <p:cNvPr id="17" name="文本框 16"/>
          <p:cNvSpPr txBox="1"/>
          <p:nvPr/>
        </p:nvSpPr>
        <p:spPr>
          <a:xfrm>
            <a:off x="760120" y="948046"/>
            <a:ext cx="5110280" cy="461537"/>
          </a:xfrm>
          <a:prstGeom prst="rect">
            <a:avLst/>
          </a:prstGeom>
          <a:noFill/>
        </p:spPr>
        <p:txBody>
          <a:bodyPr wrap="square" rtlCol="0">
            <a:spAutoFit/>
          </a:bodyPr>
          <a:lstStyle>
            <a:defPPr>
              <a:defRPr lang="zh-CN"/>
            </a:defPPr>
            <a:lvl1pPr algn="ctr">
              <a:defRPr sz="2800" b="1">
                <a:latin typeface="+mj-ea"/>
                <a:ea typeface="+mj-ea"/>
              </a:defRPr>
            </a:lvl1pPr>
          </a:lstStyle>
          <a:p>
            <a:pPr algn="l"/>
            <a:r>
              <a:rPr lang="en-US" altLang="zh-CN" sz="2400" b="0" dirty="0">
                <a:latin typeface="+mn-lt"/>
                <a:ea typeface="+mn-ea"/>
                <a:cs typeface="+mn-ea"/>
                <a:sym typeface="+mn-lt"/>
              </a:rPr>
              <a:t>5</a:t>
            </a:r>
            <a:r>
              <a:rPr lang="zh-CN" altLang="en-US" sz="2400" b="0" dirty="0">
                <a:latin typeface="+mn-lt"/>
                <a:ea typeface="+mn-ea"/>
                <a:cs typeface="+mn-ea"/>
                <a:sym typeface="+mn-lt"/>
              </a:rPr>
              <a:t>、事故的分类</a:t>
            </a:r>
          </a:p>
        </p:txBody>
      </p:sp>
      <p:sp>
        <p:nvSpPr>
          <p:cNvPr id="3" name="矩形 2"/>
          <p:cNvSpPr/>
          <p:nvPr/>
        </p:nvSpPr>
        <p:spPr>
          <a:xfrm>
            <a:off x="3524176" y="1839652"/>
            <a:ext cx="7843766" cy="2069284"/>
          </a:xfrm>
          <a:prstGeom prst="rect">
            <a:avLst/>
          </a:prstGeom>
        </p:spPr>
        <p:txBody>
          <a:bodyPr wrap="square">
            <a:spAutoFit/>
          </a:bodyPr>
          <a:lstStyle/>
          <a:p>
            <a:pPr>
              <a:lnSpc>
                <a:spcPct val="150000"/>
              </a:lnSpc>
            </a:pPr>
            <a:r>
              <a:rPr lang="zh-CN" altLang="en-US" sz="2800" b="1">
                <a:solidFill>
                  <a:schemeClr val="bg1"/>
                </a:solidFill>
                <a:cs typeface="+mn-ea"/>
                <a:sym typeface="+mn-lt"/>
              </a:rPr>
              <a:t>轻伤</a:t>
            </a:r>
            <a:r>
              <a:rPr lang="zh-CN" altLang="en-US" sz="2000">
                <a:solidFill>
                  <a:schemeClr val="bg1"/>
                </a:solidFill>
                <a:cs typeface="+mn-ea"/>
                <a:sym typeface="+mn-lt"/>
              </a:rPr>
              <a:t>：</a:t>
            </a:r>
            <a:r>
              <a:rPr lang="zh-CN" altLang="en-US" sz="2000" b="1">
                <a:solidFill>
                  <a:schemeClr val="bg1"/>
                </a:solidFill>
                <a:cs typeface="+mn-ea"/>
                <a:sym typeface="+mn-lt"/>
              </a:rPr>
              <a:t>是指造成职工肢体伤残，或某器官功能性或器质性轻度损伤，表现为劳动能力轻度或暂时丧失的伤害。</a:t>
            </a:r>
          </a:p>
          <a:p>
            <a:pPr>
              <a:lnSpc>
                <a:spcPct val="150000"/>
              </a:lnSpc>
            </a:pPr>
            <a:r>
              <a:rPr lang="zh-CN" altLang="en-US" sz="2000">
                <a:cs typeface="+mn-ea"/>
                <a:sym typeface="+mn-lt"/>
              </a:rPr>
              <a:t>一般指受伤职工歇工在一个工作日以上，计算损失工作日低于</a:t>
            </a:r>
            <a:r>
              <a:rPr lang="en-US" altLang="zh-CN" sz="2000">
                <a:cs typeface="+mn-ea"/>
                <a:sym typeface="+mn-lt"/>
              </a:rPr>
              <a:t>105</a:t>
            </a:r>
            <a:r>
              <a:rPr lang="zh-CN" altLang="en-US" sz="2000">
                <a:cs typeface="+mn-ea"/>
                <a:sym typeface="+mn-lt"/>
              </a:rPr>
              <a:t>日的失能伤害，但够不上重伤者。</a:t>
            </a:r>
          </a:p>
        </p:txBody>
      </p:sp>
      <p:sp>
        <p:nvSpPr>
          <p:cNvPr id="4" name="矩形 3"/>
          <p:cNvSpPr/>
          <p:nvPr/>
        </p:nvSpPr>
        <p:spPr>
          <a:xfrm>
            <a:off x="3524176" y="4353518"/>
            <a:ext cx="7843766" cy="1607620"/>
          </a:xfrm>
          <a:prstGeom prst="rect">
            <a:avLst/>
          </a:prstGeom>
        </p:spPr>
        <p:txBody>
          <a:bodyPr wrap="square">
            <a:spAutoFit/>
          </a:bodyPr>
          <a:lstStyle/>
          <a:p>
            <a:pPr>
              <a:lnSpc>
                <a:spcPct val="150000"/>
              </a:lnSpc>
            </a:pPr>
            <a:r>
              <a:rPr lang="zh-CN" altLang="en-US" sz="2800" b="1">
                <a:solidFill>
                  <a:schemeClr val="bg1"/>
                </a:solidFill>
                <a:cs typeface="+mn-ea"/>
                <a:sym typeface="+mn-lt"/>
              </a:rPr>
              <a:t>重伤</a:t>
            </a:r>
            <a:r>
              <a:rPr lang="zh-CN" altLang="en-US" sz="2000">
                <a:solidFill>
                  <a:schemeClr val="bg1"/>
                </a:solidFill>
                <a:cs typeface="+mn-ea"/>
                <a:sym typeface="+mn-lt"/>
              </a:rPr>
              <a:t>：</a:t>
            </a:r>
            <a:r>
              <a:rPr lang="zh-CN" altLang="en-US" sz="2000" b="1">
                <a:solidFill>
                  <a:schemeClr val="bg1"/>
                </a:solidFill>
                <a:cs typeface="+mn-ea"/>
                <a:sym typeface="+mn-lt"/>
              </a:rPr>
              <a:t>是指造成职工肢体伤残或视觉、听觉等器官受到严重损伤，一般能引起人体长期存在功能障碍。</a:t>
            </a:r>
          </a:p>
          <a:p>
            <a:pPr>
              <a:lnSpc>
                <a:spcPct val="150000"/>
              </a:lnSpc>
            </a:pPr>
            <a:r>
              <a:rPr lang="zh-CN" altLang="en-US" sz="2000">
                <a:cs typeface="+mn-ea"/>
                <a:sym typeface="+mn-lt"/>
              </a:rPr>
              <a:t>或者损失工作日等于和超过</a:t>
            </a:r>
            <a:r>
              <a:rPr lang="en-US" altLang="zh-CN" sz="2000">
                <a:cs typeface="+mn-ea"/>
                <a:sym typeface="+mn-lt"/>
              </a:rPr>
              <a:t>105</a:t>
            </a:r>
            <a:r>
              <a:rPr lang="zh-CN" altLang="en-US" sz="2000">
                <a:cs typeface="+mn-ea"/>
                <a:sym typeface="+mn-lt"/>
              </a:rPr>
              <a:t>日，劳动能力有重大损失的失能伤害。</a:t>
            </a:r>
          </a:p>
        </p:txBody>
      </p:sp>
      <p:pic>
        <p:nvPicPr>
          <p:cNvPr id="19" name="图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489" y="1921614"/>
            <a:ext cx="2515484" cy="4025804"/>
          </a:xfrm>
          <a:prstGeom prst="rect">
            <a:avLst/>
          </a:prstGeom>
        </p:spPr>
      </p:pic>
      <p:sp>
        <p:nvSpPr>
          <p:cNvPr id="10" name="文本框 9"/>
          <p:cNvSpPr txBox="1"/>
          <p:nvPr/>
        </p:nvSpPr>
        <p:spPr>
          <a:xfrm>
            <a:off x="1536316" y="284669"/>
            <a:ext cx="5110280" cy="584775"/>
          </a:xfrm>
          <a:prstGeom prst="rect">
            <a:avLst/>
          </a:prstGeom>
          <a:noFill/>
        </p:spPr>
        <p:txBody>
          <a:bodyPr wrap="square" rtlCol="0">
            <a:spAutoFit/>
          </a:bodyPr>
          <a:lstStyle>
            <a:defPPr>
              <a:defRPr lang="zh-CN"/>
            </a:defPPr>
            <a:lvl1pPr algn="ctr">
              <a:defRPr sz="2800" b="1">
                <a:latin typeface="+mj-ea"/>
                <a:ea typeface="+mj-ea"/>
              </a:defRPr>
            </a:lvl1pPr>
          </a:lstStyle>
          <a:p>
            <a:pPr algn="l"/>
            <a:r>
              <a:rPr lang="zh-CN" altLang="en-US" sz="3200" dirty="0">
                <a:latin typeface="+mn-lt"/>
                <a:ea typeface="+mn-ea"/>
                <a:cs typeface="+mn-ea"/>
                <a:sym typeface="+mn-lt"/>
              </a:rPr>
              <a:t>安全生产基础知识</a:t>
            </a:r>
          </a:p>
        </p:txBody>
      </p:sp>
    </p:spTree>
  </p:cSld>
  <p:clrMapOvr>
    <a:masterClrMapping/>
  </p:clrMapOvr>
  <mc:AlternateContent xmlns:mc="http://schemas.openxmlformats.org/markup-compatibility/2006" xmlns:p14="http://schemas.microsoft.com/office/powerpoint/2010/main">
    <mc:Choice Requires="p14">
      <p:transition p14:dur="10" advTm="2376"/>
    </mc:Choice>
    <mc:Fallback xmlns="">
      <p:transition advTm="2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 presetClass="entr" presetSubtype="2"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par>
                                <p:cTn id="15" presetID="2" presetClass="entr" presetSubtype="2"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1+#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10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1+#ppt_w/2"/>
                                          </p:val>
                                        </p:tav>
                                        <p:tav tm="100000">
                                          <p:val>
                                            <p:strVal val="#ppt_x"/>
                                          </p:val>
                                        </p:tav>
                                      </p:tavLst>
                                    </p:anim>
                                    <p:anim calcmode="lin" valueType="num">
                                      <p:cBhvr additive="base">
                                        <p:cTn id="22" dur="500" fill="hold"/>
                                        <p:tgtEl>
                                          <p:spTgt spid="4"/>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10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1+#ppt_w/2"/>
                                          </p:val>
                                        </p:tav>
                                        <p:tav tm="100000">
                                          <p:val>
                                            <p:strVal val="#ppt_x"/>
                                          </p:val>
                                        </p:tav>
                                      </p:tavLst>
                                    </p:anim>
                                    <p:anim calcmode="lin" valueType="num">
                                      <p:cBhvr additive="base">
                                        <p:cTn id="26"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 grpId="0" animBg="1"/>
      <p:bldP spid="3" grpId="0"/>
      <p:bldP spid="4"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nvSpPr>
        <p:spPr bwMode="auto">
          <a:xfrm>
            <a:off x="3315260" y="3932859"/>
            <a:ext cx="7625392" cy="1338429"/>
          </a:xfrm>
          <a:prstGeom prst="rect">
            <a:avLst/>
          </a:prstGeom>
          <a:solidFill>
            <a:schemeClr val="accent2">
              <a:lumMod val="95000"/>
            </a:schemeClr>
          </a:solidFill>
          <a:ln w="9525" cap="flat" cmpd="sng" algn="ctr">
            <a:solidFill>
              <a:schemeClr val="accent1">
                <a:lumMod val="40000"/>
                <a:lumOff val="60000"/>
              </a:schemeClr>
            </a:solidFill>
            <a:prstDash val="solid"/>
            <a:round/>
            <a:headEnd type="none" w="med" len="med"/>
            <a:tailEnd type="none" w="med" len="med"/>
          </a:ln>
          <a:effectLst/>
        </p:spPr>
        <p:txBody>
          <a:bodyPr vert="horz" wrap="square" lIns="91404" tIns="45703" rIns="91404" bIns="45703" numCol="1" rtlCol="0" anchor="t" anchorCtr="0" compatLnSpc="1"/>
          <a:lstStyle/>
          <a:p>
            <a:pPr defTabSz="913765" fontAlgn="base">
              <a:spcBef>
                <a:spcPct val="0"/>
              </a:spcBef>
              <a:spcAft>
                <a:spcPct val="0"/>
              </a:spcAft>
            </a:pPr>
            <a:endParaRPr lang="zh-CN" altLang="en-US">
              <a:cs typeface="+mn-ea"/>
              <a:sym typeface="+mn-lt"/>
            </a:endParaRPr>
          </a:p>
        </p:txBody>
      </p:sp>
      <p:sp>
        <p:nvSpPr>
          <p:cNvPr id="5" name="矩形 4"/>
          <p:cNvSpPr/>
          <p:nvPr/>
        </p:nvSpPr>
        <p:spPr bwMode="auto">
          <a:xfrm>
            <a:off x="3315260" y="1961406"/>
            <a:ext cx="7625392" cy="1532053"/>
          </a:xfrm>
          <a:prstGeom prst="rect">
            <a:avLst/>
          </a:prstGeom>
          <a:solidFill>
            <a:schemeClr val="accent2">
              <a:lumMod val="95000"/>
            </a:schemeClr>
          </a:solidFill>
          <a:ln w="9525" cap="flat" cmpd="sng" algn="ctr">
            <a:solidFill>
              <a:schemeClr val="accent1">
                <a:lumMod val="40000"/>
                <a:lumOff val="60000"/>
              </a:schemeClr>
            </a:solidFill>
            <a:prstDash val="solid"/>
            <a:round/>
            <a:headEnd type="none" w="med" len="med"/>
            <a:tailEnd type="none" w="med" len="med"/>
          </a:ln>
          <a:effectLst/>
        </p:spPr>
        <p:txBody>
          <a:bodyPr vert="horz" wrap="square" lIns="91404" tIns="45703" rIns="91404" bIns="45703" numCol="1" rtlCol="0" anchor="t" anchorCtr="0" compatLnSpc="1"/>
          <a:lstStyle/>
          <a:p>
            <a:pPr defTabSz="913765" fontAlgn="base">
              <a:spcBef>
                <a:spcPct val="0"/>
              </a:spcBef>
              <a:spcAft>
                <a:spcPct val="0"/>
              </a:spcAft>
            </a:pPr>
            <a:endParaRPr lang="zh-CN" altLang="en-US">
              <a:cs typeface="+mn-ea"/>
              <a:sym typeface="+mn-lt"/>
            </a:endParaRPr>
          </a:p>
        </p:txBody>
      </p:sp>
      <p:sp>
        <p:nvSpPr>
          <p:cNvPr id="17" name="文本框 16"/>
          <p:cNvSpPr txBox="1"/>
          <p:nvPr/>
        </p:nvSpPr>
        <p:spPr>
          <a:xfrm>
            <a:off x="760120" y="1089110"/>
            <a:ext cx="5110280" cy="461537"/>
          </a:xfrm>
          <a:prstGeom prst="rect">
            <a:avLst/>
          </a:prstGeom>
          <a:noFill/>
        </p:spPr>
        <p:txBody>
          <a:bodyPr wrap="square" rtlCol="0">
            <a:spAutoFit/>
          </a:bodyPr>
          <a:lstStyle>
            <a:defPPr>
              <a:defRPr lang="zh-CN"/>
            </a:defPPr>
            <a:lvl1pPr algn="ctr">
              <a:defRPr sz="2800" b="1">
                <a:latin typeface="+mj-ea"/>
                <a:ea typeface="+mj-ea"/>
              </a:defRPr>
            </a:lvl1pPr>
          </a:lstStyle>
          <a:p>
            <a:pPr algn="l"/>
            <a:r>
              <a:rPr lang="en-US" altLang="zh-CN" sz="2400" b="0">
                <a:latin typeface="+mn-lt"/>
                <a:ea typeface="+mn-ea"/>
                <a:cs typeface="+mn-ea"/>
                <a:sym typeface="+mn-lt"/>
              </a:rPr>
              <a:t>5</a:t>
            </a:r>
            <a:r>
              <a:rPr lang="zh-CN" altLang="en-US" sz="2400" b="0">
                <a:latin typeface="+mn-lt"/>
                <a:ea typeface="+mn-ea"/>
                <a:cs typeface="+mn-ea"/>
                <a:sym typeface="+mn-lt"/>
              </a:rPr>
              <a:t>、事故的分类</a:t>
            </a:r>
          </a:p>
        </p:txBody>
      </p:sp>
      <p:pic>
        <p:nvPicPr>
          <p:cNvPr id="19" name="图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489" y="1921614"/>
            <a:ext cx="2515484" cy="4025804"/>
          </a:xfrm>
          <a:prstGeom prst="rect">
            <a:avLst/>
          </a:prstGeom>
        </p:spPr>
      </p:pic>
      <p:sp>
        <p:nvSpPr>
          <p:cNvPr id="6" name="矩形 5"/>
          <p:cNvSpPr/>
          <p:nvPr/>
        </p:nvSpPr>
        <p:spPr>
          <a:xfrm>
            <a:off x="3741678" y="2229182"/>
            <a:ext cx="7018372" cy="1053237"/>
          </a:xfrm>
          <a:prstGeom prst="rect">
            <a:avLst/>
          </a:prstGeom>
        </p:spPr>
        <p:txBody>
          <a:bodyPr wrap="square">
            <a:spAutoFit/>
          </a:bodyPr>
          <a:lstStyle/>
          <a:p>
            <a:pPr algn="just">
              <a:lnSpc>
                <a:spcPct val="150000"/>
              </a:lnSpc>
            </a:pPr>
            <a:r>
              <a:rPr lang="zh-CN" altLang="en-US" sz="2400" b="1">
                <a:solidFill>
                  <a:schemeClr val="bg1"/>
                </a:solidFill>
                <a:cs typeface="+mn-ea"/>
                <a:sym typeface="+mn-lt"/>
              </a:rPr>
              <a:t>死亡事故</a:t>
            </a:r>
            <a:r>
              <a:rPr lang="zh-CN" altLang="en-US" sz="2000" b="1">
                <a:solidFill>
                  <a:schemeClr val="bg1"/>
                </a:solidFill>
                <a:cs typeface="+mn-ea"/>
                <a:sym typeface="+mn-lt"/>
              </a:rPr>
              <a:t>：指一次事故有人死亡（含受伤后一个月内死亡）的事故。</a:t>
            </a:r>
            <a:endParaRPr lang="zh-CN" altLang="en-US">
              <a:solidFill>
                <a:schemeClr val="bg1"/>
              </a:solidFill>
              <a:cs typeface="+mn-ea"/>
              <a:sym typeface="+mn-lt"/>
            </a:endParaRPr>
          </a:p>
        </p:txBody>
      </p:sp>
      <p:sp>
        <p:nvSpPr>
          <p:cNvPr id="8" name="矩形 7"/>
          <p:cNvSpPr/>
          <p:nvPr/>
        </p:nvSpPr>
        <p:spPr>
          <a:xfrm>
            <a:off x="3741678" y="4075469"/>
            <a:ext cx="6863601" cy="1053237"/>
          </a:xfrm>
          <a:prstGeom prst="rect">
            <a:avLst/>
          </a:prstGeom>
        </p:spPr>
        <p:txBody>
          <a:bodyPr wrap="square">
            <a:spAutoFit/>
          </a:bodyPr>
          <a:lstStyle/>
          <a:p>
            <a:pPr algn="just">
              <a:lnSpc>
                <a:spcPct val="150000"/>
              </a:lnSpc>
            </a:pPr>
            <a:r>
              <a:rPr lang="zh-CN" altLang="en-US" sz="2400" b="1" dirty="0">
                <a:solidFill>
                  <a:schemeClr val="bg1"/>
                </a:solidFill>
                <a:cs typeface="+mn-ea"/>
                <a:sym typeface="+mn-lt"/>
              </a:rPr>
              <a:t>虚惊事件</a:t>
            </a:r>
            <a:r>
              <a:rPr lang="en-US" altLang="zh-CN" sz="2400" b="1" dirty="0">
                <a:solidFill>
                  <a:schemeClr val="bg1"/>
                </a:solidFill>
                <a:cs typeface="+mn-ea"/>
                <a:sym typeface="+mn-lt"/>
              </a:rPr>
              <a:t>(</a:t>
            </a:r>
            <a:r>
              <a:rPr lang="zh-CN" altLang="en-US" sz="2400" b="1" dirty="0">
                <a:solidFill>
                  <a:schemeClr val="bg1"/>
                </a:solidFill>
                <a:cs typeface="+mn-ea"/>
                <a:sym typeface="+mn-lt"/>
              </a:rPr>
              <a:t>吓一跳</a:t>
            </a:r>
            <a:r>
              <a:rPr lang="en-US" altLang="zh-CN" sz="2400" b="1" dirty="0">
                <a:solidFill>
                  <a:schemeClr val="bg1"/>
                </a:solidFill>
                <a:cs typeface="+mn-ea"/>
                <a:sym typeface="+mn-lt"/>
              </a:rPr>
              <a:t>)</a:t>
            </a:r>
            <a:r>
              <a:rPr lang="zh-CN" altLang="en-US" sz="2000" b="1" dirty="0">
                <a:solidFill>
                  <a:schemeClr val="bg1"/>
                </a:solidFill>
                <a:cs typeface="+mn-ea"/>
                <a:sym typeface="+mn-lt"/>
              </a:rPr>
              <a:t>：指未造成伤害、疾病、或死亡而引起人员惊吓之事件。</a:t>
            </a:r>
            <a:endParaRPr lang="zh-CN" altLang="en-US" b="1" dirty="0">
              <a:solidFill>
                <a:schemeClr val="bg1"/>
              </a:solidFill>
              <a:cs typeface="+mn-ea"/>
              <a:sym typeface="+mn-lt"/>
            </a:endParaRPr>
          </a:p>
        </p:txBody>
      </p:sp>
      <p:sp>
        <p:nvSpPr>
          <p:cNvPr id="10" name="文本框 9"/>
          <p:cNvSpPr txBox="1"/>
          <p:nvPr/>
        </p:nvSpPr>
        <p:spPr>
          <a:xfrm>
            <a:off x="1536316" y="284669"/>
            <a:ext cx="5110280" cy="584775"/>
          </a:xfrm>
          <a:prstGeom prst="rect">
            <a:avLst/>
          </a:prstGeom>
          <a:noFill/>
        </p:spPr>
        <p:txBody>
          <a:bodyPr wrap="square" rtlCol="0">
            <a:spAutoFit/>
          </a:bodyPr>
          <a:lstStyle>
            <a:defPPr>
              <a:defRPr lang="zh-CN"/>
            </a:defPPr>
            <a:lvl1pPr algn="ctr">
              <a:defRPr sz="2800" b="1">
                <a:latin typeface="+mj-ea"/>
                <a:ea typeface="+mj-ea"/>
              </a:defRPr>
            </a:lvl1pPr>
          </a:lstStyle>
          <a:p>
            <a:pPr algn="l"/>
            <a:r>
              <a:rPr lang="zh-CN" altLang="en-US" sz="3200" dirty="0">
                <a:latin typeface="+mn-lt"/>
                <a:ea typeface="+mn-ea"/>
                <a:cs typeface="+mn-ea"/>
                <a:sym typeface="+mn-lt"/>
              </a:rPr>
              <a:t>安全生产基础知识</a:t>
            </a:r>
          </a:p>
        </p:txBody>
      </p:sp>
    </p:spTree>
  </p:cSld>
  <p:clrMapOvr>
    <a:masterClrMapping/>
  </p:clrMapOvr>
  <mc:AlternateContent xmlns:mc="http://schemas.openxmlformats.org/markup-compatibility/2006" xmlns:p14="http://schemas.microsoft.com/office/powerpoint/2010/main">
    <mc:Choice Requires="p14">
      <p:transition p14:dur="10" advTm="3632"/>
    </mc:Choice>
    <mc:Fallback xmlns="">
      <p:transition advTm="36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10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1+#ppt_w/2"/>
                                          </p:val>
                                        </p:tav>
                                        <p:tav tm="100000">
                                          <p:val>
                                            <p:strVal val="#ppt_x"/>
                                          </p:val>
                                        </p:tav>
                                      </p:tavLst>
                                    </p:anim>
                                    <p:anim calcmode="lin" valueType="num">
                                      <p:cBhvr additive="base">
                                        <p:cTn id="16" dur="500" fill="hold"/>
                                        <p:tgtEl>
                                          <p:spTgt spid="20"/>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10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 grpId="0" animBg="1"/>
      <p:bldP spid="6" grpId="0"/>
      <p:bldP spid="8"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69"/>
          <p:cNvSpPr>
            <a:spLocks noChangeArrowheads="1"/>
          </p:cNvSpPr>
          <p:nvPr/>
        </p:nvSpPr>
        <p:spPr bwMode="auto">
          <a:xfrm>
            <a:off x="4714490" y="920024"/>
            <a:ext cx="3416320" cy="523092"/>
          </a:xfrm>
          <a:prstGeom prst="rect">
            <a:avLst/>
          </a:prstGeom>
          <a:noFill/>
          <a:ln w="9525">
            <a:noFill/>
            <a:miter lim="800000"/>
          </a:ln>
        </p:spPr>
        <p:txBody>
          <a:bodyPr wrap="none">
            <a:spAutoFit/>
          </a:bodyPr>
          <a:lstStyle/>
          <a:p>
            <a:pPr algn="ctr" eaLnBrk="0" hangingPunct="0"/>
            <a:r>
              <a:rPr lang="zh-CN" altLang="en-US" sz="2800" b="1">
                <a:solidFill>
                  <a:srgbClr val="2C2D34"/>
                </a:solidFill>
                <a:cs typeface="+mn-ea"/>
                <a:sym typeface="+mn-lt"/>
              </a:rPr>
              <a:t>安全事故的原因分析</a:t>
            </a:r>
          </a:p>
        </p:txBody>
      </p:sp>
      <p:sp>
        <p:nvSpPr>
          <p:cNvPr id="22" name="矩形 70"/>
          <p:cNvSpPr>
            <a:spLocks noChangeArrowheads="1"/>
          </p:cNvSpPr>
          <p:nvPr/>
        </p:nvSpPr>
        <p:spPr bwMode="auto">
          <a:xfrm>
            <a:off x="1217958" y="1438390"/>
            <a:ext cx="9700487" cy="707886"/>
          </a:xfrm>
          <a:prstGeom prst="rect">
            <a:avLst/>
          </a:prstGeom>
          <a:noFill/>
          <a:ln w="9525">
            <a:noFill/>
            <a:miter lim="800000"/>
          </a:ln>
        </p:spPr>
        <p:txBody>
          <a:bodyPr wrap="square">
            <a:spAutoFit/>
          </a:bodyPr>
          <a:lstStyle/>
          <a:p>
            <a:pPr algn="just" eaLnBrk="0" hangingPunct="0"/>
            <a:r>
              <a:rPr lang="zh-CN" altLang="en-US" sz="2000">
                <a:cs typeface="+mn-ea"/>
                <a:sym typeface="+mn-lt"/>
              </a:rPr>
              <a:t>人的不安全行为、物的不安全状态和环境的不安全因素交织在一起，事故就会发生。根据我们的经验，</a:t>
            </a:r>
            <a:r>
              <a:rPr lang="zh-CN" altLang="en-US" sz="2000">
                <a:solidFill>
                  <a:schemeClr val="bg1"/>
                </a:solidFill>
                <a:cs typeface="+mn-ea"/>
                <a:sym typeface="+mn-lt"/>
              </a:rPr>
              <a:t>绝大部分安全伤害不是由条件和设备，而是由不安全行为造成的</a:t>
            </a:r>
            <a:r>
              <a:rPr lang="zh-CN" altLang="en-US" sz="2000">
                <a:cs typeface="+mn-ea"/>
                <a:sym typeface="+mn-lt"/>
              </a:rPr>
              <a:t>。</a:t>
            </a:r>
            <a:endParaRPr lang="en-US" altLang="zh-CN" sz="2000">
              <a:cs typeface="+mn-ea"/>
              <a:sym typeface="+mn-lt"/>
            </a:endParaRPr>
          </a:p>
        </p:txBody>
      </p:sp>
      <p:sp>
        <p:nvSpPr>
          <p:cNvPr id="46" name="Pie 9"/>
          <p:cNvSpPr/>
          <p:nvPr/>
        </p:nvSpPr>
        <p:spPr>
          <a:xfrm>
            <a:off x="4275756" y="2693888"/>
            <a:ext cx="3846249" cy="3846249"/>
          </a:xfrm>
          <a:prstGeom prst="pie">
            <a:avLst>
              <a:gd name="adj1" fmla="val 21587320"/>
              <a:gd name="adj2" fmla="val 949990"/>
            </a:avLst>
          </a:prstGeom>
          <a:solidFill>
            <a:schemeClr val="bg1"/>
          </a:solidFill>
          <a:ln w="38100">
            <a:solidFill>
              <a:schemeClr val="accent2"/>
            </a:solidFill>
            <a:round/>
          </a:ln>
          <a:effectLst>
            <a:outerShdw blurRad="63500" sx="102000" sy="102000" algn="ctr" rotWithShape="0">
              <a:prstClr val="black">
                <a:alpha val="40000"/>
              </a:prstClr>
            </a:outerShdw>
          </a:effectLst>
        </p:spPr>
        <p:txBody>
          <a:bodyPr rot="0" spcFirstLastPara="0" vertOverflow="overflow" horzOverflow="overflow" vert="horz" wrap="square" lIns="91404" tIns="45703" rIns="91404" bIns="45703" numCol="1" spcCol="0" rtlCol="0" fromWordArt="0" anchor="t" anchorCtr="0" forceAA="0" compatLnSpc="1">
            <a:noAutofit/>
          </a:bodyPr>
          <a:lstStyle/>
          <a:p>
            <a:endParaRPr lang="en-US" sz="1200">
              <a:cs typeface="+mn-ea"/>
              <a:sym typeface="+mn-lt"/>
            </a:endParaRPr>
          </a:p>
        </p:txBody>
      </p:sp>
      <p:grpSp>
        <p:nvGrpSpPr>
          <p:cNvPr id="57" name="组合 56"/>
          <p:cNvGrpSpPr/>
          <p:nvPr/>
        </p:nvGrpSpPr>
        <p:grpSpPr>
          <a:xfrm>
            <a:off x="10086500" y="4384920"/>
            <a:ext cx="1545543" cy="1015663"/>
            <a:chOff x="7009631" y="2663207"/>
            <a:chExt cx="1546148" cy="1016057"/>
          </a:xfrm>
        </p:grpSpPr>
        <p:sp>
          <p:nvSpPr>
            <p:cNvPr id="58" name="文本框 57"/>
            <p:cNvSpPr txBox="1"/>
            <p:nvPr/>
          </p:nvSpPr>
          <p:spPr>
            <a:xfrm>
              <a:off x="7840239" y="2724762"/>
              <a:ext cx="715540" cy="585002"/>
            </a:xfrm>
            <a:prstGeom prst="rect">
              <a:avLst/>
            </a:prstGeom>
            <a:noFill/>
          </p:spPr>
          <p:txBody>
            <a:bodyPr wrap="none" rtlCol="0">
              <a:spAutoFit/>
            </a:bodyPr>
            <a:lstStyle/>
            <a:p>
              <a:r>
                <a:rPr lang="en-US" altLang="zh-CN" sz="3200" b="1">
                  <a:solidFill>
                    <a:schemeClr val="accent1"/>
                  </a:solidFill>
                  <a:cs typeface="+mn-ea"/>
                  <a:sym typeface="+mn-lt"/>
                </a:rPr>
                <a:t>4%</a:t>
              </a:r>
              <a:endParaRPr lang="zh-CN" altLang="en-US" sz="3200" b="1" dirty="0">
                <a:solidFill>
                  <a:schemeClr val="accent1"/>
                </a:solidFill>
                <a:cs typeface="+mn-ea"/>
                <a:sym typeface="+mn-lt"/>
              </a:endParaRPr>
            </a:p>
          </p:txBody>
        </p:sp>
        <p:sp>
          <p:nvSpPr>
            <p:cNvPr id="59" name="文本框 58"/>
            <p:cNvSpPr txBox="1"/>
            <p:nvPr/>
          </p:nvSpPr>
          <p:spPr>
            <a:xfrm>
              <a:off x="7009631" y="2663207"/>
              <a:ext cx="935180" cy="1016057"/>
            </a:xfrm>
            <a:prstGeom prst="rect">
              <a:avLst/>
            </a:prstGeom>
            <a:noFill/>
          </p:spPr>
          <p:txBody>
            <a:bodyPr wrap="square" rtlCol="0">
              <a:spAutoFit/>
            </a:bodyPr>
            <a:lstStyle>
              <a:defPPr>
                <a:defRPr lang="zh-CN"/>
              </a:defPPr>
              <a:lvl1pPr algn="ctr">
                <a:defRPr>
                  <a:solidFill>
                    <a:schemeClr val="accent1"/>
                  </a:solidFill>
                  <a:latin typeface="+mj-ea"/>
                  <a:ea typeface="+mj-ea"/>
                </a:defRPr>
              </a:lvl1pPr>
            </a:lstStyle>
            <a:p>
              <a:pPr algn="r"/>
              <a:r>
                <a:rPr lang="zh-CN" altLang="en-US" sz="2000" b="1" dirty="0">
                  <a:latin typeface="+mn-lt"/>
                  <a:ea typeface="+mn-ea"/>
                  <a:cs typeface="+mn-ea"/>
                  <a:sym typeface="+mn-lt"/>
                </a:rPr>
                <a:t>不安全条件</a:t>
              </a:r>
              <a:endParaRPr lang="zh-CN" altLang="zh-CN" sz="2000" b="1" dirty="0">
                <a:latin typeface="+mn-lt"/>
                <a:ea typeface="+mn-ea"/>
                <a:cs typeface="+mn-ea"/>
                <a:sym typeface="+mn-lt"/>
              </a:endParaRPr>
            </a:p>
          </p:txBody>
        </p:sp>
      </p:grpSp>
      <p:grpSp>
        <p:nvGrpSpPr>
          <p:cNvPr id="3" name="组合 2"/>
          <p:cNvGrpSpPr/>
          <p:nvPr/>
        </p:nvGrpSpPr>
        <p:grpSpPr>
          <a:xfrm>
            <a:off x="5109617" y="3527753"/>
            <a:ext cx="2178529" cy="2178523"/>
            <a:chOff x="5111612" y="3527790"/>
            <a:chExt cx="2179380" cy="2179374"/>
          </a:xfrm>
        </p:grpSpPr>
        <p:sp>
          <p:nvSpPr>
            <p:cNvPr id="63" name="Oval 1"/>
            <p:cNvSpPr/>
            <p:nvPr/>
          </p:nvSpPr>
          <p:spPr>
            <a:xfrm>
              <a:off x="5111612" y="3527790"/>
              <a:ext cx="2179380" cy="2179374"/>
            </a:xfrm>
            <a:prstGeom prst="ellipse">
              <a:avLst/>
            </a:prstGeom>
            <a:gradFill>
              <a:gsLst>
                <a:gs pos="50000">
                  <a:schemeClr val="bg1"/>
                </a:gs>
                <a:gs pos="0">
                  <a:srgbClr val="E8380E"/>
                </a:gs>
                <a:gs pos="100000">
                  <a:srgbClr val="B92C0B"/>
                </a:gs>
              </a:gsLst>
              <a:lin ang="5400000" scaled="1"/>
            </a:gra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04" tIns="45703" rIns="91404" bIns="45703" numCol="1" spcCol="0" rtlCol="0" fromWordArt="0" anchor="t" anchorCtr="0" forceAA="0" compatLnSpc="1">
              <a:noAutofit/>
            </a:bodyPr>
            <a:lstStyle/>
            <a:p>
              <a:pPr algn="ctr"/>
              <a:endParaRPr lang="en-US" sz="2800">
                <a:solidFill>
                  <a:schemeClr val="accent2"/>
                </a:solidFill>
                <a:cs typeface="+mn-ea"/>
                <a:sym typeface="+mn-lt"/>
              </a:endParaRPr>
            </a:p>
          </p:txBody>
        </p:sp>
        <p:sp>
          <p:nvSpPr>
            <p:cNvPr id="64" name="TextBox 29"/>
            <p:cNvSpPr txBox="1"/>
            <p:nvPr/>
          </p:nvSpPr>
          <p:spPr>
            <a:xfrm>
              <a:off x="5541955" y="4677531"/>
              <a:ext cx="1322204" cy="83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3" rIns="91404" bIns="45703" numCol="1" rtlCol="0" anchor="ctr" anchorCtr="0" compatLnSpc="1">
              <a:spAutoFit/>
            </a:bodyPr>
            <a:lstStyle>
              <a:defPPr>
                <a:defRPr lang="zh-CN"/>
              </a:defPPr>
              <a:lvl1pPr>
                <a:defRPr sz="2800" b="1">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algn="ctr"/>
              <a:r>
                <a:rPr lang="en-US" altLang="zh-CN" sz="4800">
                  <a:solidFill>
                    <a:schemeClr val="accent2"/>
                  </a:solidFill>
                  <a:latin typeface="+mn-lt"/>
                  <a:cs typeface="+mn-ea"/>
                  <a:sym typeface="+mn-lt"/>
                </a:rPr>
                <a:t>96</a:t>
              </a:r>
              <a:r>
                <a:rPr lang="en-US" altLang="zh-CN" sz="3200">
                  <a:solidFill>
                    <a:schemeClr val="accent2"/>
                  </a:solidFill>
                  <a:latin typeface="+mn-lt"/>
                  <a:cs typeface="+mn-ea"/>
                  <a:sym typeface="+mn-lt"/>
                </a:rPr>
                <a:t>%</a:t>
              </a:r>
              <a:endParaRPr lang="en-US" sz="4000" dirty="0">
                <a:solidFill>
                  <a:schemeClr val="accent2"/>
                </a:solidFill>
                <a:latin typeface="+mn-lt"/>
                <a:cs typeface="+mn-ea"/>
                <a:sym typeface="+mn-lt"/>
              </a:endParaRPr>
            </a:p>
          </p:txBody>
        </p:sp>
        <p:sp>
          <p:nvSpPr>
            <p:cNvPr id="65" name="TextBox 29"/>
            <p:cNvSpPr txBox="1"/>
            <p:nvPr/>
          </p:nvSpPr>
          <p:spPr>
            <a:xfrm>
              <a:off x="5238510" y="3822492"/>
              <a:ext cx="1929094" cy="954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3" rIns="91404" bIns="45703" numCol="1" rtlCol="0" anchor="ctr" anchorCtr="0" compatLnSpc="1">
              <a:spAutoFit/>
            </a:bodyPr>
            <a:lstStyle>
              <a:defPPr>
                <a:defRPr lang="zh-CN"/>
              </a:defPPr>
              <a:lvl1pPr>
                <a:defRPr sz="2800" b="1">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algn="ctr"/>
              <a:r>
                <a:rPr lang="zh-CN" altLang="en-US" b="0">
                  <a:solidFill>
                    <a:schemeClr val="accent2"/>
                  </a:solidFill>
                  <a:latin typeface="+mn-lt"/>
                  <a:cs typeface="+mn-ea"/>
                  <a:sym typeface="+mn-lt"/>
                </a:rPr>
                <a:t>人的不安全行为占</a:t>
              </a:r>
              <a:endParaRPr lang="en-US" b="0" dirty="0">
                <a:solidFill>
                  <a:schemeClr val="accent2"/>
                </a:solidFill>
                <a:latin typeface="+mn-lt"/>
                <a:cs typeface="+mn-ea"/>
                <a:sym typeface="+mn-lt"/>
              </a:endParaRPr>
            </a:p>
          </p:txBody>
        </p:sp>
      </p:grpSp>
      <p:sp>
        <p:nvSpPr>
          <p:cNvPr id="67" name="任意多边形: 形状 66"/>
          <p:cNvSpPr/>
          <p:nvPr/>
        </p:nvSpPr>
        <p:spPr bwMode="auto">
          <a:xfrm>
            <a:off x="8803637" y="4197492"/>
            <a:ext cx="1282867" cy="448931"/>
          </a:xfrm>
          <a:custGeom>
            <a:avLst/>
            <a:gdLst>
              <a:gd name="connsiteX0" fmla="*/ 0 w 1459831"/>
              <a:gd name="connsiteY0" fmla="*/ 0 h 641684"/>
              <a:gd name="connsiteX1" fmla="*/ 449179 w 1459831"/>
              <a:gd name="connsiteY1" fmla="*/ 641684 h 641684"/>
              <a:gd name="connsiteX2" fmla="*/ 1459831 w 1459831"/>
              <a:gd name="connsiteY2" fmla="*/ 641684 h 641684"/>
              <a:gd name="connsiteX0-1" fmla="*/ 0 w 1475873"/>
              <a:gd name="connsiteY0-2" fmla="*/ 0 h 288757"/>
              <a:gd name="connsiteX1-3" fmla="*/ 465221 w 1475873"/>
              <a:gd name="connsiteY1-4" fmla="*/ 288757 h 288757"/>
              <a:gd name="connsiteX2-5" fmla="*/ 1475873 w 1475873"/>
              <a:gd name="connsiteY2-6" fmla="*/ 288757 h 288757"/>
            </a:gdLst>
            <a:ahLst/>
            <a:cxnLst>
              <a:cxn ang="0">
                <a:pos x="connsiteX0-1" y="connsiteY0-2"/>
              </a:cxn>
              <a:cxn ang="0">
                <a:pos x="connsiteX1-3" y="connsiteY1-4"/>
              </a:cxn>
              <a:cxn ang="0">
                <a:pos x="connsiteX2-5" y="connsiteY2-6"/>
              </a:cxn>
            </a:cxnLst>
            <a:rect l="l" t="t" r="r" b="b"/>
            <a:pathLst>
              <a:path w="1475873" h="288757">
                <a:moveTo>
                  <a:pt x="0" y="0"/>
                </a:moveTo>
                <a:lnTo>
                  <a:pt x="465221" y="288757"/>
                </a:lnTo>
                <a:lnTo>
                  <a:pt x="1475873" y="288757"/>
                </a:lnTo>
              </a:path>
            </a:pathLst>
          </a:custGeom>
          <a:noFill/>
          <a:ln w="9525" cap="flat" cmpd="sng" algn="ctr">
            <a:solidFill>
              <a:schemeClr val="tx1"/>
            </a:solidFill>
            <a:prstDash val="solid"/>
            <a:round/>
            <a:headEnd type="oval"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04" tIns="45703" rIns="91404" bIns="45703" numCol="1" rtlCol="0" anchor="t" anchorCtr="0" compatLnSpc="1"/>
          <a:lstStyle/>
          <a:p>
            <a:pPr defTabSz="913765" fontAlgn="base">
              <a:spcBef>
                <a:spcPct val="0"/>
              </a:spcBef>
              <a:spcAft>
                <a:spcPct val="0"/>
              </a:spcAft>
            </a:pPr>
            <a:endParaRPr lang="zh-CN" altLang="en-US" sz="2000">
              <a:cs typeface="+mn-ea"/>
              <a:sym typeface="+mn-lt"/>
            </a:endParaRPr>
          </a:p>
        </p:txBody>
      </p:sp>
      <p:sp>
        <p:nvSpPr>
          <p:cNvPr id="60" name="任意多边形: 形状 59"/>
          <p:cNvSpPr/>
          <p:nvPr/>
        </p:nvSpPr>
        <p:spPr bwMode="auto">
          <a:xfrm flipH="1">
            <a:off x="3748174" y="5030994"/>
            <a:ext cx="1226353" cy="593325"/>
          </a:xfrm>
          <a:custGeom>
            <a:avLst/>
            <a:gdLst>
              <a:gd name="connsiteX0" fmla="*/ 0 w 1459831"/>
              <a:gd name="connsiteY0" fmla="*/ 0 h 641684"/>
              <a:gd name="connsiteX1" fmla="*/ 449179 w 1459831"/>
              <a:gd name="connsiteY1" fmla="*/ 641684 h 641684"/>
              <a:gd name="connsiteX2" fmla="*/ 1459831 w 1459831"/>
              <a:gd name="connsiteY2" fmla="*/ 641684 h 641684"/>
            </a:gdLst>
            <a:ahLst/>
            <a:cxnLst>
              <a:cxn ang="0">
                <a:pos x="connsiteX0" y="connsiteY0"/>
              </a:cxn>
              <a:cxn ang="0">
                <a:pos x="connsiteX1" y="connsiteY1"/>
              </a:cxn>
              <a:cxn ang="0">
                <a:pos x="connsiteX2" y="connsiteY2"/>
              </a:cxn>
            </a:cxnLst>
            <a:rect l="l" t="t" r="r" b="b"/>
            <a:pathLst>
              <a:path w="1459831" h="641684">
                <a:moveTo>
                  <a:pt x="0" y="0"/>
                </a:moveTo>
                <a:lnTo>
                  <a:pt x="449179" y="641684"/>
                </a:lnTo>
                <a:lnTo>
                  <a:pt x="1459831" y="641684"/>
                </a:lnTo>
              </a:path>
            </a:pathLst>
          </a:custGeom>
          <a:noFill/>
          <a:ln w="9525" cap="flat" cmpd="sng" algn="ctr">
            <a:solidFill>
              <a:schemeClr val="tx1"/>
            </a:solidFill>
            <a:prstDash val="solid"/>
            <a:round/>
            <a:headEnd type="oval"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04" tIns="45703" rIns="91404" bIns="45703" numCol="1" rtlCol="0" anchor="t" anchorCtr="0" compatLnSpc="1"/>
          <a:lstStyle/>
          <a:p>
            <a:pPr defTabSz="913765" fontAlgn="base">
              <a:spcBef>
                <a:spcPct val="0"/>
              </a:spcBef>
              <a:spcAft>
                <a:spcPct val="0"/>
              </a:spcAft>
            </a:pPr>
            <a:endParaRPr lang="zh-CN" altLang="en-US" sz="2000">
              <a:cs typeface="+mn-ea"/>
              <a:sym typeface="+mn-lt"/>
            </a:endParaRPr>
          </a:p>
        </p:txBody>
      </p:sp>
      <p:sp>
        <p:nvSpPr>
          <p:cNvPr id="61" name="任意多边形: 形状 60"/>
          <p:cNvSpPr/>
          <p:nvPr/>
        </p:nvSpPr>
        <p:spPr bwMode="auto">
          <a:xfrm flipH="1">
            <a:off x="3748174" y="4757084"/>
            <a:ext cx="1128933" cy="359491"/>
          </a:xfrm>
          <a:custGeom>
            <a:avLst/>
            <a:gdLst>
              <a:gd name="connsiteX0" fmla="*/ 0 w 1459831"/>
              <a:gd name="connsiteY0" fmla="*/ 0 h 641684"/>
              <a:gd name="connsiteX1" fmla="*/ 449179 w 1459831"/>
              <a:gd name="connsiteY1" fmla="*/ 641684 h 641684"/>
              <a:gd name="connsiteX2" fmla="*/ 1459831 w 1459831"/>
              <a:gd name="connsiteY2" fmla="*/ 641684 h 641684"/>
              <a:gd name="connsiteX0-1" fmla="*/ 0 w 1475873"/>
              <a:gd name="connsiteY0-2" fmla="*/ 0 h 288757"/>
              <a:gd name="connsiteX1-3" fmla="*/ 465221 w 1475873"/>
              <a:gd name="connsiteY1-4" fmla="*/ 288757 h 288757"/>
              <a:gd name="connsiteX2-5" fmla="*/ 1475873 w 1475873"/>
              <a:gd name="connsiteY2-6" fmla="*/ 288757 h 288757"/>
            </a:gdLst>
            <a:ahLst/>
            <a:cxnLst>
              <a:cxn ang="0">
                <a:pos x="connsiteX0-1" y="connsiteY0-2"/>
              </a:cxn>
              <a:cxn ang="0">
                <a:pos x="connsiteX1-3" y="connsiteY1-4"/>
              </a:cxn>
              <a:cxn ang="0">
                <a:pos x="connsiteX2-5" y="connsiteY2-6"/>
              </a:cxn>
            </a:cxnLst>
            <a:rect l="l" t="t" r="r" b="b"/>
            <a:pathLst>
              <a:path w="1475873" h="288757">
                <a:moveTo>
                  <a:pt x="0" y="0"/>
                </a:moveTo>
                <a:lnTo>
                  <a:pt x="465221" y="288757"/>
                </a:lnTo>
                <a:lnTo>
                  <a:pt x="1475873" y="288757"/>
                </a:lnTo>
              </a:path>
            </a:pathLst>
          </a:custGeom>
          <a:noFill/>
          <a:ln w="9525" cap="flat" cmpd="sng" algn="ctr">
            <a:solidFill>
              <a:schemeClr val="tx1"/>
            </a:solidFill>
            <a:prstDash val="solid"/>
            <a:round/>
            <a:headEnd type="oval"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04" tIns="45703" rIns="91404" bIns="45703" numCol="1" rtlCol="0" anchor="t" anchorCtr="0" compatLnSpc="1"/>
          <a:lstStyle/>
          <a:p>
            <a:pPr defTabSz="913765" fontAlgn="base">
              <a:spcBef>
                <a:spcPct val="0"/>
              </a:spcBef>
              <a:spcAft>
                <a:spcPct val="0"/>
              </a:spcAft>
            </a:pPr>
            <a:endParaRPr lang="zh-CN" altLang="en-US" sz="2000">
              <a:cs typeface="+mn-ea"/>
              <a:sym typeface="+mn-lt"/>
            </a:endParaRPr>
          </a:p>
        </p:txBody>
      </p:sp>
      <p:cxnSp>
        <p:nvCxnSpPr>
          <p:cNvPr id="66" name="直接连接符 65"/>
          <p:cNvCxnSpPr/>
          <p:nvPr/>
        </p:nvCxnSpPr>
        <p:spPr bwMode="auto">
          <a:xfrm flipH="1">
            <a:off x="3842487" y="4384915"/>
            <a:ext cx="995535" cy="0"/>
          </a:xfrm>
          <a:prstGeom prst="line">
            <a:avLst/>
          </a:prstGeom>
          <a:solidFill>
            <a:schemeClr val="accent1"/>
          </a:solidFill>
          <a:ln w="9525" cap="flat" cmpd="sng" algn="ctr">
            <a:solidFill>
              <a:schemeClr val="tx1"/>
            </a:solidFill>
            <a:prstDash val="solid"/>
            <a:round/>
            <a:headEnd type="oval"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8" name="任意多边形: 形状 67"/>
          <p:cNvSpPr/>
          <p:nvPr/>
        </p:nvSpPr>
        <p:spPr bwMode="auto">
          <a:xfrm flipH="1" flipV="1">
            <a:off x="3943578" y="2397224"/>
            <a:ext cx="1292887" cy="593325"/>
          </a:xfrm>
          <a:custGeom>
            <a:avLst/>
            <a:gdLst>
              <a:gd name="connsiteX0" fmla="*/ 0 w 1459831"/>
              <a:gd name="connsiteY0" fmla="*/ 0 h 641684"/>
              <a:gd name="connsiteX1" fmla="*/ 449179 w 1459831"/>
              <a:gd name="connsiteY1" fmla="*/ 641684 h 641684"/>
              <a:gd name="connsiteX2" fmla="*/ 1459831 w 1459831"/>
              <a:gd name="connsiteY2" fmla="*/ 641684 h 641684"/>
            </a:gdLst>
            <a:ahLst/>
            <a:cxnLst>
              <a:cxn ang="0">
                <a:pos x="connsiteX0" y="connsiteY0"/>
              </a:cxn>
              <a:cxn ang="0">
                <a:pos x="connsiteX1" y="connsiteY1"/>
              </a:cxn>
              <a:cxn ang="0">
                <a:pos x="connsiteX2" y="connsiteY2"/>
              </a:cxn>
            </a:cxnLst>
            <a:rect l="l" t="t" r="r" b="b"/>
            <a:pathLst>
              <a:path w="1459831" h="641684">
                <a:moveTo>
                  <a:pt x="0" y="0"/>
                </a:moveTo>
                <a:lnTo>
                  <a:pt x="449179" y="641684"/>
                </a:lnTo>
                <a:lnTo>
                  <a:pt x="1459831" y="641684"/>
                </a:lnTo>
              </a:path>
            </a:pathLst>
          </a:custGeom>
          <a:noFill/>
          <a:ln w="9525" cap="flat" cmpd="sng" algn="ctr">
            <a:solidFill>
              <a:schemeClr val="tx1"/>
            </a:solidFill>
            <a:prstDash val="solid"/>
            <a:round/>
            <a:headEnd type="oval"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04" tIns="45703" rIns="91404" bIns="45703" numCol="1" rtlCol="0" anchor="t" anchorCtr="0" compatLnSpc="1"/>
          <a:lstStyle/>
          <a:p>
            <a:pPr defTabSz="913765" fontAlgn="base">
              <a:spcBef>
                <a:spcPct val="0"/>
              </a:spcBef>
              <a:spcAft>
                <a:spcPct val="0"/>
              </a:spcAft>
            </a:pPr>
            <a:endParaRPr lang="zh-CN" altLang="en-US" sz="2000">
              <a:cs typeface="+mn-ea"/>
              <a:sym typeface="+mn-lt"/>
            </a:endParaRPr>
          </a:p>
        </p:txBody>
      </p:sp>
      <p:sp>
        <p:nvSpPr>
          <p:cNvPr id="69" name="任意多边形: 形状 68"/>
          <p:cNvSpPr/>
          <p:nvPr/>
        </p:nvSpPr>
        <p:spPr bwMode="auto">
          <a:xfrm flipH="1" flipV="1">
            <a:off x="3748174" y="3162688"/>
            <a:ext cx="1190181" cy="359491"/>
          </a:xfrm>
          <a:custGeom>
            <a:avLst/>
            <a:gdLst>
              <a:gd name="connsiteX0" fmla="*/ 0 w 1459831"/>
              <a:gd name="connsiteY0" fmla="*/ 0 h 641684"/>
              <a:gd name="connsiteX1" fmla="*/ 449179 w 1459831"/>
              <a:gd name="connsiteY1" fmla="*/ 641684 h 641684"/>
              <a:gd name="connsiteX2" fmla="*/ 1459831 w 1459831"/>
              <a:gd name="connsiteY2" fmla="*/ 641684 h 641684"/>
              <a:gd name="connsiteX0-1" fmla="*/ 0 w 1475873"/>
              <a:gd name="connsiteY0-2" fmla="*/ 0 h 288757"/>
              <a:gd name="connsiteX1-3" fmla="*/ 465221 w 1475873"/>
              <a:gd name="connsiteY1-4" fmla="*/ 288757 h 288757"/>
              <a:gd name="connsiteX2-5" fmla="*/ 1475873 w 1475873"/>
              <a:gd name="connsiteY2-6" fmla="*/ 288757 h 288757"/>
            </a:gdLst>
            <a:ahLst/>
            <a:cxnLst>
              <a:cxn ang="0">
                <a:pos x="connsiteX0-1" y="connsiteY0-2"/>
              </a:cxn>
              <a:cxn ang="0">
                <a:pos x="connsiteX1-3" y="connsiteY1-4"/>
              </a:cxn>
              <a:cxn ang="0">
                <a:pos x="connsiteX2-5" y="connsiteY2-6"/>
              </a:cxn>
            </a:cxnLst>
            <a:rect l="l" t="t" r="r" b="b"/>
            <a:pathLst>
              <a:path w="1475873" h="288757">
                <a:moveTo>
                  <a:pt x="0" y="0"/>
                </a:moveTo>
                <a:lnTo>
                  <a:pt x="465221" y="288757"/>
                </a:lnTo>
                <a:lnTo>
                  <a:pt x="1475873" y="288757"/>
                </a:lnTo>
              </a:path>
            </a:pathLst>
          </a:custGeom>
          <a:noFill/>
          <a:ln w="9525" cap="flat" cmpd="sng" algn="ctr">
            <a:solidFill>
              <a:schemeClr val="tx1"/>
            </a:solidFill>
            <a:prstDash val="solid"/>
            <a:round/>
            <a:headEnd type="oval"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04" tIns="45703" rIns="91404" bIns="45703" numCol="1" rtlCol="0" anchor="t" anchorCtr="0" compatLnSpc="1"/>
          <a:lstStyle/>
          <a:p>
            <a:pPr defTabSz="913765" fontAlgn="base">
              <a:spcBef>
                <a:spcPct val="0"/>
              </a:spcBef>
              <a:spcAft>
                <a:spcPct val="0"/>
              </a:spcAft>
            </a:pPr>
            <a:endParaRPr lang="zh-CN" altLang="en-US" sz="2000">
              <a:cs typeface="+mn-ea"/>
              <a:sym typeface="+mn-lt"/>
            </a:endParaRPr>
          </a:p>
        </p:txBody>
      </p:sp>
      <p:cxnSp>
        <p:nvCxnSpPr>
          <p:cNvPr id="70" name="直接连接符 69"/>
          <p:cNvCxnSpPr/>
          <p:nvPr/>
        </p:nvCxnSpPr>
        <p:spPr bwMode="auto">
          <a:xfrm flipH="1">
            <a:off x="3842486" y="3884039"/>
            <a:ext cx="995535" cy="0"/>
          </a:xfrm>
          <a:prstGeom prst="line">
            <a:avLst/>
          </a:prstGeom>
          <a:solidFill>
            <a:schemeClr val="accent1"/>
          </a:solidFill>
          <a:ln w="9525" cap="flat" cmpd="sng" algn="ctr">
            <a:solidFill>
              <a:schemeClr val="tx1"/>
            </a:solidFill>
            <a:prstDash val="solid"/>
            <a:round/>
            <a:headEnd type="oval"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 name="矩形 4"/>
          <p:cNvSpPr/>
          <p:nvPr/>
        </p:nvSpPr>
        <p:spPr>
          <a:xfrm>
            <a:off x="1511664" y="2212629"/>
            <a:ext cx="2236510" cy="400110"/>
          </a:xfrm>
          <a:prstGeom prst="rect">
            <a:avLst/>
          </a:prstGeom>
        </p:spPr>
        <p:txBody>
          <a:bodyPr wrap="none">
            <a:spAutoFit/>
          </a:bodyPr>
          <a:lstStyle/>
          <a:p>
            <a:pPr algn="r" eaLnBrk="0" hangingPunct="0"/>
            <a:r>
              <a:rPr lang="zh-CN" altLang="en-US" sz="2000" b="1" dirty="0">
                <a:solidFill>
                  <a:srgbClr val="2C2D34"/>
                </a:solidFill>
                <a:cs typeface="+mn-ea"/>
                <a:sym typeface="+mn-lt"/>
              </a:rPr>
              <a:t>不用劳动保护设备</a:t>
            </a:r>
          </a:p>
        </p:txBody>
      </p:sp>
      <p:sp>
        <p:nvSpPr>
          <p:cNvPr id="71" name="矩形 70"/>
          <p:cNvSpPr/>
          <p:nvPr/>
        </p:nvSpPr>
        <p:spPr>
          <a:xfrm>
            <a:off x="2322002" y="2973245"/>
            <a:ext cx="1210588" cy="400110"/>
          </a:xfrm>
          <a:prstGeom prst="rect">
            <a:avLst/>
          </a:prstGeom>
        </p:spPr>
        <p:txBody>
          <a:bodyPr wrap="none">
            <a:spAutoFit/>
          </a:bodyPr>
          <a:lstStyle/>
          <a:p>
            <a:pPr algn="r" eaLnBrk="0" hangingPunct="0"/>
            <a:r>
              <a:rPr lang="zh-CN" altLang="en-US" sz="2000" b="1" dirty="0">
                <a:solidFill>
                  <a:srgbClr val="2C2D34"/>
                </a:solidFill>
                <a:cs typeface="+mn-ea"/>
                <a:sym typeface="+mn-lt"/>
              </a:rPr>
              <a:t>人的反应</a:t>
            </a:r>
          </a:p>
        </p:txBody>
      </p:sp>
      <p:sp>
        <p:nvSpPr>
          <p:cNvPr id="72" name="矩形 71"/>
          <p:cNvSpPr/>
          <p:nvPr/>
        </p:nvSpPr>
        <p:spPr>
          <a:xfrm>
            <a:off x="2065521" y="3699445"/>
            <a:ext cx="1467068" cy="400110"/>
          </a:xfrm>
          <a:prstGeom prst="rect">
            <a:avLst/>
          </a:prstGeom>
        </p:spPr>
        <p:txBody>
          <a:bodyPr wrap="none">
            <a:spAutoFit/>
          </a:bodyPr>
          <a:lstStyle/>
          <a:p>
            <a:pPr algn="r" eaLnBrk="0" hangingPunct="0"/>
            <a:r>
              <a:rPr lang="zh-CN" altLang="en-US" sz="2000" b="1" dirty="0">
                <a:solidFill>
                  <a:srgbClr val="2C2D34"/>
                </a:solidFill>
                <a:cs typeface="+mn-ea"/>
                <a:sym typeface="+mn-lt"/>
              </a:rPr>
              <a:t>不遵守规程</a:t>
            </a:r>
          </a:p>
        </p:txBody>
      </p:sp>
      <p:sp>
        <p:nvSpPr>
          <p:cNvPr id="73" name="矩形 72"/>
          <p:cNvSpPr/>
          <p:nvPr/>
        </p:nvSpPr>
        <p:spPr>
          <a:xfrm>
            <a:off x="2322002" y="4197492"/>
            <a:ext cx="1210588" cy="400110"/>
          </a:xfrm>
          <a:prstGeom prst="rect">
            <a:avLst/>
          </a:prstGeom>
        </p:spPr>
        <p:txBody>
          <a:bodyPr wrap="none">
            <a:spAutoFit/>
          </a:bodyPr>
          <a:lstStyle/>
          <a:p>
            <a:pPr algn="r" eaLnBrk="0" hangingPunct="0"/>
            <a:r>
              <a:rPr lang="zh-CN" altLang="en-US" sz="2000" b="1" dirty="0">
                <a:solidFill>
                  <a:srgbClr val="2C2D34"/>
                </a:solidFill>
                <a:cs typeface="+mn-ea"/>
                <a:sym typeface="+mn-lt"/>
              </a:rPr>
              <a:t>人的位置</a:t>
            </a:r>
          </a:p>
        </p:txBody>
      </p:sp>
      <p:sp>
        <p:nvSpPr>
          <p:cNvPr id="74" name="矩形 73"/>
          <p:cNvSpPr/>
          <p:nvPr/>
        </p:nvSpPr>
        <p:spPr>
          <a:xfrm>
            <a:off x="783119" y="4931980"/>
            <a:ext cx="2749472" cy="400110"/>
          </a:xfrm>
          <a:prstGeom prst="rect">
            <a:avLst/>
          </a:prstGeom>
        </p:spPr>
        <p:txBody>
          <a:bodyPr wrap="none">
            <a:spAutoFit/>
          </a:bodyPr>
          <a:lstStyle/>
          <a:p>
            <a:pPr algn="r" eaLnBrk="0" hangingPunct="0"/>
            <a:r>
              <a:rPr lang="zh-CN" altLang="en-US" sz="2000" b="1" dirty="0">
                <a:solidFill>
                  <a:srgbClr val="2C2D34"/>
                </a:solidFill>
                <a:cs typeface="+mn-ea"/>
                <a:sym typeface="+mn-lt"/>
              </a:rPr>
              <a:t>设备和工具的使用不当</a:t>
            </a:r>
          </a:p>
        </p:txBody>
      </p:sp>
      <p:sp>
        <p:nvSpPr>
          <p:cNvPr id="75" name="矩形 74"/>
          <p:cNvSpPr/>
          <p:nvPr/>
        </p:nvSpPr>
        <p:spPr>
          <a:xfrm>
            <a:off x="2091261" y="5439724"/>
            <a:ext cx="1210588" cy="400110"/>
          </a:xfrm>
          <a:prstGeom prst="rect">
            <a:avLst/>
          </a:prstGeom>
        </p:spPr>
        <p:txBody>
          <a:bodyPr wrap="none">
            <a:spAutoFit/>
          </a:bodyPr>
          <a:lstStyle/>
          <a:p>
            <a:pPr algn="r" eaLnBrk="0" hangingPunct="0"/>
            <a:r>
              <a:rPr lang="zh-CN" altLang="en-US" sz="2000" b="1" dirty="0">
                <a:solidFill>
                  <a:srgbClr val="2C2D34"/>
                </a:solidFill>
                <a:cs typeface="+mn-ea"/>
                <a:sym typeface="+mn-lt"/>
              </a:rPr>
              <a:t>杂乱无章</a:t>
            </a:r>
          </a:p>
        </p:txBody>
      </p:sp>
      <p:sp>
        <p:nvSpPr>
          <p:cNvPr id="35" name="Pie 9"/>
          <p:cNvSpPr/>
          <p:nvPr/>
        </p:nvSpPr>
        <p:spPr>
          <a:xfrm>
            <a:off x="4938356" y="2152282"/>
            <a:ext cx="3846249" cy="3846249"/>
          </a:xfrm>
          <a:prstGeom prst="pie">
            <a:avLst>
              <a:gd name="adj1" fmla="val 21587320"/>
              <a:gd name="adj2" fmla="val 949990"/>
            </a:avLst>
          </a:prstGeom>
          <a:solidFill>
            <a:schemeClr val="bg1"/>
          </a:solidFill>
          <a:ln w="38100">
            <a:solidFill>
              <a:schemeClr val="accent2"/>
            </a:solidFill>
            <a:round/>
          </a:ln>
          <a:effectLst>
            <a:outerShdw blurRad="63500" sx="102000" sy="102000" algn="ctr" rotWithShape="0">
              <a:prstClr val="black">
                <a:alpha val="40000"/>
              </a:prstClr>
            </a:outerShdw>
          </a:effectLst>
        </p:spPr>
        <p:txBody>
          <a:bodyPr rot="0" spcFirstLastPara="0" vertOverflow="overflow" horzOverflow="overflow" vert="horz" wrap="square" lIns="91404" tIns="45703" rIns="91404" bIns="45703" numCol="1" spcCol="0" rtlCol="0" fromWordArt="0" anchor="t" anchorCtr="0" forceAA="0" compatLnSpc="1">
            <a:noAutofit/>
          </a:bodyPr>
          <a:lstStyle/>
          <a:p>
            <a:endParaRPr lang="en-US" sz="1600">
              <a:cs typeface="+mn-ea"/>
              <a:sym typeface="+mn-lt"/>
            </a:endParaRPr>
          </a:p>
        </p:txBody>
      </p:sp>
      <p:sp>
        <p:nvSpPr>
          <p:cNvPr id="36" name="Pie 9"/>
          <p:cNvSpPr/>
          <p:nvPr/>
        </p:nvSpPr>
        <p:spPr>
          <a:xfrm>
            <a:off x="4938356" y="2152282"/>
            <a:ext cx="3846249" cy="3846249"/>
          </a:xfrm>
          <a:prstGeom prst="pie">
            <a:avLst>
              <a:gd name="adj1" fmla="val 864513"/>
              <a:gd name="adj2" fmla="val 21587442"/>
            </a:avLst>
          </a:prstGeom>
          <a:gradFill>
            <a:gsLst>
              <a:gs pos="61000">
                <a:schemeClr val="tx1"/>
              </a:gs>
              <a:gs pos="0">
                <a:srgbClr val="5E5E5E"/>
              </a:gs>
              <a:gs pos="100000">
                <a:srgbClr val="323232"/>
              </a:gs>
            </a:gsLst>
            <a:lin ang="5400000" scaled="1"/>
          </a:gra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04" tIns="45703" rIns="91404" bIns="45703" numCol="1" spcCol="0" rtlCol="0" fromWordArt="0" anchor="t" anchorCtr="0" forceAA="0" compatLnSpc="1">
            <a:noAutofit/>
          </a:bodyPr>
          <a:lstStyle/>
          <a:p>
            <a:pPr algn="ctr"/>
            <a:endParaRPr lang="en-US" sz="2800">
              <a:solidFill>
                <a:schemeClr val="accent2"/>
              </a:solidFill>
              <a:cs typeface="+mn-ea"/>
              <a:sym typeface="+mn-lt"/>
            </a:endParaRPr>
          </a:p>
        </p:txBody>
      </p:sp>
      <p:grpSp>
        <p:nvGrpSpPr>
          <p:cNvPr id="37" name="组合 36"/>
          <p:cNvGrpSpPr/>
          <p:nvPr/>
        </p:nvGrpSpPr>
        <p:grpSpPr>
          <a:xfrm>
            <a:off x="5772216" y="2986146"/>
            <a:ext cx="2178529" cy="2178523"/>
            <a:chOff x="5111612" y="3527790"/>
            <a:chExt cx="2179380" cy="2179374"/>
          </a:xfrm>
        </p:grpSpPr>
        <p:sp>
          <p:nvSpPr>
            <p:cNvPr id="38" name="Oval 1"/>
            <p:cNvSpPr/>
            <p:nvPr/>
          </p:nvSpPr>
          <p:spPr>
            <a:xfrm>
              <a:off x="5111612" y="3527790"/>
              <a:ext cx="2179380" cy="2179374"/>
            </a:xfrm>
            <a:prstGeom prst="ellipse">
              <a:avLst/>
            </a:prstGeom>
            <a:solidFill>
              <a:srgbClr val="FF0000"/>
            </a:soli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04" tIns="45703" rIns="91404" bIns="45703" numCol="1" spcCol="0" rtlCol="0" fromWordArt="0" anchor="t" anchorCtr="0" forceAA="0" compatLnSpc="1">
              <a:noAutofit/>
            </a:bodyPr>
            <a:lstStyle/>
            <a:p>
              <a:pPr algn="ctr"/>
              <a:endParaRPr lang="en-US" sz="2800">
                <a:solidFill>
                  <a:schemeClr val="accent2"/>
                </a:solidFill>
                <a:cs typeface="+mn-ea"/>
                <a:sym typeface="+mn-lt"/>
              </a:endParaRPr>
            </a:p>
          </p:txBody>
        </p:sp>
        <p:sp>
          <p:nvSpPr>
            <p:cNvPr id="39" name="TextBox 29"/>
            <p:cNvSpPr txBox="1"/>
            <p:nvPr/>
          </p:nvSpPr>
          <p:spPr>
            <a:xfrm>
              <a:off x="5541955" y="4677531"/>
              <a:ext cx="1322204" cy="83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3" rIns="91404" bIns="45703" numCol="1" rtlCol="0" anchor="ctr" anchorCtr="0" compatLnSpc="1">
              <a:spAutoFit/>
            </a:bodyPr>
            <a:lstStyle>
              <a:defPPr>
                <a:defRPr lang="zh-CN"/>
              </a:defPPr>
              <a:lvl1pPr>
                <a:defRPr sz="2800" b="1">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algn="ctr"/>
              <a:r>
                <a:rPr lang="en-US" altLang="zh-CN" sz="4800">
                  <a:solidFill>
                    <a:schemeClr val="accent2"/>
                  </a:solidFill>
                  <a:latin typeface="+mn-lt"/>
                  <a:cs typeface="+mn-ea"/>
                  <a:sym typeface="+mn-lt"/>
                </a:rPr>
                <a:t>96</a:t>
              </a:r>
              <a:r>
                <a:rPr lang="en-US" altLang="zh-CN" sz="3200">
                  <a:solidFill>
                    <a:schemeClr val="accent2"/>
                  </a:solidFill>
                  <a:latin typeface="+mn-lt"/>
                  <a:cs typeface="+mn-ea"/>
                  <a:sym typeface="+mn-lt"/>
                </a:rPr>
                <a:t>%</a:t>
              </a:r>
              <a:endParaRPr lang="en-US" sz="4000" dirty="0">
                <a:solidFill>
                  <a:schemeClr val="accent2"/>
                </a:solidFill>
                <a:latin typeface="+mn-lt"/>
                <a:cs typeface="+mn-ea"/>
                <a:sym typeface="+mn-lt"/>
              </a:endParaRPr>
            </a:p>
          </p:txBody>
        </p:sp>
        <p:sp>
          <p:nvSpPr>
            <p:cNvPr id="40" name="TextBox 29"/>
            <p:cNvSpPr txBox="1"/>
            <p:nvPr/>
          </p:nvSpPr>
          <p:spPr>
            <a:xfrm>
              <a:off x="5238510" y="3822492"/>
              <a:ext cx="1929094" cy="954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3" rIns="91404" bIns="45703" numCol="1" rtlCol="0" anchor="ctr" anchorCtr="0" compatLnSpc="1">
              <a:spAutoFit/>
            </a:bodyPr>
            <a:lstStyle>
              <a:defPPr>
                <a:defRPr lang="zh-CN"/>
              </a:defPPr>
              <a:lvl1pPr>
                <a:defRPr sz="2800" b="1">
                  <a:latin typeface="+mn-ea"/>
                  <a:ea typeface="+mn-ea"/>
                </a:defRPr>
              </a:lvl1pPr>
              <a:lvl2pPr>
                <a:defRPr sz="2400">
                  <a:solidFill>
                    <a:schemeClr val="tx2"/>
                  </a:solidFill>
                  <a:ea typeface="微软雅黑" panose="020B0503020204020204" pitchFamily="34" charset="-122"/>
                </a:defRPr>
              </a:lvl2pPr>
              <a:lvl3pPr>
                <a:defRPr sz="2400">
                  <a:solidFill>
                    <a:schemeClr val="tx2"/>
                  </a:solidFill>
                  <a:ea typeface="微软雅黑" panose="020B0503020204020204" pitchFamily="34" charset="-122"/>
                </a:defRPr>
              </a:lvl3pPr>
              <a:lvl4pPr>
                <a:defRPr sz="2400">
                  <a:solidFill>
                    <a:schemeClr val="tx2"/>
                  </a:solidFill>
                  <a:ea typeface="微软雅黑" panose="020B0503020204020204" pitchFamily="34" charset="-122"/>
                </a:defRPr>
              </a:lvl4pPr>
              <a:lvl5pPr>
                <a:defRPr sz="2400">
                  <a:solidFill>
                    <a:schemeClr val="tx2"/>
                  </a:solidFill>
                  <a:ea typeface="微软雅黑" panose="020B0503020204020204" pitchFamily="34" charset="-122"/>
                </a:defRPr>
              </a:lvl5pPr>
              <a:lvl6pPr marL="457200" fontAlgn="base">
                <a:spcBef>
                  <a:spcPct val="0"/>
                </a:spcBef>
                <a:spcAft>
                  <a:spcPct val="0"/>
                </a:spcAft>
                <a:defRPr sz="2400">
                  <a:solidFill>
                    <a:schemeClr val="tx2"/>
                  </a:solidFill>
                  <a:ea typeface="微软雅黑" panose="020B0503020204020204" pitchFamily="34" charset="-122"/>
                </a:defRPr>
              </a:lvl6pPr>
              <a:lvl7pPr marL="914400" fontAlgn="base">
                <a:spcBef>
                  <a:spcPct val="0"/>
                </a:spcBef>
                <a:spcAft>
                  <a:spcPct val="0"/>
                </a:spcAft>
                <a:defRPr sz="2400">
                  <a:solidFill>
                    <a:schemeClr val="tx2"/>
                  </a:solidFill>
                  <a:ea typeface="微软雅黑" panose="020B0503020204020204" pitchFamily="34" charset="-122"/>
                </a:defRPr>
              </a:lvl7pPr>
              <a:lvl8pPr marL="1371600" fontAlgn="base">
                <a:spcBef>
                  <a:spcPct val="0"/>
                </a:spcBef>
                <a:spcAft>
                  <a:spcPct val="0"/>
                </a:spcAft>
                <a:defRPr sz="2400">
                  <a:solidFill>
                    <a:schemeClr val="tx2"/>
                  </a:solidFill>
                  <a:ea typeface="微软雅黑" panose="020B0503020204020204" pitchFamily="34" charset="-122"/>
                </a:defRPr>
              </a:lvl8pPr>
              <a:lvl9pPr marL="1828800" fontAlgn="base">
                <a:spcBef>
                  <a:spcPct val="0"/>
                </a:spcBef>
                <a:spcAft>
                  <a:spcPct val="0"/>
                </a:spcAft>
                <a:defRPr sz="2400">
                  <a:solidFill>
                    <a:schemeClr val="tx2"/>
                  </a:solidFill>
                  <a:ea typeface="微软雅黑" panose="020B0503020204020204" pitchFamily="34" charset="-122"/>
                </a:defRPr>
              </a:lvl9pPr>
            </a:lstStyle>
            <a:p>
              <a:pPr algn="ctr"/>
              <a:r>
                <a:rPr lang="zh-CN" altLang="en-US" b="0">
                  <a:solidFill>
                    <a:schemeClr val="accent2"/>
                  </a:solidFill>
                  <a:latin typeface="+mn-lt"/>
                  <a:cs typeface="+mn-ea"/>
                  <a:sym typeface="+mn-lt"/>
                </a:rPr>
                <a:t>人的不安全行为占</a:t>
              </a:r>
              <a:endParaRPr lang="en-US" b="0" dirty="0">
                <a:solidFill>
                  <a:schemeClr val="accent2"/>
                </a:solidFill>
                <a:latin typeface="+mn-lt"/>
                <a:cs typeface="+mn-ea"/>
                <a:sym typeface="+mn-lt"/>
              </a:endParaRPr>
            </a:p>
          </p:txBody>
        </p:sp>
      </p:grpSp>
      <p:sp>
        <p:nvSpPr>
          <p:cNvPr id="33" name="文本框 32"/>
          <p:cNvSpPr txBox="1"/>
          <p:nvPr/>
        </p:nvSpPr>
        <p:spPr>
          <a:xfrm>
            <a:off x="1536316" y="284669"/>
            <a:ext cx="5110280" cy="584775"/>
          </a:xfrm>
          <a:prstGeom prst="rect">
            <a:avLst/>
          </a:prstGeom>
          <a:noFill/>
        </p:spPr>
        <p:txBody>
          <a:bodyPr wrap="square" rtlCol="0">
            <a:spAutoFit/>
          </a:bodyPr>
          <a:lstStyle>
            <a:defPPr>
              <a:defRPr lang="zh-CN"/>
            </a:defPPr>
            <a:lvl1pPr algn="ctr">
              <a:defRPr sz="2800" b="1">
                <a:latin typeface="+mj-ea"/>
                <a:ea typeface="+mj-ea"/>
              </a:defRPr>
            </a:lvl1pPr>
          </a:lstStyle>
          <a:p>
            <a:pPr algn="l"/>
            <a:r>
              <a:rPr lang="zh-CN" altLang="en-US" sz="3200" dirty="0">
                <a:latin typeface="+mn-lt"/>
                <a:ea typeface="+mn-ea"/>
                <a:cs typeface="+mn-ea"/>
                <a:sym typeface="+mn-lt"/>
              </a:rPr>
              <a:t>事故发生的原因</a:t>
            </a:r>
          </a:p>
        </p:txBody>
      </p:sp>
    </p:spTree>
  </p:cSld>
  <p:clrMapOvr>
    <a:masterClrMapping/>
  </p:clrMapOvr>
  <p:transition spd="slow" advTm="7456">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left)">
                                      <p:cBhvr>
                                        <p:cTn id="13" dur="500"/>
                                        <p:tgtEl>
                                          <p:spTgt spid="22"/>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wipe(left)">
                                      <p:cBhvr>
                                        <p:cTn id="17" dur="500"/>
                                        <p:tgtEl>
                                          <p:spTgt spid="46"/>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67"/>
                                        </p:tgtEl>
                                        <p:attrNameLst>
                                          <p:attrName>style.visibility</p:attrName>
                                        </p:attrNameLst>
                                      </p:cBhvr>
                                      <p:to>
                                        <p:strVal val="visible"/>
                                      </p:to>
                                    </p:set>
                                    <p:animEffect transition="in" filter="wipe(left)">
                                      <p:cBhvr>
                                        <p:cTn id="21" dur="500"/>
                                        <p:tgtEl>
                                          <p:spTgt spid="67"/>
                                        </p:tgtEl>
                                      </p:cBhvr>
                                    </p:animEffect>
                                  </p:childTnLst>
                                </p:cTn>
                              </p:par>
                            </p:childTnLst>
                          </p:cTn>
                        </p:par>
                        <p:par>
                          <p:cTn id="22" fill="hold">
                            <p:stCondLst>
                              <p:cond delay="2000"/>
                            </p:stCondLst>
                            <p:childTnLst>
                              <p:par>
                                <p:cTn id="23" presetID="31" presetClass="entr" presetSubtype="0" fill="hold" nodeType="afterEffect">
                                  <p:stCondLst>
                                    <p:cond delay="0"/>
                                  </p:stCondLst>
                                  <p:childTnLst>
                                    <p:set>
                                      <p:cBhvr>
                                        <p:cTn id="24" dur="1" fill="hold">
                                          <p:stCondLst>
                                            <p:cond delay="0"/>
                                          </p:stCondLst>
                                        </p:cTn>
                                        <p:tgtEl>
                                          <p:spTgt spid="57"/>
                                        </p:tgtEl>
                                        <p:attrNameLst>
                                          <p:attrName>style.visibility</p:attrName>
                                        </p:attrNameLst>
                                      </p:cBhvr>
                                      <p:to>
                                        <p:strVal val="visible"/>
                                      </p:to>
                                    </p:set>
                                    <p:anim calcmode="lin" valueType="num">
                                      <p:cBhvr>
                                        <p:cTn id="25" dur="400" fill="hold"/>
                                        <p:tgtEl>
                                          <p:spTgt spid="57"/>
                                        </p:tgtEl>
                                        <p:attrNameLst>
                                          <p:attrName>ppt_w</p:attrName>
                                        </p:attrNameLst>
                                      </p:cBhvr>
                                      <p:tavLst>
                                        <p:tav tm="0">
                                          <p:val>
                                            <p:fltVal val="0"/>
                                          </p:val>
                                        </p:tav>
                                        <p:tav tm="100000">
                                          <p:val>
                                            <p:strVal val="#ppt_w"/>
                                          </p:val>
                                        </p:tav>
                                      </p:tavLst>
                                    </p:anim>
                                    <p:anim calcmode="lin" valueType="num">
                                      <p:cBhvr>
                                        <p:cTn id="26" dur="400" fill="hold"/>
                                        <p:tgtEl>
                                          <p:spTgt spid="57"/>
                                        </p:tgtEl>
                                        <p:attrNameLst>
                                          <p:attrName>ppt_h</p:attrName>
                                        </p:attrNameLst>
                                      </p:cBhvr>
                                      <p:tavLst>
                                        <p:tav tm="0">
                                          <p:val>
                                            <p:fltVal val="0"/>
                                          </p:val>
                                        </p:tav>
                                        <p:tav tm="100000">
                                          <p:val>
                                            <p:strVal val="#ppt_h"/>
                                          </p:val>
                                        </p:tav>
                                      </p:tavLst>
                                    </p:anim>
                                    <p:anim calcmode="lin" valueType="num">
                                      <p:cBhvr>
                                        <p:cTn id="27" dur="400" fill="hold"/>
                                        <p:tgtEl>
                                          <p:spTgt spid="57"/>
                                        </p:tgtEl>
                                        <p:attrNameLst>
                                          <p:attrName>style.rotation</p:attrName>
                                        </p:attrNameLst>
                                      </p:cBhvr>
                                      <p:tavLst>
                                        <p:tav tm="0">
                                          <p:val>
                                            <p:fltVal val="90"/>
                                          </p:val>
                                        </p:tav>
                                        <p:tav tm="100000">
                                          <p:val>
                                            <p:fltVal val="0"/>
                                          </p:val>
                                        </p:tav>
                                      </p:tavLst>
                                    </p:anim>
                                    <p:animEffect transition="in" filter="fade">
                                      <p:cBhvr>
                                        <p:cTn id="28" dur="400"/>
                                        <p:tgtEl>
                                          <p:spTgt spid="57"/>
                                        </p:tgtEl>
                                      </p:cBhvr>
                                    </p:animEffect>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p:cTn id="32" dur="500" fill="hold"/>
                                        <p:tgtEl>
                                          <p:spTgt spid="3"/>
                                        </p:tgtEl>
                                        <p:attrNameLst>
                                          <p:attrName>ppt_w</p:attrName>
                                        </p:attrNameLst>
                                      </p:cBhvr>
                                      <p:tavLst>
                                        <p:tav tm="0">
                                          <p:val>
                                            <p:fltVal val="0"/>
                                          </p:val>
                                        </p:tav>
                                        <p:tav tm="100000">
                                          <p:val>
                                            <p:strVal val="#ppt_w"/>
                                          </p:val>
                                        </p:tav>
                                      </p:tavLst>
                                    </p:anim>
                                    <p:anim calcmode="lin" valueType="num">
                                      <p:cBhvr>
                                        <p:cTn id="33" dur="500" fill="hold"/>
                                        <p:tgtEl>
                                          <p:spTgt spid="3"/>
                                        </p:tgtEl>
                                        <p:attrNameLst>
                                          <p:attrName>ppt_h</p:attrName>
                                        </p:attrNameLst>
                                      </p:cBhvr>
                                      <p:tavLst>
                                        <p:tav tm="0">
                                          <p:val>
                                            <p:fltVal val="0"/>
                                          </p:val>
                                        </p:tav>
                                        <p:tav tm="100000">
                                          <p:val>
                                            <p:strVal val="#ppt_h"/>
                                          </p:val>
                                        </p:tav>
                                      </p:tavLst>
                                    </p:anim>
                                    <p:animEffect transition="in" filter="fade">
                                      <p:cBhvr>
                                        <p:cTn id="34" dur="500"/>
                                        <p:tgtEl>
                                          <p:spTgt spid="3"/>
                                        </p:tgtEl>
                                      </p:cBhvr>
                                    </p:animEffect>
                                  </p:childTnLst>
                                </p:cTn>
                              </p:par>
                            </p:childTnLst>
                          </p:cTn>
                        </p:par>
                        <p:par>
                          <p:cTn id="35" fill="hold">
                            <p:stCondLst>
                              <p:cond delay="3000"/>
                            </p:stCondLst>
                            <p:childTnLst>
                              <p:par>
                                <p:cTn id="36" presetID="22" presetClass="entr" presetSubtype="2" fill="hold" grpId="0" nodeType="afterEffect">
                                  <p:stCondLst>
                                    <p:cond delay="0"/>
                                  </p:stCondLst>
                                  <p:childTnLst>
                                    <p:set>
                                      <p:cBhvr>
                                        <p:cTn id="37" dur="1" fill="hold">
                                          <p:stCondLst>
                                            <p:cond delay="0"/>
                                          </p:stCondLst>
                                        </p:cTn>
                                        <p:tgtEl>
                                          <p:spTgt spid="68"/>
                                        </p:tgtEl>
                                        <p:attrNameLst>
                                          <p:attrName>style.visibility</p:attrName>
                                        </p:attrNameLst>
                                      </p:cBhvr>
                                      <p:to>
                                        <p:strVal val="visible"/>
                                      </p:to>
                                    </p:set>
                                    <p:animEffect transition="in" filter="wipe(right)">
                                      <p:cBhvr>
                                        <p:cTn id="38" dur="500"/>
                                        <p:tgtEl>
                                          <p:spTgt spid="68"/>
                                        </p:tgtEl>
                                      </p:cBhvr>
                                    </p:animEffect>
                                  </p:childTnLst>
                                </p:cTn>
                              </p:par>
                              <p:par>
                                <p:cTn id="39" presetID="22" presetClass="entr" presetSubtype="2" fill="hold" grpId="0" nodeType="withEffect">
                                  <p:stCondLst>
                                    <p:cond delay="0"/>
                                  </p:stCondLst>
                                  <p:childTnLst>
                                    <p:set>
                                      <p:cBhvr>
                                        <p:cTn id="40" dur="1" fill="hold">
                                          <p:stCondLst>
                                            <p:cond delay="0"/>
                                          </p:stCondLst>
                                        </p:cTn>
                                        <p:tgtEl>
                                          <p:spTgt spid="69"/>
                                        </p:tgtEl>
                                        <p:attrNameLst>
                                          <p:attrName>style.visibility</p:attrName>
                                        </p:attrNameLst>
                                      </p:cBhvr>
                                      <p:to>
                                        <p:strVal val="visible"/>
                                      </p:to>
                                    </p:set>
                                    <p:animEffect transition="in" filter="wipe(right)">
                                      <p:cBhvr>
                                        <p:cTn id="41" dur="500"/>
                                        <p:tgtEl>
                                          <p:spTgt spid="69"/>
                                        </p:tgtEl>
                                      </p:cBhvr>
                                    </p:animEffect>
                                  </p:childTnLst>
                                </p:cTn>
                              </p:par>
                              <p:par>
                                <p:cTn id="42" presetID="22" presetClass="entr" presetSubtype="2" fill="hold" nodeType="withEffect">
                                  <p:stCondLst>
                                    <p:cond delay="0"/>
                                  </p:stCondLst>
                                  <p:childTnLst>
                                    <p:set>
                                      <p:cBhvr>
                                        <p:cTn id="43" dur="1" fill="hold">
                                          <p:stCondLst>
                                            <p:cond delay="0"/>
                                          </p:stCondLst>
                                        </p:cTn>
                                        <p:tgtEl>
                                          <p:spTgt spid="70"/>
                                        </p:tgtEl>
                                        <p:attrNameLst>
                                          <p:attrName>style.visibility</p:attrName>
                                        </p:attrNameLst>
                                      </p:cBhvr>
                                      <p:to>
                                        <p:strVal val="visible"/>
                                      </p:to>
                                    </p:set>
                                    <p:animEffect transition="in" filter="wipe(right)">
                                      <p:cBhvr>
                                        <p:cTn id="44" dur="500"/>
                                        <p:tgtEl>
                                          <p:spTgt spid="70"/>
                                        </p:tgtEl>
                                      </p:cBhvr>
                                    </p:animEffect>
                                  </p:childTnLst>
                                </p:cTn>
                              </p:par>
                              <p:par>
                                <p:cTn id="45" presetID="22" presetClass="entr" presetSubtype="2" fill="hold" nodeType="withEffect">
                                  <p:stCondLst>
                                    <p:cond delay="0"/>
                                  </p:stCondLst>
                                  <p:childTnLst>
                                    <p:set>
                                      <p:cBhvr>
                                        <p:cTn id="46" dur="1" fill="hold">
                                          <p:stCondLst>
                                            <p:cond delay="0"/>
                                          </p:stCondLst>
                                        </p:cTn>
                                        <p:tgtEl>
                                          <p:spTgt spid="66"/>
                                        </p:tgtEl>
                                        <p:attrNameLst>
                                          <p:attrName>style.visibility</p:attrName>
                                        </p:attrNameLst>
                                      </p:cBhvr>
                                      <p:to>
                                        <p:strVal val="visible"/>
                                      </p:to>
                                    </p:set>
                                    <p:animEffect transition="in" filter="wipe(right)">
                                      <p:cBhvr>
                                        <p:cTn id="47" dur="500"/>
                                        <p:tgtEl>
                                          <p:spTgt spid="66"/>
                                        </p:tgtEl>
                                      </p:cBhvr>
                                    </p:animEffect>
                                  </p:childTnLst>
                                </p:cTn>
                              </p:par>
                              <p:par>
                                <p:cTn id="48" presetID="22" presetClass="entr" presetSubtype="2" fill="hold" grpId="0" nodeType="withEffect">
                                  <p:stCondLst>
                                    <p:cond delay="0"/>
                                  </p:stCondLst>
                                  <p:childTnLst>
                                    <p:set>
                                      <p:cBhvr>
                                        <p:cTn id="49" dur="1" fill="hold">
                                          <p:stCondLst>
                                            <p:cond delay="0"/>
                                          </p:stCondLst>
                                        </p:cTn>
                                        <p:tgtEl>
                                          <p:spTgt spid="61"/>
                                        </p:tgtEl>
                                        <p:attrNameLst>
                                          <p:attrName>style.visibility</p:attrName>
                                        </p:attrNameLst>
                                      </p:cBhvr>
                                      <p:to>
                                        <p:strVal val="visible"/>
                                      </p:to>
                                    </p:set>
                                    <p:animEffect transition="in" filter="wipe(right)">
                                      <p:cBhvr>
                                        <p:cTn id="50" dur="500"/>
                                        <p:tgtEl>
                                          <p:spTgt spid="61"/>
                                        </p:tgtEl>
                                      </p:cBhvr>
                                    </p:animEffect>
                                  </p:childTnLst>
                                </p:cTn>
                              </p:par>
                              <p:par>
                                <p:cTn id="51" presetID="22" presetClass="entr" presetSubtype="2" fill="hold" grpId="0" nodeType="withEffect">
                                  <p:stCondLst>
                                    <p:cond delay="0"/>
                                  </p:stCondLst>
                                  <p:childTnLst>
                                    <p:set>
                                      <p:cBhvr>
                                        <p:cTn id="52" dur="1" fill="hold">
                                          <p:stCondLst>
                                            <p:cond delay="0"/>
                                          </p:stCondLst>
                                        </p:cTn>
                                        <p:tgtEl>
                                          <p:spTgt spid="60"/>
                                        </p:tgtEl>
                                        <p:attrNameLst>
                                          <p:attrName>style.visibility</p:attrName>
                                        </p:attrNameLst>
                                      </p:cBhvr>
                                      <p:to>
                                        <p:strVal val="visible"/>
                                      </p:to>
                                    </p:set>
                                    <p:animEffect transition="in" filter="wipe(right)">
                                      <p:cBhvr>
                                        <p:cTn id="53" dur="500"/>
                                        <p:tgtEl>
                                          <p:spTgt spid="60"/>
                                        </p:tgtEl>
                                      </p:cBhvr>
                                    </p:animEffect>
                                  </p:childTnLst>
                                </p:cTn>
                              </p:par>
                            </p:childTnLst>
                          </p:cTn>
                        </p:par>
                        <p:par>
                          <p:cTn id="54" fill="hold">
                            <p:stCondLst>
                              <p:cond delay="3500"/>
                            </p:stCondLst>
                            <p:childTnLst>
                              <p:par>
                                <p:cTn id="55" presetID="2" presetClass="entr" presetSubtype="8" fill="hold" grpId="0" nodeType="afterEffect">
                                  <p:stCondLst>
                                    <p:cond delay="0"/>
                                  </p:stCondLst>
                                  <p:childTnLst>
                                    <p:set>
                                      <p:cBhvr>
                                        <p:cTn id="56" dur="1" fill="hold">
                                          <p:stCondLst>
                                            <p:cond delay="0"/>
                                          </p:stCondLst>
                                        </p:cTn>
                                        <p:tgtEl>
                                          <p:spTgt spid="5"/>
                                        </p:tgtEl>
                                        <p:attrNameLst>
                                          <p:attrName>style.visibility</p:attrName>
                                        </p:attrNameLst>
                                      </p:cBhvr>
                                      <p:to>
                                        <p:strVal val="visible"/>
                                      </p:to>
                                    </p:set>
                                    <p:anim calcmode="lin" valueType="num">
                                      <p:cBhvr additive="base">
                                        <p:cTn id="57" dur="500" fill="hold"/>
                                        <p:tgtEl>
                                          <p:spTgt spid="5"/>
                                        </p:tgtEl>
                                        <p:attrNameLst>
                                          <p:attrName>ppt_x</p:attrName>
                                        </p:attrNameLst>
                                      </p:cBhvr>
                                      <p:tavLst>
                                        <p:tav tm="0">
                                          <p:val>
                                            <p:strVal val="0-#ppt_w/2"/>
                                          </p:val>
                                        </p:tav>
                                        <p:tav tm="100000">
                                          <p:val>
                                            <p:strVal val="#ppt_x"/>
                                          </p:val>
                                        </p:tav>
                                      </p:tavLst>
                                    </p:anim>
                                    <p:anim calcmode="lin" valueType="num">
                                      <p:cBhvr additive="base">
                                        <p:cTn id="58" dur="500" fill="hold"/>
                                        <p:tgtEl>
                                          <p:spTgt spid="5"/>
                                        </p:tgtEl>
                                        <p:attrNameLst>
                                          <p:attrName>ppt_y</p:attrName>
                                        </p:attrNameLst>
                                      </p:cBhvr>
                                      <p:tavLst>
                                        <p:tav tm="0">
                                          <p:val>
                                            <p:strVal val="#ppt_y"/>
                                          </p:val>
                                        </p:tav>
                                        <p:tav tm="100000">
                                          <p:val>
                                            <p:strVal val="#ppt_y"/>
                                          </p:val>
                                        </p:tav>
                                      </p:tavLst>
                                    </p:anim>
                                  </p:childTnLst>
                                </p:cTn>
                              </p:par>
                              <p:par>
                                <p:cTn id="59" presetID="2" presetClass="entr" presetSubtype="8" fill="hold" grpId="0" nodeType="withEffect">
                                  <p:stCondLst>
                                    <p:cond delay="100"/>
                                  </p:stCondLst>
                                  <p:childTnLst>
                                    <p:set>
                                      <p:cBhvr>
                                        <p:cTn id="60" dur="1" fill="hold">
                                          <p:stCondLst>
                                            <p:cond delay="0"/>
                                          </p:stCondLst>
                                        </p:cTn>
                                        <p:tgtEl>
                                          <p:spTgt spid="71"/>
                                        </p:tgtEl>
                                        <p:attrNameLst>
                                          <p:attrName>style.visibility</p:attrName>
                                        </p:attrNameLst>
                                      </p:cBhvr>
                                      <p:to>
                                        <p:strVal val="visible"/>
                                      </p:to>
                                    </p:set>
                                    <p:anim calcmode="lin" valueType="num">
                                      <p:cBhvr additive="base">
                                        <p:cTn id="61" dur="500" fill="hold"/>
                                        <p:tgtEl>
                                          <p:spTgt spid="71"/>
                                        </p:tgtEl>
                                        <p:attrNameLst>
                                          <p:attrName>ppt_x</p:attrName>
                                        </p:attrNameLst>
                                      </p:cBhvr>
                                      <p:tavLst>
                                        <p:tav tm="0">
                                          <p:val>
                                            <p:strVal val="0-#ppt_w/2"/>
                                          </p:val>
                                        </p:tav>
                                        <p:tav tm="100000">
                                          <p:val>
                                            <p:strVal val="#ppt_x"/>
                                          </p:val>
                                        </p:tav>
                                      </p:tavLst>
                                    </p:anim>
                                    <p:anim calcmode="lin" valueType="num">
                                      <p:cBhvr additive="base">
                                        <p:cTn id="62" dur="500" fill="hold"/>
                                        <p:tgtEl>
                                          <p:spTgt spid="71"/>
                                        </p:tgtEl>
                                        <p:attrNameLst>
                                          <p:attrName>ppt_y</p:attrName>
                                        </p:attrNameLst>
                                      </p:cBhvr>
                                      <p:tavLst>
                                        <p:tav tm="0">
                                          <p:val>
                                            <p:strVal val="#ppt_y"/>
                                          </p:val>
                                        </p:tav>
                                        <p:tav tm="100000">
                                          <p:val>
                                            <p:strVal val="#ppt_y"/>
                                          </p:val>
                                        </p:tav>
                                      </p:tavLst>
                                    </p:anim>
                                  </p:childTnLst>
                                </p:cTn>
                              </p:par>
                              <p:par>
                                <p:cTn id="63" presetID="2" presetClass="entr" presetSubtype="8" fill="hold" grpId="0" nodeType="withEffect">
                                  <p:stCondLst>
                                    <p:cond delay="200"/>
                                  </p:stCondLst>
                                  <p:childTnLst>
                                    <p:set>
                                      <p:cBhvr>
                                        <p:cTn id="64" dur="1" fill="hold">
                                          <p:stCondLst>
                                            <p:cond delay="0"/>
                                          </p:stCondLst>
                                        </p:cTn>
                                        <p:tgtEl>
                                          <p:spTgt spid="72"/>
                                        </p:tgtEl>
                                        <p:attrNameLst>
                                          <p:attrName>style.visibility</p:attrName>
                                        </p:attrNameLst>
                                      </p:cBhvr>
                                      <p:to>
                                        <p:strVal val="visible"/>
                                      </p:to>
                                    </p:set>
                                    <p:anim calcmode="lin" valueType="num">
                                      <p:cBhvr additive="base">
                                        <p:cTn id="65" dur="500" fill="hold"/>
                                        <p:tgtEl>
                                          <p:spTgt spid="72"/>
                                        </p:tgtEl>
                                        <p:attrNameLst>
                                          <p:attrName>ppt_x</p:attrName>
                                        </p:attrNameLst>
                                      </p:cBhvr>
                                      <p:tavLst>
                                        <p:tav tm="0">
                                          <p:val>
                                            <p:strVal val="0-#ppt_w/2"/>
                                          </p:val>
                                        </p:tav>
                                        <p:tav tm="100000">
                                          <p:val>
                                            <p:strVal val="#ppt_x"/>
                                          </p:val>
                                        </p:tav>
                                      </p:tavLst>
                                    </p:anim>
                                    <p:anim calcmode="lin" valueType="num">
                                      <p:cBhvr additive="base">
                                        <p:cTn id="66" dur="500" fill="hold"/>
                                        <p:tgtEl>
                                          <p:spTgt spid="72"/>
                                        </p:tgtEl>
                                        <p:attrNameLst>
                                          <p:attrName>ppt_y</p:attrName>
                                        </p:attrNameLst>
                                      </p:cBhvr>
                                      <p:tavLst>
                                        <p:tav tm="0">
                                          <p:val>
                                            <p:strVal val="#ppt_y"/>
                                          </p:val>
                                        </p:tav>
                                        <p:tav tm="100000">
                                          <p:val>
                                            <p:strVal val="#ppt_y"/>
                                          </p:val>
                                        </p:tav>
                                      </p:tavLst>
                                    </p:anim>
                                  </p:childTnLst>
                                </p:cTn>
                              </p:par>
                              <p:par>
                                <p:cTn id="67" presetID="2" presetClass="entr" presetSubtype="8" fill="hold" grpId="0" nodeType="withEffect">
                                  <p:stCondLst>
                                    <p:cond delay="300"/>
                                  </p:stCondLst>
                                  <p:childTnLst>
                                    <p:set>
                                      <p:cBhvr>
                                        <p:cTn id="68" dur="1" fill="hold">
                                          <p:stCondLst>
                                            <p:cond delay="0"/>
                                          </p:stCondLst>
                                        </p:cTn>
                                        <p:tgtEl>
                                          <p:spTgt spid="73"/>
                                        </p:tgtEl>
                                        <p:attrNameLst>
                                          <p:attrName>style.visibility</p:attrName>
                                        </p:attrNameLst>
                                      </p:cBhvr>
                                      <p:to>
                                        <p:strVal val="visible"/>
                                      </p:to>
                                    </p:set>
                                    <p:anim calcmode="lin" valueType="num">
                                      <p:cBhvr additive="base">
                                        <p:cTn id="69" dur="500" fill="hold"/>
                                        <p:tgtEl>
                                          <p:spTgt spid="73"/>
                                        </p:tgtEl>
                                        <p:attrNameLst>
                                          <p:attrName>ppt_x</p:attrName>
                                        </p:attrNameLst>
                                      </p:cBhvr>
                                      <p:tavLst>
                                        <p:tav tm="0">
                                          <p:val>
                                            <p:strVal val="0-#ppt_w/2"/>
                                          </p:val>
                                        </p:tav>
                                        <p:tav tm="100000">
                                          <p:val>
                                            <p:strVal val="#ppt_x"/>
                                          </p:val>
                                        </p:tav>
                                      </p:tavLst>
                                    </p:anim>
                                    <p:anim calcmode="lin" valueType="num">
                                      <p:cBhvr additive="base">
                                        <p:cTn id="70" dur="500" fill="hold"/>
                                        <p:tgtEl>
                                          <p:spTgt spid="73"/>
                                        </p:tgtEl>
                                        <p:attrNameLst>
                                          <p:attrName>ppt_y</p:attrName>
                                        </p:attrNameLst>
                                      </p:cBhvr>
                                      <p:tavLst>
                                        <p:tav tm="0">
                                          <p:val>
                                            <p:strVal val="#ppt_y"/>
                                          </p:val>
                                        </p:tav>
                                        <p:tav tm="100000">
                                          <p:val>
                                            <p:strVal val="#ppt_y"/>
                                          </p:val>
                                        </p:tav>
                                      </p:tavLst>
                                    </p:anim>
                                  </p:childTnLst>
                                </p:cTn>
                              </p:par>
                              <p:par>
                                <p:cTn id="71" presetID="2" presetClass="entr" presetSubtype="8" fill="hold" grpId="0" nodeType="withEffect">
                                  <p:stCondLst>
                                    <p:cond delay="400"/>
                                  </p:stCondLst>
                                  <p:childTnLst>
                                    <p:set>
                                      <p:cBhvr>
                                        <p:cTn id="72" dur="1" fill="hold">
                                          <p:stCondLst>
                                            <p:cond delay="0"/>
                                          </p:stCondLst>
                                        </p:cTn>
                                        <p:tgtEl>
                                          <p:spTgt spid="74"/>
                                        </p:tgtEl>
                                        <p:attrNameLst>
                                          <p:attrName>style.visibility</p:attrName>
                                        </p:attrNameLst>
                                      </p:cBhvr>
                                      <p:to>
                                        <p:strVal val="visible"/>
                                      </p:to>
                                    </p:set>
                                    <p:anim calcmode="lin" valueType="num">
                                      <p:cBhvr additive="base">
                                        <p:cTn id="73" dur="500" fill="hold"/>
                                        <p:tgtEl>
                                          <p:spTgt spid="74"/>
                                        </p:tgtEl>
                                        <p:attrNameLst>
                                          <p:attrName>ppt_x</p:attrName>
                                        </p:attrNameLst>
                                      </p:cBhvr>
                                      <p:tavLst>
                                        <p:tav tm="0">
                                          <p:val>
                                            <p:strVal val="0-#ppt_w/2"/>
                                          </p:val>
                                        </p:tav>
                                        <p:tav tm="100000">
                                          <p:val>
                                            <p:strVal val="#ppt_x"/>
                                          </p:val>
                                        </p:tav>
                                      </p:tavLst>
                                    </p:anim>
                                    <p:anim calcmode="lin" valueType="num">
                                      <p:cBhvr additive="base">
                                        <p:cTn id="74" dur="500" fill="hold"/>
                                        <p:tgtEl>
                                          <p:spTgt spid="74"/>
                                        </p:tgtEl>
                                        <p:attrNameLst>
                                          <p:attrName>ppt_y</p:attrName>
                                        </p:attrNameLst>
                                      </p:cBhvr>
                                      <p:tavLst>
                                        <p:tav tm="0">
                                          <p:val>
                                            <p:strVal val="#ppt_y"/>
                                          </p:val>
                                        </p:tav>
                                        <p:tav tm="100000">
                                          <p:val>
                                            <p:strVal val="#ppt_y"/>
                                          </p:val>
                                        </p:tav>
                                      </p:tavLst>
                                    </p:anim>
                                  </p:childTnLst>
                                </p:cTn>
                              </p:par>
                              <p:par>
                                <p:cTn id="75" presetID="2" presetClass="entr" presetSubtype="8" fill="hold" grpId="0" nodeType="withEffect">
                                  <p:stCondLst>
                                    <p:cond delay="500"/>
                                  </p:stCondLst>
                                  <p:childTnLst>
                                    <p:set>
                                      <p:cBhvr>
                                        <p:cTn id="76" dur="1" fill="hold">
                                          <p:stCondLst>
                                            <p:cond delay="0"/>
                                          </p:stCondLst>
                                        </p:cTn>
                                        <p:tgtEl>
                                          <p:spTgt spid="75"/>
                                        </p:tgtEl>
                                        <p:attrNameLst>
                                          <p:attrName>style.visibility</p:attrName>
                                        </p:attrNameLst>
                                      </p:cBhvr>
                                      <p:to>
                                        <p:strVal val="visible"/>
                                      </p:to>
                                    </p:set>
                                    <p:anim calcmode="lin" valueType="num">
                                      <p:cBhvr additive="base">
                                        <p:cTn id="77" dur="500" fill="hold"/>
                                        <p:tgtEl>
                                          <p:spTgt spid="75"/>
                                        </p:tgtEl>
                                        <p:attrNameLst>
                                          <p:attrName>ppt_x</p:attrName>
                                        </p:attrNameLst>
                                      </p:cBhvr>
                                      <p:tavLst>
                                        <p:tav tm="0">
                                          <p:val>
                                            <p:strVal val="0-#ppt_w/2"/>
                                          </p:val>
                                        </p:tav>
                                        <p:tav tm="100000">
                                          <p:val>
                                            <p:strVal val="#ppt_x"/>
                                          </p:val>
                                        </p:tav>
                                      </p:tavLst>
                                    </p:anim>
                                    <p:anim calcmode="lin" valueType="num">
                                      <p:cBhvr additive="base">
                                        <p:cTn id="78" dur="500" fill="hold"/>
                                        <p:tgtEl>
                                          <p:spTgt spid="75"/>
                                        </p:tgtEl>
                                        <p:attrNameLst>
                                          <p:attrName>ppt_y</p:attrName>
                                        </p:attrNameLst>
                                      </p:cBhvr>
                                      <p:tavLst>
                                        <p:tav tm="0">
                                          <p:val>
                                            <p:strVal val="#ppt_y"/>
                                          </p:val>
                                        </p:tav>
                                        <p:tav tm="100000">
                                          <p:val>
                                            <p:strVal val="#ppt_y"/>
                                          </p:val>
                                        </p:tav>
                                      </p:tavLst>
                                    </p:anim>
                                  </p:childTnLst>
                                </p:cTn>
                              </p:par>
                            </p:childTnLst>
                          </p:cTn>
                        </p:par>
                        <p:par>
                          <p:cTn id="79" fill="hold">
                            <p:stCondLst>
                              <p:cond delay="4000"/>
                            </p:stCondLst>
                            <p:childTnLst>
                              <p:par>
                                <p:cTn id="80" presetID="10" presetClass="entr" presetSubtype="0" fill="hold" grpId="0" nodeType="afterEffect">
                                  <p:stCondLst>
                                    <p:cond delay="0"/>
                                  </p:stCondLst>
                                  <p:childTnLst>
                                    <p:set>
                                      <p:cBhvr>
                                        <p:cTn id="81" dur="1" fill="hold">
                                          <p:stCondLst>
                                            <p:cond delay="0"/>
                                          </p:stCondLst>
                                        </p:cTn>
                                        <p:tgtEl>
                                          <p:spTgt spid="36"/>
                                        </p:tgtEl>
                                        <p:attrNameLst>
                                          <p:attrName>style.visibility</p:attrName>
                                        </p:attrNameLst>
                                      </p:cBhvr>
                                      <p:to>
                                        <p:strVal val="visible"/>
                                      </p:to>
                                    </p:set>
                                    <p:anim calcmode="lin" valueType="num">
                                      <p:cBhvr>
                                        <p:cTn id="82" dur="1000" fill="hold"/>
                                        <p:tgtEl>
                                          <p:spTgt spid="36"/>
                                        </p:tgtEl>
                                        <p:attrNameLst>
                                          <p:attrName>ppt_w</p:attrName>
                                        </p:attrNameLst>
                                      </p:cBhvr>
                                      <p:tavLst>
                                        <p:tav tm="0">
                                          <p:val>
                                            <p:fltVal val="0"/>
                                          </p:val>
                                        </p:tav>
                                        <p:tav tm="100000">
                                          <p:val>
                                            <p:strVal val="#ppt_w"/>
                                          </p:val>
                                        </p:tav>
                                      </p:tavLst>
                                    </p:anim>
                                    <p:anim calcmode="lin" valueType="num">
                                      <p:cBhvr>
                                        <p:cTn id="83" dur="1000" fill="hold"/>
                                        <p:tgtEl>
                                          <p:spTgt spid="36"/>
                                        </p:tgtEl>
                                        <p:attrNameLst>
                                          <p:attrName>ppt_h</p:attrName>
                                        </p:attrNameLst>
                                      </p:cBhvr>
                                      <p:tavLst>
                                        <p:tav tm="0">
                                          <p:val>
                                            <p:fltVal val="0"/>
                                          </p:val>
                                        </p:tav>
                                        <p:tav tm="100000">
                                          <p:val>
                                            <p:strVal val="#ppt_h"/>
                                          </p:val>
                                        </p:tav>
                                      </p:tavLst>
                                    </p:anim>
                                    <p:animEffect transition="in" filter="fade">
                                      <p:cBhvr>
                                        <p:cTn id="84" dur="1000"/>
                                        <p:tgtEl>
                                          <p:spTgt spid="36"/>
                                        </p:tgtEl>
                                      </p:cBhvr>
                                    </p:animEffect>
                                  </p:childTnLst>
                                </p:cTn>
                              </p:par>
                              <p:par>
                                <p:cTn id="85" presetID="8" presetClass="emph" presetSubtype="0" fill="hold" grpId="1" nodeType="withEffect">
                                  <p:stCondLst>
                                    <p:cond delay="0"/>
                                  </p:stCondLst>
                                  <p:childTnLst>
                                    <p:animRot by="21600000">
                                      <p:cBhvr>
                                        <p:cTn id="86" dur="1000" fill="hold"/>
                                        <p:tgtEl>
                                          <p:spTgt spid="36"/>
                                        </p:tgtEl>
                                        <p:attrNameLst>
                                          <p:attrName>r</p:attrName>
                                        </p:attrNameLst>
                                      </p:cBhvr>
                                    </p:animRot>
                                  </p:childTnLst>
                                </p:cTn>
                              </p:par>
                            </p:childTnLst>
                          </p:cTn>
                        </p:par>
                        <p:par>
                          <p:cTn id="87" fill="hold">
                            <p:stCondLst>
                              <p:cond delay="5000"/>
                            </p:stCondLst>
                            <p:childTnLst>
                              <p:par>
                                <p:cTn id="88" presetID="22" presetClass="entr" presetSubtype="8" fill="hold" grpId="0" nodeType="afterEffect">
                                  <p:stCondLst>
                                    <p:cond delay="0"/>
                                  </p:stCondLst>
                                  <p:childTnLst>
                                    <p:set>
                                      <p:cBhvr>
                                        <p:cTn id="89" dur="1" fill="hold">
                                          <p:stCondLst>
                                            <p:cond delay="0"/>
                                          </p:stCondLst>
                                        </p:cTn>
                                        <p:tgtEl>
                                          <p:spTgt spid="35"/>
                                        </p:tgtEl>
                                        <p:attrNameLst>
                                          <p:attrName>style.visibility</p:attrName>
                                        </p:attrNameLst>
                                      </p:cBhvr>
                                      <p:to>
                                        <p:strVal val="visible"/>
                                      </p:to>
                                    </p:set>
                                    <p:animEffect transition="in" filter="wipe(left)">
                                      <p:cBhvr>
                                        <p:cTn id="90" dur="500"/>
                                        <p:tgtEl>
                                          <p:spTgt spid="35"/>
                                        </p:tgtEl>
                                      </p:cBhvr>
                                    </p:animEffect>
                                  </p:childTnLst>
                                </p:cTn>
                              </p:par>
                            </p:childTnLst>
                          </p:cTn>
                        </p:par>
                        <p:par>
                          <p:cTn id="91" fill="hold">
                            <p:stCondLst>
                              <p:cond delay="5500"/>
                            </p:stCondLst>
                            <p:childTnLst>
                              <p:par>
                                <p:cTn id="92" presetID="10" presetClass="entr" presetSubtype="0" fill="hold" nodeType="afterEffect">
                                  <p:stCondLst>
                                    <p:cond delay="0"/>
                                  </p:stCondLst>
                                  <p:childTnLst>
                                    <p:set>
                                      <p:cBhvr>
                                        <p:cTn id="93" dur="1" fill="hold">
                                          <p:stCondLst>
                                            <p:cond delay="0"/>
                                          </p:stCondLst>
                                        </p:cTn>
                                        <p:tgtEl>
                                          <p:spTgt spid="37"/>
                                        </p:tgtEl>
                                        <p:attrNameLst>
                                          <p:attrName>style.visibility</p:attrName>
                                        </p:attrNameLst>
                                      </p:cBhvr>
                                      <p:to>
                                        <p:strVal val="visible"/>
                                      </p:to>
                                    </p:set>
                                    <p:anim calcmode="lin" valueType="num">
                                      <p:cBhvr>
                                        <p:cTn id="94" dur="500" fill="hold"/>
                                        <p:tgtEl>
                                          <p:spTgt spid="37"/>
                                        </p:tgtEl>
                                        <p:attrNameLst>
                                          <p:attrName>ppt_w</p:attrName>
                                        </p:attrNameLst>
                                      </p:cBhvr>
                                      <p:tavLst>
                                        <p:tav tm="0">
                                          <p:val>
                                            <p:fltVal val="0"/>
                                          </p:val>
                                        </p:tav>
                                        <p:tav tm="100000">
                                          <p:val>
                                            <p:strVal val="#ppt_w"/>
                                          </p:val>
                                        </p:tav>
                                      </p:tavLst>
                                    </p:anim>
                                    <p:anim calcmode="lin" valueType="num">
                                      <p:cBhvr>
                                        <p:cTn id="95" dur="500" fill="hold"/>
                                        <p:tgtEl>
                                          <p:spTgt spid="37"/>
                                        </p:tgtEl>
                                        <p:attrNameLst>
                                          <p:attrName>ppt_h</p:attrName>
                                        </p:attrNameLst>
                                      </p:cBhvr>
                                      <p:tavLst>
                                        <p:tav tm="0">
                                          <p:val>
                                            <p:fltVal val="0"/>
                                          </p:val>
                                        </p:tav>
                                        <p:tav tm="100000">
                                          <p:val>
                                            <p:strVal val="#ppt_h"/>
                                          </p:val>
                                        </p:tav>
                                      </p:tavLst>
                                    </p:anim>
                                    <p:animEffect transition="in" filter="fade">
                                      <p:cBhvr>
                                        <p:cTn id="9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46" grpId="0" animBg="1"/>
      <p:bldP spid="67" grpId="0" animBg="1"/>
      <p:bldP spid="60" grpId="0" animBg="1"/>
      <p:bldP spid="61" grpId="0" animBg="1"/>
      <p:bldP spid="68" grpId="0" animBg="1"/>
      <p:bldP spid="69" grpId="0" animBg="1"/>
      <p:bldP spid="5" grpId="0"/>
      <p:bldP spid="71" grpId="0"/>
      <p:bldP spid="72" grpId="0"/>
      <p:bldP spid="73" grpId="0"/>
      <p:bldP spid="74" grpId="0"/>
      <p:bldP spid="75" grpId="0"/>
      <p:bldP spid="35" grpId="0" animBg="1"/>
      <p:bldP spid="36" grpId="0" animBg="1"/>
      <p:bldP spid="36" grpId="1"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矩形: 圆角 57"/>
          <p:cNvSpPr/>
          <p:nvPr/>
        </p:nvSpPr>
        <p:spPr bwMode="auto">
          <a:xfrm>
            <a:off x="903960" y="1397258"/>
            <a:ext cx="476489" cy="476540"/>
          </a:xfrm>
          <a:prstGeom prst="roundRect">
            <a:avLst>
              <a:gd name="adj" fmla="val 10381"/>
            </a:avLst>
          </a:prstGeom>
          <a:solidFill>
            <a:srgbClr val="0070C0"/>
          </a:soli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04" tIns="45703" rIns="91404" bIns="45703" numCol="1" spcCol="0" rtlCol="0" fromWordArt="0" anchor="t" anchorCtr="0" forceAA="0" compatLnSpc="1">
            <a:noAutofit/>
          </a:bodyPr>
          <a:lstStyle/>
          <a:p>
            <a:pPr algn="ctr"/>
            <a:r>
              <a:rPr lang="en-US" altLang="zh-CN" sz="2400">
                <a:solidFill>
                  <a:schemeClr val="accent2"/>
                </a:solidFill>
                <a:cs typeface="+mn-ea"/>
                <a:sym typeface="+mn-lt"/>
              </a:rPr>
              <a:t>1</a:t>
            </a:r>
            <a:endParaRPr lang="zh-CN" altLang="en-US" sz="2400">
              <a:solidFill>
                <a:schemeClr val="accent2"/>
              </a:solidFill>
              <a:cs typeface="+mn-ea"/>
              <a:sym typeface="+mn-lt"/>
            </a:endParaRPr>
          </a:p>
        </p:txBody>
      </p:sp>
      <p:sp>
        <p:nvSpPr>
          <p:cNvPr id="35" name="矩形 83"/>
          <p:cNvSpPr>
            <a:spLocks noChangeArrowheads="1"/>
          </p:cNvSpPr>
          <p:nvPr/>
        </p:nvSpPr>
        <p:spPr bwMode="auto">
          <a:xfrm>
            <a:off x="903961" y="2554103"/>
            <a:ext cx="3120937" cy="3388172"/>
          </a:xfrm>
          <a:prstGeom prst="rect">
            <a:avLst/>
          </a:prstGeom>
          <a:noFill/>
          <a:ln w="9525">
            <a:noFill/>
            <a:miter lim="800000"/>
          </a:ln>
        </p:spPr>
        <p:txBody>
          <a:bodyPr wrap="square">
            <a:spAutoFit/>
          </a:bodyPr>
          <a:lstStyle/>
          <a:p>
            <a:pPr marL="285750" indent="-285750" eaLnBrk="0" hangingPunct="0">
              <a:lnSpc>
                <a:spcPct val="120000"/>
              </a:lnSpc>
              <a:buFont typeface="Wingdings" panose="05000000000000000000" pitchFamily="2" charset="2"/>
              <a:buChar char="l"/>
            </a:pPr>
            <a:r>
              <a:rPr lang="zh-CN" altLang="en-US">
                <a:solidFill>
                  <a:srgbClr val="2C2D34"/>
                </a:solidFill>
                <a:cs typeface="+mn-ea"/>
                <a:sym typeface="+mn-lt"/>
              </a:rPr>
              <a:t>防护罩未在适当位置</a:t>
            </a:r>
            <a:endParaRPr lang="en-US" altLang="zh-CN">
              <a:solidFill>
                <a:srgbClr val="2C2D34"/>
              </a:solidFill>
              <a:cs typeface="+mn-ea"/>
              <a:sym typeface="+mn-lt"/>
            </a:endParaRPr>
          </a:p>
          <a:p>
            <a:pPr marL="285750" indent="-285750" eaLnBrk="0" hangingPunct="0">
              <a:lnSpc>
                <a:spcPct val="120000"/>
              </a:lnSpc>
              <a:buFont typeface="Wingdings" panose="05000000000000000000" pitchFamily="2" charset="2"/>
              <a:buChar char="l"/>
            </a:pPr>
            <a:r>
              <a:rPr lang="zh-CN" altLang="en-US">
                <a:solidFill>
                  <a:srgbClr val="2C2D34"/>
                </a:solidFill>
                <a:cs typeface="+mn-ea"/>
                <a:sym typeface="+mn-lt"/>
              </a:rPr>
              <a:t>防护装置调整不当</a:t>
            </a:r>
            <a:endParaRPr lang="en-US" altLang="zh-CN">
              <a:solidFill>
                <a:srgbClr val="2C2D34"/>
              </a:solidFill>
              <a:cs typeface="+mn-ea"/>
              <a:sym typeface="+mn-lt"/>
            </a:endParaRPr>
          </a:p>
          <a:p>
            <a:pPr marL="285750" indent="-285750" eaLnBrk="0" hangingPunct="0">
              <a:lnSpc>
                <a:spcPct val="120000"/>
              </a:lnSpc>
              <a:buFont typeface="Wingdings" panose="05000000000000000000" pitchFamily="2" charset="2"/>
              <a:buChar char="l"/>
            </a:pPr>
            <a:r>
              <a:rPr lang="zh-CN" altLang="en-US">
                <a:solidFill>
                  <a:srgbClr val="2C2D34"/>
                </a:solidFill>
                <a:cs typeface="+mn-ea"/>
                <a:sym typeface="+mn-lt"/>
              </a:rPr>
              <a:t>坑道掘进、隧道开凿支撑不当</a:t>
            </a:r>
            <a:endParaRPr lang="en-US" altLang="zh-CN">
              <a:solidFill>
                <a:srgbClr val="2C2D34"/>
              </a:solidFill>
              <a:cs typeface="+mn-ea"/>
              <a:sym typeface="+mn-lt"/>
            </a:endParaRPr>
          </a:p>
          <a:p>
            <a:pPr marL="285750" indent="-285750" eaLnBrk="0" hangingPunct="0">
              <a:lnSpc>
                <a:spcPct val="120000"/>
              </a:lnSpc>
              <a:buFont typeface="Wingdings" panose="05000000000000000000" pitchFamily="2" charset="2"/>
              <a:buChar char="l"/>
            </a:pPr>
            <a:r>
              <a:rPr lang="zh-CN" altLang="en-US">
                <a:solidFill>
                  <a:srgbClr val="2C2D34"/>
                </a:solidFill>
                <a:cs typeface="+mn-ea"/>
                <a:sym typeface="+mn-lt"/>
              </a:rPr>
              <a:t>防爆装置不当</a:t>
            </a:r>
            <a:endParaRPr lang="en-US" altLang="zh-CN">
              <a:solidFill>
                <a:srgbClr val="2C2D34"/>
              </a:solidFill>
              <a:cs typeface="+mn-ea"/>
              <a:sym typeface="+mn-lt"/>
            </a:endParaRPr>
          </a:p>
          <a:p>
            <a:pPr marL="285750" indent="-285750" eaLnBrk="0" hangingPunct="0">
              <a:lnSpc>
                <a:spcPct val="120000"/>
              </a:lnSpc>
              <a:buFont typeface="Wingdings" panose="05000000000000000000" pitchFamily="2" charset="2"/>
              <a:buChar char="l"/>
            </a:pPr>
            <a:r>
              <a:rPr lang="zh-CN" altLang="en-US">
                <a:solidFill>
                  <a:srgbClr val="2C2D34"/>
                </a:solidFill>
                <a:cs typeface="+mn-ea"/>
                <a:sym typeface="+mn-lt"/>
              </a:rPr>
              <a:t>采伐、集材作业安全距离不够</a:t>
            </a:r>
            <a:endParaRPr lang="en-US" altLang="zh-CN">
              <a:solidFill>
                <a:srgbClr val="2C2D34"/>
              </a:solidFill>
              <a:cs typeface="+mn-ea"/>
              <a:sym typeface="+mn-lt"/>
            </a:endParaRPr>
          </a:p>
          <a:p>
            <a:pPr marL="285750" indent="-285750" eaLnBrk="0" hangingPunct="0">
              <a:lnSpc>
                <a:spcPct val="120000"/>
              </a:lnSpc>
              <a:buFont typeface="Wingdings" panose="05000000000000000000" pitchFamily="2" charset="2"/>
              <a:buChar char="l"/>
            </a:pPr>
            <a:r>
              <a:rPr lang="zh-CN" altLang="en-US">
                <a:solidFill>
                  <a:srgbClr val="2C2D34"/>
                </a:solidFill>
                <a:cs typeface="+mn-ea"/>
                <a:sym typeface="+mn-lt"/>
              </a:rPr>
              <a:t>放炮作业隐蔽所有缺陷</a:t>
            </a:r>
            <a:endParaRPr lang="en-US" altLang="zh-CN">
              <a:solidFill>
                <a:srgbClr val="2C2D34"/>
              </a:solidFill>
              <a:cs typeface="+mn-ea"/>
              <a:sym typeface="+mn-lt"/>
            </a:endParaRPr>
          </a:p>
          <a:p>
            <a:pPr marL="285750" indent="-285750" eaLnBrk="0" hangingPunct="0">
              <a:lnSpc>
                <a:spcPct val="120000"/>
              </a:lnSpc>
              <a:buFont typeface="Wingdings" panose="05000000000000000000" pitchFamily="2" charset="2"/>
              <a:buChar char="l"/>
            </a:pPr>
            <a:r>
              <a:rPr lang="zh-CN" altLang="en-US">
                <a:solidFill>
                  <a:srgbClr val="2C2D34"/>
                </a:solidFill>
                <a:cs typeface="+mn-ea"/>
                <a:sym typeface="+mn-lt"/>
              </a:rPr>
              <a:t>电气装置带电部分裸露</a:t>
            </a:r>
            <a:endParaRPr lang="en-US" altLang="zh-CN">
              <a:solidFill>
                <a:srgbClr val="2C2D34"/>
              </a:solidFill>
              <a:cs typeface="+mn-ea"/>
              <a:sym typeface="+mn-lt"/>
            </a:endParaRPr>
          </a:p>
          <a:p>
            <a:pPr marL="285750" indent="-285750" eaLnBrk="0" hangingPunct="0">
              <a:lnSpc>
                <a:spcPct val="120000"/>
              </a:lnSpc>
              <a:buFont typeface="Wingdings" panose="05000000000000000000" pitchFamily="2" charset="2"/>
              <a:buChar char="l"/>
            </a:pPr>
            <a:r>
              <a:rPr lang="zh-CN" altLang="en-US">
                <a:solidFill>
                  <a:srgbClr val="2C2D34"/>
                </a:solidFill>
                <a:cs typeface="+mn-ea"/>
                <a:sym typeface="+mn-lt"/>
              </a:rPr>
              <a:t>其它</a:t>
            </a:r>
          </a:p>
        </p:txBody>
      </p:sp>
      <p:grpSp>
        <p:nvGrpSpPr>
          <p:cNvPr id="4" name="组合 3"/>
          <p:cNvGrpSpPr/>
          <p:nvPr/>
        </p:nvGrpSpPr>
        <p:grpSpPr>
          <a:xfrm>
            <a:off x="1516008" y="1397257"/>
            <a:ext cx="5876416" cy="476540"/>
            <a:chOff x="1516600" y="1396464"/>
            <a:chExt cx="5878711" cy="476726"/>
          </a:xfrm>
        </p:grpSpPr>
        <p:sp>
          <p:nvSpPr>
            <p:cNvPr id="59" name="矩形: 圆角 58"/>
            <p:cNvSpPr/>
            <p:nvPr/>
          </p:nvSpPr>
          <p:spPr bwMode="auto">
            <a:xfrm>
              <a:off x="1516600" y="1396464"/>
              <a:ext cx="5878711" cy="476726"/>
            </a:xfrm>
            <a:prstGeom prst="roundRect">
              <a:avLst>
                <a:gd name="adj" fmla="val 10381"/>
              </a:avLst>
            </a:prstGeom>
            <a:solidFill>
              <a:srgbClr val="0070C0"/>
            </a:soli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04" tIns="45703" rIns="91404" bIns="45703" numCol="1" spcCol="0" rtlCol="0" fromWordArt="0" anchor="t" anchorCtr="0" forceAA="0" compatLnSpc="1">
              <a:noAutofit/>
            </a:bodyPr>
            <a:lstStyle/>
            <a:p>
              <a:endParaRPr lang="zh-CN" altLang="en-US" sz="3200">
                <a:solidFill>
                  <a:schemeClr val="accent2"/>
                </a:solidFill>
                <a:cs typeface="+mn-ea"/>
                <a:sym typeface="+mn-lt"/>
              </a:endParaRPr>
            </a:p>
          </p:txBody>
        </p:sp>
        <p:sp>
          <p:nvSpPr>
            <p:cNvPr id="9" name="矩形 8"/>
            <p:cNvSpPr/>
            <p:nvPr/>
          </p:nvSpPr>
          <p:spPr>
            <a:xfrm>
              <a:off x="1553911" y="1465523"/>
              <a:ext cx="4754547" cy="369348"/>
            </a:xfrm>
            <a:prstGeom prst="rect">
              <a:avLst/>
            </a:prstGeom>
          </p:spPr>
          <p:txBody>
            <a:bodyPr wrap="square">
              <a:spAutoFit/>
            </a:bodyPr>
            <a:lstStyle/>
            <a:p>
              <a:pPr eaLnBrk="0" hangingPunct="0"/>
              <a:r>
                <a:rPr lang="zh-CN" altLang="en-US" sz="1800" b="1">
                  <a:solidFill>
                    <a:schemeClr val="accent2"/>
                  </a:solidFill>
                  <a:cs typeface="+mn-ea"/>
                  <a:sym typeface="+mn-lt"/>
                </a:rPr>
                <a:t>防护、保险、信号等装置缺乏或有缺陷</a:t>
              </a:r>
            </a:p>
          </p:txBody>
        </p:sp>
      </p:grpSp>
      <p:sp>
        <p:nvSpPr>
          <p:cNvPr id="51" name="矩形 83"/>
          <p:cNvSpPr>
            <a:spLocks noChangeArrowheads="1"/>
          </p:cNvSpPr>
          <p:nvPr/>
        </p:nvSpPr>
        <p:spPr bwMode="auto">
          <a:xfrm>
            <a:off x="4159672" y="2533917"/>
            <a:ext cx="3232752" cy="4052969"/>
          </a:xfrm>
          <a:prstGeom prst="rect">
            <a:avLst/>
          </a:prstGeom>
          <a:noFill/>
          <a:ln w="9525">
            <a:noFill/>
            <a:miter lim="800000"/>
          </a:ln>
        </p:spPr>
        <p:txBody>
          <a:bodyPr wrap="square">
            <a:spAutoFit/>
          </a:bodyPr>
          <a:lstStyle/>
          <a:p>
            <a:pPr marL="285750" indent="-285750" eaLnBrk="0" hangingPunct="0">
              <a:lnSpc>
                <a:spcPct val="120000"/>
              </a:lnSpc>
              <a:buFont typeface="Wingdings" panose="05000000000000000000" pitchFamily="2" charset="2"/>
              <a:buChar char="l"/>
            </a:pPr>
            <a:r>
              <a:rPr lang="zh-CN" altLang="en-US">
                <a:solidFill>
                  <a:srgbClr val="2C2D34"/>
                </a:solidFill>
                <a:cs typeface="+mn-ea"/>
                <a:sym typeface="+mn-lt"/>
              </a:rPr>
              <a:t>无防护罩</a:t>
            </a:r>
          </a:p>
          <a:p>
            <a:pPr marL="285750" indent="-285750" eaLnBrk="0" hangingPunct="0">
              <a:lnSpc>
                <a:spcPct val="120000"/>
              </a:lnSpc>
              <a:buFont typeface="Wingdings" panose="05000000000000000000" pitchFamily="2" charset="2"/>
              <a:buChar char="l"/>
            </a:pPr>
            <a:r>
              <a:rPr lang="zh-CN" altLang="en-US">
                <a:solidFill>
                  <a:srgbClr val="2C2D34"/>
                </a:solidFill>
                <a:cs typeface="+mn-ea"/>
                <a:sym typeface="+mn-lt"/>
              </a:rPr>
              <a:t>无安全保险装置</a:t>
            </a:r>
          </a:p>
          <a:p>
            <a:pPr marL="285750" indent="-285750" eaLnBrk="0" hangingPunct="0">
              <a:lnSpc>
                <a:spcPct val="120000"/>
              </a:lnSpc>
              <a:buFont typeface="Wingdings" panose="05000000000000000000" pitchFamily="2" charset="2"/>
              <a:buChar char="l"/>
            </a:pPr>
            <a:r>
              <a:rPr lang="zh-CN" altLang="en-US">
                <a:solidFill>
                  <a:srgbClr val="2C2D34"/>
                </a:solidFill>
                <a:cs typeface="+mn-ea"/>
                <a:sym typeface="+mn-lt"/>
              </a:rPr>
              <a:t>无报警装置</a:t>
            </a:r>
          </a:p>
          <a:p>
            <a:pPr marL="285750" indent="-285750" eaLnBrk="0" hangingPunct="0">
              <a:lnSpc>
                <a:spcPct val="120000"/>
              </a:lnSpc>
              <a:buFont typeface="Wingdings" panose="05000000000000000000" pitchFamily="2" charset="2"/>
              <a:buChar char="l"/>
            </a:pPr>
            <a:r>
              <a:rPr lang="zh-CN" altLang="en-US">
                <a:solidFill>
                  <a:srgbClr val="2C2D34"/>
                </a:solidFill>
                <a:cs typeface="+mn-ea"/>
                <a:sym typeface="+mn-lt"/>
              </a:rPr>
              <a:t>无安全标志</a:t>
            </a:r>
          </a:p>
          <a:p>
            <a:pPr marL="285750" indent="-285750" eaLnBrk="0" hangingPunct="0">
              <a:lnSpc>
                <a:spcPct val="120000"/>
              </a:lnSpc>
              <a:buFont typeface="Wingdings" panose="05000000000000000000" pitchFamily="2" charset="2"/>
              <a:buChar char="l"/>
            </a:pPr>
            <a:r>
              <a:rPr lang="zh-CN" altLang="en-US">
                <a:solidFill>
                  <a:srgbClr val="2C2D34"/>
                </a:solidFill>
                <a:cs typeface="+mn-ea"/>
                <a:sym typeface="+mn-lt"/>
              </a:rPr>
              <a:t>无护栏或护栏损坏</a:t>
            </a:r>
          </a:p>
          <a:p>
            <a:pPr marL="285750" indent="-285750" eaLnBrk="0" hangingPunct="0">
              <a:lnSpc>
                <a:spcPct val="120000"/>
              </a:lnSpc>
              <a:buFont typeface="Wingdings" panose="05000000000000000000" pitchFamily="2" charset="2"/>
              <a:buChar char="l"/>
            </a:pPr>
            <a:r>
              <a:rPr lang="zh-CN" altLang="en-US">
                <a:solidFill>
                  <a:srgbClr val="2C2D34"/>
                </a:solidFill>
                <a:cs typeface="+mn-ea"/>
                <a:sym typeface="+mn-lt"/>
              </a:rPr>
              <a:t>（电气）未接地</a:t>
            </a:r>
          </a:p>
          <a:p>
            <a:pPr marL="285750" indent="-285750" eaLnBrk="0" hangingPunct="0">
              <a:lnSpc>
                <a:spcPct val="120000"/>
              </a:lnSpc>
              <a:buFont typeface="Wingdings" panose="05000000000000000000" pitchFamily="2" charset="2"/>
              <a:buChar char="l"/>
            </a:pPr>
            <a:r>
              <a:rPr lang="zh-CN" altLang="en-US">
                <a:solidFill>
                  <a:srgbClr val="2C2D34"/>
                </a:solidFill>
                <a:cs typeface="+mn-ea"/>
                <a:sym typeface="+mn-lt"/>
              </a:rPr>
              <a:t>绝缘不良</a:t>
            </a:r>
          </a:p>
          <a:p>
            <a:pPr marL="285750" indent="-285750" eaLnBrk="0" hangingPunct="0">
              <a:lnSpc>
                <a:spcPct val="120000"/>
              </a:lnSpc>
              <a:buFont typeface="Wingdings" panose="05000000000000000000" pitchFamily="2" charset="2"/>
              <a:buChar char="l"/>
            </a:pPr>
            <a:r>
              <a:rPr lang="zh-CN" altLang="en-US">
                <a:solidFill>
                  <a:srgbClr val="2C2D34"/>
                </a:solidFill>
                <a:cs typeface="+mn-ea"/>
                <a:sym typeface="+mn-lt"/>
              </a:rPr>
              <a:t>局扇无消音系统、噪声大</a:t>
            </a:r>
          </a:p>
          <a:p>
            <a:pPr marL="285750" indent="-285750" eaLnBrk="0" hangingPunct="0">
              <a:lnSpc>
                <a:spcPct val="120000"/>
              </a:lnSpc>
              <a:buFont typeface="Wingdings" panose="05000000000000000000" pitchFamily="2" charset="2"/>
              <a:buChar char="l"/>
            </a:pPr>
            <a:r>
              <a:rPr lang="zh-CN" altLang="en-US">
                <a:solidFill>
                  <a:srgbClr val="2C2D34"/>
                </a:solidFill>
                <a:cs typeface="+mn-ea"/>
                <a:sym typeface="+mn-lt"/>
              </a:rPr>
              <a:t>危房内作业</a:t>
            </a:r>
          </a:p>
          <a:p>
            <a:pPr marL="285750" indent="-285750" eaLnBrk="0" hangingPunct="0">
              <a:lnSpc>
                <a:spcPct val="120000"/>
              </a:lnSpc>
              <a:buFont typeface="Wingdings" panose="05000000000000000000" pitchFamily="2" charset="2"/>
              <a:buChar char="l"/>
            </a:pPr>
            <a:r>
              <a:rPr lang="zh-CN" altLang="en-US">
                <a:solidFill>
                  <a:srgbClr val="2C2D34"/>
                </a:solidFill>
                <a:cs typeface="+mn-ea"/>
                <a:sym typeface="+mn-lt"/>
              </a:rPr>
              <a:t>未安装防止“跑车”的档车器或档车栏</a:t>
            </a:r>
          </a:p>
          <a:p>
            <a:pPr marL="285750" indent="-285750" eaLnBrk="0" hangingPunct="0">
              <a:lnSpc>
                <a:spcPct val="120000"/>
              </a:lnSpc>
              <a:buFont typeface="Wingdings" panose="05000000000000000000" pitchFamily="2" charset="2"/>
              <a:buChar char="l"/>
            </a:pPr>
            <a:r>
              <a:rPr lang="zh-CN" altLang="en-US">
                <a:solidFill>
                  <a:srgbClr val="2C2D34"/>
                </a:solidFill>
                <a:cs typeface="+mn-ea"/>
                <a:sym typeface="+mn-lt"/>
              </a:rPr>
              <a:t>其它</a:t>
            </a:r>
          </a:p>
        </p:txBody>
      </p:sp>
      <p:pic>
        <p:nvPicPr>
          <p:cNvPr id="53" name="图片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03113" y="1118185"/>
            <a:ext cx="2856200" cy="2727057"/>
          </a:xfrm>
          <a:prstGeom prst="rect">
            <a:avLst/>
          </a:prstGeom>
          <a:noFill/>
          <a:ln w="9525">
            <a:solidFill>
              <a:schemeClr val="tx2">
                <a:lumMod val="20000"/>
                <a:lumOff val="80000"/>
              </a:schemeClr>
            </a:solidFill>
            <a:miter lim="800000"/>
            <a:headEnd/>
            <a:tailEnd/>
          </a:ln>
        </p:spPr>
      </p:pic>
      <p:pic>
        <p:nvPicPr>
          <p:cNvPr id="54" name="Picture 2" descr="http://www.jskjb.com/upload/original/201105/kjb453167764d20110516n8114.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03389" y="3996660"/>
            <a:ext cx="2871835" cy="2520016"/>
          </a:xfrm>
          <a:prstGeom prst="rect">
            <a:avLst/>
          </a:prstGeom>
          <a:noFill/>
          <a:ln w="9525">
            <a:solidFill>
              <a:schemeClr val="tx2">
                <a:lumMod val="20000"/>
                <a:lumOff val="80000"/>
              </a:schemeClr>
            </a:solidFill>
            <a:miter lim="800000"/>
            <a:headEnd/>
            <a:tailEnd/>
          </a:ln>
        </p:spPr>
      </p:pic>
      <p:sp>
        <p:nvSpPr>
          <p:cNvPr id="56" name="文本框 55"/>
          <p:cNvSpPr txBox="1"/>
          <p:nvPr/>
        </p:nvSpPr>
        <p:spPr>
          <a:xfrm>
            <a:off x="897923" y="842185"/>
            <a:ext cx="5110280" cy="461537"/>
          </a:xfrm>
          <a:prstGeom prst="rect">
            <a:avLst/>
          </a:prstGeom>
          <a:noFill/>
        </p:spPr>
        <p:txBody>
          <a:bodyPr wrap="square" rtlCol="0">
            <a:spAutoFit/>
          </a:bodyPr>
          <a:lstStyle>
            <a:defPPr>
              <a:defRPr lang="zh-CN"/>
            </a:defPPr>
            <a:lvl1pPr algn="ctr">
              <a:defRPr sz="2800" b="1">
                <a:latin typeface="+mj-ea"/>
                <a:ea typeface="+mj-ea"/>
              </a:defRPr>
            </a:lvl1pPr>
          </a:lstStyle>
          <a:p>
            <a:pPr algn="l"/>
            <a:r>
              <a:rPr lang="en-US" altLang="zh-CN" sz="2400" b="0" dirty="0">
                <a:latin typeface="+mn-lt"/>
                <a:ea typeface="+mn-ea"/>
                <a:cs typeface="+mn-ea"/>
                <a:sym typeface="+mn-lt"/>
              </a:rPr>
              <a:t>1</a:t>
            </a:r>
            <a:r>
              <a:rPr lang="zh-CN" altLang="en-US" sz="2400" b="0" dirty="0">
                <a:latin typeface="+mn-lt"/>
                <a:ea typeface="+mn-ea"/>
                <a:cs typeface="+mn-ea"/>
                <a:sym typeface="+mn-lt"/>
              </a:rPr>
              <a:t>、不安全状态</a:t>
            </a:r>
          </a:p>
        </p:txBody>
      </p:sp>
      <p:sp>
        <p:nvSpPr>
          <p:cNvPr id="3" name="矩形 2"/>
          <p:cNvSpPr/>
          <p:nvPr/>
        </p:nvSpPr>
        <p:spPr>
          <a:xfrm>
            <a:off x="897923" y="2065812"/>
            <a:ext cx="3126975" cy="369332"/>
          </a:xfrm>
          <a:prstGeom prst="rect">
            <a:avLst/>
          </a:prstGeom>
          <a:solidFill>
            <a:schemeClr val="tx1"/>
          </a:solidFill>
        </p:spPr>
        <p:txBody>
          <a:bodyPr wrap="square">
            <a:spAutoFit/>
          </a:bodyPr>
          <a:lstStyle/>
          <a:p>
            <a:pPr algn="ctr" eaLnBrk="0" hangingPunct="0"/>
            <a:r>
              <a:rPr lang="zh-CN" altLang="en-US" b="1">
                <a:solidFill>
                  <a:schemeClr val="accent2"/>
                </a:solidFill>
                <a:cs typeface="+mn-ea"/>
                <a:sym typeface="+mn-lt"/>
              </a:rPr>
              <a:t>防护不当</a:t>
            </a:r>
            <a:endParaRPr lang="en-US" altLang="zh-CN" b="1">
              <a:solidFill>
                <a:schemeClr val="accent2"/>
              </a:solidFill>
              <a:cs typeface="+mn-ea"/>
              <a:sym typeface="+mn-lt"/>
            </a:endParaRPr>
          </a:p>
        </p:txBody>
      </p:sp>
      <p:sp>
        <p:nvSpPr>
          <p:cNvPr id="20" name="矩形 19"/>
          <p:cNvSpPr/>
          <p:nvPr/>
        </p:nvSpPr>
        <p:spPr>
          <a:xfrm>
            <a:off x="4265450" y="2065812"/>
            <a:ext cx="3126975" cy="369332"/>
          </a:xfrm>
          <a:prstGeom prst="rect">
            <a:avLst/>
          </a:prstGeom>
          <a:solidFill>
            <a:schemeClr val="tx1"/>
          </a:solidFill>
        </p:spPr>
        <p:txBody>
          <a:bodyPr wrap="square">
            <a:spAutoFit/>
          </a:bodyPr>
          <a:lstStyle/>
          <a:p>
            <a:pPr algn="ctr" eaLnBrk="0" hangingPunct="0"/>
            <a:r>
              <a:rPr lang="zh-CN" altLang="en-US" b="1">
                <a:solidFill>
                  <a:schemeClr val="accent2"/>
                </a:solidFill>
                <a:cs typeface="+mn-ea"/>
                <a:sym typeface="+mn-lt"/>
              </a:rPr>
              <a:t>无防护</a:t>
            </a:r>
            <a:endParaRPr lang="en-US" altLang="zh-CN" b="1">
              <a:solidFill>
                <a:schemeClr val="accent2"/>
              </a:solidFill>
              <a:cs typeface="+mn-ea"/>
              <a:sym typeface="+mn-lt"/>
            </a:endParaRPr>
          </a:p>
        </p:txBody>
      </p:sp>
      <p:sp>
        <p:nvSpPr>
          <p:cNvPr id="15" name="文本框 14"/>
          <p:cNvSpPr txBox="1"/>
          <p:nvPr/>
        </p:nvSpPr>
        <p:spPr>
          <a:xfrm>
            <a:off x="1536316" y="284669"/>
            <a:ext cx="5110280" cy="584775"/>
          </a:xfrm>
          <a:prstGeom prst="rect">
            <a:avLst/>
          </a:prstGeom>
          <a:noFill/>
        </p:spPr>
        <p:txBody>
          <a:bodyPr wrap="square" rtlCol="0">
            <a:spAutoFit/>
          </a:bodyPr>
          <a:lstStyle>
            <a:defPPr>
              <a:defRPr lang="zh-CN"/>
            </a:defPPr>
            <a:lvl1pPr algn="ctr">
              <a:defRPr sz="2800" b="1">
                <a:latin typeface="+mj-ea"/>
                <a:ea typeface="+mj-ea"/>
              </a:defRPr>
            </a:lvl1pPr>
          </a:lstStyle>
          <a:p>
            <a:pPr algn="l"/>
            <a:r>
              <a:rPr lang="zh-CN" altLang="en-US" sz="3200" dirty="0">
                <a:latin typeface="+mn-lt"/>
                <a:ea typeface="+mn-ea"/>
                <a:cs typeface="+mn-ea"/>
                <a:sym typeface="+mn-lt"/>
              </a:rPr>
              <a:t>事故发生的原因</a:t>
            </a:r>
          </a:p>
        </p:txBody>
      </p:sp>
    </p:spTree>
  </p:cSld>
  <p:clrMapOvr>
    <a:masterClrMapping/>
  </p:clrMapOvr>
  <p:transition spd="slow" advTm="4293">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left)">
                                      <p:cBhvr>
                                        <p:cTn id="7" dur="500"/>
                                        <p:tgtEl>
                                          <p:spTgt spid="56"/>
                                        </p:tgtEl>
                                      </p:cBhvr>
                                    </p:animEffect>
                                  </p:childTnLst>
                                </p:cTn>
                              </p:par>
                            </p:childTnLst>
                          </p:cTn>
                        </p:par>
                        <p:par>
                          <p:cTn id="8" fill="hold">
                            <p:stCondLst>
                              <p:cond delay="500"/>
                            </p:stCondLst>
                            <p:childTnLst>
                              <p:par>
                                <p:cTn id="9" presetID="31" presetClass="entr" presetSubtype="0" fill="hold" grpId="0" nodeType="afterEffect">
                                  <p:stCondLst>
                                    <p:cond delay="0"/>
                                  </p:stCondLst>
                                  <p:childTnLst>
                                    <p:set>
                                      <p:cBhvr>
                                        <p:cTn id="10" dur="1" fill="hold">
                                          <p:stCondLst>
                                            <p:cond delay="0"/>
                                          </p:stCondLst>
                                        </p:cTn>
                                        <p:tgtEl>
                                          <p:spTgt spid="58"/>
                                        </p:tgtEl>
                                        <p:attrNameLst>
                                          <p:attrName>style.visibility</p:attrName>
                                        </p:attrNameLst>
                                      </p:cBhvr>
                                      <p:to>
                                        <p:strVal val="visible"/>
                                      </p:to>
                                    </p:set>
                                    <p:anim calcmode="lin" valueType="num">
                                      <p:cBhvr>
                                        <p:cTn id="11" dur="400" fill="hold"/>
                                        <p:tgtEl>
                                          <p:spTgt spid="58"/>
                                        </p:tgtEl>
                                        <p:attrNameLst>
                                          <p:attrName>ppt_w</p:attrName>
                                        </p:attrNameLst>
                                      </p:cBhvr>
                                      <p:tavLst>
                                        <p:tav tm="0">
                                          <p:val>
                                            <p:fltVal val="0"/>
                                          </p:val>
                                        </p:tav>
                                        <p:tav tm="100000">
                                          <p:val>
                                            <p:strVal val="#ppt_w"/>
                                          </p:val>
                                        </p:tav>
                                      </p:tavLst>
                                    </p:anim>
                                    <p:anim calcmode="lin" valueType="num">
                                      <p:cBhvr>
                                        <p:cTn id="12" dur="400" fill="hold"/>
                                        <p:tgtEl>
                                          <p:spTgt spid="58"/>
                                        </p:tgtEl>
                                        <p:attrNameLst>
                                          <p:attrName>ppt_h</p:attrName>
                                        </p:attrNameLst>
                                      </p:cBhvr>
                                      <p:tavLst>
                                        <p:tav tm="0">
                                          <p:val>
                                            <p:fltVal val="0"/>
                                          </p:val>
                                        </p:tav>
                                        <p:tav tm="100000">
                                          <p:val>
                                            <p:strVal val="#ppt_h"/>
                                          </p:val>
                                        </p:tav>
                                      </p:tavLst>
                                    </p:anim>
                                    <p:anim calcmode="lin" valueType="num">
                                      <p:cBhvr>
                                        <p:cTn id="13" dur="400" fill="hold"/>
                                        <p:tgtEl>
                                          <p:spTgt spid="58"/>
                                        </p:tgtEl>
                                        <p:attrNameLst>
                                          <p:attrName>style.rotation</p:attrName>
                                        </p:attrNameLst>
                                      </p:cBhvr>
                                      <p:tavLst>
                                        <p:tav tm="0">
                                          <p:val>
                                            <p:fltVal val="90"/>
                                          </p:val>
                                        </p:tav>
                                        <p:tav tm="100000">
                                          <p:val>
                                            <p:fltVal val="0"/>
                                          </p:val>
                                        </p:tav>
                                      </p:tavLst>
                                    </p:anim>
                                    <p:animEffect transition="in" filter="fade">
                                      <p:cBhvr>
                                        <p:cTn id="14" dur="400"/>
                                        <p:tgtEl>
                                          <p:spTgt spid="58"/>
                                        </p:tgtEl>
                                      </p:cBhvr>
                                    </p:animEffect>
                                  </p:childTnLst>
                                </p:cTn>
                              </p:par>
                              <p:par>
                                <p:cTn id="15" presetID="8" presetClass="emph" presetSubtype="0" fill="hold" grpId="1" nodeType="withEffect">
                                  <p:stCondLst>
                                    <p:cond delay="0"/>
                                  </p:stCondLst>
                                  <p:childTnLst>
                                    <p:animRot by="21600000">
                                      <p:cBhvr>
                                        <p:cTn id="16" dur="400" fill="hold"/>
                                        <p:tgtEl>
                                          <p:spTgt spid="58"/>
                                        </p:tgtEl>
                                        <p:attrNameLst>
                                          <p:attrName>r</p:attrName>
                                        </p:attrNameLst>
                                      </p:cBhvr>
                                    </p:animRo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par>
                          <p:cTn id="21" fill="hold">
                            <p:stCondLst>
                              <p:cond delay="1500"/>
                            </p:stCondLst>
                            <p:childTnLst>
                              <p:par>
                                <p:cTn id="22" presetID="42" presetClass="entr" presetSubtype="0" fill="hold" grpId="0" nodeType="after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500"/>
                                        <p:tgtEl>
                                          <p:spTgt spid="35"/>
                                        </p:tgtEl>
                                      </p:cBhvr>
                                    </p:animEffect>
                                    <p:anim calcmode="lin" valueType="num">
                                      <p:cBhvr>
                                        <p:cTn id="25" dur="500" fill="hold"/>
                                        <p:tgtEl>
                                          <p:spTgt spid="35"/>
                                        </p:tgtEl>
                                        <p:attrNameLst>
                                          <p:attrName>ppt_x</p:attrName>
                                        </p:attrNameLst>
                                      </p:cBhvr>
                                      <p:tavLst>
                                        <p:tav tm="0">
                                          <p:val>
                                            <p:strVal val="#ppt_x"/>
                                          </p:val>
                                        </p:tav>
                                        <p:tav tm="100000">
                                          <p:val>
                                            <p:strVal val="#ppt_x"/>
                                          </p:val>
                                        </p:tav>
                                      </p:tavLst>
                                    </p:anim>
                                    <p:anim calcmode="lin" valueType="num">
                                      <p:cBhvr>
                                        <p:cTn id="26" dur="500" fill="hold"/>
                                        <p:tgtEl>
                                          <p:spTgt spid="3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51"/>
                                        </p:tgtEl>
                                        <p:attrNameLst>
                                          <p:attrName>style.visibility</p:attrName>
                                        </p:attrNameLst>
                                      </p:cBhvr>
                                      <p:to>
                                        <p:strVal val="visible"/>
                                      </p:to>
                                    </p:set>
                                    <p:animEffect transition="in" filter="fade">
                                      <p:cBhvr>
                                        <p:cTn id="29" dur="500"/>
                                        <p:tgtEl>
                                          <p:spTgt spid="51"/>
                                        </p:tgtEl>
                                      </p:cBhvr>
                                    </p:animEffect>
                                    <p:anim calcmode="lin" valueType="num">
                                      <p:cBhvr>
                                        <p:cTn id="30" dur="500" fill="hold"/>
                                        <p:tgtEl>
                                          <p:spTgt spid="51"/>
                                        </p:tgtEl>
                                        <p:attrNameLst>
                                          <p:attrName>ppt_x</p:attrName>
                                        </p:attrNameLst>
                                      </p:cBhvr>
                                      <p:tavLst>
                                        <p:tav tm="0">
                                          <p:val>
                                            <p:strVal val="#ppt_x"/>
                                          </p:val>
                                        </p:tav>
                                        <p:tav tm="100000">
                                          <p:val>
                                            <p:strVal val="#ppt_x"/>
                                          </p:val>
                                        </p:tav>
                                      </p:tavLst>
                                    </p:anim>
                                    <p:anim calcmode="lin" valueType="num">
                                      <p:cBhvr>
                                        <p:cTn id="31" dur="500" fill="hold"/>
                                        <p:tgtEl>
                                          <p:spTgt spid="5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anim calcmode="lin" valueType="num">
                                      <p:cBhvr>
                                        <p:cTn id="35" dur="500" fill="hold"/>
                                        <p:tgtEl>
                                          <p:spTgt spid="3"/>
                                        </p:tgtEl>
                                        <p:attrNameLst>
                                          <p:attrName>ppt_x</p:attrName>
                                        </p:attrNameLst>
                                      </p:cBhvr>
                                      <p:tavLst>
                                        <p:tav tm="0">
                                          <p:val>
                                            <p:strVal val="#ppt_x"/>
                                          </p:val>
                                        </p:tav>
                                        <p:tav tm="100000">
                                          <p:val>
                                            <p:strVal val="#ppt_x"/>
                                          </p:val>
                                        </p:tav>
                                      </p:tavLst>
                                    </p:anim>
                                    <p:anim calcmode="lin" valueType="num">
                                      <p:cBhvr>
                                        <p:cTn id="36" dur="500" fill="hold"/>
                                        <p:tgtEl>
                                          <p:spTgt spid="3"/>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anim calcmode="lin" valueType="num">
                                      <p:cBhvr>
                                        <p:cTn id="40" dur="500" fill="hold"/>
                                        <p:tgtEl>
                                          <p:spTgt spid="20"/>
                                        </p:tgtEl>
                                        <p:attrNameLst>
                                          <p:attrName>ppt_x</p:attrName>
                                        </p:attrNameLst>
                                      </p:cBhvr>
                                      <p:tavLst>
                                        <p:tav tm="0">
                                          <p:val>
                                            <p:strVal val="#ppt_x"/>
                                          </p:val>
                                        </p:tav>
                                        <p:tav tm="100000">
                                          <p:val>
                                            <p:strVal val="#ppt_x"/>
                                          </p:val>
                                        </p:tav>
                                      </p:tavLst>
                                    </p:anim>
                                    <p:anim calcmode="lin" valueType="num">
                                      <p:cBhvr>
                                        <p:cTn id="41" dur="500" fill="hold"/>
                                        <p:tgtEl>
                                          <p:spTgt spid="20"/>
                                        </p:tgtEl>
                                        <p:attrNameLst>
                                          <p:attrName>ppt_y</p:attrName>
                                        </p:attrNameLst>
                                      </p:cBhvr>
                                      <p:tavLst>
                                        <p:tav tm="0">
                                          <p:val>
                                            <p:strVal val="#ppt_y+.1"/>
                                          </p:val>
                                        </p:tav>
                                        <p:tav tm="100000">
                                          <p:val>
                                            <p:strVal val="#ppt_y"/>
                                          </p:val>
                                        </p:tav>
                                      </p:tavLst>
                                    </p:anim>
                                  </p:childTnLst>
                                </p:cTn>
                              </p:par>
                            </p:childTnLst>
                          </p:cTn>
                        </p:par>
                        <p:par>
                          <p:cTn id="42" fill="hold">
                            <p:stCondLst>
                              <p:cond delay="2000"/>
                            </p:stCondLst>
                            <p:childTnLst>
                              <p:par>
                                <p:cTn id="43" presetID="2" presetClass="entr" presetSubtype="2" fill="hold" nodeType="afterEffect">
                                  <p:stCondLst>
                                    <p:cond delay="0"/>
                                  </p:stCondLst>
                                  <p:childTnLst>
                                    <p:set>
                                      <p:cBhvr>
                                        <p:cTn id="44" dur="1" fill="hold">
                                          <p:stCondLst>
                                            <p:cond delay="0"/>
                                          </p:stCondLst>
                                        </p:cTn>
                                        <p:tgtEl>
                                          <p:spTgt spid="53"/>
                                        </p:tgtEl>
                                        <p:attrNameLst>
                                          <p:attrName>style.visibility</p:attrName>
                                        </p:attrNameLst>
                                      </p:cBhvr>
                                      <p:to>
                                        <p:strVal val="visible"/>
                                      </p:to>
                                    </p:set>
                                    <p:anim calcmode="lin" valueType="num">
                                      <p:cBhvr additive="base">
                                        <p:cTn id="45" dur="500" fill="hold"/>
                                        <p:tgtEl>
                                          <p:spTgt spid="53"/>
                                        </p:tgtEl>
                                        <p:attrNameLst>
                                          <p:attrName>ppt_x</p:attrName>
                                        </p:attrNameLst>
                                      </p:cBhvr>
                                      <p:tavLst>
                                        <p:tav tm="0">
                                          <p:val>
                                            <p:strVal val="1+#ppt_w/2"/>
                                          </p:val>
                                        </p:tav>
                                        <p:tav tm="100000">
                                          <p:val>
                                            <p:strVal val="#ppt_x"/>
                                          </p:val>
                                        </p:tav>
                                      </p:tavLst>
                                    </p:anim>
                                    <p:anim calcmode="lin" valueType="num">
                                      <p:cBhvr additive="base">
                                        <p:cTn id="46" dur="500" fill="hold"/>
                                        <p:tgtEl>
                                          <p:spTgt spid="53"/>
                                        </p:tgtEl>
                                        <p:attrNameLst>
                                          <p:attrName>ppt_y</p:attrName>
                                        </p:attrNameLst>
                                      </p:cBhvr>
                                      <p:tavLst>
                                        <p:tav tm="0">
                                          <p:val>
                                            <p:strVal val="#ppt_y"/>
                                          </p:val>
                                        </p:tav>
                                        <p:tav tm="100000">
                                          <p:val>
                                            <p:strVal val="#ppt_y"/>
                                          </p:val>
                                        </p:tav>
                                      </p:tavLst>
                                    </p:anim>
                                  </p:childTnLst>
                                </p:cTn>
                              </p:par>
                              <p:par>
                                <p:cTn id="47" presetID="2" presetClass="entr" presetSubtype="2" fill="hold" nodeType="withEffect">
                                  <p:stCondLst>
                                    <p:cond delay="100"/>
                                  </p:stCondLst>
                                  <p:childTnLst>
                                    <p:set>
                                      <p:cBhvr>
                                        <p:cTn id="48" dur="1" fill="hold">
                                          <p:stCondLst>
                                            <p:cond delay="0"/>
                                          </p:stCondLst>
                                        </p:cTn>
                                        <p:tgtEl>
                                          <p:spTgt spid="54"/>
                                        </p:tgtEl>
                                        <p:attrNameLst>
                                          <p:attrName>style.visibility</p:attrName>
                                        </p:attrNameLst>
                                      </p:cBhvr>
                                      <p:to>
                                        <p:strVal val="visible"/>
                                      </p:to>
                                    </p:set>
                                    <p:anim calcmode="lin" valueType="num">
                                      <p:cBhvr additive="base">
                                        <p:cTn id="49" dur="500" fill="hold"/>
                                        <p:tgtEl>
                                          <p:spTgt spid="54"/>
                                        </p:tgtEl>
                                        <p:attrNameLst>
                                          <p:attrName>ppt_x</p:attrName>
                                        </p:attrNameLst>
                                      </p:cBhvr>
                                      <p:tavLst>
                                        <p:tav tm="0">
                                          <p:val>
                                            <p:strVal val="1+#ppt_w/2"/>
                                          </p:val>
                                        </p:tav>
                                        <p:tav tm="100000">
                                          <p:val>
                                            <p:strVal val="#ppt_x"/>
                                          </p:val>
                                        </p:tav>
                                      </p:tavLst>
                                    </p:anim>
                                    <p:anim calcmode="lin" valueType="num">
                                      <p:cBhvr additive="base">
                                        <p:cTn id="50" dur="500" fill="hold"/>
                                        <p:tgtEl>
                                          <p:spTgt spid="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8" grpId="1" animBg="1"/>
      <p:bldP spid="35" grpId="0"/>
      <p:bldP spid="51" grpId="0"/>
      <p:bldP spid="56" grpId="0"/>
      <p:bldP spid="3" grpId="0" animBg="1"/>
      <p:bldP spid="20"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矩形: 圆角 57"/>
          <p:cNvSpPr/>
          <p:nvPr/>
        </p:nvSpPr>
        <p:spPr bwMode="auto">
          <a:xfrm>
            <a:off x="903960" y="1397258"/>
            <a:ext cx="476489" cy="476540"/>
          </a:xfrm>
          <a:prstGeom prst="roundRect">
            <a:avLst>
              <a:gd name="adj" fmla="val 10381"/>
            </a:avLst>
          </a:prstGeom>
          <a:solidFill>
            <a:srgbClr val="0070C0"/>
          </a:soli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04" tIns="45703" rIns="91404" bIns="45703" numCol="1" spcCol="0" rtlCol="0" fromWordArt="0" anchor="t" anchorCtr="0" forceAA="0" compatLnSpc="1">
            <a:noAutofit/>
          </a:bodyPr>
          <a:lstStyle/>
          <a:p>
            <a:pPr algn="ctr"/>
            <a:r>
              <a:rPr lang="en-US" altLang="zh-CN" sz="2400">
                <a:solidFill>
                  <a:schemeClr val="accent2"/>
                </a:solidFill>
                <a:cs typeface="+mn-ea"/>
                <a:sym typeface="+mn-lt"/>
              </a:rPr>
              <a:t>2</a:t>
            </a:r>
            <a:endParaRPr lang="zh-CN" altLang="en-US" sz="2400">
              <a:solidFill>
                <a:schemeClr val="accent2"/>
              </a:solidFill>
              <a:cs typeface="+mn-ea"/>
              <a:sym typeface="+mn-lt"/>
            </a:endParaRPr>
          </a:p>
        </p:txBody>
      </p:sp>
      <p:sp>
        <p:nvSpPr>
          <p:cNvPr id="35" name="矩形 83"/>
          <p:cNvSpPr>
            <a:spLocks noChangeArrowheads="1"/>
          </p:cNvSpPr>
          <p:nvPr/>
        </p:nvSpPr>
        <p:spPr bwMode="auto">
          <a:xfrm>
            <a:off x="2071700" y="2554104"/>
            <a:ext cx="3120937" cy="1907702"/>
          </a:xfrm>
          <a:prstGeom prst="rect">
            <a:avLst/>
          </a:prstGeom>
          <a:noFill/>
          <a:ln w="9525">
            <a:noFill/>
            <a:miter lim="800000"/>
          </a:ln>
        </p:spPr>
        <p:txBody>
          <a:bodyPr wrap="square">
            <a:spAutoFit/>
          </a:bodyPr>
          <a:lstStyle/>
          <a:p>
            <a:pPr marL="285750" indent="-285750" eaLnBrk="0" hangingPunct="0">
              <a:lnSpc>
                <a:spcPct val="120000"/>
              </a:lnSpc>
              <a:buFont typeface="Wingdings" panose="05000000000000000000" pitchFamily="2" charset="2"/>
              <a:buChar char="l"/>
            </a:pPr>
            <a:r>
              <a:rPr lang="zh-CN" altLang="en-US" sz="2000">
                <a:solidFill>
                  <a:srgbClr val="2C2D34"/>
                </a:solidFill>
                <a:cs typeface="+mn-ea"/>
                <a:sym typeface="+mn-lt"/>
              </a:rPr>
              <a:t>机械强度不够</a:t>
            </a:r>
          </a:p>
          <a:p>
            <a:pPr marL="285750" indent="-285750" eaLnBrk="0" hangingPunct="0">
              <a:lnSpc>
                <a:spcPct val="120000"/>
              </a:lnSpc>
              <a:buFont typeface="Wingdings" panose="05000000000000000000" pitchFamily="2" charset="2"/>
              <a:buChar char="l"/>
            </a:pPr>
            <a:r>
              <a:rPr lang="zh-CN" altLang="en-US" sz="2000">
                <a:solidFill>
                  <a:srgbClr val="2C2D34"/>
                </a:solidFill>
                <a:cs typeface="+mn-ea"/>
                <a:sym typeface="+mn-lt"/>
              </a:rPr>
              <a:t>绝缘强度不够</a:t>
            </a:r>
          </a:p>
          <a:p>
            <a:pPr marL="285750" indent="-285750" eaLnBrk="0" hangingPunct="0">
              <a:lnSpc>
                <a:spcPct val="120000"/>
              </a:lnSpc>
              <a:buFont typeface="Wingdings" panose="05000000000000000000" pitchFamily="2" charset="2"/>
              <a:buChar char="l"/>
            </a:pPr>
            <a:r>
              <a:rPr lang="zh-CN" altLang="en-US" sz="2000">
                <a:solidFill>
                  <a:srgbClr val="2C2D34"/>
                </a:solidFill>
                <a:cs typeface="+mn-ea"/>
                <a:sym typeface="+mn-lt"/>
              </a:rPr>
              <a:t>起吊重物的绳索不合安全要求</a:t>
            </a:r>
          </a:p>
          <a:p>
            <a:pPr marL="285750" indent="-285750" eaLnBrk="0" hangingPunct="0">
              <a:lnSpc>
                <a:spcPct val="120000"/>
              </a:lnSpc>
              <a:buFont typeface="Wingdings" panose="05000000000000000000" pitchFamily="2" charset="2"/>
              <a:buChar char="l"/>
            </a:pPr>
            <a:r>
              <a:rPr lang="zh-CN" altLang="en-US" sz="2000">
                <a:solidFill>
                  <a:srgbClr val="2C2D34"/>
                </a:solidFill>
                <a:cs typeface="+mn-ea"/>
                <a:sym typeface="+mn-lt"/>
              </a:rPr>
              <a:t>其它</a:t>
            </a:r>
          </a:p>
        </p:txBody>
      </p:sp>
      <p:grpSp>
        <p:nvGrpSpPr>
          <p:cNvPr id="4" name="组合 3"/>
          <p:cNvGrpSpPr/>
          <p:nvPr/>
        </p:nvGrpSpPr>
        <p:grpSpPr>
          <a:xfrm>
            <a:off x="1516008" y="1397257"/>
            <a:ext cx="8465856" cy="476540"/>
            <a:chOff x="1516600" y="1396464"/>
            <a:chExt cx="8469163" cy="476726"/>
          </a:xfrm>
          <a:solidFill>
            <a:srgbClr val="0070C0"/>
          </a:solidFill>
        </p:grpSpPr>
        <p:sp>
          <p:nvSpPr>
            <p:cNvPr id="59" name="矩形: 圆角 58"/>
            <p:cNvSpPr/>
            <p:nvPr/>
          </p:nvSpPr>
          <p:spPr bwMode="auto">
            <a:xfrm>
              <a:off x="1516600" y="1396464"/>
              <a:ext cx="8469163" cy="476726"/>
            </a:xfrm>
            <a:prstGeom prst="roundRect">
              <a:avLst>
                <a:gd name="adj" fmla="val 10381"/>
              </a:avLst>
            </a:prstGeom>
            <a:grp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04" tIns="45703" rIns="91404" bIns="45703" numCol="1" spcCol="0" rtlCol="0" fromWordArt="0" anchor="t" anchorCtr="0" forceAA="0" compatLnSpc="1">
              <a:noAutofit/>
            </a:bodyPr>
            <a:lstStyle/>
            <a:p>
              <a:endParaRPr lang="zh-CN" altLang="en-US" sz="3200">
                <a:solidFill>
                  <a:schemeClr val="accent2"/>
                </a:solidFill>
                <a:cs typeface="+mn-ea"/>
                <a:sym typeface="+mn-lt"/>
              </a:endParaRPr>
            </a:p>
          </p:txBody>
        </p:sp>
        <p:sp>
          <p:nvSpPr>
            <p:cNvPr id="9" name="矩形 8"/>
            <p:cNvSpPr/>
            <p:nvPr/>
          </p:nvSpPr>
          <p:spPr>
            <a:xfrm>
              <a:off x="1553911" y="1465523"/>
              <a:ext cx="4754547" cy="369348"/>
            </a:xfrm>
            <a:prstGeom prst="rect">
              <a:avLst/>
            </a:prstGeom>
            <a:grpFill/>
          </p:spPr>
          <p:txBody>
            <a:bodyPr wrap="square">
              <a:spAutoFit/>
            </a:bodyPr>
            <a:lstStyle/>
            <a:p>
              <a:pPr eaLnBrk="0" hangingPunct="0"/>
              <a:r>
                <a:rPr lang="zh-CN" altLang="en-US" sz="1800" b="1">
                  <a:solidFill>
                    <a:schemeClr val="accent2"/>
                  </a:solidFill>
                  <a:cs typeface="+mn-ea"/>
                  <a:sym typeface="+mn-lt"/>
                </a:rPr>
                <a:t>设备、设施、工具、附件有缺陷</a:t>
              </a:r>
            </a:p>
          </p:txBody>
        </p:sp>
      </p:grpSp>
      <p:sp>
        <p:nvSpPr>
          <p:cNvPr id="51" name="矩形 83"/>
          <p:cNvSpPr>
            <a:spLocks noChangeArrowheads="1"/>
          </p:cNvSpPr>
          <p:nvPr/>
        </p:nvSpPr>
        <p:spPr bwMode="auto">
          <a:xfrm>
            <a:off x="6642726" y="2533918"/>
            <a:ext cx="3356249" cy="2646365"/>
          </a:xfrm>
          <a:prstGeom prst="rect">
            <a:avLst/>
          </a:prstGeom>
          <a:noFill/>
          <a:ln w="9525">
            <a:noFill/>
            <a:miter lim="800000"/>
          </a:ln>
        </p:spPr>
        <p:txBody>
          <a:bodyPr wrap="square">
            <a:spAutoFit/>
          </a:bodyPr>
          <a:lstStyle/>
          <a:p>
            <a:pPr marL="285750" indent="-285750" eaLnBrk="0" hangingPunct="0">
              <a:lnSpc>
                <a:spcPct val="120000"/>
              </a:lnSpc>
              <a:buFont typeface="Wingdings" panose="05000000000000000000" pitchFamily="2" charset="2"/>
              <a:buChar char="l"/>
            </a:pPr>
            <a:r>
              <a:rPr lang="zh-CN" altLang="en-US" sz="2000">
                <a:solidFill>
                  <a:srgbClr val="2C2D34"/>
                </a:solidFill>
                <a:cs typeface="+mn-ea"/>
                <a:sym typeface="+mn-lt"/>
              </a:rPr>
              <a:t>通道门遮档视线</a:t>
            </a:r>
          </a:p>
          <a:p>
            <a:pPr marL="285750" indent="-285750" eaLnBrk="0" hangingPunct="0">
              <a:lnSpc>
                <a:spcPct val="120000"/>
              </a:lnSpc>
              <a:buFont typeface="Wingdings" panose="05000000000000000000" pitchFamily="2" charset="2"/>
              <a:buChar char="l"/>
            </a:pPr>
            <a:r>
              <a:rPr lang="zh-CN" altLang="en-US" sz="2000">
                <a:solidFill>
                  <a:srgbClr val="2C2D34"/>
                </a:solidFill>
                <a:cs typeface="+mn-ea"/>
                <a:sym typeface="+mn-lt"/>
              </a:rPr>
              <a:t>制动装置有缺欠</a:t>
            </a:r>
          </a:p>
          <a:p>
            <a:pPr marL="285750" indent="-285750" eaLnBrk="0" hangingPunct="0">
              <a:lnSpc>
                <a:spcPct val="120000"/>
              </a:lnSpc>
              <a:buFont typeface="Wingdings" panose="05000000000000000000" pitchFamily="2" charset="2"/>
              <a:buChar char="l"/>
            </a:pPr>
            <a:r>
              <a:rPr lang="zh-CN" altLang="en-US" sz="2000">
                <a:solidFill>
                  <a:srgbClr val="2C2D34"/>
                </a:solidFill>
                <a:cs typeface="+mn-ea"/>
                <a:sym typeface="+mn-lt"/>
              </a:rPr>
              <a:t>安全间距不够</a:t>
            </a:r>
          </a:p>
          <a:p>
            <a:pPr marL="285750" indent="-285750" eaLnBrk="0" hangingPunct="0">
              <a:lnSpc>
                <a:spcPct val="120000"/>
              </a:lnSpc>
              <a:buFont typeface="Wingdings" panose="05000000000000000000" pitchFamily="2" charset="2"/>
              <a:buChar char="l"/>
            </a:pPr>
            <a:r>
              <a:rPr lang="zh-CN" altLang="en-US" sz="2000">
                <a:solidFill>
                  <a:srgbClr val="2C2D34"/>
                </a:solidFill>
                <a:cs typeface="+mn-ea"/>
                <a:sym typeface="+mn-lt"/>
              </a:rPr>
              <a:t>拦车网有缺欠</a:t>
            </a:r>
          </a:p>
          <a:p>
            <a:pPr marL="285750" indent="-285750" eaLnBrk="0" hangingPunct="0">
              <a:lnSpc>
                <a:spcPct val="120000"/>
              </a:lnSpc>
              <a:buFont typeface="Wingdings" panose="05000000000000000000" pitchFamily="2" charset="2"/>
              <a:buChar char="l"/>
            </a:pPr>
            <a:r>
              <a:rPr lang="zh-CN" altLang="en-US" sz="2000">
                <a:solidFill>
                  <a:srgbClr val="2C2D34"/>
                </a:solidFill>
                <a:cs typeface="+mn-ea"/>
                <a:sym typeface="+mn-lt"/>
              </a:rPr>
              <a:t>工件有锋利毛刺、毛边</a:t>
            </a:r>
          </a:p>
          <a:p>
            <a:pPr marL="285750" indent="-285750" eaLnBrk="0" hangingPunct="0">
              <a:lnSpc>
                <a:spcPct val="120000"/>
              </a:lnSpc>
              <a:buFont typeface="Wingdings" panose="05000000000000000000" pitchFamily="2" charset="2"/>
              <a:buChar char="l"/>
            </a:pPr>
            <a:r>
              <a:rPr lang="zh-CN" altLang="en-US" sz="2000">
                <a:solidFill>
                  <a:srgbClr val="2C2D34"/>
                </a:solidFill>
                <a:cs typeface="+mn-ea"/>
                <a:sym typeface="+mn-lt"/>
              </a:rPr>
              <a:t>设施上有锋利倒梭</a:t>
            </a:r>
          </a:p>
          <a:p>
            <a:pPr marL="285750" indent="-285750" eaLnBrk="0" hangingPunct="0">
              <a:lnSpc>
                <a:spcPct val="120000"/>
              </a:lnSpc>
              <a:buFont typeface="Wingdings" panose="05000000000000000000" pitchFamily="2" charset="2"/>
              <a:buChar char="l"/>
            </a:pPr>
            <a:r>
              <a:rPr lang="zh-CN" altLang="en-US" sz="2000">
                <a:solidFill>
                  <a:srgbClr val="2C2D34"/>
                </a:solidFill>
                <a:cs typeface="+mn-ea"/>
                <a:sym typeface="+mn-lt"/>
              </a:rPr>
              <a:t>其它</a:t>
            </a:r>
          </a:p>
        </p:txBody>
      </p:sp>
      <p:sp>
        <p:nvSpPr>
          <p:cNvPr id="56" name="文本框 55"/>
          <p:cNvSpPr txBox="1"/>
          <p:nvPr/>
        </p:nvSpPr>
        <p:spPr>
          <a:xfrm>
            <a:off x="751665" y="870470"/>
            <a:ext cx="5110280" cy="461537"/>
          </a:xfrm>
          <a:prstGeom prst="rect">
            <a:avLst/>
          </a:prstGeom>
          <a:noFill/>
        </p:spPr>
        <p:txBody>
          <a:bodyPr wrap="square" rtlCol="0">
            <a:spAutoFit/>
          </a:bodyPr>
          <a:lstStyle>
            <a:defPPr>
              <a:defRPr lang="zh-CN"/>
            </a:defPPr>
            <a:lvl1pPr algn="ctr">
              <a:defRPr sz="2800" b="1">
                <a:latin typeface="+mj-ea"/>
                <a:ea typeface="+mj-ea"/>
              </a:defRPr>
            </a:lvl1pPr>
          </a:lstStyle>
          <a:p>
            <a:pPr algn="l"/>
            <a:r>
              <a:rPr lang="en-US" altLang="zh-CN" sz="2400" b="0" dirty="0">
                <a:latin typeface="+mn-lt"/>
                <a:ea typeface="+mn-ea"/>
                <a:cs typeface="+mn-ea"/>
                <a:sym typeface="+mn-lt"/>
              </a:rPr>
              <a:t>1</a:t>
            </a:r>
            <a:r>
              <a:rPr lang="zh-CN" altLang="en-US" sz="2400" b="0" dirty="0">
                <a:latin typeface="+mn-lt"/>
                <a:ea typeface="+mn-ea"/>
                <a:cs typeface="+mn-ea"/>
                <a:sym typeface="+mn-lt"/>
              </a:rPr>
              <a:t>、不安全状态</a:t>
            </a:r>
          </a:p>
        </p:txBody>
      </p:sp>
      <p:sp>
        <p:nvSpPr>
          <p:cNvPr id="3" name="矩形 2"/>
          <p:cNvSpPr/>
          <p:nvPr/>
        </p:nvSpPr>
        <p:spPr>
          <a:xfrm>
            <a:off x="2065662" y="2065812"/>
            <a:ext cx="3126975" cy="400110"/>
          </a:xfrm>
          <a:prstGeom prst="rect">
            <a:avLst/>
          </a:prstGeom>
          <a:solidFill>
            <a:schemeClr val="tx1"/>
          </a:solidFill>
        </p:spPr>
        <p:txBody>
          <a:bodyPr wrap="square">
            <a:spAutoFit/>
          </a:bodyPr>
          <a:lstStyle/>
          <a:p>
            <a:pPr algn="ctr" eaLnBrk="0" hangingPunct="0"/>
            <a:r>
              <a:rPr lang="zh-CN" altLang="en-US" sz="2000" b="1">
                <a:solidFill>
                  <a:schemeClr val="accent2"/>
                </a:solidFill>
                <a:cs typeface="+mn-ea"/>
                <a:sym typeface="+mn-lt"/>
              </a:rPr>
              <a:t>强度不够</a:t>
            </a:r>
          </a:p>
        </p:txBody>
      </p:sp>
      <p:sp>
        <p:nvSpPr>
          <p:cNvPr id="20" name="矩形 19"/>
          <p:cNvSpPr/>
          <p:nvPr/>
        </p:nvSpPr>
        <p:spPr>
          <a:xfrm>
            <a:off x="6748503" y="2065812"/>
            <a:ext cx="3126975" cy="400110"/>
          </a:xfrm>
          <a:prstGeom prst="rect">
            <a:avLst/>
          </a:prstGeom>
          <a:solidFill>
            <a:schemeClr val="tx1"/>
          </a:solidFill>
        </p:spPr>
        <p:txBody>
          <a:bodyPr wrap="square">
            <a:spAutoFit/>
          </a:bodyPr>
          <a:lstStyle/>
          <a:p>
            <a:pPr algn="ctr" eaLnBrk="0" hangingPunct="0"/>
            <a:r>
              <a:rPr lang="zh-CN" altLang="en-US" sz="2000" b="1">
                <a:solidFill>
                  <a:schemeClr val="accent2"/>
                </a:solidFill>
                <a:cs typeface="+mn-ea"/>
                <a:sym typeface="+mn-lt"/>
              </a:rPr>
              <a:t>结构不合安全要求</a:t>
            </a:r>
          </a:p>
        </p:txBody>
      </p:sp>
      <p:sp>
        <p:nvSpPr>
          <p:cNvPr id="21" name="矩形 83"/>
          <p:cNvSpPr>
            <a:spLocks noChangeArrowheads="1"/>
          </p:cNvSpPr>
          <p:nvPr/>
        </p:nvSpPr>
        <p:spPr bwMode="auto">
          <a:xfrm>
            <a:off x="2071700" y="4726697"/>
            <a:ext cx="3120937" cy="1538370"/>
          </a:xfrm>
          <a:prstGeom prst="rect">
            <a:avLst/>
          </a:prstGeom>
          <a:noFill/>
          <a:ln w="9525">
            <a:noFill/>
            <a:miter lim="800000"/>
          </a:ln>
        </p:spPr>
        <p:txBody>
          <a:bodyPr wrap="square">
            <a:spAutoFit/>
          </a:bodyPr>
          <a:lstStyle/>
          <a:p>
            <a:pPr marL="285750" indent="-285750" eaLnBrk="0" hangingPunct="0">
              <a:lnSpc>
                <a:spcPct val="120000"/>
              </a:lnSpc>
              <a:buFont typeface="Wingdings" panose="05000000000000000000" pitchFamily="2" charset="2"/>
              <a:buChar char="l"/>
            </a:pPr>
            <a:r>
              <a:rPr lang="zh-CN" altLang="en-US" sz="2000">
                <a:solidFill>
                  <a:srgbClr val="2C2D34"/>
                </a:solidFill>
                <a:cs typeface="+mn-ea"/>
                <a:sym typeface="+mn-lt"/>
              </a:rPr>
              <a:t>设备失修</a:t>
            </a:r>
          </a:p>
          <a:p>
            <a:pPr marL="285750" indent="-285750" eaLnBrk="0" hangingPunct="0">
              <a:lnSpc>
                <a:spcPct val="120000"/>
              </a:lnSpc>
              <a:buFont typeface="Wingdings" panose="05000000000000000000" pitchFamily="2" charset="2"/>
              <a:buChar char="l"/>
            </a:pPr>
            <a:r>
              <a:rPr lang="zh-CN" altLang="en-US" sz="2000">
                <a:solidFill>
                  <a:srgbClr val="2C2D34"/>
                </a:solidFill>
                <a:cs typeface="+mn-ea"/>
                <a:sym typeface="+mn-lt"/>
              </a:rPr>
              <a:t>地面不平</a:t>
            </a:r>
          </a:p>
          <a:p>
            <a:pPr marL="285750" indent="-285750" eaLnBrk="0" hangingPunct="0">
              <a:lnSpc>
                <a:spcPct val="120000"/>
              </a:lnSpc>
              <a:buFont typeface="Wingdings" panose="05000000000000000000" pitchFamily="2" charset="2"/>
              <a:buChar char="l"/>
            </a:pPr>
            <a:r>
              <a:rPr lang="zh-CN" altLang="en-US" sz="2000">
                <a:solidFill>
                  <a:srgbClr val="2C2D34"/>
                </a:solidFill>
                <a:cs typeface="+mn-ea"/>
                <a:sym typeface="+mn-lt"/>
              </a:rPr>
              <a:t>保养不当、设备失灵</a:t>
            </a:r>
          </a:p>
          <a:p>
            <a:pPr marL="285750" indent="-285750" eaLnBrk="0" hangingPunct="0">
              <a:lnSpc>
                <a:spcPct val="120000"/>
              </a:lnSpc>
              <a:buFont typeface="Wingdings" panose="05000000000000000000" pitchFamily="2" charset="2"/>
              <a:buChar char="l"/>
            </a:pPr>
            <a:r>
              <a:rPr lang="zh-CN" altLang="en-US" sz="2000">
                <a:solidFill>
                  <a:srgbClr val="2C2D34"/>
                </a:solidFill>
                <a:cs typeface="+mn-ea"/>
                <a:sym typeface="+mn-lt"/>
              </a:rPr>
              <a:t>其它</a:t>
            </a:r>
          </a:p>
        </p:txBody>
      </p:sp>
      <p:sp>
        <p:nvSpPr>
          <p:cNvPr id="22" name="矩形 83"/>
          <p:cNvSpPr>
            <a:spLocks noChangeArrowheads="1"/>
          </p:cNvSpPr>
          <p:nvPr/>
        </p:nvSpPr>
        <p:spPr bwMode="auto">
          <a:xfrm>
            <a:off x="6642727" y="5276046"/>
            <a:ext cx="3232752" cy="1169038"/>
          </a:xfrm>
          <a:prstGeom prst="rect">
            <a:avLst/>
          </a:prstGeom>
          <a:noFill/>
          <a:ln w="9525">
            <a:noFill/>
            <a:miter lim="800000"/>
          </a:ln>
        </p:spPr>
        <p:txBody>
          <a:bodyPr wrap="square">
            <a:spAutoFit/>
          </a:bodyPr>
          <a:lstStyle/>
          <a:p>
            <a:pPr marL="285750" indent="-285750" eaLnBrk="0" hangingPunct="0">
              <a:lnSpc>
                <a:spcPct val="120000"/>
              </a:lnSpc>
              <a:buFont typeface="Wingdings" panose="05000000000000000000" pitchFamily="2" charset="2"/>
              <a:buChar char="l"/>
            </a:pPr>
            <a:r>
              <a:rPr lang="zh-CN" altLang="en-US" sz="2000">
                <a:solidFill>
                  <a:srgbClr val="2C2D34"/>
                </a:solidFill>
                <a:cs typeface="+mn-ea"/>
                <a:sym typeface="+mn-lt"/>
              </a:rPr>
              <a:t>设备带“病”运转</a:t>
            </a:r>
          </a:p>
          <a:p>
            <a:pPr marL="285750" indent="-285750" eaLnBrk="0" hangingPunct="0">
              <a:lnSpc>
                <a:spcPct val="120000"/>
              </a:lnSpc>
              <a:buFont typeface="Wingdings" panose="05000000000000000000" pitchFamily="2" charset="2"/>
              <a:buChar char="l"/>
            </a:pPr>
            <a:r>
              <a:rPr lang="zh-CN" altLang="en-US" sz="2000">
                <a:solidFill>
                  <a:srgbClr val="2C2D34"/>
                </a:solidFill>
                <a:cs typeface="+mn-ea"/>
                <a:sym typeface="+mn-lt"/>
              </a:rPr>
              <a:t>超负荷运转</a:t>
            </a:r>
          </a:p>
          <a:p>
            <a:pPr marL="285750" indent="-285750" eaLnBrk="0" hangingPunct="0">
              <a:lnSpc>
                <a:spcPct val="120000"/>
              </a:lnSpc>
              <a:buFont typeface="Wingdings" panose="05000000000000000000" pitchFamily="2" charset="2"/>
              <a:buChar char="l"/>
            </a:pPr>
            <a:r>
              <a:rPr lang="zh-CN" altLang="en-US" sz="2000">
                <a:solidFill>
                  <a:srgbClr val="2C2D34"/>
                </a:solidFill>
                <a:cs typeface="+mn-ea"/>
                <a:sym typeface="+mn-lt"/>
              </a:rPr>
              <a:t>其它</a:t>
            </a:r>
          </a:p>
        </p:txBody>
      </p:sp>
      <p:sp>
        <p:nvSpPr>
          <p:cNvPr id="23" name="矩形 22"/>
          <p:cNvSpPr/>
          <p:nvPr/>
        </p:nvSpPr>
        <p:spPr>
          <a:xfrm>
            <a:off x="2065662" y="4238407"/>
            <a:ext cx="3126975" cy="400110"/>
          </a:xfrm>
          <a:prstGeom prst="rect">
            <a:avLst/>
          </a:prstGeom>
          <a:solidFill>
            <a:schemeClr val="tx1"/>
          </a:solidFill>
        </p:spPr>
        <p:txBody>
          <a:bodyPr wrap="square">
            <a:spAutoFit/>
          </a:bodyPr>
          <a:lstStyle/>
          <a:p>
            <a:pPr algn="ctr" eaLnBrk="0" hangingPunct="0"/>
            <a:r>
              <a:rPr lang="zh-CN" altLang="en-US" sz="2000" b="1">
                <a:solidFill>
                  <a:schemeClr val="accent2"/>
                </a:solidFill>
                <a:cs typeface="+mn-ea"/>
                <a:sym typeface="+mn-lt"/>
              </a:rPr>
              <a:t>维修调整不良</a:t>
            </a:r>
          </a:p>
        </p:txBody>
      </p:sp>
      <p:sp>
        <p:nvSpPr>
          <p:cNvPr id="24" name="矩形 23"/>
          <p:cNvSpPr/>
          <p:nvPr/>
        </p:nvSpPr>
        <p:spPr>
          <a:xfrm>
            <a:off x="6748503" y="4807941"/>
            <a:ext cx="3126975" cy="400110"/>
          </a:xfrm>
          <a:prstGeom prst="rect">
            <a:avLst/>
          </a:prstGeom>
          <a:solidFill>
            <a:schemeClr val="tx1"/>
          </a:solidFill>
        </p:spPr>
        <p:txBody>
          <a:bodyPr wrap="square">
            <a:spAutoFit/>
          </a:bodyPr>
          <a:lstStyle/>
          <a:p>
            <a:pPr algn="ctr" eaLnBrk="0" hangingPunct="0"/>
            <a:r>
              <a:rPr lang="zh-CN" altLang="en-US" sz="2000" b="1">
                <a:solidFill>
                  <a:schemeClr val="accent2"/>
                </a:solidFill>
                <a:cs typeface="+mn-ea"/>
                <a:sym typeface="+mn-lt"/>
              </a:rPr>
              <a:t>设备在非正常状态下运行</a:t>
            </a:r>
          </a:p>
        </p:txBody>
      </p:sp>
      <p:sp>
        <p:nvSpPr>
          <p:cNvPr id="17" name="文本框 16"/>
          <p:cNvSpPr txBox="1"/>
          <p:nvPr/>
        </p:nvSpPr>
        <p:spPr>
          <a:xfrm>
            <a:off x="1536316" y="284669"/>
            <a:ext cx="5110280" cy="584775"/>
          </a:xfrm>
          <a:prstGeom prst="rect">
            <a:avLst/>
          </a:prstGeom>
          <a:noFill/>
        </p:spPr>
        <p:txBody>
          <a:bodyPr wrap="square" rtlCol="0">
            <a:spAutoFit/>
          </a:bodyPr>
          <a:lstStyle>
            <a:defPPr>
              <a:defRPr lang="zh-CN"/>
            </a:defPPr>
            <a:lvl1pPr algn="ctr">
              <a:defRPr sz="2800" b="1">
                <a:latin typeface="+mj-ea"/>
                <a:ea typeface="+mj-ea"/>
              </a:defRPr>
            </a:lvl1pPr>
          </a:lstStyle>
          <a:p>
            <a:pPr algn="l"/>
            <a:r>
              <a:rPr lang="zh-CN" altLang="en-US" sz="3200" dirty="0">
                <a:latin typeface="+mn-lt"/>
                <a:ea typeface="+mn-ea"/>
                <a:cs typeface="+mn-ea"/>
                <a:sym typeface="+mn-lt"/>
              </a:rPr>
              <a:t>事故发生的原因</a:t>
            </a:r>
          </a:p>
        </p:txBody>
      </p:sp>
    </p:spTree>
  </p:cSld>
  <p:clrMapOvr>
    <a:masterClrMapping/>
  </p:clrMapOvr>
  <p:transition spd="slow" advTm="5321">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p:cTn id="7" dur="400" fill="hold"/>
                                        <p:tgtEl>
                                          <p:spTgt spid="58"/>
                                        </p:tgtEl>
                                        <p:attrNameLst>
                                          <p:attrName>ppt_w</p:attrName>
                                        </p:attrNameLst>
                                      </p:cBhvr>
                                      <p:tavLst>
                                        <p:tav tm="0">
                                          <p:val>
                                            <p:fltVal val="0"/>
                                          </p:val>
                                        </p:tav>
                                        <p:tav tm="100000">
                                          <p:val>
                                            <p:strVal val="#ppt_w"/>
                                          </p:val>
                                        </p:tav>
                                      </p:tavLst>
                                    </p:anim>
                                    <p:anim calcmode="lin" valueType="num">
                                      <p:cBhvr>
                                        <p:cTn id="8" dur="400" fill="hold"/>
                                        <p:tgtEl>
                                          <p:spTgt spid="58"/>
                                        </p:tgtEl>
                                        <p:attrNameLst>
                                          <p:attrName>ppt_h</p:attrName>
                                        </p:attrNameLst>
                                      </p:cBhvr>
                                      <p:tavLst>
                                        <p:tav tm="0">
                                          <p:val>
                                            <p:fltVal val="0"/>
                                          </p:val>
                                        </p:tav>
                                        <p:tav tm="100000">
                                          <p:val>
                                            <p:strVal val="#ppt_h"/>
                                          </p:val>
                                        </p:tav>
                                      </p:tavLst>
                                    </p:anim>
                                    <p:anim calcmode="lin" valueType="num">
                                      <p:cBhvr>
                                        <p:cTn id="9" dur="400" fill="hold"/>
                                        <p:tgtEl>
                                          <p:spTgt spid="58"/>
                                        </p:tgtEl>
                                        <p:attrNameLst>
                                          <p:attrName>style.rotation</p:attrName>
                                        </p:attrNameLst>
                                      </p:cBhvr>
                                      <p:tavLst>
                                        <p:tav tm="0">
                                          <p:val>
                                            <p:fltVal val="90"/>
                                          </p:val>
                                        </p:tav>
                                        <p:tav tm="100000">
                                          <p:val>
                                            <p:fltVal val="0"/>
                                          </p:val>
                                        </p:tav>
                                      </p:tavLst>
                                    </p:anim>
                                    <p:animEffect transition="in" filter="fade">
                                      <p:cBhvr>
                                        <p:cTn id="10" dur="400"/>
                                        <p:tgtEl>
                                          <p:spTgt spid="58"/>
                                        </p:tgtEl>
                                      </p:cBhvr>
                                    </p:animEffect>
                                  </p:childTnLst>
                                </p:cTn>
                              </p:par>
                              <p:par>
                                <p:cTn id="11" presetID="8" presetClass="emph" presetSubtype="0" fill="hold" grpId="1" nodeType="withEffect">
                                  <p:stCondLst>
                                    <p:cond delay="0"/>
                                  </p:stCondLst>
                                  <p:childTnLst>
                                    <p:animRot by="21600000">
                                      <p:cBhvr>
                                        <p:cTn id="12" dur="400" fill="hold"/>
                                        <p:tgtEl>
                                          <p:spTgt spid="58"/>
                                        </p:tgtEl>
                                        <p:attrNameLst>
                                          <p:attrName>r</p:attrName>
                                        </p:attrNameLst>
                                      </p:cBhvr>
                                    </p:animRo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par>
                          <p:cTn id="17" fill="hold">
                            <p:stCondLst>
                              <p:cond delay="1000"/>
                            </p:stCondLst>
                            <p:childTnLst>
                              <p:par>
                                <p:cTn id="18" presetID="31" presetClass="entr" presetSubtype="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400" fill="hold"/>
                                        <p:tgtEl>
                                          <p:spTgt spid="3"/>
                                        </p:tgtEl>
                                        <p:attrNameLst>
                                          <p:attrName>ppt_w</p:attrName>
                                        </p:attrNameLst>
                                      </p:cBhvr>
                                      <p:tavLst>
                                        <p:tav tm="0">
                                          <p:val>
                                            <p:fltVal val="0"/>
                                          </p:val>
                                        </p:tav>
                                        <p:tav tm="100000">
                                          <p:val>
                                            <p:strVal val="#ppt_w"/>
                                          </p:val>
                                        </p:tav>
                                      </p:tavLst>
                                    </p:anim>
                                    <p:anim calcmode="lin" valueType="num">
                                      <p:cBhvr>
                                        <p:cTn id="21" dur="400" fill="hold"/>
                                        <p:tgtEl>
                                          <p:spTgt spid="3"/>
                                        </p:tgtEl>
                                        <p:attrNameLst>
                                          <p:attrName>ppt_h</p:attrName>
                                        </p:attrNameLst>
                                      </p:cBhvr>
                                      <p:tavLst>
                                        <p:tav tm="0">
                                          <p:val>
                                            <p:fltVal val="0"/>
                                          </p:val>
                                        </p:tav>
                                        <p:tav tm="100000">
                                          <p:val>
                                            <p:strVal val="#ppt_h"/>
                                          </p:val>
                                        </p:tav>
                                      </p:tavLst>
                                    </p:anim>
                                    <p:anim calcmode="lin" valueType="num">
                                      <p:cBhvr>
                                        <p:cTn id="22" dur="400" fill="hold"/>
                                        <p:tgtEl>
                                          <p:spTgt spid="3"/>
                                        </p:tgtEl>
                                        <p:attrNameLst>
                                          <p:attrName>style.rotation</p:attrName>
                                        </p:attrNameLst>
                                      </p:cBhvr>
                                      <p:tavLst>
                                        <p:tav tm="0">
                                          <p:val>
                                            <p:fltVal val="90"/>
                                          </p:val>
                                        </p:tav>
                                        <p:tav tm="100000">
                                          <p:val>
                                            <p:fltVal val="0"/>
                                          </p:val>
                                        </p:tav>
                                      </p:tavLst>
                                    </p:anim>
                                    <p:animEffect transition="in" filter="fade">
                                      <p:cBhvr>
                                        <p:cTn id="23" dur="400"/>
                                        <p:tgtEl>
                                          <p:spTgt spid="3"/>
                                        </p:tgtEl>
                                      </p:cBhvr>
                                    </p:animEffect>
                                  </p:childTnLst>
                                </p:cTn>
                              </p:par>
                            </p:childTnLst>
                          </p:cTn>
                        </p:par>
                        <p:par>
                          <p:cTn id="24" fill="hold">
                            <p:stCondLst>
                              <p:cond delay="1500"/>
                            </p:stCondLst>
                            <p:childTnLst>
                              <p:par>
                                <p:cTn id="25" presetID="22" presetClass="entr" presetSubtype="1" fill="hold" grpId="0" nodeType="after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wipe(up)">
                                      <p:cBhvr>
                                        <p:cTn id="27" dur="500"/>
                                        <p:tgtEl>
                                          <p:spTgt spid="35"/>
                                        </p:tgtEl>
                                      </p:cBhvr>
                                    </p:animEffect>
                                  </p:childTnLst>
                                </p:cTn>
                              </p:par>
                            </p:childTnLst>
                          </p:cTn>
                        </p:par>
                        <p:par>
                          <p:cTn id="28" fill="hold">
                            <p:stCondLst>
                              <p:cond delay="2000"/>
                            </p:stCondLst>
                            <p:childTnLst>
                              <p:par>
                                <p:cTn id="29" presetID="31" presetClass="entr" presetSubtype="0"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p:cTn id="31" dur="400" fill="hold"/>
                                        <p:tgtEl>
                                          <p:spTgt spid="23"/>
                                        </p:tgtEl>
                                        <p:attrNameLst>
                                          <p:attrName>ppt_w</p:attrName>
                                        </p:attrNameLst>
                                      </p:cBhvr>
                                      <p:tavLst>
                                        <p:tav tm="0">
                                          <p:val>
                                            <p:fltVal val="0"/>
                                          </p:val>
                                        </p:tav>
                                        <p:tav tm="100000">
                                          <p:val>
                                            <p:strVal val="#ppt_w"/>
                                          </p:val>
                                        </p:tav>
                                      </p:tavLst>
                                    </p:anim>
                                    <p:anim calcmode="lin" valueType="num">
                                      <p:cBhvr>
                                        <p:cTn id="32" dur="400" fill="hold"/>
                                        <p:tgtEl>
                                          <p:spTgt spid="23"/>
                                        </p:tgtEl>
                                        <p:attrNameLst>
                                          <p:attrName>ppt_h</p:attrName>
                                        </p:attrNameLst>
                                      </p:cBhvr>
                                      <p:tavLst>
                                        <p:tav tm="0">
                                          <p:val>
                                            <p:fltVal val="0"/>
                                          </p:val>
                                        </p:tav>
                                        <p:tav tm="100000">
                                          <p:val>
                                            <p:strVal val="#ppt_h"/>
                                          </p:val>
                                        </p:tav>
                                      </p:tavLst>
                                    </p:anim>
                                    <p:anim calcmode="lin" valueType="num">
                                      <p:cBhvr>
                                        <p:cTn id="33" dur="400" fill="hold"/>
                                        <p:tgtEl>
                                          <p:spTgt spid="23"/>
                                        </p:tgtEl>
                                        <p:attrNameLst>
                                          <p:attrName>style.rotation</p:attrName>
                                        </p:attrNameLst>
                                      </p:cBhvr>
                                      <p:tavLst>
                                        <p:tav tm="0">
                                          <p:val>
                                            <p:fltVal val="90"/>
                                          </p:val>
                                        </p:tav>
                                        <p:tav tm="100000">
                                          <p:val>
                                            <p:fltVal val="0"/>
                                          </p:val>
                                        </p:tav>
                                      </p:tavLst>
                                    </p:anim>
                                    <p:animEffect transition="in" filter="fade">
                                      <p:cBhvr>
                                        <p:cTn id="34" dur="400"/>
                                        <p:tgtEl>
                                          <p:spTgt spid="23"/>
                                        </p:tgtEl>
                                      </p:cBhvr>
                                    </p:animEffect>
                                  </p:childTnLst>
                                </p:cTn>
                              </p:par>
                            </p:childTnLst>
                          </p:cTn>
                        </p:par>
                        <p:par>
                          <p:cTn id="35" fill="hold">
                            <p:stCondLst>
                              <p:cond delay="2500"/>
                            </p:stCondLst>
                            <p:childTnLst>
                              <p:par>
                                <p:cTn id="36" presetID="22" presetClass="entr" presetSubtype="1" fill="hold" grpId="0" nodeType="after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up)">
                                      <p:cBhvr>
                                        <p:cTn id="38" dur="500"/>
                                        <p:tgtEl>
                                          <p:spTgt spid="21"/>
                                        </p:tgtEl>
                                      </p:cBhvr>
                                    </p:animEffect>
                                  </p:childTnLst>
                                </p:cTn>
                              </p:par>
                            </p:childTnLst>
                          </p:cTn>
                        </p:par>
                        <p:par>
                          <p:cTn id="39" fill="hold">
                            <p:stCondLst>
                              <p:cond delay="3000"/>
                            </p:stCondLst>
                            <p:childTnLst>
                              <p:par>
                                <p:cTn id="40" presetID="31" presetClass="entr" presetSubtype="0"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p:cTn id="42" dur="400" fill="hold"/>
                                        <p:tgtEl>
                                          <p:spTgt spid="20"/>
                                        </p:tgtEl>
                                        <p:attrNameLst>
                                          <p:attrName>ppt_w</p:attrName>
                                        </p:attrNameLst>
                                      </p:cBhvr>
                                      <p:tavLst>
                                        <p:tav tm="0">
                                          <p:val>
                                            <p:fltVal val="0"/>
                                          </p:val>
                                        </p:tav>
                                        <p:tav tm="100000">
                                          <p:val>
                                            <p:strVal val="#ppt_w"/>
                                          </p:val>
                                        </p:tav>
                                      </p:tavLst>
                                    </p:anim>
                                    <p:anim calcmode="lin" valueType="num">
                                      <p:cBhvr>
                                        <p:cTn id="43" dur="400" fill="hold"/>
                                        <p:tgtEl>
                                          <p:spTgt spid="20"/>
                                        </p:tgtEl>
                                        <p:attrNameLst>
                                          <p:attrName>ppt_h</p:attrName>
                                        </p:attrNameLst>
                                      </p:cBhvr>
                                      <p:tavLst>
                                        <p:tav tm="0">
                                          <p:val>
                                            <p:fltVal val="0"/>
                                          </p:val>
                                        </p:tav>
                                        <p:tav tm="100000">
                                          <p:val>
                                            <p:strVal val="#ppt_h"/>
                                          </p:val>
                                        </p:tav>
                                      </p:tavLst>
                                    </p:anim>
                                    <p:anim calcmode="lin" valueType="num">
                                      <p:cBhvr>
                                        <p:cTn id="44" dur="400" fill="hold"/>
                                        <p:tgtEl>
                                          <p:spTgt spid="20"/>
                                        </p:tgtEl>
                                        <p:attrNameLst>
                                          <p:attrName>style.rotation</p:attrName>
                                        </p:attrNameLst>
                                      </p:cBhvr>
                                      <p:tavLst>
                                        <p:tav tm="0">
                                          <p:val>
                                            <p:fltVal val="90"/>
                                          </p:val>
                                        </p:tav>
                                        <p:tav tm="100000">
                                          <p:val>
                                            <p:fltVal val="0"/>
                                          </p:val>
                                        </p:tav>
                                      </p:tavLst>
                                    </p:anim>
                                    <p:animEffect transition="in" filter="fade">
                                      <p:cBhvr>
                                        <p:cTn id="45" dur="400"/>
                                        <p:tgtEl>
                                          <p:spTgt spid="20"/>
                                        </p:tgtEl>
                                      </p:cBhvr>
                                    </p:animEffect>
                                  </p:childTnLst>
                                </p:cTn>
                              </p:par>
                            </p:childTnLst>
                          </p:cTn>
                        </p:par>
                        <p:par>
                          <p:cTn id="46" fill="hold">
                            <p:stCondLst>
                              <p:cond delay="3500"/>
                            </p:stCondLst>
                            <p:childTnLst>
                              <p:par>
                                <p:cTn id="47" presetID="22" presetClass="entr" presetSubtype="1" fill="hold" grpId="0" nodeType="after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wipe(up)">
                                      <p:cBhvr>
                                        <p:cTn id="49" dur="500"/>
                                        <p:tgtEl>
                                          <p:spTgt spid="51"/>
                                        </p:tgtEl>
                                      </p:cBhvr>
                                    </p:animEffect>
                                  </p:childTnLst>
                                </p:cTn>
                              </p:par>
                            </p:childTnLst>
                          </p:cTn>
                        </p:par>
                        <p:par>
                          <p:cTn id="50" fill="hold">
                            <p:stCondLst>
                              <p:cond delay="4000"/>
                            </p:stCondLst>
                            <p:childTnLst>
                              <p:par>
                                <p:cTn id="51" presetID="31" presetClass="entr" presetSubtype="0" fill="hold" grpId="0" nodeType="afterEffect">
                                  <p:stCondLst>
                                    <p:cond delay="0"/>
                                  </p:stCondLst>
                                  <p:childTnLst>
                                    <p:set>
                                      <p:cBhvr>
                                        <p:cTn id="52" dur="1" fill="hold">
                                          <p:stCondLst>
                                            <p:cond delay="0"/>
                                          </p:stCondLst>
                                        </p:cTn>
                                        <p:tgtEl>
                                          <p:spTgt spid="24"/>
                                        </p:tgtEl>
                                        <p:attrNameLst>
                                          <p:attrName>style.visibility</p:attrName>
                                        </p:attrNameLst>
                                      </p:cBhvr>
                                      <p:to>
                                        <p:strVal val="visible"/>
                                      </p:to>
                                    </p:set>
                                    <p:anim calcmode="lin" valueType="num">
                                      <p:cBhvr>
                                        <p:cTn id="53" dur="400" fill="hold"/>
                                        <p:tgtEl>
                                          <p:spTgt spid="24"/>
                                        </p:tgtEl>
                                        <p:attrNameLst>
                                          <p:attrName>ppt_w</p:attrName>
                                        </p:attrNameLst>
                                      </p:cBhvr>
                                      <p:tavLst>
                                        <p:tav tm="0">
                                          <p:val>
                                            <p:fltVal val="0"/>
                                          </p:val>
                                        </p:tav>
                                        <p:tav tm="100000">
                                          <p:val>
                                            <p:strVal val="#ppt_w"/>
                                          </p:val>
                                        </p:tav>
                                      </p:tavLst>
                                    </p:anim>
                                    <p:anim calcmode="lin" valueType="num">
                                      <p:cBhvr>
                                        <p:cTn id="54" dur="400" fill="hold"/>
                                        <p:tgtEl>
                                          <p:spTgt spid="24"/>
                                        </p:tgtEl>
                                        <p:attrNameLst>
                                          <p:attrName>ppt_h</p:attrName>
                                        </p:attrNameLst>
                                      </p:cBhvr>
                                      <p:tavLst>
                                        <p:tav tm="0">
                                          <p:val>
                                            <p:fltVal val="0"/>
                                          </p:val>
                                        </p:tav>
                                        <p:tav tm="100000">
                                          <p:val>
                                            <p:strVal val="#ppt_h"/>
                                          </p:val>
                                        </p:tav>
                                      </p:tavLst>
                                    </p:anim>
                                    <p:anim calcmode="lin" valueType="num">
                                      <p:cBhvr>
                                        <p:cTn id="55" dur="400" fill="hold"/>
                                        <p:tgtEl>
                                          <p:spTgt spid="24"/>
                                        </p:tgtEl>
                                        <p:attrNameLst>
                                          <p:attrName>style.rotation</p:attrName>
                                        </p:attrNameLst>
                                      </p:cBhvr>
                                      <p:tavLst>
                                        <p:tav tm="0">
                                          <p:val>
                                            <p:fltVal val="90"/>
                                          </p:val>
                                        </p:tav>
                                        <p:tav tm="100000">
                                          <p:val>
                                            <p:fltVal val="0"/>
                                          </p:val>
                                        </p:tav>
                                      </p:tavLst>
                                    </p:anim>
                                    <p:animEffect transition="in" filter="fade">
                                      <p:cBhvr>
                                        <p:cTn id="56" dur="400"/>
                                        <p:tgtEl>
                                          <p:spTgt spid="24"/>
                                        </p:tgtEl>
                                      </p:cBhvr>
                                    </p:animEffect>
                                  </p:childTnLst>
                                </p:cTn>
                              </p:par>
                            </p:childTnLst>
                          </p:cTn>
                        </p:par>
                        <p:par>
                          <p:cTn id="57" fill="hold">
                            <p:stCondLst>
                              <p:cond delay="4500"/>
                            </p:stCondLst>
                            <p:childTnLst>
                              <p:par>
                                <p:cTn id="58" presetID="22" presetClass="entr" presetSubtype="1" fill="hold" grpId="0" nodeType="after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wipe(up)">
                                      <p:cBhvr>
                                        <p:cTn id="6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8" grpId="1" animBg="1"/>
      <p:bldP spid="35" grpId="0"/>
      <p:bldP spid="51" grpId="0"/>
      <p:bldP spid="3" grpId="0" animBg="1"/>
      <p:bldP spid="20" grpId="0" animBg="1"/>
      <p:bldP spid="21" grpId="0"/>
      <p:bldP spid="22" grpId="0"/>
      <p:bldP spid="23" grpId="0" animBg="1"/>
      <p:bldP spid="24"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矩形: 圆角 57"/>
          <p:cNvSpPr/>
          <p:nvPr/>
        </p:nvSpPr>
        <p:spPr bwMode="auto">
          <a:xfrm>
            <a:off x="903960" y="2410785"/>
            <a:ext cx="476489" cy="476540"/>
          </a:xfrm>
          <a:prstGeom prst="roundRect">
            <a:avLst>
              <a:gd name="adj" fmla="val 10381"/>
            </a:avLst>
          </a:prstGeom>
          <a:solidFill>
            <a:srgbClr val="0070C0"/>
          </a:soli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04" tIns="45703" rIns="91404" bIns="45703" numCol="1" spcCol="0" rtlCol="0" fromWordArt="0" anchor="t" anchorCtr="0" forceAA="0" compatLnSpc="1">
            <a:noAutofit/>
          </a:bodyPr>
          <a:lstStyle/>
          <a:p>
            <a:pPr algn="ctr"/>
            <a:r>
              <a:rPr lang="en-US" altLang="zh-CN" sz="3600">
                <a:solidFill>
                  <a:schemeClr val="accent2"/>
                </a:solidFill>
                <a:cs typeface="+mn-ea"/>
                <a:sym typeface="+mn-lt"/>
              </a:rPr>
              <a:t>3</a:t>
            </a:r>
            <a:endParaRPr lang="zh-CN" altLang="en-US" sz="3600">
              <a:solidFill>
                <a:schemeClr val="accent2"/>
              </a:solidFill>
              <a:cs typeface="+mn-ea"/>
              <a:sym typeface="+mn-lt"/>
            </a:endParaRPr>
          </a:p>
        </p:txBody>
      </p:sp>
      <p:sp>
        <p:nvSpPr>
          <p:cNvPr id="35" name="矩形 83"/>
          <p:cNvSpPr>
            <a:spLocks noChangeArrowheads="1"/>
          </p:cNvSpPr>
          <p:nvPr/>
        </p:nvSpPr>
        <p:spPr bwMode="auto">
          <a:xfrm>
            <a:off x="1481383" y="3072256"/>
            <a:ext cx="3822839" cy="2601546"/>
          </a:xfrm>
          <a:prstGeom prst="rect">
            <a:avLst/>
          </a:prstGeom>
          <a:noFill/>
          <a:ln w="9525">
            <a:noFill/>
            <a:miter lim="800000"/>
          </a:ln>
        </p:spPr>
        <p:txBody>
          <a:bodyPr wrap="square">
            <a:spAutoFit/>
          </a:bodyPr>
          <a:lstStyle/>
          <a:p>
            <a:pPr marL="285750" indent="-285750" eaLnBrk="0" hangingPunct="0">
              <a:lnSpc>
                <a:spcPct val="150000"/>
              </a:lnSpc>
              <a:buFont typeface="Wingdings" panose="05000000000000000000" pitchFamily="2" charset="2"/>
              <a:buChar char="l"/>
            </a:pPr>
            <a:r>
              <a:rPr lang="zh-CN" altLang="en-US" sz="2800">
                <a:solidFill>
                  <a:srgbClr val="2C2D34"/>
                </a:solidFill>
                <a:cs typeface="+mn-ea"/>
                <a:sym typeface="+mn-lt"/>
              </a:rPr>
              <a:t>所用的防护用品、用具不符合安全要求</a:t>
            </a:r>
            <a:endParaRPr lang="en-US" altLang="zh-CN" sz="2800">
              <a:solidFill>
                <a:srgbClr val="2C2D34"/>
              </a:solidFill>
              <a:cs typeface="+mn-ea"/>
              <a:sym typeface="+mn-lt"/>
            </a:endParaRPr>
          </a:p>
          <a:p>
            <a:pPr marL="285750" indent="-285750" eaLnBrk="0" hangingPunct="0">
              <a:lnSpc>
                <a:spcPct val="150000"/>
              </a:lnSpc>
              <a:buFont typeface="Wingdings" panose="05000000000000000000" pitchFamily="2" charset="2"/>
              <a:buChar char="l"/>
            </a:pPr>
            <a:r>
              <a:rPr lang="zh-CN" altLang="en-US" sz="2800">
                <a:solidFill>
                  <a:srgbClr val="2C2D34"/>
                </a:solidFill>
                <a:cs typeface="+mn-ea"/>
                <a:sym typeface="+mn-lt"/>
              </a:rPr>
              <a:t>无个人防护用品、用具</a:t>
            </a:r>
          </a:p>
        </p:txBody>
      </p:sp>
      <p:grpSp>
        <p:nvGrpSpPr>
          <p:cNvPr id="3" name="组合 2"/>
          <p:cNvGrpSpPr/>
          <p:nvPr/>
        </p:nvGrpSpPr>
        <p:grpSpPr>
          <a:xfrm>
            <a:off x="1516008" y="2410785"/>
            <a:ext cx="3788213" cy="592252"/>
            <a:chOff x="1516600" y="2410386"/>
            <a:chExt cx="3789693" cy="592483"/>
          </a:xfrm>
          <a:solidFill>
            <a:srgbClr val="0070C0"/>
          </a:solidFill>
        </p:grpSpPr>
        <p:sp>
          <p:nvSpPr>
            <p:cNvPr id="59" name="矩形: 圆角 58"/>
            <p:cNvSpPr/>
            <p:nvPr/>
          </p:nvSpPr>
          <p:spPr bwMode="auto">
            <a:xfrm>
              <a:off x="1516600" y="2410386"/>
              <a:ext cx="3789693" cy="476726"/>
            </a:xfrm>
            <a:prstGeom prst="roundRect">
              <a:avLst>
                <a:gd name="adj" fmla="val 10381"/>
              </a:avLst>
            </a:prstGeom>
            <a:grp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04" tIns="45703" rIns="91404" bIns="45703" numCol="1" spcCol="0" rtlCol="0" fromWordArt="0" anchor="t" anchorCtr="0" forceAA="0" compatLnSpc="1">
              <a:noAutofit/>
            </a:bodyPr>
            <a:lstStyle/>
            <a:p>
              <a:endParaRPr lang="zh-CN" altLang="en-US" sz="4400">
                <a:solidFill>
                  <a:schemeClr val="accent2"/>
                </a:solidFill>
                <a:cs typeface="+mn-ea"/>
                <a:sym typeface="+mn-lt"/>
              </a:endParaRPr>
            </a:p>
          </p:txBody>
        </p:sp>
        <p:sp>
          <p:nvSpPr>
            <p:cNvPr id="9" name="矩形 8"/>
            <p:cNvSpPr/>
            <p:nvPr/>
          </p:nvSpPr>
          <p:spPr>
            <a:xfrm>
              <a:off x="1553911" y="2479445"/>
              <a:ext cx="3608368" cy="523424"/>
            </a:xfrm>
            <a:prstGeom prst="rect">
              <a:avLst/>
            </a:prstGeom>
            <a:grpFill/>
          </p:spPr>
          <p:txBody>
            <a:bodyPr wrap="square">
              <a:spAutoFit/>
            </a:bodyPr>
            <a:lstStyle/>
            <a:p>
              <a:pPr eaLnBrk="0" hangingPunct="0"/>
              <a:r>
                <a:rPr lang="zh-CN" altLang="en-US" sz="2800" b="1">
                  <a:solidFill>
                    <a:schemeClr val="accent2"/>
                  </a:solidFill>
                  <a:cs typeface="+mn-ea"/>
                  <a:sym typeface="+mn-lt"/>
                </a:rPr>
                <a:t>个人防护用品用具</a:t>
              </a:r>
            </a:p>
          </p:txBody>
        </p:sp>
      </p:grpSp>
      <p:sp>
        <p:nvSpPr>
          <p:cNvPr id="56" name="文本框 55"/>
          <p:cNvSpPr txBox="1"/>
          <p:nvPr/>
        </p:nvSpPr>
        <p:spPr>
          <a:xfrm>
            <a:off x="801643" y="1190315"/>
            <a:ext cx="5110280" cy="646331"/>
          </a:xfrm>
          <a:prstGeom prst="rect">
            <a:avLst/>
          </a:prstGeom>
          <a:noFill/>
        </p:spPr>
        <p:txBody>
          <a:bodyPr wrap="square" rtlCol="0">
            <a:spAutoFit/>
          </a:bodyPr>
          <a:lstStyle>
            <a:defPPr>
              <a:defRPr lang="zh-CN"/>
            </a:defPPr>
            <a:lvl1pPr algn="ctr">
              <a:defRPr sz="2800" b="1">
                <a:latin typeface="+mj-ea"/>
                <a:ea typeface="+mj-ea"/>
              </a:defRPr>
            </a:lvl1pPr>
          </a:lstStyle>
          <a:p>
            <a:pPr algn="l"/>
            <a:r>
              <a:rPr lang="en-US" altLang="zh-CN" sz="3600" b="0" dirty="0">
                <a:latin typeface="+mn-lt"/>
                <a:ea typeface="+mn-ea"/>
                <a:cs typeface="+mn-ea"/>
                <a:sym typeface="+mn-lt"/>
              </a:rPr>
              <a:t>1</a:t>
            </a:r>
            <a:r>
              <a:rPr lang="zh-CN" altLang="en-US" sz="3600" b="0" dirty="0">
                <a:latin typeface="+mn-lt"/>
                <a:ea typeface="+mn-ea"/>
                <a:cs typeface="+mn-ea"/>
                <a:sym typeface="+mn-lt"/>
              </a:rPr>
              <a:t>、不安全状态</a:t>
            </a:r>
          </a:p>
        </p:txBody>
      </p:sp>
      <p:pic>
        <p:nvPicPr>
          <p:cNvPr id="25" name="图片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8307" y="1297318"/>
            <a:ext cx="6000175" cy="4000111"/>
          </a:xfrm>
          <a:prstGeom prst="rect">
            <a:avLst/>
          </a:prstGeom>
          <a:noFill/>
          <a:ln w="9525">
            <a:noFill/>
            <a:miter lim="800000"/>
            <a:headEnd/>
            <a:tailEnd/>
          </a:ln>
        </p:spPr>
      </p:pic>
      <p:sp>
        <p:nvSpPr>
          <p:cNvPr id="11" name="文本框 10"/>
          <p:cNvSpPr txBox="1"/>
          <p:nvPr/>
        </p:nvSpPr>
        <p:spPr>
          <a:xfrm>
            <a:off x="1536316" y="284669"/>
            <a:ext cx="5110280" cy="584775"/>
          </a:xfrm>
          <a:prstGeom prst="rect">
            <a:avLst/>
          </a:prstGeom>
          <a:noFill/>
        </p:spPr>
        <p:txBody>
          <a:bodyPr wrap="square" rtlCol="0">
            <a:spAutoFit/>
          </a:bodyPr>
          <a:lstStyle>
            <a:defPPr>
              <a:defRPr lang="zh-CN"/>
            </a:defPPr>
            <a:lvl1pPr algn="ctr">
              <a:defRPr sz="2800" b="1">
                <a:latin typeface="+mj-ea"/>
                <a:ea typeface="+mj-ea"/>
              </a:defRPr>
            </a:lvl1pPr>
          </a:lstStyle>
          <a:p>
            <a:pPr algn="l"/>
            <a:r>
              <a:rPr lang="zh-CN" altLang="en-US" sz="3200" dirty="0">
                <a:latin typeface="+mn-lt"/>
                <a:ea typeface="+mn-ea"/>
                <a:cs typeface="+mn-ea"/>
                <a:sym typeface="+mn-lt"/>
              </a:rPr>
              <a:t>事故发生的原因</a:t>
            </a:r>
          </a:p>
        </p:txBody>
      </p:sp>
    </p:spTree>
  </p:cSld>
  <p:clrMapOvr>
    <a:masterClrMapping/>
  </p:clrMapOvr>
  <mc:AlternateContent xmlns:mc="http://schemas.openxmlformats.org/markup-compatibility/2006" xmlns:p14="http://schemas.microsoft.com/office/powerpoint/2010/main">
    <mc:Choice Requires="p14">
      <p:transition p14:dur="0" advTm="3290"/>
    </mc:Choice>
    <mc:Fallback xmlns="">
      <p:transition advTm="32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p:cTn id="7" dur="400" fill="hold"/>
                                        <p:tgtEl>
                                          <p:spTgt spid="58"/>
                                        </p:tgtEl>
                                        <p:attrNameLst>
                                          <p:attrName>ppt_w</p:attrName>
                                        </p:attrNameLst>
                                      </p:cBhvr>
                                      <p:tavLst>
                                        <p:tav tm="0">
                                          <p:val>
                                            <p:fltVal val="0"/>
                                          </p:val>
                                        </p:tav>
                                        <p:tav tm="100000">
                                          <p:val>
                                            <p:strVal val="#ppt_w"/>
                                          </p:val>
                                        </p:tav>
                                      </p:tavLst>
                                    </p:anim>
                                    <p:anim calcmode="lin" valueType="num">
                                      <p:cBhvr>
                                        <p:cTn id="8" dur="400" fill="hold"/>
                                        <p:tgtEl>
                                          <p:spTgt spid="58"/>
                                        </p:tgtEl>
                                        <p:attrNameLst>
                                          <p:attrName>ppt_h</p:attrName>
                                        </p:attrNameLst>
                                      </p:cBhvr>
                                      <p:tavLst>
                                        <p:tav tm="0">
                                          <p:val>
                                            <p:fltVal val="0"/>
                                          </p:val>
                                        </p:tav>
                                        <p:tav tm="100000">
                                          <p:val>
                                            <p:strVal val="#ppt_h"/>
                                          </p:val>
                                        </p:tav>
                                      </p:tavLst>
                                    </p:anim>
                                    <p:anim calcmode="lin" valueType="num">
                                      <p:cBhvr>
                                        <p:cTn id="9" dur="400" fill="hold"/>
                                        <p:tgtEl>
                                          <p:spTgt spid="58"/>
                                        </p:tgtEl>
                                        <p:attrNameLst>
                                          <p:attrName>style.rotation</p:attrName>
                                        </p:attrNameLst>
                                      </p:cBhvr>
                                      <p:tavLst>
                                        <p:tav tm="0">
                                          <p:val>
                                            <p:fltVal val="90"/>
                                          </p:val>
                                        </p:tav>
                                        <p:tav tm="100000">
                                          <p:val>
                                            <p:fltVal val="0"/>
                                          </p:val>
                                        </p:tav>
                                      </p:tavLst>
                                    </p:anim>
                                    <p:animEffect transition="in" filter="fade">
                                      <p:cBhvr>
                                        <p:cTn id="10" dur="400"/>
                                        <p:tgtEl>
                                          <p:spTgt spid="58"/>
                                        </p:tgtEl>
                                      </p:cBhvr>
                                    </p:animEffect>
                                  </p:childTnLst>
                                </p:cTn>
                              </p:par>
                              <p:par>
                                <p:cTn id="11" presetID="8" presetClass="emph" presetSubtype="0" fill="hold" grpId="1" nodeType="withEffect">
                                  <p:stCondLst>
                                    <p:cond delay="0"/>
                                  </p:stCondLst>
                                  <p:childTnLst>
                                    <p:animRot by="21600000">
                                      <p:cBhvr>
                                        <p:cTn id="12" dur="400" fill="hold"/>
                                        <p:tgtEl>
                                          <p:spTgt spid="58"/>
                                        </p:tgtEl>
                                        <p:attrNameLst>
                                          <p:attrName>r</p:attrName>
                                        </p:attrNameLst>
                                      </p:cBhvr>
                                    </p:animRo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10"/>
                                        <p:tgtEl>
                                          <p:spTgt spid="3"/>
                                        </p:tgtEl>
                                      </p:cBhvr>
                                    </p:animEffect>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500"/>
                                        <p:tgtEl>
                                          <p:spTgt spid="35"/>
                                        </p:tgtEl>
                                      </p:cBhvr>
                                    </p:animEffect>
                                    <p:anim calcmode="lin" valueType="num">
                                      <p:cBhvr>
                                        <p:cTn id="21" dur="500" fill="hold"/>
                                        <p:tgtEl>
                                          <p:spTgt spid="35"/>
                                        </p:tgtEl>
                                        <p:attrNameLst>
                                          <p:attrName>ppt_x</p:attrName>
                                        </p:attrNameLst>
                                      </p:cBhvr>
                                      <p:tavLst>
                                        <p:tav tm="0">
                                          <p:val>
                                            <p:strVal val="#ppt_x"/>
                                          </p:val>
                                        </p:tav>
                                        <p:tav tm="100000">
                                          <p:val>
                                            <p:strVal val="#ppt_x"/>
                                          </p:val>
                                        </p:tav>
                                      </p:tavLst>
                                    </p:anim>
                                    <p:anim calcmode="lin" valueType="num">
                                      <p:cBhvr>
                                        <p:cTn id="22" dur="5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1500"/>
                            </p:stCondLst>
                            <p:childTnLst>
                              <p:par>
                                <p:cTn id="24" presetID="42" presetClass="entr" presetSubtype="0" fill="hold" nodeType="after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anim calcmode="lin" valueType="num">
                                      <p:cBhvr>
                                        <p:cTn id="27" dur="500" fill="hold"/>
                                        <p:tgtEl>
                                          <p:spTgt spid="25"/>
                                        </p:tgtEl>
                                        <p:attrNameLst>
                                          <p:attrName>ppt_x</p:attrName>
                                        </p:attrNameLst>
                                      </p:cBhvr>
                                      <p:tavLst>
                                        <p:tav tm="0">
                                          <p:val>
                                            <p:strVal val="#ppt_x"/>
                                          </p:val>
                                        </p:tav>
                                        <p:tav tm="100000">
                                          <p:val>
                                            <p:strVal val="#ppt_x"/>
                                          </p:val>
                                        </p:tav>
                                      </p:tavLst>
                                    </p:anim>
                                    <p:anim calcmode="lin" valueType="num">
                                      <p:cBhvr>
                                        <p:cTn id="28"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8" grpId="1" animBg="1"/>
      <p:bldP spid="35"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矩形: 圆角 57"/>
          <p:cNvSpPr/>
          <p:nvPr/>
        </p:nvSpPr>
        <p:spPr bwMode="auto">
          <a:xfrm>
            <a:off x="903960" y="1784151"/>
            <a:ext cx="476489" cy="476540"/>
          </a:xfrm>
          <a:prstGeom prst="roundRect">
            <a:avLst>
              <a:gd name="adj" fmla="val 10381"/>
            </a:avLst>
          </a:prstGeom>
          <a:solidFill>
            <a:srgbClr val="0070C0"/>
          </a:soli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04" tIns="45703" rIns="91404" bIns="45703" numCol="1" spcCol="0" rtlCol="0" fromWordArt="0" anchor="t" anchorCtr="0" forceAA="0" compatLnSpc="1">
            <a:noAutofit/>
          </a:bodyPr>
          <a:lstStyle/>
          <a:p>
            <a:pPr algn="ctr"/>
            <a:r>
              <a:rPr lang="en-US" altLang="zh-CN" sz="2400">
                <a:solidFill>
                  <a:schemeClr val="accent2"/>
                </a:solidFill>
                <a:cs typeface="+mn-ea"/>
                <a:sym typeface="+mn-lt"/>
              </a:rPr>
              <a:t>4</a:t>
            </a:r>
            <a:endParaRPr lang="zh-CN" altLang="en-US" sz="2400">
              <a:solidFill>
                <a:schemeClr val="accent2"/>
              </a:solidFill>
              <a:cs typeface="+mn-ea"/>
              <a:sym typeface="+mn-lt"/>
            </a:endParaRPr>
          </a:p>
        </p:txBody>
      </p:sp>
      <p:sp>
        <p:nvSpPr>
          <p:cNvPr id="35" name="矩形 83"/>
          <p:cNvSpPr>
            <a:spLocks noChangeArrowheads="1"/>
          </p:cNvSpPr>
          <p:nvPr/>
        </p:nvSpPr>
        <p:spPr bwMode="auto">
          <a:xfrm>
            <a:off x="1559342" y="2940996"/>
            <a:ext cx="5348354" cy="2390976"/>
          </a:xfrm>
          <a:prstGeom prst="rect">
            <a:avLst/>
          </a:prstGeom>
          <a:noFill/>
          <a:ln w="9525">
            <a:noFill/>
            <a:miter lim="800000"/>
          </a:ln>
        </p:spPr>
        <p:txBody>
          <a:bodyPr wrap="square">
            <a:spAutoFit/>
          </a:bodyPr>
          <a:lstStyle/>
          <a:p>
            <a:pPr marL="285750" indent="-285750" eaLnBrk="0" hangingPunct="0">
              <a:lnSpc>
                <a:spcPct val="120000"/>
              </a:lnSpc>
              <a:buFont typeface="Wingdings" panose="05000000000000000000" pitchFamily="2" charset="2"/>
              <a:buChar char="l"/>
            </a:pPr>
            <a:r>
              <a:rPr lang="zh-CN" altLang="en-US" dirty="0">
                <a:solidFill>
                  <a:srgbClr val="2C2D34"/>
                </a:solidFill>
                <a:cs typeface="+mn-ea"/>
                <a:sym typeface="+mn-lt"/>
              </a:rPr>
              <a:t>无通风</a:t>
            </a:r>
          </a:p>
          <a:p>
            <a:pPr marL="285750" indent="-285750" eaLnBrk="0" hangingPunct="0">
              <a:lnSpc>
                <a:spcPct val="120000"/>
              </a:lnSpc>
              <a:buFont typeface="Wingdings" panose="05000000000000000000" pitchFamily="2" charset="2"/>
              <a:buChar char="l"/>
            </a:pPr>
            <a:r>
              <a:rPr lang="zh-CN" altLang="en-US" dirty="0">
                <a:solidFill>
                  <a:srgbClr val="2C2D34"/>
                </a:solidFill>
                <a:cs typeface="+mn-ea"/>
                <a:sym typeface="+mn-lt"/>
              </a:rPr>
              <a:t>通风系统效率低</a:t>
            </a:r>
          </a:p>
          <a:p>
            <a:pPr marL="285750" indent="-285750" eaLnBrk="0" hangingPunct="0">
              <a:lnSpc>
                <a:spcPct val="120000"/>
              </a:lnSpc>
              <a:buFont typeface="Wingdings" panose="05000000000000000000" pitchFamily="2" charset="2"/>
              <a:buChar char="l"/>
            </a:pPr>
            <a:r>
              <a:rPr lang="zh-CN" altLang="en-US" dirty="0">
                <a:solidFill>
                  <a:srgbClr val="2C2D34"/>
                </a:solidFill>
                <a:cs typeface="+mn-ea"/>
                <a:sym typeface="+mn-lt"/>
              </a:rPr>
              <a:t>风流短路</a:t>
            </a:r>
          </a:p>
          <a:p>
            <a:pPr marL="285750" indent="-285750" eaLnBrk="0" hangingPunct="0">
              <a:lnSpc>
                <a:spcPct val="120000"/>
              </a:lnSpc>
              <a:buFont typeface="Wingdings" panose="05000000000000000000" pitchFamily="2" charset="2"/>
              <a:buChar char="l"/>
            </a:pPr>
            <a:r>
              <a:rPr lang="zh-CN" altLang="en-US" dirty="0">
                <a:solidFill>
                  <a:srgbClr val="2C2D34"/>
                </a:solidFill>
                <a:cs typeface="+mn-ea"/>
                <a:sym typeface="+mn-lt"/>
              </a:rPr>
              <a:t>停电停风时放炮作业</a:t>
            </a:r>
          </a:p>
          <a:p>
            <a:pPr marL="285750" indent="-285750" eaLnBrk="0" hangingPunct="0">
              <a:lnSpc>
                <a:spcPct val="120000"/>
              </a:lnSpc>
              <a:buFont typeface="Wingdings" panose="05000000000000000000" pitchFamily="2" charset="2"/>
              <a:buChar char="l"/>
            </a:pPr>
            <a:r>
              <a:rPr lang="zh-CN" altLang="en-US" dirty="0">
                <a:solidFill>
                  <a:srgbClr val="2C2D34"/>
                </a:solidFill>
                <a:cs typeface="+mn-ea"/>
                <a:sym typeface="+mn-lt"/>
              </a:rPr>
              <a:t>瓦斯排放未达到安全浓度放炮作业</a:t>
            </a:r>
          </a:p>
          <a:p>
            <a:pPr marL="285750" indent="-285750" eaLnBrk="0" hangingPunct="0">
              <a:lnSpc>
                <a:spcPct val="120000"/>
              </a:lnSpc>
              <a:buFont typeface="Wingdings" panose="05000000000000000000" pitchFamily="2" charset="2"/>
              <a:buChar char="l"/>
            </a:pPr>
            <a:r>
              <a:rPr lang="zh-CN" altLang="en-US" dirty="0">
                <a:solidFill>
                  <a:srgbClr val="2C2D34"/>
                </a:solidFill>
                <a:cs typeface="+mn-ea"/>
                <a:sym typeface="+mn-lt"/>
              </a:rPr>
              <a:t>瓦斯超限</a:t>
            </a:r>
          </a:p>
          <a:p>
            <a:pPr marL="285750" indent="-285750" eaLnBrk="0" hangingPunct="0">
              <a:lnSpc>
                <a:spcPct val="120000"/>
              </a:lnSpc>
              <a:buFont typeface="Wingdings" panose="05000000000000000000" pitchFamily="2" charset="2"/>
              <a:buChar char="l"/>
            </a:pPr>
            <a:r>
              <a:rPr lang="zh-CN" altLang="en-US" dirty="0">
                <a:solidFill>
                  <a:srgbClr val="2C2D34"/>
                </a:solidFill>
                <a:cs typeface="+mn-ea"/>
                <a:sym typeface="+mn-lt"/>
              </a:rPr>
              <a:t>其它</a:t>
            </a:r>
          </a:p>
        </p:txBody>
      </p:sp>
      <p:grpSp>
        <p:nvGrpSpPr>
          <p:cNvPr id="4" name="组合 3"/>
          <p:cNvGrpSpPr/>
          <p:nvPr/>
        </p:nvGrpSpPr>
        <p:grpSpPr>
          <a:xfrm>
            <a:off x="1516008" y="1784151"/>
            <a:ext cx="8465856" cy="476540"/>
            <a:chOff x="1516600" y="1396464"/>
            <a:chExt cx="8469163" cy="476726"/>
          </a:xfrm>
        </p:grpSpPr>
        <p:sp>
          <p:nvSpPr>
            <p:cNvPr id="59" name="矩形: 圆角 58"/>
            <p:cNvSpPr/>
            <p:nvPr/>
          </p:nvSpPr>
          <p:spPr bwMode="auto">
            <a:xfrm>
              <a:off x="1516600" y="1396464"/>
              <a:ext cx="8469163" cy="476726"/>
            </a:xfrm>
            <a:prstGeom prst="roundRect">
              <a:avLst>
                <a:gd name="adj" fmla="val 10381"/>
              </a:avLst>
            </a:prstGeom>
            <a:solidFill>
              <a:srgbClr val="0070C0"/>
            </a:solidFill>
            <a:ln w="9525" cap="flat" cmpd="sng" algn="ctr">
              <a:solidFill>
                <a:srgbClr val="0070C0"/>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04" tIns="45703" rIns="91404" bIns="45703" numCol="1" spcCol="0" rtlCol="0" fromWordArt="0" anchor="t" anchorCtr="0" forceAA="0" compatLnSpc="1">
              <a:noAutofit/>
            </a:bodyPr>
            <a:lstStyle/>
            <a:p>
              <a:endParaRPr lang="zh-CN" altLang="en-US" sz="3200">
                <a:solidFill>
                  <a:schemeClr val="accent2"/>
                </a:solidFill>
                <a:cs typeface="+mn-ea"/>
                <a:sym typeface="+mn-lt"/>
              </a:endParaRPr>
            </a:p>
          </p:txBody>
        </p:sp>
        <p:sp>
          <p:nvSpPr>
            <p:cNvPr id="9" name="矩形 8"/>
            <p:cNvSpPr/>
            <p:nvPr/>
          </p:nvSpPr>
          <p:spPr>
            <a:xfrm>
              <a:off x="1553911" y="1465523"/>
              <a:ext cx="4754547" cy="369348"/>
            </a:xfrm>
            <a:prstGeom prst="rect">
              <a:avLst/>
            </a:prstGeom>
            <a:ln>
              <a:solidFill>
                <a:srgbClr val="0070C0"/>
              </a:solidFill>
            </a:ln>
          </p:spPr>
          <p:txBody>
            <a:bodyPr wrap="square">
              <a:spAutoFit/>
            </a:bodyPr>
            <a:lstStyle/>
            <a:p>
              <a:pPr eaLnBrk="0" hangingPunct="0"/>
              <a:r>
                <a:rPr lang="zh-CN" altLang="en-US" sz="1800" b="1">
                  <a:solidFill>
                    <a:schemeClr val="accent2"/>
                  </a:solidFill>
                  <a:cs typeface="+mn-ea"/>
                  <a:sym typeface="+mn-lt"/>
                </a:rPr>
                <a:t>生产（施工）场地环境不良</a:t>
              </a:r>
            </a:p>
          </p:txBody>
        </p:sp>
      </p:grpSp>
      <p:sp>
        <p:nvSpPr>
          <p:cNvPr id="51" name="矩形 83"/>
          <p:cNvSpPr>
            <a:spLocks noChangeArrowheads="1"/>
          </p:cNvSpPr>
          <p:nvPr/>
        </p:nvSpPr>
        <p:spPr bwMode="auto">
          <a:xfrm>
            <a:off x="5964871" y="2920811"/>
            <a:ext cx="3989935" cy="1393779"/>
          </a:xfrm>
          <a:prstGeom prst="rect">
            <a:avLst/>
          </a:prstGeom>
          <a:noFill/>
          <a:ln w="9525">
            <a:noFill/>
            <a:miter lim="800000"/>
          </a:ln>
        </p:spPr>
        <p:txBody>
          <a:bodyPr wrap="square">
            <a:spAutoFit/>
          </a:bodyPr>
          <a:lstStyle/>
          <a:p>
            <a:pPr marL="285750" indent="-285750" eaLnBrk="0" hangingPunct="0">
              <a:lnSpc>
                <a:spcPct val="120000"/>
              </a:lnSpc>
              <a:buFont typeface="Wingdings" panose="05000000000000000000" pitchFamily="2" charset="2"/>
              <a:buChar char="l"/>
            </a:pPr>
            <a:r>
              <a:rPr lang="zh-CN" altLang="en-US" dirty="0">
                <a:solidFill>
                  <a:srgbClr val="2C2D34"/>
                </a:solidFill>
                <a:cs typeface="+mn-ea"/>
                <a:sym typeface="+mn-lt"/>
              </a:rPr>
              <a:t>工具、制品、材料堆放不安全</a:t>
            </a:r>
          </a:p>
          <a:p>
            <a:pPr marL="285750" indent="-285750" eaLnBrk="0" hangingPunct="0">
              <a:lnSpc>
                <a:spcPct val="120000"/>
              </a:lnSpc>
              <a:buFont typeface="Wingdings" panose="05000000000000000000" pitchFamily="2" charset="2"/>
              <a:buChar char="l"/>
            </a:pPr>
            <a:r>
              <a:rPr lang="zh-CN" altLang="en-US" dirty="0">
                <a:solidFill>
                  <a:srgbClr val="2C2D34"/>
                </a:solidFill>
                <a:cs typeface="+mn-ea"/>
                <a:sym typeface="+mn-lt"/>
              </a:rPr>
              <a:t>采伐时，未开“安全道”</a:t>
            </a:r>
          </a:p>
          <a:p>
            <a:pPr marL="285750" indent="-285750" eaLnBrk="0" hangingPunct="0">
              <a:lnSpc>
                <a:spcPct val="120000"/>
              </a:lnSpc>
              <a:buFont typeface="Wingdings" panose="05000000000000000000" pitchFamily="2" charset="2"/>
              <a:buChar char="l"/>
            </a:pPr>
            <a:r>
              <a:rPr lang="zh-CN" altLang="en-US" dirty="0">
                <a:solidFill>
                  <a:srgbClr val="2C2D34"/>
                </a:solidFill>
                <a:cs typeface="+mn-ea"/>
                <a:sym typeface="+mn-lt"/>
              </a:rPr>
              <a:t>迎门树、坐殿树、搭挂树未作处理</a:t>
            </a:r>
          </a:p>
          <a:p>
            <a:pPr marL="285750" indent="-285750" eaLnBrk="0" hangingPunct="0">
              <a:lnSpc>
                <a:spcPct val="120000"/>
              </a:lnSpc>
              <a:buFont typeface="Wingdings" panose="05000000000000000000" pitchFamily="2" charset="2"/>
              <a:buChar char="l"/>
            </a:pPr>
            <a:r>
              <a:rPr lang="zh-CN" altLang="en-US" dirty="0">
                <a:solidFill>
                  <a:srgbClr val="2C2D34"/>
                </a:solidFill>
                <a:cs typeface="+mn-ea"/>
                <a:sym typeface="+mn-lt"/>
              </a:rPr>
              <a:t>其它</a:t>
            </a:r>
          </a:p>
        </p:txBody>
      </p:sp>
      <p:sp>
        <p:nvSpPr>
          <p:cNvPr id="56" name="文本框 55"/>
          <p:cNvSpPr txBox="1"/>
          <p:nvPr/>
        </p:nvSpPr>
        <p:spPr>
          <a:xfrm>
            <a:off x="759408" y="1047039"/>
            <a:ext cx="5110280" cy="461537"/>
          </a:xfrm>
          <a:prstGeom prst="rect">
            <a:avLst/>
          </a:prstGeom>
          <a:noFill/>
        </p:spPr>
        <p:txBody>
          <a:bodyPr wrap="square" rtlCol="0">
            <a:spAutoFit/>
          </a:bodyPr>
          <a:lstStyle>
            <a:defPPr>
              <a:defRPr lang="zh-CN"/>
            </a:defPPr>
            <a:lvl1pPr algn="ctr">
              <a:defRPr sz="2800" b="1">
                <a:latin typeface="+mj-ea"/>
                <a:ea typeface="+mj-ea"/>
              </a:defRPr>
            </a:lvl1pPr>
          </a:lstStyle>
          <a:p>
            <a:pPr algn="l"/>
            <a:r>
              <a:rPr lang="en-US" altLang="zh-CN" sz="2400" b="0" dirty="0">
                <a:latin typeface="+mn-lt"/>
                <a:ea typeface="+mn-ea"/>
                <a:cs typeface="+mn-ea"/>
                <a:sym typeface="+mn-lt"/>
              </a:rPr>
              <a:t>1</a:t>
            </a:r>
            <a:r>
              <a:rPr lang="zh-CN" altLang="en-US" sz="2400" b="0" dirty="0">
                <a:latin typeface="+mn-lt"/>
                <a:ea typeface="+mn-ea"/>
                <a:cs typeface="+mn-ea"/>
                <a:sym typeface="+mn-lt"/>
              </a:rPr>
              <a:t>、不安全状态</a:t>
            </a:r>
          </a:p>
        </p:txBody>
      </p:sp>
      <p:sp>
        <p:nvSpPr>
          <p:cNvPr id="3" name="矩形 2"/>
          <p:cNvSpPr/>
          <p:nvPr/>
        </p:nvSpPr>
        <p:spPr>
          <a:xfrm>
            <a:off x="1553305" y="2452705"/>
            <a:ext cx="3598460" cy="400110"/>
          </a:xfrm>
          <a:prstGeom prst="rect">
            <a:avLst/>
          </a:prstGeom>
          <a:solidFill>
            <a:schemeClr val="tx1"/>
          </a:solidFill>
        </p:spPr>
        <p:txBody>
          <a:bodyPr wrap="square">
            <a:spAutoFit/>
          </a:bodyPr>
          <a:lstStyle/>
          <a:p>
            <a:pPr algn="ctr" eaLnBrk="0" hangingPunct="0"/>
            <a:r>
              <a:rPr lang="zh-CN" altLang="en-US" sz="2000" b="1">
                <a:solidFill>
                  <a:schemeClr val="accent2"/>
                </a:solidFill>
                <a:cs typeface="+mn-ea"/>
                <a:sym typeface="+mn-lt"/>
              </a:rPr>
              <a:t>通风不良</a:t>
            </a:r>
          </a:p>
        </p:txBody>
      </p:sp>
      <p:sp>
        <p:nvSpPr>
          <p:cNvPr id="20" name="矩形 19"/>
          <p:cNvSpPr/>
          <p:nvPr/>
        </p:nvSpPr>
        <p:spPr>
          <a:xfrm>
            <a:off x="6070648" y="2452705"/>
            <a:ext cx="3717371" cy="400110"/>
          </a:xfrm>
          <a:prstGeom prst="rect">
            <a:avLst/>
          </a:prstGeom>
          <a:solidFill>
            <a:schemeClr val="tx1"/>
          </a:solidFill>
        </p:spPr>
        <p:txBody>
          <a:bodyPr wrap="square">
            <a:spAutoFit/>
          </a:bodyPr>
          <a:lstStyle/>
          <a:p>
            <a:pPr algn="ctr" eaLnBrk="0" hangingPunct="0"/>
            <a:r>
              <a:rPr lang="zh-CN" altLang="en-US" sz="2000" b="1">
                <a:solidFill>
                  <a:schemeClr val="accent2"/>
                </a:solidFill>
                <a:cs typeface="+mn-ea"/>
                <a:sym typeface="+mn-lt"/>
              </a:rPr>
              <a:t>作业场地杂乱</a:t>
            </a:r>
          </a:p>
        </p:txBody>
      </p:sp>
      <p:sp>
        <p:nvSpPr>
          <p:cNvPr id="21" name="矩形 83"/>
          <p:cNvSpPr>
            <a:spLocks noChangeArrowheads="1"/>
          </p:cNvSpPr>
          <p:nvPr/>
        </p:nvSpPr>
        <p:spPr bwMode="auto">
          <a:xfrm>
            <a:off x="1553304" y="5435410"/>
            <a:ext cx="3120937" cy="1393779"/>
          </a:xfrm>
          <a:prstGeom prst="rect">
            <a:avLst/>
          </a:prstGeom>
          <a:noFill/>
          <a:ln w="9525">
            <a:noFill/>
            <a:miter lim="800000"/>
          </a:ln>
        </p:spPr>
        <p:txBody>
          <a:bodyPr wrap="square">
            <a:spAutoFit/>
          </a:bodyPr>
          <a:lstStyle/>
          <a:p>
            <a:pPr marL="285750" indent="-285750" eaLnBrk="0" hangingPunct="0">
              <a:lnSpc>
                <a:spcPct val="120000"/>
              </a:lnSpc>
              <a:buFont typeface="Wingdings" panose="05000000000000000000" pitchFamily="2" charset="2"/>
              <a:buChar char="l"/>
            </a:pPr>
            <a:r>
              <a:rPr lang="zh-CN" altLang="en-US" dirty="0">
                <a:solidFill>
                  <a:srgbClr val="2C2D34"/>
                </a:solidFill>
                <a:cs typeface="+mn-ea"/>
                <a:sym typeface="+mn-lt"/>
              </a:rPr>
              <a:t>照度不足</a:t>
            </a:r>
          </a:p>
          <a:p>
            <a:pPr marL="285750" indent="-285750" eaLnBrk="0" hangingPunct="0">
              <a:lnSpc>
                <a:spcPct val="120000"/>
              </a:lnSpc>
              <a:buFont typeface="Wingdings" panose="05000000000000000000" pitchFamily="2" charset="2"/>
              <a:buChar char="l"/>
            </a:pPr>
            <a:r>
              <a:rPr lang="zh-CN" altLang="en-US" dirty="0">
                <a:solidFill>
                  <a:srgbClr val="2C2D34"/>
                </a:solidFill>
                <a:cs typeface="+mn-ea"/>
                <a:sym typeface="+mn-lt"/>
              </a:rPr>
              <a:t>作业场地烟雾尘弥漫视物不清</a:t>
            </a:r>
          </a:p>
          <a:p>
            <a:pPr marL="285750" indent="-285750" eaLnBrk="0" hangingPunct="0">
              <a:lnSpc>
                <a:spcPct val="120000"/>
              </a:lnSpc>
              <a:buFont typeface="Wingdings" panose="05000000000000000000" pitchFamily="2" charset="2"/>
              <a:buChar char="l"/>
            </a:pPr>
            <a:r>
              <a:rPr lang="zh-CN" altLang="en-US" dirty="0">
                <a:solidFill>
                  <a:srgbClr val="2C2D34"/>
                </a:solidFill>
                <a:cs typeface="+mn-ea"/>
                <a:sym typeface="+mn-lt"/>
              </a:rPr>
              <a:t>光线过强</a:t>
            </a:r>
          </a:p>
        </p:txBody>
      </p:sp>
      <p:sp>
        <p:nvSpPr>
          <p:cNvPr id="23" name="矩形 22"/>
          <p:cNvSpPr/>
          <p:nvPr/>
        </p:nvSpPr>
        <p:spPr>
          <a:xfrm>
            <a:off x="1648794" y="4983581"/>
            <a:ext cx="3598460" cy="400110"/>
          </a:xfrm>
          <a:prstGeom prst="rect">
            <a:avLst/>
          </a:prstGeom>
          <a:solidFill>
            <a:schemeClr val="tx1"/>
          </a:solidFill>
        </p:spPr>
        <p:txBody>
          <a:bodyPr wrap="square">
            <a:spAutoFit/>
          </a:bodyPr>
          <a:lstStyle/>
          <a:p>
            <a:pPr algn="ctr" eaLnBrk="0" hangingPunct="0"/>
            <a:r>
              <a:rPr lang="zh-CN" altLang="en-US" sz="2000" b="1">
                <a:solidFill>
                  <a:schemeClr val="accent2"/>
                </a:solidFill>
                <a:cs typeface="+mn-ea"/>
                <a:sym typeface="+mn-lt"/>
              </a:rPr>
              <a:t>照明光线不良</a:t>
            </a:r>
          </a:p>
        </p:txBody>
      </p:sp>
      <p:sp>
        <p:nvSpPr>
          <p:cNvPr id="26" name="矩形 25"/>
          <p:cNvSpPr/>
          <p:nvPr/>
        </p:nvSpPr>
        <p:spPr>
          <a:xfrm>
            <a:off x="6070648" y="4460441"/>
            <a:ext cx="3717371" cy="400110"/>
          </a:xfrm>
          <a:prstGeom prst="rect">
            <a:avLst/>
          </a:prstGeom>
          <a:solidFill>
            <a:schemeClr val="tx1"/>
          </a:solidFill>
        </p:spPr>
        <p:txBody>
          <a:bodyPr wrap="square">
            <a:spAutoFit/>
          </a:bodyPr>
          <a:lstStyle/>
          <a:p>
            <a:pPr algn="ctr" eaLnBrk="0" hangingPunct="0"/>
            <a:r>
              <a:rPr lang="zh-CN" altLang="en-US" sz="2000" b="1">
                <a:solidFill>
                  <a:schemeClr val="accent2"/>
                </a:solidFill>
                <a:cs typeface="+mn-ea"/>
                <a:sym typeface="+mn-lt"/>
              </a:rPr>
              <a:t>其他</a:t>
            </a:r>
          </a:p>
        </p:txBody>
      </p:sp>
      <p:sp>
        <p:nvSpPr>
          <p:cNvPr id="27" name="矩形 83"/>
          <p:cNvSpPr>
            <a:spLocks noChangeArrowheads="1"/>
          </p:cNvSpPr>
          <p:nvPr/>
        </p:nvSpPr>
        <p:spPr bwMode="auto">
          <a:xfrm>
            <a:off x="6000197" y="4874050"/>
            <a:ext cx="3989935" cy="2058577"/>
          </a:xfrm>
          <a:prstGeom prst="rect">
            <a:avLst/>
          </a:prstGeom>
          <a:noFill/>
          <a:ln w="9525">
            <a:noFill/>
            <a:miter lim="800000"/>
          </a:ln>
        </p:spPr>
        <p:txBody>
          <a:bodyPr wrap="square">
            <a:spAutoFit/>
          </a:bodyPr>
          <a:lstStyle/>
          <a:p>
            <a:pPr marL="285750" indent="-285750" eaLnBrk="0" hangingPunct="0">
              <a:lnSpc>
                <a:spcPct val="120000"/>
              </a:lnSpc>
              <a:buFont typeface="Wingdings" panose="05000000000000000000" pitchFamily="2" charset="2"/>
              <a:buChar char="l"/>
            </a:pPr>
            <a:r>
              <a:rPr lang="zh-CN" altLang="en-US" dirty="0">
                <a:solidFill>
                  <a:srgbClr val="2C2D34"/>
                </a:solidFill>
                <a:cs typeface="+mn-ea"/>
                <a:sym typeface="+mn-lt"/>
              </a:rPr>
              <a:t>作业场所狭窄</a:t>
            </a:r>
            <a:endParaRPr lang="en-US" altLang="zh-CN" dirty="0">
              <a:solidFill>
                <a:srgbClr val="2C2D34"/>
              </a:solidFill>
              <a:cs typeface="+mn-ea"/>
              <a:sym typeface="+mn-lt"/>
            </a:endParaRPr>
          </a:p>
          <a:p>
            <a:pPr marL="285750" indent="-285750" eaLnBrk="0" hangingPunct="0">
              <a:lnSpc>
                <a:spcPct val="120000"/>
              </a:lnSpc>
              <a:buFont typeface="Wingdings" panose="05000000000000000000" pitchFamily="2" charset="2"/>
              <a:buChar char="l"/>
            </a:pPr>
            <a:r>
              <a:rPr lang="zh-CN" altLang="en-US" dirty="0">
                <a:solidFill>
                  <a:srgbClr val="2C2D34"/>
                </a:solidFill>
                <a:cs typeface="+mn-ea"/>
                <a:sym typeface="+mn-lt"/>
              </a:rPr>
              <a:t>操作工序设计或配置不安全</a:t>
            </a:r>
          </a:p>
          <a:p>
            <a:pPr marL="285750" indent="-285750" eaLnBrk="0" hangingPunct="0">
              <a:lnSpc>
                <a:spcPct val="120000"/>
              </a:lnSpc>
              <a:buFont typeface="Wingdings" panose="05000000000000000000" pitchFamily="2" charset="2"/>
              <a:buChar char="l"/>
            </a:pPr>
            <a:r>
              <a:rPr lang="zh-CN" altLang="en-US" dirty="0">
                <a:solidFill>
                  <a:srgbClr val="2C2D34"/>
                </a:solidFill>
                <a:cs typeface="+mn-ea"/>
                <a:sym typeface="+mn-lt"/>
              </a:rPr>
              <a:t>交通线路的配置不安全</a:t>
            </a:r>
            <a:endParaRPr lang="en-US" altLang="zh-CN" dirty="0">
              <a:solidFill>
                <a:srgbClr val="2C2D34"/>
              </a:solidFill>
              <a:cs typeface="+mn-ea"/>
              <a:sym typeface="+mn-lt"/>
            </a:endParaRPr>
          </a:p>
          <a:p>
            <a:pPr marL="285750" indent="-285750" eaLnBrk="0" hangingPunct="0">
              <a:lnSpc>
                <a:spcPct val="120000"/>
              </a:lnSpc>
              <a:buFont typeface="Wingdings" panose="05000000000000000000" pitchFamily="2" charset="2"/>
              <a:buChar char="l"/>
            </a:pPr>
            <a:r>
              <a:rPr lang="zh-CN" altLang="en-US" dirty="0">
                <a:solidFill>
                  <a:srgbClr val="2C2D34"/>
                </a:solidFill>
                <a:cs typeface="+mn-ea"/>
                <a:sym typeface="+mn-lt"/>
              </a:rPr>
              <a:t>地面有油或其它液体</a:t>
            </a:r>
          </a:p>
          <a:p>
            <a:pPr marL="285750" indent="-285750" eaLnBrk="0" hangingPunct="0">
              <a:lnSpc>
                <a:spcPct val="120000"/>
              </a:lnSpc>
              <a:buFont typeface="Wingdings" panose="05000000000000000000" pitchFamily="2" charset="2"/>
              <a:buChar char="l"/>
            </a:pPr>
            <a:r>
              <a:rPr lang="zh-CN" altLang="en-US" dirty="0">
                <a:solidFill>
                  <a:srgbClr val="2C2D34"/>
                </a:solidFill>
                <a:cs typeface="+mn-ea"/>
                <a:sym typeface="+mn-lt"/>
              </a:rPr>
              <a:t>冰雪覆盖</a:t>
            </a:r>
          </a:p>
          <a:p>
            <a:pPr marL="285750" indent="-285750" eaLnBrk="0" hangingPunct="0">
              <a:lnSpc>
                <a:spcPct val="120000"/>
              </a:lnSpc>
              <a:buFont typeface="Wingdings" panose="05000000000000000000" pitchFamily="2" charset="2"/>
              <a:buChar char="l"/>
            </a:pPr>
            <a:r>
              <a:rPr lang="zh-CN" altLang="en-US" dirty="0">
                <a:solidFill>
                  <a:srgbClr val="2C2D34"/>
                </a:solidFill>
                <a:cs typeface="+mn-ea"/>
                <a:sym typeface="+mn-lt"/>
              </a:rPr>
              <a:t>地面有其它易滑物</a:t>
            </a:r>
          </a:p>
        </p:txBody>
      </p:sp>
      <p:sp>
        <p:nvSpPr>
          <p:cNvPr id="17" name="文本框 16"/>
          <p:cNvSpPr txBox="1"/>
          <p:nvPr/>
        </p:nvSpPr>
        <p:spPr>
          <a:xfrm>
            <a:off x="1536316" y="284669"/>
            <a:ext cx="5110280" cy="584775"/>
          </a:xfrm>
          <a:prstGeom prst="rect">
            <a:avLst/>
          </a:prstGeom>
          <a:noFill/>
        </p:spPr>
        <p:txBody>
          <a:bodyPr wrap="square" rtlCol="0">
            <a:spAutoFit/>
          </a:bodyPr>
          <a:lstStyle>
            <a:defPPr>
              <a:defRPr lang="zh-CN"/>
            </a:defPPr>
            <a:lvl1pPr algn="ctr">
              <a:defRPr sz="2800" b="1">
                <a:latin typeface="+mj-ea"/>
                <a:ea typeface="+mj-ea"/>
              </a:defRPr>
            </a:lvl1pPr>
          </a:lstStyle>
          <a:p>
            <a:pPr algn="l"/>
            <a:r>
              <a:rPr lang="zh-CN" altLang="en-US" sz="3200" dirty="0">
                <a:latin typeface="+mn-lt"/>
                <a:ea typeface="+mn-ea"/>
                <a:cs typeface="+mn-ea"/>
                <a:sym typeface="+mn-lt"/>
              </a:rPr>
              <a:t>事故发生的原因</a:t>
            </a:r>
          </a:p>
        </p:txBody>
      </p:sp>
    </p:spTree>
  </p:cSld>
  <p:clrMapOvr>
    <a:masterClrMapping/>
  </p:clrMapOvr>
  <mc:AlternateContent xmlns:mc="http://schemas.openxmlformats.org/markup-compatibility/2006" xmlns:p14="http://schemas.microsoft.com/office/powerpoint/2010/main">
    <mc:Choice Requires="p14">
      <p:transition p14:dur="0" advTm="7086"/>
    </mc:Choice>
    <mc:Fallback xmlns="">
      <p:transition advTm="70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p:cTn id="7" dur="400" fill="hold"/>
                                        <p:tgtEl>
                                          <p:spTgt spid="58"/>
                                        </p:tgtEl>
                                        <p:attrNameLst>
                                          <p:attrName>ppt_w</p:attrName>
                                        </p:attrNameLst>
                                      </p:cBhvr>
                                      <p:tavLst>
                                        <p:tav tm="0">
                                          <p:val>
                                            <p:fltVal val="0"/>
                                          </p:val>
                                        </p:tav>
                                        <p:tav tm="100000">
                                          <p:val>
                                            <p:strVal val="#ppt_w"/>
                                          </p:val>
                                        </p:tav>
                                      </p:tavLst>
                                    </p:anim>
                                    <p:anim calcmode="lin" valueType="num">
                                      <p:cBhvr>
                                        <p:cTn id="8" dur="400" fill="hold"/>
                                        <p:tgtEl>
                                          <p:spTgt spid="58"/>
                                        </p:tgtEl>
                                        <p:attrNameLst>
                                          <p:attrName>ppt_h</p:attrName>
                                        </p:attrNameLst>
                                      </p:cBhvr>
                                      <p:tavLst>
                                        <p:tav tm="0">
                                          <p:val>
                                            <p:fltVal val="0"/>
                                          </p:val>
                                        </p:tav>
                                        <p:tav tm="100000">
                                          <p:val>
                                            <p:strVal val="#ppt_h"/>
                                          </p:val>
                                        </p:tav>
                                      </p:tavLst>
                                    </p:anim>
                                    <p:anim calcmode="lin" valueType="num">
                                      <p:cBhvr>
                                        <p:cTn id="9" dur="400" fill="hold"/>
                                        <p:tgtEl>
                                          <p:spTgt spid="58"/>
                                        </p:tgtEl>
                                        <p:attrNameLst>
                                          <p:attrName>style.rotation</p:attrName>
                                        </p:attrNameLst>
                                      </p:cBhvr>
                                      <p:tavLst>
                                        <p:tav tm="0">
                                          <p:val>
                                            <p:fltVal val="90"/>
                                          </p:val>
                                        </p:tav>
                                        <p:tav tm="100000">
                                          <p:val>
                                            <p:fltVal val="0"/>
                                          </p:val>
                                        </p:tav>
                                      </p:tavLst>
                                    </p:anim>
                                    <p:animEffect transition="in" filter="fade">
                                      <p:cBhvr>
                                        <p:cTn id="10" dur="400"/>
                                        <p:tgtEl>
                                          <p:spTgt spid="58"/>
                                        </p:tgtEl>
                                      </p:cBhvr>
                                    </p:animEffect>
                                  </p:childTnLst>
                                </p:cTn>
                              </p:par>
                              <p:par>
                                <p:cTn id="11" presetID="8" presetClass="emph" presetSubtype="0" fill="hold" grpId="1" nodeType="withEffect">
                                  <p:stCondLst>
                                    <p:cond delay="0"/>
                                  </p:stCondLst>
                                  <p:childTnLst>
                                    <p:animRot by="21600000">
                                      <p:cBhvr>
                                        <p:cTn id="12" dur="400" fill="hold"/>
                                        <p:tgtEl>
                                          <p:spTgt spid="58"/>
                                        </p:tgtEl>
                                        <p:attrNameLst>
                                          <p:attrName>r</p:attrName>
                                        </p:attrNameLst>
                                      </p:cBhvr>
                                    </p:animRo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par>
                          <p:cTn id="17" fill="hold">
                            <p:stCondLst>
                              <p:cond delay="1000"/>
                            </p:stCondLst>
                            <p:childTnLst>
                              <p:par>
                                <p:cTn id="18" presetID="31" presetClass="entr" presetSubtype="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400" fill="hold"/>
                                        <p:tgtEl>
                                          <p:spTgt spid="3"/>
                                        </p:tgtEl>
                                        <p:attrNameLst>
                                          <p:attrName>ppt_w</p:attrName>
                                        </p:attrNameLst>
                                      </p:cBhvr>
                                      <p:tavLst>
                                        <p:tav tm="0">
                                          <p:val>
                                            <p:fltVal val="0"/>
                                          </p:val>
                                        </p:tav>
                                        <p:tav tm="100000">
                                          <p:val>
                                            <p:strVal val="#ppt_w"/>
                                          </p:val>
                                        </p:tav>
                                      </p:tavLst>
                                    </p:anim>
                                    <p:anim calcmode="lin" valueType="num">
                                      <p:cBhvr>
                                        <p:cTn id="21" dur="400" fill="hold"/>
                                        <p:tgtEl>
                                          <p:spTgt spid="3"/>
                                        </p:tgtEl>
                                        <p:attrNameLst>
                                          <p:attrName>ppt_h</p:attrName>
                                        </p:attrNameLst>
                                      </p:cBhvr>
                                      <p:tavLst>
                                        <p:tav tm="0">
                                          <p:val>
                                            <p:fltVal val="0"/>
                                          </p:val>
                                        </p:tav>
                                        <p:tav tm="100000">
                                          <p:val>
                                            <p:strVal val="#ppt_h"/>
                                          </p:val>
                                        </p:tav>
                                      </p:tavLst>
                                    </p:anim>
                                    <p:anim calcmode="lin" valueType="num">
                                      <p:cBhvr>
                                        <p:cTn id="22" dur="400" fill="hold"/>
                                        <p:tgtEl>
                                          <p:spTgt spid="3"/>
                                        </p:tgtEl>
                                        <p:attrNameLst>
                                          <p:attrName>style.rotation</p:attrName>
                                        </p:attrNameLst>
                                      </p:cBhvr>
                                      <p:tavLst>
                                        <p:tav tm="0">
                                          <p:val>
                                            <p:fltVal val="90"/>
                                          </p:val>
                                        </p:tav>
                                        <p:tav tm="100000">
                                          <p:val>
                                            <p:fltVal val="0"/>
                                          </p:val>
                                        </p:tav>
                                      </p:tavLst>
                                    </p:anim>
                                    <p:animEffect transition="in" filter="fade">
                                      <p:cBhvr>
                                        <p:cTn id="23" dur="400"/>
                                        <p:tgtEl>
                                          <p:spTgt spid="3"/>
                                        </p:tgtEl>
                                      </p:cBhvr>
                                    </p:animEffect>
                                  </p:childTnLst>
                                </p:cTn>
                              </p:par>
                            </p:childTnLst>
                          </p:cTn>
                        </p:par>
                        <p:par>
                          <p:cTn id="24" fill="hold">
                            <p:stCondLst>
                              <p:cond delay="1500"/>
                            </p:stCondLst>
                            <p:childTnLst>
                              <p:par>
                                <p:cTn id="25" presetID="22" presetClass="entr" presetSubtype="1" fill="hold" grpId="0" nodeType="after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wipe(up)">
                                      <p:cBhvr>
                                        <p:cTn id="27" dur="500"/>
                                        <p:tgtEl>
                                          <p:spTgt spid="35"/>
                                        </p:tgtEl>
                                      </p:cBhvr>
                                    </p:animEffect>
                                  </p:childTnLst>
                                </p:cTn>
                              </p:par>
                            </p:childTnLst>
                          </p:cTn>
                        </p:par>
                        <p:par>
                          <p:cTn id="28" fill="hold">
                            <p:stCondLst>
                              <p:cond delay="2000"/>
                            </p:stCondLst>
                            <p:childTnLst>
                              <p:par>
                                <p:cTn id="29" presetID="31" presetClass="entr" presetSubtype="0"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p:cTn id="31" dur="400" fill="hold"/>
                                        <p:tgtEl>
                                          <p:spTgt spid="23"/>
                                        </p:tgtEl>
                                        <p:attrNameLst>
                                          <p:attrName>ppt_w</p:attrName>
                                        </p:attrNameLst>
                                      </p:cBhvr>
                                      <p:tavLst>
                                        <p:tav tm="0">
                                          <p:val>
                                            <p:fltVal val="0"/>
                                          </p:val>
                                        </p:tav>
                                        <p:tav tm="100000">
                                          <p:val>
                                            <p:strVal val="#ppt_w"/>
                                          </p:val>
                                        </p:tav>
                                      </p:tavLst>
                                    </p:anim>
                                    <p:anim calcmode="lin" valueType="num">
                                      <p:cBhvr>
                                        <p:cTn id="32" dur="400" fill="hold"/>
                                        <p:tgtEl>
                                          <p:spTgt spid="23"/>
                                        </p:tgtEl>
                                        <p:attrNameLst>
                                          <p:attrName>ppt_h</p:attrName>
                                        </p:attrNameLst>
                                      </p:cBhvr>
                                      <p:tavLst>
                                        <p:tav tm="0">
                                          <p:val>
                                            <p:fltVal val="0"/>
                                          </p:val>
                                        </p:tav>
                                        <p:tav tm="100000">
                                          <p:val>
                                            <p:strVal val="#ppt_h"/>
                                          </p:val>
                                        </p:tav>
                                      </p:tavLst>
                                    </p:anim>
                                    <p:anim calcmode="lin" valueType="num">
                                      <p:cBhvr>
                                        <p:cTn id="33" dur="400" fill="hold"/>
                                        <p:tgtEl>
                                          <p:spTgt spid="23"/>
                                        </p:tgtEl>
                                        <p:attrNameLst>
                                          <p:attrName>style.rotation</p:attrName>
                                        </p:attrNameLst>
                                      </p:cBhvr>
                                      <p:tavLst>
                                        <p:tav tm="0">
                                          <p:val>
                                            <p:fltVal val="90"/>
                                          </p:val>
                                        </p:tav>
                                        <p:tav tm="100000">
                                          <p:val>
                                            <p:fltVal val="0"/>
                                          </p:val>
                                        </p:tav>
                                      </p:tavLst>
                                    </p:anim>
                                    <p:animEffect transition="in" filter="fade">
                                      <p:cBhvr>
                                        <p:cTn id="34" dur="400"/>
                                        <p:tgtEl>
                                          <p:spTgt spid="23"/>
                                        </p:tgtEl>
                                      </p:cBhvr>
                                    </p:animEffect>
                                  </p:childTnLst>
                                </p:cTn>
                              </p:par>
                            </p:childTnLst>
                          </p:cTn>
                        </p:par>
                        <p:par>
                          <p:cTn id="35" fill="hold">
                            <p:stCondLst>
                              <p:cond delay="2500"/>
                            </p:stCondLst>
                            <p:childTnLst>
                              <p:par>
                                <p:cTn id="36" presetID="22" presetClass="entr" presetSubtype="1" fill="hold" grpId="0" nodeType="after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up)">
                                      <p:cBhvr>
                                        <p:cTn id="38" dur="500"/>
                                        <p:tgtEl>
                                          <p:spTgt spid="21"/>
                                        </p:tgtEl>
                                      </p:cBhvr>
                                    </p:animEffect>
                                  </p:childTnLst>
                                </p:cTn>
                              </p:par>
                            </p:childTnLst>
                          </p:cTn>
                        </p:par>
                        <p:par>
                          <p:cTn id="39" fill="hold">
                            <p:stCondLst>
                              <p:cond delay="3000"/>
                            </p:stCondLst>
                            <p:childTnLst>
                              <p:par>
                                <p:cTn id="40" presetID="31" presetClass="entr" presetSubtype="0"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p:cTn id="42" dur="400" fill="hold"/>
                                        <p:tgtEl>
                                          <p:spTgt spid="20"/>
                                        </p:tgtEl>
                                        <p:attrNameLst>
                                          <p:attrName>ppt_w</p:attrName>
                                        </p:attrNameLst>
                                      </p:cBhvr>
                                      <p:tavLst>
                                        <p:tav tm="0">
                                          <p:val>
                                            <p:fltVal val="0"/>
                                          </p:val>
                                        </p:tav>
                                        <p:tav tm="100000">
                                          <p:val>
                                            <p:strVal val="#ppt_w"/>
                                          </p:val>
                                        </p:tav>
                                      </p:tavLst>
                                    </p:anim>
                                    <p:anim calcmode="lin" valueType="num">
                                      <p:cBhvr>
                                        <p:cTn id="43" dur="400" fill="hold"/>
                                        <p:tgtEl>
                                          <p:spTgt spid="20"/>
                                        </p:tgtEl>
                                        <p:attrNameLst>
                                          <p:attrName>ppt_h</p:attrName>
                                        </p:attrNameLst>
                                      </p:cBhvr>
                                      <p:tavLst>
                                        <p:tav tm="0">
                                          <p:val>
                                            <p:fltVal val="0"/>
                                          </p:val>
                                        </p:tav>
                                        <p:tav tm="100000">
                                          <p:val>
                                            <p:strVal val="#ppt_h"/>
                                          </p:val>
                                        </p:tav>
                                      </p:tavLst>
                                    </p:anim>
                                    <p:anim calcmode="lin" valueType="num">
                                      <p:cBhvr>
                                        <p:cTn id="44" dur="400" fill="hold"/>
                                        <p:tgtEl>
                                          <p:spTgt spid="20"/>
                                        </p:tgtEl>
                                        <p:attrNameLst>
                                          <p:attrName>style.rotation</p:attrName>
                                        </p:attrNameLst>
                                      </p:cBhvr>
                                      <p:tavLst>
                                        <p:tav tm="0">
                                          <p:val>
                                            <p:fltVal val="90"/>
                                          </p:val>
                                        </p:tav>
                                        <p:tav tm="100000">
                                          <p:val>
                                            <p:fltVal val="0"/>
                                          </p:val>
                                        </p:tav>
                                      </p:tavLst>
                                    </p:anim>
                                    <p:animEffect transition="in" filter="fade">
                                      <p:cBhvr>
                                        <p:cTn id="45" dur="400"/>
                                        <p:tgtEl>
                                          <p:spTgt spid="20"/>
                                        </p:tgtEl>
                                      </p:cBhvr>
                                    </p:animEffect>
                                  </p:childTnLst>
                                </p:cTn>
                              </p:par>
                            </p:childTnLst>
                          </p:cTn>
                        </p:par>
                        <p:par>
                          <p:cTn id="46" fill="hold">
                            <p:stCondLst>
                              <p:cond delay="3500"/>
                            </p:stCondLst>
                            <p:childTnLst>
                              <p:par>
                                <p:cTn id="47" presetID="22" presetClass="entr" presetSubtype="1" fill="hold" grpId="0" nodeType="after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wipe(up)">
                                      <p:cBhvr>
                                        <p:cTn id="49" dur="500"/>
                                        <p:tgtEl>
                                          <p:spTgt spid="51"/>
                                        </p:tgtEl>
                                      </p:cBhvr>
                                    </p:animEffect>
                                  </p:childTnLst>
                                </p:cTn>
                              </p:par>
                            </p:childTnLst>
                          </p:cTn>
                        </p:par>
                        <p:par>
                          <p:cTn id="50" fill="hold">
                            <p:stCondLst>
                              <p:cond delay="4000"/>
                            </p:stCondLst>
                            <p:childTnLst>
                              <p:par>
                                <p:cTn id="51" presetID="31" presetClass="entr" presetSubtype="0" fill="hold" grpId="0" nodeType="after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p:cTn id="53" dur="400" fill="hold"/>
                                        <p:tgtEl>
                                          <p:spTgt spid="26"/>
                                        </p:tgtEl>
                                        <p:attrNameLst>
                                          <p:attrName>ppt_w</p:attrName>
                                        </p:attrNameLst>
                                      </p:cBhvr>
                                      <p:tavLst>
                                        <p:tav tm="0">
                                          <p:val>
                                            <p:fltVal val="0"/>
                                          </p:val>
                                        </p:tav>
                                        <p:tav tm="100000">
                                          <p:val>
                                            <p:strVal val="#ppt_w"/>
                                          </p:val>
                                        </p:tav>
                                      </p:tavLst>
                                    </p:anim>
                                    <p:anim calcmode="lin" valueType="num">
                                      <p:cBhvr>
                                        <p:cTn id="54" dur="400" fill="hold"/>
                                        <p:tgtEl>
                                          <p:spTgt spid="26"/>
                                        </p:tgtEl>
                                        <p:attrNameLst>
                                          <p:attrName>ppt_h</p:attrName>
                                        </p:attrNameLst>
                                      </p:cBhvr>
                                      <p:tavLst>
                                        <p:tav tm="0">
                                          <p:val>
                                            <p:fltVal val="0"/>
                                          </p:val>
                                        </p:tav>
                                        <p:tav tm="100000">
                                          <p:val>
                                            <p:strVal val="#ppt_h"/>
                                          </p:val>
                                        </p:tav>
                                      </p:tavLst>
                                    </p:anim>
                                    <p:anim calcmode="lin" valueType="num">
                                      <p:cBhvr>
                                        <p:cTn id="55" dur="400" fill="hold"/>
                                        <p:tgtEl>
                                          <p:spTgt spid="26"/>
                                        </p:tgtEl>
                                        <p:attrNameLst>
                                          <p:attrName>style.rotation</p:attrName>
                                        </p:attrNameLst>
                                      </p:cBhvr>
                                      <p:tavLst>
                                        <p:tav tm="0">
                                          <p:val>
                                            <p:fltVal val="90"/>
                                          </p:val>
                                        </p:tav>
                                        <p:tav tm="100000">
                                          <p:val>
                                            <p:fltVal val="0"/>
                                          </p:val>
                                        </p:tav>
                                      </p:tavLst>
                                    </p:anim>
                                    <p:animEffect transition="in" filter="fade">
                                      <p:cBhvr>
                                        <p:cTn id="56" dur="400"/>
                                        <p:tgtEl>
                                          <p:spTgt spid="26"/>
                                        </p:tgtEl>
                                      </p:cBhvr>
                                    </p:animEffect>
                                  </p:childTnLst>
                                </p:cTn>
                              </p:par>
                            </p:childTnLst>
                          </p:cTn>
                        </p:par>
                        <p:par>
                          <p:cTn id="57" fill="hold">
                            <p:stCondLst>
                              <p:cond delay="4500"/>
                            </p:stCondLst>
                            <p:childTnLst>
                              <p:par>
                                <p:cTn id="58" presetID="22" presetClass="entr" presetSubtype="1" fill="hold" grpId="0" nodeType="after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wipe(up)">
                                      <p:cBhvr>
                                        <p:cTn id="6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8" grpId="1" animBg="1"/>
      <p:bldP spid="35" grpId="0"/>
      <p:bldP spid="51" grpId="0"/>
      <p:bldP spid="3" grpId="0" animBg="1"/>
      <p:bldP spid="20" grpId="0" animBg="1"/>
      <p:bldP spid="21" grpId="0"/>
      <p:bldP spid="23" grpId="0" animBg="1"/>
      <p:bldP spid="26" grpId="0" animBg="1"/>
      <p:bldP spid="27"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p:nvPr/>
        </p:nvSpPr>
        <p:spPr>
          <a:xfrm>
            <a:off x="759408" y="942994"/>
            <a:ext cx="5110280" cy="461537"/>
          </a:xfrm>
          <a:prstGeom prst="rect">
            <a:avLst/>
          </a:prstGeom>
          <a:noFill/>
        </p:spPr>
        <p:txBody>
          <a:bodyPr wrap="square" rtlCol="0">
            <a:spAutoFit/>
          </a:bodyPr>
          <a:lstStyle>
            <a:defPPr>
              <a:defRPr lang="zh-CN"/>
            </a:defPPr>
            <a:lvl1pPr algn="ctr">
              <a:defRPr sz="2800" b="1">
                <a:latin typeface="+mj-ea"/>
                <a:ea typeface="+mj-ea"/>
              </a:defRPr>
            </a:lvl1pPr>
          </a:lstStyle>
          <a:p>
            <a:pPr algn="l"/>
            <a:r>
              <a:rPr lang="en-US" altLang="zh-CN" sz="2400" b="0">
                <a:latin typeface="+mn-lt"/>
                <a:ea typeface="+mn-ea"/>
                <a:cs typeface="+mn-ea"/>
                <a:sym typeface="+mn-lt"/>
              </a:rPr>
              <a:t>2</a:t>
            </a:r>
            <a:r>
              <a:rPr lang="zh-CN" altLang="en-US" sz="2400" b="0">
                <a:latin typeface="+mn-lt"/>
                <a:ea typeface="+mn-ea"/>
                <a:cs typeface="+mn-ea"/>
                <a:sym typeface="+mn-lt"/>
              </a:rPr>
              <a:t>、不安全行为</a:t>
            </a:r>
          </a:p>
        </p:txBody>
      </p:sp>
      <p:grpSp>
        <p:nvGrpSpPr>
          <p:cNvPr id="3" name="组合 2"/>
          <p:cNvGrpSpPr/>
          <p:nvPr/>
        </p:nvGrpSpPr>
        <p:grpSpPr>
          <a:xfrm>
            <a:off x="914044" y="1764492"/>
            <a:ext cx="6489504" cy="471929"/>
            <a:chOff x="914400" y="1480883"/>
            <a:chExt cx="6492039" cy="472114"/>
          </a:xfrm>
        </p:grpSpPr>
        <p:sp>
          <p:nvSpPr>
            <p:cNvPr id="19" name="矩形 7"/>
            <p:cNvSpPr>
              <a:spLocks noChangeArrowheads="1"/>
            </p:cNvSpPr>
            <p:nvPr/>
          </p:nvSpPr>
          <p:spPr bwMode="auto">
            <a:xfrm>
              <a:off x="914400" y="1480883"/>
              <a:ext cx="6492039" cy="472114"/>
            </a:xfrm>
            <a:prstGeom prst="rect">
              <a:avLst/>
            </a:prstGeom>
            <a:gradFill>
              <a:gsLst>
                <a:gs pos="61000">
                  <a:schemeClr val="tx1"/>
                </a:gs>
                <a:gs pos="0">
                  <a:srgbClr val="5E5E5E"/>
                </a:gs>
                <a:gs pos="100000">
                  <a:srgbClr val="323232"/>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04" tIns="45703" rIns="91404" bIns="45703" numCol="1" spcCol="0" rtlCol="0" fromWordArt="0" anchor="t" anchorCtr="0" forceAA="0" compatLnSpc="1">
              <a:noAutofit/>
            </a:bodyPr>
            <a:lstStyle/>
            <a:p>
              <a:pPr algn="ctr"/>
              <a:endParaRPr lang="zh-CN" altLang="en-US" sz="2400">
                <a:solidFill>
                  <a:schemeClr val="accent2"/>
                </a:solidFill>
                <a:cs typeface="+mn-ea"/>
                <a:sym typeface="+mn-lt"/>
              </a:endParaRPr>
            </a:p>
          </p:txBody>
        </p:sp>
        <p:sp>
          <p:nvSpPr>
            <p:cNvPr id="20" name="矩形 2"/>
            <p:cNvSpPr>
              <a:spLocks noChangeArrowheads="1"/>
            </p:cNvSpPr>
            <p:nvPr/>
          </p:nvSpPr>
          <p:spPr bwMode="auto">
            <a:xfrm>
              <a:off x="1822548" y="1496050"/>
              <a:ext cx="5211936" cy="400138"/>
            </a:xfrm>
            <a:prstGeom prst="rect">
              <a:avLst/>
            </a:prstGeom>
            <a:noFill/>
            <a:ln w="9525">
              <a:noFill/>
              <a:miter lim="800000"/>
            </a:ln>
          </p:spPr>
          <p:txBody>
            <a:bodyPr wrap="square">
              <a:spAutoFit/>
            </a:bodyPr>
            <a:lstStyle/>
            <a:p>
              <a:pPr eaLnBrk="0" hangingPunct="0"/>
              <a:r>
                <a:rPr lang="zh-CN" altLang="en-US" sz="2000" b="1">
                  <a:solidFill>
                    <a:schemeClr val="accent2"/>
                  </a:solidFill>
                  <a:cs typeface="+mn-ea"/>
                  <a:sym typeface="+mn-lt"/>
                </a:rPr>
                <a:t>操作错误，忽视安全，忽视警告</a:t>
              </a:r>
            </a:p>
          </p:txBody>
        </p:sp>
      </p:grpSp>
      <p:sp>
        <p:nvSpPr>
          <p:cNvPr id="23" name="矩形: 圆角 22"/>
          <p:cNvSpPr/>
          <p:nvPr/>
        </p:nvSpPr>
        <p:spPr bwMode="auto">
          <a:xfrm>
            <a:off x="1112425" y="1645485"/>
            <a:ext cx="587375" cy="668292"/>
          </a:xfrm>
          <a:prstGeom prst="roundRect">
            <a:avLst>
              <a:gd name="adj" fmla="val 10381"/>
            </a:avLst>
          </a:prstGeom>
          <a:solidFill>
            <a:srgbClr val="0070C0"/>
          </a:soli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04" tIns="45703" rIns="91404" bIns="45703" numCol="1" spcCol="0" rtlCol="0" fromWordArt="0" anchor="t" anchorCtr="0" forceAA="0" compatLnSpc="1">
            <a:noAutofit/>
          </a:bodyPr>
          <a:lstStyle/>
          <a:p>
            <a:pPr algn="ctr"/>
            <a:r>
              <a:rPr lang="en-US" altLang="zh-CN" sz="3600">
                <a:solidFill>
                  <a:schemeClr val="accent2"/>
                </a:solidFill>
                <a:cs typeface="+mn-ea"/>
                <a:sym typeface="+mn-lt"/>
              </a:rPr>
              <a:t>1</a:t>
            </a:r>
            <a:endParaRPr lang="zh-CN" altLang="en-US" sz="3600">
              <a:solidFill>
                <a:schemeClr val="accent2"/>
              </a:solidFill>
              <a:cs typeface="+mn-ea"/>
              <a:sym typeface="+mn-lt"/>
            </a:endParaRPr>
          </a:p>
        </p:txBody>
      </p:sp>
      <p:sp>
        <p:nvSpPr>
          <p:cNvPr id="25" name="矩形 20"/>
          <p:cNvSpPr>
            <a:spLocks noChangeArrowheads="1"/>
          </p:cNvSpPr>
          <p:nvPr/>
        </p:nvSpPr>
        <p:spPr bwMode="auto">
          <a:xfrm>
            <a:off x="1112425" y="2447752"/>
            <a:ext cx="5592152" cy="4192943"/>
          </a:xfrm>
          <a:prstGeom prst="rect">
            <a:avLst/>
          </a:prstGeom>
          <a:noFill/>
          <a:ln w="9525">
            <a:noFill/>
            <a:miter lim="800000"/>
          </a:ln>
        </p:spPr>
        <p:txBody>
          <a:bodyPr>
            <a:spAutoFit/>
          </a:bodyPr>
          <a:lstStyle/>
          <a:p>
            <a:pPr marL="285750" indent="-285750" eaLnBrk="0" hangingPunct="0">
              <a:lnSpc>
                <a:spcPct val="150000"/>
              </a:lnSpc>
              <a:buFont typeface="Wingdings" panose="05000000000000000000" pitchFamily="2" charset="2"/>
              <a:buChar char="Ø"/>
            </a:pPr>
            <a:r>
              <a:rPr lang="zh-CN" altLang="en-US" sz="2000" b="1" dirty="0">
                <a:solidFill>
                  <a:srgbClr val="2C2D34"/>
                </a:solidFill>
                <a:cs typeface="+mn-ea"/>
                <a:sym typeface="+mn-lt"/>
              </a:rPr>
              <a:t>未经许可开动、关停、移动机器</a:t>
            </a:r>
          </a:p>
          <a:p>
            <a:pPr marL="285750" indent="-285750" eaLnBrk="0" hangingPunct="0">
              <a:lnSpc>
                <a:spcPct val="150000"/>
              </a:lnSpc>
              <a:buFont typeface="Wingdings" panose="05000000000000000000" pitchFamily="2" charset="2"/>
              <a:buChar char="Ø"/>
            </a:pPr>
            <a:r>
              <a:rPr lang="zh-CN" altLang="en-US" sz="2000" dirty="0">
                <a:solidFill>
                  <a:srgbClr val="2C2D34"/>
                </a:solidFill>
                <a:cs typeface="+mn-ea"/>
                <a:sym typeface="+mn-lt"/>
              </a:rPr>
              <a:t>开动、关停机器时未给信号</a:t>
            </a:r>
          </a:p>
          <a:p>
            <a:pPr marL="285750" indent="-285750" eaLnBrk="0" hangingPunct="0">
              <a:lnSpc>
                <a:spcPct val="150000"/>
              </a:lnSpc>
              <a:buFont typeface="Wingdings" panose="05000000000000000000" pitchFamily="2" charset="2"/>
              <a:buChar char="Ø"/>
            </a:pPr>
            <a:r>
              <a:rPr lang="zh-CN" altLang="en-US" sz="2000" dirty="0">
                <a:solidFill>
                  <a:srgbClr val="2C2D34"/>
                </a:solidFill>
                <a:cs typeface="+mn-ea"/>
                <a:sym typeface="+mn-lt"/>
              </a:rPr>
              <a:t>开关未锁紧，造成意外转动、通电或泄漏等</a:t>
            </a:r>
          </a:p>
          <a:p>
            <a:pPr marL="285750" indent="-285750" eaLnBrk="0" hangingPunct="0">
              <a:lnSpc>
                <a:spcPct val="150000"/>
              </a:lnSpc>
              <a:buFont typeface="Wingdings" panose="05000000000000000000" pitchFamily="2" charset="2"/>
              <a:buChar char="Ø"/>
            </a:pPr>
            <a:r>
              <a:rPr lang="zh-CN" altLang="en-US" sz="2000" dirty="0">
                <a:solidFill>
                  <a:srgbClr val="2C2D34"/>
                </a:solidFill>
                <a:cs typeface="+mn-ea"/>
                <a:sym typeface="+mn-lt"/>
              </a:rPr>
              <a:t>忘记关闭设备</a:t>
            </a:r>
          </a:p>
          <a:p>
            <a:pPr marL="285750" indent="-285750" eaLnBrk="0" hangingPunct="0">
              <a:lnSpc>
                <a:spcPct val="150000"/>
              </a:lnSpc>
              <a:buFont typeface="Wingdings" panose="05000000000000000000" pitchFamily="2" charset="2"/>
              <a:buChar char="Ø"/>
            </a:pPr>
            <a:r>
              <a:rPr lang="zh-CN" altLang="en-US" sz="2000" b="1" dirty="0">
                <a:solidFill>
                  <a:srgbClr val="2C2D34"/>
                </a:solidFill>
                <a:cs typeface="+mn-ea"/>
                <a:sym typeface="+mn-lt"/>
              </a:rPr>
              <a:t>忽视警告标志、警告信号</a:t>
            </a:r>
          </a:p>
          <a:p>
            <a:pPr marL="285750" indent="-285750" eaLnBrk="0" hangingPunct="0">
              <a:lnSpc>
                <a:spcPct val="150000"/>
              </a:lnSpc>
              <a:buFont typeface="Wingdings" panose="05000000000000000000" pitchFamily="2" charset="2"/>
              <a:buChar char="Ø"/>
            </a:pPr>
            <a:r>
              <a:rPr lang="zh-CN" altLang="en-US" sz="2000" b="1" dirty="0">
                <a:solidFill>
                  <a:srgbClr val="2C2D34"/>
                </a:solidFill>
                <a:cs typeface="+mn-ea"/>
                <a:sym typeface="+mn-lt"/>
              </a:rPr>
              <a:t>操作错误（指按钮、阀门、搬手、把柄等的操作）</a:t>
            </a:r>
          </a:p>
          <a:p>
            <a:pPr marL="285750" indent="-285750" eaLnBrk="0" hangingPunct="0">
              <a:lnSpc>
                <a:spcPct val="150000"/>
              </a:lnSpc>
              <a:buFont typeface="Wingdings" panose="05000000000000000000" pitchFamily="2" charset="2"/>
              <a:buChar char="Ø"/>
            </a:pPr>
            <a:r>
              <a:rPr lang="zh-CN" altLang="en-US" sz="2000" dirty="0">
                <a:solidFill>
                  <a:srgbClr val="2C2D34"/>
                </a:solidFill>
                <a:cs typeface="+mn-ea"/>
                <a:sym typeface="+mn-lt"/>
              </a:rPr>
              <a:t>奔跑作业</a:t>
            </a:r>
          </a:p>
          <a:p>
            <a:pPr marL="285750" indent="-285750" eaLnBrk="0" hangingPunct="0">
              <a:lnSpc>
                <a:spcPct val="150000"/>
              </a:lnSpc>
              <a:buFont typeface="Wingdings" panose="05000000000000000000" pitchFamily="2" charset="2"/>
              <a:buChar char="Ø"/>
            </a:pPr>
            <a:r>
              <a:rPr lang="zh-CN" altLang="en-US" sz="2000" dirty="0">
                <a:solidFill>
                  <a:srgbClr val="2C2D34"/>
                </a:solidFill>
                <a:cs typeface="+mn-ea"/>
                <a:sym typeface="+mn-lt"/>
              </a:rPr>
              <a:t>供料或送料速度过快</a:t>
            </a:r>
          </a:p>
        </p:txBody>
      </p:sp>
      <p:sp>
        <p:nvSpPr>
          <p:cNvPr id="26" name="矩形 4"/>
          <p:cNvSpPr>
            <a:spLocks noChangeArrowheads="1"/>
          </p:cNvSpPr>
          <p:nvPr/>
        </p:nvSpPr>
        <p:spPr bwMode="auto">
          <a:xfrm>
            <a:off x="7117627" y="2624856"/>
            <a:ext cx="3586335" cy="4192943"/>
          </a:xfrm>
          <a:prstGeom prst="rect">
            <a:avLst/>
          </a:prstGeom>
          <a:noFill/>
          <a:ln w="9525">
            <a:noFill/>
            <a:miter lim="800000"/>
          </a:ln>
        </p:spPr>
        <p:txBody>
          <a:bodyPr>
            <a:spAutoFit/>
          </a:bodyPr>
          <a:lstStyle/>
          <a:p>
            <a:pPr marL="285750" indent="-285750" eaLnBrk="0" hangingPunct="0">
              <a:lnSpc>
                <a:spcPct val="150000"/>
              </a:lnSpc>
              <a:buFont typeface="Wingdings" panose="05000000000000000000" pitchFamily="2" charset="2"/>
              <a:buChar char="Ø"/>
            </a:pPr>
            <a:r>
              <a:rPr lang="zh-CN" altLang="en-US" sz="2000" dirty="0">
                <a:solidFill>
                  <a:srgbClr val="2C2D34"/>
                </a:solidFill>
                <a:cs typeface="+mn-ea"/>
                <a:sym typeface="+mn-lt"/>
              </a:rPr>
              <a:t>机械超速运转</a:t>
            </a:r>
          </a:p>
          <a:p>
            <a:pPr marL="285750" indent="-285750" eaLnBrk="0" hangingPunct="0">
              <a:lnSpc>
                <a:spcPct val="150000"/>
              </a:lnSpc>
              <a:buFont typeface="Wingdings" panose="05000000000000000000" pitchFamily="2" charset="2"/>
              <a:buChar char="Ø"/>
            </a:pPr>
            <a:r>
              <a:rPr lang="zh-CN" altLang="en-US" sz="2000" dirty="0">
                <a:solidFill>
                  <a:srgbClr val="2C2D34"/>
                </a:solidFill>
                <a:cs typeface="+mn-ea"/>
                <a:sym typeface="+mn-lt"/>
              </a:rPr>
              <a:t>违章驾驶机动车</a:t>
            </a:r>
          </a:p>
          <a:p>
            <a:pPr marL="285750" indent="-285750" eaLnBrk="0" hangingPunct="0">
              <a:lnSpc>
                <a:spcPct val="150000"/>
              </a:lnSpc>
              <a:buFont typeface="Wingdings" panose="05000000000000000000" pitchFamily="2" charset="2"/>
              <a:buChar char="Ø"/>
            </a:pPr>
            <a:r>
              <a:rPr lang="zh-CN" altLang="en-US" sz="2000" b="1" dirty="0">
                <a:solidFill>
                  <a:srgbClr val="2C2D34"/>
                </a:solidFill>
                <a:cs typeface="+mn-ea"/>
                <a:sym typeface="+mn-lt"/>
              </a:rPr>
              <a:t>酒后作业</a:t>
            </a:r>
          </a:p>
          <a:p>
            <a:pPr marL="285750" indent="-285750" eaLnBrk="0" hangingPunct="0">
              <a:lnSpc>
                <a:spcPct val="150000"/>
              </a:lnSpc>
              <a:buFont typeface="Wingdings" panose="05000000000000000000" pitchFamily="2" charset="2"/>
              <a:buChar char="Ø"/>
            </a:pPr>
            <a:r>
              <a:rPr lang="zh-CN" altLang="en-US" sz="2000" dirty="0">
                <a:solidFill>
                  <a:srgbClr val="2C2D34"/>
                </a:solidFill>
                <a:cs typeface="+mn-ea"/>
                <a:sym typeface="+mn-lt"/>
              </a:rPr>
              <a:t>客货混载</a:t>
            </a:r>
          </a:p>
          <a:p>
            <a:pPr marL="285750" indent="-285750" eaLnBrk="0" hangingPunct="0">
              <a:lnSpc>
                <a:spcPct val="150000"/>
              </a:lnSpc>
              <a:buFont typeface="Wingdings" panose="05000000000000000000" pitchFamily="2" charset="2"/>
              <a:buChar char="Ø"/>
            </a:pPr>
            <a:r>
              <a:rPr lang="zh-CN" altLang="en-US" sz="2000" b="1" dirty="0">
                <a:solidFill>
                  <a:srgbClr val="2C2D34"/>
                </a:solidFill>
                <a:cs typeface="+mn-ea"/>
                <a:sym typeface="+mn-lt"/>
              </a:rPr>
              <a:t>冲压机作业时，手伸进冲压模</a:t>
            </a:r>
          </a:p>
          <a:p>
            <a:pPr marL="285750" indent="-285750" eaLnBrk="0" hangingPunct="0">
              <a:lnSpc>
                <a:spcPct val="150000"/>
              </a:lnSpc>
              <a:buFont typeface="Wingdings" panose="05000000000000000000" pitchFamily="2" charset="2"/>
              <a:buChar char="Ø"/>
            </a:pPr>
            <a:r>
              <a:rPr lang="zh-CN" altLang="en-US" sz="2000" dirty="0">
                <a:solidFill>
                  <a:srgbClr val="2C2D34"/>
                </a:solidFill>
                <a:cs typeface="+mn-ea"/>
                <a:sym typeface="+mn-lt"/>
              </a:rPr>
              <a:t>工件紧固不牢</a:t>
            </a:r>
          </a:p>
          <a:p>
            <a:pPr marL="285750" indent="-285750" eaLnBrk="0" hangingPunct="0">
              <a:lnSpc>
                <a:spcPct val="150000"/>
              </a:lnSpc>
              <a:buFont typeface="Wingdings" panose="05000000000000000000" pitchFamily="2" charset="2"/>
              <a:buChar char="Ø"/>
            </a:pPr>
            <a:r>
              <a:rPr lang="zh-CN" altLang="en-US" sz="2000" dirty="0">
                <a:solidFill>
                  <a:srgbClr val="2C2D34"/>
                </a:solidFill>
                <a:cs typeface="+mn-ea"/>
                <a:sym typeface="+mn-lt"/>
              </a:rPr>
              <a:t>用压缩空气吹铁屑</a:t>
            </a:r>
          </a:p>
          <a:p>
            <a:pPr marL="285750" indent="-285750" eaLnBrk="0" hangingPunct="0">
              <a:lnSpc>
                <a:spcPct val="150000"/>
              </a:lnSpc>
              <a:buFont typeface="Wingdings" panose="05000000000000000000" pitchFamily="2" charset="2"/>
              <a:buChar char="Ø"/>
            </a:pPr>
            <a:r>
              <a:rPr lang="zh-CN" altLang="en-US" sz="2000" dirty="0">
                <a:solidFill>
                  <a:srgbClr val="2C2D34"/>
                </a:solidFill>
                <a:cs typeface="+mn-ea"/>
                <a:sym typeface="+mn-lt"/>
              </a:rPr>
              <a:t>其它</a:t>
            </a:r>
          </a:p>
        </p:txBody>
      </p:sp>
      <p:sp>
        <p:nvSpPr>
          <p:cNvPr id="11" name="文本框 10"/>
          <p:cNvSpPr txBox="1"/>
          <p:nvPr/>
        </p:nvSpPr>
        <p:spPr>
          <a:xfrm>
            <a:off x="1536316" y="284669"/>
            <a:ext cx="5110280" cy="584775"/>
          </a:xfrm>
          <a:prstGeom prst="rect">
            <a:avLst/>
          </a:prstGeom>
          <a:noFill/>
        </p:spPr>
        <p:txBody>
          <a:bodyPr wrap="square" rtlCol="0">
            <a:spAutoFit/>
          </a:bodyPr>
          <a:lstStyle>
            <a:defPPr>
              <a:defRPr lang="zh-CN"/>
            </a:defPPr>
            <a:lvl1pPr algn="ctr">
              <a:defRPr sz="2800" b="1">
                <a:latin typeface="+mj-ea"/>
                <a:ea typeface="+mj-ea"/>
              </a:defRPr>
            </a:lvl1pPr>
          </a:lstStyle>
          <a:p>
            <a:pPr algn="l"/>
            <a:r>
              <a:rPr lang="zh-CN" altLang="en-US" sz="3200" dirty="0">
                <a:latin typeface="+mn-lt"/>
                <a:ea typeface="+mn-ea"/>
                <a:cs typeface="+mn-ea"/>
                <a:sym typeface="+mn-lt"/>
              </a:rPr>
              <a:t>事故发生的原因</a:t>
            </a:r>
          </a:p>
        </p:txBody>
      </p:sp>
    </p:spTree>
  </p:cSld>
  <p:clrMapOvr>
    <a:masterClrMapping/>
  </p:clrMapOvr>
  <p:transition spd="slow" advTm="3658">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p:cTn id="11" dur="500" fill="hold"/>
                                        <p:tgtEl>
                                          <p:spTgt spid="23"/>
                                        </p:tgtEl>
                                        <p:attrNameLst>
                                          <p:attrName>ppt_w</p:attrName>
                                        </p:attrNameLst>
                                      </p:cBhvr>
                                      <p:tavLst>
                                        <p:tav tm="0">
                                          <p:val>
                                            <p:fltVal val="0"/>
                                          </p:val>
                                        </p:tav>
                                        <p:tav tm="100000">
                                          <p:val>
                                            <p:strVal val="#ppt_w"/>
                                          </p:val>
                                        </p:tav>
                                      </p:tavLst>
                                    </p:anim>
                                    <p:anim calcmode="lin" valueType="num">
                                      <p:cBhvr>
                                        <p:cTn id="12" dur="500" fill="hold"/>
                                        <p:tgtEl>
                                          <p:spTgt spid="23"/>
                                        </p:tgtEl>
                                        <p:attrNameLst>
                                          <p:attrName>ppt_h</p:attrName>
                                        </p:attrNameLst>
                                      </p:cBhvr>
                                      <p:tavLst>
                                        <p:tav tm="0">
                                          <p:val>
                                            <p:fltVal val="0"/>
                                          </p:val>
                                        </p:tav>
                                        <p:tav tm="100000">
                                          <p:val>
                                            <p:strVal val="#ppt_h"/>
                                          </p:val>
                                        </p:tav>
                                      </p:tavLst>
                                    </p:anim>
                                    <p:animEffect transition="in" filter="fade">
                                      <p:cBhvr>
                                        <p:cTn id="13" dur="500"/>
                                        <p:tgtEl>
                                          <p:spTgt spid="23"/>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par>
                          <p:cTn id="18" fill="hold">
                            <p:stCondLst>
                              <p:cond delay="1500"/>
                            </p:stCondLst>
                            <p:childTnLst>
                              <p:par>
                                <p:cTn id="19" presetID="42" presetClass="entr" presetSubtype="0" fill="hold" grpId="0" nodeType="after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anim calcmode="lin" valueType="num">
                                      <p:cBhvr>
                                        <p:cTn id="22" dur="500" fill="hold"/>
                                        <p:tgtEl>
                                          <p:spTgt spid="25"/>
                                        </p:tgtEl>
                                        <p:attrNameLst>
                                          <p:attrName>ppt_x</p:attrName>
                                        </p:attrNameLst>
                                      </p:cBhvr>
                                      <p:tavLst>
                                        <p:tav tm="0">
                                          <p:val>
                                            <p:strVal val="#ppt_x"/>
                                          </p:val>
                                        </p:tav>
                                        <p:tav tm="100000">
                                          <p:val>
                                            <p:strVal val="#ppt_x"/>
                                          </p:val>
                                        </p:tav>
                                      </p:tavLst>
                                    </p:anim>
                                    <p:anim calcmode="lin" valueType="num">
                                      <p:cBhvr>
                                        <p:cTn id="23" dur="500" fill="hold"/>
                                        <p:tgtEl>
                                          <p:spTgt spid="25"/>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anim calcmode="lin" valueType="num">
                                      <p:cBhvr>
                                        <p:cTn id="27" dur="500" fill="hold"/>
                                        <p:tgtEl>
                                          <p:spTgt spid="26"/>
                                        </p:tgtEl>
                                        <p:attrNameLst>
                                          <p:attrName>ppt_x</p:attrName>
                                        </p:attrNameLst>
                                      </p:cBhvr>
                                      <p:tavLst>
                                        <p:tav tm="0">
                                          <p:val>
                                            <p:strVal val="#ppt_x"/>
                                          </p:val>
                                        </p:tav>
                                        <p:tav tm="100000">
                                          <p:val>
                                            <p:strVal val="#ppt_x"/>
                                          </p:val>
                                        </p:tav>
                                      </p:tavLst>
                                    </p:anim>
                                    <p:anim calcmode="lin" valueType="num">
                                      <p:cBhvr>
                                        <p:cTn id="28"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3" grpId="0" animBg="1"/>
      <p:bldP spid="25" grpId="0"/>
      <p:bldP spid="26"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p:nvPr/>
        </p:nvSpPr>
        <p:spPr>
          <a:xfrm>
            <a:off x="759408" y="1002689"/>
            <a:ext cx="5110280" cy="461537"/>
          </a:xfrm>
          <a:prstGeom prst="rect">
            <a:avLst/>
          </a:prstGeom>
          <a:noFill/>
        </p:spPr>
        <p:txBody>
          <a:bodyPr wrap="square" rtlCol="0">
            <a:spAutoFit/>
          </a:bodyPr>
          <a:lstStyle>
            <a:defPPr>
              <a:defRPr lang="zh-CN"/>
            </a:defPPr>
            <a:lvl1pPr algn="ctr">
              <a:defRPr sz="2800" b="1">
                <a:latin typeface="+mj-ea"/>
                <a:ea typeface="+mj-ea"/>
              </a:defRPr>
            </a:lvl1pPr>
          </a:lstStyle>
          <a:p>
            <a:pPr algn="l"/>
            <a:r>
              <a:rPr lang="en-US" altLang="zh-CN" sz="2400" b="0">
                <a:latin typeface="+mn-lt"/>
                <a:ea typeface="+mn-ea"/>
                <a:cs typeface="+mn-ea"/>
                <a:sym typeface="+mn-lt"/>
              </a:rPr>
              <a:t>2</a:t>
            </a:r>
            <a:r>
              <a:rPr lang="zh-CN" altLang="en-US" sz="2400" b="0">
                <a:latin typeface="+mn-lt"/>
                <a:ea typeface="+mn-ea"/>
                <a:cs typeface="+mn-ea"/>
                <a:sym typeface="+mn-lt"/>
              </a:rPr>
              <a:t>、不安全行为</a:t>
            </a:r>
          </a:p>
        </p:txBody>
      </p:sp>
      <p:grpSp>
        <p:nvGrpSpPr>
          <p:cNvPr id="3" name="组合 2"/>
          <p:cNvGrpSpPr/>
          <p:nvPr/>
        </p:nvGrpSpPr>
        <p:grpSpPr>
          <a:xfrm>
            <a:off x="914044" y="1824187"/>
            <a:ext cx="6489504" cy="471929"/>
            <a:chOff x="914400" y="1480883"/>
            <a:chExt cx="6492039" cy="472114"/>
          </a:xfrm>
        </p:grpSpPr>
        <p:sp>
          <p:nvSpPr>
            <p:cNvPr id="19" name="矩形 7"/>
            <p:cNvSpPr>
              <a:spLocks noChangeArrowheads="1"/>
            </p:cNvSpPr>
            <p:nvPr/>
          </p:nvSpPr>
          <p:spPr bwMode="auto">
            <a:xfrm>
              <a:off x="914400" y="1480883"/>
              <a:ext cx="6492039" cy="472114"/>
            </a:xfrm>
            <a:prstGeom prst="rect">
              <a:avLst/>
            </a:prstGeom>
            <a:gradFill>
              <a:gsLst>
                <a:gs pos="61000">
                  <a:schemeClr val="tx1"/>
                </a:gs>
                <a:gs pos="0">
                  <a:srgbClr val="5E5E5E"/>
                </a:gs>
                <a:gs pos="100000">
                  <a:srgbClr val="323232"/>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04" tIns="45703" rIns="91404" bIns="45703" numCol="1" spcCol="0" rtlCol="0" fromWordArt="0" anchor="t" anchorCtr="0" forceAA="0" compatLnSpc="1">
              <a:noAutofit/>
            </a:bodyPr>
            <a:lstStyle/>
            <a:p>
              <a:pPr algn="ctr"/>
              <a:endParaRPr lang="zh-CN" altLang="en-US" sz="2400">
                <a:solidFill>
                  <a:schemeClr val="accent2"/>
                </a:solidFill>
                <a:cs typeface="+mn-ea"/>
                <a:sym typeface="+mn-lt"/>
              </a:endParaRPr>
            </a:p>
          </p:txBody>
        </p:sp>
        <p:sp>
          <p:nvSpPr>
            <p:cNvPr id="20" name="矩形 2"/>
            <p:cNvSpPr>
              <a:spLocks noChangeArrowheads="1"/>
            </p:cNvSpPr>
            <p:nvPr/>
          </p:nvSpPr>
          <p:spPr bwMode="auto">
            <a:xfrm>
              <a:off x="1822548" y="1496050"/>
              <a:ext cx="5211936" cy="400138"/>
            </a:xfrm>
            <a:prstGeom prst="rect">
              <a:avLst/>
            </a:prstGeom>
            <a:noFill/>
            <a:ln w="9525">
              <a:noFill/>
              <a:miter lim="800000"/>
            </a:ln>
          </p:spPr>
          <p:txBody>
            <a:bodyPr wrap="square">
              <a:spAutoFit/>
            </a:bodyPr>
            <a:lstStyle/>
            <a:p>
              <a:pPr eaLnBrk="0" hangingPunct="0"/>
              <a:r>
                <a:rPr lang="zh-CN" altLang="en-US" sz="2000" b="1">
                  <a:solidFill>
                    <a:schemeClr val="accent2"/>
                  </a:solidFill>
                  <a:cs typeface="+mn-ea"/>
                  <a:sym typeface="+mn-lt"/>
                </a:rPr>
                <a:t>造成安全装置失效</a:t>
              </a:r>
            </a:p>
          </p:txBody>
        </p:sp>
      </p:grpSp>
      <p:sp>
        <p:nvSpPr>
          <p:cNvPr id="21" name="矩形: 圆角 20"/>
          <p:cNvSpPr/>
          <p:nvPr/>
        </p:nvSpPr>
        <p:spPr bwMode="auto">
          <a:xfrm>
            <a:off x="1112425" y="1705179"/>
            <a:ext cx="587375" cy="668292"/>
          </a:xfrm>
          <a:prstGeom prst="roundRect">
            <a:avLst>
              <a:gd name="adj" fmla="val 10381"/>
            </a:avLst>
          </a:prstGeom>
          <a:solidFill>
            <a:srgbClr val="0070C0"/>
          </a:soli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04" tIns="45703" rIns="91404" bIns="45703" numCol="1" spcCol="0" rtlCol="0" fromWordArt="0" anchor="t" anchorCtr="0" forceAA="0" compatLnSpc="1">
            <a:noAutofit/>
          </a:bodyPr>
          <a:lstStyle/>
          <a:p>
            <a:pPr algn="ctr"/>
            <a:r>
              <a:rPr lang="en-US" altLang="zh-CN" sz="3600">
                <a:solidFill>
                  <a:schemeClr val="accent2"/>
                </a:solidFill>
                <a:cs typeface="+mn-ea"/>
                <a:sym typeface="+mn-lt"/>
              </a:rPr>
              <a:t>2</a:t>
            </a:r>
            <a:endParaRPr lang="zh-CN" altLang="en-US" sz="3600">
              <a:solidFill>
                <a:schemeClr val="accent2"/>
              </a:solidFill>
              <a:cs typeface="+mn-ea"/>
              <a:sym typeface="+mn-lt"/>
            </a:endParaRPr>
          </a:p>
        </p:txBody>
      </p:sp>
      <p:sp>
        <p:nvSpPr>
          <p:cNvPr id="28" name="矩形 9"/>
          <p:cNvSpPr>
            <a:spLocks noChangeArrowheads="1"/>
          </p:cNvSpPr>
          <p:nvPr/>
        </p:nvSpPr>
        <p:spPr bwMode="auto">
          <a:xfrm>
            <a:off x="1070962" y="2525227"/>
            <a:ext cx="4798725" cy="1538370"/>
          </a:xfrm>
          <a:prstGeom prst="rect">
            <a:avLst/>
          </a:prstGeom>
          <a:noFill/>
          <a:ln w="9525">
            <a:noFill/>
            <a:miter lim="800000"/>
          </a:ln>
        </p:spPr>
        <p:txBody>
          <a:bodyPr>
            <a:spAutoFit/>
          </a:bodyPr>
          <a:lstStyle/>
          <a:p>
            <a:pPr marL="285750" indent="-285750" eaLnBrk="0" hangingPunct="0">
              <a:lnSpc>
                <a:spcPct val="120000"/>
              </a:lnSpc>
              <a:buFont typeface="Wingdings" panose="05000000000000000000" pitchFamily="2" charset="2"/>
              <a:buChar char="Ø"/>
            </a:pPr>
            <a:r>
              <a:rPr lang="zh-CN" altLang="en-US" sz="2000">
                <a:solidFill>
                  <a:srgbClr val="2C2D34"/>
                </a:solidFill>
                <a:cs typeface="+mn-ea"/>
                <a:sym typeface="+mn-lt"/>
              </a:rPr>
              <a:t>拆除了安全装置</a:t>
            </a:r>
          </a:p>
          <a:p>
            <a:pPr marL="285750" indent="-285750" eaLnBrk="0" hangingPunct="0">
              <a:lnSpc>
                <a:spcPct val="120000"/>
              </a:lnSpc>
              <a:buFont typeface="Wingdings" panose="05000000000000000000" pitchFamily="2" charset="2"/>
              <a:buChar char="Ø"/>
            </a:pPr>
            <a:r>
              <a:rPr lang="zh-CN" altLang="en-US" sz="2000">
                <a:solidFill>
                  <a:srgbClr val="2C2D34"/>
                </a:solidFill>
                <a:cs typeface="+mn-ea"/>
                <a:sym typeface="+mn-lt"/>
              </a:rPr>
              <a:t>安全装置堵塞，失掉作用</a:t>
            </a:r>
          </a:p>
          <a:p>
            <a:pPr marL="285750" indent="-285750" eaLnBrk="0" hangingPunct="0">
              <a:lnSpc>
                <a:spcPct val="120000"/>
              </a:lnSpc>
              <a:buFont typeface="Wingdings" panose="05000000000000000000" pitchFamily="2" charset="2"/>
              <a:buChar char="Ø"/>
            </a:pPr>
            <a:r>
              <a:rPr lang="zh-CN" altLang="en-US" sz="2000">
                <a:solidFill>
                  <a:srgbClr val="2C2D34"/>
                </a:solidFill>
                <a:cs typeface="+mn-ea"/>
                <a:sym typeface="+mn-lt"/>
              </a:rPr>
              <a:t>调整的错误造成安全装置失效</a:t>
            </a:r>
          </a:p>
          <a:p>
            <a:pPr marL="285750" indent="-285750" eaLnBrk="0" hangingPunct="0">
              <a:lnSpc>
                <a:spcPct val="120000"/>
              </a:lnSpc>
              <a:buFont typeface="Wingdings" panose="05000000000000000000" pitchFamily="2" charset="2"/>
              <a:buChar char="Ø"/>
            </a:pPr>
            <a:r>
              <a:rPr lang="zh-CN" altLang="en-US" sz="2000">
                <a:solidFill>
                  <a:srgbClr val="2C2D34"/>
                </a:solidFill>
                <a:cs typeface="+mn-ea"/>
                <a:sym typeface="+mn-lt"/>
              </a:rPr>
              <a:t>其它</a:t>
            </a:r>
          </a:p>
        </p:txBody>
      </p:sp>
      <p:grpSp>
        <p:nvGrpSpPr>
          <p:cNvPr id="4" name="组合 3"/>
          <p:cNvGrpSpPr/>
          <p:nvPr/>
        </p:nvGrpSpPr>
        <p:grpSpPr>
          <a:xfrm>
            <a:off x="914044" y="4229562"/>
            <a:ext cx="6489504" cy="471929"/>
            <a:chOff x="914400" y="3887198"/>
            <a:chExt cx="6492039" cy="472114"/>
          </a:xfrm>
        </p:grpSpPr>
        <p:sp>
          <p:nvSpPr>
            <p:cNvPr id="29" name="矩形 7"/>
            <p:cNvSpPr>
              <a:spLocks noChangeArrowheads="1"/>
            </p:cNvSpPr>
            <p:nvPr/>
          </p:nvSpPr>
          <p:spPr bwMode="auto">
            <a:xfrm>
              <a:off x="914400" y="3887198"/>
              <a:ext cx="6492039" cy="472114"/>
            </a:xfrm>
            <a:prstGeom prst="rect">
              <a:avLst/>
            </a:prstGeom>
            <a:gradFill>
              <a:gsLst>
                <a:gs pos="61000">
                  <a:schemeClr val="tx1"/>
                </a:gs>
                <a:gs pos="0">
                  <a:srgbClr val="5E5E5E"/>
                </a:gs>
                <a:gs pos="100000">
                  <a:srgbClr val="323232"/>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04" tIns="45703" rIns="91404" bIns="45703" numCol="1" spcCol="0" rtlCol="0" fromWordArt="0" anchor="t" anchorCtr="0" forceAA="0" compatLnSpc="1">
              <a:noAutofit/>
            </a:bodyPr>
            <a:lstStyle/>
            <a:p>
              <a:pPr algn="ctr"/>
              <a:endParaRPr lang="zh-CN" altLang="en-US" sz="2400">
                <a:solidFill>
                  <a:schemeClr val="accent2"/>
                </a:solidFill>
                <a:cs typeface="+mn-ea"/>
                <a:sym typeface="+mn-lt"/>
              </a:endParaRPr>
            </a:p>
          </p:txBody>
        </p:sp>
        <p:sp>
          <p:nvSpPr>
            <p:cNvPr id="30" name="矩形 2"/>
            <p:cNvSpPr>
              <a:spLocks noChangeArrowheads="1"/>
            </p:cNvSpPr>
            <p:nvPr/>
          </p:nvSpPr>
          <p:spPr bwMode="auto">
            <a:xfrm>
              <a:off x="1769649" y="3902365"/>
              <a:ext cx="5211936" cy="400138"/>
            </a:xfrm>
            <a:prstGeom prst="rect">
              <a:avLst/>
            </a:prstGeom>
            <a:noFill/>
            <a:ln w="9525">
              <a:noFill/>
              <a:miter lim="800000"/>
            </a:ln>
          </p:spPr>
          <p:txBody>
            <a:bodyPr wrap="square">
              <a:spAutoFit/>
            </a:bodyPr>
            <a:lstStyle/>
            <a:p>
              <a:pPr eaLnBrk="0" hangingPunct="0"/>
              <a:r>
                <a:rPr lang="zh-CN" altLang="en-US" sz="2000" b="1">
                  <a:solidFill>
                    <a:schemeClr val="accent2"/>
                  </a:solidFill>
                  <a:cs typeface="+mn-ea"/>
                  <a:sym typeface="+mn-lt"/>
                </a:rPr>
                <a:t>使用不安全设备</a:t>
              </a:r>
            </a:p>
          </p:txBody>
        </p:sp>
      </p:grpSp>
      <p:sp>
        <p:nvSpPr>
          <p:cNvPr id="31" name="矩形: 圆角 30"/>
          <p:cNvSpPr/>
          <p:nvPr/>
        </p:nvSpPr>
        <p:spPr bwMode="auto">
          <a:xfrm>
            <a:off x="1112425" y="4110555"/>
            <a:ext cx="587375" cy="668292"/>
          </a:xfrm>
          <a:prstGeom prst="roundRect">
            <a:avLst>
              <a:gd name="adj" fmla="val 10381"/>
            </a:avLst>
          </a:prstGeom>
          <a:solidFill>
            <a:srgbClr val="0070C0"/>
          </a:soli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04" tIns="45703" rIns="91404" bIns="45703" numCol="1" spcCol="0" rtlCol="0" fromWordArt="0" anchor="t" anchorCtr="0" forceAA="0" compatLnSpc="1">
            <a:noAutofit/>
          </a:bodyPr>
          <a:lstStyle/>
          <a:p>
            <a:pPr algn="ctr"/>
            <a:r>
              <a:rPr lang="en-US" altLang="zh-CN" sz="4000">
                <a:solidFill>
                  <a:schemeClr val="accent2"/>
                </a:solidFill>
                <a:cs typeface="+mn-ea"/>
                <a:sym typeface="+mn-lt"/>
              </a:rPr>
              <a:t>3</a:t>
            </a:r>
            <a:endParaRPr lang="zh-CN" altLang="en-US" sz="4000">
              <a:solidFill>
                <a:schemeClr val="accent2"/>
              </a:solidFill>
              <a:cs typeface="+mn-ea"/>
              <a:sym typeface="+mn-lt"/>
            </a:endParaRPr>
          </a:p>
        </p:txBody>
      </p:sp>
      <p:sp>
        <p:nvSpPr>
          <p:cNvPr id="32" name="矩形 9"/>
          <p:cNvSpPr>
            <a:spLocks noChangeArrowheads="1"/>
          </p:cNvSpPr>
          <p:nvPr/>
        </p:nvSpPr>
        <p:spPr bwMode="auto">
          <a:xfrm>
            <a:off x="1070962" y="4930601"/>
            <a:ext cx="4798725" cy="1169038"/>
          </a:xfrm>
          <a:prstGeom prst="rect">
            <a:avLst/>
          </a:prstGeom>
          <a:noFill/>
          <a:ln w="9525">
            <a:noFill/>
            <a:miter lim="800000"/>
          </a:ln>
        </p:spPr>
        <p:txBody>
          <a:bodyPr>
            <a:spAutoFit/>
          </a:bodyPr>
          <a:lstStyle/>
          <a:p>
            <a:pPr marL="285750" indent="-285750" eaLnBrk="0" hangingPunct="0">
              <a:lnSpc>
                <a:spcPct val="120000"/>
              </a:lnSpc>
              <a:buFont typeface="Wingdings" panose="05000000000000000000" pitchFamily="2" charset="2"/>
              <a:buChar char="Ø"/>
            </a:pPr>
            <a:r>
              <a:rPr lang="zh-CN" altLang="en-US" sz="2000">
                <a:solidFill>
                  <a:srgbClr val="2C2D34"/>
                </a:solidFill>
                <a:cs typeface="+mn-ea"/>
                <a:sym typeface="+mn-lt"/>
              </a:rPr>
              <a:t>临时使用不牢固的设施</a:t>
            </a:r>
          </a:p>
          <a:p>
            <a:pPr marL="285750" indent="-285750" eaLnBrk="0" hangingPunct="0">
              <a:lnSpc>
                <a:spcPct val="120000"/>
              </a:lnSpc>
              <a:buFont typeface="Wingdings" panose="05000000000000000000" pitchFamily="2" charset="2"/>
              <a:buChar char="Ø"/>
            </a:pPr>
            <a:r>
              <a:rPr lang="zh-CN" altLang="en-US" sz="2000">
                <a:solidFill>
                  <a:srgbClr val="2C2D34"/>
                </a:solidFill>
                <a:cs typeface="+mn-ea"/>
                <a:sym typeface="+mn-lt"/>
              </a:rPr>
              <a:t>使用无安全装置的设备</a:t>
            </a:r>
          </a:p>
          <a:p>
            <a:pPr marL="285750" indent="-285750" eaLnBrk="0" hangingPunct="0">
              <a:lnSpc>
                <a:spcPct val="120000"/>
              </a:lnSpc>
              <a:buFont typeface="Wingdings" panose="05000000000000000000" pitchFamily="2" charset="2"/>
              <a:buChar char="Ø"/>
            </a:pPr>
            <a:r>
              <a:rPr lang="zh-CN" altLang="en-US" sz="2000">
                <a:solidFill>
                  <a:srgbClr val="2C2D34"/>
                </a:solidFill>
                <a:cs typeface="+mn-ea"/>
                <a:sym typeface="+mn-lt"/>
              </a:rPr>
              <a:t>其它</a:t>
            </a:r>
          </a:p>
        </p:txBody>
      </p:sp>
      <p:pic>
        <p:nvPicPr>
          <p:cNvPr id="40" name="图片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16213" y="1795674"/>
            <a:ext cx="3954203" cy="4417327"/>
          </a:xfrm>
          <a:prstGeom prst="rect">
            <a:avLst/>
          </a:prstGeom>
          <a:noFill/>
          <a:ln w="9525">
            <a:solidFill>
              <a:schemeClr val="tx2">
                <a:lumMod val="20000"/>
                <a:lumOff val="80000"/>
              </a:schemeClr>
            </a:solidFill>
            <a:miter lim="800000"/>
            <a:headEnd/>
            <a:tailEnd/>
          </a:ln>
        </p:spPr>
      </p:pic>
      <p:sp>
        <p:nvSpPr>
          <p:cNvPr id="16" name="文本框 15"/>
          <p:cNvSpPr txBox="1"/>
          <p:nvPr/>
        </p:nvSpPr>
        <p:spPr>
          <a:xfrm>
            <a:off x="1536316" y="284669"/>
            <a:ext cx="5110280" cy="584775"/>
          </a:xfrm>
          <a:prstGeom prst="rect">
            <a:avLst/>
          </a:prstGeom>
          <a:noFill/>
        </p:spPr>
        <p:txBody>
          <a:bodyPr wrap="square" rtlCol="0">
            <a:spAutoFit/>
          </a:bodyPr>
          <a:lstStyle>
            <a:defPPr>
              <a:defRPr lang="zh-CN"/>
            </a:defPPr>
            <a:lvl1pPr algn="ctr">
              <a:defRPr sz="2800" b="1">
                <a:latin typeface="+mj-ea"/>
                <a:ea typeface="+mj-ea"/>
              </a:defRPr>
            </a:lvl1pPr>
          </a:lstStyle>
          <a:p>
            <a:pPr algn="l"/>
            <a:r>
              <a:rPr lang="zh-CN" altLang="en-US" sz="3200" dirty="0">
                <a:latin typeface="+mn-lt"/>
                <a:ea typeface="+mn-ea"/>
                <a:cs typeface="+mn-ea"/>
                <a:sym typeface="+mn-lt"/>
              </a:rPr>
              <a:t>事故发生的原因</a:t>
            </a:r>
          </a:p>
        </p:txBody>
      </p:sp>
    </p:spTree>
  </p:cSld>
  <p:clrMapOvr>
    <a:masterClrMapping/>
  </p:clrMapOvr>
  <mc:AlternateContent xmlns:mc="http://schemas.openxmlformats.org/markup-compatibility/2006" xmlns:p14="http://schemas.microsoft.com/office/powerpoint/2010/main">
    <mc:Choice Requires="p14">
      <p:transition p14:dur="0" advTm="4831"/>
    </mc:Choice>
    <mc:Fallback xmlns="">
      <p:transition advTm="48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anim calcmode="lin" valueType="num">
                                      <p:cBhvr>
                                        <p:cTn id="18" dur="500" fill="hold"/>
                                        <p:tgtEl>
                                          <p:spTgt spid="28"/>
                                        </p:tgtEl>
                                        <p:attrNameLst>
                                          <p:attrName>ppt_x</p:attrName>
                                        </p:attrNameLst>
                                      </p:cBhvr>
                                      <p:tavLst>
                                        <p:tav tm="0">
                                          <p:val>
                                            <p:strVal val="#ppt_x"/>
                                          </p:val>
                                        </p:tav>
                                        <p:tav tm="100000">
                                          <p:val>
                                            <p:strVal val="#ppt_x"/>
                                          </p:val>
                                        </p:tav>
                                      </p:tavLst>
                                    </p:anim>
                                    <p:anim calcmode="lin" valueType="num">
                                      <p:cBhvr>
                                        <p:cTn id="19" dur="500" fill="hold"/>
                                        <p:tgtEl>
                                          <p:spTgt spid="28"/>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p:cTn id="23" dur="500" fill="hold"/>
                                        <p:tgtEl>
                                          <p:spTgt spid="31"/>
                                        </p:tgtEl>
                                        <p:attrNameLst>
                                          <p:attrName>ppt_w</p:attrName>
                                        </p:attrNameLst>
                                      </p:cBhvr>
                                      <p:tavLst>
                                        <p:tav tm="0">
                                          <p:val>
                                            <p:fltVal val="0"/>
                                          </p:val>
                                        </p:tav>
                                        <p:tav tm="100000">
                                          <p:val>
                                            <p:strVal val="#ppt_w"/>
                                          </p:val>
                                        </p:tav>
                                      </p:tavLst>
                                    </p:anim>
                                    <p:anim calcmode="lin" valueType="num">
                                      <p:cBhvr>
                                        <p:cTn id="24" dur="500" fill="hold"/>
                                        <p:tgtEl>
                                          <p:spTgt spid="31"/>
                                        </p:tgtEl>
                                        <p:attrNameLst>
                                          <p:attrName>ppt_h</p:attrName>
                                        </p:attrNameLst>
                                      </p:cBhvr>
                                      <p:tavLst>
                                        <p:tav tm="0">
                                          <p:val>
                                            <p:fltVal val="0"/>
                                          </p:val>
                                        </p:tav>
                                        <p:tav tm="100000">
                                          <p:val>
                                            <p:strVal val="#ppt_h"/>
                                          </p:val>
                                        </p:tav>
                                      </p:tavLst>
                                    </p:anim>
                                    <p:animEffect transition="in" filter="fade">
                                      <p:cBhvr>
                                        <p:cTn id="25" dur="500"/>
                                        <p:tgtEl>
                                          <p:spTgt spid="31"/>
                                        </p:tgtEl>
                                      </p:cBhvr>
                                    </p:animEffect>
                                  </p:childTnLst>
                                </p:cTn>
                              </p:par>
                            </p:childTnLst>
                          </p:cTn>
                        </p:par>
                        <p:par>
                          <p:cTn id="26" fill="hold">
                            <p:stCondLst>
                              <p:cond delay="2000"/>
                            </p:stCondLst>
                            <p:childTnLst>
                              <p:par>
                                <p:cTn id="27" presetID="22" presetClass="entr" presetSubtype="8"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left)">
                                      <p:cBhvr>
                                        <p:cTn id="29" dur="500"/>
                                        <p:tgtEl>
                                          <p:spTgt spid="4"/>
                                        </p:tgtEl>
                                      </p:cBhvr>
                                    </p:animEffect>
                                  </p:childTnLst>
                                </p:cTn>
                              </p:par>
                            </p:childTnLst>
                          </p:cTn>
                        </p:par>
                        <p:par>
                          <p:cTn id="30" fill="hold">
                            <p:stCondLst>
                              <p:cond delay="2500"/>
                            </p:stCondLst>
                            <p:childTnLst>
                              <p:par>
                                <p:cTn id="31" presetID="42" presetClass="entr" presetSubtype="0" fill="hold" grpId="0" nodeType="after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500"/>
                                        <p:tgtEl>
                                          <p:spTgt spid="32"/>
                                        </p:tgtEl>
                                      </p:cBhvr>
                                    </p:animEffect>
                                    <p:anim calcmode="lin" valueType="num">
                                      <p:cBhvr>
                                        <p:cTn id="34" dur="500" fill="hold"/>
                                        <p:tgtEl>
                                          <p:spTgt spid="32"/>
                                        </p:tgtEl>
                                        <p:attrNameLst>
                                          <p:attrName>ppt_x</p:attrName>
                                        </p:attrNameLst>
                                      </p:cBhvr>
                                      <p:tavLst>
                                        <p:tav tm="0">
                                          <p:val>
                                            <p:strVal val="#ppt_x"/>
                                          </p:val>
                                        </p:tav>
                                        <p:tav tm="100000">
                                          <p:val>
                                            <p:strVal val="#ppt_x"/>
                                          </p:val>
                                        </p:tav>
                                      </p:tavLst>
                                    </p:anim>
                                    <p:anim calcmode="lin" valueType="num">
                                      <p:cBhvr>
                                        <p:cTn id="35" dur="500" fill="hold"/>
                                        <p:tgtEl>
                                          <p:spTgt spid="32"/>
                                        </p:tgtEl>
                                        <p:attrNameLst>
                                          <p:attrName>ppt_y</p:attrName>
                                        </p:attrNameLst>
                                      </p:cBhvr>
                                      <p:tavLst>
                                        <p:tav tm="0">
                                          <p:val>
                                            <p:strVal val="#ppt_y+.1"/>
                                          </p:val>
                                        </p:tav>
                                        <p:tav tm="100000">
                                          <p:val>
                                            <p:strVal val="#ppt_y"/>
                                          </p:val>
                                        </p:tav>
                                      </p:tavLst>
                                    </p:anim>
                                  </p:childTnLst>
                                </p:cTn>
                              </p:par>
                            </p:childTnLst>
                          </p:cTn>
                        </p:par>
                        <p:par>
                          <p:cTn id="36" fill="hold">
                            <p:stCondLst>
                              <p:cond delay="3000"/>
                            </p:stCondLst>
                            <p:childTnLst>
                              <p:par>
                                <p:cTn id="37" presetID="14" presetClass="entr" presetSubtype="10" fill="hold" nodeType="after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randombar(horizontal)">
                                      <p:cBhvr>
                                        <p:cTn id="3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8" grpId="0"/>
      <p:bldP spid="31" grpId="0" animBg="1"/>
      <p:bldP spid="3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693032" y="261001"/>
            <a:ext cx="2784000" cy="584775"/>
          </a:xfrm>
          <a:prstGeom prst="rect">
            <a:avLst/>
          </a:prstGeom>
          <a:noFill/>
        </p:spPr>
        <p:txBody>
          <a:bodyPr wrap="square" rtlCol="0">
            <a:spAutoFit/>
          </a:bodyPr>
          <a:lstStyle/>
          <a:p>
            <a:r>
              <a:rPr lang="zh-CN" altLang="en-US" sz="3200" b="1" dirty="0">
                <a:cs typeface="+mn-ea"/>
                <a:sym typeface="+mn-lt"/>
              </a:rPr>
              <a:t>违章指挥</a:t>
            </a:r>
          </a:p>
        </p:txBody>
      </p:sp>
      <p:pic>
        <p:nvPicPr>
          <p:cNvPr id="8" name="图片 5" descr="违章指挥.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0001" y="933000"/>
            <a:ext cx="7198521" cy="518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p:nvPr/>
        </p:nvSpPr>
        <p:spPr>
          <a:xfrm>
            <a:off x="759407" y="1004250"/>
            <a:ext cx="5110280" cy="461537"/>
          </a:xfrm>
          <a:prstGeom prst="rect">
            <a:avLst/>
          </a:prstGeom>
          <a:noFill/>
        </p:spPr>
        <p:txBody>
          <a:bodyPr wrap="square" rtlCol="0">
            <a:spAutoFit/>
          </a:bodyPr>
          <a:lstStyle>
            <a:defPPr>
              <a:defRPr lang="zh-CN"/>
            </a:defPPr>
            <a:lvl1pPr algn="ctr">
              <a:defRPr sz="2800" b="1">
                <a:latin typeface="+mj-ea"/>
                <a:ea typeface="+mj-ea"/>
              </a:defRPr>
            </a:lvl1pPr>
          </a:lstStyle>
          <a:p>
            <a:pPr algn="l"/>
            <a:r>
              <a:rPr lang="en-US" altLang="zh-CN" sz="2400" b="0" dirty="0">
                <a:latin typeface="+mn-lt"/>
                <a:ea typeface="+mn-ea"/>
                <a:cs typeface="+mn-ea"/>
                <a:sym typeface="+mn-lt"/>
              </a:rPr>
              <a:t>2</a:t>
            </a:r>
            <a:r>
              <a:rPr lang="zh-CN" altLang="en-US" sz="2400" b="0" dirty="0">
                <a:latin typeface="+mn-lt"/>
                <a:ea typeface="+mn-ea"/>
                <a:cs typeface="+mn-ea"/>
                <a:sym typeface="+mn-lt"/>
              </a:rPr>
              <a:t>、不安全行为</a:t>
            </a:r>
          </a:p>
        </p:txBody>
      </p:sp>
      <p:grpSp>
        <p:nvGrpSpPr>
          <p:cNvPr id="3" name="组合 2"/>
          <p:cNvGrpSpPr/>
          <p:nvPr/>
        </p:nvGrpSpPr>
        <p:grpSpPr>
          <a:xfrm>
            <a:off x="914044" y="2012846"/>
            <a:ext cx="5066909" cy="471929"/>
            <a:chOff x="914401" y="2012292"/>
            <a:chExt cx="5068888" cy="472114"/>
          </a:xfrm>
        </p:grpSpPr>
        <p:sp>
          <p:nvSpPr>
            <p:cNvPr id="19" name="矩形 7"/>
            <p:cNvSpPr>
              <a:spLocks noChangeArrowheads="1"/>
            </p:cNvSpPr>
            <p:nvPr/>
          </p:nvSpPr>
          <p:spPr bwMode="auto">
            <a:xfrm>
              <a:off x="914401" y="2012292"/>
              <a:ext cx="5068888" cy="472114"/>
            </a:xfrm>
            <a:prstGeom prst="rect">
              <a:avLst/>
            </a:prstGeom>
            <a:gradFill>
              <a:gsLst>
                <a:gs pos="61000">
                  <a:schemeClr val="tx1"/>
                </a:gs>
                <a:gs pos="0">
                  <a:srgbClr val="5E5E5E"/>
                </a:gs>
                <a:gs pos="100000">
                  <a:srgbClr val="323232"/>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04" tIns="45703" rIns="91404" bIns="45703" numCol="1" spcCol="0" rtlCol="0" fromWordArt="0" anchor="t" anchorCtr="0" forceAA="0" compatLnSpc="1">
              <a:noAutofit/>
            </a:bodyPr>
            <a:lstStyle/>
            <a:p>
              <a:pPr algn="ctr"/>
              <a:endParaRPr lang="zh-CN" altLang="en-US" sz="2400">
                <a:solidFill>
                  <a:schemeClr val="accent2"/>
                </a:solidFill>
                <a:cs typeface="+mn-ea"/>
                <a:sym typeface="+mn-lt"/>
              </a:endParaRPr>
            </a:p>
          </p:txBody>
        </p:sp>
        <p:sp>
          <p:nvSpPr>
            <p:cNvPr id="20" name="矩形 2"/>
            <p:cNvSpPr>
              <a:spLocks noChangeArrowheads="1"/>
            </p:cNvSpPr>
            <p:nvPr/>
          </p:nvSpPr>
          <p:spPr bwMode="auto">
            <a:xfrm>
              <a:off x="1822547" y="2027459"/>
              <a:ext cx="3896685" cy="400138"/>
            </a:xfrm>
            <a:prstGeom prst="rect">
              <a:avLst/>
            </a:prstGeom>
            <a:noFill/>
            <a:ln w="9525">
              <a:noFill/>
              <a:miter lim="800000"/>
            </a:ln>
          </p:spPr>
          <p:txBody>
            <a:bodyPr wrap="square">
              <a:spAutoFit/>
            </a:bodyPr>
            <a:lstStyle/>
            <a:p>
              <a:pPr eaLnBrk="0" hangingPunct="0"/>
              <a:r>
                <a:rPr lang="zh-CN" altLang="en-US" sz="2000" b="1">
                  <a:solidFill>
                    <a:schemeClr val="accent2"/>
                  </a:solidFill>
                  <a:cs typeface="+mn-ea"/>
                  <a:sym typeface="+mn-lt"/>
                </a:rPr>
                <a:t>手代替工具操作</a:t>
              </a:r>
            </a:p>
          </p:txBody>
        </p:sp>
      </p:grpSp>
      <p:sp>
        <p:nvSpPr>
          <p:cNvPr id="21" name="矩形: 圆角 20"/>
          <p:cNvSpPr/>
          <p:nvPr/>
        </p:nvSpPr>
        <p:spPr bwMode="auto">
          <a:xfrm>
            <a:off x="1112425" y="1893839"/>
            <a:ext cx="587375" cy="668292"/>
          </a:xfrm>
          <a:prstGeom prst="roundRect">
            <a:avLst>
              <a:gd name="adj" fmla="val 10381"/>
            </a:avLst>
          </a:prstGeom>
          <a:solidFill>
            <a:srgbClr val="0070C0"/>
          </a:soli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04" tIns="45703" rIns="91404" bIns="45703" numCol="1" spcCol="0" rtlCol="0" fromWordArt="0" anchor="t" anchorCtr="0" forceAA="0" compatLnSpc="1">
            <a:noAutofit/>
          </a:bodyPr>
          <a:lstStyle/>
          <a:p>
            <a:pPr algn="ctr"/>
            <a:r>
              <a:rPr lang="en-US" altLang="zh-CN" sz="3600">
                <a:solidFill>
                  <a:schemeClr val="accent2"/>
                </a:solidFill>
                <a:cs typeface="+mn-ea"/>
                <a:sym typeface="+mn-lt"/>
              </a:rPr>
              <a:t>4</a:t>
            </a:r>
            <a:endParaRPr lang="zh-CN" altLang="en-US" sz="3600">
              <a:solidFill>
                <a:schemeClr val="accent2"/>
              </a:solidFill>
              <a:cs typeface="+mn-ea"/>
              <a:sym typeface="+mn-lt"/>
            </a:endParaRPr>
          </a:p>
        </p:txBody>
      </p:sp>
      <p:sp>
        <p:nvSpPr>
          <p:cNvPr id="28" name="矩形 9"/>
          <p:cNvSpPr>
            <a:spLocks noChangeArrowheads="1"/>
          </p:cNvSpPr>
          <p:nvPr/>
        </p:nvSpPr>
        <p:spPr bwMode="auto">
          <a:xfrm>
            <a:off x="1070962" y="2713884"/>
            <a:ext cx="4798725" cy="1061060"/>
          </a:xfrm>
          <a:prstGeom prst="rect">
            <a:avLst/>
          </a:prstGeom>
          <a:noFill/>
          <a:ln w="9525">
            <a:noFill/>
            <a:miter lim="800000"/>
          </a:ln>
        </p:spPr>
        <p:txBody>
          <a:bodyPr>
            <a:spAutoFit/>
          </a:bodyPr>
          <a:lstStyle/>
          <a:p>
            <a:pPr marL="285750" indent="-285750" eaLnBrk="0" hangingPunct="0">
              <a:lnSpc>
                <a:spcPct val="120000"/>
              </a:lnSpc>
              <a:buFont typeface="Wingdings" panose="05000000000000000000" pitchFamily="2" charset="2"/>
              <a:buChar char="Ø"/>
            </a:pPr>
            <a:r>
              <a:rPr lang="zh-CN" altLang="en-US" sz="1800">
                <a:solidFill>
                  <a:srgbClr val="2C2D34"/>
                </a:solidFill>
                <a:cs typeface="+mn-ea"/>
                <a:sym typeface="+mn-lt"/>
              </a:rPr>
              <a:t>用手代替手动工具</a:t>
            </a:r>
          </a:p>
          <a:p>
            <a:pPr marL="285750" indent="-285750" eaLnBrk="0" hangingPunct="0">
              <a:lnSpc>
                <a:spcPct val="120000"/>
              </a:lnSpc>
              <a:buFont typeface="Wingdings" panose="05000000000000000000" pitchFamily="2" charset="2"/>
              <a:buChar char="Ø"/>
            </a:pPr>
            <a:r>
              <a:rPr lang="zh-CN" altLang="en-US" sz="1800">
                <a:solidFill>
                  <a:srgbClr val="2C2D34"/>
                </a:solidFill>
                <a:cs typeface="+mn-ea"/>
                <a:sym typeface="+mn-lt"/>
              </a:rPr>
              <a:t>用手清除切屑</a:t>
            </a:r>
          </a:p>
          <a:p>
            <a:pPr marL="285750" indent="-285750" eaLnBrk="0" hangingPunct="0">
              <a:lnSpc>
                <a:spcPct val="120000"/>
              </a:lnSpc>
              <a:buFont typeface="Wingdings" panose="05000000000000000000" pitchFamily="2" charset="2"/>
              <a:buChar char="Ø"/>
            </a:pPr>
            <a:r>
              <a:rPr lang="zh-CN" altLang="en-US" sz="1800">
                <a:solidFill>
                  <a:srgbClr val="2C2D34"/>
                </a:solidFill>
                <a:cs typeface="+mn-ea"/>
                <a:sym typeface="+mn-lt"/>
              </a:rPr>
              <a:t>不用夹具固定、用手拿工件进行机加工</a:t>
            </a:r>
          </a:p>
        </p:txBody>
      </p:sp>
      <p:grpSp>
        <p:nvGrpSpPr>
          <p:cNvPr id="4" name="组合 3"/>
          <p:cNvGrpSpPr/>
          <p:nvPr/>
        </p:nvGrpSpPr>
        <p:grpSpPr>
          <a:xfrm>
            <a:off x="914044" y="4418222"/>
            <a:ext cx="5066909" cy="471929"/>
            <a:chOff x="914401" y="4418607"/>
            <a:chExt cx="5068888" cy="472114"/>
          </a:xfrm>
        </p:grpSpPr>
        <p:sp>
          <p:nvSpPr>
            <p:cNvPr id="29" name="矩形 7"/>
            <p:cNvSpPr>
              <a:spLocks noChangeArrowheads="1"/>
            </p:cNvSpPr>
            <p:nvPr/>
          </p:nvSpPr>
          <p:spPr bwMode="auto">
            <a:xfrm>
              <a:off x="914401" y="4418607"/>
              <a:ext cx="5068888" cy="472114"/>
            </a:xfrm>
            <a:prstGeom prst="rect">
              <a:avLst/>
            </a:prstGeom>
            <a:gradFill>
              <a:gsLst>
                <a:gs pos="61000">
                  <a:schemeClr val="tx1"/>
                </a:gs>
                <a:gs pos="0">
                  <a:srgbClr val="5E5E5E"/>
                </a:gs>
                <a:gs pos="100000">
                  <a:srgbClr val="323232"/>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04" tIns="45703" rIns="91404" bIns="45703" numCol="1" spcCol="0" rtlCol="0" fromWordArt="0" anchor="t" anchorCtr="0" forceAA="0" compatLnSpc="1">
              <a:noAutofit/>
            </a:bodyPr>
            <a:lstStyle/>
            <a:p>
              <a:pPr algn="ctr"/>
              <a:endParaRPr lang="zh-CN" altLang="en-US" sz="2400">
                <a:solidFill>
                  <a:schemeClr val="accent2"/>
                </a:solidFill>
                <a:cs typeface="+mn-ea"/>
                <a:sym typeface="+mn-lt"/>
              </a:endParaRPr>
            </a:p>
          </p:txBody>
        </p:sp>
        <p:sp>
          <p:nvSpPr>
            <p:cNvPr id="30" name="矩形 2"/>
            <p:cNvSpPr>
              <a:spLocks noChangeArrowheads="1"/>
            </p:cNvSpPr>
            <p:nvPr/>
          </p:nvSpPr>
          <p:spPr bwMode="auto">
            <a:xfrm>
              <a:off x="1769648" y="4433774"/>
              <a:ext cx="3896685" cy="400138"/>
            </a:xfrm>
            <a:prstGeom prst="rect">
              <a:avLst/>
            </a:prstGeom>
            <a:noFill/>
            <a:ln w="9525">
              <a:noFill/>
              <a:miter lim="800000"/>
            </a:ln>
          </p:spPr>
          <p:txBody>
            <a:bodyPr wrap="square">
              <a:spAutoFit/>
            </a:bodyPr>
            <a:lstStyle/>
            <a:p>
              <a:pPr eaLnBrk="0" hangingPunct="0"/>
              <a:r>
                <a:rPr lang="zh-CN" altLang="en-US" sz="2000" b="1">
                  <a:solidFill>
                    <a:schemeClr val="accent2"/>
                  </a:solidFill>
                  <a:cs typeface="+mn-ea"/>
                  <a:sym typeface="+mn-lt"/>
                </a:rPr>
                <a:t>物体的不安全状态</a:t>
              </a:r>
            </a:p>
          </p:txBody>
        </p:sp>
      </p:grpSp>
      <p:sp>
        <p:nvSpPr>
          <p:cNvPr id="31" name="矩形: 圆角 30"/>
          <p:cNvSpPr/>
          <p:nvPr/>
        </p:nvSpPr>
        <p:spPr bwMode="auto">
          <a:xfrm>
            <a:off x="1112425" y="4299214"/>
            <a:ext cx="587375" cy="668292"/>
          </a:xfrm>
          <a:prstGeom prst="roundRect">
            <a:avLst>
              <a:gd name="adj" fmla="val 10381"/>
            </a:avLst>
          </a:prstGeom>
          <a:solidFill>
            <a:srgbClr val="0070C0"/>
          </a:soli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04" tIns="45703" rIns="91404" bIns="45703" numCol="1" spcCol="0" rtlCol="0" fromWordArt="0" anchor="t" anchorCtr="0" forceAA="0" compatLnSpc="1">
            <a:noAutofit/>
          </a:bodyPr>
          <a:lstStyle/>
          <a:p>
            <a:pPr algn="ctr"/>
            <a:r>
              <a:rPr lang="en-US" altLang="zh-CN" sz="3600">
                <a:solidFill>
                  <a:schemeClr val="accent2"/>
                </a:solidFill>
                <a:cs typeface="+mn-ea"/>
                <a:sym typeface="+mn-lt"/>
              </a:rPr>
              <a:t>5</a:t>
            </a:r>
            <a:endParaRPr lang="zh-CN" altLang="en-US" sz="3600">
              <a:solidFill>
                <a:schemeClr val="accent2"/>
              </a:solidFill>
              <a:cs typeface="+mn-ea"/>
              <a:sym typeface="+mn-lt"/>
            </a:endParaRPr>
          </a:p>
        </p:txBody>
      </p:sp>
      <p:sp>
        <p:nvSpPr>
          <p:cNvPr id="32" name="矩形 9"/>
          <p:cNvSpPr>
            <a:spLocks noChangeArrowheads="1"/>
          </p:cNvSpPr>
          <p:nvPr/>
        </p:nvSpPr>
        <p:spPr bwMode="auto">
          <a:xfrm>
            <a:off x="1070962" y="5119261"/>
            <a:ext cx="4798725" cy="728789"/>
          </a:xfrm>
          <a:prstGeom prst="rect">
            <a:avLst/>
          </a:prstGeom>
          <a:noFill/>
          <a:ln w="9525">
            <a:noFill/>
            <a:miter lim="800000"/>
          </a:ln>
        </p:spPr>
        <p:txBody>
          <a:bodyPr>
            <a:spAutoFit/>
          </a:bodyPr>
          <a:lstStyle/>
          <a:p>
            <a:pPr marL="285750" indent="-285750" eaLnBrk="0" hangingPunct="0">
              <a:lnSpc>
                <a:spcPct val="120000"/>
              </a:lnSpc>
              <a:buFont typeface="Wingdings" panose="05000000000000000000" pitchFamily="2" charset="2"/>
              <a:buChar char="Ø"/>
            </a:pPr>
            <a:r>
              <a:rPr lang="zh-CN" altLang="en-US" sz="1800">
                <a:solidFill>
                  <a:srgbClr val="2C2D34"/>
                </a:solidFill>
                <a:cs typeface="+mn-ea"/>
                <a:sym typeface="+mn-lt"/>
              </a:rPr>
              <a:t>（指成品、半成品、材料、工具、切屑和生产用品等）</a:t>
            </a:r>
          </a:p>
        </p:txBody>
      </p:sp>
      <p:pic>
        <p:nvPicPr>
          <p:cNvPr id="41" name="图片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11048" y="1902600"/>
            <a:ext cx="5066909" cy="3805339"/>
          </a:xfrm>
          <a:prstGeom prst="rect">
            <a:avLst/>
          </a:prstGeom>
          <a:noFill/>
          <a:ln w="9525">
            <a:solidFill>
              <a:schemeClr val="tx2">
                <a:lumMod val="20000"/>
                <a:lumOff val="80000"/>
              </a:schemeClr>
            </a:solidFill>
            <a:miter lim="800000"/>
            <a:headEnd/>
            <a:tailEnd/>
          </a:ln>
        </p:spPr>
      </p:pic>
      <p:sp>
        <p:nvSpPr>
          <p:cNvPr id="16" name="文本框 15"/>
          <p:cNvSpPr txBox="1"/>
          <p:nvPr/>
        </p:nvSpPr>
        <p:spPr>
          <a:xfrm>
            <a:off x="1536316" y="284669"/>
            <a:ext cx="5110280" cy="584775"/>
          </a:xfrm>
          <a:prstGeom prst="rect">
            <a:avLst/>
          </a:prstGeom>
          <a:noFill/>
        </p:spPr>
        <p:txBody>
          <a:bodyPr wrap="square" rtlCol="0">
            <a:spAutoFit/>
          </a:bodyPr>
          <a:lstStyle>
            <a:defPPr>
              <a:defRPr lang="zh-CN"/>
            </a:defPPr>
            <a:lvl1pPr algn="ctr">
              <a:defRPr sz="2800" b="1">
                <a:latin typeface="+mj-ea"/>
                <a:ea typeface="+mj-ea"/>
              </a:defRPr>
            </a:lvl1pPr>
          </a:lstStyle>
          <a:p>
            <a:pPr algn="l"/>
            <a:r>
              <a:rPr lang="zh-CN" altLang="en-US" sz="3200" dirty="0">
                <a:latin typeface="+mn-lt"/>
                <a:ea typeface="+mn-ea"/>
                <a:cs typeface="+mn-ea"/>
                <a:sym typeface="+mn-lt"/>
              </a:rPr>
              <a:t>事故发生的原因</a:t>
            </a:r>
          </a:p>
        </p:txBody>
      </p:sp>
    </p:spTree>
  </p:cSld>
  <p:clrMapOvr>
    <a:masterClrMapping/>
  </p:clrMapOvr>
  <mc:AlternateContent xmlns:mc="http://schemas.openxmlformats.org/markup-compatibility/2006" xmlns:p14="http://schemas.microsoft.com/office/powerpoint/2010/main">
    <mc:Choice Requires="p14">
      <p:transition p14:dur="0" advTm="4967"/>
    </mc:Choice>
    <mc:Fallback xmlns="">
      <p:transition advTm="49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up)">
                                      <p:cBhvr>
                                        <p:cTn id="17" dur="500"/>
                                        <p:tgtEl>
                                          <p:spTgt spid="28"/>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p:cTn id="21" dur="500" fill="hold"/>
                                        <p:tgtEl>
                                          <p:spTgt spid="31"/>
                                        </p:tgtEl>
                                        <p:attrNameLst>
                                          <p:attrName>ppt_w</p:attrName>
                                        </p:attrNameLst>
                                      </p:cBhvr>
                                      <p:tavLst>
                                        <p:tav tm="0">
                                          <p:val>
                                            <p:fltVal val="0"/>
                                          </p:val>
                                        </p:tav>
                                        <p:tav tm="100000">
                                          <p:val>
                                            <p:strVal val="#ppt_w"/>
                                          </p:val>
                                        </p:tav>
                                      </p:tavLst>
                                    </p:anim>
                                    <p:anim calcmode="lin" valueType="num">
                                      <p:cBhvr>
                                        <p:cTn id="22" dur="500" fill="hold"/>
                                        <p:tgtEl>
                                          <p:spTgt spid="31"/>
                                        </p:tgtEl>
                                        <p:attrNameLst>
                                          <p:attrName>ppt_h</p:attrName>
                                        </p:attrNameLst>
                                      </p:cBhvr>
                                      <p:tavLst>
                                        <p:tav tm="0">
                                          <p:val>
                                            <p:fltVal val="0"/>
                                          </p:val>
                                        </p:tav>
                                        <p:tav tm="100000">
                                          <p:val>
                                            <p:strVal val="#ppt_h"/>
                                          </p:val>
                                        </p:tav>
                                      </p:tavLst>
                                    </p:anim>
                                    <p:animEffect transition="in" filter="fade">
                                      <p:cBhvr>
                                        <p:cTn id="23" dur="500"/>
                                        <p:tgtEl>
                                          <p:spTgt spid="31"/>
                                        </p:tgtEl>
                                      </p:cBhvr>
                                    </p:animEffect>
                                  </p:childTnLst>
                                </p:cTn>
                              </p:par>
                            </p:childTnLst>
                          </p:cTn>
                        </p:par>
                        <p:par>
                          <p:cTn id="24" fill="hold">
                            <p:stCondLst>
                              <p:cond delay="2000"/>
                            </p:stCondLst>
                            <p:childTnLst>
                              <p:par>
                                <p:cTn id="25" presetID="22" presetClass="entr" presetSubtype="8"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childTnLst>
                          </p:cTn>
                        </p:par>
                        <p:par>
                          <p:cTn id="28" fill="hold">
                            <p:stCondLst>
                              <p:cond delay="2500"/>
                            </p:stCondLst>
                            <p:childTnLst>
                              <p:par>
                                <p:cTn id="29" presetID="22" presetClass="entr" presetSubtype="1" fill="hold" grpId="0" nodeType="after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ipe(up)">
                                      <p:cBhvr>
                                        <p:cTn id="31" dur="500"/>
                                        <p:tgtEl>
                                          <p:spTgt spid="32"/>
                                        </p:tgtEl>
                                      </p:cBhvr>
                                    </p:animEffect>
                                  </p:childTnLst>
                                </p:cTn>
                              </p:par>
                            </p:childTnLst>
                          </p:cTn>
                        </p:par>
                        <p:par>
                          <p:cTn id="32" fill="hold">
                            <p:stCondLst>
                              <p:cond delay="3000"/>
                            </p:stCondLst>
                            <p:childTnLst>
                              <p:par>
                                <p:cTn id="33" presetID="10" presetClass="entr" presetSubtype="0" fill="hold" nodeType="afterEffect">
                                  <p:stCondLst>
                                    <p:cond delay="0"/>
                                  </p:stCondLst>
                                  <p:childTnLst>
                                    <p:set>
                                      <p:cBhvr>
                                        <p:cTn id="34" dur="1" fill="hold">
                                          <p:stCondLst>
                                            <p:cond delay="0"/>
                                          </p:stCondLst>
                                        </p:cTn>
                                        <p:tgtEl>
                                          <p:spTgt spid="41"/>
                                        </p:tgtEl>
                                        <p:attrNameLst>
                                          <p:attrName>style.visibility</p:attrName>
                                        </p:attrNameLst>
                                      </p:cBhvr>
                                      <p:to>
                                        <p:strVal val="visible"/>
                                      </p:to>
                                    </p:set>
                                    <p:anim calcmode="lin" valueType="num">
                                      <p:cBhvr>
                                        <p:cTn id="35" dur="500" fill="hold"/>
                                        <p:tgtEl>
                                          <p:spTgt spid="41"/>
                                        </p:tgtEl>
                                        <p:attrNameLst>
                                          <p:attrName>ppt_w</p:attrName>
                                        </p:attrNameLst>
                                      </p:cBhvr>
                                      <p:tavLst>
                                        <p:tav tm="0">
                                          <p:val>
                                            <p:fltVal val="0"/>
                                          </p:val>
                                        </p:tav>
                                        <p:tav tm="100000">
                                          <p:val>
                                            <p:strVal val="#ppt_w"/>
                                          </p:val>
                                        </p:tav>
                                      </p:tavLst>
                                    </p:anim>
                                    <p:anim calcmode="lin" valueType="num">
                                      <p:cBhvr>
                                        <p:cTn id="36" dur="500" fill="hold"/>
                                        <p:tgtEl>
                                          <p:spTgt spid="41"/>
                                        </p:tgtEl>
                                        <p:attrNameLst>
                                          <p:attrName>ppt_h</p:attrName>
                                        </p:attrNameLst>
                                      </p:cBhvr>
                                      <p:tavLst>
                                        <p:tav tm="0">
                                          <p:val>
                                            <p:fltVal val="0"/>
                                          </p:val>
                                        </p:tav>
                                        <p:tav tm="100000">
                                          <p:val>
                                            <p:strVal val="#ppt_h"/>
                                          </p:val>
                                        </p:tav>
                                      </p:tavLst>
                                    </p:anim>
                                    <p:animEffect transition="in" filter="fade">
                                      <p:cBhvr>
                                        <p:cTn id="3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8" grpId="0"/>
      <p:bldP spid="31" grpId="0" animBg="1"/>
      <p:bldP spid="32"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p:nvPr/>
        </p:nvSpPr>
        <p:spPr>
          <a:xfrm>
            <a:off x="759408" y="895985"/>
            <a:ext cx="5110280" cy="461537"/>
          </a:xfrm>
          <a:prstGeom prst="rect">
            <a:avLst/>
          </a:prstGeom>
          <a:noFill/>
        </p:spPr>
        <p:txBody>
          <a:bodyPr wrap="square" rtlCol="0">
            <a:spAutoFit/>
          </a:bodyPr>
          <a:lstStyle>
            <a:defPPr>
              <a:defRPr lang="zh-CN"/>
            </a:defPPr>
            <a:lvl1pPr algn="ctr">
              <a:defRPr sz="2800" b="1">
                <a:latin typeface="+mj-ea"/>
                <a:ea typeface="+mj-ea"/>
              </a:defRPr>
            </a:lvl1pPr>
          </a:lstStyle>
          <a:p>
            <a:pPr algn="l"/>
            <a:r>
              <a:rPr lang="en-US" altLang="zh-CN" sz="2400" b="0">
                <a:latin typeface="+mn-lt"/>
                <a:ea typeface="+mn-ea"/>
                <a:cs typeface="+mn-ea"/>
                <a:sym typeface="+mn-lt"/>
              </a:rPr>
              <a:t>2</a:t>
            </a:r>
            <a:r>
              <a:rPr lang="zh-CN" altLang="en-US" sz="2400" b="0">
                <a:latin typeface="+mn-lt"/>
                <a:ea typeface="+mn-ea"/>
                <a:cs typeface="+mn-ea"/>
                <a:sym typeface="+mn-lt"/>
              </a:rPr>
              <a:t>、不安全行为</a:t>
            </a:r>
          </a:p>
        </p:txBody>
      </p:sp>
      <p:grpSp>
        <p:nvGrpSpPr>
          <p:cNvPr id="3" name="组合 2"/>
          <p:cNvGrpSpPr/>
          <p:nvPr/>
        </p:nvGrpSpPr>
        <p:grpSpPr>
          <a:xfrm>
            <a:off x="914045" y="1717483"/>
            <a:ext cx="5110281" cy="471929"/>
            <a:chOff x="914400" y="1480883"/>
            <a:chExt cx="5112277" cy="472114"/>
          </a:xfrm>
        </p:grpSpPr>
        <p:sp>
          <p:nvSpPr>
            <p:cNvPr id="19" name="矩形 7"/>
            <p:cNvSpPr>
              <a:spLocks noChangeArrowheads="1"/>
            </p:cNvSpPr>
            <p:nvPr/>
          </p:nvSpPr>
          <p:spPr bwMode="auto">
            <a:xfrm>
              <a:off x="914400" y="1480883"/>
              <a:ext cx="5112277" cy="472114"/>
            </a:xfrm>
            <a:prstGeom prst="rect">
              <a:avLst/>
            </a:prstGeom>
            <a:gradFill>
              <a:gsLst>
                <a:gs pos="61000">
                  <a:schemeClr val="tx1"/>
                </a:gs>
                <a:gs pos="0">
                  <a:srgbClr val="5E5E5E"/>
                </a:gs>
                <a:gs pos="100000">
                  <a:srgbClr val="323232"/>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04" tIns="45703" rIns="91404" bIns="45703" numCol="1" spcCol="0" rtlCol="0" fromWordArt="0" anchor="t" anchorCtr="0" forceAA="0" compatLnSpc="1">
              <a:noAutofit/>
            </a:bodyPr>
            <a:lstStyle/>
            <a:p>
              <a:pPr algn="ctr"/>
              <a:endParaRPr lang="zh-CN" altLang="en-US" sz="2400">
                <a:solidFill>
                  <a:schemeClr val="accent2"/>
                </a:solidFill>
                <a:cs typeface="+mn-ea"/>
                <a:sym typeface="+mn-lt"/>
              </a:endParaRPr>
            </a:p>
          </p:txBody>
        </p:sp>
        <p:sp>
          <p:nvSpPr>
            <p:cNvPr id="20" name="矩形 2"/>
            <p:cNvSpPr>
              <a:spLocks noChangeArrowheads="1"/>
            </p:cNvSpPr>
            <p:nvPr/>
          </p:nvSpPr>
          <p:spPr bwMode="auto">
            <a:xfrm>
              <a:off x="1822549" y="1496050"/>
              <a:ext cx="3099126" cy="400138"/>
            </a:xfrm>
            <a:prstGeom prst="rect">
              <a:avLst/>
            </a:prstGeom>
            <a:noFill/>
            <a:ln w="9525">
              <a:noFill/>
              <a:miter lim="800000"/>
            </a:ln>
          </p:spPr>
          <p:txBody>
            <a:bodyPr wrap="square">
              <a:spAutoFit/>
            </a:bodyPr>
            <a:lstStyle/>
            <a:p>
              <a:pPr eaLnBrk="0" hangingPunct="0"/>
              <a:r>
                <a:rPr lang="zh-CN" altLang="en-US" sz="2000" b="1">
                  <a:solidFill>
                    <a:schemeClr val="accent2"/>
                  </a:solidFill>
                  <a:cs typeface="+mn-ea"/>
                  <a:sym typeface="+mn-lt"/>
                </a:rPr>
                <a:t>冒险进入危险场所</a:t>
              </a:r>
            </a:p>
          </p:txBody>
        </p:sp>
      </p:grpSp>
      <p:sp>
        <p:nvSpPr>
          <p:cNvPr id="21" name="矩形: 圆角 20"/>
          <p:cNvSpPr/>
          <p:nvPr/>
        </p:nvSpPr>
        <p:spPr bwMode="auto">
          <a:xfrm>
            <a:off x="1112425" y="1598475"/>
            <a:ext cx="587375" cy="668292"/>
          </a:xfrm>
          <a:prstGeom prst="roundRect">
            <a:avLst>
              <a:gd name="adj" fmla="val 10381"/>
            </a:avLst>
          </a:prstGeom>
          <a:solidFill>
            <a:srgbClr val="0070C0"/>
          </a:soli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04" tIns="45703" rIns="91404" bIns="45703" numCol="1" spcCol="0" rtlCol="0" fromWordArt="0" anchor="t" anchorCtr="0" forceAA="0" compatLnSpc="1">
            <a:noAutofit/>
          </a:bodyPr>
          <a:lstStyle/>
          <a:p>
            <a:pPr algn="ctr"/>
            <a:r>
              <a:rPr lang="en-US" altLang="zh-CN" sz="3600">
                <a:solidFill>
                  <a:schemeClr val="accent2"/>
                </a:solidFill>
                <a:cs typeface="+mn-ea"/>
                <a:sym typeface="+mn-lt"/>
              </a:rPr>
              <a:t>6</a:t>
            </a:r>
            <a:endParaRPr lang="zh-CN" altLang="en-US" sz="3600">
              <a:solidFill>
                <a:schemeClr val="accent2"/>
              </a:solidFill>
              <a:cs typeface="+mn-ea"/>
              <a:sym typeface="+mn-lt"/>
            </a:endParaRPr>
          </a:p>
        </p:txBody>
      </p:sp>
      <p:sp>
        <p:nvSpPr>
          <p:cNvPr id="28" name="矩形 9"/>
          <p:cNvSpPr>
            <a:spLocks noChangeArrowheads="1"/>
          </p:cNvSpPr>
          <p:nvPr/>
        </p:nvSpPr>
        <p:spPr bwMode="auto">
          <a:xfrm>
            <a:off x="1070962" y="2418521"/>
            <a:ext cx="4798725" cy="3719223"/>
          </a:xfrm>
          <a:prstGeom prst="rect">
            <a:avLst/>
          </a:prstGeom>
          <a:noFill/>
          <a:ln w="9525">
            <a:noFill/>
            <a:miter lim="800000"/>
          </a:ln>
        </p:spPr>
        <p:txBody>
          <a:bodyPr>
            <a:spAutoFit/>
          </a:bodyPr>
          <a:lstStyle/>
          <a:p>
            <a:pPr marL="285750" indent="-285750" eaLnBrk="0" hangingPunct="0">
              <a:lnSpc>
                <a:spcPct val="120000"/>
              </a:lnSpc>
              <a:buFont typeface="Wingdings" panose="05000000000000000000" pitchFamily="2" charset="2"/>
              <a:buChar char="Ø"/>
            </a:pPr>
            <a:r>
              <a:rPr lang="zh-CN" altLang="en-US" sz="1800">
                <a:solidFill>
                  <a:srgbClr val="2C2D34"/>
                </a:solidFill>
                <a:cs typeface="+mn-ea"/>
                <a:sym typeface="+mn-lt"/>
              </a:rPr>
              <a:t>冒险进入密闭空间作业</a:t>
            </a:r>
          </a:p>
          <a:p>
            <a:pPr marL="285750" indent="-285750" eaLnBrk="0" hangingPunct="0">
              <a:lnSpc>
                <a:spcPct val="120000"/>
              </a:lnSpc>
              <a:buFont typeface="Wingdings" panose="05000000000000000000" pitchFamily="2" charset="2"/>
              <a:buChar char="Ø"/>
            </a:pPr>
            <a:r>
              <a:rPr lang="zh-CN" altLang="en-US" sz="1800">
                <a:solidFill>
                  <a:srgbClr val="2C2D34"/>
                </a:solidFill>
                <a:cs typeface="+mn-ea"/>
                <a:sym typeface="+mn-lt"/>
              </a:rPr>
              <a:t>接近漏料处（无安全设施）</a:t>
            </a:r>
          </a:p>
          <a:p>
            <a:pPr marL="285750" indent="-285750" eaLnBrk="0" hangingPunct="0">
              <a:lnSpc>
                <a:spcPct val="120000"/>
              </a:lnSpc>
              <a:buFont typeface="Wingdings" panose="05000000000000000000" pitchFamily="2" charset="2"/>
              <a:buChar char="Ø"/>
            </a:pPr>
            <a:r>
              <a:rPr lang="zh-CN" altLang="en-US" sz="1800">
                <a:solidFill>
                  <a:srgbClr val="2C2D34"/>
                </a:solidFill>
                <a:cs typeface="+mn-ea"/>
                <a:sym typeface="+mn-lt"/>
              </a:rPr>
              <a:t>采伐、集材、运材、装车时，未离危险区</a:t>
            </a:r>
          </a:p>
          <a:p>
            <a:pPr marL="285750" indent="-285750" eaLnBrk="0" hangingPunct="0">
              <a:lnSpc>
                <a:spcPct val="120000"/>
              </a:lnSpc>
              <a:buFont typeface="Wingdings" panose="05000000000000000000" pitchFamily="2" charset="2"/>
              <a:buChar char="Ø"/>
            </a:pPr>
            <a:r>
              <a:rPr lang="zh-CN" altLang="en-US" sz="1800">
                <a:solidFill>
                  <a:srgbClr val="2C2D34"/>
                </a:solidFill>
                <a:cs typeface="+mn-ea"/>
                <a:sym typeface="+mn-lt"/>
              </a:rPr>
              <a:t>未经安全监察人员允许进入油罐或井中</a:t>
            </a:r>
          </a:p>
          <a:p>
            <a:pPr marL="285750" indent="-285750" eaLnBrk="0" hangingPunct="0">
              <a:lnSpc>
                <a:spcPct val="120000"/>
              </a:lnSpc>
              <a:buFont typeface="Wingdings" panose="05000000000000000000" pitchFamily="2" charset="2"/>
              <a:buChar char="Ø"/>
            </a:pPr>
            <a:r>
              <a:rPr lang="zh-CN" altLang="en-US" sz="1800">
                <a:solidFill>
                  <a:srgbClr val="2C2D34"/>
                </a:solidFill>
                <a:cs typeface="+mn-ea"/>
                <a:sym typeface="+mn-lt"/>
              </a:rPr>
              <a:t>未“敲帮问顶”开始作业</a:t>
            </a:r>
          </a:p>
          <a:p>
            <a:pPr marL="285750" indent="-285750" eaLnBrk="0" hangingPunct="0">
              <a:lnSpc>
                <a:spcPct val="120000"/>
              </a:lnSpc>
              <a:buFont typeface="Wingdings" panose="05000000000000000000" pitchFamily="2" charset="2"/>
              <a:buChar char="Ø"/>
            </a:pPr>
            <a:r>
              <a:rPr lang="zh-CN" altLang="en-US" sz="1800">
                <a:solidFill>
                  <a:srgbClr val="2C2D34"/>
                </a:solidFill>
                <a:cs typeface="+mn-ea"/>
                <a:sym typeface="+mn-lt"/>
              </a:rPr>
              <a:t>冒进信号</a:t>
            </a:r>
          </a:p>
          <a:p>
            <a:pPr marL="285750" indent="-285750" eaLnBrk="0" hangingPunct="0">
              <a:lnSpc>
                <a:spcPct val="120000"/>
              </a:lnSpc>
              <a:buFont typeface="Wingdings" panose="05000000000000000000" pitchFamily="2" charset="2"/>
              <a:buChar char="Ø"/>
            </a:pPr>
            <a:r>
              <a:rPr lang="zh-CN" altLang="en-US" sz="1800">
                <a:solidFill>
                  <a:srgbClr val="2C2D34"/>
                </a:solidFill>
                <a:cs typeface="+mn-ea"/>
                <a:sym typeface="+mn-lt"/>
              </a:rPr>
              <a:t>调车场超速上下车</a:t>
            </a:r>
          </a:p>
          <a:p>
            <a:pPr marL="285750" indent="-285750" eaLnBrk="0" hangingPunct="0">
              <a:lnSpc>
                <a:spcPct val="120000"/>
              </a:lnSpc>
              <a:buFont typeface="Wingdings" panose="05000000000000000000" pitchFamily="2" charset="2"/>
              <a:buChar char="Ø"/>
            </a:pPr>
            <a:r>
              <a:rPr lang="zh-CN" altLang="en-US" sz="1800">
                <a:solidFill>
                  <a:srgbClr val="2C2D34"/>
                </a:solidFill>
                <a:cs typeface="+mn-ea"/>
                <a:sym typeface="+mn-lt"/>
              </a:rPr>
              <a:t>易燃易爆场合明火</a:t>
            </a:r>
          </a:p>
          <a:p>
            <a:pPr marL="285750" indent="-285750" eaLnBrk="0" hangingPunct="0">
              <a:lnSpc>
                <a:spcPct val="120000"/>
              </a:lnSpc>
              <a:buFont typeface="Wingdings" panose="05000000000000000000" pitchFamily="2" charset="2"/>
              <a:buChar char="Ø"/>
            </a:pPr>
            <a:r>
              <a:rPr lang="zh-CN" altLang="en-US" sz="1800">
                <a:solidFill>
                  <a:srgbClr val="2C2D34"/>
                </a:solidFill>
                <a:cs typeface="+mn-ea"/>
                <a:sym typeface="+mn-lt"/>
              </a:rPr>
              <a:t>私自搭乘矿车</a:t>
            </a:r>
          </a:p>
          <a:p>
            <a:pPr marL="285750" indent="-285750" eaLnBrk="0" hangingPunct="0">
              <a:lnSpc>
                <a:spcPct val="120000"/>
              </a:lnSpc>
              <a:buFont typeface="Wingdings" panose="05000000000000000000" pitchFamily="2" charset="2"/>
              <a:buChar char="Ø"/>
            </a:pPr>
            <a:r>
              <a:rPr lang="zh-CN" altLang="en-US" sz="1800">
                <a:solidFill>
                  <a:srgbClr val="2C2D34"/>
                </a:solidFill>
                <a:cs typeface="+mn-ea"/>
                <a:sym typeface="+mn-lt"/>
              </a:rPr>
              <a:t>在绞车道行走</a:t>
            </a:r>
          </a:p>
          <a:p>
            <a:pPr marL="285750" indent="-285750" eaLnBrk="0" hangingPunct="0">
              <a:lnSpc>
                <a:spcPct val="120000"/>
              </a:lnSpc>
              <a:buFont typeface="Wingdings" panose="05000000000000000000" pitchFamily="2" charset="2"/>
              <a:buChar char="Ø"/>
            </a:pPr>
            <a:r>
              <a:rPr lang="zh-CN" altLang="en-US" sz="1800">
                <a:solidFill>
                  <a:srgbClr val="2C2D34"/>
                </a:solidFill>
                <a:cs typeface="+mn-ea"/>
                <a:sym typeface="+mn-lt"/>
              </a:rPr>
              <a:t>未及时瞭望</a:t>
            </a:r>
          </a:p>
        </p:txBody>
      </p:sp>
      <p:pic>
        <p:nvPicPr>
          <p:cNvPr id="35" name="图片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83813" y="4191245"/>
            <a:ext cx="3130503" cy="2213755"/>
          </a:xfrm>
          <a:prstGeom prst="rect">
            <a:avLst/>
          </a:prstGeom>
          <a:noFill/>
          <a:ln w="9525">
            <a:noFill/>
            <a:miter lim="800000"/>
            <a:headEnd/>
            <a:tailEnd/>
          </a:ln>
        </p:spPr>
      </p:pic>
      <p:pic>
        <p:nvPicPr>
          <p:cNvPr id="36" name="图片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80062" y="4191245"/>
            <a:ext cx="3178543" cy="2213755"/>
          </a:xfrm>
          <a:prstGeom prst="rect">
            <a:avLst/>
          </a:prstGeom>
          <a:noFill/>
          <a:ln w="9525">
            <a:noFill/>
            <a:miter lim="800000"/>
            <a:headEnd/>
            <a:tailEnd/>
          </a:ln>
        </p:spPr>
      </p:pic>
      <p:grpSp>
        <p:nvGrpSpPr>
          <p:cNvPr id="4" name="组合 3"/>
          <p:cNvGrpSpPr/>
          <p:nvPr/>
        </p:nvGrpSpPr>
        <p:grpSpPr>
          <a:xfrm>
            <a:off x="6382266" y="1717483"/>
            <a:ext cx="5110281" cy="471929"/>
            <a:chOff x="6384758" y="1480883"/>
            <a:chExt cx="5112277" cy="472114"/>
          </a:xfrm>
        </p:grpSpPr>
        <p:sp>
          <p:nvSpPr>
            <p:cNvPr id="37" name="矩形 7"/>
            <p:cNvSpPr>
              <a:spLocks noChangeArrowheads="1"/>
            </p:cNvSpPr>
            <p:nvPr/>
          </p:nvSpPr>
          <p:spPr bwMode="auto">
            <a:xfrm>
              <a:off x="6384758" y="1480883"/>
              <a:ext cx="5112277" cy="472114"/>
            </a:xfrm>
            <a:prstGeom prst="rect">
              <a:avLst/>
            </a:prstGeom>
            <a:gradFill>
              <a:gsLst>
                <a:gs pos="61000">
                  <a:schemeClr val="tx1"/>
                </a:gs>
                <a:gs pos="0">
                  <a:srgbClr val="5E5E5E"/>
                </a:gs>
                <a:gs pos="100000">
                  <a:srgbClr val="323232"/>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04" tIns="45703" rIns="91404" bIns="45703" numCol="1" spcCol="0" rtlCol="0" fromWordArt="0" anchor="t" anchorCtr="0" forceAA="0" compatLnSpc="1">
              <a:noAutofit/>
            </a:bodyPr>
            <a:lstStyle/>
            <a:p>
              <a:pPr algn="ctr"/>
              <a:endParaRPr lang="zh-CN" altLang="en-US" sz="2400">
                <a:solidFill>
                  <a:schemeClr val="accent2"/>
                </a:solidFill>
                <a:cs typeface="+mn-ea"/>
                <a:sym typeface="+mn-lt"/>
              </a:endParaRPr>
            </a:p>
          </p:txBody>
        </p:sp>
        <p:sp>
          <p:nvSpPr>
            <p:cNvPr id="38" name="矩形 2"/>
            <p:cNvSpPr>
              <a:spLocks noChangeArrowheads="1"/>
            </p:cNvSpPr>
            <p:nvPr/>
          </p:nvSpPr>
          <p:spPr bwMode="auto">
            <a:xfrm>
              <a:off x="7292907" y="1496050"/>
              <a:ext cx="3099126" cy="400138"/>
            </a:xfrm>
            <a:prstGeom prst="rect">
              <a:avLst/>
            </a:prstGeom>
            <a:noFill/>
            <a:ln w="9525">
              <a:noFill/>
              <a:miter lim="800000"/>
            </a:ln>
          </p:spPr>
          <p:txBody>
            <a:bodyPr wrap="square">
              <a:spAutoFit/>
            </a:bodyPr>
            <a:lstStyle/>
            <a:p>
              <a:pPr eaLnBrk="0" hangingPunct="0"/>
              <a:r>
                <a:rPr lang="zh-CN" altLang="en-US" sz="2000" b="1">
                  <a:solidFill>
                    <a:schemeClr val="accent2"/>
                  </a:solidFill>
                  <a:cs typeface="+mn-ea"/>
                  <a:sym typeface="+mn-lt"/>
                </a:rPr>
                <a:t>攀、坐不安全位置</a:t>
              </a:r>
            </a:p>
          </p:txBody>
        </p:sp>
      </p:grpSp>
      <p:sp>
        <p:nvSpPr>
          <p:cNvPr id="39" name="矩形: 圆角 38"/>
          <p:cNvSpPr/>
          <p:nvPr/>
        </p:nvSpPr>
        <p:spPr bwMode="auto">
          <a:xfrm>
            <a:off x="6580647" y="1598475"/>
            <a:ext cx="587375" cy="668292"/>
          </a:xfrm>
          <a:prstGeom prst="roundRect">
            <a:avLst>
              <a:gd name="adj" fmla="val 10381"/>
            </a:avLst>
          </a:prstGeom>
          <a:solidFill>
            <a:srgbClr val="0070C0"/>
          </a:soli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04" tIns="45703" rIns="91404" bIns="45703" numCol="1" spcCol="0" rtlCol="0" fromWordArt="0" anchor="t" anchorCtr="0" forceAA="0" compatLnSpc="1">
            <a:noAutofit/>
          </a:bodyPr>
          <a:lstStyle/>
          <a:p>
            <a:pPr algn="ctr"/>
            <a:r>
              <a:rPr lang="en-US" altLang="zh-CN" sz="3600">
                <a:solidFill>
                  <a:schemeClr val="accent2"/>
                </a:solidFill>
                <a:cs typeface="+mn-ea"/>
                <a:sym typeface="+mn-lt"/>
              </a:rPr>
              <a:t>7</a:t>
            </a:r>
            <a:endParaRPr lang="zh-CN" altLang="en-US" sz="3600">
              <a:solidFill>
                <a:schemeClr val="accent2"/>
              </a:solidFill>
              <a:cs typeface="+mn-ea"/>
              <a:sym typeface="+mn-lt"/>
            </a:endParaRPr>
          </a:p>
        </p:txBody>
      </p:sp>
      <p:sp>
        <p:nvSpPr>
          <p:cNvPr id="41" name="矩形 9"/>
          <p:cNvSpPr>
            <a:spLocks noChangeArrowheads="1"/>
          </p:cNvSpPr>
          <p:nvPr/>
        </p:nvSpPr>
        <p:spPr bwMode="auto">
          <a:xfrm>
            <a:off x="6539184" y="2418522"/>
            <a:ext cx="4798725" cy="728789"/>
          </a:xfrm>
          <a:prstGeom prst="rect">
            <a:avLst/>
          </a:prstGeom>
          <a:noFill/>
          <a:ln w="9525">
            <a:noFill/>
            <a:miter lim="800000"/>
          </a:ln>
        </p:spPr>
        <p:txBody>
          <a:bodyPr>
            <a:spAutoFit/>
          </a:bodyPr>
          <a:lstStyle/>
          <a:p>
            <a:pPr marL="285750" indent="-285750" eaLnBrk="0" hangingPunct="0">
              <a:lnSpc>
                <a:spcPct val="120000"/>
              </a:lnSpc>
              <a:buFont typeface="Wingdings" panose="05000000000000000000" pitchFamily="2" charset="2"/>
              <a:buChar char="Ø"/>
            </a:pPr>
            <a:r>
              <a:rPr lang="zh-CN" altLang="en-US" sz="1800">
                <a:solidFill>
                  <a:srgbClr val="2C2D34"/>
                </a:solidFill>
                <a:cs typeface="+mn-ea"/>
                <a:sym typeface="+mn-lt"/>
              </a:rPr>
              <a:t>攀、坐不安全位置（如平台护栏、汽车挡板、吊车吊钩）</a:t>
            </a:r>
          </a:p>
        </p:txBody>
      </p:sp>
      <p:sp>
        <p:nvSpPr>
          <p:cNvPr id="18" name="文本框 17"/>
          <p:cNvSpPr txBox="1"/>
          <p:nvPr/>
        </p:nvSpPr>
        <p:spPr>
          <a:xfrm>
            <a:off x="1536316" y="284669"/>
            <a:ext cx="5110280" cy="584775"/>
          </a:xfrm>
          <a:prstGeom prst="rect">
            <a:avLst/>
          </a:prstGeom>
          <a:noFill/>
        </p:spPr>
        <p:txBody>
          <a:bodyPr wrap="square" rtlCol="0">
            <a:spAutoFit/>
          </a:bodyPr>
          <a:lstStyle>
            <a:defPPr>
              <a:defRPr lang="zh-CN"/>
            </a:defPPr>
            <a:lvl1pPr algn="ctr">
              <a:defRPr sz="2800" b="1">
                <a:latin typeface="+mj-ea"/>
                <a:ea typeface="+mj-ea"/>
              </a:defRPr>
            </a:lvl1pPr>
          </a:lstStyle>
          <a:p>
            <a:pPr algn="l"/>
            <a:r>
              <a:rPr lang="zh-CN" altLang="en-US" sz="3200" dirty="0">
                <a:latin typeface="+mn-lt"/>
                <a:ea typeface="+mn-ea"/>
                <a:cs typeface="+mn-ea"/>
                <a:sym typeface="+mn-lt"/>
              </a:rPr>
              <a:t>事故发生的原因</a:t>
            </a:r>
          </a:p>
        </p:txBody>
      </p:sp>
    </p:spTree>
  </p:cSld>
  <p:clrMapOvr>
    <a:masterClrMapping/>
  </p:clrMapOvr>
  <mc:AlternateContent xmlns:mc="http://schemas.openxmlformats.org/markup-compatibility/2006" xmlns:p14="http://schemas.microsoft.com/office/powerpoint/2010/main">
    <mc:Choice Requires="p14">
      <p:transition p14:dur="0" advTm="5583"/>
    </mc:Choice>
    <mc:Fallback xmlns="">
      <p:transition advTm="5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up)">
                                      <p:cBhvr>
                                        <p:cTn id="17" dur="500"/>
                                        <p:tgtEl>
                                          <p:spTgt spid="28"/>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p:cTn id="21" dur="500" fill="hold"/>
                                        <p:tgtEl>
                                          <p:spTgt spid="39"/>
                                        </p:tgtEl>
                                        <p:attrNameLst>
                                          <p:attrName>ppt_w</p:attrName>
                                        </p:attrNameLst>
                                      </p:cBhvr>
                                      <p:tavLst>
                                        <p:tav tm="0">
                                          <p:val>
                                            <p:fltVal val="0"/>
                                          </p:val>
                                        </p:tav>
                                        <p:tav tm="100000">
                                          <p:val>
                                            <p:strVal val="#ppt_w"/>
                                          </p:val>
                                        </p:tav>
                                      </p:tavLst>
                                    </p:anim>
                                    <p:anim calcmode="lin" valueType="num">
                                      <p:cBhvr>
                                        <p:cTn id="22" dur="500" fill="hold"/>
                                        <p:tgtEl>
                                          <p:spTgt spid="39"/>
                                        </p:tgtEl>
                                        <p:attrNameLst>
                                          <p:attrName>ppt_h</p:attrName>
                                        </p:attrNameLst>
                                      </p:cBhvr>
                                      <p:tavLst>
                                        <p:tav tm="0">
                                          <p:val>
                                            <p:fltVal val="0"/>
                                          </p:val>
                                        </p:tav>
                                        <p:tav tm="100000">
                                          <p:val>
                                            <p:strVal val="#ppt_h"/>
                                          </p:val>
                                        </p:tav>
                                      </p:tavLst>
                                    </p:anim>
                                    <p:animEffect transition="in" filter="fade">
                                      <p:cBhvr>
                                        <p:cTn id="23" dur="500"/>
                                        <p:tgtEl>
                                          <p:spTgt spid="39"/>
                                        </p:tgtEl>
                                      </p:cBhvr>
                                    </p:animEffect>
                                  </p:childTnLst>
                                </p:cTn>
                              </p:par>
                            </p:childTnLst>
                          </p:cTn>
                        </p:par>
                        <p:par>
                          <p:cTn id="24" fill="hold">
                            <p:stCondLst>
                              <p:cond delay="2000"/>
                            </p:stCondLst>
                            <p:childTnLst>
                              <p:par>
                                <p:cTn id="25" presetID="22" presetClass="entr" presetSubtype="8"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childTnLst>
                          </p:cTn>
                        </p:par>
                        <p:par>
                          <p:cTn id="28" fill="hold">
                            <p:stCondLst>
                              <p:cond delay="2500"/>
                            </p:stCondLst>
                            <p:childTnLst>
                              <p:par>
                                <p:cTn id="29" presetID="42" presetClass="entr" presetSubtype="0" fill="hold" grpId="0" nodeType="after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fade">
                                      <p:cBhvr>
                                        <p:cTn id="31" dur="500"/>
                                        <p:tgtEl>
                                          <p:spTgt spid="41"/>
                                        </p:tgtEl>
                                      </p:cBhvr>
                                    </p:animEffect>
                                    <p:anim calcmode="lin" valueType="num">
                                      <p:cBhvr>
                                        <p:cTn id="32" dur="500" fill="hold"/>
                                        <p:tgtEl>
                                          <p:spTgt spid="41"/>
                                        </p:tgtEl>
                                        <p:attrNameLst>
                                          <p:attrName>ppt_x</p:attrName>
                                        </p:attrNameLst>
                                      </p:cBhvr>
                                      <p:tavLst>
                                        <p:tav tm="0">
                                          <p:val>
                                            <p:strVal val="#ppt_x"/>
                                          </p:val>
                                        </p:tav>
                                        <p:tav tm="100000">
                                          <p:val>
                                            <p:strVal val="#ppt_x"/>
                                          </p:val>
                                        </p:tav>
                                      </p:tavLst>
                                    </p:anim>
                                    <p:anim calcmode="lin" valueType="num">
                                      <p:cBhvr>
                                        <p:cTn id="33" dur="500" fill="hold"/>
                                        <p:tgtEl>
                                          <p:spTgt spid="41"/>
                                        </p:tgtEl>
                                        <p:attrNameLst>
                                          <p:attrName>ppt_y</p:attrName>
                                        </p:attrNameLst>
                                      </p:cBhvr>
                                      <p:tavLst>
                                        <p:tav tm="0">
                                          <p:val>
                                            <p:strVal val="#ppt_y+.1"/>
                                          </p:val>
                                        </p:tav>
                                        <p:tav tm="100000">
                                          <p:val>
                                            <p:strVal val="#ppt_y"/>
                                          </p:val>
                                        </p:tav>
                                      </p:tavLst>
                                    </p:anim>
                                  </p:childTnLst>
                                </p:cTn>
                              </p:par>
                            </p:childTnLst>
                          </p:cTn>
                        </p:par>
                        <p:par>
                          <p:cTn id="34" fill="hold">
                            <p:stCondLst>
                              <p:cond delay="3000"/>
                            </p:stCondLst>
                            <p:childTnLst>
                              <p:par>
                                <p:cTn id="35" presetID="42" presetClass="entr" presetSubtype="0" fill="hold" nodeType="after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anim calcmode="lin" valueType="num">
                                      <p:cBhvr>
                                        <p:cTn id="38" dur="500" fill="hold"/>
                                        <p:tgtEl>
                                          <p:spTgt spid="35"/>
                                        </p:tgtEl>
                                        <p:attrNameLst>
                                          <p:attrName>ppt_x</p:attrName>
                                        </p:attrNameLst>
                                      </p:cBhvr>
                                      <p:tavLst>
                                        <p:tav tm="0">
                                          <p:val>
                                            <p:strVal val="#ppt_x"/>
                                          </p:val>
                                        </p:tav>
                                        <p:tav tm="100000">
                                          <p:val>
                                            <p:strVal val="#ppt_x"/>
                                          </p:val>
                                        </p:tav>
                                      </p:tavLst>
                                    </p:anim>
                                    <p:anim calcmode="lin" valueType="num">
                                      <p:cBhvr>
                                        <p:cTn id="39" dur="500" fill="hold"/>
                                        <p:tgtEl>
                                          <p:spTgt spid="35"/>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100"/>
                                  </p:stCondLst>
                                  <p:childTnLst>
                                    <p:set>
                                      <p:cBhvr>
                                        <p:cTn id="41" dur="1" fill="hold">
                                          <p:stCondLst>
                                            <p:cond delay="0"/>
                                          </p:stCondLst>
                                        </p:cTn>
                                        <p:tgtEl>
                                          <p:spTgt spid="36"/>
                                        </p:tgtEl>
                                        <p:attrNameLst>
                                          <p:attrName>style.visibility</p:attrName>
                                        </p:attrNameLst>
                                      </p:cBhvr>
                                      <p:to>
                                        <p:strVal val="visible"/>
                                      </p:to>
                                    </p:set>
                                    <p:animEffect transition="in" filter="fade">
                                      <p:cBhvr>
                                        <p:cTn id="42" dur="500"/>
                                        <p:tgtEl>
                                          <p:spTgt spid="36"/>
                                        </p:tgtEl>
                                      </p:cBhvr>
                                    </p:animEffect>
                                    <p:anim calcmode="lin" valueType="num">
                                      <p:cBhvr>
                                        <p:cTn id="43" dur="500" fill="hold"/>
                                        <p:tgtEl>
                                          <p:spTgt spid="36"/>
                                        </p:tgtEl>
                                        <p:attrNameLst>
                                          <p:attrName>ppt_x</p:attrName>
                                        </p:attrNameLst>
                                      </p:cBhvr>
                                      <p:tavLst>
                                        <p:tav tm="0">
                                          <p:val>
                                            <p:strVal val="#ppt_x"/>
                                          </p:val>
                                        </p:tav>
                                        <p:tav tm="100000">
                                          <p:val>
                                            <p:strVal val="#ppt_x"/>
                                          </p:val>
                                        </p:tav>
                                      </p:tavLst>
                                    </p:anim>
                                    <p:anim calcmode="lin" valueType="num">
                                      <p:cBhvr>
                                        <p:cTn id="44" dur="5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8" grpId="0"/>
      <p:bldP spid="39" grpId="0" animBg="1"/>
      <p:bldP spid="41"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p:nvPr/>
        </p:nvSpPr>
        <p:spPr>
          <a:xfrm>
            <a:off x="751665" y="844313"/>
            <a:ext cx="5110280" cy="461537"/>
          </a:xfrm>
          <a:prstGeom prst="rect">
            <a:avLst/>
          </a:prstGeom>
          <a:noFill/>
        </p:spPr>
        <p:txBody>
          <a:bodyPr wrap="square" rtlCol="0">
            <a:spAutoFit/>
          </a:bodyPr>
          <a:lstStyle>
            <a:defPPr>
              <a:defRPr lang="zh-CN"/>
            </a:defPPr>
            <a:lvl1pPr algn="ctr">
              <a:defRPr sz="2800" b="1">
                <a:latin typeface="+mj-ea"/>
                <a:ea typeface="+mj-ea"/>
              </a:defRPr>
            </a:lvl1pPr>
          </a:lstStyle>
          <a:p>
            <a:pPr algn="l"/>
            <a:r>
              <a:rPr lang="en-US" altLang="zh-CN" sz="2400" b="0" dirty="0">
                <a:latin typeface="+mn-lt"/>
                <a:ea typeface="+mn-ea"/>
                <a:cs typeface="+mn-ea"/>
                <a:sym typeface="+mn-lt"/>
              </a:rPr>
              <a:t>2</a:t>
            </a:r>
            <a:r>
              <a:rPr lang="zh-CN" altLang="en-US" sz="2400" b="0" dirty="0">
                <a:latin typeface="+mn-lt"/>
                <a:ea typeface="+mn-ea"/>
                <a:cs typeface="+mn-ea"/>
                <a:sym typeface="+mn-lt"/>
              </a:rPr>
              <a:t>、不安全行为</a:t>
            </a:r>
          </a:p>
        </p:txBody>
      </p:sp>
      <p:grpSp>
        <p:nvGrpSpPr>
          <p:cNvPr id="3" name="组合 2"/>
          <p:cNvGrpSpPr/>
          <p:nvPr/>
        </p:nvGrpSpPr>
        <p:grpSpPr>
          <a:xfrm>
            <a:off x="914045" y="1481644"/>
            <a:ext cx="5339921" cy="471929"/>
            <a:chOff x="914400" y="1480883"/>
            <a:chExt cx="5342007" cy="472114"/>
          </a:xfrm>
        </p:grpSpPr>
        <p:sp>
          <p:nvSpPr>
            <p:cNvPr id="19" name="矩形 7"/>
            <p:cNvSpPr>
              <a:spLocks noChangeArrowheads="1"/>
            </p:cNvSpPr>
            <p:nvPr/>
          </p:nvSpPr>
          <p:spPr bwMode="auto">
            <a:xfrm>
              <a:off x="914400" y="1480883"/>
              <a:ext cx="5342007" cy="472114"/>
            </a:xfrm>
            <a:prstGeom prst="rect">
              <a:avLst/>
            </a:prstGeom>
            <a:gradFill>
              <a:gsLst>
                <a:gs pos="61000">
                  <a:schemeClr val="tx1"/>
                </a:gs>
                <a:gs pos="0">
                  <a:srgbClr val="5E5E5E"/>
                </a:gs>
                <a:gs pos="100000">
                  <a:srgbClr val="323232"/>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04" tIns="45703" rIns="91404" bIns="45703" numCol="1" spcCol="0" rtlCol="0" fromWordArt="0" anchor="t" anchorCtr="0" forceAA="0" compatLnSpc="1">
              <a:noAutofit/>
            </a:bodyPr>
            <a:lstStyle/>
            <a:p>
              <a:pPr algn="ctr"/>
              <a:endParaRPr lang="zh-CN" altLang="en-US" sz="2400">
                <a:solidFill>
                  <a:schemeClr val="accent2"/>
                </a:solidFill>
                <a:cs typeface="+mn-ea"/>
                <a:sym typeface="+mn-lt"/>
              </a:endParaRPr>
            </a:p>
          </p:txBody>
        </p:sp>
        <p:sp>
          <p:nvSpPr>
            <p:cNvPr id="20" name="矩形 2"/>
            <p:cNvSpPr>
              <a:spLocks noChangeArrowheads="1"/>
            </p:cNvSpPr>
            <p:nvPr/>
          </p:nvSpPr>
          <p:spPr bwMode="auto">
            <a:xfrm>
              <a:off x="1822549" y="1496050"/>
              <a:ext cx="3094188" cy="400137"/>
            </a:xfrm>
            <a:prstGeom prst="rect">
              <a:avLst/>
            </a:prstGeom>
            <a:noFill/>
            <a:ln w="9525">
              <a:noFill/>
              <a:miter lim="800000"/>
            </a:ln>
          </p:spPr>
          <p:txBody>
            <a:bodyPr wrap="square">
              <a:spAutoFit/>
            </a:bodyPr>
            <a:lstStyle/>
            <a:p>
              <a:pPr eaLnBrk="0" hangingPunct="0"/>
              <a:r>
                <a:rPr lang="zh-CN" altLang="en-US" sz="2000" b="1">
                  <a:solidFill>
                    <a:schemeClr val="accent2"/>
                  </a:solidFill>
                  <a:cs typeface="+mn-ea"/>
                  <a:sym typeface="+mn-lt"/>
                </a:rPr>
                <a:t>忽视其使用劳保用品</a:t>
              </a:r>
            </a:p>
          </p:txBody>
        </p:sp>
      </p:grpSp>
      <p:sp>
        <p:nvSpPr>
          <p:cNvPr id="21" name="矩形: 圆角 20"/>
          <p:cNvSpPr/>
          <p:nvPr/>
        </p:nvSpPr>
        <p:spPr bwMode="auto">
          <a:xfrm>
            <a:off x="1112425" y="1362637"/>
            <a:ext cx="587375" cy="668292"/>
          </a:xfrm>
          <a:prstGeom prst="roundRect">
            <a:avLst>
              <a:gd name="adj" fmla="val 10381"/>
            </a:avLst>
          </a:prstGeom>
          <a:solidFill>
            <a:srgbClr val="0070C0"/>
          </a:soli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04" tIns="45703" rIns="91404" bIns="45703" numCol="1" spcCol="0" rtlCol="0" fromWordArt="0" anchor="t" anchorCtr="0" forceAA="0" compatLnSpc="1">
            <a:noAutofit/>
          </a:bodyPr>
          <a:lstStyle/>
          <a:p>
            <a:pPr algn="ctr"/>
            <a:r>
              <a:rPr lang="en-US" altLang="zh-CN" sz="3600">
                <a:solidFill>
                  <a:schemeClr val="accent2"/>
                </a:solidFill>
                <a:cs typeface="+mn-ea"/>
                <a:sym typeface="+mn-lt"/>
              </a:rPr>
              <a:t>8</a:t>
            </a:r>
            <a:endParaRPr lang="zh-CN" altLang="en-US" sz="3600">
              <a:solidFill>
                <a:schemeClr val="accent2"/>
              </a:solidFill>
              <a:cs typeface="+mn-ea"/>
              <a:sym typeface="+mn-lt"/>
            </a:endParaRPr>
          </a:p>
        </p:txBody>
      </p:sp>
      <p:sp>
        <p:nvSpPr>
          <p:cNvPr id="28" name="矩形 9"/>
          <p:cNvSpPr>
            <a:spLocks noChangeArrowheads="1"/>
          </p:cNvSpPr>
          <p:nvPr/>
        </p:nvSpPr>
        <p:spPr bwMode="auto">
          <a:xfrm>
            <a:off x="1070963" y="2182685"/>
            <a:ext cx="2793661" cy="1393330"/>
          </a:xfrm>
          <a:prstGeom prst="rect">
            <a:avLst/>
          </a:prstGeom>
          <a:noFill/>
          <a:ln w="9525">
            <a:noFill/>
            <a:miter lim="800000"/>
          </a:ln>
        </p:spPr>
        <p:txBody>
          <a:bodyPr wrap="square">
            <a:spAutoFit/>
          </a:bodyPr>
          <a:lstStyle/>
          <a:p>
            <a:pPr marL="285750" indent="-285750" eaLnBrk="0" hangingPunct="0">
              <a:lnSpc>
                <a:spcPct val="120000"/>
              </a:lnSpc>
              <a:buFont typeface="Wingdings" panose="05000000000000000000" pitchFamily="2" charset="2"/>
              <a:buChar char="Ø"/>
            </a:pPr>
            <a:r>
              <a:rPr lang="zh-CN" altLang="en-US" sz="1800">
                <a:solidFill>
                  <a:srgbClr val="2C2D34"/>
                </a:solidFill>
                <a:cs typeface="+mn-ea"/>
                <a:sym typeface="+mn-lt"/>
              </a:rPr>
              <a:t>未戴护目镜或面罩</a:t>
            </a:r>
          </a:p>
          <a:p>
            <a:pPr marL="285750" indent="-285750" eaLnBrk="0" hangingPunct="0">
              <a:lnSpc>
                <a:spcPct val="120000"/>
              </a:lnSpc>
              <a:buFont typeface="Wingdings" panose="05000000000000000000" pitchFamily="2" charset="2"/>
              <a:buChar char="Ø"/>
            </a:pPr>
            <a:r>
              <a:rPr lang="zh-CN" altLang="en-US" sz="1800">
                <a:solidFill>
                  <a:srgbClr val="2C2D34"/>
                </a:solidFill>
                <a:cs typeface="+mn-ea"/>
                <a:sym typeface="+mn-lt"/>
              </a:rPr>
              <a:t>未戴防护手套</a:t>
            </a:r>
          </a:p>
          <a:p>
            <a:pPr marL="285750" indent="-285750" eaLnBrk="0" hangingPunct="0">
              <a:lnSpc>
                <a:spcPct val="120000"/>
              </a:lnSpc>
              <a:buFont typeface="Wingdings" panose="05000000000000000000" pitchFamily="2" charset="2"/>
              <a:buChar char="Ø"/>
            </a:pPr>
            <a:r>
              <a:rPr lang="zh-CN" altLang="en-US" sz="1800">
                <a:solidFill>
                  <a:srgbClr val="2C2D34"/>
                </a:solidFill>
                <a:cs typeface="+mn-ea"/>
                <a:sym typeface="+mn-lt"/>
              </a:rPr>
              <a:t>未穿安全鞋</a:t>
            </a:r>
          </a:p>
          <a:p>
            <a:pPr marL="285750" indent="-285750" eaLnBrk="0" hangingPunct="0">
              <a:lnSpc>
                <a:spcPct val="120000"/>
              </a:lnSpc>
              <a:buFont typeface="Wingdings" panose="05000000000000000000" pitchFamily="2" charset="2"/>
              <a:buChar char="Ø"/>
            </a:pPr>
            <a:r>
              <a:rPr lang="zh-CN" altLang="en-US" sz="1800">
                <a:solidFill>
                  <a:srgbClr val="2C2D34"/>
                </a:solidFill>
                <a:cs typeface="+mn-ea"/>
                <a:sym typeface="+mn-lt"/>
              </a:rPr>
              <a:t>未戴安全帽</a:t>
            </a:r>
          </a:p>
        </p:txBody>
      </p:sp>
      <p:grpSp>
        <p:nvGrpSpPr>
          <p:cNvPr id="4" name="组合 3"/>
          <p:cNvGrpSpPr/>
          <p:nvPr/>
        </p:nvGrpSpPr>
        <p:grpSpPr>
          <a:xfrm>
            <a:off x="6885532" y="1481644"/>
            <a:ext cx="4392427" cy="471929"/>
            <a:chOff x="6888220" y="1480883"/>
            <a:chExt cx="4394143" cy="472114"/>
          </a:xfrm>
        </p:grpSpPr>
        <p:sp>
          <p:nvSpPr>
            <p:cNvPr id="37" name="矩形 7"/>
            <p:cNvSpPr>
              <a:spLocks noChangeArrowheads="1"/>
            </p:cNvSpPr>
            <p:nvPr/>
          </p:nvSpPr>
          <p:spPr bwMode="auto">
            <a:xfrm>
              <a:off x="6888220" y="1480883"/>
              <a:ext cx="4394143" cy="472114"/>
            </a:xfrm>
            <a:prstGeom prst="rect">
              <a:avLst/>
            </a:prstGeom>
            <a:gradFill>
              <a:gsLst>
                <a:gs pos="61000">
                  <a:schemeClr val="tx1"/>
                </a:gs>
                <a:gs pos="0">
                  <a:srgbClr val="5E5E5E"/>
                </a:gs>
                <a:gs pos="100000">
                  <a:srgbClr val="323232"/>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04" tIns="45703" rIns="91404" bIns="45703" numCol="1" spcCol="0" rtlCol="0" fromWordArt="0" anchor="t" anchorCtr="0" forceAA="0" compatLnSpc="1">
              <a:noAutofit/>
            </a:bodyPr>
            <a:lstStyle/>
            <a:p>
              <a:pPr algn="ctr"/>
              <a:endParaRPr lang="zh-CN" altLang="en-US" sz="2400">
                <a:solidFill>
                  <a:schemeClr val="accent2"/>
                </a:solidFill>
                <a:cs typeface="+mn-ea"/>
                <a:sym typeface="+mn-lt"/>
              </a:endParaRPr>
            </a:p>
          </p:txBody>
        </p:sp>
        <p:sp>
          <p:nvSpPr>
            <p:cNvPr id="38" name="矩形 2"/>
            <p:cNvSpPr>
              <a:spLocks noChangeArrowheads="1"/>
            </p:cNvSpPr>
            <p:nvPr/>
          </p:nvSpPr>
          <p:spPr bwMode="auto">
            <a:xfrm>
              <a:off x="7796369" y="1496050"/>
              <a:ext cx="2478476" cy="400138"/>
            </a:xfrm>
            <a:prstGeom prst="rect">
              <a:avLst/>
            </a:prstGeom>
            <a:noFill/>
            <a:ln w="9525">
              <a:noFill/>
              <a:miter lim="800000"/>
            </a:ln>
          </p:spPr>
          <p:txBody>
            <a:bodyPr wrap="square">
              <a:spAutoFit/>
            </a:bodyPr>
            <a:lstStyle/>
            <a:p>
              <a:pPr eaLnBrk="0" hangingPunct="0"/>
              <a:r>
                <a:rPr lang="zh-CN" altLang="en-US" sz="2000" b="1">
                  <a:solidFill>
                    <a:schemeClr val="accent2"/>
                  </a:solidFill>
                  <a:cs typeface="+mn-ea"/>
                  <a:sym typeface="+mn-lt"/>
                </a:rPr>
                <a:t>不安全装束</a:t>
              </a:r>
            </a:p>
          </p:txBody>
        </p:sp>
      </p:grpSp>
      <p:sp>
        <p:nvSpPr>
          <p:cNvPr id="39" name="矩形: 圆角 38"/>
          <p:cNvSpPr/>
          <p:nvPr/>
        </p:nvSpPr>
        <p:spPr bwMode="auto">
          <a:xfrm>
            <a:off x="7083913" y="1362637"/>
            <a:ext cx="587375" cy="668292"/>
          </a:xfrm>
          <a:prstGeom prst="roundRect">
            <a:avLst>
              <a:gd name="adj" fmla="val 10381"/>
            </a:avLst>
          </a:prstGeom>
          <a:solidFill>
            <a:srgbClr val="0070C0"/>
          </a:soli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04" tIns="45703" rIns="91404" bIns="45703" numCol="1" spcCol="0" rtlCol="0" fromWordArt="0" anchor="t" anchorCtr="0" forceAA="0" compatLnSpc="1">
            <a:noAutofit/>
          </a:bodyPr>
          <a:lstStyle/>
          <a:p>
            <a:pPr algn="ctr"/>
            <a:r>
              <a:rPr lang="en-US" altLang="zh-CN" sz="3600">
                <a:solidFill>
                  <a:schemeClr val="accent2"/>
                </a:solidFill>
                <a:cs typeface="+mn-ea"/>
                <a:sym typeface="+mn-lt"/>
              </a:rPr>
              <a:t>9</a:t>
            </a:r>
            <a:endParaRPr lang="zh-CN" altLang="en-US" sz="3600">
              <a:solidFill>
                <a:schemeClr val="accent2"/>
              </a:solidFill>
              <a:cs typeface="+mn-ea"/>
              <a:sym typeface="+mn-lt"/>
            </a:endParaRPr>
          </a:p>
        </p:txBody>
      </p:sp>
      <p:sp>
        <p:nvSpPr>
          <p:cNvPr id="41" name="矩形 9"/>
          <p:cNvSpPr>
            <a:spLocks noChangeArrowheads="1"/>
          </p:cNvSpPr>
          <p:nvPr/>
        </p:nvSpPr>
        <p:spPr bwMode="auto">
          <a:xfrm>
            <a:off x="7042451" y="2182684"/>
            <a:ext cx="4235508" cy="1393330"/>
          </a:xfrm>
          <a:prstGeom prst="rect">
            <a:avLst/>
          </a:prstGeom>
          <a:noFill/>
          <a:ln w="9525">
            <a:noFill/>
            <a:miter lim="800000"/>
          </a:ln>
        </p:spPr>
        <p:txBody>
          <a:bodyPr wrap="square">
            <a:spAutoFit/>
          </a:bodyPr>
          <a:lstStyle/>
          <a:p>
            <a:pPr marL="285750" indent="-285750" eaLnBrk="0" hangingPunct="0">
              <a:lnSpc>
                <a:spcPct val="120000"/>
              </a:lnSpc>
              <a:buFont typeface="Wingdings" panose="05000000000000000000" pitchFamily="2" charset="2"/>
              <a:buChar char="Ø"/>
            </a:pPr>
            <a:r>
              <a:rPr lang="zh-CN" altLang="en-US" sz="1800">
                <a:solidFill>
                  <a:srgbClr val="2C2D34"/>
                </a:solidFill>
                <a:cs typeface="+mn-ea"/>
                <a:sym typeface="+mn-lt"/>
              </a:rPr>
              <a:t>在有旋转零部件的设备旁作业穿过肥大服装</a:t>
            </a:r>
          </a:p>
          <a:p>
            <a:pPr marL="285750" indent="-285750" eaLnBrk="0" hangingPunct="0">
              <a:lnSpc>
                <a:spcPct val="120000"/>
              </a:lnSpc>
              <a:buFont typeface="Wingdings" panose="05000000000000000000" pitchFamily="2" charset="2"/>
              <a:buChar char="Ø"/>
            </a:pPr>
            <a:r>
              <a:rPr lang="zh-CN" altLang="en-US" sz="1800">
                <a:solidFill>
                  <a:srgbClr val="2C2D34"/>
                </a:solidFill>
                <a:cs typeface="+mn-ea"/>
                <a:sym typeface="+mn-lt"/>
              </a:rPr>
              <a:t>操纵带有旋转零部件的设备时戴手套</a:t>
            </a:r>
          </a:p>
          <a:p>
            <a:pPr marL="285750" indent="-285750" eaLnBrk="0" hangingPunct="0">
              <a:lnSpc>
                <a:spcPct val="120000"/>
              </a:lnSpc>
              <a:buFont typeface="Wingdings" panose="05000000000000000000" pitchFamily="2" charset="2"/>
              <a:buChar char="Ø"/>
            </a:pPr>
            <a:r>
              <a:rPr lang="zh-CN" altLang="en-US" sz="1800">
                <a:solidFill>
                  <a:srgbClr val="2C2D34"/>
                </a:solidFill>
                <a:cs typeface="+mn-ea"/>
                <a:sym typeface="+mn-lt"/>
              </a:rPr>
              <a:t>其它</a:t>
            </a:r>
          </a:p>
        </p:txBody>
      </p:sp>
      <p:pic>
        <p:nvPicPr>
          <p:cNvPr id="22" name="图片 3"/>
          <p:cNvPicPr>
            <a:picLocks noChangeAspect="1"/>
          </p:cNvPicPr>
          <p:nvPr/>
        </p:nvPicPr>
        <p:blipFill>
          <a:blip r:embed="rId3" cstate="print">
            <a:extLst>
              <a:ext uri="{28A0092B-C50C-407E-A947-70E740481C1C}">
                <a14:useLocalDpi xmlns:a14="http://schemas.microsoft.com/office/drawing/2010/main" val="0"/>
              </a:ext>
            </a:extLst>
          </a:blip>
          <a:srcRect l="1147" t="398" r="5190" b="7892"/>
          <a:stretch>
            <a:fillRect/>
          </a:stretch>
        </p:blipFill>
        <p:spPr bwMode="auto">
          <a:xfrm>
            <a:off x="1604533" y="3285042"/>
            <a:ext cx="3860719" cy="2713751"/>
          </a:xfrm>
          <a:prstGeom prst="rect">
            <a:avLst/>
          </a:prstGeom>
          <a:noFill/>
          <a:ln w="9525">
            <a:solidFill>
              <a:schemeClr val="tx2">
                <a:lumMod val="20000"/>
                <a:lumOff val="80000"/>
              </a:schemeClr>
            </a:solidFill>
            <a:miter lim="800000"/>
            <a:headEnd/>
            <a:tailEnd/>
          </a:ln>
        </p:spPr>
      </p:pic>
      <p:pic>
        <p:nvPicPr>
          <p:cNvPr id="27" name="Picture 2" descr="http://www.sdshukong.cn/UploadFiles/Image/2015/3/0.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01252" y="3727674"/>
            <a:ext cx="3537969" cy="2713751"/>
          </a:xfrm>
          <a:prstGeom prst="rect">
            <a:avLst/>
          </a:prstGeom>
          <a:noFill/>
          <a:ln w="9525">
            <a:noFill/>
            <a:miter lim="800000"/>
            <a:headEnd/>
            <a:tailEnd/>
          </a:ln>
        </p:spPr>
      </p:pic>
      <p:sp>
        <p:nvSpPr>
          <p:cNvPr id="29" name="矩形 9"/>
          <p:cNvSpPr>
            <a:spLocks noChangeArrowheads="1"/>
          </p:cNvSpPr>
          <p:nvPr/>
        </p:nvSpPr>
        <p:spPr bwMode="auto">
          <a:xfrm>
            <a:off x="3752721" y="2182685"/>
            <a:ext cx="2343280" cy="1393330"/>
          </a:xfrm>
          <a:prstGeom prst="rect">
            <a:avLst/>
          </a:prstGeom>
          <a:noFill/>
          <a:ln w="9525">
            <a:noFill/>
            <a:miter lim="800000"/>
          </a:ln>
        </p:spPr>
        <p:txBody>
          <a:bodyPr wrap="square">
            <a:spAutoFit/>
          </a:bodyPr>
          <a:lstStyle/>
          <a:p>
            <a:pPr marL="285750" indent="-285750" eaLnBrk="0" hangingPunct="0">
              <a:lnSpc>
                <a:spcPct val="120000"/>
              </a:lnSpc>
              <a:buFont typeface="Wingdings" panose="05000000000000000000" pitchFamily="2" charset="2"/>
              <a:buChar char="Ø"/>
            </a:pPr>
            <a:r>
              <a:rPr lang="zh-CN" altLang="en-US" sz="1800">
                <a:solidFill>
                  <a:srgbClr val="2C2D34"/>
                </a:solidFill>
                <a:cs typeface="+mn-ea"/>
                <a:sym typeface="+mn-lt"/>
              </a:rPr>
              <a:t>未佩戴呼吸护具</a:t>
            </a:r>
          </a:p>
          <a:p>
            <a:pPr marL="285750" indent="-285750" eaLnBrk="0" hangingPunct="0">
              <a:lnSpc>
                <a:spcPct val="120000"/>
              </a:lnSpc>
              <a:buFont typeface="Wingdings" panose="05000000000000000000" pitchFamily="2" charset="2"/>
              <a:buChar char="Ø"/>
            </a:pPr>
            <a:r>
              <a:rPr lang="zh-CN" altLang="en-US" sz="1800">
                <a:solidFill>
                  <a:srgbClr val="2C2D34"/>
                </a:solidFill>
                <a:cs typeface="+mn-ea"/>
                <a:sym typeface="+mn-lt"/>
              </a:rPr>
              <a:t>未佩戴安全带</a:t>
            </a:r>
          </a:p>
          <a:p>
            <a:pPr marL="285750" indent="-285750" eaLnBrk="0" hangingPunct="0">
              <a:lnSpc>
                <a:spcPct val="120000"/>
              </a:lnSpc>
              <a:buFont typeface="Wingdings" panose="05000000000000000000" pitchFamily="2" charset="2"/>
              <a:buChar char="Ø"/>
            </a:pPr>
            <a:r>
              <a:rPr lang="zh-CN" altLang="en-US" sz="1800">
                <a:solidFill>
                  <a:srgbClr val="2C2D34"/>
                </a:solidFill>
                <a:cs typeface="+mn-ea"/>
                <a:sym typeface="+mn-lt"/>
              </a:rPr>
              <a:t>未戴工作帽</a:t>
            </a:r>
          </a:p>
          <a:p>
            <a:pPr marL="285750" indent="-285750" eaLnBrk="0" hangingPunct="0">
              <a:lnSpc>
                <a:spcPct val="120000"/>
              </a:lnSpc>
              <a:buFont typeface="Wingdings" panose="05000000000000000000" pitchFamily="2" charset="2"/>
              <a:buChar char="Ø"/>
            </a:pPr>
            <a:r>
              <a:rPr lang="zh-CN" altLang="en-US" sz="1800">
                <a:solidFill>
                  <a:srgbClr val="2C2D34"/>
                </a:solidFill>
                <a:cs typeface="+mn-ea"/>
                <a:sym typeface="+mn-lt"/>
              </a:rPr>
              <a:t>其它</a:t>
            </a:r>
          </a:p>
        </p:txBody>
      </p:sp>
      <p:sp>
        <p:nvSpPr>
          <p:cNvPr id="18" name="文本框 17"/>
          <p:cNvSpPr txBox="1"/>
          <p:nvPr/>
        </p:nvSpPr>
        <p:spPr>
          <a:xfrm>
            <a:off x="1536316" y="284669"/>
            <a:ext cx="5110280" cy="584775"/>
          </a:xfrm>
          <a:prstGeom prst="rect">
            <a:avLst/>
          </a:prstGeom>
          <a:noFill/>
        </p:spPr>
        <p:txBody>
          <a:bodyPr wrap="square" rtlCol="0">
            <a:spAutoFit/>
          </a:bodyPr>
          <a:lstStyle>
            <a:defPPr>
              <a:defRPr lang="zh-CN"/>
            </a:defPPr>
            <a:lvl1pPr algn="ctr">
              <a:defRPr sz="2800" b="1">
                <a:latin typeface="+mj-ea"/>
                <a:ea typeface="+mj-ea"/>
              </a:defRPr>
            </a:lvl1pPr>
          </a:lstStyle>
          <a:p>
            <a:pPr algn="l"/>
            <a:r>
              <a:rPr lang="zh-CN" altLang="en-US" sz="3200" dirty="0">
                <a:latin typeface="+mn-lt"/>
                <a:ea typeface="+mn-ea"/>
                <a:cs typeface="+mn-ea"/>
                <a:sym typeface="+mn-lt"/>
              </a:rPr>
              <a:t>事故发生的原因</a:t>
            </a:r>
          </a:p>
        </p:txBody>
      </p:sp>
    </p:spTree>
  </p:cSld>
  <p:clrMapOvr>
    <a:masterClrMapping/>
  </p:clrMapOvr>
  <mc:AlternateContent xmlns:mc="http://schemas.openxmlformats.org/markup-compatibility/2006" xmlns:p14="http://schemas.microsoft.com/office/powerpoint/2010/main">
    <mc:Choice Requires="p14">
      <p:transition p14:dur="0" advTm="5000"/>
    </mc:Choice>
    <mc:Fallback xmlns="">
      <p:transition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anim calcmode="lin" valueType="num">
                                      <p:cBhvr>
                                        <p:cTn id="18" dur="500" fill="hold"/>
                                        <p:tgtEl>
                                          <p:spTgt spid="28"/>
                                        </p:tgtEl>
                                        <p:attrNameLst>
                                          <p:attrName>ppt_x</p:attrName>
                                        </p:attrNameLst>
                                      </p:cBhvr>
                                      <p:tavLst>
                                        <p:tav tm="0">
                                          <p:val>
                                            <p:strVal val="#ppt_x"/>
                                          </p:val>
                                        </p:tav>
                                        <p:tav tm="100000">
                                          <p:val>
                                            <p:strVal val="#ppt_x"/>
                                          </p:val>
                                        </p:tav>
                                      </p:tavLst>
                                    </p:anim>
                                    <p:anim calcmode="lin" valueType="num">
                                      <p:cBhvr>
                                        <p:cTn id="19" dur="500" fill="hold"/>
                                        <p:tgtEl>
                                          <p:spTgt spid="2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anim calcmode="lin" valueType="num">
                                      <p:cBhvr>
                                        <p:cTn id="23" dur="500" fill="hold"/>
                                        <p:tgtEl>
                                          <p:spTgt spid="29"/>
                                        </p:tgtEl>
                                        <p:attrNameLst>
                                          <p:attrName>ppt_x</p:attrName>
                                        </p:attrNameLst>
                                      </p:cBhvr>
                                      <p:tavLst>
                                        <p:tav tm="0">
                                          <p:val>
                                            <p:strVal val="#ppt_x"/>
                                          </p:val>
                                        </p:tav>
                                        <p:tav tm="100000">
                                          <p:val>
                                            <p:strVal val="#ppt_x"/>
                                          </p:val>
                                        </p:tav>
                                      </p:tavLst>
                                    </p:anim>
                                    <p:anim calcmode="lin" valueType="num">
                                      <p:cBhvr>
                                        <p:cTn id="24" dur="500" fill="hold"/>
                                        <p:tgtEl>
                                          <p:spTgt spid="29"/>
                                        </p:tgtEl>
                                        <p:attrNameLst>
                                          <p:attrName>ppt_y</p:attrName>
                                        </p:attrNameLst>
                                      </p:cBhvr>
                                      <p:tavLst>
                                        <p:tav tm="0">
                                          <p:val>
                                            <p:strVal val="#ppt_y+.1"/>
                                          </p:val>
                                        </p:tav>
                                        <p:tav tm="100000">
                                          <p:val>
                                            <p:strVal val="#ppt_y"/>
                                          </p:val>
                                        </p:tav>
                                      </p:tavLst>
                                    </p:anim>
                                  </p:childTnLst>
                                </p:cTn>
                              </p:par>
                            </p:childTnLst>
                          </p:cTn>
                        </p:par>
                        <p:par>
                          <p:cTn id="25" fill="hold">
                            <p:stCondLst>
                              <p:cond delay="1500"/>
                            </p:stCondLst>
                            <p:childTnLst>
                              <p:par>
                                <p:cTn id="26" presetID="22" presetClass="entr" presetSubtype="1" fill="hold" nodeType="after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up)">
                                      <p:cBhvr>
                                        <p:cTn id="28" dur="500"/>
                                        <p:tgtEl>
                                          <p:spTgt spid="22"/>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39"/>
                                        </p:tgtEl>
                                        <p:attrNameLst>
                                          <p:attrName>style.visibility</p:attrName>
                                        </p:attrNameLst>
                                      </p:cBhvr>
                                      <p:to>
                                        <p:strVal val="visible"/>
                                      </p:to>
                                    </p:set>
                                    <p:anim calcmode="lin" valueType="num">
                                      <p:cBhvr>
                                        <p:cTn id="32" dur="500" fill="hold"/>
                                        <p:tgtEl>
                                          <p:spTgt spid="39"/>
                                        </p:tgtEl>
                                        <p:attrNameLst>
                                          <p:attrName>ppt_w</p:attrName>
                                        </p:attrNameLst>
                                      </p:cBhvr>
                                      <p:tavLst>
                                        <p:tav tm="0">
                                          <p:val>
                                            <p:fltVal val="0"/>
                                          </p:val>
                                        </p:tav>
                                        <p:tav tm="100000">
                                          <p:val>
                                            <p:strVal val="#ppt_w"/>
                                          </p:val>
                                        </p:tav>
                                      </p:tavLst>
                                    </p:anim>
                                    <p:anim calcmode="lin" valueType="num">
                                      <p:cBhvr>
                                        <p:cTn id="33" dur="500" fill="hold"/>
                                        <p:tgtEl>
                                          <p:spTgt spid="39"/>
                                        </p:tgtEl>
                                        <p:attrNameLst>
                                          <p:attrName>ppt_h</p:attrName>
                                        </p:attrNameLst>
                                      </p:cBhvr>
                                      <p:tavLst>
                                        <p:tav tm="0">
                                          <p:val>
                                            <p:fltVal val="0"/>
                                          </p:val>
                                        </p:tav>
                                        <p:tav tm="100000">
                                          <p:val>
                                            <p:strVal val="#ppt_h"/>
                                          </p:val>
                                        </p:tav>
                                      </p:tavLst>
                                    </p:anim>
                                    <p:animEffect transition="in" filter="fade">
                                      <p:cBhvr>
                                        <p:cTn id="34" dur="500"/>
                                        <p:tgtEl>
                                          <p:spTgt spid="39"/>
                                        </p:tgtEl>
                                      </p:cBhvr>
                                    </p:animEffect>
                                  </p:childTnLst>
                                </p:cTn>
                              </p:par>
                            </p:childTnLst>
                          </p:cTn>
                        </p:par>
                        <p:par>
                          <p:cTn id="35" fill="hold">
                            <p:stCondLst>
                              <p:cond delay="2500"/>
                            </p:stCondLst>
                            <p:childTnLst>
                              <p:par>
                                <p:cTn id="36" presetID="22" presetClass="entr" presetSubtype="8" fill="hold" nodeType="after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wipe(left)">
                                      <p:cBhvr>
                                        <p:cTn id="38" dur="500"/>
                                        <p:tgtEl>
                                          <p:spTgt spid="4"/>
                                        </p:tgtEl>
                                      </p:cBhvr>
                                    </p:animEffect>
                                  </p:childTnLst>
                                </p:cTn>
                              </p:par>
                            </p:childTnLst>
                          </p:cTn>
                        </p:par>
                        <p:par>
                          <p:cTn id="39" fill="hold">
                            <p:stCondLst>
                              <p:cond delay="3000"/>
                            </p:stCondLst>
                            <p:childTnLst>
                              <p:par>
                                <p:cTn id="40" presetID="42" presetClass="entr" presetSubtype="0" fill="hold" grpId="0" nodeType="after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500"/>
                                        <p:tgtEl>
                                          <p:spTgt spid="41"/>
                                        </p:tgtEl>
                                      </p:cBhvr>
                                    </p:animEffect>
                                    <p:anim calcmode="lin" valueType="num">
                                      <p:cBhvr>
                                        <p:cTn id="43" dur="500" fill="hold"/>
                                        <p:tgtEl>
                                          <p:spTgt spid="41"/>
                                        </p:tgtEl>
                                        <p:attrNameLst>
                                          <p:attrName>ppt_x</p:attrName>
                                        </p:attrNameLst>
                                      </p:cBhvr>
                                      <p:tavLst>
                                        <p:tav tm="0">
                                          <p:val>
                                            <p:strVal val="#ppt_x"/>
                                          </p:val>
                                        </p:tav>
                                        <p:tav tm="100000">
                                          <p:val>
                                            <p:strVal val="#ppt_x"/>
                                          </p:val>
                                        </p:tav>
                                      </p:tavLst>
                                    </p:anim>
                                    <p:anim calcmode="lin" valueType="num">
                                      <p:cBhvr>
                                        <p:cTn id="44" dur="500" fill="hold"/>
                                        <p:tgtEl>
                                          <p:spTgt spid="41"/>
                                        </p:tgtEl>
                                        <p:attrNameLst>
                                          <p:attrName>ppt_y</p:attrName>
                                        </p:attrNameLst>
                                      </p:cBhvr>
                                      <p:tavLst>
                                        <p:tav tm="0">
                                          <p:val>
                                            <p:strVal val="#ppt_y+.1"/>
                                          </p:val>
                                        </p:tav>
                                        <p:tav tm="100000">
                                          <p:val>
                                            <p:strVal val="#ppt_y"/>
                                          </p:val>
                                        </p:tav>
                                      </p:tavLst>
                                    </p:anim>
                                  </p:childTnLst>
                                </p:cTn>
                              </p:par>
                            </p:childTnLst>
                          </p:cTn>
                        </p:par>
                        <p:par>
                          <p:cTn id="45" fill="hold">
                            <p:stCondLst>
                              <p:cond delay="3500"/>
                            </p:stCondLst>
                            <p:childTnLst>
                              <p:par>
                                <p:cTn id="46" presetID="22" presetClass="entr" presetSubtype="1" fill="hold" nodeType="after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up)">
                                      <p:cBhvr>
                                        <p:cTn id="4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8" grpId="0"/>
      <p:bldP spid="39" grpId="0" animBg="1"/>
      <p:bldP spid="41" grpId="0"/>
      <p:bldP spid="29"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p:nvPr/>
        </p:nvSpPr>
        <p:spPr>
          <a:xfrm>
            <a:off x="814192" y="837245"/>
            <a:ext cx="5110280" cy="461537"/>
          </a:xfrm>
          <a:prstGeom prst="rect">
            <a:avLst/>
          </a:prstGeom>
          <a:noFill/>
        </p:spPr>
        <p:txBody>
          <a:bodyPr wrap="square" rtlCol="0">
            <a:spAutoFit/>
          </a:bodyPr>
          <a:lstStyle>
            <a:defPPr>
              <a:defRPr lang="zh-CN"/>
            </a:defPPr>
            <a:lvl1pPr algn="ctr">
              <a:defRPr sz="2800" b="1">
                <a:latin typeface="+mj-ea"/>
                <a:ea typeface="+mj-ea"/>
              </a:defRPr>
            </a:lvl1pPr>
          </a:lstStyle>
          <a:p>
            <a:pPr algn="l"/>
            <a:r>
              <a:rPr lang="en-US" altLang="zh-CN" sz="2400" b="0" dirty="0">
                <a:latin typeface="+mn-lt"/>
                <a:ea typeface="+mn-ea"/>
                <a:cs typeface="+mn-ea"/>
                <a:sym typeface="+mn-lt"/>
              </a:rPr>
              <a:t>2</a:t>
            </a:r>
            <a:r>
              <a:rPr lang="zh-CN" altLang="en-US" sz="2400" b="0" dirty="0">
                <a:latin typeface="+mn-lt"/>
                <a:ea typeface="+mn-ea"/>
                <a:cs typeface="+mn-ea"/>
                <a:sym typeface="+mn-lt"/>
              </a:rPr>
              <a:t>、不安全行为</a:t>
            </a:r>
          </a:p>
        </p:txBody>
      </p:sp>
      <p:grpSp>
        <p:nvGrpSpPr>
          <p:cNvPr id="3" name="组合 2"/>
          <p:cNvGrpSpPr/>
          <p:nvPr/>
        </p:nvGrpSpPr>
        <p:grpSpPr>
          <a:xfrm>
            <a:off x="914045" y="1481644"/>
            <a:ext cx="5339921" cy="471929"/>
            <a:chOff x="914400" y="1480883"/>
            <a:chExt cx="5342007" cy="472114"/>
          </a:xfrm>
        </p:grpSpPr>
        <p:sp>
          <p:nvSpPr>
            <p:cNvPr id="19" name="矩形 7"/>
            <p:cNvSpPr>
              <a:spLocks noChangeArrowheads="1"/>
            </p:cNvSpPr>
            <p:nvPr/>
          </p:nvSpPr>
          <p:spPr bwMode="auto">
            <a:xfrm>
              <a:off x="914400" y="1480883"/>
              <a:ext cx="5342007" cy="472114"/>
            </a:xfrm>
            <a:prstGeom prst="rect">
              <a:avLst/>
            </a:prstGeom>
            <a:gradFill>
              <a:gsLst>
                <a:gs pos="61000">
                  <a:schemeClr val="tx1"/>
                </a:gs>
                <a:gs pos="0">
                  <a:srgbClr val="5E5E5E"/>
                </a:gs>
                <a:gs pos="100000">
                  <a:srgbClr val="323232"/>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04" tIns="45703" rIns="91404" bIns="45703" numCol="1" spcCol="0" rtlCol="0" fromWordArt="0" anchor="t" anchorCtr="0" forceAA="0" compatLnSpc="1">
              <a:noAutofit/>
            </a:bodyPr>
            <a:lstStyle/>
            <a:p>
              <a:pPr algn="ctr"/>
              <a:endParaRPr lang="zh-CN" altLang="en-US" sz="2400">
                <a:solidFill>
                  <a:schemeClr val="accent2"/>
                </a:solidFill>
                <a:cs typeface="+mn-ea"/>
                <a:sym typeface="+mn-lt"/>
              </a:endParaRPr>
            </a:p>
          </p:txBody>
        </p:sp>
        <p:sp>
          <p:nvSpPr>
            <p:cNvPr id="20" name="矩形 2"/>
            <p:cNvSpPr>
              <a:spLocks noChangeArrowheads="1"/>
            </p:cNvSpPr>
            <p:nvPr/>
          </p:nvSpPr>
          <p:spPr bwMode="auto">
            <a:xfrm>
              <a:off x="1822548" y="1496050"/>
              <a:ext cx="4104237" cy="400138"/>
            </a:xfrm>
            <a:prstGeom prst="rect">
              <a:avLst/>
            </a:prstGeom>
            <a:noFill/>
            <a:ln w="9525">
              <a:noFill/>
              <a:miter lim="800000"/>
            </a:ln>
          </p:spPr>
          <p:txBody>
            <a:bodyPr wrap="square">
              <a:spAutoFit/>
            </a:bodyPr>
            <a:lstStyle/>
            <a:p>
              <a:pPr eaLnBrk="0" hangingPunct="0"/>
              <a:r>
                <a:rPr lang="zh-CN" altLang="en-US" sz="2000" b="1">
                  <a:solidFill>
                    <a:schemeClr val="accent2"/>
                  </a:solidFill>
                  <a:cs typeface="+mn-ea"/>
                  <a:sym typeface="+mn-lt"/>
                </a:rPr>
                <a:t>其他不安全行为</a:t>
              </a:r>
            </a:p>
          </p:txBody>
        </p:sp>
      </p:grpSp>
      <p:sp>
        <p:nvSpPr>
          <p:cNvPr id="21" name="矩形: 圆角 20"/>
          <p:cNvSpPr/>
          <p:nvPr/>
        </p:nvSpPr>
        <p:spPr bwMode="auto">
          <a:xfrm>
            <a:off x="1112424" y="1362637"/>
            <a:ext cx="747733" cy="668292"/>
          </a:xfrm>
          <a:prstGeom prst="roundRect">
            <a:avLst>
              <a:gd name="adj" fmla="val 10381"/>
            </a:avLst>
          </a:prstGeom>
          <a:solidFill>
            <a:srgbClr val="0070C0"/>
          </a:soli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04" tIns="45703" rIns="91404" bIns="45703" numCol="1" spcCol="0" rtlCol="0" fromWordArt="0" anchor="t" anchorCtr="0" forceAA="0" compatLnSpc="1">
            <a:noAutofit/>
          </a:bodyPr>
          <a:lstStyle/>
          <a:p>
            <a:pPr algn="ctr"/>
            <a:r>
              <a:rPr lang="en-US" altLang="zh-CN" sz="3600">
                <a:solidFill>
                  <a:schemeClr val="accent2"/>
                </a:solidFill>
                <a:cs typeface="+mn-ea"/>
                <a:sym typeface="+mn-lt"/>
              </a:rPr>
              <a:t>10</a:t>
            </a:r>
            <a:endParaRPr lang="zh-CN" altLang="en-US" sz="3600">
              <a:solidFill>
                <a:schemeClr val="accent2"/>
              </a:solidFill>
              <a:cs typeface="+mn-ea"/>
              <a:sym typeface="+mn-lt"/>
            </a:endParaRPr>
          </a:p>
        </p:txBody>
      </p:sp>
      <p:sp>
        <p:nvSpPr>
          <p:cNvPr id="28" name="矩形 9"/>
          <p:cNvSpPr>
            <a:spLocks noChangeArrowheads="1"/>
          </p:cNvSpPr>
          <p:nvPr/>
        </p:nvSpPr>
        <p:spPr bwMode="auto">
          <a:xfrm>
            <a:off x="1070963" y="2182685"/>
            <a:ext cx="5183003" cy="1725601"/>
          </a:xfrm>
          <a:prstGeom prst="rect">
            <a:avLst/>
          </a:prstGeom>
          <a:noFill/>
          <a:ln w="9525">
            <a:noFill/>
            <a:miter lim="800000"/>
          </a:ln>
        </p:spPr>
        <p:txBody>
          <a:bodyPr wrap="square">
            <a:spAutoFit/>
          </a:bodyPr>
          <a:lstStyle/>
          <a:p>
            <a:pPr marL="285750" indent="-285750" eaLnBrk="0" hangingPunct="0">
              <a:lnSpc>
                <a:spcPct val="120000"/>
              </a:lnSpc>
              <a:buFont typeface="Wingdings" panose="05000000000000000000" pitchFamily="2" charset="2"/>
              <a:buChar char="Ø"/>
            </a:pPr>
            <a:r>
              <a:rPr lang="zh-CN" altLang="en-US" sz="1800">
                <a:solidFill>
                  <a:srgbClr val="2C2D34"/>
                </a:solidFill>
                <a:cs typeface="+mn-ea"/>
                <a:sym typeface="+mn-lt"/>
              </a:rPr>
              <a:t>在起吊物下作业、停留</a:t>
            </a:r>
            <a:endParaRPr lang="en-US" altLang="zh-CN" sz="1800">
              <a:solidFill>
                <a:srgbClr val="2C2D34"/>
              </a:solidFill>
              <a:cs typeface="+mn-ea"/>
              <a:sym typeface="+mn-lt"/>
            </a:endParaRPr>
          </a:p>
          <a:p>
            <a:pPr marL="285750" indent="-285750" eaLnBrk="0" hangingPunct="0">
              <a:lnSpc>
                <a:spcPct val="120000"/>
              </a:lnSpc>
              <a:buFont typeface="Wingdings" panose="05000000000000000000" pitchFamily="2" charset="2"/>
              <a:buChar char="Ø"/>
            </a:pPr>
            <a:r>
              <a:rPr lang="zh-CN" altLang="en-US" sz="1800">
                <a:solidFill>
                  <a:srgbClr val="2C2D34"/>
                </a:solidFill>
                <a:cs typeface="+mn-ea"/>
                <a:sym typeface="+mn-lt"/>
              </a:rPr>
              <a:t>机器运转时加油、修理、检查、调整、焊接、清扫等工作</a:t>
            </a:r>
            <a:endParaRPr lang="en-US" altLang="zh-CN" sz="1800">
              <a:solidFill>
                <a:srgbClr val="2C2D34"/>
              </a:solidFill>
              <a:cs typeface="+mn-ea"/>
              <a:sym typeface="+mn-lt"/>
            </a:endParaRPr>
          </a:p>
          <a:p>
            <a:pPr marL="285750" indent="-285750" eaLnBrk="0" hangingPunct="0">
              <a:lnSpc>
                <a:spcPct val="120000"/>
              </a:lnSpc>
              <a:buFont typeface="Wingdings" panose="05000000000000000000" pitchFamily="2" charset="2"/>
              <a:buChar char="Ø"/>
            </a:pPr>
            <a:r>
              <a:rPr lang="zh-CN" altLang="en-US" sz="1800">
                <a:solidFill>
                  <a:srgbClr val="2C2D34"/>
                </a:solidFill>
                <a:cs typeface="+mn-ea"/>
                <a:sym typeface="+mn-lt"/>
              </a:rPr>
              <a:t>有分散注意力行为</a:t>
            </a:r>
            <a:endParaRPr lang="en-US" altLang="zh-CN" sz="1800">
              <a:solidFill>
                <a:srgbClr val="2C2D34"/>
              </a:solidFill>
              <a:cs typeface="+mn-ea"/>
              <a:sym typeface="+mn-lt"/>
            </a:endParaRPr>
          </a:p>
          <a:p>
            <a:pPr marL="285750" indent="-285750" eaLnBrk="0" hangingPunct="0">
              <a:lnSpc>
                <a:spcPct val="120000"/>
              </a:lnSpc>
              <a:buFont typeface="Wingdings" panose="05000000000000000000" pitchFamily="2" charset="2"/>
              <a:buChar char="Ø"/>
            </a:pPr>
            <a:r>
              <a:rPr lang="zh-CN" altLang="en-US" sz="1800">
                <a:solidFill>
                  <a:srgbClr val="2C2D34"/>
                </a:solidFill>
                <a:cs typeface="+mn-ea"/>
                <a:sym typeface="+mn-lt"/>
              </a:rPr>
              <a:t>对易燃、易爆等危险物品处理错误</a:t>
            </a:r>
          </a:p>
        </p:txBody>
      </p:sp>
      <p:pic>
        <p:nvPicPr>
          <p:cNvPr id="23" name="图片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2426" y="3763923"/>
            <a:ext cx="3050348" cy="2288749"/>
          </a:xfrm>
          <a:prstGeom prst="rect">
            <a:avLst/>
          </a:prstGeom>
          <a:noFill/>
          <a:ln w="9525">
            <a:noFill/>
            <a:miter lim="800000"/>
            <a:headEnd/>
            <a:tailEnd/>
          </a:ln>
        </p:spPr>
      </p:pic>
      <p:pic>
        <p:nvPicPr>
          <p:cNvPr id="24" name="图片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6033" y="3746253"/>
            <a:ext cx="2723171" cy="2306419"/>
          </a:xfrm>
          <a:prstGeom prst="rect">
            <a:avLst/>
          </a:prstGeom>
          <a:noFill/>
          <a:ln w="9525">
            <a:solidFill>
              <a:schemeClr val="tx2">
                <a:lumMod val="20000"/>
                <a:lumOff val="80000"/>
              </a:schemeClr>
            </a:solidFill>
            <a:miter lim="800000"/>
            <a:headEnd/>
            <a:tailEnd/>
          </a:ln>
        </p:spPr>
      </p:pic>
      <p:pic>
        <p:nvPicPr>
          <p:cNvPr id="25" name="图片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02495" y="4123692"/>
            <a:ext cx="3068875" cy="2298689"/>
          </a:xfrm>
          <a:prstGeom prst="rect">
            <a:avLst/>
          </a:prstGeom>
          <a:noFill/>
          <a:ln w="9525">
            <a:solidFill>
              <a:schemeClr val="tx2">
                <a:lumMod val="20000"/>
                <a:lumOff val="80000"/>
              </a:schemeClr>
            </a:solidFill>
            <a:miter lim="800000"/>
            <a:headEnd/>
            <a:tailEnd/>
          </a:ln>
        </p:spPr>
      </p:pic>
      <p:pic>
        <p:nvPicPr>
          <p:cNvPr id="26" name="图片 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39205" y="1121631"/>
            <a:ext cx="3744159" cy="2642292"/>
          </a:xfrm>
          <a:prstGeom prst="rect">
            <a:avLst/>
          </a:prstGeom>
          <a:noFill/>
          <a:ln w="9525">
            <a:solidFill>
              <a:schemeClr val="tx2">
                <a:lumMod val="20000"/>
                <a:lumOff val="80000"/>
              </a:schemeClr>
            </a:solidFill>
            <a:miter lim="800000"/>
            <a:headEnd/>
            <a:tailEnd/>
          </a:ln>
        </p:spPr>
      </p:pic>
      <p:sp>
        <p:nvSpPr>
          <p:cNvPr id="15" name="文本框 14"/>
          <p:cNvSpPr txBox="1"/>
          <p:nvPr/>
        </p:nvSpPr>
        <p:spPr>
          <a:xfrm>
            <a:off x="1536316" y="284669"/>
            <a:ext cx="5110280" cy="584775"/>
          </a:xfrm>
          <a:prstGeom prst="rect">
            <a:avLst/>
          </a:prstGeom>
          <a:noFill/>
        </p:spPr>
        <p:txBody>
          <a:bodyPr wrap="square" rtlCol="0">
            <a:spAutoFit/>
          </a:bodyPr>
          <a:lstStyle>
            <a:defPPr>
              <a:defRPr lang="zh-CN"/>
            </a:defPPr>
            <a:lvl1pPr algn="ctr">
              <a:defRPr sz="2800" b="1">
                <a:latin typeface="+mj-ea"/>
                <a:ea typeface="+mj-ea"/>
              </a:defRPr>
            </a:lvl1pPr>
          </a:lstStyle>
          <a:p>
            <a:pPr algn="l"/>
            <a:r>
              <a:rPr lang="zh-CN" altLang="en-US" sz="3200" dirty="0">
                <a:latin typeface="+mn-lt"/>
                <a:ea typeface="+mn-ea"/>
                <a:cs typeface="+mn-ea"/>
                <a:sym typeface="+mn-lt"/>
              </a:rPr>
              <a:t>事故发生的原因</a:t>
            </a:r>
          </a:p>
        </p:txBody>
      </p:sp>
    </p:spTree>
  </p:cSld>
  <p:clrMapOvr>
    <a:masterClrMapping/>
  </p:clrMapOvr>
  <mc:AlternateContent xmlns:mc="http://schemas.openxmlformats.org/markup-compatibility/2006" xmlns:p14="http://schemas.microsoft.com/office/powerpoint/2010/main">
    <mc:Choice Requires="p14">
      <p:transition p14:dur="0" advTm="4015"/>
    </mc:Choice>
    <mc:Fallback xmlns="">
      <p:transition advTm="40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p:cTn id="11" dur="500" fill="hold"/>
                                        <p:tgtEl>
                                          <p:spTgt spid="21"/>
                                        </p:tgtEl>
                                        <p:attrNameLst>
                                          <p:attrName>ppt_w</p:attrName>
                                        </p:attrNameLst>
                                      </p:cBhvr>
                                      <p:tavLst>
                                        <p:tav tm="0">
                                          <p:val>
                                            <p:fltVal val="0"/>
                                          </p:val>
                                        </p:tav>
                                        <p:tav tm="100000">
                                          <p:val>
                                            <p:strVal val="#ppt_w"/>
                                          </p:val>
                                        </p:tav>
                                      </p:tavLst>
                                    </p:anim>
                                    <p:anim calcmode="lin" valueType="num">
                                      <p:cBhvr>
                                        <p:cTn id="12" dur="500" fill="hold"/>
                                        <p:tgtEl>
                                          <p:spTgt spid="21"/>
                                        </p:tgtEl>
                                        <p:attrNameLst>
                                          <p:attrName>ppt_h</p:attrName>
                                        </p:attrNameLst>
                                      </p:cBhvr>
                                      <p:tavLst>
                                        <p:tav tm="0">
                                          <p:val>
                                            <p:fltVal val="0"/>
                                          </p:val>
                                        </p:tav>
                                        <p:tav tm="100000">
                                          <p:val>
                                            <p:strVal val="#ppt_h"/>
                                          </p:val>
                                        </p:tav>
                                      </p:tavLst>
                                    </p:anim>
                                    <p:animEffect transition="in" filter="fade">
                                      <p:cBhvr>
                                        <p:cTn id="13" dur="500"/>
                                        <p:tgtEl>
                                          <p:spTgt spid="21"/>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par>
                          <p:cTn id="18" fill="hold">
                            <p:stCondLst>
                              <p:cond delay="1500"/>
                            </p:stCondLst>
                            <p:childTnLst>
                              <p:par>
                                <p:cTn id="19" presetID="42" presetClass="entr" presetSubtype="0" fill="hold" grpId="0" nodeType="after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anim calcmode="lin" valueType="num">
                                      <p:cBhvr>
                                        <p:cTn id="22" dur="500" fill="hold"/>
                                        <p:tgtEl>
                                          <p:spTgt spid="28"/>
                                        </p:tgtEl>
                                        <p:attrNameLst>
                                          <p:attrName>ppt_x</p:attrName>
                                        </p:attrNameLst>
                                      </p:cBhvr>
                                      <p:tavLst>
                                        <p:tav tm="0">
                                          <p:val>
                                            <p:strVal val="#ppt_x"/>
                                          </p:val>
                                        </p:tav>
                                        <p:tav tm="100000">
                                          <p:val>
                                            <p:strVal val="#ppt_x"/>
                                          </p:val>
                                        </p:tav>
                                      </p:tavLst>
                                    </p:anim>
                                    <p:anim calcmode="lin" valueType="num">
                                      <p:cBhvr>
                                        <p:cTn id="23" dur="500" fill="hold"/>
                                        <p:tgtEl>
                                          <p:spTgt spid="28"/>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p:cTn id="27" dur="500" fill="hold"/>
                                        <p:tgtEl>
                                          <p:spTgt spid="23"/>
                                        </p:tgtEl>
                                        <p:attrNameLst>
                                          <p:attrName>ppt_w</p:attrName>
                                        </p:attrNameLst>
                                      </p:cBhvr>
                                      <p:tavLst>
                                        <p:tav tm="0">
                                          <p:val>
                                            <p:fltVal val="0"/>
                                          </p:val>
                                        </p:tav>
                                        <p:tav tm="100000">
                                          <p:val>
                                            <p:strVal val="#ppt_w"/>
                                          </p:val>
                                        </p:tav>
                                      </p:tavLst>
                                    </p:anim>
                                    <p:anim calcmode="lin" valueType="num">
                                      <p:cBhvr>
                                        <p:cTn id="28" dur="500" fill="hold"/>
                                        <p:tgtEl>
                                          <p:spTgt spid="23"/>
                                        </p:tgtEl>
                                        <p:attrNameLst>
                                          <p:attrName>ppt_h</p:attrName>
                                        </p:attrNameLst>
                                      </p:cBhvr>
                                      <p:tavLst>
                                        <p:tav tm="0">
                                          <p:val>
                                            <p:fltVal val="0"/>
                                          </p:val>
                                        </p:tav>
                                        <p:tav tm="100000">
                                          <p:val>
                                            <p:strVal val="#ppt_h"/>
                                          </p:val>
                                        </p:tav>
                                      </p:tavLst>
                                    </p:anim>
                                    <p:animEffect transition="in" filter="fade">
                                      <p:cBhvr>
                                        <p:cTn id="29" dur="500"/>
                                        <p:tgtEl>
                                          <p:spTgt spid="23"/>
                                        </p:tgtEl>
                                      </p:cBhvr>
                                    </p:animEffect>
                                  </p:childTnLst>
                                </p:cTn>
                              </p:par>
                              <p:par>
                                <p:cTn id="30" presetID="10" presetClass="entr" presetSubtype="0"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p:cTn id="32" dur="500" fill="hold"/>
                                        <p:tgtEl>
                                          <p:spTgt spid="24"/>
                                        </p:tgtEl>
                                        <p:attrNameLst>
                                          <p:attrName>ppt_w</p:attrName>
                                        </p:attrNameLst>
                                      </p:cBhvr>
                                      <p:tavLst>
                                        <p:tav tm="0">
                                          <p:val>
                                            <p:fltVal val="0"/>
                                          </p:val>
                                        </p:tav>
                                        <p:tav tm="100000">
                                          <p:val>
                                            <p:strVal val="#ppt_w"/>
                                          </p:val>
                                        </p:tav>
                                      </p:tavLst>
                                    </p:anim>
                                    <p:anim calcmode="lin" valueType="num">
                                      <p:cBhvr>
                                        <p:cTn id="33" dur="500" fill="hold"/>
                                        <p:tgtEl>
                                          <p:spTgt spid="24"/>
                                        </p:tgtEl>
                                        <p:attrNameLst>
                                          <p:attrName>ppt_h</p:attrName>
                                        </p:attrNameLst>
                                      </p:cBhvr>
                                      <p:tavLst>
                                        <p:tav tm="0">
                                          <p:val>
                                            <p:fltVal val="0"/>
                                          </p:val>
                                        </p:tav>
                                        <p:tav tm="100000">
                                          <p:val>
                                            <p:strVal val="#ppt_h"/>
                                          </p:val>
                                        </p:tav>
                                      </p:tavLst>
                                    </p:anim>
                                    <p:animEffect transition="in" filter="fade">
                                      <p:cBhvr>
                                        <p:cTn id="34" dur="500"/>
                                        <p:tgtEl>
                                          <p:spTgt spid="24"/>
                                        </p:tgtEl>
                                      </p:cBhvr>
                                    </p:animEffect>
                                  </p:childTnLst>
                                </p:cTn>
                              </p:par>
                              <p:par>
                                <p:cTn id="35" presetID="10"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p:cTn id="37" dur="500" fill="hold"/>
                                        <p:tgtEl>
                                          <p:spTgt spid="25"/>
                                        </p:tgtEl>
                                        <p:attrNameLst>
                                          <p:attrName>ppt_w</p:attrName>
                                        </p:attrNameLst>
                                      </p:cBhvr>
                                      <p:tavLst>
                                        <p:tav tm="0">
                                          <p:val>
                                            <p:fltVal val="0"/>
                                          </p:val>
                                        </p:tav>
                                        <p:tav tm="100000">
                                          <p:val>
                                            <p:strVal val="#ppt_w"/>
                                          </p:val>
                                        </p:tav>
                                      </p:tavLst>
                                    </p:anim>
                                    <p:anim calcmode="lin" valueType="num">
                                      <p:cBhvr>
                                        <p:cTn id="38" dur="500" fill="hold"/>
                                        <p:tgtEl>
                                          <p:spTgt spid="25"/>
                                        </p:tgtEl>
                                        <p:attrNameLst>
                                          <p:attrName>ppt_h</p:attrName>
                                        </p:attrNameLst>
                                      </p:cBhvr>
                                      <p:tavLst>
                                        <p:tav tm="0">
                                          <p:val>
                                            <p:fltVal val="0"/>
                                          </p:val>
                                        </p:tav>
                                        <p:tav tm="100000">
                                          <p:val>
                                            <p:strVal val="#ppt_h"/>
                                          </p:val>
                                        </p:tav>
                                      </p:tavLst>
                                    </p:anim>
                                    <p:animEffect transition="in" filter="fade">
                                      <p:cBhvr>
                                        <p:cTn id="39" dur="500"/>
                                        <p:tgtEl>
                                          <p:spTgt spid="25"/>
                                        </p:tgtEl>
                                      </p:cBhvr>
                                    </p:animEffect>
                                  </p:childTnLst>
                                </p:cTn>
                              </p:par>
                              <p:par>
                                <p:cTn id="40" presetID="10" presetClass="entr" presetSubtype="0" fill="hold" nodeType="withEffect">
                                  <p:stCondLst>
                                    <p:cond delay="0"/>
                                  </p:stCondLst>
                                  <p:childTnLst>
                                    <p:set>
                                      <p:cBhvr>
                                        <p:cTn id="41" dur="1" fill="hold">
                                          <p:stCondLst>
                                            <p:cond delay="0"/>
                                          </p:stCondLst>
                                        </p:cTn>
                                        <p:tgtEl>
                                          <p:spTgt spid="26"/>
                                        </p:tgtEl>
                                        <p:attrNameLst>
                                          <p:attrName>style.visibility</p:attrName>
                                        </p:attrNameLst>
                                      </p:cBhvr>
                                      <p:to>
                                        <p:strVal val="visible"/>
                                      </p:to>
                                    </p:set>
                                    <p:anim calcmode="lin" valueType="num">
                                      <p:cBhvr>
                                        <p:cTn id="42" dur="500" fill="hold"/>
                                        <p:tgtEl>
                                          <p:spTgt spid="26"/>
                                        </p:tgtEl>
                                        <p:attrNameLst>
                                          <p:attrName>ppt_w</p:attrName>
                                        </p:attrNameLst>
                                      </p:cBhvr>
                                      <p:tavLst>
                                        <p:tav tm="0">
                                          <p:val>
                                            <p:fltVal val="0"/>
                                          </p:val>
                                        </p:tav>
                                        <p:tav tm="100000">
                                          <p:val>
                                            <p:strVal val="#ppt_w"/>
                                          </p:val>
                                        </p:tav>
                                      </p:tavLst>
                                    </p:anim>
                                    <p:anim calcmode="lin" valueType="num">
                                      <p:cBhvr>
                                        <p:cTn id="43" dur="500" fill="hold"/>
                                        <p:tgtEl>
                                          <p:spTgt spid="26"/>
                                        </p:tgtEl>
                                        <p:attrNameLst>
                                          <p:attrName>ppt_h</p:attrName>
                                        </p:attrNameLst>
                                      </p:cBhvr>
                                      <p:tavLst>
                                        <p:tav tm="0">
                                          <p:val>
                                            <p:fltVal val="0"/>
                                          </p:val>
                                        </p:tav>
                                        <p:tav tm="100000">
                                          <p:val>
                                            <p:strVal val="#ppt_h"/>
                                          </p:val>
                                        </p:tav>
                                      </p:tavLst>
                                    </p:anim>
                                    <p:animEffect transition="in" filter="fade">
                                      <p:cBhvr>
                                        <p:cTn id="4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animBg="1"/>
      <p:bldP spid="28"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008735" y="1186223"/>
            <a:ext cx="6999373" cy="493138"/>
            <a:chOff x="1009128" y="1185346"/>
            <a:chExt cx="7002108" cy="493330"/>
          </a:xfrm>
          <a:solidFill>
            <a:srgbClr val="0070C0"/>
          </a:solidFill>
        </p:grpSpPr>
        <p:sp>
          <p:nvSpPr>
            <p:cNvPr id="3" name="箭头: 五边形 2"/>
            <p:cNvSpPr/>
            <p:nvPr/>
          </p:nvSpPr>
          <p:spPr bwMode="auto">
            <a:xfrm>
              <a:off x="1009128" y="1185346"/>
              <a:ext cx="7002108" cy="493330"/>
            </a:xfrm>
            <a:prstGeom prst="homePlate">
              <a:avLst>
                <a:gd name="adj" fmla="val 26068"/>
              </a:avLst>
            </a:prstGeom>
            <a:grp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04" tIns="45703" rIns="91404" bIns="45703" numCol="1" spcCol="0" rtlCol="0" fromWordArt="0" anchor="t" anchorCtr="0" forceAA="0" compatLnSpc="1">
              <a:noAutofit/>
            </a:bodyPr>
            <a:lstStyle/>
            <a:p>
              <a:pPr algn="ctr"/>
              <a:endParaRPr lang="zh-CN" altLang="en-US" sz="2400">
                <a:solidFill>
                  <a:schemeClr val="accent2"/>
                </a:solidFill>
                <a:cs typeface="+mn-ea"/>
                <a:sym typeface="+mn-lt"/>
              </a:endParaRPr>
            </a:p>
          </p:txBody>
        </p:sp>
        <p:sp>
          <p:nvSpPr>
            <p:cNvPr id="19" name="矩形 1"/>
            <p:cNvSpPr>
              <a:spLocks noChangeArrowheads="1"/>
            </p:cNvSpPr>
            <p:nvPr/>
          </p:nvSpPr>
          <p:spPr bwMode="auto">
            <a:xfrm>
              <a:off x="1098666" y="1206401"/>
              <a:ext cx="3997325" cy="400137"/>
            </a:xfrm>
            <a:prstGeom prst="rect">
              <a:avLst/>
            </a:prstGeom>
            <a:grpFill/>
            <a:ln w="9525">
              <a:noFill/>
              <a:miter lim="800000"/>
            </a:ln>
          </p:spPr>
          <p:txBody>
            <a:bodyPr>
              <a:spAutoFit/>
            </a:bodyPr>
            <a:lstStyle/>
            <a:p>
              <a:pPr eaLnBrk="0" hangingPunct="0"/>
              <a:r>
                <a:rPr lang="en-US" altLang="zh-CN" sz="2000" b="1">
                  <a:solidFill>
                    <a:schemeClr val="accent2"/>
                  </a:solidFill>
                  <a:cs typeface="+mn-ea"/>
                  <a:sym typeface="+mn-lt"/>
                </a:rPr>
                <a:t>1</a:t>
              </a:r>
              <a:r>
                <a:rPr lang="zh-CN" altLang="en-US" sz="2000" b="1">
                  <a:solidFill>
                    <a:schemeClr val="accent2"/>
                  </a:solidFill>
                  <a:cs typeface="+mn-ea"/>
                  <a:sym typeface="+mn-lt"/>
                </a:rPr>
                <a:t>、电焊气割“十不准”</a:t>
              </a:r>
            </a:p>
          </p:txBody>
        </p:sp>
      </p:grpSp>
      <p:sp>
        <p:nvSpPr>
          <p:cNvPr id="20" name="矩形 2"/>
          <p:cNvSpPr>
            <a:spLocks noChangeArrowheads="1"/>
          </p:cNvSpPr>
          <p:nvPr/>
        </p:nvSpPr>
        <p:spPr bwMode="auto">
          <a:xfrm>
            <a:off x="1111881" y="1897972"/>
            <a:ext cx="6332528" cy="4770024"/>
          </a:xfrm>
          <a:prstGeom prst="rect">
            <a:avLst/>
          </a:prstGeom>
          <a:noFill/>
          <a:ln w="9525">
            <a:noFill/>
            <a:miter lim="800000"/>
          </a:ln>
        </p:spPr>
        <p:txBody>
          <a:bodyPr wrap="square" lIns="0" tIns="0" rIns="0" bIns="0">
            <a:spAutoFit/>
          </a:bodyPr>
          <a:lstStyle/>
          <a:p>
            <a:pPr marL="285750" indent="-285750" algn="just">
              <a:lnSpc>
                <a:spcPct val="120000"/>
              </a:lnSpc>
              <a:buFont typeface="Wingdings" panose="05000000000000000000" pitchFamily="2" charset="2"/>
              <a:buChar char="l"/>
            </a:pPr>
            <a:r>
              <a:rPr lang="zh-CN" altLang="en-US" sz="2000" dirty="0">
                <a:solidFill>
                  <a:srgbClr val="2C2D34"/>
                </a:solidFill>
                <a:cs typeface="+mn-ea"/>
                <a:sym typeface="+mn-lt"/>
              </a:rPr>
              <a:t>无特种作业操作证，不焊、割。</a:t>
            </a:r>
          </a:p>
          <a:p>
            <a:pPr marL="285750" indent="-285750" algn="just">
              <a:lnSpc>
                <a:spcPct val="120000"/>
              </a:lnSpc>
              <a:buFont typeface="Wingdings" panose="05000000000000000000" pitchFamily="2" charset="2"/>
              <a:buChar char="l"/>
            </a:pPr>
            <a:r>
              <a:rPr lang="zh-CN" altLang="en-US" sz="2000" dirty="0">
                <a:solidFill>
                  <a:srgbClr val="2C2D34"/>
                </a:solidFill>
                <a:cs typeface="+mn-ea"/>
                <a:sym typeface="+mn-lt"/>
              </a:rPr>
              <a:t>雨天、露天作业无可靠安全措施，不焊、割。</a:t>
            </a:r>
          </a:p>
          <a:p>
            <a:pPr marL="285750" indent="-285750" algn="just">
              <a:lnSpc>
                <a:spcPct val="120000"/>
              </a:lnSpc>
              <a:buFont typeface="Wingdings" panose="05000000000000000000" pitchFamily="2" charset="2"/>
              <a:buChar char="l"/>
            </a:pPr>
            <a:r>
              <a:rPr lang="zh-CN" altLang="en-US" sz="2000" dirty="0">
                <a:solidFill>
                  <a:srgbClr val="2C2D34"/>
                </a:solidFill>
                <a:cs typeface="+mn-ea"/>
                <a:sym typeface="+mn-lt"/>
              </a:rPr>
              <a:t>装过易燃、易爆及有害物品的容器，未进行彻底清洗、未进行可燃浓度检测，不焊、割。</a:t>
            </a:r>
          </a:p>
          <a:p>
            <a:pPr marL="285750" indent="-285750" algn="just">
              <a:lnSpc>
                <a:spcPct val="120000"/>
              </a:lnSpc>
              <a:buFont typeface="Wingdings" panose="05000000000000000000" pitchFamily="2" charset="2"/>
              <a:buChar char="l"/>
            </a:pPr>
            <a:r>
              <a:rPr lang="zh-CN" altLang="en-US" sz="2000" dirty="0">
                <a:solidFill>
                  <a:srgbClr val="2C2D34"/>
                </a:solidFill>
                <a:cs typeface="+mn-ea"/>
                <a:sym typeface="+mn-lt"/>
              </a:rPr>
              <a:t>在容器内工作无</a:t>
            </a:r>
            <a:r>
              <a:rPr lang="en-US" altLang="zh-CN" sz="2000" dirty="0">
                <a:solidFill>
                  <a:srgbClr val="2C2D34"/>
                </a:solidFill>
                <a:cs typeface="+mn-ea"/>
                <a:sym typeface="+mn-lt"/>
              </a:rPr>
              <a:t>12</a:t>
            </a:r>
            <a:r>
              <a:rPr lang="zh-CN" altLang="en-US" sz="2000" dirty="0">
                <a:solidFill>
                  <a:srgbClr val="2C2D34"/>
                </a:solidFill>
                <a:cs typeface="+mn-ea"/>
                <a:sym typeface="+mn-lt"/>
              </a:rPr>
              <a:t>伏低压照明和通风不良，不焊、割。</a:t>
            </a:r>
          </a:p>
          <a:p>
            <a:pPr marL="285750" indent="-285750" algn="just">
              <a:lnSpc>
                <a:spcPct val="120000"/>
              </a:lnSpc>
              <a:buFont typeface="Wingdings" panose="05000000000000000000" pitchFamily="2" charset="2"/>
              <a:buChar char="l"/>
            </a:pPr>
            <a:r>
              <a:rPr lang="zh-CN" altLang="en-US" sz="2000" dirty="0">
                <a:solidFill>
                  <a:srgbClr val="2C2D34"/>
                </a:solidFill>
                <a:cs typeface="+mn-ea"/>
                <a:sym typeface="+mn-lt"/>
              </a:rPr>
              <a:t>设备内无断电，设备未卸压，不焊、割。</a:t>
            </a:r>
          </a:p>
          <a:p>
            <a:pPr marL="285750" indent="-285750" algn="just">
              <a:lnSpc>
                <a:spcPct val="120000"/>
              </a:lnSpc>
              <a:buFont typeface="Wingdings" panose="05000000000000000000" pitchFamily="2" charset="2"/>
              <a:buChar char="l"/>
            </a:pPr>
            <a:r>
              <a:rPr lang="zh-CN" altLang="en-US" sz="2000" dirty="0">
                <a:solidFill>
                  <a:srgbClr val="2C2D34"/>
                </a:solidFill>
                <a:cs typeface="+mn-ea"/>
                <a:sym typeface="+mn-lt"/>
              </a:rPr>
              <a:t>作业区周围有易燃易爆物品未消除干净，不焊、割。</a:t>
            </a:r>
          </a:p>
          <a:p>
            <a:pPr marL="285750" indent="-285750" algn="just">
              <a:lnSpc>
                <a:spcPct val="120000"/>
              </a:lnSpc>
              <a:buFont typeface="Wingdings" panose="05000000000000000000" pitchFamily="2" charset="2"/>
              <a:buChar char="l"/>
            </a:pPr>
            <a:r>
              <a:rPr lang="zh-CN" altLang="en-US" sz="2000" dirty="0">
                <a:solidFill>
                  <a:srgbClr val="2C2D34"/>
                </a:solidFill>
                <a:cs typeface="+mn-ea"/>
                <a:sym typeface="+mn-lt"/>
              </a:rPr>
              <a:t>焊体性质不清、火星飞向不明，不焊、割。</a:t>
            </a:r>
          </a:p>
          <a:p>
            <a:pPr marL="285750" indent="-285750" algn="just">
              <a:lnSpc>
                <a:spcPct val="120000"/>
              </a:lnSpc>
              <a:buFont typeface="Wingdings" panose="05000000000000000000" pitchFamily="2" charset="2"/>
              <a:buChar char="l"/>
            </a:pPr>
            <a:r>
              <a:rPr lang="zh-CN" altLang="en-US" sz="2000" dirty="0">
                <a:solidFill>
                  <a:srgbClr val="2C2D34"/>
                </a:solidFill>
                <a:cs typeface="+mn-ea"/>
                <a:sym typeface="+mn-lt"/>
              </a:rPr>
              <a:t>设备安全附件不全或失效，不焊、割。</a:t>
            </a:r>
          </a:p>
          <a:p>
            <a:pPr marL="285750" indent="-285750" algn="just">
              <a:lnSpc>
                <a:spcPct val="120000"/>
              </a:lnSpc>
              <a:buFont typeface="Wingdings" panose="05000000000000000000" pitchFamily="2" charset="2"/>
              <a:buChar char="l"/>
            </a:pPr>
            <a:r>
              <a:rPr lang="zh-CN" altLang="en-US" sz="2000" dirty="0">
                <a:solidFill>
                  <a:srgbClr val="2C2D34"/>
                </a:solidFill>
                <a:cs typeface="+mn-ea"/>
                <a:sym typeface="+mn-lt"/>
              </a:rPr>
              <a:t>锅炉、容器等设备内无专人监护、无防护措施，不焊、割。</a:t>
            </a:r>
          </a:p>
          <a:p>
            <a:pPr marL="285750" indent="-285750" algn="just">
              <a:lnSpc>
                <a:spcPct val="120000"/>
              </a:lnSpc>
              <a:buFont typeface="Wingdings" panose="05000000000000000000" pitchFamily="2" charset="2"/>
              <a:buChar char="l"/>
            </a:pPr>
            <a:r>
              <a:rPr lang="zh-CN" altLang="en-US" sz="2000" dirty="0">
                <a:solidFill>
                  <a:srgbClr val="2C2D34"/>
                </a:solidFill>
                <a:cs typeface="+mn-ea"/>
                <a:sym typeface="+mn-lt"/>
              </a:rPr>
              <a:t>禁火区内未采取安全措施、未办理动火手续，不焊、割。 </a:t>
            </a:r>
          </a:p>
        </p:txBody>
      </p:sp>
      <p:pic>
        <p:nvPicPr>
          <p:cNvPr id="21" name="图片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4219" y="2316801"/>
            <a:ext cx="4176668" cy="3207331"/>
          </a:xfrm>
          <a:prstGeom prst="rect">
            <a:avLst/>
          </a:prstGeom>
          <a:noFill/>
          <a:ln w="9525">
            <a:solidFill>
              <a:schemeClr val="accent1">
                <a:lumMod val="40000"/>
                <a:lumOff val="60000"/>
              </a:schemeClr>
            </a:solidFill>
            <a:miter lim="800000"/>
            <a:headEnd/>
            <a:tailEnd/>
          </a:ln>
        </p:spPr>
      </p:pic>
      <p:sp>
        <p:nvSpPr>
          <p:cNvPr id="9" name="文本框 8"/>
          <p:cNvSpPr txBox="1"/>
          <p:nvPr/>
        </p:nvSpPr>
        <p:spPr>
          <a:xfrm>
            <a:off x="1536316" y="284669"/>
            <a:ext cx="5110280" cy="584775"/>
          </a:xfrm>
          <a:prstGeom prst="rect">
            <a:avLst/>
          </a:prstGeom>
          <a:noFill/>
        </p:spPr>
        <p:txBody>
          <a:bodyPr wrap="square" rtlCol="0">
            <a:spAutoFit/>
          </a:bodyPr>
          <a:lstStyle>
            <a:defPPr>
              <a:defRPr lang="zh-CN"/>
            </a:defPPr>
            <a:lvl1pPr algn="ctr">
              <a:defRPr sz="2800" b="1">
                <a:latin typeface="+mj-ea"/>
                <a:ea typeface="+mj-ea"/>
              </a:defRPr>
            </a:lvl1pPr>
          </a:lstStyle>
          <a:p>
            <a:pPr algn="l"/>
            <a:r>
              <a:rPr lang="zh-CN" altLang="en-US" sz="3200" dirty="0">
                <a:latin typeface="+mn-lt"/>
                <a:ea typeface="+mn-ea"/>
                <a:cs typeface="+mn-ea"/>
                <a:sym typeface="+mn-lt"/>
              </a:rPr>
              <a:t>事故发生的原因</a:t>
            </a:r>
          </a:p>
        </p:txBody>
      </p:sp>
    </p:spTree>
  </p:cSld>
  <p:clrMapOvr>
    <a:masterClrMapping/>
  </p:clrMapOvr>
  <p:transition spd="slow" advTm="2288">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up)">
                                      <p:cBhvr>
                                        <p:cTn id="12" dur="500"/>
                                        <p:tgtEl>
                                          <p:spTgt spid="20"/>
                                        </p:tgtEl>
                                      </p:cBhvr>
                                    </p:animEffect>
                                  </p:childTnLst>
                                </p:cTn>
                              </p:par>
                            </p:childTnLst>
                          </p:cTn>
                        </p:par>
                        <p:par>
                          <p:cTn id="13" fill="hold">
                            <p:stCondLst>
                              <p:cond delay="1000"/>
                            </p:stCondLst>
                            <p:childTnLst>
                              <p:par>
                                <p:cTn id="14" presetID="14" presetClass="entr" presetSubtype="10"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randombar(horizontal)">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008735" y="1186223"/>
            <a:ext cx="4943307" cy="493138"/>
            <a:chOff x="1009128" y="1185346"/>
            <a:chExt cx="4945237" cy="493330"/>
          </a:xfrm>
          <a:solidFill>
            <a:srgbClr val="0070C0"/>
          </a:solidFill>
        </p:grpSpPr>
        <p:sp>
          <p:nvSpPr>
            <p:cNvPr id="3" name="箭头: 五边形 2"/>
            <p:cNvSpPr/>
            <p:nvPr/>
          </p:nvSpPr>
          <p:spPr bwMode="auto">
            <a:xfrm>
              <a:off x="1009128" y="1185346"/>
              <a:ext cx="4945237" cy="493330"/>
            </a:xfrm>
            <a:prstGeom prst="homePlate">
              <a:avLst>
                <a:gd name="adj" fmla="val 26068"/>
              </a:avLst>
            </a:prstGeom>
            <a:grp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04" tIns="45703" rIns="91404" bIns="45703" numCol="1" spcCol="0" rtlCol="0" fromWordArt="0" anchor="t" anchorCtr="0" forceAA="0" compatLnSpc="1">
              <a:noAutofit/>
            </a:bodyPr>
            <a:lstStyle/>
            <a:p>
              <a:pPr algn="ctr"/>
              <a:endParaRPr lang="zh-CN" altLang="en-US" sz="2400">
                <a:solidFill>
                  <a:schemeClr val="accent2"/>
                </a:solidFill>
                <a:cs typeface="+mn-ea"/>
                <a:sym typeface="+mn-lt"/>
              </a:endParaRPr>
            </a:p>
          </p:txBody>
        </p:sp>
        <p:sp>
          <p:nvSpPr>
            <p:cNvPr id="19" name="矩形 1"/>
            <p:cNvSpPr>
              <a:spLocks noChangeArrowheads="1"/>
            </p:cNvSpPr>
            <p:nvPr/>
          </p:nvSpPr>
          <p:spPr bwMode="auto">
            <a:xfrm>
              <a:off x="1098666" y="1206401"/>
              <a:ext cx="3997326" cy="400137"/>
            </a:xfrm>
            <a:prstGeom prst="rect">
              <a:avLst/>
            </a:prstGeom>
            <a:grpFill/>
            <a:ln w="9525">
              <a:noFill/>
              <a:miter lim="800000"/>
            </a:ln>
          </p:spPr>
          <p:txBody>
            <a:bodyPr>
              <a:spAutoFit/>
            </a:bodyPr>
            <a:lstStyle/>
            <a:p>
              <a:pPr eaLnBrk="0" hangingPunct="0"/>
              <a:r>
                <a:rPr lang="en-US" altLang="zh-CN" sz="2000" b="1">
                  <a:solidFill>
                    <a:schemeClr val="accent2"/>
                  </a:solidFill>
                  <a:cs typeface="+mn-ea"/>
                  <a:sym typeface="+mn-lt"/>
                </a:rPr>
                <a:t>2</a:t>
              </a:r>
              <a:r>
                <a:rPr lang="zh-CN" altLang="en-US" sz="2000" b="1">
                  <a:solidFill>
                    <a:schemeClr val="accent2"/>
                  </a:solidFill>
                  <a:cs typeface="+mn-ea"/>
                  <a:sym typeface="+mn-lt"/>
                </a:rPr>
                <a:t>、起重作业“十不吊”</a:t>
              </a:r>
            </a:p>
          </p:txBody>
        </p:sp>
      </p:grpSp>
      <p:sp>
        <p:nvSpPr>
          <p:cNvPr id="20" name="矩形 2"/>
          <p:cNvSpPr>
            <a:spLocks noChangeArrowheads="1"/>
          </p:cNvSpPr>
          <p:nvPr/>
        </p:nvSpPr>
        <p:spPr bwMode="auto">
          <a:xfrm>
            <a:off x="1111881" y="1897971"/>
            <a:ext cx="6135799" cy="4837606"/>
          </a:xfrm>
          <a:prstGeom prst="rect">
            <a:avLst/>
          </a:prstGeom>
          <a:noFill/>
          <a:ln w="9525">
            <a:noFill/>
            <a:miter lim="800000"/>
          </a:ln>
        </p:spPr>
        <p:txBody>
          <a:bodyPr wrap="square" lIns="0" tIns="0" rIns="0" bIns="0">
            <a:spAutoFit/>
          </a:bodyPr>
          <a:lstStyle/>
          <a:p>
            <a:pPr marL="285750" indent="-285750" algn="just">
              <a:lnSpc>
                <a:spcPct val="120000"/>
              </a:lnSpc>
              <a:buFont typeface="Wingdings" panose="05000000000000000000" pitchFamily="2" charset="2"/>
              <a:buChar char="l"/>
            </a:pPr>
            <a:r>
              <a:rPr lang="zh-CN" altLang="en-US" sz="2400" dirty="0">
                <a:solidFill>
                  <a:srgbClr val="2C2D34"/>
                </a:solidFill>
                <a:cs typeface="+mn-ea"/>
                <a:sym typeface="+mn-lt"/>
              </a:rPr>
              <a:t>指挥信号不明或乱指挥不吊； </a:t>
            </a:r>
          </a:p>
          <a:p>
            <a:pPr marL="285750" indent="-285750" algn="just">
              <a:lnSpc>
                <a:spcPct val="120000"/>
              </a:lnSpc>
              <a:buFont typeface="Wingdings" panose="05000000000000000000" pitchFamily="2" charset="2"/>
              <a:buChar char="l"/>
            </a:pPr>
            <a:r>
              <a:rPr lang="zh-CN" altLang="en-US" sz="2400" dirty="0">
                <a:solidFill>
                  <a:srgbClr val="2C2D34"/>
                </a:solidFill>
                <a:cs typeface="+mn-ea"/>
                <a:sym typeface="+mn-lt"/>
              </a:rPr>
              <a:t>超负荷不吊； </a:t>
            </a:r>
          </a:p>
          <a:p>
            <a:pPr marL="285750" indent="-285750" algn="just">
              <a:lnSpc>
                <a:spcPct val="120000"/>
              </a:lnSpc>
              <a:buFont typeface="Wingdings" panose="05000000000000000000" pitchFamily="2" charset="2"/>
              <a:buChar char="l"/>
            </a:pPr>
            <a:r>
              <a:rPr lang="zh-CN" altLang="en-US" sz="2400" dirty="0">
                <a:solidFill>
                  <a:srgbClr val="2C2D34"/>
                </a:solidFill>
                <a:cs typeface="+mn-ea"/>
                <a:sym typeface="+mn-lt"/>
              </a:rPr>
              <a:t>工件紧固不牢不吊； </a:t>
            </a:r>
          </a:p>
          <a:p>
            <a:pPr marL="285750" indent="-285750" algn="just">
              <a:lnSpc>
                <a:spcPct val="120000"/>
              </a:lnSpc>
              <a:buFont typeface="Wingdings" panose="05000000000000000000" pitchFamily="2" charset="2"/>
              <a:buChar char="l"/>
            </a:pPr>
            <a:r>
              <a:rPr lang="zh-CN" altLang="en-US" sz="2400" dirty="0">
                <a:solidFill>
                  <a:srgbClr val="2C2D34"/>
                </a:solidFill>
                <a:cs typeface="+mn-ea"/>
                <a:sym typeface="+mn-lt"/>
              </a:rPr>
              <a:t>吊物上面有人不吊； </a:t>
            </a:r>
          </a:p>
          <a:p>
            <a:pPr marL="285750" indent="-285750" algn="just">
              <a:lnSpc>
                <a:spcPct val="120000"/>
              </a:lnSpc>
              <a:buFont typeface="Wingdings" panose="05000000000000000000" pitchFamily="2" charset="2"/>
              <a:buChar char="l"/>
            </a:pPr>
            <a:r>
              <a:rPr lang="zh-CN" altLang="en-US" sz="2400" dirty="0">
                <a:solidFill>
                  <a:srgbClr val="2C2D34"/>
                </a:solidFill>
                <a:cs typeface="+mn-ea"/>
                <a:sym typeface="+mn-lt"/>
              </a:rPr>
              <a:t>安全装置不灵不吊； </a:t>
            </a:r>
            <a:endParaRPr lang="en-US" altLang="zh-CN" sz="2400" dirty="0">
              <a:solidFill>
                <a:srgbClr val="2C2D34"/>
              </a:solidFill>
              <a:cs typeface="+mn-ea"/>
              <a:sym typeface="+mn-lt"/>
            </a:endParaRPr>
          </a:p>
          <a:p>
            <a:pPr marL="285750" indent="-285750" algn="just">
              <a:lnSpc>
                <a:spcPct val="120000"/>
              </a:lnSpc>
              <a:buFont typeface="Wingdings" panose="05000000000000000000" pitchFamily="2" charset="2"/>
              <a:buChar char="n"/>
            </a:pPr>
            <a:r>
              <a:rPr lang="zh-CN" altLang="en-US" sz="2400" dirty="0">
                <a:solidFill>
                  <a:srgbClr val="2C2D34"/>
                </a:solidFill>
                <a:cs typeface="+mn-ea"/>
                <a:sym typeface="+mn-lt"/>
              </a:rPr>
              <a:t>工件埋在地下不吊； </a:t>
            </a:r>
          </a:p>
          <a:p>
            <a:pPr marL="285750" indent="-285750" algn="just">
              <a:lnSpc>
                <a:spcPct val="120000"/>
              </a:lnSpc>
              <a:buFont typeface="Wingdings" panose="05000000000000000000" pitchFamily="2" charset="2"/>
              <a:buChar char="n"/>
            </a:pPr>
            <a:r>
              <a:rPr lang="zh-CN" altLang="en-US" sz="2400" dirty="0">
                <a:solidFill>
                  <a:srgbClr val="2C2D34"/>
                </a:solidFill>
                <a:cs typeface="+mn-ea"/>
                <a:sym typeface="+mn-lt"/>
              </a:rPr>
              <a:t>光线隐暗看不清不吊； </a:t>
            </a:r>
          </a:p>
          <a:p>
            <a:pPr marL="285750" indent="-285750" algn="just">
              <a:lnSpc>
                <a:spcPct val="120000"/>
              </a:lnSpc>
              <a:buFont typeface="Wingdings" panose="05000000000000000000" pitchFamily="2" charset="2"/>
              <a:buChar char="n"/>
            </a:pPr>
            <a:r>
              <a:rPr lang="zh-CN" altLang="en-US" sz="2400" dirty="0">
                <a:solidFill>
                  <a:srgbClr val="2C2D34"/>
                </a:solidFill>
                <a:cs typeface="+mn-ea"/>
                <a:sym typeface="+mn-lt"/>
              </a:rPr>
              <a:t>斜拉工件不吊； </a:t>
            </a:r>
          </a:p>
          <a:p>
            <a:pPr marL="285750" indent="-285750" algn="just">
              <a:lnSpc>
                <a:spcPct val="120000"/>
              </a:lnSpc>
              <a:buFont typeface="Wingdings" panose="05000000000000000000" pitchFamily="2" charset="2"/>
              <a:buChar char="n"/>
            </a:pPr>
            <a:r>
              <a:rPr lang="zh-CN" altLang="en-US" sz="2400" dirty="0">
                <a:solidFill>
                  <a:srgbClr val="2C2D34"/>
                </a:solidFill>
                <a:cs typeface="+mn-ea"/>
                <a:sym typeface="+mn-lt"/>
              </a:rPr>
              <a:t>棱角物件没有措施不吊； </a:t>
            </a:r>
          </a:p>
          <a:p>
            <a:pPr marL="285750" indent="-285750" algn="just">
              <a:lnSpc>
                <a:spcPct val="120000"/>
              </a:lnSpc>
              <a:buFont typeface="Wingdings" panose="05000000000000000000" pitchFamily="2" charset="2"/>
              <a:buChar char="n"/>
            </a:pPr>
            <a:r>
              <a:rPr lang="zh-CN" altLang="en-US" sz="2400" dirty="0">
                <a:solidFill>
                  <a:srgbClr val="2C2D34"/>
                </a:solidFill>
                <a:cs typeface="+mn-ea"/>
                <a:sym typeface="+mn-lt"/>
              </a:rPr>
              <a:t>钢水包过满不吊。</a:t>
            </a:r>
          </a:p>
          <a:p>
            <a:pPr marL="285750" indent="-285750" algn="just">
              <a:lnSpc>
                <a:spcPct val="120000"/>
              </a:lnSpc>
              <a:buFont typeface="Wingdings" panose="05000000000000000000" pitchFamily="2" charset="2"/>
              <a:buChar char="l"/>
            </a:pPr>
            <a:endParaRPr lang="zh-CN" altLang="en-US" sz="2400" dirty="0">
              <a:solidFill>
                <a:srgbClr val="2C2D34"/>
              </a:solidFill>
              <a:cs typeface="+mn-ea"/>
              <a:sym typeface="+mn-lt"/>
            </a:endParaRPr>
          </a:p>
        </p:txBody>
      </p:sp>
      <p:pic>
        <p:nvPicPr>
          <p:cNvPr id="22" name="图片 1" descr="起重作业"/>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79563" y="1229167"/>
            <a:ext cx="4313760" cy="4886295"/>
          </a:xfrm>
          <a:prstGeom prst="rect">
            <a:avLst/>
          </a:prstGeom>
          <a:noFill/>
          <a:ln w="9525">
            <a:noFill/>
            <a:miter lim="800000"/>
            <a:headEnd/>
            <a:tailEnd/>
          </a:ln>
        </p:spPr>
      </p:pic>
      <p:sp>
        <p:nvSpPr>
          <p:cNvPr id="9" name="文本框 8"/>
          <p:cNvSpPr txBox="1"/>
          <p:nvPr/>
        </p:nvSpPr>
        <p:spPr>
          <a:xfrm>
            <a:off x="1536316" y="284669"/>
            <a:ext cx="5110280" cy="584775"/>
          </a:xfrm>
          <a:prstGeom prst="rect">
            <a:avLst/>
          </a:prstGeom>
          <a:noFill/>
        </p:spPr>
        <p:txBody>
          <a:bodyPr wrap="square" rtlCol="0">
            <a:spAutoFit/>
          </a:bodyPr>
          <a:lstStyle>
            <a:defPPr>
              <a:defRPr lang="zh-CN"/>
            </a:defPPr>
            <a:lvl1pPr algn="ctr">
              <a:defRPr sz="2800" b="1">
                <a:latin typeface="+mj-ea"/>
                <a:ea typeface="+mj-ea"/>
              </a:defRPr>
            </a:lvl1pPr>
          </a:lstStyle>
          <a:p>
            <a:pPr algn="l"/>
            <a:r>
              <a:rPr lang="zh-CN" altLang="en-US" sz="3200" dirty="0">
                <a:latin typeface="+mn-lt"/>
                <a:ea typeface="+mn-ea"/>
                <a:cs typeface="+mn-ea"/>
                <a:sym typeface="+mn-lt"/>
              </a:rPr>
              <a:t>现场作业标准</a:t>
            </a:r>
          </a:p>
        </p:txBody>
      </p:sp>
    </p:spTree>
  </p:cSld>
  <p:clrMapOvr>
    <a:masterClrMapping/>
  </p:clrMapOvr>
  <mc:AlternateContent xmlns:mc="http://schemas.openxmlformats.org/markup-compatibility/2006" xmlns:p14="http://schemas.microsoft.com/office/powerpoint/2010/main">
    <mc:Choice Requires="p14">
      <p:transition p14:dur="0" advTm="2575"/>
    </mc:Choice>
    <mc:Fallback xmlns="">
      <p:transition advTm="25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90"/>
                                          </p:val>
                                        </p:tav>
                                        <p:tav tm="100000">
                                          <p:val>
                                            <p:fltVal val="0"/>
                                          </p:val>
                                        </p:tav>
                                      </p:tavLst>
                                    </p:anim>
                                    <p:animEffect transition="in" filter="fade">
                                      <p:cBhvr>
                                        <p:cTn id="10" dur="500"/>
                                        <p:tgtEl>
                                          <p:spTgt spid="4"/>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anim calcmode="lin" valueType="num">
                                      <p:cBhvr>
                                        <p:cTn id="15" dur="500" fill="hold"/>
                                        <p:tgtEl>
                                          <p:spTgt spid="20"/>
                                        </p:tgtEl>
                                        <p:attrNameLst>
                                          <p:attrName>ppt_x</p:attrName>
                                        </p:attrNameLst>
                                      </p:cBhvr>
                                      <p:tavLst>
                                        <p:tav tm="0">
                                          <p:val>
                                            <p:strVal val="#ppt_x"/>
                                          </p:val>
                                        </p:tav>
                                        <p:tav tm="100000">
                                          <p:val>
                                            <p:strVal val="#ppt_x"/>
                                          </p:val>
                                        </p:tav>
                                      </p:tavLst>
                                    </p:anim>
                                    <p:anim calcmode="lin" valueType="num">
                                      <p:cBhvr>
                                        <p:cTn id="16" dur="500" fill="hold"/>
                                        <p:tgtEl>
                                          <p:spTgt spid="20"/>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randombar(horizontal)">
                                      <p:cBhvr>
                                        <p:cTn id="2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008735" y="999128"/>
            <a:ext cx="6135799" cy="493138"/>
            <a:chOff x="1009128" y="1185346"/>
            <a:chExt cx="6138196" cy="493330"/>
          </a:xfrm>
          <a:solidFill>
            <a:srgbClr val="0070C0"/>
          </a:solidFill>
        </p:grpSpPr>
        <p:sp>
          <p:nvSpPr>
            <p:cNvPr id="27" name="箭头: 五边形 26"/>
            <p:cNvSpPr/>
            <p:nvPr/>
          </p:nvSpPr>
          <p:spPr bwMode="auto">
            <a:xfrm>
              <a:off x="1009128" y="1185346"/>
              <a:ext cx="6138196" cy="493330"/>
            </a:xfrm>
            <a:prstGeom prst="homePlate">
              <a:avLst>
                <a:gd name="adj" fmla="val 26068"/>
              </a:avLst>
            </a:prstGeom>
            <a:grp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04" tIns="45703" rIns="91404" bIns="45703" numCol="1" spcCol="0" rtlCol="0" fromWordArt="0" anchor="t" anchorCtr="0" forceAA="0" compatLnSpc="1">
              <a:noAutofit/>
            </a:bodyPr>
            <a:lstStyle/>
            <a:p>
              <a:pPr algn="ctr"/>
              <a:endParaRPr lang="zh-CN" altLang="en-US" sz="2400">
                <a:solidFill>
                  <a:schemeClr val="accent2"/>
                </a:solidFill>
                <a:cs typeface="+mn-ea"/>
                <a:sym typeface="+mn-lt"/>
              </a:endParaRPr>
            </a:p>
          </p:txBody>
        </p:sp>
        <p:sp>
          <p:nvSpPr>
            <p:cNvPr id="28" name="矩形 1"/>
            <p:cNvSpPr>
              <a:spLocks noChangeArrowheads="1"/>
            </p:cNvSpPr>
            <p:nvPr/>
          </p:nvSpPr>
          <p:spPr bwMode="auto">
            <a:xfrm>
              <a:off x="1098666" y="1206401"/>
              <a:ext cx="3997325" cy="400137"/>
            </a:xfrm>
            <a:prstGeom prst="rect">
              <a:avLst/>
            </a:prstGeom>
            <a:grpFill/>
            <a:ln w="9525">
              <a:noFill/>
              <a:miter lim="800000"/>
            </a:ln>
          </p:spPr>
          <p:txBody>
            <a:bodyPr>
              <a:spAutoFit/>
            </a:bodyPr>
            <a:lstStyle/>
            <a:p>
              <a:pPr eaLnBrk="0" hangingPunct="0"/>
              <a:r>
                <a:rPr lang="en-US" altLang="zh-CN" sz="2000" b="1">
                  <a:solidFill>
                    <a:schemeClr val="accent2"/>
                  </a:solidFill>
                  <a:cs typeface="+mn-ea"/>
                  <a:sym typeface="+mn-lt"/>
                </a:rPr>
                <a:t>3</a:t>
              </a:r>
              <a:r>
                <a:rPr lang="zh-CN" altLang="en-US" sz="2000" b="1">
                  <a:solidFill>
                    <a:schemeClr val="accent2"/>
                  </a:solidFill>
                  <a:cs typeface="+mn-ea"/>
                  <a:sym typeface="+mn-lt"/>
                </a:rPr>
                <a:t>、电气安全“十不准 ”</a:t>
              </a:r>
            </a:p>
          </p:txBody>
        </p:sp>
      </p:grpSp>
      <p:sp>
        <p:nvSpPr>
          <p:cNvPr id="29" name="矩形 2"/>
          <p:cNvSpPr>
            <a:spLocks noChangeArrowheads="1"/>
          </p:cNvSpPr>
          <p:nvPr/>
        </p:nvSpPr>
        <p:spPr bwMode="auto">
          <a:xfrm>
            <a:off x="1008735" y="1513313"/>
            <a:ext cx="6769849" cy="5280805"/>
          </a:xfrm>
          <a:prstGeom prst="rect">
            <a:avLst/>
          </a:prstGeom>
          <a:noFill/>
          <a:ln w="9525">
            <a:noFill/>
            <a:miter lim="800000"/>
          </a:ln>
        </p:spPr>
        <p:txBody>
          <a:bodyPr wrap="square" lIns="0" tIns="0" rIns="0" bIns="0">
            <a:spAutoFit/>
          </a:bodyPr>
          <a:lstStyle/>
          <a:p>
            <a:pPr marL="285750" indent="-285750" algn="just">
              <a:lnSpc>
                <a:spcPct val="120000"/>
              </a:lnSpc>
              <a:buFont typeface="Wingdings" panose="05000000000000000000" pitchFamily="2" charset="2"/>
              <a:buChar char="l"/>
            </a:pPr>
            <a:r>
              <a:rPr lang="zh-CN" altLang="en-US" sz="2400" dirty="0">
                <a:solidFill>
                  <a:srgbClr val="2C2D34"/>
                </a:solidFill>
                <a:cs typeface="+mn-ea"/>
                <a:sym typeface="+mn-lt"/>
              </a:rPr>
              <a:t>无证电工不准安装电气设备。</a:t>
            </a:r>
          </a:p>
          <a:p>
            <a:pPr marL="285750" indent="-285750" algn="just">
              <a:lnSpc>
                <a:spcPct val="120000"/>
              </a:lnSpc>
              <a:buFont typeface="Wingdings" panose="05000000000000000000" pitchFamily="2" charset="2"/>
              <a:buChar char="l"/>
            </a:pPr>
            <a:r>
              <a:rPr lang="zh-CN" altLang="en-US" sz="2400" dirty="0">
                <a:solidFill>
                  <a:srgbClr val="2C2D34"/>
                </a:solidFill>
                <a:cs typeface="+mn-ea"/>
                <a:sym typeface="+mn-lt"/>
              </a:rPr>
              <a:t>任何人不准玩弄电气设备和开关。</a:t>
            </a:r>
          </a:p>
          <a:p>
            <a:pPr marL="285750" indent="-285750" algn="just">
              <a:lnSpc>
                <a:spcPct val="120000"/>
              </a:lnSpc>
              <a:buFont typeface="Wingdings" panose="05000000000000000000" pitchFamily="2" charset="2"/>
              <a:buChar char="l"/>
            </a:pPr>
            <a:r>
              <a:rPr lang="zh-CN" altLang="en-US" sz="2400" dirty="0">
                <a:solidFill>
                  <a:srgbClr val="2C2D34"/>
                </a:solidFill>
                <a:cs typeface="+mn-ea"/>
                <a:sym typeface="+mn-lt"/>
              </a:rPr>
              <a:t>不准使用绝缘损坏的电气设备。</a:t>
            </a:r>
          </a:p>
          <a:p>
            <a:pPr marL="285750" indent="-285750" algn="just">
              <a:lnSpc>
                <a:spcPct val="120000"/>
              </a:lnSpc>
              <a:buFont typeface="Wingdings" panose="05000000000000000000" pitchFamily="2" charset="2"/>
              <a:buChar char="l"/>
            </a:pPr>
            <a:r>
              <a:rPr lang="zh-CN" altLang="en-US" sz="2400" dirty="0">
                <a:solidFill>
                  <a:srgbClr val="2C2D34"/>
                </a:solidFill>
                <a:cs typeface="+mn-ea"/>
                <a:sym typeface="+mn-lt"/>
              </a:rPr>
              <a:t>不准利用电热设备和灯泡取暖。</a:t>
            </a:r>
          </a:p>
          <a:p>
            <a:pPr marL="285750" indent="-285750" algn="just">
              <a:lnSpc>
                <a:spcPct val="120000"/>
              </a:lnSpc>
              <a:buFont typeface="Wingdings" panose="05000000000000000000" pitchFamily="2" charset="2"/>
              <a:buChar char="l"/>
            </a:pPr>
            <a:r>
              <a:rPr lang="zh-CN" altLang="en-US" sz="2400" dirty="0">
                <a:solidFill>
                  <a:srgbClr val="2C2D34"/>
                </a:solidFill>
                <a:cs typeface="+mn-ea"/>
                <a:sym typeface="+mn-lt"/>
              </a:rPr>
              <a:t>任何人不准启动挂有警告牌和拔掉熔断器的电气设备。</a:t>
            </a:r>
          </a:p>
          <a:p>
            <a:pPr marL="285750" indent="-285750" algn="just">
              <a:lnSpc>
                <a:spcPct val="120000"/>
              </a:lnSpc>
              <a:buFont typeface="Wingdings" panose="05000000000000000000" pitchFamily="2" charset="2"/>
              <a:buChar char="l"/>
            </a:pPr>
            <a:r>
              <a:rPr lang="zh-CN" altLang="en-US" sz="2400" dirty="0">
                <a:solidFill>
                  <a:srgbClr val="2C2D34"/>
                </a:solidFill>
                <a:cs typeface="+mn-ea"/>
                <a:sym typeface="+mn-lt"/>
              </a:rPr>
              <a:t>不准用水冲洗和揩擦电气设备</a:t>
            </a:r>
          </a:p>
          <a:p>
            <a:pPr marL="285750" indent="-285750" algn="just">
              <a:lnSpc>
                <a:spcPct val="120000"/>
              </a:lnSpc>
              <a:buFont typeface="Wingdings" panose="05000000000000000000" pitchFamily="2" charset="2"/>
              <a:buChar char="l"/>
            </a:pPr>
            <a:r>
              <a:rPr lang="zh-CN" altLang="en-US" sz="2400" dirty="0">
                <a:solidFill>
                  <a:srgbClr val="2C2D34"/>
                </a:solidFill>
                <a:cs typeface="+mn-ea"/>
                <a:sym typeface="+mn-lt"/>
              </a:rPr>
              <a:t>熔丝熔断时不准调换容量不符的熔丝。</a:t>
            </a:r>
          </a:p>
          <a:p>
            <a:pPr marL="285750" indent="-285750" algn="just">
              <a:lnSpc>
                <a:spcPct val="120000"/>
              </a:lnSpc>
              <a:buFont typeface="Wingdings" panose="05000000000000000000" pitchFamily="2" charset="2"/>
              <a:buChar char="l"/>
            </a:pPr>
            <a:r>
              <a:rPr lang="zh-CN" altLang="en-US" sz="2400" dirty="0">
                <a:solidFill>
                  <a:srgbClr val="2C2D34"/>
                </a:solidFill>
                <a:cs typeface="+mn-ea"/>
                <a:sym typeface="+mn-lt"/>
              </a:rPr>
              <a:t>不准在埋有电缆的地方未办任何手续打桩动土。</a:t>
            </a:r>
          </a:p>
          <a:p>
            <a:pPr marL="285750" indent="-285750" algn="just">
              <a:lnSpc>
                <a:spcPct val="120000"/>
              </a:lnSpc>
              <a:buFont typeface="Wingdings" panose="05000000000000000000" pitchFamily="2" charset="2"/>
              <a:buChar char="l"/>
            </a:pPr>
            <a:r>
              <a:rPr lang="zh-CN" altLang="en-US" sz="2400" dirty="0">
                <a:solidFill>
                  <a:srgbClr val="2C2D34"/>
                </a:solidFill>
                <a:cs typeface="+mn-ea"/>
                <a:sym typeface="+mn-lt"/>
              </a:rPr>
              <a:t>有人触电时应立即切断电源，在未脱离电源前不准接触触电者。</a:t>
            </a:r>
          </a:p>
          <a:p>
            <a:pPr marL="285750" indent="-285750" algn="just">
              <a:lnSpc>
                <a:spcPct val="120000"/>
              </a:lnSpc>
              <a:buFont typeface="Wingdings" panose="05000000000000000000" pitchFamily="2" charset="2"/>
              <a:buChar char="l"/>
            </a:pPr>
            <a:r>
              <a:rPr lang="zh-CN" altLang="en-US" sz="2400" dirty="0">
                <a:solidFill>
                  <a:srgbClr val="2C2D34"/>
                </a:solidFill>
                <a:cs typeface="+mn-ea"/>
                <a:sym typeface="+mn-lt"/>
              </a:rPr>
              <a:t>雷电时不准接触避雷器和避雷针 。</a:t>
            </a:r>
          </a:p>
        </p:txBody>
      </p:sp>
      <p:pic>
        <p:nvPicPr>
          <p:cNvPr id="31" name="图片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0447" y="2347668"/>
            <a:ext cx="4126211" cy="3938212"/>
          </a:xfrm>
          <a:prstGeom prst="rect">
            <a:avLst/>
          </a:prstGeom>
          <a:noFill/>
          <a:ln w="9525">
            <a:solidFill>
              <a:schemeClr val="accent1">
                <a:lumMod val="40000"/>
                <a:lumOff val="60000"/>
              </a:schemeClr>
            </a:solidFill>
            <a:miter lim="800000"/>
            <a:headEnd/>
            <a:tailEnd/>
          </a:ln>
        </p:spPr>
      </p:pic>
      <p:sp>
        <p:nvSpPr>
          <p:cNvPr id="9" name="文本框 8"/>
          <p:cNvSpPr txBox="1"/>
          <p:nvPr/>
        </p:nvSpPr>
        <p:spPr>
          <a:xfrm>
            <a:off x="1536316" y="284669"/>
            <a:ext cx="5110280" cy="584775"/>
          </a:xfrm>
          <a:prstGeom prst="rect">
            <a:avLst/>
          </a:prstGeom>
          <a:noFill/>
        </p:spPr>
        <p:txBody>
          <a:bodyPr wrap="square" rtlCol="0">
            <a:spAutoFit/>
          </a:bodyPr>
          <a:lstStyle>
            <a:defPPr>
              <a:defRPr lang="zh-CN"/>
            </a:defPPr>
            <a:lvl1pPr algn="ctr">
              <a:defRPr sz="2800" b="1">
                <a:latin typeface="+mj-ea"/>
                <a:ea typeface="+mj-ea"/>
              </a:defRPr>
            </a:lvl1pPr>
          </a:lstStyle>
          <a:p>
            <a:pPr algn="l"/>
            <a:r>
              <a:rPr lang="zh-CN" altLang="en-US" sz="3200" dirty="0">
                <a:latin typeface="+mn-lt"/>
                <a:ea typeface="+mn-ea"/>
                <a:cs typeface="+mn-ea"/>
                <a:sym typeface="+mn-lt"/>
              </a:rPr>
              <a:t>现场作业标准</a:t>
            </a:r>
          </a:p>
        </p:txBody>
      </p:sp>
    </p:spTree>
  </p:cSld>
  <p:clrMapOvr>
    <a:masterClrMapping/>
  </p:clrMapOvr>
  <mc:AlternateContent xmlns:mc="http://schemas.openxmlformats.org/markup-compatibility/2006" xmlns:p14="http://schemas.microsoft.com/office/powerpoint/2010/main">
    <mc:Choice Requires="p14">
      <p:transition p14:dur="0" advTm="2303"/>
    </mc:Choice>
    <mc:Fallback xmlns="">
      <p:transition advTm="23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up)">
                                      <p:cBhvr>
                                        <p:cTn id="12" dur="500"/>
                                        <p:tgtEl>
                                          <p:spTgt spid="29"/>
                                        </p:tgtEl>
                                      </p:cBhvr>
                                    </p:animEffect>
                                  </p:childTnLst>
                                </p:cTn>
                              </p:par>
                            </p:childTnLst>
                          </p:cTn>
                        </p:par>
                        <p:par>
                          <p:cTn id="13" fill="hold">
                            <p:stCondLst>
                              <p:cond delay="1000"/>
                            </p:stCondLst>
                            <p:childTnLst>
                              <p:par>
                                <p:cTn id="14" presetID="31" presetClass="entr" presetSubtype="0" fill="hold" nodeType="afterEffect">
                                  <p:stCondLst>
                                    <p:cond delay="0"/>
                                  </p:stCondLst>
                                  <p:childTnLst>
                                    <p:set>
                                      <p:cBhvr>
                                        <p:cTn id="15" dur="1" fill="hold">
                                          <p:stCondLst>
                                            <p:cond delay="0"/>
                                          </p:stCondLst>
                                        </p:cTn>
                                        <p:tgtEl>
                                          <p:spTgt spid="31"/>
                                        </p:tgtEl>
                                        <p:attrNameLst>
                                          <p:attrName>style.visibility</p:attrName>
                                        </p:attrNameLst>
                                      </p:cBhvr>
                                      <p:to>
                                        <p:strVal val="visible"/>
                                      </p:to>
                                    </p:set>
                                    <p:anim calcmode="lin" valueType="num">
                                      <p:cBhvr>
                                        <p:cTn id="16" dur="500" fill="hold"/>
                                        <p:tgtEl>
                                          <p:spTgt spid="31"/>
                                        </p:tgtEl>
                                        <p:attrNameLst>
                                          <p:attrName>ppt_w</p:attrName>
                                        </p:attrNameLst>
                                      </p:cBhvr>
                                      <p:tavLst>
                                        <p:tav tm="0">
                                          <p:val>
                                            <p:fltVal val="0"/>
                                          </p:val>
                                        </p:tav>
                                        <p:tav tm="100000">
                                          <p:val>
                                            <p:strVal val="#ppt_w"/>
                                          </p:val>
                                        </p:tav>
                                      </p:tavLst>
                                    </p:anim>
                                    <p:anim calcmode="lin" valueType="num">
                                      <p:cBhvr>
                                        <p:cTn id="17" dur="500" fill="hold"/>
                                        <p:tgtEl>
                                          <p:spTgt spid="31"/>
                                        </p:tgtEl>
                                        <p:attrNameLst>
                                          <p:attrName>ppt_h</p:attrName>
                                        </p:attrNameLst>
                                      </p:cBhvr>
                                      <p:tavLst>
                                        <p:tav tm="0">
                                          <p:val>
                                            <p:fltVal val="0"/>
                                          </p:val>
                                        </p:tav>
                                        <p:tav tm="100000">
                                          <p:val>
                                            <p:strVal val="#ppt_h"/>
                                          </p:val>
                                        </p:tav>
                                      </p:tavLst>
                                    </p:anim>
                                    <p:anim calcmode="lin" valueType="num">
                                      <p:cBhvr>
                                        <p:cTn id="18" dur="500" fill="hold"/>
                                        <p:tgtEl>
                                          <p:spTgt spid="31"/>
                                        </p:tgtEl>
                                        <p:attrNameLst>
                                          <p:attrName>style.rotation</p:attrName>
                                        </p:attrNameLst>
                                      </p:cBhvr>
                                      <p:tavLst>
                                        <p:tav tm="0">
                                          <p:val>
                                            <p:fltVal val="90"/>
                                          </p:val>
                                        </p:tav>
                                        <p:tav tm="100000">
                                          <p:val>
                                            <p:fltVal val="0"/>
                                          </p:val>
                                        </p:tav>
                                      </p:tavLst>
                                    </p:anim>
                                    <p:animEffect transition="in" filter="fade">
                                      <p:cBhvr>
                                        <p:cTn id="1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008735" y="1186223"/>
            <a:ext cx="6135799" cy="493138"/>
            <a:chOff x="1009128" y="1185346"/>
            <a:chExt cx="6138196" cy="493330"/>
          </a:xfrm>
          <a:solidFill>
            <a:srgbClr val="0070C0"/>
          </a:solidFill>
        </p:grpSpPr>
        <p:sp>
          <p:nvSpPr>
            <p:cNvPr id="27" name="箭头: 五边形 26"/>
            <p:cNvSpPr/>
            <p:nvPr/>
          </p:nvSpPr>
          <p:spPr bwMode="auto">
            <a:xfrm>
              <a:off x="1009128" y="1185346"/>
              <a:ext cx="6138196" cy="493330"/>
            </a:xfrm>
            <a:prstGeom prst="homePlate">
              <a:avLst>
                <a:gd name="adj" fmla="val 26068"/>
              </a:avLst>
            </a:prstGeom>
            <a:grp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04" tIns="45703" rIns="91404" bIns="45703" numCol="1" spcCol="0" rtlCol="0" fromWordArt="0" anchor="t" anchorCtr="0" forceAA="0" compatLnSpc="1">
              <a:noAutofit/>
            </a:bodyPr>
            <a:lstStyle/>
            <a:p>
              <a:pPr algn="ctr"/>
              <a:endParaRPr lang="zh-CN" altLang="en-US" sz="2400">
                <a:solidFill>
                  <a:schemeClr val="accent2"/>
                </a:solidFill>
                <a:cs typeface="+mn-ea"/>
                <a:sym typeface="+mn-lt"/>
              </a:endParaRPr>
            </a:p>
          </p:txBody>
        </p:sp>
        <p:sp>
          <p:nvSpPr>
            <p:cNvPr id="28" name="矩形 1"/>
            <p:cNvSpPr>
              <a:spLocks noChangeArrowheads="1"/>
            </p:cNvSpPr>
            <p:nvPr/>
          </p:nvSpPr>
          <p:spPr bwMode="auto">
            <a:xfrm>
              <a:off x="1098666" y="1206401"/>
              <a:ext cx="3997325" cy="400137"/>
            </a:xfrm>
            <a:prstGeom prst="rect">
              <a:avLst/>
            </a:prstGeom>
            <a:grpFill/>
            <a:ln w="9525">
              <a:noFill/>
              <a:miter lim="800000"/>
            </a:ln>
          </p:spPr>
          <p:txBody>
            <a:bodyPr>
              <a:spAutoFit/>
            </a:bodyPr>
            <a:lstStyle/>
            <a:p>
              <a:pPr eaLnBrk="0" hangingPunct="0"/>
              <a:r>
                <a:rPr lang="en-US" altLang="zh-CN" sz="2000" b="1">
                  <a:solidFill>
                    <a:schemeClr val="accent2"/>
                  </a:solidFill>
                  <a:cs typeface="+mn-ea"/>
                  <a:sym typeface="+mn-lt"/>
                </a:rPr>
                <a:t>4</a:t>
              </a:r>
              <a:r>
                <a:rPr lang="zh-CN" altLang="en-US" sz="2000" b="1">
                  <a:solidFill>
                    <a:schemeClr val="accent2"/>
                  </a:solidFill>
                  <a:cs typeface="+mn-ea"/>
                  <a:sym typeface="+mn-lt"/>
                </a:rPr>
                <a:t>、高处作业“十不准 ”</a:t>
              </a:r>
            </a:p>
          </p:txBody>
        </p:sp>
      </p:grpSp>
      <p:sp>
        <p:nvSpPr>
          <p:cNvPr id="29" name="矩形 2"/>
          <p:cNvSpPr>
            <a:spLocks noChangeArrowheads="1"/>
          </p:cNvSpPr>
          <p:nvPr/>
        </p:nvSpPr>
        <p:spPr bwMode="auto">
          <a:xfrm>
            <a:off x="1111881" y="1897971"/>
            <a:ext cx="6495552" cy="4400692"/>
          </a:xfrm>
          <a:prstGeom prst="rect">
            <a:avLst/>
          </a:prstGeom>
          <a:noFill/>
          <a:ln w="9525">
            <a:noFill/>
            <a:miter lim="800000"/>
          </a:ln>
        </p:spPr>
        <p:txBody>
          <a:bodyPr wrap="square" lIns="0" tIns="0" rIns="0" bIns="0">
            <a:spAutoFit/>
          </a:bodyPr>
          <a:lstStyle/>
          <a:p>
            <a:pPr marL="285750" indent="-285750" algn="just">
              <a:lnSpc>
                <a:spcPct val="120000"/>
              </a:lnSpc>
              <a:buFont typeface="Wingdings" panose="05000000000000000000" pitchFamily="2" charset="2"/>
              <a:buChar char="l"/>
            </a:pPr>
            <a:r>
              <a:rPr lang="zh-CN" altLang="en-US" sz="2000" dirty="0">
                <a:solidFill>
                  <a:srgbClr val="2C2D34"/>
                </a:solidFill>
                <a:cs typeface="+mn-ea"/>
                <a:sym typeface="+mn-lt"/>
              </a:rPr>
              <a:t>患有高血压、心脏病、贫血、癫痫、深度近视眼等疾病不准登高； </a:t>
            </a:r>
          </a:p>
          <a:p>
            <a:pPr marL="285750" indent="-285750" algn="just">
              <a:lnSpc>
                <a:spcPct val="120000"/>
              </a:lnSpc>
              <a:buFont typeface="Wingdings" panose="05000000000000000000" pitchFamily="2" charset="2"/>
              <a:buChar char="l"/>
            </a:pPr>
            <a:r>
              <a:rPr lang="zh-CN" altLang="en-US" sz="2000" dirty="0">
                <a:solidFill>
                  <a:srgbClr val="2C2D34"/>
                </a:solidFill>
                <a:cs typeface="+mn-ea"/>
                <a:sym typeface="+mn-lt"/>
              </a:rPr>
              <a:t>无人监护不准登高；</a:t>
            </a:r>
          </a:p>
          <a:p>
            <a:pPr marL="285750" indent="-285750" algn="just">
              <a:lnSpc>
                <a:spcPct val="120000"/>
              </a:lnSpc>
              <a:buFont typeface="Wingdings" panose="05000000000000000000" pitchFamily="2" charset="2"/>
              <a:buChar char="l"/>
            </a:pPr>
            <a:r>
              <a:rPr lang="zh-CN" altLang="en-US" sz="2000" dirty="0">
                <a:solidFill>
                  <a:srgbClr val="2C2D34"/>
                </a:solidFill>
                <a:cs typeface="+mn-ea"/>
                <a:sym typeface="+mn-lt"/>
              </a:rPr>
              <a:t>没有戴安全帽、系安全带、不扎紧裤管时不准登高作业；</a:t>
            </a:r>
          </a:p>
          <a:p>
            <a:pPr marL="285750" indent="-285750" algn="just">
              <a:lnSpc>
                <a:spcPct val="120000"/>
              </a:lnSpc>
              <a:buFont typeface="Wingdings" panose="05000000000000000000" pitchFamily="2" charset="2"/>
              <a:buChar char="l"/>
            </a:pPr>
            <a:r>
              <a:rPr lang="zh-CN" altLang="en-US" sz="2000" dirty="0">
                <a:solidFill>
                  <a:srgbClr val="2C2D34"/>
                </a:solidFill>
                <a:cs typeface="+mn-ea"/>
                <a:sym typeface="+mn-lt"/>
              </a:rPr>
              <a:t>作业现场有六级以上大风及暴雨、大雪、大雾不准登高。</a:t>
            </a:r>
          </a:p>
          <a:p>
            <a:pPr marL="285750" indent="-285750" algn="just">
              <a:lnSpc>
                <a:spcPct val="120000"/>
              </a:lnSpc>
              <a:buFont typeface="Wingdings" panose="05000000000000000000" pitchFamily="2" charset="2"/>
              <a:buChar char="l"/>
            </a:pPr>
            <a:r>
              <a:rPr lang="zh-CN" altLang="en-US" sz="2000" dirty="0">
                <a:solidFill>
                  <a:srgbClr val="2C2D34"/>
                </a:solidFill>
                <a:cs typeface="+mn-ea"/>
                <a:sym typeface="+mn-lt"/>
              </a:rPr>
              <a:t>脚手架、跳板不牢不准登高</a:t>
            </a:r>
          </a:p>
          <a:p>
            <a:pPr marL="285750" indent="-285750" algn="just">
              <a:lnSpc>
                <a:spcPct val="120000"/>
              </a:lnSpc>
              <a:buFont typeface="Wingdings" panose="05000000000000000000" pitchFamily="2" charset="2"/>
              <a:buChar char="l"/>
            </a:pPr>
            <a:r>
              <a:rPr lang="zh-CN" altLang="en-US" sz="2000" dirty="0">
                <a:solidFill>
                  <a:srgbClr val="2C2D34"/>
                </a:solidFill>
                <a:cs typeface="+mn-ea"/>
                <a:sym typeface="+mn-lt"/>
              </a:rPr>
              <a:t>梯子无防滑措施、未穿防滑鞋不准登高</a:t>
            </a:r>
          </a:p>
          <a:p>
            <a:pPr marL="285750" indent="-285750" algn="just">
              <a:lnSpc>
                <a:spcPct val="120000"/>
              </a:lnSpc>
              <a:buFont typeface="Wingdings" panose="05000000000000000000" pitchFamily="2" charset="2"/>
              <a:buChar char="l"/>
            </a:pPr>
            <a:r>
              <a:rPr lang="zh-CN" altLang="en-US" sz="2000" dirty="0">
                <a:solidFill>
                  <a:srgbClr val="2C2D34"/>
                </a:solidFill>
                <a:cs typeface="+mn-ea"/>
                <a:sym typeface="+mn-lt"/>
              </a:rPr>
              <a:t>不准攀爬井架、龙门架、脚手架，不能乘坐非载人的垂直运输设备登高</a:t>
            </a:r>
          </a:p>
          <a:p>
            <a:pPr marL="285750" indent="-285750" algn="just">
              <a:lnSpc>
                <a:spcPct val="120000"/>
              </a:lnSpc>
              <a:buFont typeface="Wingdings" panose="05000000000000000000" pitchFamily="2" charset="2"/>
              <a:buChar char="l"/>
            </a:pPr>
            <a:r>
              <a:rPr lang="zh-CN" altLang="en-US" sz="2000" dirty="0">
                <a:solidFill>
                  <a:srgbClr val="2C2D34"/>
                </a:solidFill>
                <a:cs typeface="+mn-ea"/>
                <a:sym typeface="+mn-lt"/>
              </a:rPr>
              <a:t>携带笨重物件不准登高</a:t>
            </a:r>
          </a:p>
          <a:p>
            <a:pPr marL="285750" indent="-285750" algn="just">
              <a:lnSpc>
                <a:spcPct val="120000"/>
              </a:lnSpc>
              <a:buFont typeface="Wingdings" panose="05000000000000000000" pitchFamily="2" charset="2"/>
              <a:buChar char="l"/>
            </a:pPr>
            <a:r>
              <a:rPr lang="zh-CN" altLang="en-US" sz="2000" dirty="0">
                <a:solidFill>
                  <a:srgbClr val="2C2D34"/>
                </a:solidFill>
                <a:cs typeface="+mn-ea"/>
                <a:sym typeface="+mn-lt"/>
              </a:rPr>
              <a:t>高压线旁无遮拦不准登高</a:t>
            </a:r>
          </a:p>
          <a:p>
            <a:pPr marL="285750" indent="-285750" algn="just">
              <a:lnSpc>
                <a:spcPct val="120000"/>
              </a:lnSpc>
              <a:buFont typeface="Wingdings" panose="05000000000000000000" pitchFamily="2" charset="2"/>
              <a:buChar char="l"/>
            </a:pPr>
            <a:r>
              <a:rPr lang="zh-CN" altLang="en-US" sz="2000" dirty="0">
                <a:solidFill>
                  <a:srgbClr val="2C2D34"/>
                </a:solidFill>
                <a:cs typeface="+mn-ea"/>
                <a:sym typeface="+mn-lt"/>
              </a:rPr>
              <a:t>光线不足不准登高</a:t>
            </a:r>
          </a:p>
        </p:txBody>
      </p:sp>
      <p:pic>
        <p:nvPicPr>
          <p:cNvPr id="19" name="图片 4"/>
          <p:cNvPicPr>
            <a:picLocks noChangeAspect="1"/>
          </p:cNvPicPr>
          <p:nvPr/>
        </p:nvPicPr>
        <p:blipFill>
          <a:blip r:embed="rId3" cstate="print">
            <a:extLst>
              <a:ext uri="{28A0092B-C50C-407E-A947-70E740481C1C}">
                <a14:useLocalDpi xmlns:a14="http://schemas.microsoft.com/office/drawing/2010/main" val="0"/>
              </a:ext>
            </a:extLst>
          </a:blip>
          <a:srcRect t="2" b="2612"/>
          <a:stretch>
            <a:fillRect/>
          </a:stretch>
        </p:blipFill>
        <p:spPr bwMode="auto">
          <a:xfrm>
            <a:off x="7975180" y="1607251"/>
            <a:ext cx="3664128" cy="4649791"/>
          </a:xfrm>
          <a:prstGeom prst="rect">
            <a:avLst/>
          </a:prstGeom>
          <a:noFill/>
          <a:ln w="9525">
            <a:noFill/>
            <a:miter lim="800000"/>
            <a:headEnd/>
            <a:tailEnd/>
          </a:ln>
        </p:spPr>
      </p:pic>
      <p:sp>
        <p:nvSpPr>
          <p:cNvPr id="9" name="文本框 8"/>
          <p:cNvSpPr txBox="1"/>
          <p:nvPr/>
        </p:nvSpPr>
        <p:spPr>
          <a:xfrm>
            <a:off x="1536316" y="284669"/>
            <a:ext cx="5110280" cy="584775"/>
          </a:xfrm>
          <a:prstGeom prst="rect">
            <a:avLst/>
          </a:prstGeom>
          <a:noFill/>
        </p:spPr>
        <p:txBody>
          <a:bodyPr wrap="square" rtlCol="0">
            <a:spAutoFit/>
          </a:bodyPr>
          <a:lstStyle>
            <a:defPPr>
              <a:defRPr lang="zh-CN"/>
            </a:defPPr>
            <a:lvl1pPr algn="ctr">
              <a:defRPr sz="2800" b="1">
                <a:latin typeface="+mj-ea"/>
                <a:ea typeface="+mj-ea"/>
              </a:defRPr>
            </a:lvl1pPr>
          </a:lstStyle>
          <a:p>
            <a:pPr algn="l"/>
            <a:r>
              <a:rPr lang="zh-CN" altLang="en-US" sz="3200" dirty="0">
                <a:latin typeface="+mn-lt"/>
                <a:ea typeface="+mn-ea"/>
                <a:cs typeface="+mn-ea"/>
                <a:sym typeface="+mn-lt"/>
              </a:rPr>
              <a:t>现场作业标准</a:t>
            </a:r>
          </a:p>
        </p:txBody>
      </p:sp>
    </p:spTree>
  </p:cSld>
  <p:clrMapOvr>
    <a:masterClrMapping/>
  </p:clrMapOvr>
  <mc:AlternateContent xmlns:mc="http://schemas.openxmlformats.org/markup-compatibility/2006" xmlns:p14="http://schemas.microsoft.com/office/powerpoint/2010/main">
    <mc:Choice Requires="p14">
      <p:transition p14:dur="0" advTm="1968"/>
    </mc:Choice>
    <mc:Fallback xmlns="">
      <p:transition advTm="19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90"/>
                                          </p:val>
                                        </p:tav>
                                        <p:tav tm="100000">
                                          <p:val>
                                            <p:fltVal val="0"/>
                                          </p:val>
                                        </p:tav>
                                      </p:tavLst>
                                    </p:anim>
                                    <p:animEffect transition="in" filter="fade">
                                      <p:cBhvr>
                                        <p:cTn id="10" dur="500"/>
                                        <p:tgtEl>
                                          <p:spTgt spid="3"/>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wipe(up)">
                                      <p:cBhvr>
                                        <p:cTn id="14" dur="500"/>
                                        <p:tgtEl>
                                          <p:spTgt spid="29"/>
                                        </p:tgtEl>
                                      </p:cBhvr>
                                    </p:animEffect>
                                  </p:childTnLst>
                                </p:cTn>
                              </p:par>
                            </p:childTnLst>
                          </p:cTn>
                        </p:par>
                        <p:par>
                          <p:cTn id="15" fill="hold">
                            <p:stCondLst>
                              <p:cond delay="1000"/>
                            </p:stCondLst>
                            <p:childTnLst>
                              <p:par>
                                <p:cTn id="16" presetID="14" presetClass="entr" presetSubtype="10" fill="hold"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randombar(horizontal)">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008735" y="1186223"/>
            <a:ext cx="6135799" cy="493137"/>
            <a:chOff x="1009128" y="1185346"/>
            <a:chExt cx="6138196" cy="493330"/>
          </a:xfrm>
          <a:solidFill>
            <a:srgbClr val="0070C0"/>
          </a:solidFill>
        </p:grpSpPr>
        <p:sp>
          <p:nvSpPr>
            <p:cNvPr id="27" name="箭头: 五边形 26"/>
            <p:cNvSpPr/>
            <p:nvPr/>
          </p:nvSpPr>
          <p:spPr bwMode="auto">
            <a:xfrm>
              <a:off x="1009128" y="1185346"/>
              <a:ext cx="6138196" cy="493330"/>
            </a:xfrm>
            <a:prstGeom prst="homePlate">
              <a:avLst>
                <a:gd name="adj" fmla="val 26068"/>
              </a:avLst>
            </a:prstGeom>
            <a:grp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04" tIns="45703" rIns="91404" bIns="45703" numCol="1" spcCol="0" rtlCol="0" fromWordArt="0" anchor="t" anchorCtr="0" forceAA="0" compatLnSpc="1">
              <a:noAutofit/>
            </a:bodyPr>
            <a:lstStyle/>
            <a:p>
              <a:pPr algn="ctr"/>
              <a:endParaRPr lang="zh-CN" altLang="en-US" sz="2400">
                <a:solidFill>
                  <a:schemeClr val="accent2"/>
                </a:solidFill>
                <a:cs typeface="+mn-ea"/>
                <a:sym typeface="+mn-lt"/>
              </a:endParaRPr>
            </a:p>
          </p:txBody>
        </p:sp>
        <p:sp>
          <p:nvSpPr>
            <p:cNvPr id="28" name="矩形 1"/>
            <p:cNvSpPr>
              <a:spLocks noChangeArrowheads="1"/>
            </p:cNvSpPr>
            <p:nvPr/>
          </p:nvSpPr>
          <p:spPr bwMode="auto">
            <a:xfrm>
              <a:off x="1098666" y="1206401"/>
              <a:ext cx="3997325" cy="400137"/>
            </a:xfrm>
            <a:prstGeom prst="rect">
              <a:avLst/>
            </a:prstGeom>
            <a:grpFill/>
            <a:ln w="9525">
              <a:noFill/>
              <a:miter lim="800000"/>
            </a:ln>
          </p:spPr>
          <p:txBody>
            <a:bodyPr>
              <a:spAutoFit/>
            </a:bodyPr>
            <a:lstStyle/>
            <a:p>
              <a:pPr eaLnBrk="0" hangingPunct="0"/>
              <a:r>
                <a:rPr lang="en-US" altLang="zh-CN" sz="2000" b="1">
                  <a:solidFill>
                    <a:schemeClr val="accent2"/>
                  </a:solidFill>
                  <a:cs typeface="+mn-ea"/>
                  <a:sym typeface="+mn-lt"/>
                </a:rPr>
                <a:t>5</a:t>
              </a:r>
              <a:r>
                <a:rPr lang="zh-CN" altLang="en-US" sz="2000" b="1">
                  <a:solidFill>
                    <a:schemeClr val="accent2"/>
                  </a:solidFill>
                  <a:cs typeface="+mn-ea"/>
                  <a:sym typeface="+mn-lt"/>
                </a:rPr>
                <a:t>、施工现场安全“十不准” </a:t>
              </a:r>
            </a:p>
          </p:txBody>
        </p:sp>
      </p:grpSp>
      <p:sp>
        <p:nvSpPr>
          <p:cNvPr id="29" name="矩形 2"/>
          <p:cNvSpPr>
            <a:spLocks noChangeArrowheads="1"/>
          </p:cNvSpPr>
          <p:nvPr/>
        </p:nvSpPr>
        <p:spPr bwMode="auto">
          <a:xfrm>
            <a:off x="545351" y="1917850"/>
            <a:ext cx="8211023" cy="4394408"/>
          </a:xfrm>
          <a:prstGeom prst="rect">
            <a:avLst/>
          </a:prstGeom>
          <a:noFill/>
          <a:ln w="9525">
            <a:noFill/>
            <a:miter lim="800000"/>
          </a:ln>
        </p:spPr>
        <p:txBody>
          <a:bodyPr wrap="square" lIns="0" tIns="0" rIns="0" bIns="0">
            <a:spAutoFit/>
          </a:bodyPr>
          <a:lstStyle/>
          <a:p>
            <a:pPr marL="285750" indent="-285750" algn="just">
              <a:lnSpc>
                <a:spcPct val="120000"/>
              </a:lnSpc>
              <a:buFont typeface="Wingdings" panose="05000000000000000000" pitchFamily="2" charset="2"/>
              <a:buChar char="l"/>
            </a:pPr>
            <a:r>
              <a:rPr lang="zh-CN" altLang="en-US" sz="2400" dirty="0">
                <a:solidFill>
                  <a:srgbClr val="2C2D34"/>
                </a:solidFill>
                <a:cs typeface="+mn-ea"/>
                <a:sym typeface="+mn-lt"/>
              </a:rPr>
              <a:t>不戴安全帽，不准进现场。</a:t>
            </a:r>
          </a:p>
          <a:p>
            <a:pPr marL="285750" indent="-285750" algn="just">
              <a:lnSpc>
                <a:spcPct val="120000"/>
              </a:lnSpc>
              <a:buFont typeface="Wingdings" panose="05000000000000000000" pitchFamily="2" charset="2"/>
              <a:buChar char="l"/>
            </a:pPr>
            <a:r>
              <a:rPr lang="zh-CN" altLang="en-US" sz="2400" dirty="0">
                <a:solidFill>
                  <a:srgbClr val="2C2D34"/>
                </a:solidFill>
                <a:cs typeface="+mn-ea"/>
                <a:sym typeface="+mn-lt"/>
              </a:rPr>
              <a:t>酒后和带小孩不准进现场。</a:t>
            </a:r>
          </a:p>
          <a:p>
            <a:pPr marL="285750" indent="-285750" algn="just">
              <a:lnSpc>
                <a:spcPct val="120000"/>
              </a:lnSpc>
              <a:buFont typeface="Wingdings" panose="05000000000000000000" pitchFamily="2" charset="2"/>
              <a:buChar char="l"/>
            </a:pPr>
            <a:r>
              <a:rPr lang="zh-CN" altLang="en-US" sz="2400" dirty="0">
                <a:solidFill>
                  <a:srgbClr val="2C2D34"/>
                </a:solidFill>
                <a:cs typeface="+mn-ea"/>
                <a:sym typeface="+mn-lt"/>
              </a:rPr>
              <a:t>井架等垂直运输不准乘人。</a:t>
            </a:r>
          </a:p>
          <a:p>
            <a:pPr marL="285750" indent="-285750" algn="just">
              <a:lnSpc>
                <a:spcPct val="120000"/>
              </a:lnSpc>
              <a:buFont typeface="Wingdings" panose="05000000000000000000" pitchFamily="2" charset="2"/>
              <a:buChar char="l"/>
            </a:pPr>
            <a:r>
              <a:rPr lang="zh-CN" altLang="en-US" sz="2400" dirty="0">
                <a:solidFill>
                  <a:srgbClr val="2C2D34"/>
                </a:solidFill>
                <a:cs typeface="+mn-ea"/>
                <a:sym typeface="+mn-lt"/>
              </a:rPr>
              <a:t>不准穿拖鞋、高跟鞋及硬底鞋上班。</a:t>
            </a:r>
          </a:p>
          <a:p>
            <a:pPr marL="285750" indent="-285750" algn="just">
              <a:lnSpc>
                <a:spcPct val="120000"/>
              </a:lnSpc>
              <a:buFont typeface="Wingdings" panose="05000000000000000000" pitchFamily="2" charset="2"/>
              <a:buChar char="l"/>
            </a:pPr>
            <a:r>
              <a:rPr lang="zh-CN" altLang="en-US" sz="2400" dirty="0">
                <a:solidFill>
                  <a:srgbClr val="2C2D34"/>
                </a:solidFill>
                <a:cs typeface="+mn-ea"/>
                <a:sym typeface="+mn-lt"/>
              </a:rPr>
              <a:t>模板又易腐材料不准作脚手板使用，作业时不准打闹。</a:t>
            </a:r>
          </a:p>
          <a:p>
            <a:pPr marL="285750" indent="-285750" algn="just">
              <a:lnSpc>
                <a:spcPct val="120000"/>
              </a:lnSpc>
              <a:buFont typeface="Wingdings" panose="05000000000000000000" pitchFamily="2" charset="2"/>
              <a:buChar char="l"/>
            </a:pPr>
            <a:r>
              <a:rPr lang="zh-CN" altLang="en-US" sz="2400" dirty="0">
                <a:solidFill>
                  <a:srgbClr val="2C2D34"/>
                </a:solidFill>
                <a:cs typeface="+mn-ea"/>
                <a:sym typeface="+mn-lt"/>
              </a:rPr>
              <a:t>电源开关不能一闸多用。未经训练的职工，不准操作机械。</a:t>
            </a:r>
          </a:p>
          <a:p>
            <a:pPr marL="285750" indent="-285750" algn="just">
              <a:lnSpc>
                <a:spcPct val="120000"/>
              </a:lnSpc>
              <a:buFont typeface="Wingdings" panose="05000000000000000000" pitchFamily="2" charset="2"/>
              <a:buChar char="l"/>
            </a:pPr>
            <a:r>
              <a:rPr lang="zh-CN" altLang="en-US" sz="2400" dirty="0">
                <a:solidFill>
                  <a:srgbClr val="2C2D34"/>
                </a:solidFill>
                <a:cs typeface="+mn-ea"/>
                <a:sym typeface="+mn-lt"/>
              </a:rPr>
              <a:t>无防护措施不准高空作业。</a:t>
            </a:r>
          </a:p>
          <a:p>
            <a:pPr marL="285750" indent="-285750" algn="just">
              <a:lnSpc>
                <a:spcPct val="120000"/>
              </a:lnSpc>
              <a:buFont typeface="Wingdings" panose="05000000000000000000" pitchFamily="2" charset="2"/>
              <a:buChar char="l"/>
            </a:pPr>
            <a:r>
              <a:rPr lang="zh-CN" altLang="en-US" sz="2400" dirty="0">
                <a:solidFill>
                  <a:srgbClr val="2C2D34"/>
                </a:solidFill>
                <a:cs typeface="+mn-ea"/>
                <a:sym typeface="+mn-lt"/>
              </a:rPr>
              <a:t>吊装设备未经检查（或试吊）不准吊装，下面不准站人。</a:t>
            </a:r>
          </a:p>
          <a:p>
            <a:pPr marL="285750" indent="-285750" algn="just">
              <a:lnSpc>
                <a:spcPct val="120000"/>
              </a:lnSpc>
              <a:buFont typeface="Wingdings" panose="05000000000000000000" pitchFamily="2" charset="2"/>
              <a:buChar char="l"/>
            </a:pPr>
            <a:r>
              <a:rPr lang="zh-CN" altLang="en-US" sz="2400" dirty="0">
                <a:solidFill>
                  <a:srgbClr val="2C2D34"/>
                </a:solidFill>
                <a:cs typeface="+mn-ea"/>
                <a:sym typeface="+mn-lt"/>
              </a:rPr>
              <a:t>木工场地和防火禁区不准吸烟。</a:t>
            </a:r>
          </a:p>
          <a:p>
            <a:pPr marL="285750" indent="-285750" algn="just">
              <a:lnSpc>
                <a:spcPct val="120000"/>
              </a:lnSpc>
              <a:buFont typeface="Wingdings" panose="05000000000000000000" pitchFamily="2" charset="2"/>
              <a:buChar char="l"/>
            </a:pPr>
            <a:r>
              <a:rPr lang="zh-CN" altLang="en-US" sz="2400" dirty="0">
                <a:solidFill>
                  <a:srgbClr val="2C2D34"/>
                </a:solidFill>
                <a:cs typeface="+mn-ea"/>
                <a:sym typeface="+mn-lt"/>
              </a:rPr>
              <a:t>施工现场备种材料应类堆放整齐，做到文明施工。</a:t>
            </a:r>
          </a:p>
        </p:txBody>
      </p:sp>
      <p:pic>
        <p:nvPicPr>
          <p:cNvPr id="20" name="图片 4"/>
          <p:cNvPicPr>
            <a:picLocks noChangeAspect="1"/>
          </p:cNvPicPr>
          <p:nvPr/>
        </p:nvPicPr>
        <p:blipFill>
          <a:blip r:embed="rId3" cstate="print">
            <a:extLst>
              <a:ext uri="{28A0092B-C50C-407E-A947-70E740481C1C}">
                <a14:useLocalDpi xmlns:a14="http://schemas.microsoft.com/office/drawing/2010/main" val="0"/>
              </a:ext>
            </a:extLst>
          </a:blip>
          <a:srcRect b="3232"/>
          <a:stretch>
            <a:fillRect/>
          </a:stretch>
        </p:blipFill>
        <p:spPr bwMode="auto">
          <a:xfrm>
            <a:off x="8756374" y="1917850"/>
            <a:ext cx="3238823" cy="4390897"/>
          </a:xfrm>
          <a:prstGeom prst="rect">
            <a:avLst/>
          </a:prstGeom>
          <a:noFill/>
          <a:ln w="9525">
            <a:noFill/>
            <a:miter lim="800000"/>
            <a:headEnd/>
            <a:tailEnd/>
          </a:ln>
        </p:spPr>
      </p:pic>
      <p:sp>
        <p:nvSpPr>
          <p:cNvPr id="9" name="文本框 8"/>
          <p:cNvSpPr txBox="1"/>
          <p:nvPr/>
        </p:nvSpPr>
        <p:spPr>
          <a:xfrm>
            <a:off x="1536316" y="284669"/>
            <a:ext cx="5110280" cy="584775"/>
          </a:xfrm>
          <a:prstGeom prst="rect">
            <a:avLst/>
          </a:prstGeom>
          <a:noFill/>
        </p:spPr>
        <p:txBody>
          <a:bodyPr wrap="square" rtlCol="0">
            <a:spAutoFit/>
          </a:bodyPr>
          <a:lstStyle>
            <a:defPPr>
              <a:defRPr lang="zh-CN"/>
            </a:defPPr>
            <a:lvl1pPr algn="ctr">
              <a:defRPr sz="2800" b="1">
                <a:latin typeface="+mj-ea"/>
                <a:ea typeface="+mj-ea"/>
              </a:defRPr>
            </a:lvl1pPr>
          </a:lstStyle>
          <a:p>
            <a:pPr algn="l"/>
            <a:r>
              <a:rPr lang="zh-CN" altLang="en-US" sz="3200" dirty="0">
                <a:latin typeface="+mn-lt"/>
                <a:ea typeface="+mn-ea"/>
                <a:cs typeface="+mn-ea"/>
                <a:sym typeface="+mn-lt"/>
              </a:rPr>
              <a:t>现场作业标准</a:t>
            </a:r>
          </a:p>
        </p:txBody>
      </p:sp>
    </p:spTree>
  </p:cSld>
  <p:clrMapOvr>
    <a:masterClrMapping/>
  </p:clrMapOvr>
  <mc:AlternateContent xmlns:mc="http://schemas.openxmlformats.org/markup-compatibility/2006" xmlns:p14="http://schemas.microsoft.com/office/powerpoint/2010/main">
    <mc:Choice Requires="p14">
      <p:transition p14:dur="0" advTm="2407"/>
    </mc:Choice>
    <mc:Fallback xmlns="">
      <p:transition advTm="24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up)">
                                      <p:cBhvr>
                                        <p:cTn id="12" dur="500"/>
                                        <p:tgtEl>
                                          <p:spTgt spid="29"/>
                                        </p:tgtEl>
                                      </p:cBhvr>
                                    </p:animEffect>
                                  </p:childTnLst>
                                </p:cTn>
                              </p:par>
                            </p:childTnLst>
                          </p:cTn>
                        </p:par>
                        <p:par>
                          <p:cTn id="13" fill="hold">
                            <p:stCondLst>
                              <p:cond delay="1000"/>
                            </p:stCondLst>
                            <p:childTnLst>
                              <p:par>
                                <p:cTn id="14" presetID="14" presetClass="entr" presetSubtype="10"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4872343" y="1360653"/>
            <a:ext cx="6135799" cy="493138"/>
            <a:chOff x="4874245" y="1359846"/>
            <a:chExt cx="6138196" cy="493330"/>
          </a:xfrm>
        </p:grpSpPr>
        <p:sp>
          <p:nvSpPr>
            <p:cNvPr id="27" name="箭头: 五边形 26"/>
            <p:cNvSpPr/>
            <p:nvPr/>
          </p:nvSpPr>
          <p:spPr bwMode="auto">
            <a:xfrm>
              <a:off x="4874245" y="1359846"/>
              <a:ext cx="6138196" cy="493330"/>
            </a:xfrm>
            <a:prstGeom prst="homePlate">
              <a:avLst>
                <a:gd name="adj" fmla="val 26068"/>
              </a:avLst>
            </a:prstGeom>
            <a:solidFill>
              <a:srgbClr val="0070C0"/>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04" tIns="45703" rIns="91404" bIns="45703" numCol="1" spcCol="0" rtlCol="0" fromWordArt="0" anchor="t" anchorCtr="0" forceAA="0" compatLnSpc="1">
              <a:noAutofit/>
            </a:bodyPr>
            <a:lstStyle/>
            <a:p>
              <a:pPr algn="ctr"/>
              <a:endParaRPr lang="zh-CN" altLang="en-US" sz="2400">
                <a:solidFill>
                  <a:schemeClr val="accent2"/>
                </a:solidFill>
                <a:cs typeface="+mn-ea"/>
                <a:sym typeface="+mn-lt"/>
              </a:endParaRPr>
            </a:p>
          </p:txBody>
        </p:sp>
        <p:sp>
          <p:nvSpPr>
            <p:cNvPr id="28" name="矩形 1"/>
            <p:cNvSpPr>
              <a:spLocks noChangeArrowheads="1"/>
            </p:cNvSpPr>
            <p:nvPr/>
          </p:nvSpPr>
          <p:spPr bwMode="auto">
            <a:xfrm>
              <a:off x="4963783" y="1380901"/>
              <a:ext cx="3997325" cy="400137"/>
            </a:xfrm>
            <a:prstGeom prst="rect">
              <a:avLst/>
            </a:prstGeom>
            <a:noFill/>
            <a:ln w="9525">
              <a:noFill/>
              <a:miter lim="800000"/>
            </a:ln>
          </p:spPr>
          <p:txBody>
            <a:bodyPr>
              <a:spAutoFit/>
            </a:bodyPr>
            <a:lstStyle/>
            <a:p>
              <a:pPr eaLnBrk="0" hangingPunct="0"/>
              <a:r>
                <a:rPr lang="en-US" altLang="zh-CN" sz="2000" b="1">
                  <a:solidFill>
                    <a:schemeClr val="accent2"/>
                  </a:solidFill>
                  <a:cs typeface="+mn-ea"/>
                  <a:sym typeface="+mn-lt"/>
                </a:rPr>
                <a:t>6</a:t>
              </a:r>
              <a:r>
                <a:rPr lang="zh-CN" altLang="en-US" sz="2000" b="1">
                  <a:solidFill>
                    <a:schemeClr val="accent2"/>
                  </a:solidFill>
                  <a:cs typeface="+mn-ea"/>
                  <a:sym typeface="+mn-lt"/>
                </a:rPr>
                <a:t>、施工安全“十不准”</a:t>
              </a:r>
            </a:p>
          </p:txBody>
        </p:sp>
      </p:grpSp>
      <p:sp>
        <p:nvSpPr>
          <p:cNvPr id="29" name="矩形 2"/>
          <p:cNvSpPr>
            <a:spLocks noChangeArrowheads="1"/>
          </p:cNvSpPr>
          <p:nvPr/>
        </p:nvSpPr>
        <p:spPr bwMode="auto">
          <a:xfrm>
            <a:off x="4975489" y="2072403"/>
            <a:ext cx="6451941" cy="4394408"/>
          </a:xfrm>
          <a:prstGeom prst="rect">
            <a:avLst/>
          </a:prstGeom>
          <a:noFill/>
          <a:ln w="9525">
            <a:noFill/>
            <a:miter lim="800000"/>
          </a:ln>
        </p:spPr>
        <p:txBody>
          <a:bodyPr wrap="square" lIns="0" tIns="0" rIns="0" bIns="0">
            <a:spAutoFit/>
          </a:bodyPr>
          <a:lstStyle/>
          <a:p>
            <a:pPr marL="285750" indent="-285750" algn="just">
              <a:lnSpc>
                <a:spcPct val="120000"/>
              </a:lnSpc>
              <a:buFont typeface="Wingdings" panose="05000000000000000000" pitchFamily="2" charset="2"/>
              <a:buChar char="l"/>
            </a:pPr>
            <a:r>
              <a:rPr lang="zh-CN" altLang="en-US" sz="2400" dirty="0">
                <a:solidFill>
                  <a:srgbClr val="2C2D34"/>
                </a:solidFill>
                <a:cs typeface="+mn-ea"/>
                <a:sym typeface="+mn-lt"/>
              </a:rPr>
              <a:t>不准爬脚手架和坐吊篮上下。</a:t>
            </a:r>
          </a:p>
          <a:p>
            <a:pPr marL="285750" indent="-285750" algn="just">
              <a:lnSpc>
                <a:spcPct val="120000"/>
              </a:lnSpc>
              <a:buFont typeface="Wingdings" panose="05000000000000000000" pitchFamily="2" charset="2"/>
              <a:buChar char="l"/>
            </a:pPr>
            <a:r>
              <a:rPr lang="zh-CN" altLang="en-US" sz="2400" dirty="0">
                <a:solidFill>
                  <a:srgbClr val="2C2D34"/>
                </a:solidFill>
                <a:cs typeface="+mn-ea"/>
                <a:sym typeface="+mn-lt"/>
              </a:rPr>
              <a:t>不准穿高跟鞋、拖鞋、硬底鞋、赤脚施工。</a:t>
            </a:r>
          </a:p>
          <a:p>
            <a:pPr marL="285750" indent="-285750" algn="just">
              <a:lnSpc>
                <a:spcPct val="120000"/>
              </a:lnSpc>
              <a:buFont typeface="Wingdings" panose="05000000000000000000" pitchFamily="2" charset="2"/>
              <a:buChar char="l"/>
            </a:pPr>
            <a:r>
              <a:rPr lang="zh-CN" altLang="en-US" sz="2400" dirty="0">
                <a:solidFill>
                  <a:srgbClr val="2C2D34"/>
                </a:solidFill>
                <a:cs typeface="+mn-ea"/>
                <a:sym typeface="+mn-lt"/>
              </a:rPr>
              <a:t>不准在架上追打、嬉戏和吵闹。</a:t>
            </a:r>
          </a:p>
          <a:p>
            <a:pPr marL="285750" indent="-285750" algn="just">
              <a:lnSpc>
                <a:spcPct val="120000"/>
              </a:lnSpc>
              <a:buFont typeface="Wingdings" panose="05000000000000000000" pitchFamily="2" charset="2"/>
              <a:buChar char="l"/>
            </a:pPr>
            <a:r>
              <a:rPr lang="zh-CN" altLang="en-US" sz="2400" dirty="0">
                <a:solidFill>
                  <a:srgbClr val="2C2D34"/>
                </a:solidFill>
                <a:cs typeface="+mn-ea"/>
                <a:sym typeface="+mn-lt"/>
              </a:rPr>
              <a:t>不准酒后作业和带病施工。</a:t>
            </a:r>
          </a:p>
          <a:p>
            <a:pPr marL="285750" indent="-285750" algn="just">
              <a:lnSpc>
                <a:spcPct val="120000"/>
              </a:lnSpc>
              <a:buFont typeface="Wingdings" panose="05000000000000000000" pitchFamily="2" charset="2"/>
              <a:buChar char="l"/>
            </a:pPr>
            <a:r>
              <a:rPr lang="zh-CN" altLang="en-US" sz="2400" dirty="0">
                <a:solidFill>
                  <a:srgbClr val="2C2D34"/>
                </a:solidFill>
                <a:cs typeface="+mn-ea"/>
                <a:sym typeface="+mn-lt"/>
              </a:rPr>
              <a:t>不准非机械工任意开机。</a:t>
            </a:r>
          </a:p>
          <a:p>
            <a:pPr marL="285750" indent="-285750" algn="just">
              <a:lnSpc>
                <a:spcPct val="120000"/>
              </a:lnSpc>
              <a:buFont typeface="Wingdings" panose="05000000000000000000" pitchFamily="2" charset="2"/>
              <a:buChar char="l"/>
            </a:pPr>
            <a:r>
              <a:rPr lang="zh-CN" altLang="en-US" sz="2400" dirty="0">
                <a:solidFill>
                  <a:srgbClr val="2C2D34"/>
                </a:solidFill>
                <a:cs typeface="+mn-ea"/>
                <a:sym typeface="+mn-lt"/>
              </a:rPr>
              <a:t>不准非电工搭接电线。</a:t>
            </a:r>
            <a:endParaRPr lang="en-US" altLang="zh-CN" sz="2400" dirty="0">
              <a:solidFill>
                <a:srgbClr val="2C2D34"/>
              </a:solidFill>
              <a:cs typeface="+mn-ea"/>
              <a:sym typeface="+mn-lt"/>
            </a:endParaRPr>
          </a:p>
          <a:p>
            <a:pPr marL="285750" indent="-285750" algn="just">
              <a:lnSpc>
                <a:spcPct val="120000"/>
              </a:lnSpc>
              <a:buFont typeface="Wingdings" panose="05000000000000000000" pitchFamily="2" charset="2"/>
              <a:buChar char="l"/>
            </a:pPr>
            <a:r>
              <a:rPr lang="zh-CN" altLang="en-US" sz="2400" dirty="0">
                <a:solidFill>
                  <a:srgbClr val="2C2D34"/>
                </a:solidFill>
                <a:cs typeface="+mn-ea"/>
                <a:sym typeface="+mn-lt"/>
              </a:rPr>
              <a:t>不准在外架和楼板上超载和集载。</a:t>
            </a:r>
          </a:p>
          <a:p>
            <a:pPr marL="285750" indent="-285750" algn="just">
              <a:lnSpc>
                <a:spcPct val="120000"/>
              </a:lnSpc>
              <a:buFont typeface="Wingdings" panose="05000000000000000000" pitchFamily="2" charset="2"/>
              <a:buChar char="l"/>
            </a:pPr>
            <a:r>
              <a:rPr lang="zh-CN" altLang="en-US" sz="2400" dirty="0">
                <a:solidFill>
                  <a:srgbClr val="2C2D34"/>
                </a:solidFill>
                <a:cs typeface="+mn-ea"/>
                <a:sym typeface="+mn-lt"/>
              </a:rPr>
              <a:t>不准在上面向下扔物抛物。</a:t>
            </a:r>
          </a:p>
          <a:p>
            <a:pPr marL="285750" indent="-285750" algn="just">
              <a:lnSpc>
                <a:spcPct val="120000"/>
              </a:lnSpc>
              <a:buFont typeface="Wingdings" panose="05000000000000000000" pitchFamily="2" charset="2"/>
              <a:buChar char="l"/>
            </a:pPr>
            <a:r>
              <a:rPr lang="zh-CN" altLang="en-US" sz="2400" dirty="0">
                <a:solidFill>
                  <a:srgbClr val="2C2D34"/>
                </a:solidFill>
                <a:cs typeface="+mn-ea"/>
                <a:sym typeface="+mn-lt"/>
              </a:rPr>
              <a:t>不准未满十六周岁的人员在工地施工。</a:t>
            </a:r>
          </a:p>
          <a:p>
            <a:pPr marL="285750" indent="-285750" algn="just">
              <a:lnSpc>
                <a:spcPct val="120000"/>
              </a:lnSpc>
              <a:buFont typeface="Wingdings" panose="05000000000000000000" pitchFamily="2" charset="2"/>
              <a:buChar char="l"/>
            </a:pPr>
            <a:r>
              <a:rPr lang="zh-CN" altLang="en-US" sz="2400" dirty="0">
                <a:solidFill>
                  <a:srgbClr val="2C2D34"/>
                </a:solidFill>
                <a:cs typeface="+mn-ea"/>
                <a:sym typeface="+mn-lt"/>
              </a:rPr>
              <a:t>不准违反任何安全施工纪律和条例。</a:t>
            </a:r>
          </a:p>
        </p:txBody>
      </p:sp>
      <p:pic>
        <p:nvPicPr>
          <p:cNvPr id="20" name="图片 3"/>
          <p:cNvPicPr>
            <a:picLocks noChangeAspect="1"/>
          </p:cNvPicPr>
          <p:nvPr/>
        </p:nvPicPr>
        <p:blipFill>
          <a:blip r:embed="rId3" cstate="print">
            <a:extLst>
              <a:ext uri="{28A0092B-C50C-407E-A947-70E740481C1C}">
                <a14:useLocalDpi xmlns:a14="http://schemas.microsoft.com/office/drawing/2010/main" val="0"/>
              </a:ext>
            </a:extLst>
          </a:blip>
          <a:srcRect b="2274"/>
          <a:stretch>
            <a:fillRect/>
          </a:stretch>
        </p:blipFill>
        <p:spPr bwMode="auto">
          <a:xfrm>
            <a:off x="764570" y="1186223"/>
            <a:ext cx="3795679" cy="4606712"/>
          </a:xfrm>
          <a:prstGeom prst="rect">
            <a:avLst/>
          </a:prstGeom>
          <a:noFill/>
          <a:ln w="9525">
            <a:noFill/>
            <a:miter lim="800000"/>
            <a:headEnd/>
            <a:tailEnd/>
          </a:ln>
        </p:spPr>
      </p:pic>
      <p:sp>
        <p:nvSpPr>
          <p:cNvPr id="9" name="文本框 8"/>
          <p:cNvSpPr txBox="1"/>
          <p:nvPr/>
        </p:nvSpPr>
        <p:spPr>
          <a:xfrm>
            <a:off x="1536316" y="284669"/>
            <a:ext cx="5110280" cy="584775"/>
          </a:xfrm>
          <a:prstGeom prst="rect">
            <a:avLst/>
          </a:prstGeom>
          <a:noFill/>
        </p:spPr>
        <p:txBody>
          <a:bodyPr wrap="square" rtlCol="0">
            <a:spAutoFit/>
          </a:bodyPr>
          <a:lstStyle>
            <a:defPPr>
              <a:defRPr lang="zh-CN"/>
            </a:defPPr>
            <a:lvl1pPr algn="ctr">
              <a:defRPr sz="2800" b="1">
                <a:latin typeface="+mj-ea"/>
                <a:ea typeface="+mj-ea"/>
              </a:defRPr>
            </a:lvl1pPr>
          </a:lstStyle>
          <a:p>
            <a:pPr algn="l"/>
            <a:r>
              <a:rPr lang="zh-CN" altLang="en-US" sz="3200" dirty="0">
                <a:latin typeface="+mn-lt"/>
                <a:ea typeface="+mn-ea"/>
                <a:cs typeface="+mn-ea"/>
                <a:sym typeface="+mn-lt"/>
              </a:rPr>
              <a:t>现场作业标准</a:t>
            </a:r>
          </a:p>
        </p:txBody>
      </p:sp>
    </p:spTree>
  </p:cSld>
  <p:clrMapOvr>
    <a:masterClrMapping/>
  </p:clrMapOvr>
  <mc:AlternateContent xmlns:mc="http://schemas.openxmlformats.org/markup-compatibility/2006" xmlns:p14="http://schemas.microsoft.com/office/powerpoint/2010/main">
    <mc:Choice Requires="p14">
      <p:transition p14:dur="0" advTm="2095"/>
    </mc:Choice>
    <mc:Fallback xmlns="">
      <p:transition advTm="2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par>
                          <p:cTn id="10" fill="hold">
                            <p:stCondLst>
                              <p:cond delay="500"/>
                            </p:stCondLst>
                            <p:childTnLst>
                              <p:par>
                                <p:cTn id="11" presetID="12" presetClass="entr" presetSubtype="8"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p:tgtEl>
                                          <p:spTgt spid="3"/>
                                        </p:tgtEl>
                                        <p:attrNameLst>
                                          <p:attrName>ppt_x</p:attrName>
                                        </p:attrNameLst>
                                      </p:cBhvr>
                                      <p:tavLst>
                                        <p:tav tm="0">
                                          <p:val>
                                            <p:strVal val="#ppt_x-#ppt_w*1.125000"/>
                                          </p:val>
                                        </p:tav>
                                        <p:tav tm="100000">
                                          <p:val>
                                            <p:strVal val="#ppt_x"/>
                                          </p:val>
                                        </p:tav>
                                      </p:tavLst>
                                    </p:anim>
                                    <p:animEffect transition="in" filter="wipe(right)">
                                      <p:cBhvr>
                                        <p:cTn id="14" dur="500"/>
                                        <p:tgtEl>
                                          <p:spTgt spid="3"/>
                                        </p:tgtEl>
                                      </p:cBhvr>
                                    </p:animEffect>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up)">
                                      <p:cBhvr>
                                        <p:cTn id="1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4" descr="QQ截图20120814111643"/>
          <p:cNvPicPr>
            <a:picLocks noChangeAspect="1"/>
          </p:cNvPicPr>
          <p:nvPr/>
        </p:nvPicPr>
        <p:blipFill>
          <a:blip r:embed="rId3"/>
          <a:stretch>
            <a:fillRect/>
          </a:stretch>
        </p:blipFill>
        <p:spPr>
          <a:xfrm>
            <a:off x="1968000" y="876554"/>
            <a:ext cx="8700000" cy="5428437"/>
          </a:xfrm>
          <a:prstGeom prst="rect">
            <a:avLst/>
          </a:prstGeom>
          <a:noFill/>
          <a:ln w="9525">
            <a:noFill/>
          </a:ln>
        </p:spPr>
      </p:pic>
      <p:sp>
        <p:nvSpPr>
          <p:cNvPr id="7" name="文本框 6"/>
          <p:cNvSpPr txBox="1"/>
          <p:nvPr/>
        </p:nvSpPr>
        <p:spPr>
          <a:xfrm>
            <a:off x="1693032" y="261001"/>
            <a:ext cx="2784000" cy="584775"/>
          </a:xfrm>
          <a:prstGeom prst="rect">
            <a:avLst/>
          </a:prstGeom>
          <a:noFill/>
        </p:spPr>
        <p:txBody>
          <a:bodyPr wrap="square" rtlCol="0">
            <a:spAutoFit/>
          </a:bodyPr>
          <a:lstStyle/>
          <a:p>
            <a:r>
              <a:rPr lang="zh-CN" altLang="en-US" sz="3200" b="1" dirty="0">
                <a:cs typeface="+mn-ea"/>
                <a:sym typeface="+mn-lt"/>
              </a:rPr>
              <a:t>违章指挥</a:t>
            </a: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008735" y="1186223"/>
            <a:ext cx="6135799" cy="493138"/>
            <a:chOff x="1009128" y="1185346"/>
            <a:chExt cx="6138196" cy="493330"/>
          </a:xfrm>
          <a:solidFill>
            <a:srgbClr val="0070C0"/>
          </a:solidFill>
        </p:grpSpPr>
        <p:sp>
          <p:nvSpPr>
            <p:cNvPr id="27" name="箭头: 五边形 26"/>
            <p:cNvSpPr/>
            <p:nvPr/>
          </p:nvSpPr>
          <p:spPr bwMode="auto">
            <a:xfrm>
              <a:off x="1009128" y="1185346"/>
              <a:ext cx="6138196" cy="493330"/>
            </a:xfrm>
            <a:prstGeom prst="homePlate">
              <a:avLst>
                <a:gd name="adj" fmla="val 26068"/>
              </a:avLst>
            </a:prstGeom>
            <a:grp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04" tIns="45703" rIns="91404" bIns="45703" numCol="1" spcCol="0" rtlCol="0" fromWordArt="0" anchor="t" anchorCtr="0" forceAA="0" compatLnSpc="1">
              <a:noAutofit/>
            </a:bodyPr>
            <a:lstStyle/>
            <a:p>
              <a:pPr algn="ctr"/>
              <a:endParaRPr lang="zh-CN" altLang="en-US" sz="2400">
                <a:solidFill>
                  <a:schemeClr val="accent2"/>
                </a:solidFill>
                <a:cs typeface="+mn-ea"/>
                <a:sym typeface="+mn-lt"/>
              </a:endParaRPr>
            </a:p>
          </p:txBody>
        </p:sp>
        <p:sp>
          <p:nvSpPr>
            <p:cNvPr id="28" name="矩形 1"/>
            <p:cNvSpPr>
              <a:spLocks noChangeArrowheads="1"/>
            </p:cNvSpPr>
            <p:nvPr/>
          </p:nvSpPr>
          <p:spPr bwMode="auto">
            <a:xfrm>
              <a:off x="1098666" y="1206401"/>
              <a:ext cx="3997325" cy="400137"/>
            </a:xfrm>
            <a:prstGeom prst="rect">
              <a:avLst/>
            </a:prstGeom>
            <a:grpFill/>
            <a:ln w="9525">
              <a:noFill/>
              <a:miter lim="800000"/>
            </a:ln>
          </p:spPr>
          <p:txBody>
            <a:bodyPr>
              <a:spAutoFit/>
            </a:bodyPr>
            <a:lstStyle/>
            <a:p>
              <a:pPr eaLnBrk="0" hangingPunct="0"/>
              <a:r>
                <a:rPr lang="en-US" altLang="zh-CN" sz="2000" b="1">
                  <a:solidFill>
                    <a:schemeClr val="accent2"/>
                  </a:solidFill>
                  <a:cs typeface="+mn-ea"/>
                  <a:sym typeface="+mn-lt"/>
                </a:rPr>
                <a:t>7</a:t>
              </a:r>
              <a:r>
                <a:rPr lang="zh-CN" altLang="en-US" sz="2000" b="1">
                  <a:solidFill>
                    <a:schemeClr val="accent2"/>
                  </a:solidFill>
                  <a:cs typeface="+mn-ea"/>
                  <a:sym typeface="+mn-lt"/>
                </a:rPr>
                <a:t>、安全行车“十不准 ”</a:t>
              </a:r>
            </a:p>
          </p:txBody>
        </p:sp>
      </p:grpSp>
      <p:sp>
        <p:nvSpPr>
          <p:cNvPr id="29" name="矩形 2"/>
          <p:cNvSpPr>
            <a:spLocks noChangeArrowheads="1"/>
          </p:cNvSpPr>
          <p:nvPr/>
        </p:nvSpPr>
        <p:spPr bwMode="auto">
          <a:xfrm>
            <a:off x="1111880" y="1897971"/>
            <a:ext cx="6292772" cy="4837606"/>
          </a:xfrm>
          <a:prstGeom prst="rect">
            <a:avLst/>
          </a:prstGeom>
          <a:noFill/>
          <a:ln w="9525">
            <a:noFill/>
            <a:miter lim="800000"/>
          </a:ln>
        </p:spPr>
        <p:txBody>
          <a:bodyPr wrap="square" lIns="0" tIns="0" rIns="0" bIns="0">
            <a:spAutoFit/>
          </a:bodyPr>
          <a:lstStyle/>
          <a:p>
            <a:pPr marL="285750" indent="-285750" algn="just">
              <a:lnSpc>
                <a:spcPct val="120000"/>
              </a:lnSpc>
              <a:buFont typeface="Wingdings" panose="05000000000000000000" pitchFamily="2" charset="2"/>
              <a:buChar char="l"/>
            </a:pPr>
            <a:r>
              <a:rPr lang="zh-CN" altLang="en-US" sz="2400" dirty="0">
                <a:solidFill>
                  <a:srgbClr val="2C2D34"/>
                </a:solidFill>
                <a:cs typeface="+mn-ea"/>
                <a:sym typeface="+mn-lt"/>
              </a:rPr>
              <a:t>不准酒后驾驶车辆。</a:t>
            </a:r>
          </a:p>
          <a:p>
            <a:pPr marL="285750" indent="-285750" algn="just">
              <a:lnSpc>
                <a:spcPct val="120000"/>
              </a:lnSpc>
              <a:buFont typeface="Wingdings" panose="05000000000000000000" pitchFamily="2" charset="2"/>
              <a:buChar char="l"/>
            </a:pPr>
            <a:r>
              <a:rPr lang="zh-CN" altLang="en-US" sz="2400" dirty="0">
                <a:solidFill>
                  <a:srgbClr val="2C2D34"/>
                </a:solidFill>
                <a:cs typeface="+mn-ea"/>
                <a:sym typeface="+mn-lt"/>
              </a:rPr>
              <a:t>不准私人动用公车，完成任务后严禁车辆不归位、乱停乱放。</a:t>
            </a:r>
          </a:p>
          <a:p>
            <a:pPr marL="285750" indent="-285750" algn="just">
              <a:lnSpc>
                <a:spcPct val="120000"/>
              </a:lnSpc>
              <a:buFont typeface="Wingdings" panose="05000000000000000000" pitchFamily="2" charset="2"/>
              <a:buChar char="l"/>
            </a:pPr>
            <a:r>
              <a:rPr lang="zh-CN" altLang="en-US" sz="2400" dirty="0">
                <a:solidFill>
                  <a:srgbClr val="2C2D34"/>
                </a:solidFill>
                <a:cs typeface="+mn-ea"/>
                <a:sym typeface="+mn-lt"/>
              </a:rPr>
              <a:t>不准超载、超速、超员。</a:t>
            </a:r>
          </a:p>
          <a:p>
            <a:pPr marL="285750" indent="-285750" algn="just">
              <a:lnSpc>
                <a:spcPct val="120000"/>
              </a:lnSpc>
              <a:buFont typeface="Wingdings" panose="05000000000000000000" pitchFamily="2" charset="2"/>
              <a:buChar char="l"/>
            </a:pPr>
            <a:r>
              <a:rPr lang="zh-CN" altLang="en-US" sz="2400" dirty="0">
                <a:solidFill>
                  <a:srgbClr val="2C2D34"/>
                </a:solidFill>
                <a:cs typeface="+mn-ea"/>
                <a:sym typeface="+mn-lt"/>
              </a:rPr>
              <a:t>不准将车辆交他人驾驶。</a:t>
            </a:r>
          </a:p>
          <a:p>
            <a:pPr marL="285750" indent="-285750" algn="just">
              <a:lnSpc>
                <a:spcPct val="120000"/>
              </a:lnSpc>
              <a:buFont typeface="Wingdings" panose="05000000000000000000" pitchFamily="2" charset="2"/>
              <a:buChar char="l"/>
            </a:pPr>
            <a:r>
              <a:rPr lang="zh-CN" altLang="en-US" sz="2400" dirty="0">
                <a:solidFill>
                  <a:srgbClr val="2C2D34"/>
                </a:solidFill>
                <a:cs typeface="+mn-ea"/>
                <a:sym typeface="+mn-lt"/>
              </a:rPr>
              <a:t>不准带故障出车。</a:t>
            </a:r>
          </a:p>
          <a:p>
            <a:pPr marL="285750" indent="-285750" algn="just">
              <a:lnSpc>
                <a:spcPct val="120000"/>
              </a:lnSpc>
              <a:buFont typeface="Wingdings" panose="05000000000000000000" pitchFamily="2" charset="2"/>
              <a:buChar char="l"/>
            </a:pPr>
            <a:r>
              <a:rPr lang="zh-CN" altLang="en-US" sz="2400" dirty="0">
                <a:solidFill>
                  <a:srgbClr val="2C2D34"/>
                </a:solidFill>
                <a:cs typeface="+mn-ea"/>
                <a:sym typeface="+mn-lt"/>
              </a:rPr>
              <a:t>不准让车不让速，严禁占道行驶。</a:t>
            </a:r>
          </a:p>
          <a:p>
            <a:pPr marL="285750" indent="-285750" algn="just">
              <a:lnSpc>
                <a:spcPct val="120000"/>
              </a:lnSpc>
              <a:buFont typeface="Wingdings" panose="05000000000000000000" pitchFamily="2" charset="2"/>
              <a:buChar char="l"/>
            </a:pPr>
            <a:r>
              <a:rPr lang="zh-CN" altLang="en-US" sz="2400" dirty="0">
                <a:solidFill>
                  <a:srgbClr val="2C2D34"/>
                </a:solidFill>
                <a:cs typeface="+mn-ea"/>
                <a:sym typeface="+mn-lt"/>
              </a:rPr>
              <a:t>不准穿拖鞋、背心、短裤驾驶车辆。</a:t>
            </a:r>
          </a:p>
          <a:p>
            <a:pPr marL="285750" indent="-285750" algn="just">
              <a:lnSpc>
                <a:spcPct val="120000"/>
              </a:lnSpc>
              <a:buFont typeface="Wingdings" panose="05000000000000000000" pitchFamily="2" charset="2"/>
              <a:buChar char="l"/>
            </a:pPr>
            <a:r>
              <a:rPr lang="zh-CN" altLang="en-US" sz="2400" dirty="0">
                <a:solidFill>
                  <a:srgbClr val="2C2D34"/>
                </a:solidFill>
                <a:cs typeface="+mn-ea"/>
                <a:sym typeface="+mn-lt"/>
              </a:rPr>
              <a:t>不准（大雾天）事先不请示冒险驾驶车辆。</a:t>
            </a:r>
          </a:p>
          <a:p>
            <a:pPr marL="285750" indent="-285750" algn="just">
              <a:lnSpc>
                <a:spcPct val="120000"/>
              </a:lnSpc>
              <a:buFont typeface="Wingdings" panose="05000000000000000000" pitchFamily="2" charset="2"/>
              <a:buChar char="l"/>
            </a:pPr>
            <a:r>
              <a:rPr lang="zh-CN" altLang="en-US" sz="2400" dirty="0">
                <a:solidFill>
                  <a:srgbClr val="2C2D34"/>
                </a:solidFill>
                <a:cs typeface="+mn-ea"/>
                <a:sym typeface="+mn-lt"/>
              </a:rPr>
              <a:t>不准与乘车人闲谈或干与工作无关的事。</a:t>
            </a:r>
          </a:p>
          <a:p>
            <a:pPr marL="285750" indent="-285750" algn="just">
              <a:lnSpc>
                <a:spcPct val="120000"/>
              </a:lnSpc>
              <a:buFont typeface="Wingdings" panose="05000000000000000000" pitchFamily="2" charset="2"/>
              <a:buChar char="l"/>
            </a:pPr>
            <a:r>
              <a:rPr lang="zh-CN" altLang="en-US" sz="2400" dirty="0">
                <a:solidFill>
                  <a:srgbClr val="2C2D34"/>
                </a:solidFill>
                <a:cs typeface="+mn-ea"/>
                <a:sym typeface="+mn-lt"/>
              </a:rPr>
              <a:t>不准强行超车、变道和繁华地段超车。</a:t>
            </a:r>
          </a:p>
        </p:txBody>
      </p:sp>
      <p:pic>
        <p:nvPicPr>
          <p:cNvPr id="19" name="图片 1" descr="安全行车"/>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9924" y="2614051"/>
            <a:ext cx="4732076" cy="3405445"/>
          </a:xfrm>
          <a:prstGeom prst="rect">
            <a:avLst/>
          </a:prstGeom>
          <a:noFill/>
          <a:ln w="9525">
            <a:solidFill>
              <a:schemeClr val="accent1">
                <a:lumMod val="40000"/>
                <a:lumOff val="60000"/>
              </a:schemeClr>
            </a:solidFill>
            <a:miter lim="800000"/>
            <a:headEnd/>
            <a:tailEnd/>
          </a:ln>
        </p:spPr>
      </p:pic>
      <p:sp>
        <p:nvSpPr>
          <p:cNvPr id="9" name="文本框 8"/>
          <p:cNvSpPr txBox="1"/>
          <p:nvPr/>
        </p:nvSpPr>
        <p:spPr>
          <a:xfrm>
            <a:off x="1536316" y="284669"/>
            <a:ext cx="5110280" cy="584775"/>
          </a:xfrm>
          <a:prstGeom prst="rect">
            <a:avLst/>
          </a:prstGeom>
          <a:noFill/>
        </p:spPr>
        <p:txBody>
          <a:bodyPr wrap="square" rtlCol="0">
            <a:spAutoFit/>
          </a:bodyPr>
          <a:lstStyle>
            <a:defPPr>
              <a:defRPr lang="zh-CN"/>
            </a:defPPr>
            <a:lvl1pPr algn="ctr">
              <a:defRPr sz="2800" b="1">
                <a:latin typeface="+mj-ea"/>
                <a:ea typeface="+mj-ea"/>
              </a:defRPr>
            </a:lvl1pPr>
          </a:lstStyle>
          <a:p>
            <a:pPr algn="l"/>
            <a:r>
              <a:rPr lang="zh-CN" altLang="en-US" sz="3200" dirty="0">
                <a:latin typeface="+mn-lt"/>
                <a:ea typeface="+mn-ea"/>
                <a:cs typeface="+mn-ea"/>
                <a:sym typeface="+mn-lt"/>
              </a:rPr>
              <a:t>现场作业标准</a:t>
            </a:r>
          </a:p>
        </p:txBody>
      </p:sp>
    </p:spTree>
  </p:cSld>
  <p:clrMapOvr>
    <a:masterClrMapping/>
  </p:clrMapOvr>
  <mc:AlternateContent xmlns:mc="http://schemas.openxmlformats.org/markup-compatibility/2006" xmlns:p14="http://schemas.microsoft.com/office/powerpoint/2010/main">
    <mc:Choice Requires="p14">
      <p:transition p14:dur="0" advTm="2271"/>
    </mc:Choice>
    <mc:Fallback xmlns="">
      <p:transition advTm="2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90"/>
                                          </p:val>
                                        </p:tav>
                                        <p:tav tm="100000">
                                          <p:val>
                                            <p:fltVal val="0"/>
                                          </p:val>
                                        </p:tav>
                                      </p:tavLst>
                                    </p:anim>
                                    <p:animEffect transition="in" filter="fade">
                                      <p:cBhvr>
                                        <p:cTn id="10" dur="500"/>
                                        <p:tgtEl>
                                          <p:spTgt spid="3"/>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500"/>
                                        <p:tgtEl>
                                          <p:spTgt spid="29"/>
                                        </p:tgtEl>
                                      </p:cBhvr>
                                    </p:animEffect>
                                    <p:anim calcmode="lin" valueType="num">
                                      <p:cBhvr>
                                        <p:cTn id="15" dur="500" fill="hold"/>
                                        <p:tgtEl>
                                          <p:spTgt spid="29"/>
                                        </p:tgtEl>
                                        <p:attrNameLst>
                                          <p:attrName>ppt_x</p:attrName>
                                        </p:attrNameLst>
                                      </p:cBhvr>
                                      <p:tavLst>
                                        <p:tav tm="0">
                                          <p:val>
                                            <p:strVal val="#ppt_x"/>
                                          </p:val>
                                        </p:tav>
                                        <p:tav tm="100000">
                                          <p:val>
                                            <p:strVal val="#ppt_x"/>
                                          </p:val>
                                        </p:tav>
                                      </p:tavLst>
                                    </p:anim>
                                    <p:anim calcmode="lin" valueType="num">
                                      <p:cBhvr>
                                        <p:cTn id="16" dur="500" fill="hold"/>
                                        <p:tgtEl>
                                          <p:spTgt spid="29"/>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6" presetClass="entr" presetSubtype="21"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008735" y="1186223"/>
            <a:ext cx="6135799" cy="493138"/>
            <a:chOff x="1009128" y="1185346"/>
            <a:chExt cx="6138196" cy="493330"/>
          </a:xfrm>
          <a:solidFill>
            <a:srgbClr val="0070C0"/>
          </a:solidFill>
        </p:grpSpPr>
        <p:sp>
          <p:nvSpPr>
            <p:cNvPr id="27" name="箭头: 五边形 26"/>
            <p:cNvSpPr/>
            <p:nvPr/>
          </p:nvSpPr>
          <p:spPr bwMode="auto">
            <a:xfrm>
              <a:off x="1009128" y="1185346"/>
              <a:ext cx="6138196" cy="493330"/>
            </a:xfrm>
            <a:prstGeom prst="homePlate">
              <a:avLst>
                <a:gd name="adj" fmla="val 26068"/>
              </a:avLst>
            </a:prstGeom>
            <a:grp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04" tIns="45703" rIns="91404" bIns="45703" numCol="1" spcCol="0" rtlCol="0" fromWordArt="0" anchor="t" anchorCtr="0" forceAA="0" compatLnSpc="1">
              <a:noAutofit/>
            </a:bodyPr>
            <a:lstStyle/>
            <a:p>
              <a:pPr algn="ctr"/>
              <a:endParaRPr lang="zh-CN" altLang="en-US" sz="2400">
                <a:solidFill>
                  <a:schemeClr val="accent2"/>
                </a:solidFill>
                <a:cs typeface="+mn-ea"/>
                <a:sym typeface="+mn-lt"/>
              </a:endParaRPr>
            </a:p>
          </p:txBody>
        </p:sp>
        <p:sp>
          <p:nvSpPr>
            <p:cNvPr id="28" name="矩形 1"/>
            <p:cNvSpPr>
              <a:spLocks noChangeArrowheads="1"/>
            </p:cNvSpPr>
            <p:nvPr/>
          </p:nvSpPr>
          <p:spPr bwMode="auto">
            <a:xfrm>
              <a:off x="1098666" y="1206401"/>
              <a:ext cx="3997325" cy="400137"/>
            </a:xfrm>
            <a:prstGeom prst="rect">
              <a:avLst/>
            </a:prstGeom>
            <a:grpFill/>
            <a:ln w="9525">
              <a:noFill/>
              <a:miter lim="800000"/>
            </a:ln>
          </p:spPr>
          <p:txBody>
            <a:bodyPr>
              <a:spAutoFit/>
            </a:bodyPr>
            <a:lstStyle/>
            <a:p>
              <a:pPr eaLnBrk="0" hangingPunct="0"/>
              <a:r>
                <a:rPr lang="en-US" altLang="zh-CN" sz="2000" b="1">
                  <a:solidFill>
                    <a:schemeClr val="accent2"/>
                  </a:solidFill>
                  <a:cs typeface="+mn-ea"/>
                  <a:sym typeface="+mn-lt"/>
                </a:rPr>
                <a:t>8</a:t>
              </a:r>
              <a:r>
                <a:rPr lang="zh-CN" altLang="en-US" sz="2000" b="1">
                  <a:solidFill>
                    <a:schemeClr val="accent2"/>
                  </a:solidFill>
                  <a:cs typeface="+mn-ea"/>
                  <a:sym typeface="+mn-lt"/>
                </a:rPr>
                <a:t>、井下用电“十不准 ”</a:t>
              </a:r>
            </a:p>
          </p:txBody>
        </p:sp>
      </p:grpSp>
      <p:sp>
        <p:nvSpPr>
          <p:cNvPr id="29" name="矩形 2"/>
          <p:cNvSpPr>
            <a:spLocks noChangeArrowheads="1"/>
          </p:cNvSpPr>
          <p:nvPr/>
        </p:nvSpPr>
        <p:spPr bwMode="auto">
          <a:xfrm>
            <a:off x="674560" y="1735725"/>
            <a:ext cx="6371932" cy="4837606"/>
          </a:xfrm>
          <a:prstGeom prst="rect">
            <a:avLst/>
          </a:prstGeom>
          <a:noFill/>
          <a:ln w="9525">
            <a:noFill/>
            <a:miter lim="800000"/>
          </a:ln>
        </p:spPr>
        <p:txBody>
          <a:bodyPr wrap="square" lIns="0" tIns="0" rIns="0" bIns="0">
            <a:spAutoFit/>
          </a:bodyPr>
          <a:lstStyle/>
          <a:p>
            <a:pPr marL="285750" indent="-285750" algn="just">
              <a:lnSpc>
                <a:spcPct val="120000"/>
              </a:lnSpc>
              <a:buFont typeface="Wingdings" panose="05000000000000000000" pitchFamily="2" charset="2"/>
              <a:buChar char="l"/>
            </a:pPr>
            <a:r>
              <a:rPr lang="zh-CN" altLang="en-US" sz="2400" dirty="0">
                <a:solidFill>
                  <a:srgbClr val="2C2D34"/>
                </a:solidFill>
                <a:cs typeface="+mn-ea"/>
                <a:sym typeface="+mn-lt"/>
              </a:rPr>
              <a:t>不准甩掉无压释放和过电流保护。</a:t>
            </a:r>
          </a:p>
          <a:p>
            <a:pPr marL="285750" indent="-285750" algn="just">
              <a:lnSpc>
                <a:spcPct val="120000"/>
              </a:lnSpc>
              <a:buFont typeface="Wingdings" panose="05000000000000000000" pitchFamily="2" charset="2"/>
              <a:buChar char="l"/>
            </a:pPr>
            <a:r>
              <a:rPr lang="zh-CN" altLang="en-US" sz="2400" dirty="0">
                <a:solidFill>
                  <a:srgbClr val="2C2D34"/>
                </a:solidFill>
                <a:cs typeface="+mn-ea"/>
                <a:sym typeface="+mn-lt"/>
              </a:rPr>
              <a:t>不准甩掉漏电继电器。</a:t>
            </a:r>
          </a:p>
          <a:p>
            <a:pPr marL="285750" indent="-285750" algn="just">
              <a:lnSpc>
                <a:spcPct val="120000"/>
              </a:lnSpc>
              <a:buFont typeface="Wingdings" panose="05000000000000000000" pitchFamily="2" charset="2"/>
              <a:buChar char="l"/>
            </a:pPr>
            <a:r>
              <a:rPr lang="zh-CN" altLang="en-US" sz="2400" dirty="0">
                <a:solidFill>
                  <a:srgbClr val="2C2D34"/>
                </a:solidFill>
                <a:cs typeface="+mn-ea"/>
                <a:sym typeface="+mn-lt"/>
              </a:rPr>
              <a:t>不准甩掉煤电钻综合保护装置。</a:t>
            </a:r>
          </a:p>
          <a:p>
            <a:pPr marL="285750" indent="-285750" algn="just">
              <a:lnSpc>
                <a:spcPct val="120000"/>
              </a:lnSpc>
              <a:buFont typeface="Wingdings" panose="05000000000000000000" pitchFamily="2" charset="2"/>
              <a:buChar char="l"/>
            </a:pPr>
            <a:r>
              <a:rPr lang="zh-CN" altLang="en-US" sz="2400" dirty="0">
                <a:solidFill>
                  <a:srgbClr val="2C2D34"/>
                </a:solidFill>
                <a:cs typeface="+mn-ea"/>
                <a:sym typeface="+mn-lt"/>
              </a:rPr>
              <a:t>不准甩掉局部通风机风、电、瓦斯闭锁装置。</a:t>
            </a:r>
          </a:p>
          <a:p>
            <a:pPr marL="285750" indent="-285750" algn="just">
              <a:lnSpc>
                <a:spcPct val="120000"/>
              </a:lnSpc>
              <a:buFont typeface="Wingdings" panose="05000000000000000000" pitchFamily="2" charset="2"/>
              <a:buChar char="l"/>
            </a:pPr>
            <a:r>
              <a:rPr lang="zh-CN" altLang="en-US" sz="2400" dirty="0">
                <a:solidFill>
                  <a:srgbClr val="2C2D34"/>
                </a:solidFill>
                <a:cs typeface="+mn-ea"/>
                <a:sym typeface="+mn-lt"/>
              </a:rPr>
              <a:t>不准明火操作、明火打点、明火放炮。</a:t>
            </a:r>
          </a:p>
          <a:p>
            <a:pPr marL="285750" indent="-285750" algn="just">
              <a:lnSpc>
                <a:spcPct val="120000"/>
              </a:lnSpc>
              <a:buFont typeface="Wingdings" panose="05000000000000000000" pitchFamily="2" charset="2"/>
              <a:buChar char="l"/>
            </a:pPr>
            <a:r>
              <a:rPr lang="zh-CN" altLang="en-US" sz="2400" dirty="0">
                <a:solidFill>
                  <a:srgbClr val="2C2D34"/>
                </a:solidFill>
                <a:cs typeface="+mn-ea"/>
                <a:sym typeface="+mn-lt"/>
              </a:rPr>
              <a:t>不准用铜、铝、铁丝等代替保险丝。</a:t>
            </a:r>
          </a:p>
          <a:p>
            <a:pPr marL="285750" indent="-285750" algn="just">
              <a:lnSpc>
                <a:spcPct val="120000"/>
              </a:lnSpc>
              <a:buFont typeface="Wingdings" panose="05000000000000000000" pitchFamily="2" charset="2"/>
              <a:buChar char="l"/>
            </a:pPr>
            <a:r>
              <a:rPr lang="zh-CN" altLang="en-US" sz="2400" dirty="0">
                <a:solidFill>
                  <a:srgbClr val="2C2D34"/>
                </a:solidFill>
                <a:cs typeface="+mn-ea"/>
                <a:sym typeface="+mn-lt"/>
              </a:rPr>
              <a:t>停风、停电的工作面，没有检查瓦斯不准送电。</a:t>
            </a:r>
          </a:p>
          <a:p>
            <a:pPr marL="285750" indent="-285750" algn="just">
              <a:lnSpc>
                <a:spcPct val="120000"/>
              </a:lnSpc>
              <a:buFont typeface="Wingdings" panose="05000000000000000000" pitchFamily="2" charset="2"/>
              <a:buChar char="l"/>
            </a:pPr>
            <a:r>
              <a:rPr lang="zh-CN" altLang="en-US" sz="2400" dirty="0">
                <a:solidFill>
                  <a:srgbClr val="2C2D34"/>
                </a:solidFill>
                <a:cs typeface="+mn-ea"/>
                <a:sym typeface="+mn-lt"/>
              </a:rPr>
              <a:t>失爆的电气设备不准使用。</a:t>
            </a:r>
          </a:p>
          <a:p>
            <a:pPr marL="285750" indent="-285750" algn="just">
              <a:lnSpc>
                <a:spcPct val="120000"/>
              </a:lnSpc>
              <a:buFont typeface="Wingdings" panose="05000000000000000000" pitchFamily="2" charset="2"/>
              <a:buChar char="l"/>
            </a:pPr>
            <a:r>
              <a:rPr lang="zh-CN" altLang="en-US" sz="2400" dirty="0">
                <a:solidFill>
                  <a:srgbClr val="2C2D34"/>
                </a:solidFill>
                <a:cs typeface="+mn-ea"/>
                <a:sym typeface="+mn-lt"/>
              </a:rPr>
              <a:t>不准在井下敲打、撞击、拆卸矿灯。</a:t>
            </a:r>
          </a:p>
          <a:p>
            <a:pPr marL="285750" indent="-285750" algn="just">
              <a:lnSpc>
                <a:spcPct val="120000"/>
              </a:lnSpc>
              <a:buFont typeface="Wingdings" panose="05000000000000000000" pitchFamily="2" charset="2"/>
              <a:buChar char="l"/>
            </a:pPr>
            <a:r>
              <a:rPr lang="zh-CN" altLang="en-US" sz="2400" dirty="0">
                <a:solidFill>
                  <a:srgbClr val="2C2D34"/>
                </a:solidFill>
                <a:cs typeface="+mn-ea"/>
                <a:sym typeface="+mn-lt"/>
              </a:rPr>
              <a:t>不准带电检修和搬迁电气设备。</a:t>
            </a:r>
          </a:p>
        </p:txBody>
      </p:sp>
      <p:pic>
        <p:nvPicPr>
          <p:cNvPr id="19" name="图片 1" descr="井下用电"/>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83813" y="1432791"/>
            <a:ext cx="3911368" cy="4455852"/>
          </a:xfrm>
          <a:prstGeom prst="rect">
            <a:avLst/>
          </a:prstGeom>
          <a:noFill/>
          <a:ln w="9525">
            <a:noFill/>
            <a:miter lim="800000"/>
            <a:headEnd/>
            <a:tailEnd/>
          </a:ln>
        </p:spPr>
      </p:pic>
      <p:sp>
        <p:nvSpPr>
          <p:cNvPr id="9" name="文本框 8"/>
          <p:cNvSpPr txBox="1"/>
          <p:nvPr/>
        </p:nvSpPr>
        <p:spPr>
          <a:xfrm>
            <a:off x="1536316" y="284669"/>
            <a:ext cx="5110280" cy="584775"/>
          </a:xfrm>
          <a:prstGeom prst="rect">
            <a:avLst/>
          </a:prstGeom>
          <a:noFill/>
        </p:spPr>
        <p:txBody>
          <a:bodyPr wrap="square" rtlCol="0">
            <a:spAutoFit/>
          </a:bodyPr>
          <a:lstStyle>
            <a:defPPr>
              <a:defRPr lang="zh-CN"/>
            </a:defPPr>
            <a:lvl1pPr algn="ctr">
              <a:defRPr sz="2800" b="1">
                <a:latin typeface="+mj-ea"/>
                <a:ea typeface="+mj-ea"/>
              </a:defRPr>
            </a:lvl1pPr>
          </a:lstStyle>
          <a:p>
            <a:pPr algn="l"/>
            <a:r>
              <a:rPr lang="zh-CN" altLang="en-US" sz="3200" dirty="0">
                <a:latin typeface="+mn-lt"/>
                <a:ea typeface="+mn-ea"/>
                <a:cs typeface="+mn-ea"/>
                <a:sym typeface="+mn-lt"/>
              </a:rPr>
              <a:t>现场作业标准</a:t>
            </a:r>
          </a:p>
        </p:txBody>
      </p:sp>
    </p:spTree>
  </p:cSld>
  <p:clrMapOvr>
    <a:masterClrMapping/>
  </p:clrMapOvr>
  <mc:AlternateContent xmlns:mc="http://schemas.openxmlformats.org/markup-compatibility/2006" xmlns:p14="http://schemas.microsoft.com/office/powerpoint/2010/main">
    <mc:Choice Requires="p14">
      <p:transition p14:dur="0" advTm="2343"/>
    </mc:Choice>
    <mc:Fallback xmlns="">
      <p:transition advTm="2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90"/>
                                          </p:val>
                                        </p:tav>
                                        <p:tav tm="100000">
                                          <p:val>
                                            <p:fltVal val="0"/>
                                          </p:val>
                                        </p:tav>
                                      </p:tavLst>
                                    </p:anim>
                                    <p:animEffect transition="in" filter="fade">
                                      <p:cBhvr>
                                        <p:cTn id="10" dur="500"/>
                                        <p:tgtEl>
                                          <p:spTgt spid="3"/>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wipe(up)">
                                      <p:cBhvr>
                                        <p:cTn id="14" dur="500"/>
                                        <p:tgtEl>
                                          <p:spTgt spid="29"/>
                                        </p:tgtEl>
                                      </p:cBhvr>
                                    </p:animEffect>
                                  </p:childTnLst>
                                </p:cTn>
                              </p:par>
                            </p:childTnLst>
                          </p:cTn>
                        </p:par>
                        <p:par>
                          <p:cTn id="15" fill="hold">
                            <p:stCondLst>
                              <p:cond delay="1000"/>
                            </p:stCondLst>
                            <p:childTnLst>
                              <p:par>
                                <p:cTn id="16" presetID="14" presetClass="entr" presetSubtype="10" fill="hold"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randombar(horizontal)">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436021" y="1084057"/>
            <a:ext cx="6526864" cy="493138"/>
            <a:chOff x="1009127" y="1185346"/>
            <a:chExt cx="6529413" cy="493330"/>
          </a:xfrm>
          <a:solidFill>
            <a:srgbClr val="0070C0"/>
          </a:solidFill>
        </p:grpSpPr>
        <p:sp>
          <p:nvSpPr>
            <p:cNvPr id="27" name="箭头: 五边形 26"/>
            <p:cNvSpPr/>
            <p:nvPr/>
          </p:nvSpPr>
          <p:spPr bwMode="auto">
            <a:xfrm>
              <a:off x="1009127" y="1185346"/>
              <a:ext cx="6529413" cy="493330"/>
            </a:xfrm>
            <a:prstGeom prst="homePlate">
              <a:avLst>
                <a:gd name="adj" fmla="val 26068"/>
              </a:avLst>
            </a:prstGeom>
            <a:grp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04" tIns="45703" rIns="91404" bIns="45703" numCol="1" spcCol="0" rtlCol="0" fromWordArt="0" anchor="t" anchorCtr="0" forceAA="0" compatLnSpc="1">
              <a:noAutofit/>
            </a:bodyPr>
            <a:lstStyle/>
            <a:p>
              <a:pPr algn="ctr"/>
              <a:endParaRPr lang="zh-CN" altLang="en-US" sz="2400">
                <a:solidFill>
                  <a:schemeClr val="accent2"/>
                </a:solidFill>
                <a:cs typeface="+mn-ea"/>
                <a:sym typeface="+mn-lt"/>
              </a:endParaRPr>
            </a:p>
          </p:txBody>
        </p:sp>
        <p:sp>
          <p:nvSpPr>
            <p:cNvPr id="28" name="矩形 1"/>
            <p:cNvSpPr>
              <a:spLocks noChangeArrowheads="1"/>
            </p:cNvSpPr>
            <p:nvPr/>
          </p:nvSpPr>
          <p:spPr bwMode="auto">
            <a:xfrm>
              <a:off x="1098665" y="1206401"/>
              <a:ext cx="3997325" cy="400137"/>
            </a:xfrm>
            <a:prstGeom prst="rect">
              <a:avLst/>
            </a:prstGeom>
            <a:grpFill/>
            <a:ln w="9525">
              <a:noFill/>
              <a:miter lim="800000"/>
            </a:ln>
          </p:spPr>
          <p:txBody>
            <a:bodyPr>
              <a:spAutoFit/>
            </a:bodyPr>
            <a:lstStyle/>
            <a:p>
              <a:pPr eaLnBrk="0" hangingPunct="0"/>
              <a:r>
                <a:rPr lang="en-US" altLang="zh-CN" sz="2000" b="1" dirty="0">
                  <a:solidFill>
                    <a:schemeClr val="accent2"/>
                  </a:solidFill>
                  <a:cs typeface="+mn-ea"/>
                  <a:sym typeface="+mn-lt"/>
                </a:rPr>
                <a:t>9</a:t>
              </a:r>
              <a:r>
                <a:rPr lang="zh-CN" altLang="en-US" sz="2000" b="1" dirty="0">
                  <a:solidFill>
                    <a:schemeClr val="accent2"/>
                  </a:solidFill>
                  <a:cs typeface="+mn-ea"/>
                  <a:sym typeface="+mn-lt"/>
                </a:rPr>
                <a:t>、施工质量“十不准 ”</a:t>
              </a:r>
            </a:p>
          </p:txBody>
        </p:sp>
      </p:grpSp>
      <p:sp>
        <p:nvSpPr>
          <p:cNvPr id="29" name="矩形 2"/>
          <p:cNvSpPr>
            <a:spLocks noChangeArrowheads="1"/>
          </p:cNvSpPr>
          <p:nvPr/>
        </p:nvSpPr>
        <p:spPr bwMode="auto">
          <a:xfrm>
            <a:off x="436021" y="1577195"/>
            <a:ext cx="8230901" cy="5280805"/>
          </a:xfrm>
          <a:prstGeom prst="rect">
            <a:avLst/>
          </a:prstGeom>
          <a:noFill/>
          <a:ln w="9525">
            <a:noFill/>
            <a:miter lim="800000"/>
          </a:ln>
        </p:spPr>
        <p:txBody>
          <a:bodyPr wrap="square" lIns="0" tIns="0" rIns="0" bIns="0">
            <a:spAutoFit/>
          </a:bodyPr>
          <a:lstStyle/>
          <a:p>
            <a:pPr marL="285750" indent="-285750" algn="just">
              <a:lnSpc>
                <a:spcPct val="120000"/>
              </a:lnSpc>
              <a:buFont typeface="Wingdings" panose="05000000000000000000" pitchFamily="2" charset="2"/>
              <a:buChar char="l"/>
            </a:pPr>
            <a:r>
              <a:rPr lang="zh-CN" altLang="en-US" sz="2400" dirty="0">
                <a:solidFill>
                  <a:srgbClr val="2C2D34"/>
                </a:solidFill>
                <a:cs typeface="+mn-ea"/>
                <a:sym typeface="+mn-lt"/>
              </a:rPr>
              <a:t>严格按图施工，不准随便更改。</a:t>
            </a:r>
          </a:p>
          <a:p>
            <a:pPr marL="285750" indent="-285750" algn="just">
              <a:lnSpc>
                <a:spcPct val="120000"/>
              </a:lnSpc>
              <a:buFont typeface="Wingdings" panose="05000000000000000000" pitchFamily="2" charset="2"/>
              <a:buChar char="l"/>
            </a:pPr>
            <a:r>
              <a:rPr lang="zh-CN" altLang="en-US" sz="2400" dirty="0">
                <a:solidFill>
                  <a:srgbClr val="2C2D34"/>
                </a:solidFill>
                <a:cs typeface="+mn-ea"/>
                <a:sym typeface="+mn-lt"/>
              </a:rPr>
              <a:t>每一部分项工程进行班前交底，不准无交底施工。</a:t>
            </a:r>
          </a:p>
          <a:p>
            <a:pPr marL="285750" indent="-285750" algn="just">
              <a:lnSpc>
                <a:spcPct val="120000"/>
              </a:lnSpc>
              <a:buFont typeface="Wingdings" panose="05000000000000000000" pitchFamily="2" charset="2"/>
              <a:buChar char="l"/>
            </a:pPr>
            <a:r>
              <a:rPr lang="zh-CN" altLang="en-US" sz="2400" dirty="0">
                <a:solidFill>
                  <a:srgbClr val="2C2D34"/>
                </a:solidFill>
                <a:cs typeface="+mn-ea"/>
                <a:sym typeface="+mn-lt"/>
              </a:rPr>
              <a:t>各分项工程必须实行自检、互检、抽检，不合格者，不准进入下道工序。</a:t>
            </a:r>
          </a:p>
          <a:p>
            <a:pPr marL="285750" indent="-285750" algn="just">
              <a:lnSpc>
                <a:spcPct val="120000"/>
              </a:lnSpc>
              <a:buFont typeface="Wingdings" panose="05000000000000000000" pitchFamily="2" charset="2"/>
              <a:buChar char="l"/>
            </a:pPr>
            <a:r>
              <a:rPr lang="zh-CN" altLang="en-US" sz="2400" dirty="0">
                <a:solidFill>
                  <a:srgbClr val="2C2D34"/>
                </a:solidFill>
                <a:cs typeface="+mn-ea"/>
                <a:sym typeface="+mn-lt"/>
              </a:rPr>
              <a:t>主要隐蔽工程施工时，施工员必须现场监督，不准随便离开。</a:t>
            </a:r>
          </a:p>
          <a:p>
            <a:pPr marL="285750" indent="-285750" algn="just">
              <a:lnSpc>
                <a:spcPct val="120000"/>
              </a:lnSpc>
              <a:buFont typeface="Wingdings" panose="05000000000000000000" pitchFamily="2" charset="2"/>
              <a:buChar char="l"/>
            </a:pPr>
            <a:r>
              <a:rPr lang="zh-CN" altLang="en-US" sz="2400" dirty="0">
                <a:solidFill>
                  <a:srgbClr val="2C2D34"/>
                </a:solidFill>
                <a:cs typeface="+mn-ea"/>
                <a:sym typeface="+mn-lt"/>
              </a:rPr>
              <a:t>不合格的材料，不准运进工地使用。</a:t>
            </a:r>
          </a:p>
          <a:p>
            <a:pPr marL="285750" indent="-285750" algn="just">
              <a:lnSpc>
                <a:spcPct val="120000"/>
              </a:lnSpc>
              <a:buFont typeface="Wingdings" panose="05000000000000000000" pitchFamily="2" charset="2"/>
              <a:buChar char="l"/>
            </a:pPr>
            <a:r>
              <a:rPr lang="zh-CN" altLang="en-US" sz="2400" dirty="0">
                <a:solidFill>
                  <a:srgbClr val="2C2D34"/>
                </a:solidFill>
                <a:cs typeface="+mn-ea"/>
                <a:sym typeface="+mn-lt"/>
              </a:rPr>
              <a:t>砂子，碎石没有过筛，冲洗，不准使用。</a:t>
            </a:r>
          </a:p>
          <a:p>
            <a:pPr marL="285750" indent="-285750" algn="just">
              <a:lnSpc>
                <a:spcPct val="120000"/>
              </a:lnSpc>
              <a:buFont typeface="Wingdings" panose="05000000000000000000" pitchFamily="2" charset="2"/>
              <a:buChar char="l"/>
            </a:pPr>
            <a:r>
              <a:rPr lang="zh-CN" altLang="en-US" sz="2400" dirty="0">
                <a:solidFill>
                  <a:srgbClr val="2C2D34"/>
                </a:solidFill>
                <a:cs typeface="+mn-ea"/>
                <a:sym typeface="+mn-lt"/>
              </a:rPr>
              <a:t>水泥、钢材，砖等建材，未经化验或试验，不准使用。</a:t>
            </a:r>
          </a:p>
          <a:p>
            <a:pPr marL="285750" indent="-285750" algn="just">
              <a:lnSpc>
                <a:spcPct val="120000"/>
              </a:lnSpc>
              <a:buFont typeface="Wingdings" panose="05000000000000000000" pitchFamily="2" charset="2"/>
              <a:buChar char="l"/>
            </a:pPr>
            <a:r>
              <a:rPr lang="zh-CN" altLang="en-US" sz="2400" dirty="0">
                <a:solidFill>
                  <a:srgbClr val="2C2D34"/>
                </a:solidFill>
                <a:cs typeface="+mn-ea"/>
                <a:sym typeface="+mn-lt"/>
              </a:rPr>
              <a:t>严格材料配合比，不准施工现场不计量。　</a:t>
            </a:r>
          </a:p>
          <a:p>
            <a:pPr marL="285750" indent="-285750" algn="just">
              <a:lnSpc>
                <a:spcPct val="120000"/>
              </a:lnSpc>
              <a:buFont typeface="Wingdings" panose="05000000000000000000" pitchFamily="2" charset="2"/>
              <a:buChar char="l"/>
            </a:pPr>
            <a:r>
              <a:rPr lang="zh-CN" altLang="en-US" sz="2400" dirty="0">
                <a:solidFill>
                  <a:srgbClr val="2C2D34"/>
                </a:solidFill>
                <a:cs typeface="+mn-ea"/>
                <a:sym typeface="+mn-lt"/>
              </a:rPr>
              <a:t>砼施工时，不准在钢筋上行走或推车。</a:t>
            </a:r>
          </a:p>
          <a:p>
            <a:pPr marL="285750" indent="-285750" algn="just">
              <a:lnSpc>
                <a:spcPct val="120000"/>
              </a:lnSpc>
              <a:buFont typeface="Wingdings" panose="05000000000000000000" pitchFamily="2" charset="2"/>
              <a:buChar char="l"/>
            </a:pPr>
            <a:r>
              <a:rPr lang="zh-CN" altLang="en-US" sz="2400" dirty="0">
                <a:solidFill>
                  <a:srgbClr val="2C2D34"/>
                </a:solidFill>
                <a:cs typeface="+mn-ea"/>
                <a:sym typeface="+mn-lt"/>
              </a:rPr>
              <a:t>不准违反安全操作规程，无任何劳动保护的人中不准进入施工现场。</a:t>
            </a:r>
          </a:p>
        </p:txBody>
      </p:sp>
      <p:pic>
        <p:nvPicPr>
          <p:cNvPr id="20" name="图片 2" descr="施工质量"/>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30135" y="1679361"/>
            <a:ext cx="3225844" cy="4650181"/>
          </a:xfrm>
          <a:prstGeom prst="rect">
            <a:avLst/>
          </a:prstGeom>
          <a:noFill/>
          <a:ln w="9525">
            <a:solidFill>
              <a:schemeClr val="accent1">
                <a:lumMod val="40000"/>
                <a:lumOff val="60000"/>
              </a:schemeClr>
            </a:solidFill>
            <a:miter lim="800000"/>
            <a:headEnd/>
            <a:tailEnd/>
          </a:ln>
        </p:spPr>
      </p:pic>
      <p:sp>
        <p:nvSpPr>
          <p:cNvPr id="9" name="文本框 8"/>
          <p:cNvSpPr txBox="1"/>
          <p:nvPr/>
        </p:nvSpPr>
        <p:spPr>
          <a:xfrm>
            <a:off x="1536316" y="284669"/>
            <a:ext cx="5110280" cy="584775"/>
          </a:xfrm>
          <a:prstGeom prst="rect">
            <a:avLst/>
          </a:prstGeom>
          <a:noFill/>
        </p:spPr>
        <p:txBody>
          <a:bodyPr wrap="square" rtlCol="0">
            <a:spAutoFit/>
          </a:bodyPr>
          <a:lstStyle>
            <a:defPPr>
              <a:defRPr lang="zh-CN"/>
            </a:defPPr>
            <a:lvl1pPr algn="ctr">
              <a:defRPr sz="2800" b="1">
                <a:latin typeface="+mj-ea"/>
                <a:ea typeface="+mj-ea"/>
              </a:defRPr>
            </a:lvl1pPr>
          </a:lstStyle>
          <a:p>
            <a:pPr algn="l"/>
            <a:r>
              <a:rPr lang="zh-CN" altLang="en-US" sz="3200" dirty="0">
                <a:latin typeface="+mn-lt"/>
                <a:ea typeface="+mn-ea"/>
                <a:cs typeface="+mn-ea"/>
                <a:sym typeface="+mn-lt"/>
              </a:rPr>
              <a:t>现场作业标准</a:t>
            </a:r>
          </a:p>
        </p:txBody>
      </p:sp>
    </p:spTree>
  </p:cSld>
  <p:clrMapOvr>
    <a:masterClrMapping/>
  </p:clrMapOvr>
  <mc:AlternateContent xmlns:mc="http://schemas.openxmlformats.org/markup-compatibility/2006" xmlns:p14="http://schemas.microsoft.com/office/powerpoint/2010/main">
    <mc:Choice Requires="p14">
      <p:transition p14:dur="0" advTm="2367"/>
    </mc:Choice>
    <mc:Fallback xmlns="">
      <p:transition advTm="2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anim calcmode="lin" valueType="num">
                                      <p:cBhvr>
                                        <p:cTn id="18" dur="500" fill="hold"/>
                                        <p:tgtEl>
                                          <p:spTgt spid="20"/>
                                        </p:tgtEl>
                                        <p:attrNameLst>
                                          <p:attrName>ppt_x</p:attrName>
                                        </p:attrNameLst>
                                      </p:cBhvr>
                                      <p:tavLst>
                                        <p:tav tm="0">
                                          <p:val>
                                            <p:strVal val="#ppt_x"/>
                                          </p:val>
                                        </p:tav>
                                        <p:tav tm="100000">
                                          <p:val>
                                            <p:strVal val="#ppt_x"/>
                                          </p:val>
                                        </p:tav>
                                      </p:tavLst>
                                    </p:anim>
                                    <p:anim calcmode="lin" valueType="num">
                                      <p:cBhvr>
                                        <p:cTn id="1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008735" y="1186223"/>
            <a:ext cx="6598843" cy="493137"/>
            <a:chOff x="1009127" y="1185346"/>
            <a:chExt cx="6601421" cy="493330"/>
          </a:xfrm>
          <a:solidFill>
            <a:srgbClr val="0070C0"/>
          </a:solidFill>
        </p:grpSpPr>
        <p:sp>
          <p:nvSpPr>
            <p:cNvPr id="27" name="箭头: 五边形 26"/>
            <p:cNvSpPr/>
            <p:nvPr/>
          </p:nvSpPr>
          <p:spPr bwMode="auto">
            <a:xfrm>
              <a:off x="1009127" y="1185346"/>
              <a:ext cx="6601421" cy="493330"/>
            </a:xfrm>
            <a:prstGeom prst="homePlate">
              <a:avLst>
                <a:gd name="adj" fmla="val 26068"/>
              </a:avLst>
            </a:prstGeom>
            <a:grp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04" tIns="45703" rIns="91404" bIns="45703" numCol="1" spcCol="0" rtlCol="0" fromWordArt="0" anchor="t" anchorCtr="0" forceAA="0" compatLnSpc="1">
              <a:noAutofit/>
            </a:bodyPr>
            <a:lstStyle/>
            <a:p>
              <a:pPr algn="ctr"/>
              <a:endParaRPr lang="zh-CN" altLang="en-US" sz="2400">
                <a:solidFill>
                  <a:schemeClr val="accent2"/>
                </a:solidFill>
                <a:cs typeface="+mn-ea"/>
                <a:sym typeface="+mn-lt"/>
              </a:endParaRPr>
            </a:p>
          </p:txBody>
        </p:sp>
        <p:sp>
          <p:nvSpPr>
            <p:cNvPr id="28" name="矩形 1"/>
            <p:cNvSpPr>
              <a:spLocks noChangeArrowheads="1"/>
            </p:cNvSpPr>
            <p:nvPr/>
          </p:nvSpPr>
          <p:spPr bwMode="auto">
            <a:xfrm>
              <a:off x="1098665" y="1206401"/>
              <a:ext cx="3997325" cy="400137"/>
            </a:xfrm>
            <a:prstGeom prst="rect">
              <a:avLst/>
            </a:prstGeom>
            <a:grpFill/>
            <a:ln w="9525">
              <a:noFill/>
              <a:miter lim="800000"/>
            </a:ln>
          </p:spPr>
          <p:txBody>
            <a:bodyPr>
              <a:spAutoFit/>
            </a:bodyPr>
            <a:lstStyle/>
            <a:p>
              <a:pPr eaLnBrk="0" hangingPunct="0"/>
              <a:r>
                <a:rPr lang="en-US" altLang="zh-CN" sz="2000" b="1" dirty="0">
                  <a:solidFill>
                    <a:schemeClr val="accent2"/>
                  </a:solidFill>
                  <a:cs typeface="+mn-ea"/>
                  <a:sym typeface="+mn-lt"/>
                </a:rPr>
                <a:t>10</a:t>
              </a:r>
              <a:r>
                <a:rPr lang="zh-CN" altLang="en-US" sz="2000" b="1" dirty="0">
                  <a:solidFill>
                    <a:schemeClr val="accent2"/>
                  </a:solidFill>
                  <a:cs typeface="+mn-ea"/>
                  <a:sym typeface="+mn-lt"/>
                </a:rPr>
                <a:t>、安全用电“十不准 ”</a:t>
              </a:r>
            </a:p>
          </p:txBody>
        </p:sp>
      </p:grpSp>
      <p:sp>
        <p:nvSpPr>
          <p:cNvPr id="29" name="矩形 2"/>
          <p:cNvSpPr>
            <a:spLocks noChangeArrowheads="1"/>
          </p:cNvSpPr>
          <p:nvPr/>
        </p:nvSpPr>
        <p:spPr bwMode="auto">
          <a:xfrm>
            <a:off x="496958" y="1897971"/>
            <a:ext cx="8199782" cy="4957832"/>
          </a:xfrm>
          <a:prstGeom prst="rect">
            <a:avLst/>
          </a:prstGeom>
          <a:noFill/>
          <a:ln w="9525">
            <a:noFill/>
            <a:miter lim="800000"/>
          </a:ln>
        </p:spPr>
        <p:txBody>
          <a:bodyPr wrap="square" lIns="0" tIns="0" rIns="0" bIns="0">
            <a:spAutoFit/>
          </a:bodyPr>
          <a:lstStyle/>
          <a:p>
            <a:pPr marL="285750" indent="-285750" algn="just">
              <a:lnSpc>
                <a:spcPct val="120000"/>
              </a:lnSpc>
              <a:buFont typeface="Wingdings" panose="05000000000000000000" pitchFamily="2" charset="2"/>
              <a:buChar char="l"/>
            </a:pPr>
            <a:r>
              <a:rPr lang="zh-CN" altLang="en-US" dirty="0">
                <a:solidFill>
                  <a:srgbClr val="2C2D34"/>
                </a:solidFill>
                <a:cs typeface="+mn-ea"/>
                <a:sym typeface="+mn-lt"/>
              </a:rPr>
              <a:t>不准在高压电线下打井，防止井管碰高压线造成用户死亡。</a:t>
            </a:r>
          </a:p>
          <a:p>
            <a:pPr marL="285750" indent="-285750" algn="just">
              <a:lnSpc>
                <a:spcPct val="120000"/>
              </a:lnSpc>
              <a:buFont typeface="Wingdings" panose="05000000000000000000" pitchFamily="2" charset="2"/>
              <a:buChar char="l"/>
            </a:pPr>
            <a:r>
              <a:rPr lang="zh-CN" altLang="en-US" dirty="0">
                <a:solidFill>
                  <a:srgbClr val="2C2D34"/>
                </a:solidFill>
                <a:cs typeface="+mn-ea"/>
                <a:sym typeface="+mn-lt"/>
              </a:rPr>
              <a:t>不准在电线下面盖房、栽树、种爬蔓庄稼和堆入柴草，防止发生火灾及人身触电。</a:t>
            </a:r>
          </a:p>
          <a:p>
            <a:pPr marL="285750" indent="-285750" algn="just">
              <a:lnSpc>
                <a:spcPct val="120000"/>
              </a:lnSpc>
              <a:buFont typeface="Wingdings" panose="05000000000000000000" pitchFamily="2" charset="2"/>
              <a:buChar char="l"/>
            </a:pPr>
            <a:r>
              <a:rPr lang="zh-CN" altLang="en-US" dirty="0">
                <a:solidFill>
                  <a:srgbClr val="2C2D34"/>
                </a:solidFill>
                <a:cs typeface="+mn-ea"/>
                <a:sym typeface="+mn-lt"/>
              </a:rPr>
              <a:t>不准拾捡断落的电线和拆切拉线、地线，防止触电。</a:t>
            </a:r>
          </a:p>
          <a:p>
            <a:pPr marL="285750" indent="-285750" algn="just">
              <a:lnSpc>
                <a:spcPct val="120000"/>
              </a:lnSpc>
              <a:buFont typeface="Wingdings" panose="05000000000000000000" pitchFamily="2" charset="2"/>
              <a:buChar char="l"/>
            </a:pPr>
            <a:r>
              <a:rPr lang="zh-CN" altLang="en-US" dirty="0">
                <a:solidFill>
                  <a:srgbClr val="2C2D34"/>
                </a:solidFill>
                <a:cs typeface="+mn-ea"/>
                <a:sym typeface="+mn-lt"/>
              </a:rPr>
              <a:t>不准在电杆下面挖坑取土和在电杆上拴牲畜，防止造成倒杆断线以至人畜触电。</a:t>
            </a:r>
          </a:p>
          <a:p>
            <a:pPr marL="285750" indent="-285750" algn="just">
              <a:lnSpc>
                <a:spcPct val="120000"/>
              </a:lnSpc>
              <a:buFont typeface="Wingdings" panose="05000000000000000000" pitchFamily="2" charset="2"/>
              <a:buChar char="l"/>
            </a:pPr>
            <a:r>
              <a:rPr lang="zh-CN" altLang="en-US" dirty="0">
                <a:solidFill>
                  <a:srgbClr val="2C2D34"/>
                </a:solidFill>
                <a:cs typeface="+mn-ea"/>
                <a:sym typeface="+mn-lt"/>
              </a:rPr>
              <a:t>不准上变压器台、爬电杆、拉线、防止触电。</a:t>
            </a:r>
          </a:p>
          <a:p>
            <a:pPr marL="285750" indent="-285750" algn="just">
              <a:lnSpc>
                <a:spcPct val="120000"/>
              </a:lnSpc>
              <a:buFont typeface="Wingdings" panose="05000000000000000000" pitchFamily="2" charset="2"/>
              <a:buChar char="l"/>
            </a:pPr>
            <a:r>
              <a:rPr lang="zh-CN" altLang="en-US" dirty="0">
                <a:solidFill>
                  <a:srgbClr val="2C2D34"/>
                </a:solidFill>
                <a:cs typeface="+mn-ea"/>
                <a:sym typeface="+mn-lt"/>
              </a:rPr>
              <a:t>不准在电线下面放风筝、上杆掏鸟和往变台、电线瓷瓶上扔石子及用弹打鸟，防止损坏电气设备和触电。</a:t>
            </a:r>
          </a:p>
          <a:p>
            <a:pPr marL="285750" indent="-285750" algn="just">
              <a:lnSpc>
                <a:spcPct val="120000"/>
              </a:lnSpc>
              <a:buFont typeface="Wingdings" panose="05000000000000000000" pitchFamily="2" charset="2"/>
              <a:buChar char="l"/>
            </a:pPr>
            <a:r>
              <a:rPr lang="zh-CN" altLang="en-US" dirty="0">
                <a:solidFill>
                  <a:srgbClr val="2C2D34"/>
                </a:solidFill>
                <a:cs typeface="+mn-ea"/>
                <a:sym typeface="+mn-lt"/>
              </a:rPr>
              <a:t>不准在电线上悬挂各种铁器、家具以及干菜等物品，特别是晾衣铁线要与电线保持距离，以防磨破电线时电伤人。</a:t>
            </a:r>
          </a:p>
          <a:p>
            <a:pPr marL="285750" indent="-285750" algn="just">
              <a:lnSpc>
                <a:spcPct val="120000"/>
              </a:lnSpc>
              <a:buFont typeface="Wingdings" panose="05000000000000000000" pitchFamily="2" charset="2"/>
              <a:buChar char="l"/>
            </a:pPr>
            <a:r>
              <a:rPr lang="zh-CN" altLang="en-US" dirty="0">
                <a:solidFill>
                  <a:srgbClr val="2C2D34"/>
                </a:solidFill>
                <a:cs typeface="+mn-ea"/>
                <a:sym typeface="+mn-lt"/>
              </a:rPr>
              <a:t>不准在架空线下扬鞭，社员抹房勿碰电线，拖拉机耕地勿碰拉线，以防触电。</a:t>
            </a:r>
          </a:p>
          <a:p>
            <a:pPr marL="285750" indent="-285750" algn="just">
              <a:lnSpc>
                <a:spcPct val="120000"/>
              </a:lnSpc>
              <a:buFont typeface="Wingdings" panose="05000000000000000000" pitchFamily="2" charset="2"/>
              <a:buChar char="l"/>
            </a:pPr>
            <a:r>
              <a:rPr lang="zh-CN" altLang="en-US" dirty="0">
                <a:solidFill>
                  <a:srgbClr val="2C2D34"/>
                </a:solidFill>
                <a:cs typeface="+mn-ea"/>
                <a:sym typeface="+mn-lt"/>
              </a:rPr>
              <a:t>不准私拉乱接电灯等一切电气设备，村民用电申请，安装修理找电工。</a:t>
            </a:r>
          </a:p>
          <a:p>
            <a:pPr marL="285750" indent="-285750" algn="just">
              <a:lnSpc>
                <a:spcPct val="120000"/>
              </a:lnSpc>
              <a:buFont typeface="Wingdings" panose="05000000000000000000" pitchFamily="2" charset="2"/>
              <a:buChar char="l"/>
            </a:pPr>
            <a:r>
              <a:rPr lang="zh-CN" altLang="en-US" dirty="0">
                <a:solidFill>
                  <a:srgbClr val="2C2D34"/>
                </a:solidFill>
                <a:cs typeface="+mn-ea"/>
                <a:sym typeface="+mn-lt"/>
              </a:rPr>
              <a:t>不准私设电网和用电打渔，要杜绝一切窃电行为，对违者要追究责任。</a:t>
            </a:r>
            <a:endParaRPr lang="en-US" altLang="zh-CN" dirty="0">
              <a:solidFill>
                <a:srgbClr val="2C2D34"/>
              </a:solidFill>
              <a:cs typeface="+mn-ea"/>
              <a:sym typeface="+mn-lt"/>
            </a:endParaRPr>
          </a:p>
          <a:p>
            <a:pPr algn="just">
              <a:lnSpc>
                <a:spcPct val="120000"/>
              </a:lnSpc>
            </a:pPr>
            <a:endParaRPr lang="en-US" altLang="zh-CN" dirty="0">
              <a:solidFill>
                <a:srgbClr val="2C2D34"/>
              </a:solidFill>
              <a:cs typeface="+mn-ea"/>
              <a:sym typeface="+mn-lt"/>
            </a:endParaRPr>
          </a:p>
          <a:p>
            <a:pPr marL="285750" indent="-285750" algn="just">
              <a:lnSpc>
                <a:spcPct val="120000"/>
              </a:lnSpc>
              <a:buFont typeface="Wingdings" panose="05000000000000000000" pitchFamily="2" charset="2"/>
              <a:buChar char="l"/>
            </a:pPr>
            <a:endParaRPr lang="zh-CN" altLang="en-US" dirty="0">
              <a:solidFill>
                <a:srgbClr val="2C2D34"/>
              </a:solidFill>
              <a:cs typeface="+mn-ea"/>
              <a:sym typeface="+mn-lt"/>
            </a:endParaRPr>
          </a:p>
        </p:txBody>
      </p:sp>
      <p:pic>
        <p:nvPicPr>
          <p:cNvPr id="20" name="图片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22325" y="1405667"/>
            <a:ext cx="3497283" cy="4655907"/>
          </a:xfrm>
          <a:prstGeom prst="rect">
            <a:avLst/>
          </a:prstGeom>
          <a:noFill/>
          <a:ln w="9525">
            <a:noFill/>
            <a:miter lim="800000"/>
            <a:headEnd/>
            <a:tailEnd/>
          </a:ln>
        </p:spPr>
      </p:pic>
      <p:sp>
        <p:nvSpPr>
          <p:cNvPr id="9" name="文本框 8"/>
          <p:cNvSpPr txBox="1"/>
          <p:nvPr/>
        </p:nvSpPr>
        <p:spPr>
          <a:xfrm>
            <a:off x="1536316" y="284669"/>
            <a:ext cx="5110280" cy="584775"/>
          </a:xfrm>
          <a:prstGeom prst="rect">
            <a:avLst/>
          </a:prstGeom>
          <a:noFill/>
        </p:spPr>
        <p:txBody>
          <a:bodyPr wrap="square" rtlCol="0">
            <a:spAutoFit/>
          </a:bodyPr>
          <a:lstStyle>
            <a:defPPr>
              <a:defRPr lang="zh-CN"/>
            </a:defPPr>
            <a:lvl1pPr algn="ctr">
              <a:defRPr sz="2800" b="1">
                <a:latin typeface="+mj-ea"/>
                <a:ea typeface="+mj-ea"/>
              </a:defRPr>
            </a:lvl1pPr>
          </a:lstStyle>
          <a:p>
            <a:pPr algn="l"/>
            <a:r>
              <a:rPr lang="zh-CN" altLang="en-US" sz="3200" dirty="0">
                <a:latin typeface="+mn-lt"/>
                <a:ea typeface="+mn-ea"/>
                <a:cs typeface="+mn-ea"/>
                <a:sym typeface="+mn-lt"/>
              </a:rPr>
              <a:t>现场作业标准</a:t>
            </a:r>
          </a:p>
        </p:txBody>
      </p:sp>
    </p:spTree>
  </p:cSld>
  <p:clrMapOvr>
    <a:masterClrMapping/>
  </p:clrMapOvr>
  <mc:AlternateContent xmlns:mc="http://schemas.openxmlformats.org/markup-compatibility/2006" xmlns:p14="http://schemas.microsoft.com/office/powerpoint/2010/main">
    <mc:Choice Requires="p14">
      <p:transition p14:dur="0" advTm="2799"/>
    </mc:Choice>
    <mc:Fallback xmlns="">
      <p:transition advTm="2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anim calcmode="lin" valueType="num">
                                      <p:cBhvr>
                                        <p:cTn id="14" dur="500" fill="hold"/>
                                        <p:tgtEl>
                                          <p:spTgt spid="29"/>
                                        </p:tgtEl>
                                        <p:attrNameLst>
                                          <p:attrName>ppt_x</p:attrName>
                                        </p:attrNameLst>
                                      </p:cBhvr>
                                      <p:tavLst>
                                        <p:tav tm="0">
                                          <p:val>
                                            <p:strVal val="#ppt_x"/>
                                          </p:val>
                                        </p:tav>
                                        <p:tav tm="100000">
                                          <p:val>
                                            <p:strVal val="#ppt_x"/>
                                          </p:val>
                                        </p:tav>
                                      </p:tavLst>
                                    </p:anim>
                                    <p:anim calcmode="lin" valueType="num">
                                      <p:cBhvr>
                                        <p:cTn id="15" dur="500" fill="hold"/>
                                        <p:tgtEl>
                                          <p:spTgt spid="29"/>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down)">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photo-1486406146926-c627a92ad1ab"/>
          <p:cNvPicPr>
            <a:picLocks noChangeAspect="1"/>
          </p:cNvPicPr>
          <p:nvPr/>
        </p:nvPicPr>
        <p:blipFill>
          <a:blip r:embed="rId5"/>
          <a:srcRect b="15945"/>
          <a:stretch>
            <a:fillRect/>
          </a:stretch>
        </p:blipFill>
        <p:spPr>
          <a:xfrm>
            <a:off x="0" y="-27139"/>
            <a:ext cx="12192000" cy="6845300"/>
          </a:xfrm>
          <a:prstGeom prst="rect">
            <a:avLst/>
          </a:prstGeom>
        </p:spPr>
      </p:pic>
      <p:sp>
        <p:nvSpPr>
          <p:cNvPr id="12" name="标题 1"/>
          <p:cNvSpPr>
            <a:spLocks noGrp="1"/>
          </p:cNvSpPr>
          <p:nvPr>
            <p:custDataLst>
              <p:tags r:id="rId2"/>
            </p:custDataLst>
          </p:nvPr>
        </p:nvSpPr>
        <p:spPr>
          <a:xfrm>
            <a:off x="2037715" y="5008245"/>
            <a:ext cx="2669540" cy="438150"/>
          </a:xfrm>
          <a:prstGeom prst="rect">
            <a:avLst/>
          </a:prstGeom>
          <a:noFill/>
          <a:extLst>
            <a:ext uri="{909E8E84-426E-40DD-AFC4-6F175D3DCCD1}">
              <a14:hiddenFill xmlns:a14="http://schemas.microsoft.com/office/drawing/2010/main">
                <a:solidFill>
                  <a:schemeClr val="tx1">
                    <a:lumMod val="50000"/>
                    <a:lumOff val="50000"/>
                  </a:schemeClr>
                </a:solidFill>
              </a14:hiddenFill>
            </a:ext>
          </a:extLst>
        </p:spPr>
        <p:txBody>
          <a:bodyPr vert="horz" lIns="101600" tIns="38100" rIns="25400" bIns="38100" rtlCol="0" anchor="t" anchorCtr="0">
            <a:noAutofit/>
          </a:bodyPr>
          <a:lstStyle>
            <a:lvl1pPr algn="ctr" defTabSz="914400" rtl="0" eaLnBrk="1" fontAlgn="auto" latinLnBrk="0" hangingPunct="1">
              <a:lnSpc>
                <a:spcPct val="100000"/>
              </a:lnSpc>
              <a:spcBef>
                <a:spcPct val="0"/>
              </a:spcBef>
              <a:buNone/>
              <a:defRPr sz="5400" b="0" u="none" strike="noStrike" kern="1200" cap="none" spc="600" normalizeH="0">
                <a:solidFill>
                  <a:schemeClr val="tx1"/>
                </a:solidFill>
                <a:effectLst>
                  <a:outerShdw blurRad="38100" dist="38100" dir="2700000" algn="tl">
                    <a:srgbClr val="000000">
                      <a:alpha val="43137"/>
                    </a:srgbClr>
                  </a:outerShdw>
                </a:effectLst>
                <a:uFillTx/>
                <a:latin typeface="+mj-lt"/>
                <a:ea typeface="+mj-ea"/>
                <a:cs typeface="+mj-cs"/>
              </a:defRPr>
            </a:lvl1pPr>
          </a:lstStyle>
          <a:p>
            <a:pPr algn="l"/>
            <a:endParaRPr lang="zh-CN" sz="2000" b="1" spc="100" noProof="0" dirty="0">
              <a:ln>
                <a:noFill/>
              </a:ln>
              <a:solidFill>
                <a:schemeClr val="bg1"/>
              </a:solidFill>
              <a:effectLst/>
              <a:uLnTx/>
              <a:uFillTx/>
              <a:latin typeface="+mn-lt"/>
              <a:ea typeface="+mn-ea"/>
              <a:cs typeface="+mn-ea"/>
              <a:sym typeface="+mn-lt"/>
            </a:endParaRPr>
          </a:p>
        </p:txBody>
      </p:sp>
      <p:sp>
        <p:nvSpPr>
          <p:cNvPr id="4" name="矩形 3"/>
          <p:cNvSpPr/>
          <p:nvPr/>
        </p:nvSpPr>
        <p:spPr>
          <a:xfrm>
            <a:off x="1710690" y="3870325"/>
            <a:ext cx="1091565" cy="1019810"/>
          </a:xfrm>
          <a:prstGeom prst="rect">
            <a:avLst/>
          </a:prstGeom>
          <a:solidFill>
            <a:schemeClr val="accent5">
              <a:lumMod val="50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 name="标题 1"/>
          <p:cNvSpPr>
            <a:spLocks noGrp="1"/>
          </p:cNvSpPr>
          <p:nvPr>
            <p:custDataLst>
              <p:tags r:id="rId3"/>
            </p:custDataLst>
          </p:nvPr>
        </p:nvSpPr>
        <p:spPr>
          <a:xfrm>
            <a:off x="1910715" y="4020820"/>
            <a:ext cx="7031355" cy="987425"/>
          </a:xfrm>
          <a:prstGeom prst="rect">
            <a:avLst/>
          </a:prstGeom>
          <a:noFill/>
          <a:extLst>
            <a:ext uri="{909E8E84-426E-40DD-AFC4-6F175D3DCCD1}">
              <a14:hiddenFill xmlns:a14="http://schemas.microsoft.com/office/drawing/2010/main">
                <a:solidFill>
                  <a:schemeClr val="tx1">
                    <a:lumMod val="50000"/>
                    <a:lumOff val="50000"/>
                  </a:schemeClr>
                </a:solidFill>
              </a14:hiddenFill>
            </a:ext>
          </a:extLst>
        </p:spPr>
        <p:txBody>
          <a:bodyPr vert="horz" lIns="101600" tIns="38100" rIns="25400" bIns="38100" rtlCol="0" anchor="t" anchorCtr="0">
            <a:noAutofit/>
          </a:bodyPr>
          <a:lstStyle>
            <a:lvl1pPr algn="ctr" defTabSz="914400" rtl="0" eaLnBrk="1" fontAlgn="auto" latinLnBrk="0" hangingPunct="1">
              <a:lnSpc>
                <a:spcPct val="100000"/>
              </a:lnSpc>
              <a:spcBef>
                <a:spcPct val="0"/>
              </a:spcBef>
              <a:buNone/>
              <a:defRPr sz="5400" b="0" u="none" strike="noStrike" kern="1200" cap="none" spc="600" normalizeH="0">
                <a:solidFill>
                  <a:schemeClr val="tx1"/>
                </a:solidFill>
                <a:effectLst>
                  <a:outerShdw blurRad="38100" dist="38100" dir="2700000" algn="tl">
                    <a:srgbClr val="000000">
                      <a:alpha val="43137"/>
                    </a:srgbClr>
                  </a:outerShdw>
                </a:effectLst>
                <a:uFillTx/>
                <a:latin typeface="+mj-lt"/>
                <a:ea typeface="+mj-ea"/>
                <a:cs typeface="+mj-cs"/>
              </a:defRPr>
            </a:lvl1pPr>
          </a:lstStyle>
          <a:p>
            <a:pPr algn="l"/>
            <a:r>
              <a:rPr lang="en-US" b="1" spc="500" noProof="0" dirty="0">
                <a:ln>
                  <a:noFill/>
                </a:ln>
                <a:solidFill>
                  <a:schemeClr val="bg1"/>
                </a:solidFill>
                <a:effectLst/>
                <a:uLnTx/>
                <a:uFillTx/>
                <a:latin typeface="+mn-lt"/>
                <a:ea typeface="+mn-ea"/>
                <a:cs typeface="+mn-ea"/>
                <a:sym typeface="+mn-lt"/>
              </a:rPr>
              <a:t>THANK YOU</a:t>
            </a:r>
          </a:p>
        </p:txBody>
      </p:sp>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3"/>
          <a:stretch>
            <a:fillRect/>
          </a:stretch>
        </p:blipFill>
        <p:spPr>
          <a:xfrm>
            <a:off x="1221740" y="633729"/>
            <a:ext cx="4860925" cy="4118611"/>
          </a:xfrm>
          <a:prstGeom prst="rect">
            <a:avLst/>
          </a:prstGeom>
        </p:spPr>
      </p:pic>
      <p:grpSp>
        <p:nvGrpSpPr>
          <p:cNvPr id="2" name="组合 1"/>
          <p:cNvGrpSpPr/>
          <p:nvPr/>
        </p:nvGrpSpPr>
        <p:grpSpPr>
          <a:xfrm>
            <a:off x="6861718" y="2232821"/>
            <a:ext cx="4711793" cy="504190"/>
            <a:chOff x="10862" y="3737"/>
            <a:chExt cx="7420" cy="794"/>
          </a:xfrm>
        </p:grpSpPr>
        <p:sp>
          <p:nvSpPr>
            <p:cNvPr id="6" name="TextBox 54"/>
            <p:cNvSpPr txBox="1"/>
            <p:nvPr/>
          </p:nvSpPr>
          <p:spPr>
            <a:xfrm>
              <a:off x="10862" y="3774"/>
              <a:ext cx="872" cy="757"/>
            </a:xfrm>
            <a:prstGeom prst="rect">
              <a:avLst/>
            </a:prstGeom>
            <a:noFill/>
          </p:spPr>
          <p:txBody>
            <a:bodyPr wrap="square" lIns="49623" tIns="24811" rIns="49623" bIns="24811" rtlCol="0">
              <a:spAutoFit/>
            </a:bodyPr>
            <a:lstStyle/>
            <a:p>
              <a:pPr defTabSz="914400">
                <a:defRPr/>
              </a:pPr>
              <a:r>
                <a:rPr lang="id-ID" sz="2800" dirty="0">
                  <a:solidFill>
                    <a:srgbClr val="EE410B"/>
                  </a:solidFill>
                  <a:cs typeface="+mn-ea"/>
                  <a:sym typeface="+mn-lt"/>
                </a:rPr>
                <a:t>1</a:t>
              </a:r>
              <a:r>
                <a:rPr lang="en-US" sz="2800" dirty="0">
                  <a:solidFill>
                    <a:srgbClr val="EE410B"/>
                  </a:solidFill>
                  <a:cs typeface="+mn-ea"/>
                  <a:sym typeface="+mn-lt"/>
                </a:rPr>
                <a:t>.</a:t>
              </a:r>
            </a:p>
          </p:txBody>
        </p:sp>
        <p:sp>
          <p:nvSpPr>
            <p:cNvPr id="7" name="Rectangle 19"/>
            <p:cNvSpPr/>
            <p:nvPr/>
          </p:nvSpPr>
          <p:spPr>
            <a:xfrm>
              <a:off x="11508" y="3737"/>
              <a:ext cx="6180" cy="727"/>
            </a:xfrm>
            <a:prstGeom prst="rect">
              <a:avLst/>
            </a:prstGeom>
          </p:spPr>
          <p:txBody>
            <a:bodyPr wrap="square" lIns="49623" tIns="24811" rIns="49623" bIns="24811">
              <a:spAutoFit/>
            </a:bodyPr>
            <a:lstStyle/>
            <a:p>
              <a:pPr defTabSz="914400">
                <a:lnSpc>
                  <a:spcPct val="150000"/>
                </a:lnSpc>
                <a:defRPr/>
              </a:pPr>
              <a:r>
                <a:rPr lang="zh-CN" altLang="en-US" sz="2000" dirty="0">
                  <a:solidFill>
                    <a:srgbClr val="EE410B"/>
                  </a:solidFill>
                  <a:cs typeface="+mn-ea"/>
                  <a:sym typeface="+mn-lt"/>
                </a:rPr>
                <a:t>不按规定正确佩戴和劳动防护用品；</a:t>
              </a:r>
            </a:p>
          </p:txBody>
        </p:sp>
        <p:cxnSp>
          <p:nvCxnSpPr>
            <p:cNvPr id="16" name="直接连接符 15"/>
            <p:cNvCxnSpPr/>
            <p:nvPr/>
          </p:nvCxnSpPr>
          <p:spPr>
            <a:xfrm>
              <a:off x="10862" y="4530"/>
              <a:ext cx="742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8" name="圆角矩形 6"/>
          <p:cNvSpPr>
            <a:spLocks noChangeArrowheads="1"/>
          </p:cNvSpPr>
          <p:nvPr/>
        </p:nvSpPr>
        <p:spPr bwMode="auto">
          <a:xfrm>
            <a:off x="6984053" y="1591864"/>
            <a:ext cx="2471167" cy="461856"/>
          </a:xfrm>
          <a:prstGeom prst="roundRect">
            <a:avLst>
              <a:gd name="adj" fmla="val 0"/>
            </a:avLst>
          </a:prstGeom>
          <a:solidFill>
            <a:schemeClr val="accent1"/>
          </a:solidFill>
          <a:ln>
            <a:noFill/>
          </a:ln>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defTabSz="914400">
              <a:defRPr/>
            </a:pPr>
            <a:endParaRPr lang="zh-CN" altLang="en-US">
              <a:solidFill>
                <a:srgbClr val="FFFFFF"/>
              </a:solidFill>
              <a:latin typeface="+mn-lt"/>
              <a:ea typeface="+mn-ea"/>
              <a:cs typeface="+mn-ea"/>
              <a:sym typeface="+mn-lt"/>
            </a:endParaRPr>
          </a:p>
        </p:txBody>
      </p:sp>
      <p:sp>
        <p:nvSpPr>
          <p:cNvPr id="19" name="文本框 7"/>
          <p:cNvSpPr txBox="1">
            <a:spLocks noChangeArrowheads="1"/>
          </p:cNvSpPr>
          <p:nvPr/>
        </p:nvSpPr>
        <p:spPr bwMode="auto">
          <a:xfrm>
            <a:off x="7112235" y="1593123"/>
            <a:ext cx="24397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defTabSz="1216025">
              <a:spcBef>
                <a:spcPct val="20000"/>
              </a:spcBef>
              <a:defRPr/>
            </a:pPr>
            <a:r>
              <a:rPr lang="zh-CN" altLang="en-US" sz="2400" b="1" dirty="0">
                <a:solidFill>
                  <a:prstClr val="white"/>
                </a:solidFill>
                <a:latin typeface="+mn-lt"/>
                <a:ea typeface="+mn-ea"/>
                <a:cs typeface="+mn-ea"/>
                <a:sym typeface="+mn-lt"/>
              </a:rPr>
              <a:t>常见违章作业</a:t>
            </a:r>
          </a:p>
        </p:txBody>
      </p:sp>
      <p:sp>
        <p:nvSpPr>
          <p:cNvPr id="24" name="矩形 23"/>
          <p:cNvSpPr/>
          <p:nvPr/>
        </p:nvSpPr>
        <p:spPr>
          <a:xfrm flipH="1">
            <a:off x="934085" y="4520566"/>
            <a:ext cx="5756275" cy="1657351"/>
          </a:xfrm>
          <a:prstGeom prst="rect">
            <a:avLst/>
          </a:prstGeom>
          <a:solidFill>
            <a:schemeClr val="accent1"/>
          </a:solidFill>
          <a:ln w="12700" cap="flat" cmpd="sng" algn="ctr">
            <a:noFill/>
            <a:prstDash val="solid"/>
            <a:miter lim="800000"/>
          </a:ln>
          <a:effectLst/>
        </p:spPr>
        <p:txBody>
          <a:bodyPr lIns="100751" tIns="50376" rIns="100751" bIns="50376" anchor="ctr"/>
          <a:lstStyle/>
          <a:p>
            <a:pPr>
              <a:lnSpc>
                <a:spcPct val="150000"/>
              </a:lnSpc>
              <a:spcBef>
                <a:spcPts val="1200"/>
              </a:spcBef>
            </a:pPr>
            <a:r>
              <a:rPr lang="zh-CN" altLang="en-US" dirty="0">
                <a:solidFill>
                  <a:schemeClr val="bg1"/>
                </a:solidFill>
                <a:cs typeface="+mn-ea"/>
                <a:sym typeface="+mn-lt"/>
              </a:rPr>
              <a:t>是指在生产作业过程中违反国家法律法规和生产经营单位指定的各项规章制度，包括工艺技术、生产操作、劳动保护、安全管理等方面的规程、规则、章程、条例、办法、制度以及有关安全生产的通知、决定。</a:t>
            </a:r>
            <a:endParaRPr lang="zh-CN" altLang="en-US" kern="0" dirty="0">
              <a:solidFill>
                <a:schemeClr val="bg1"/>
              </a:solidFill>
              <a:cs typeface="+mn-ea"/>
              <a:sym typeface="+mn-lt"/>
            </a:endParaRPr>
          </a:p>
        </p:txBody>
      </p:sp>
      <p:grpSp>
        <p:nvGrpSpPr>
          <p:cNvPr id="3" name="组合 2"/>
          <p:cNvGrpSpPr/>
          <p:nvPr/>
        </p:nvGrpSpPr>
        <p:grpSpPr>
          <a:xfrm>
            <a:off x="6817361" y="2785111"/>
            <a:ext cx="4853940" cy="511810"/>
            <a:chOff x="10862" y="3737"/>
            <a:chExt cx="7644" cy="806"/>
          </a:xfrm>
        </p:grpSpPr>
        <p:sp>
          <p:nvSpPr>
            <p:cNvPr id="4" name="TextBox 54"/>
            <p:cNvSpPr txBox="1"/>
            <p:nvPr/>
          </p:nvSpPr>
          <p:spPr>
            <a:xfrm>
              <a:off x="10862" y="3786"/>
              <a:ext cx="872" cy="757"/>
            </a:xfrm>
            <a:prstGeom prst="rect">
              <a:avLst/>
            </a:prstGeom>
            <a:noFill/>
          </p:spPr>
          <p:txBody>
            <a:bodyPr wrap="square" lIns="49623" tIns="24811" rIns="49623" bIns="24811" rtlCol="0">
              <a:spAutoFit/>
            </a:bodyPr>
            <a:lstStyle/>
            <a:p>
              <a:pPr defTabSz="914400">
                <a:defRPr/>
              </a:pPr>
              <a:r>
                <a:rPr lang="en-US" altLang="id-ID" sz="2800" dirty="0">
                  <a:solidFill>
                    <a:srgbClr val="EE410B"/>
                  </a:solidFill>
                  <a:cs typeface="+mn-ea"/>
                  <a:sym typeface="+mn-lt"/>
                </a:rPr>
                <a:t>2</a:t>
              </a:r>
              <a:r>
                <a:rPr lang="en-US" sz="2800" dirty="0">
                  <a:solidFill>
                    <a:srgbClr val="EE410B"/>
                  </a:solidFill>
                  <a:cs typeface="+mn-ea"/>
                  <a:sym typeface="+mn-lt"/>
                </a:rPr>
                <a:t>.</a:t>
              </a:r>
            </a:p>
          </p:txBody>
        </p:sp>
        <p:sp>
          <p:nvSpPr>
            <p:cNvPr id="5" name="Rectangle 19"/>
            <p:cNvSpPr/>
            <p:nvPr/>
          </p:nvSpPr>
          <p:spPr>
            <a:xfrm>
              <a:off x="11508" y="3737"/>
              <a:ext cx="6180" cy="727"/>
            </a:xfrm>
            <a:prstGeom prst="rect">
              <a:avLst/>
            </a:prstGeom>
          </p:spPr>
          <p:txBody>
            <a:bodyPr wrap="square" lIns="49623" tIns="24811" rIns="49623" bIns="24811">
              <a:spAutoFit/>
            </a:bodyPr>
            <a:lstStyle/>
            <a:p>
              <a:pPr>
                <a:lnSpc>
                  <a:spcPct val="150000"/>
                </a:lnSpc>
              </a:pPr>
              <a:r>
                <a:rPr lang="zh-CN" altLang="en-US" sz="2000" dirty="0">
                  <a:solidFill>
                    <a:srgbClr val="EE410B"/>
                  </a:solidFill>
                  <a:cs typeface="+mn-ea"/>
                  <a:sym typeface="+mn-lt"/>
                </a:rPr>
                <a:t>未经安全教育上岗作业；</a:t>
              </a:r>
            </a:p>
          </p:txBody>
        </p:sp>
        <p:cxnSp>
          <p:nvCxnSpPr>
            <p:cNvPr id="8" name="直接连接符 7"/>
            <p:cNvCxnSpPr/>
            <p:nvPr/>
          </p:nvCxnSpPr>
          <p:spPr>
            <a:xfrm>
              <a:off x="10981" y="4542"/>
              <a:ext cx="752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1" name="组合 10"/>
          <p:cNvGrpSpPr/>
          <p:nvPr/>
        </p:nvGrpSpPr>
        <p:grpSpPr>
          <a:xfrm>
            <a:off x="6864351" y="3319147"/>
            <a:ext cx="4907280" cy="972955"/>
            <a:chOff x="10899" y="3737"/>
            <a:chExt cx="7728" cy="1613"/>
          </a:xfrm>
        </p:grpSpPr>
        <p:sp>
          <p:nvSpPr>
            <p:cNvPr id="12" name="TextBox 54"/>
            <p:cNvSpPr txBox="1"/>
            <p:nvPr/>
          </p:nvSpPr>
          <p:spPr>
            <a:xfrm>
              <a:off x="10899" y="4146"/>
              <a:ext cx="872" cy="797"/>
            </a:xfrm>
            <a:prstGeom prst="rect">
              <a:avLst/>
            </a:prstGeom>
            <a:noFill/>
          </p:spPr>
          <p:txBody>
            <a:bodyPr wrap="square" lIns="49623" tIns="24811" rIns="49623" bIns="24811" rtlCol="0">
              <a:spAutoFit/>
            </a:bodyPr>
            <a:lstStyle/>
            <a:p>
              <a:pPr defTabSz="914400">
                <a:defRPr/>
              </a:pPr>
              <a:r>
                <a:rPr lang="en-US" sz="2800" dirty="0">
                  <a:solidFill>
                    <a:srgbClr val="EE410B"/>
                  </a:solidFill>
                  <a:cs typeface="+mn-ea"/>
                  <a:sym typeface="+mn-lt"/>
                </a:rPr>
                <a:t>3.</a:t>
              </a:r>
            </a:p>
          </p:txBody>
        </p:sp>
        <p:sp>
          <p:nvSpPr>
            <p:cNvPr id="13" name="Rectangle 19"/>
            <p:cNvSpPr/>
            <p:nvPr/>
          </p:nvSpPr>
          <p:spPr>
            <a:xfrm>
              <a:off x="11568" y="3737"/>
              <a:ext cx="7059" cy="1524"/>
            </a:xfrm>
            <a:prstGeom prst="rect">
              <a:avLst/>
            </a:prstGeom>
          </p:spPr>
          <p:txBody>
            <a:bodyPr wrap="square" lIns="49623" tIns="24811" rIns="49623" bIns="24811">
              <a:spAutoFit/>
            </a:bodyPr>
            <a:lstStyle/>
            <a:p>
              <a:pPr defTabSz="914400">
                <a:lnSpc>
                  <a:spcPct val="150000"/>
                </a:lnSpc>
                <a:defRPr/>
              </a:pPr>
              <a:r>
                <a:rPr lang="zh-CN" altLang="en-US" sz="2000" dirty="0">
                  <a:solidFill>
                    <a:srgbClr val="EE410B"/>
                  </a:solidFill>
                  <a:cs typeface="+mn-ea"/>
                  <a:sym typeface="+mn-lt"/>
                </a:rPr>
                <a:t>擅自动用机械、电气设备或拆改挪用设施、设备；</a:t>
              </a:r>
            </a:p>
          </p:txBody>
        </p:sp>
        <p:cxnSp>
          <p:nvCxnSpPr>
            <p:cNvPr id="30" name="直接连接符 29"/>
            <p:cNvCxnSpPr/>
            <p:nvPr/>
          </p:nvCxnSpPr>
          <p:spPr>
            <a:xfrm>
              <a:off x="10974" y="5350"/>
              <a:ext cx="754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31" name="组合 30"/>
          <p:cNvGrpSpPr/>
          <p:nvPr/>
        </p:nvGrpSpPr>
        <p:grpSpPr>
          <a:xfrm>
            <a:off x="6897372" y="4199892"/>
            <a:ext cx="4883785" cy="572770"/>
            <a:chOff x="10862" y="3737"/>
            <a:chExt cx="7691" cy="902"/>
          </a:xfrm>
        </p:grpSpPr>
        <p:sp>
          <p:nvSpPr>
            <p:cNvPr id="32" name="TextBox 54"/>
            <p:cNvSpPr txBox="1"/>
            <p:nvPr/>
          </p:nvSpPr>
          <p:spPr>
            <a:xfrm>
              <a:off x="10862" y="3882"/>
              <a:ext cx="872" cy="757"/>
            </a:xfrm>
            <a:prstGeom prst="rect">
              <a:avLst/>
            </a:prstGeom>
            <a:noFill/>
          </p:spPr>
          <p:txBody>
            <a:bodyPr wrap="square" lIns="49623" tIns="24811" rIns="49623" bIns="24811" rtlCol="0">
              <a:spAutoFit/>
            </a:bodyPr>
            <a:lstStyle/>
            <a:p>
              <a:pPr defTabSz="914400">
                <a:defRPr/>
              </a:pPr>
              <a:r>
                <a:rPr lang="en-US" sz="2800" dirty="0">
                  <a:solidFill>
                    <a:srgbClr val="EE410B"/>
                  </a:solidFill>
                  <a:cs typeface="+mn-ea"/>
                  <a:sym typeface="+mn-lt"/>
                </a:rPr>
                <a:t>4.</a:t>
              </a:r>
            </a:p>
          </p:txBody>
        </p:sp>
        <p:sp>
          <p:nvSpPr>
            <p:cNvPr id="33" name="Rectangle 19"/>
            <p:cNvSpPr/>
            <p:nvPr/>
          </p:nvSpPr>
          <p:spPr>
            <a:xfrm>
              <a:off x="11508" y="3737"/>
              <a:ext cx="6998" cy="727"/>
            </a:xfrm>
            <a:prstGeom prst="rect">
              <a:avLst/>
            </a:prstGeom>
          </p:spPr>
          <p:txBody>
            <a:bodyPr wrap="square" lIns="49623" tIns="24811" rIns="49623" bIns="24811">
              <a:spAutoFit/>
            </a:bodyPr>
            <a:lstStyle/>
            <a:p>
              <a:pPr defTabSz="914400">
                <a:lnSpc>
                  <a:spcPct val="150000"/>
                </a:lnSpc>
                <a:defRPr/>
              </a:pPr>
              <a:r>
                <a:rPr lang="zh-CN" altLang="en-US" sz="2000" dirty="0">
                  <a:solidFill>
                    <a:srgbClr val="EE410B"/>
                  </a:solidFill>
                  <a:cs typeface="+mn-ea"/>
                  <a:sym typeface="+mn-lt"/>
                </a:rPr>
                <a:t>使用的安全工具、安全防护品不合格；</a:t>
              </a:r>
            </a:p>
          </p:txBody>
        </p:sp>
        <p:cxnSp>
          <p:nvCxnSpPr>
            <p:cNvPr id="34" name="直接连接符 33"/>
            <p:cNvCxnSpPr/>
            <p:nvPr/>
          </p:nvCxnSpPr>
          <p:spPr>
            <a:xfrm>
              <a:off x="10934" y="4607"/>
              <a:ext cx="7619" cy="3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35" name="组合 34"/>
          <p:cNvGrpSpPr/>
          <p:nvPr/>
        </p:nvGrpSpPr>
        <p:grpSpPr>
          <a:xfrm>
            <a:off x="6918326" y="4841877"/>
            <a:ext cx="4921885" cy="528955"/>
            <a:chOff x="11002" y="3582"/>
            <a:chExt cx="7751" cy="833"/>
          </a:xfrm>
        </p:grpSpPr>
        <p:sp>
          <p:nvSpPr>
            <p:cNvPr id="36" name="TextBox 54"/>
            <p:cNvSpPr txBox="1"/>
            <p:nvPr/>
          </p:nvSpPr>
          <p:spPr>
            <a:xfrm>
              <a:off x="11002" y="3582"/>
              <a:ext cx="872" cy="757"/>
            </a:xfrm>
            <a:prstGeom prst="rect">
              <a:avLst/>
            </a:prstGeom>
            <a:noFill/>
          </p:spPr>
          <p:txBody>
            <a:bodyPr wrap="square" lIns="49623" tIns="24811" rIns="49623" bIns="24811" rtlCol="0">
              <a:spAutoFit/>
            </a:bodyPr>
            <a:lstStyle/>
            <a:p>
              <a:pPr defTabSz="914400">
                <a:defRPr/>
              </a:pPr>
              <a:r>
                <a:rPr lang="en-US" sz="2800" dirty="0">
                  <a:solidFill>
                    <a:srgbClr val="EE410B"/>
                  </a:solidFill>
                  <a:cs typeface="+mn-ea"/>
                  <a:sym typeface="+mn-lt"/>
                </a:rPr>
                <a:t>5.</a:t>
              </a:r>
            </a:p>
          </p:txBody>
        </p:sp>
        <p:sp>
          <p:nvSpPr>
            <p:cNvPr id="37" name="Rectangle 19"/>
            <p:cNvSpPr/>
            <p:nvPr/>
          </p:nvSpPr>
          <p:spPr>
            <a:xfrm>
              <a:off x="11648" y="3679"/>
              <a:ext cx="7105" cy="564"/>
            </a:xfrm>
            <a:prstGeom prst="rect">
              <a:avLst/>
            </a:prstGeom>
          </p:spPr>
          <p:txBody>
            <a:bodyPr wrap="square" lIns="49623" tIns="24811" rIns="49623" bIns="24811">
              <a:spAutoFit/>
            </a:bodyPr>
            <a:lstStyle/>
            <a:p>
              <a:pPr>
                <a:spcBef>
                  <a:spcPts val="1200"/>
                </a:spcBef>
              </a:pPr>
              <a:r>
                <a:rPr lang="zh-CN" altLang="en-US" sz="2000" dirty="0">
                  <a:solidFill>
                    <a:srgbClr val="EE410B"/>
                  </a:solidFill>
                  <a:cs typeface="+mn-ea"/>
                  <a:sym typeface="+mn-lt"/>
                </a:rPr>
                <a:t>冒险进入危险区域；</a:t>
              </a:r>
            </a:p>
          </p:txBody>
        </p:sp>
        <p:cxnSp>
          <p:nvCxnSpPr>
            <p:cNvPr id="38" name="直接连接符 37"/>
            <p:cNvCxnSpPr/>
            <p:nvPr/>
          </p:nvCxnSpPr>
          <p:spPr>
            <a:xfrm>
              <a:off x="11144" y="4370"/>
              <a:ext cx="7501" cy="4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9" name="组合 8"/>
          <p:cNvGrpSpPr/>
          <p:nvPr/>
        </p:nvGrpSpPr>
        <p:grpSpPr>
          <a:xfrm>
            <a:off x="6984366" y="5436871"/>
            <a:ext cx="4898391" cy="972820"/>
            <a:chOff x="10998" y="3471"/>
            <a:chExt cx="7714" cy="1532"/>
          </a:xfrm>
        </p:grpSpPr>
        <p:sp>
          <p:nvSpPr>
            <p:cNvPr id="10" name="TextBox 54"/>
            <p:cNvSpPr txBox="1"/>
            <p:nvPr/>
          </p:nvSpPr>
          <p:spPr>
            <a:xfrm>
              <a:off x="10998" y="3882"/>
              <a:ext cx="872" cy="757"/>
            </a:xfrm>
            <a:prstGeom prst="rect">
              <a:avLst/>
            </a:prstGeom>
            <a:noFill/>
          </p:spPr>
          <p:txBody>
            <a:bodyPr wrap="square" lIns="49623" tIns="24811" rIns="49623" bIns="24811" rtlCol="0">
              <a:spAutoFit/>
            </a:bodyPr>
            <a:lstStyle/>
            <a:p>
              <a:pPr defTabSz="914400">
                <a:defRPr/>
              </a:pPr>
              <a:r>
                <a:rPr lang="en-US" sz="2800" dirty="0">
                  <a:solidFill>
                    <a:srgbClr val="EE410B"/>
                  </a:solidFill>
                  <a:cs typeface="+mn-ea"/>
                  <a:sym typeface="+mn-lt"/>
                </a:rPr>
                <a:t>6.</a:t>
              </a:r>
            </a:p>
          </p:txBody>
        </p:sp>
        <p:sp>
          <p:nvSpPr>
            <p:cNvPr id="14" name="Rectangle 19"/>
            <p:cNvSpPr/>
            <p:nvPr/>
          </p:nvSpPr>
          <p:spPr>
            <a:xfrm>
              <a:off x="11607" y="3471"/>
              <a:ext cx="7105" cy="1447"/>
            </a:xfrm>
            <a:prstGeom prst="rect">
              <a:avLst/>
            </a:prstGeom>
          </p:spPr>
          <p:txBody>
            <a:bodyPr wrap="square" lIns="49623" tIns="24811" rIns="49623" bIns="24811">
              <a:spAutoFit/>
            </a:bodyPr>
            <a:lstStyle/>
            <a:p>
              <a:pPr>
                <a:lnSpc>
                  <a:spcPct val="150000"/>
                </a:lnSpc>
              </a:pPr>
              <a:r>
                <a:rPr lang="zh-CN" altLang="en-US" sz="2000" dirty="0">
                  <a:solidFill>
                    <a:srgbClr val="EE410B"/>
                  </a:solidFill>
                  <a:cs typeface="+mn-ea"/>
                  <a:sym typeface="+mn-lt"/>
                </a:rPr>
                <a:t>不执行规定的安全防范措施，对违章指挥盲目服从，不加抵制；</a:t>
              </a:r>
            </a:p>
          </p:txBody>
        </p:sp>
        <p:cxnSp>
          <p:nvCxnSpPr>
            <p:cNvPr id="15" name="直接连接符 14"/>
            <p:cNvCxnSpPr/>
            <p:nvPr/>
          </p:nvCxnSpPr>
          <p:spPr>
            <a:xfrm>
              <a:off x="11144" y="4958"/>
              <a:ext cx="7501" cy="4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39" name="文本框 38"/>
          <p:cNvSpPr txBox="1"/>
          <p:nvPr/>
        </p:nvSpPr>
        <p:spPr>
          <a:xfrm>
            <a:off x="1693032" y="261001"/>
            <a:ext cx="2784000" cy="584775"/>
          </a:xfrm>
          <a:prstGeom prst="rect">
            <a:avLst/>
          </a:prstGeom>
          <a:noFill/>
        </p:spPr>
        <p:txBody>
          <a:bodyPr wrap="square" rtlCol="0">
            <a:spAutoFit/>
          </a:bodyPr>
          <a:lstStyle/>
          <a:p>
            <a:r>
              <a:rPr lang="zh-CN" altLang="en-US" sz="3200" b="1" dirty="0">
                <a:cs typeface="+mn-ea"/>
                <a:sym typeface="+mn-lt"/>
              </a:rPr>
              <a:t>违章作业</a:t>
            </a: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A0CE1AF-DAB2-4ADF-93FA-D25DD27C0739}" type="datetime1">
              <a:rPr lang="zh-CN" altLang="en-US" smtClean="0">
                <a:latin typeface="+mn-lt"/>
                <a:ea typeface="+mn-ea"/>
                <a:cs typeface="+mn-ea"/>
                <a:sym typeface="+mn-lt"/>
              </a:rPr>
              <a:t>2022/8/16</a:t>
            </a:fld>
            <a:endParaRPr lang="zh-CN" altLang="en-US">
              <a:latin typeface="+mn-lt"/>
              <a:ea typeface="+mn-ea"/>
              <a:cs typeface="+mn-ea"/>
              <a:sym typeface="+mn-lt"/>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4001" y="849980"/>
            <a:ext cx="7300124" cy="5386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本框 3"/>
          <p:cNvSpPr txBox="1"/>
          <p:nvPr/>
        </p:nvSpPr>
        <p:spPr>
          <a:xfrm>
            <a:off x="1693032" y="261001"/>
            <a:ext cx="2784000" cy="584775"/>
          </a:xfrm>
          <a:prstGeom prst="rect">
            <a:avLst/>
          </a:prstGeom>
          <a:noFill/>
        </p:spPr>
        <p:txBody>
          <a:bodyPr wrap="square" rtlCol="0">
            <a:spAutoFit/>
          </a:bodyPr>
          <a:lstStyle/>
          <a:p>
            <a:r>
              <a:rPr lang="zh-CN" altLang="en-US" sz="3200" b="1" dirty="0">
                <a:cs typeface="+mn-ea"/>
                <a:sym typeface="+mn-lt"/>
              </a:rPr>
              <a:t>违章作业</a:t>
            </a: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roofs-of-the-banking-center-london-2210x1475"/>
          <p:cNvPicPr>
            <a:picLocks noChangeAspect="1"/>
          </p:cNvPicPr>
          <p:nvPr/>
        </p:nvPicPr>
        <p:blipFill>
          <a:blip r:embed="rId3"/>
          <a:srcRect b="53013"/>
          <a:stretch>
            <a:fillRect/>
          </a:stretch>
        </p:blipFill>
        <p:spPr>
          <a:xfrm>
            <a:off x="0" y="0"/>
            <a:ext cx="12186920" cy="3822065"/>
          </a:xfrm>
          <a:prstGeom prst="rect">
            <a:avLst/>
          </a:prstGeom>
        </p:spPr>
      </p:pic>
      <p:sp>
        <p:nvSpPr>
          <p:cNvPr id="4" name="矩形 3"/>
          <p:cNvSpPr/>
          <p:nvPr/>
        </p:nvSpPr>
        <p:spPr>
          <a:xfrm>
            <a:off x="-884582" y="635"/>
            <a:ext cx="12186920" cy="3821430"/>
          </a:xfrm>
          <a:prstGeom prst="rect">
            <a:avLst/>
          </a:prstGeom>
          <a:solidFill>
            <a:schemeClr val="accent5">
              <a:lumMod val="50000"/>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 name="文本框 11"/>
          <p:cNvSpPr txBox="1"/>
          <p:nvPr/>
        </p:nvSpPr>
        <p:spPr>
          <a:xfrm>
            <a:off x="3440486" y="4073137"/>
            <a:ext cx="7722704" cy="1200329"/>
          </a:xfrm>
          <a:prstGeom prst="rect">
            <a:avLst/>
          </a:prstGeom>
          <a:noFill/>
        </p:spPr>
        <p:txBody>
          <a:bodyPr wrap="square" rtlCol="0">
            <a:spAutoFit/>
          </a:bodyPr>
          <a:lstStyle/>
          <a:p>
            <a:r>
              <a:rPr lang="zh-CN" altLang="en-US" sz="7200" b="1" dirty="0">
                <a:cs typeface="+mn-ea"/>
                <a:sym typeface="+mn-lt"/>
              </a:rPr>
              <a:t>安全为了谁？</a:t>
            </a:r>
          </a:p>
        </p:txBody>
      </p:sp>
      <p:sp>
        <p:nvSpPr>
          <p:cNvPr id="14" name="文本框 13"/>
          <p:cNvSpPr txBox="1"/>
          <p:nvPr/>
        </p:nvSpPr>
        <p:spPr>
          <a:xfrm>
            <a:off x="4229873" y="2056764"/>
            <a:ext cx="3727174" cy="1200329"/>
          </a:xfrm>
          <a:prstGeom prst="rect">
            <a:avLst/>
          </a:prstGeom>
          <a:noFill/>
        </p:spPr>
        <p:txBody>
          <a:bodyPr wrap="square" rtlCol="0">
            <a:spAutoFit/>
          </a:bodyPr>
          <a:lstStyle/>
          <a:p>
            <a:r>
              <a:rPr lang="zh-CN" altLang="en-US" sz="7200" b="1" dirty="0">
                <a:solidFill>
                  <a:schemeClr val="bg1"/>
                </a:solidFill>
                <a:cs typeface="+mn-ea"/>
                <a:sym typeface="+mn-lt"/>
              </a:rPr>
              <a:t>第一节</a:t>
            </a: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Z:\环安部\0、能源环安部-分组管理\环安管理组\安全管理\05安全检查\2015年安全检查\五月份安全检查\新厂\隐患图片\DSC03784.JPG"/>
          <p:cNvPicPr>
            <a:picLocks noChangeAspect="1"/>
          </p:cNvPicPr>
          <p:nvPr/>
        </p:nvPicPr>
        <p:blipFill>
          <a:blip r:embed="rId3"/>
          <a:stretch>
            <a:fillRect/>
          </a:stretch>
        </p:blipFill>
        <p:spPr>
          <a:xfrm>
            <a:off x="1676400" y="914400"/>
            <a:ext cx="3860800" cy="2895600"/>
          </a:xfrm>
          <a:prstGeom prst="rect">
            <a:avLst/>
          </a:prstGeom>
          <a:noFill/>
          <a:ln w="9525">
            <a:noFill/>
          </a:ln>
        </p:spPr>
      </p:pic>
      <p:pic>
        <p:nvPicPr>
          <p:cNvPr id="12292" name="Picture 2" descr="照片 004"/>
          <p:cNvPicPr>
            <a:picLocks noChangeAspect="1"/>
          </p:cNvPicPr>
          <p:nvPr/>
        </p:nvPicPr>
        <p:blipFill>
          <a:blip r:embed="rId4"/>
          <a:stretch>
            <a:fillRect/>
          </a:stretch>
        </p:blipFill>
        <p:spPr>
          <a:xfrm>
            <a:off x="5943600" y="914400"/>
            <a:ext cx="3759200" cy="2819400"/>
          </a:xfrm>
          <a:prstGeom prst="rect">
            <a:avLst/>
          </a:prstGeom>
          <a:noFill/>
          <a:ln w="9525">
            <a:noFill/>
          </a:ln>
        </p:spPr>
      </p:pic>
      <p:pic>
        <p:nvPicPr>
          <p:cNvPr id="12293" name="Picture 3" descr="Z:\环安部\0、能源环安部-分组管理\环安管理组\安全管理\05安全检查\2015年安全检查\三月份安全检查\隐患图片\铭恒交叉检查\DSC03432.JPG"/>
          <p:cNvPicPr>
            <a:picLocks noChangeAspect="1"/>
          </p:cNvPicPr>
          <p:nvPr/>
        </p:nvPicPr>
        <p:blipFill>
          <a:blip r:embed="rId5"/>
          <a:stretch>
            <a:fillRect/>
          </a:stretch>
        </p:blipFill>
        <p:spPr>
          <a:xfrm>
            <a:off x="3810002" y="3886200"/>
            <a:ext cx="3787775" cy="2819400"/>
          </a:xfrm>
          <a:prstGeom prst="rect">
            <a:avLst/>
          </a:prstGeom>
          <a:noFill/>
          <a:ln w="9525">
            <a:noFill/>
          </a:ln>
        </p:spPr>
      </p:pic>
      <p:grpSp>
        <p:nvGrpSpPr>
          <p:cNvPr id="12294" name="组合 15"/>
          <p:cNvGrpSpPr/>
          <p:nvPr/>
        </p:nvGrpSpPr>
        <p:grpSpPr>
          <a:xfrm>
            <a:off x="4495800" y="2667000"/>
            <a:ext cx="990600" cy="1066800"/>
            <a:chOff x="2819400" y="2971800"/>
            <a:chExt cx="609600" cy="762000"/>
          </a:xfrm>
        </p:grpSpPr>
        <p:cxnSp>
          <p:nvCxnSpPr>
            <p:cNvPr id="10" name="直接连接符 9"/>
            <p:cNvCxnSpPr/>
            <p:nvPr/>
          </p:nvCxnSpPr>
          <p:spPr>
            <a:xfrm rot="16200000" flipH="1">
              <a:off x="2743200" y="3048000"/>
              <a:ext cx="762000" cy="609600"/>
            </a:xfrm>
            <a:prstGeom prst="line">
              <a:avLst/>
            </a:prstGeom>
            <a:ln w="1016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rot="5400000">
              <a:off x="2743200" y="3048000"/>
              <a:ext cx="762000" cy="609600"/>
            </a:xfrm>
            <a:prstGeom prst="line">
              <a:avLst/>
            </a:prstGeom>
            <a:ln w="1016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2295" name="组合 16"/>
          <p:cNvGrpSpPr/>
          <p:nvPr/>
        </p:nvGrpSpPr>
        <p:grpSpPr>
          <a:xfrm>
            <a:off x="8458200" y="2590800"/>
            <a:ext cx="990600" cy="1066800"/>
            <a:chOff x="2819400" y="2971800"/>
            <a:chExt cx="609600" cy="762000"/>
          </a:xfrm>
        </p:grpSpPr>
        <p:cxnSp>
          <p:nvCxnSpPr>
            <p:cNvPr id="18" name="直接连接符 17"/>
            <p:cNvCxnSpPr/>
            <p:nvPr/>
          </p:nvCxnSpPr>
          <p:spPr>
            <a:xfrm rot="16200000" flipH="1">
              <a:off x="2743200" y="3048000"/>
              <a:ext cx="762000" cy="609600"/>
            </a:xfrm>
            <a:prstGeom prst="line">
              <a:avLst/>
            </a:prstGeom>
            <a:ln w="1016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rot="5400000">
              <a:off x="2743200" y="3048000"/>
              <a:ext cx="762000" cy="609600"/>
            </a:xfrm>
            <a:prstGeom prst="line">
              <a:avLst/>
            </a:prstGeom>
            <a:ln w="1016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2296" name="组合 19"/>
          <p:cNvGrpSpPr/>
          <p:nvPr/>
        </p:nvGrpSpPr>
        <p:grpSpPr>
          <a:xfrm>
            <a:off x="6477000" y="5486400"/>
            <a:ext cx="990600" cy="1066800"/>
            <a:chOff x="2819400" y="2971800"/>
            <a:chExt cx="609600" cy="762000"/>
          </a:xfrm>
        </p:grpSpPr>
        <p:cxnSp>
          <p:nvCxnSpPr>
            <p:cNvPr id="21" name="直接连接符 20"/>
            <p:cNvCxnSpPr/>
            <p:nvPr/>
          </p:nvCxnSpPr>
          <p:spPr>
            <a:xfrm rot="16200000" flipH="1">
              <a:off x="2743200" y="3048000"/>
              <a:ext cx="762000" cy="609600"/>
            </a:xfrm>
            <a:prstGeom prst="line">
              <a:avLst/>
            </a:prstGeom>
            <a:ln w="1016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rot="5400000">
              <a:off x="2743200" y="3048000"/>
              <a:ext cx="762000" cy="609600"/>
            </a:xfrm>
            <a:prstGeom prst="line">
              <a:avLst/>
            </a:prstGeom>
            <a:ln w="1016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0" name="文本框 19"/>
          <p:cNvSpPr txBox="1"/>
          <p:nvPr/>
        </p:nvSpPr>
        <p:spPr>
          <a:xfrm>
            <a:off x="1693032" y="261001"/>
            <a:ext cx="2784000" cy="584775"/>
          </a:xfrm>
          <a:prstGeom prst="rect">
            <a:avLst/>
          </a:prstGeom>
          <a:noFill/>
        </p:spPr>
        <p:txBody>
          <a:bodyPr wrap="square" rtlCol="0">
            <a:spAutoFit/>
          </a:bodyPr>
          <a:lstStyle/>
          <a:p>
            <a:r>
              <a:rPr lang="zh-CN" altLang="en-US" sz="3200" b="1" dirty="0">
                <a:cs typeface="+mn-ea"/>
                <a:sym typeface="+mn-lt"/>
              </a:rPr>
              <a:t>违章作业</a:t>
            </a: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861718" y="2232820"/>
            <a:ext cx="4977863" cy="956945"/>
            <a:chOff x="10862" y="3737"/>
            <a:chExt cx="7839" cy="1507"/>
          </a:xfrm>
        </p:grpSpPr>
        <p:sp>
          <p:nvSpPr>
            <p:cNvPr id="6" name="TextBox 54"/>
            <p:cNvSpPr txBox="1"/>
            <p:nvPr/>
          </p:nvSpPr>
          <p:spPr>
            <a:xfrm>
              <a:off x="10862" y="3774"/>
              <a:ext cx="872" cy="757"/>
            </a:xfrm>
            <a:prstGeom prst="rect">
              <a:avLst/>
            </a:prstGeom>
            <a:noFill/>
          </p:spPr>
          <p:txBody>
            <a:bodyPr wrap="square" lIns="49623" tIns="24811" rIns="49623" bIns="24811" rtlCol="0">
              <a:spAutoFit/>
            </a:bodyPr>
            <a:lstStyle/>
            <a:p>
              <a:pPr defTabSz="914400">
                <a:defRPr/>
              </a:pPr>
              <a:r>
                <a:rPr lang="id-ID" sz="2800" dirty="0">
                  <a:solidFill>
                    <a:srgbClr val="EE410B"/>
                  </a:solidFill>
                  <a:cs typeface="+mn-ea"/>
                  <a:sym typeface="+mn-lt"/>
                </a:rPr>
                <a:t>1</a:t>
              </a:r>
              <a:r>
                <a:rPr lang="en-US" sz="2800" dirty="0">
                  <a:solidFill>
                    <a:srgbClr val="EE410B"/>
                  </a:solidFill>
                  <a:cs typeface="+mn-ea"/>
                  <a:sym typeface="+mn-lt"/>
                </a:rPr>
                <a:t>.</a:t>
              </a:r>
            </a:p>
          </p:txBody>
        </p:sp>
        <p:sp>
          <p:nvSpPr>
            <p:cNvPr id="7" name="Rectangle 19"/>
            <p:cNvSpPr/>
            <p:nvPr/>
          </p:nvSpPr>
          <p:spPr>
            <a:xfrm>
              <a:off x="11508" y="3737"/>
              <a:ext cx="7193" cy="1447"/>
            </a:xfrm>
            <a:prstGeom prst="rect">
              <a:avLst/>
            </a:prstGeom>
          </p:spPr>
          <p:txBody>
            <a:bodyPr wrap="square" lIns="49623" tIns="24811" rIns="49623" bIns="24811">
              <a:spAutoFit/>
            </a:bodyPr>
            <a:lstStyle/>
            <a:p>
              <a:pPr defTabSz="914400">
                <a:lnSpc>
                  <a:spcPct val="150000"/>
                </a:lnSpc>
                <a:defRPr/>
              </a:pPr>
              <a:r>
                <a:rPr lang="zh-CN" altLang="en-US" sz="2000" dirty="0">
                  <a:solidFill>
                    <a:srgbClr val="EE410B"/>
                  </a:solidFill>
                  <a:cs typeface="+mn-ea"/>
                  <a:sym typeface="+mn-lt"/>
                </a:rPr>
                <a:t>不遵守各项规章制度，违反工作纪律和操作规程等；</a:t>
              </a:r>
            </a:p>
          </p:txBody>
        </p:sp>
        <p:cxnSp>
          <p:nvCxnSpPr>
            <p:cNvPr id="16" name="直接连接符 15"/>
            <p:cNvCxnSpPr/>
            <p:nvPr/>
          </p:nvCxnSpPr>
          <p:spPr>
            <a:xfrm>
              <a:off x="11016" y="5244"/>
              <a:ext cx="742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8" name="圆角矩形 6"/>
          <p:cNvSpPr>
            <a:spLocks noChangeArrowheads="1"/>
          </p:cNvSpPr>
          <p:nvPr/>
        </p:nvSpPr>
        <p:spPr bwMode="auto">
          <a:xfrm>
            <a:off x="6984053" y="1591864"/>
            <a:ext cx="2471167" cy="461856"/>
          </a:xfrm>
          <a:prstGeom prst="roundRect">
            <a:avLst>
              <a:gd name="adj" fmla="val 0"/>
            </a:avLst>
          </a:prstGeom>
          <a:solidFill>
            <a:schemeClr val="accent1"/>
          </a:solidFill>
          <a:ln>
            <a:noFill/>
          </a:ln>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defTabSz="914400">
              <a:defRPr/>
            </a:pPr>
            <a:endParaRPr lang="zh-CN" altLang="en-US">
              <a:solidFill>
                <a:srgbClr val="FFFFFF"/>
              </a:solidFill>
              <a:latin typeface="+mn-lt"/>
              <a:ea typeface="+mn-ea"/>
              <a:cs typeface="+mn-ea"/>
              <a:sym typeface="+mn-lt"/>
            </a:endParaRPr>
          </a:p>
        </p:txBody>
      </p:sp>
      <p:sp>
        <p:nvSpPr>
          <p:cNvPr id="19" name="文本框 7"/>
          <p:cNvSpPr txBox="1">
            <a:spLocks noChangeArrowheads="1"/>
          </p:cNvSpPr>
          <p:nvPr/>
        </p:nvSpPr>
        <p:spPr bwMode="auto">
          <a:xfrm>
            <a:off x="6663752" y="1591865"/>
            <a:ext cx="31117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defTabSz="1216025">
              <a:spcBef>
                <a:spcPct val="20000"/>
              </a:spcBef>
              <a:defRPr/>
            </a:pPr>
            <a:r>
              <a:rPr lang="zh-CN" altLang="en-US" sz="2400" b="1" dirty="0">
                <a:solidFill>
                  <a:prstClr val="white"/>
                </a:solidFill>
                <a:latin typeface="+mn-lt"/>
                <a:ea typeface="+mn-ea"/>
                <a:cs typeface="+mn-ea"/>
                <a:sym typeface="+mn-lt"/>
              </a:rPr>
              <a:t>常见违反劳动纪律</a:t>
            </a:r>
          </a:p>
        </p:txBody>
      </p:sp>
      <p:sp>
        <p:nvSpPr>
          <p:cNvPr id="24" name="矩形 23"/>
          <p:cNvSpPr/>
          <p:nvPr/>
        </p:nvSpPr>
        <p:spPr>
          <a:xfrm flipH="1">
            <a:off x="934085" y="4520566"/>
            <a:ext cx="5756275" cy="1657351"/>
          </a:xfrm>
          <a:prstGeom prst="rect">
            <a:avLst/>
          </a:prstGeom>
          <a:solidFill>
            <a:schemeClr val="accent1"/>
          </a:solidFill>
          <a:ln w="12700" cap="flat" cmpd="sng" algn="ctr">
            <a:noFill/>
            <a:prstDash val="solid"/>
            <a:miter lim="800000"/>
          </a:ln>
          <a:effectLst/>
        </p:spPr>
        <p:txBody>
          <a:bodyPr lIns="100751" tIns="50376" rIns="100751" bIns="50376" anchor="ctr"/>
          <a:lstStyle/>
          <a:p>
            <a:pPr>
              <a:lnSpc>
                <a:spcPct val="150000"/>
              </a:lnSpc>
              <a:spcBef>
                <a:spcPts val="1200"/>
              </a:spcBef>
            </a:pPr>
            <a:r>
              <a:rPr lang="zh-CN" altLang="en-US" dirty="0">
                <a:solidFill>
                  <a:schemeClr val="bg1"/>
                </a:solidFill>
                <a:cs typeface="+mn-ea"/>
                <a:sym typeface="+mn-lt"/>
              </a:rPr>
              <a:t>是指违反劳动生产过程中为维护工作团队的集体利益、维持正常的生产秩序而制定的要求每个员工遵守的规章制度的行为。包括组织纪律、工作纪律、技术纪律以及规章制度等。</a:t>
            </a:r>
            <a:endParaRPr lang="zh-CN" altLang="en-US" kern="0" dirty="0">
              <a:solidFill>
                <a:schemeClr val="bg1"/>
              </a:solidFill>
              <a:cs typeface="+mn-ea"/>
              <a:sym typeface="+mn-lt"/>
            </a:endParaRPr>
          </a:p>
        </p:txBody>
      </p:sp>
      <p:grpSp>
        <p:nvGrpSpPr>
          <p:cNvPr id="3" name="组合 2"/>
          <p:cNvGrpSpPr/>
          <p:nvPr/>
        </p:nvGrpSpPr>
        <p:grpSpPr>
          <a:xfrm>
            <a:off x="6828157" y="3149601"/>
            <a:ext cx="5012055" cy="1009014"/>
            <a:chOff x="10879" y="3737"/>
            <a:chExt cx="7893" cy="1589"/>
          </a:xfrm>
        </p:grpSpPr>
        <p:sp>
          <p:nvSpPr>
            <p:cNvPr id="4" name="TextBox 54"/>
            <p:cNvSpPr txBox="1"/>
            <p:nvPr/>
          </p:nvSpPr>
          <p:spPr>
            <a:xfrm>
              <a:off x="10879" y="4198"/>
              <a:ext cx="872" cy="757"/>
            </a:xfrm>
            <a:prstGeom prst="rect">
              <a:avLst/>
            </a:prstGeom>
            <a:noFill/>
          </p:spPr>
          <p:txBody>
            <a:bodyPr wrap="square" lIns="49623" tIns="24811" rIns="49623" bIns="24811" rtlCol="0">
              <a:spAutoFit/>
            </a:bodyPr>
            <a:lstStyle/>
            <a:p>
              <a:pPr defTabSz="914400">
                <a:defRPr/>
              </a:pPr>
              <a:r>
                <a:rPr lang="en-US" altLang="id-ID" sz="2800" dirty="0">
                  <a:solidFill>
                    <a:srgbClr val="EE410B"/>
                  </a:solidFill>
                  <a:cs typeface="+mn-ea"/>
                  <a:sym typeface="+mn-lt"/>
                </a:rPr>
                <a:t>2</a:t>
              </a:r>
              <a:r>
                <a:rPr lang="en-US" sz="2800" dirty="0">
                  <a:solidFill>
                    <a:srgbClr val="EE410B"/>
                  </a:solidFill>
                  <a:cs typeface="+mn-ea"/>
                  <a:sym typeface="+mn-lt"/>
                </a:rPr>
                <a:t>.</a:t>
              </a:r>
            </a:p>
          </p:txBody>
        </p:sp>
        <p:sp>
          <p:nvSpPr>
            <p:cNvPr id="5" name="Rectangle 19"/>
            <p:cNvSpPr/>
            <p:nvPr/>
          </p:nvSpPr>
          <p:spPr>
            <a:xfrm>
              <a:off x="11508" y="3737"/>
              <a:ext cx="7264" cy="1447"/>
            </a:xfrm>
            <a:prstGeom prst="rect">
              <a:avLst/>
            </a:prstGeom>
          </p:spPr>
          <p:txBody>
            <a:bodyPr wrap="square" lIns="49623" tIns="24811" rIns="49623" bIns="24811">
              <a:spAutoFit/>
            </a:bodyPr>
            <a:lstStyle/>
            <a:p>
              <a:pPr>
                <a:lnSpc>
                  <a:spcPct val="150000"/>
                </a:lnSpc>
              </a:pPr>
              <a:r>
                <a:rPr lang="zh-CN" altLang="en-US" sz="2000" dirty="0">
                  <a:solidFill>
                    <a:srgbClr val="EE410B"/>
                  </a:solidFill>
                  <a:cs typeface="+mn-ea"/>
                  <a:sym typeface="+mn-lt"/>
                </a:rPr>
                <a:t>不遵守考勤、休假、生产、奖惩制度及其他纪律；</a:t>
              </a:r>
            </a:p>
          </p:txBody>
        </p:sp>
        <p:cxnSp>
          <p:nvCxnSpPr>
            <p:cNvPr id="8" name="直接连接符 7"/>
            <p:cNvCxnSpPr/>
            <p:nvPr/>
          </p:nvCxnSpPr>
          <p:spPr>
            <a:xfrm>
              <a:off x="10981" y="5326"/>
              <a:ext cx="752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1" name="组合 10"/>
          <p:cNvGrpSpPr/>
          <p:nvPr/>
        </p:nvGrpSpPr>
        <p:grpSpPr>
          <a:xfrm>
            <a:off x="6864351" y="4283157"/>
            <a:ext cx="4925695" cy="817935"/>
            <a:chOff x="10899" y="3994"/>
            <a:chExt cx="7757" cy="1356"/>
          </a:xfrm>
        </p:grpSpPr>
        <p:sp>
          <p:nvSpPr>
            <p:cNvPr id="12" name="TextBox 54"/>
            <p:cNvSpPr txBox="1"/>
            <p:nvPr/>
          </p:nvSpPr>
          <p:spPr>
            <a:xfrm>
              <a:off x="10899" y="4146"/>
              <a:ext cx="872" cy="797"/>
            </a:xfrm>
            <a:prstGeom prst="rect">
              <a:avLst/>
            </a:prstGeom>
            <a:noFill/>
          </p:spPr>
          <p:txBody>
            <a:bodyPr wrap="square" lIns="49623" tIns="24811" rIns="49623" bIns="24811" rtlCol="0">
              <a:spAutoFit/>
            </a:bodyPr>
            <a:lstStyle/>
            <a:p>
              <a:pPr defTabSz="914400">
                <a:defRPr/>
              </a:pPr>
              <a:r>
                <a:rPr lang="en-US" sz="2800" dirty="0">
                  <a:solidFill>
                    <a:srgbClr val="EE410B"/>
                  </a:solidFill>
                  <a:cs typeface="+mn-ea"/>
                  <a:sym typeface="+mn-lt"/>
                </a:rPr>
                <a:t>3.</a:t>
              </a:r>
            </a:p>
          </p:txBody>
        </p:sp>
        <p:sp>
          <p:nvSpPr>
            <p:cNvPr id="13" name="Rectangle 19"/>
            <p:cNvSpPr/>
            <p:nvPr/>
          </p:nvSpPr>
          <p:spPr>
            <a:xfrm>
              <a:off x="11597" y="3994"/>
              <a:ext cx="7059" cy="1104"/>
            </a:xfrm>
            <a:prstGeom prst="rect">
              <a:avLst/>
            </a:prstGeom>
          </p:spPr>
          <p:txBody>
            <a:bodyPr wrap="square" lIns="49623" tIns="24811" rIns="49623" bIns="24811">
              <a:spAutoFit/>
            </a:bodyPr>
            <a:lstStyle/>
            <a:p>
              <a:pPr>
                <a:spcBef>
                  <a:spcPts val="1200"/>
                </a:spcBef>
              </a:pPr>
              <a:r>
                <a:rPr lang="zh-CN" altLang="en-US" sz="2000" dirty="0">
                  <a:solidFill>
                    <a:srgbClr val="EE410B"/>
                  </a:solidFill>
                  <a:cs typeface="+mn-ea"/>
                  <a:sym typeface="+mn-lt"/>
                </a:rPr>
                <a:t>迟到、早退、中途溜号；工作时间干私活、办私事；</a:t>
              </a:r>
            </a:p>
          </p:txBody>
        </p:sp>
        <p:cxnSp>
          <p:nvCxnSpPr>
            <p:cNvPr id="30" name="直接连接符 29"/>
            <p:cNvCxnSpPr/>
            <p:nvPr/>
          </p:nvCxnSpPr>
          <p:spPr>
            <a:xfrm>
              <a:off x="10974" y="5350"/>
              <a:ext cx="754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31" name="组合 30"/>
          <p:cNvGrpSpPr/>
          <p:nvPr/>
        </p:nvGrpSpPr>
        <p:grpSpPr>
          <a:xfrm>
            <a:off x="6897372" y="5100955"/>
            <a:ext cx="4883785" cy="480695"/>
            <a:chOff x="10862" y="3882"/>
            <a:chExt cx="7691" cy="757"/>
          </a:xfrm>
        </p:grpSpPr>
        <p:sp>
          <p:nvSpPr>
            <p:cNvPr id="32" name="TextBox 54"/>
            <p:cNvSpPr txBox="1"/>
            <p:nvPr/>
          </p:nvSpPr>
          <p:spPr>
            <a:xfrm>
              <a:off x="10862" y="3882"/>
              <a:ext cx="872" cy="757"/>
            </a:xfrm>
            <a:prstGeom prst="rect">
              <a:avLst/>
            </a:prstGeom>
            <a:noFill/>
          </p:spPr>
          <p:txBody>
            <a:bodyPr wrap="square" lIns="49623" tIns="24811" rIns="49623" bIns="24811" rtlCol="0">
              <a:spAutoFit/>
            </a:bodyPr>
            <a:lstStyle/>
            <a:p>
              <a:pPr defTabSz="914400">
                <a:defRPr/>
              </a:pPr>
              <a:r>
                <a:rPr lang="en-US" sz="2800" dirty="0">
                  <a:solidFill>
                    <a:srgbClr val="EE410B"/>
                  </a:solidFill>
                  <a:cs typeface="+mn-ea"/>
                  <a:sym typeface="+mn-lt"/>
                </a:rPr>
                <a:t>4.</a:t>
              </a:r>
            </a:p>
          </p:txBody>
        </p:sp>
        <p:sp>
          <p:nvSpPr>
            <p:cNvPr id="33" name="Rectangle 19"/>
            <p:cNvSpPr/>
            <p:nvPr/>
          </p:nvSpPr>
          <p:spPr>
            <a:xfrm>
              <a:off x="11508" y="3947"/>
              <a:ext cx="6998" cy="564"/>
            </a:xfrm>
            <a:prstGeom prst="rect">
              <a:avLst/>
            </a:prstGeom>
          </p:spPr>
          <p:txBody>
            <a:bodyPr wrap="square" lIns="49623" tIns="24811" rIns="49623" bIns="24811">
              <a:spAutoFit/>
            </a:bodyPr>
            <a:lstStyle/>
            <a:p>
              <a:pPr>
                <a:spcBef>
                  <a:spcPts val="1200"/>
                </a:spcBef>
              </a:pPr>
              <a:r>
                <a:rPr lang="zh-CN" altLang="en-US" sz="2000" dirty="0">
                  <a:solidFill>
                    <a:srgbClr val="EE410B"/>
                  </a:solidFill>
                  <a:cs typeface="+mn-ea"/>
                  <a:sym typeface="+mn-lt"/>
                </a:rPr>
                <a:t>私自动用他人工具、设备；</a:t>
              </a:r>
            </a:p>
          </p:txBody>
        </p:sp>
        <p:cxnSp>
          <p:nvCxnSpPr>
            <p:cNvPr id="34" name="直接连接符 33"/>
            <p:cNvCxnSpPr/>
            <p:nvPr/>
          </p:nvCxnSpPr>
          <p:spPr>
            <a:xfrm>
              <a:off x="10934" y="4607"/>
              <a:ext cx="7619" cy="3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35" name="组合 34"/>
          <p:cNvGrpSpPr/>
          <p:nvPr/>
        </p:nvGrpSpPr>
        <p:grpSpPr>
          <a:xfrm>
            <a:off x="6918326" y="5650867"/>
            <a:ext cx="4921885" cy="528955"/>
            <a:chOff x="11002" y="3582"/>
            <a:chExt cx="7751" cy="833"/>
          </a:xfrm>
        </p:grpSpPr>
        <p:sp>
          <p:nvSpPr>
            <p:cNvPr id="36" name="TextBox 54"/>
            <p:cNvSpPr txBox="1"/>
            <p:nvPr/>
          </p:nvSpPr>
          <p:spPr>
            <a:xfrm>
              <a:off x="11002" y="3582"/>
              <a:ext cx="872" cy="757"/>
            </a:xfrm>
            <a:prstGeom prst="rect">
              <a:avLst/>
            </a:prstGeom>
            <a:noFill/>
          </p:spPr>
          <p:txBody>
            <a:bodyPr wrap="square" lIns="49623" tIns="24811" rIns="49623" bIns="24811" rtlCol="0">
              <a:spAutoFit/>
            </a:bodyPr>
            <a:lstStyle/>
            <a:p>
              <a:pPr defTabSz="914400">
                <a:defRPr/>
              </a:pPr>
              <a:r>
                <a:rPr lang="en-US" sz="2800" dirty="0">
                  <a:solidFill>
                    <a:srgbClr val="EE410B"/>
                  </a:solidFill>
                  <a:cs typeface="+mn-ea"/>
                  <a:sym typeface="+mn-lt"/>
                </a:rPr>
                <a:t>5.</a:t>
              </a:r>
            </a:p>
          </p:txBody>
        </p:sp>
        <p:sp>
          <p:nvSpPr>
            <p:cNvPr id="37" name="Rectangle 19"/>
            <p:cNvSpPr/>
            <p:nvPr/>
          </p:nvSpPr>
          <p:spPr>
            <a:xfrm>
              <a:off x="11648" y="3679"/>
              <a:ext cx="7105" cy="564"/>
            </a:xfrm>
            <a:prstGeom prst="rect">
              <a:avLst/>
            </a:prstGeom>
          </p:spPr>
          <p:txBody>
            <a:bodyPr wrap="square" lIns="49623" tIns="24811" rIns="49623" bIns="24811">
              <a:spAutoFit/>
            </a:bodyPr>
            <a:lstStyle/>
            <a:p>
              <a:pPr>
                <a:spcBef>
                  <a:spcPts val="1200"/>
                </a:spcBef>
              </a:pPr>
              <a:r>
                <a:rPr lang="zh-CN" altLang="en-US" sz="2000" dirty="0">
                  <a:solidFill>
                    <a:srgbClr val="EE410B"/>
                  </a:solidFill>
                  <a:cs typeface="+mn-ea"/>
                  <a:sym typeface="+mn-lt"/>
                </a:rPr>
                <a:t>不履行劳动合同及违约承担的责任 ；</a:t>
              </a:r>
            </a:p>
          </p:txBody>
        </p:sp>
        <p:cxnSp>
          <p:nvCxnSpPr>
            <p:cNvPr id="38" name="直接连接符 37"/>
            <p:cNvCxnSpPr/>
            <p:nvPr/>
          </p:nvCxnSpPr>
          <p:spPr>
            <a:xfrm>
              <a:off x="11144" y="4370"/>
              <a:ext cx="7501" cy="4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pic>
        <p:nvPicPr>
          <p:cNvPr id="20" name="图片 19"/>
          <p:cNvPicPr>
            <a:picLocks noChangeAspect="1"/>
          </p:cNvPicPr>
          <p:nvPr/>
        </p:nvPicPr>
        <p:blipFill>
          <a:blip r:embed="rId3"/>
          <a:srcRect t="5975" b="12736"/>
          <a:stretch>
            <a:fillRect/>
          </a:stretch>
        </p:blipFill>
        <p:spPr>
          <a:xfrm>
            <a:off x="1094742" y="1021082"/>
            <a:ext cx="4935855" cy="3396615"/>
          </a:xfrm>
          <a:prstGeom prst="rect">
            <a:avLst/>
          </a:prstGeom>
        </p:spPr>
      </p:pic>
      <p:sp>
        <p:nvSpPr>
          <p:cNvPr id="39" name="文本框 38"/>
          <p:cNvSpPr txBox="1"/>
          <p:nvPr/>
        </p:nvSpPr>
        <p:spPr>
          <a:xfrm>
            <a:off x="1680000" y="302659"/>
            <a:ext cx="2784000" cy="584775"/>
          </a:xfrm>
          <a:prstGeom prst="rect">
            <a:avLst/>
          </a:prstGeom>
          <a:noFill/>
        </p:spPr>
        <p:txBody>
          <a:bodyPr wrap="square" rtlCol="0">
            <a:spAutoFit/>
          </a:bodyPr>
          <a:lstStyle/>
          <a:p>
            <a:r>
              <a:rPr lang="zh-CN" altLang="en-US" sz="3200" b="1" dirty="0">
                <a:cs typeface="+mn-ea"/>
                <a:sym typeface="+mn-lt"/>
              </a:rPr>
              <a:t>违反劳动纪律</a:t>
            </a: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A0CE1AF-DAB2-4ADF-93FA-D25DD27C0739}" type="datetime1">
              <a:rPr lang="zh-CN" altLang="en-US" smtClean="0">
                <a:latin typeface="+mn-lt"/>
                <a:ea typeface="+mn-ea"/>
                <a:cs typeface="+mn-ea"/>
                <a:sym typeface="+mn-lt"/>
              </a:rPr>
              <a:t>2022/8/16</a:t>
            </a:fld>
            <a:endParaRPr lang="zh-CN" altLang="en-US">
              <a:latin typeface="+mn-lt"/>
              <a:ea typeface="+mn-ea"/>
              <a:cs typeface="+mn-ea"/>
              <a:sym typeface="+mn-lt"/>
            </a:endParaRPr>
          </a:p>
        </p:txBody>
      </p:sp>
      <p:pic>
        <p:nvPicPr>
          <p:cNvPr id="3" name="Picture 6" descr="C:\Users\hp\Desktop\wzcz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9438" y="741001"/>
            <a:ext cx="7453124" cy="5474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4" descr="QQ截图20120814115413"/>
          <p:cNvPicPr>
            <a:picLocks noChangeAspect="1"/>
          </p:cNvPicPr>
          <p:nvPr/>
        </p:nvPicPr>
        <p:blipFill>
          <a:blip r:embed="rId3"/>
          <a:stretch>
            <a:fillRect/>
          </a:stretch>
        </p:blipFill>
        <p:spPr>
          <a:xfrm>
            <a:off x="1872000" y="964972"/>
            <a:ext cx="8345325" cy="5285373"/>
          </a:xfrm>
          <a:prstGeom prst="rect">
            <a:avLst/>
          </a:prstGeom>
          <a:noFill/>
          <a:ln w="9525">
            <a:noFill/>
          </a:ln>
        </p:spPr>
      </p:pic>
      <p:sp>
        <p:nvSpPr>
          <p:cNvPr id="7" name="文本框 6"/>
          <p:cNvSpPr txBox="1"/>
          <p:nvPr/>
        </p:nvSpPr>
        <p:spPr>
          <a:xfrm>
            <a:off x="1680000" y="302659"/>
            <a:ext cx="2784000" cy="584775"/>
          </a:xfrm>
          <a:prstGeom prst="rect">
            <a:avLst/>
          </a:prstGeom>
          <a:noFill/>
        </p:spPr>
        <p:txBody>
          <a:bodyPr wrap="square" rtlCol="0">
            <a:spAutoFit/>
          </a:bodyPr>
          <a:lstStyle/>
          <a:p>
            <a:r>
              <a:rPr lang="zh-CN" altLang="en-US" sz="3200" b="1" dirty="0">
                <a:cs typeface="+mn-ea"/>
                <a:sym typeface="+mn-lt"/>
              </a:rPr>
              <a:t>违反劳动纪律</a:t>
            </a: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descr="DSC02481"/>
          <p:cNvPicPr>
            <a:picLocks noChangeAspect="1"/>
          </p:cNvPicPr>
          <p:nvPr/>
        </p:nvPicPr>
        <p:blipFill>
          <a:blip r:embed="rId3"/>
          <a:stretch>
            <a:fillRect/>
          </a:stretch>
        </p:blipFill>
        <p:spPr>
          <a:xfrm>
            <a:off x="1872000" y="933555"/>
            <a:ext cx="8249960" cy="5310912"/>
          </a:xfrm>
          <a:prstGeom prst="rect">
            <a:avLst/>
          </a:prstGeom>
          <a:noFill/>
          <a:ln w="9525">
            <a:noFill/>
          </a:ln>
        </p:spPr>
      </p:pic>
      <p:sp>
        <p:nvSpPr>
          <p:cNvPr id="7" name="文本框 6"/>
          <p:cNvSpPr txBox="1"/>
          <p:nvPr/>
        </p:nvSpPr>
        <p:spPr>
          <a:xfrm>
            <a:off x="1680000" y="302659"/>
            <a:ext cx="2784000" cy="584775"/>
          </a:xfrm>
          <a:prstGeom prst="rect">
            <a:avLst/>
          </a:prstGeom>
          <a:noFill/>
        </p:spPr>
        <p:txBody>
          <a:bodyPr wrap="square" rtlCol="0">
            <a:spAutoFit/>
          </a:bodyPr>
          <a:lstStyle/>
          <a:p>
            <a:r>
              <a:rPr lang="zh-CN" altLang="en-US" sz="3200" b="1" dirty="0">
                <a:cs typeface="+mn-ea"/>
                <a:sym typeface="+mn-lt"/>
              </a:rPr>
              <a:t>违反劳动纪律</a:t>
            </a: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4" name="Text Box 9"/>
          <p:cNvSpPr txBox="1">
            <a:spLocks noChangeArrowheads="1"/>
          </p:cNvSpPr>
          <p:nvPr/>
        </p:nvSpPr>
        <p:spPr bwMode="auto">
          <a:xfrm>
            <a:off x="3260725" y="2232025"/>
            <a:ext cx="49688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latin typeface="+mn-lt"/>
              <a:ea typeface="+mn-ea"/>
              <a:cs typeface="+mn-ea"/>
              <a:sym typeface="+mn-lt"/>
            </a:endParaRPr>
          </a:p>
        </p:txBody>
      </p:sp>
      <p:sp>
        <p:nvSpPr>
          <p:cNvPr id="32775" name="Text Box 10"/>
          <p:cNvSpPr txBox="1">
            <a:spLocks noChangeArrowheads="1"/>
          </p:cNvSpPr>
          <p:nvPr/>
        </p:nvSpPr>
        <p:spPr bwMode="auto">
          <a:xfrm>
            <a:off x="1392000" y="261000"/>
            <a:ext cx="60356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en-US" sz="3200" b="1" dirty="0">
                <a:latin typeface="+mn-lt"/>
                <a:ea typeface="+mn-ea"/>
                <a:cs typeface="+mn-ea"/>
                <a:sym typeface="+mn-lt"/>
              </a:rPr>
              <a:t>“</a:t>
            </a:r>
            <a:r>
              <a:rPr lang="en-US" altLang="en-US" sz="3200" b="1" dirty="0" err="1">
                <a:latin typeface="+mn-lt"/>
                <a:ea typeface="+mn-ea"/>
                <a:cs typeface="+mn-ea"/>
                <a:sym typeface="+mn-lt"/>
              </a:rPr>
              <a:t>三违</a:t>
            </a:r>
            <a:r>
              <a:rPr lang="en-US" altLang="en-US" sz="3200" b="1" dirty="0">
                <a:latin typeface="+mn-lt"/>
                <a:ea typeface="+mn-ea"/>
                <a:cs typeface="+mn-ea"/>
                <a:sym typeface="+mn-lt"/>
              </a:rPr>
              <a:t>”</a:t>
            </a:r>
            <a:r>
              <a:rPr lang="zh-CN" altLang="en-US" sz="3200" b="1" dirty="0">
                <a:latin typeface="+mn-lt"/>
                <a:ea typeface="+mn-ea"/>
                <a:cs typeface="+mn-ea"/>
                <a:sym typeface="+mn-lt"/>
              </a:rPr>
              <a:t>现象的类型及特点</a:t>
            </a:r>
          </a:p>
        </p:txBody>
      </p:sp>
      <p:sp>
        <p:nvSpPr>
          <p:cNvPr id="32776" name="Text Box 11"/>
          <p:cNvSpPr txBox="1">
            <a:spLocks noChangeArrowheads="1"/>
          </p:cNvSpPr>
          <p:nvPr/>
        </p:nvSpPr>
        <p:spPr bwMode="auto">
          <a:xfrm>
            <a:off x="1082400" y="2032411"/>
            <a:ext cx="5607600" cy="2818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pPr>
            <a:endParaRPr lang="en-US" altLang="zh-CN" sz="800" b="1" dirty="0">
              <a:latin typeface="+mn-lt"/>
              <a:ea typeface="+mn-ea"/>
              <a:cs typeface="+mn-ea"/>
              <a:sym typeface="+mn-lt"/>
            </a:endParaRPr>
          </a:p>
          <a:p>
            <a:pPr eaLnBrk="1" hangingPunct="1">
              <a:lnSpc>
                <a:spcPct val="120000"/>
              </a:lnSpc>
            </a:pPr>
            <a:r>
              <a:rPr lang="en-US" altLang="zh-CN" sz="2800" b="1" dirty="0">
                <a:solidFill>
                  <a:srgbClr val="0000FF"/>
                </a:solidFill>
                <a:latin typeface="+mn-lt"/>
                <a:ea typeface="+mn-ea"/>
                <a:cs typeface="+mn-ea"/>
                <a:sym typeface="+mn-lt"/>
              </a:rPr>
              <a:t>       </a:t>
            </a:r>
            <a:r>
              <a:rPr lang="zh-CN" altLang="en-US" sz="2800" dirty="0">
                <a:latin typeface="+mn-lt"/>
                <a:ea typeface="+mn-ea"/>
                <a:cs typeface="+mn-ea"/>
                <a:sym typeface="+mn-lt"/>
              </a:rPr>
              <a:t>少数职工认为，日常作业只是一种简单的体力劳动，因此，对学技术钻业务和学习安全知识抱着无所谓的度，凭习惯和经验作业，造</a:t>
            </a:r>
          </a:p>
          <a:p>
            <a:pPr eaLnBrk="1" hangingPunct="1">
              <a:lnSpc>
                <a:spcPct val="120000"/>
              </a:lnSpc>
            </a:pPr>
            <a:r>
              <a:rPr lang="zh-CN" altLang="en-US" sz="2800" dirty="0">
                <a:latin typeface="+mn-lt"/>
                <a:ea typeface="+mn-ea"/>
                <a:cs typeface="+mn-ea"/>
                <a:sym typeface="+mn-lt"/>
              </a:rPr>
              <a:t>成盲目性</a:t>
            </a:r>
            <a:r>
              <a:rPr lang="en-US" altLang="en-US" sz="2800" dirty="0">
                <a:latin typeface="+mn-lt"/>
                <a:ea typeface="+mn-ea"/>
                <a:cs typeface="+mn-ea"/>
                <a:sym typeface="+mn-lt"/>
              </a:rPr>
              <a:t>“</a:t>
            </a:r>
            <a:r>
              <a:rPr lang="en-US" altLang="en-US" sz="2800" dirty="0" err="1">
                <a:latin typeface="+mn-lt"/>
                <a:ea typeface="+mn-ea"/>
                <a:cs typeface="+mn-ea"/>
                <a:sym typeface="+mn-lt"/>
              </a:rPr>
              <a:t>三违</a:t>
            </a:r>
            <a:r>
              <a:rPr lang="en-US" altLang="en-US" sz="2800" dirty="0">
                <a:latin typeface="+mn-lt"/>
                <a:ea typeface="+mn-ea"/>
                <a:cs typeface="+mn-ea"/>
                <a:sym typeface="+mn-lt"/>
              </a:rPr>
              <a:t>”</a:t>
            </a:r>
            <a:r>
              <a:rPr lang="zh-CN" altLang="en-US" sz="2800" dirty="0">
                <a:latin typeface="+mn-lt"/>
                <a:ea typeface="+mn-ea"/>
                <a:cs typeface="+mn-ea"/>
                <a:sym typeface="+mn-lt"/>
              </a:rPr>
              <a:t>。</a:t>
            </a:r>
          </a:p>
        </p:txBody>
      </p:sp>
      <p:pic>
        <p:nvPicPr>
          <p:cNvPr id="32777" name="Picture 12" descr="201109211032219041"/>
          <p:cNvPicPr>
            <a:picLocks noChangeAspect="1" noChangeArrowheads="1"/>
          </p:cNvPicPr>
          <p:nvPr/>
        </p:nvPicPr>
        <p:blipFill>
          <a:blip r:embed="rId3">
            <a:extLst>
              <a:ext uri="{28A0092B-C50C-407E-A947-70E740481C1C}">
                <a14:useLocalDpi xmlns:a14="http://schemas.microsoft.com/office/drawing/2010/main" val="0"/>
              </a:ext>
            </a:extLst>
          </a:blip>
          <a:srcRect l="1695" r="1695" b="10780"/>
          <a:stretch>
            <a:fillRect/>
          </a:stretch>
        </p:blipFill>
        <p:spPr bwMode="auto">
          <a:xfrm>
            <a:off x="6757944" y="1409700"/>
            <a:ext cx="4343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9" name="Rectangle 15"/>
          <p:cNvSpPr>
            <a:spLocks noChangeArrowheads="1"/>
          </p:cNvSpPr>
          <p:nvPr/>
        </p:nvSpPr>
        <p:spPr bwMode="auto">
          <a:xfrm>
            <a:off x="1743610" y="1169786"/>
            <a:ext cx="3235181" cy="668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pPr>
            <a:r>
              <a:rPr lang="en-US" altLang="zh-CN" sz="2800" b="1" dirty="0">
                <a:solidFill>
                  <a:srgbClr val="FF0000"/>
                </a:solidFill>
                <a:latin typeface="+mn-lt"/>
                <a:ea typeface="+mn-ea"/>
                <a:cs typeface="+mn-ea"/>
                <a:sym typeface="+mn-lt"/>
              </a:rPr>
              <a:t>1</a:t>
            </a:r>
            <a:r>
              <a:rPr lang="zh-CN" altLang="en-US" sz="2800" b="1" dirty="0">
                <a:solidFill>
                  <a:srgbClr val="FF0000"/>
                </a:solidFill>
                <a:latin typeface="+mn-lt"/>
                <a:ea typeface="+mn-ea"/>
                <a:cs typeface="+mn-ea"/>
                <a:sym typeface="+mn-lt"/>
              </a:rPr>
              <a:t>、盲目性</a:t>
            </a:r>
            <a:r>
              <a:rPr lang="en-US" altLang="en-US" sz="2800" b="1" dirty="0">
                <a:solidFill>
                  <a:srgbClr val="FF0000"/>
                </a:solidFill>
                <a:latin typeface="+mn-lt"/>
                <a:ea typeface="+mn-ea"/>
                <a:cs typeface="+mn-ea"/>
                <a:sym typeface="+mn-lt"/>
              </a:rPr>
              <a:t>“</a:t>
            </a:r>
            <a:r>
              <a:rPr lang="en-US" altLang="en-US" sz="2800" b="1" dirty="0" err="1">
                <a:solidFill>
                  <a:srgbClr val="FF0000"/>
                </a:solidFill>
                <a:latin typeface="+mn-lt"/>
                <a:ea typeface="+mn-ea"/>
                <a:cs typeface="+mn-ea"/>
                <a:sym typeface="+mn-lt"/>
              </a:rPr>
              <a:t>三违</a:t>
            </a:r>
            <a:r>
              <a:rPr lang="en-US" altLang="en-US" sz="2800" b="1" dirty="0">
                <a:solidFill>
                  <a:srgbClr val="FF0000"/>
                </a:solidFill>
                <a:latin typeface="+mn-lt"/>
                <a:ea typeface="+mn-ea"/>
                <a:cs typeface="+mn-ea"/>
                <a:sym typeface="+mn-lt"/>
              </a:rPr>
              <a:t>”</a:t>
            </a:r>
            <a:endParaRPr lang="zh-CN" altLang="en-US" sz="2800" b="1" dirty="0">
              <a:solidFill>
                <a:srgbClr val="FF0000"/>
              </a:solidFill>
              <a:latin typeface="+mn-lt"/>
              <a:ea typeface="+mn-ea"/>
              <a:cs typeface="+mn-ea"/>
              <a:sym typeface="+mn-lt"/>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2" name="Text Box 9"/>
          <p:cNvSpPr txBox="1">
            <a:spLocks noChangeArrowheads="1"/>
          </p:cNvSpPr>
          <p:nvPr/>
        </p:nvSpPr>
        <p:spPr bwMode="auto">
          <a:xfrm>
            <a:off x="1680000" y="1221994"/>
            <a:ext cx="3886200" cy="4688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20000"/>
              </a:lnSpc>
            </a:pPr>
            <a:r>
              <a:rPr lang="en-US" altLang="zh-CN" sz="2800" b="1" dirty="0">
                <a:solidFill>
                  <a:srgbClr val="FF0000"/>
                </a:solidFill>
                <a:latin typeface="+mn-lt"/>
                <a:ea typeface="+mn-ea"/>
                <a:cs typeface="+mn-ea"/>
                <a:sym typeface="+mn-lt"/>
              </a:rPr>
              <a:t>2</a:t>
            </a:r>
            <a:r>
              <a:rPr lang="zh-CN" altLang="en-US" sz="2800" b="1" dirty="0">
                <a:solidFill>
                  <a:srgbClr val="FF0000"/>
                </a:solidFill>
                <a:latin typeface="+mn-lt"/>
                <a:ea typeface="+mn-ea"/>
                <a:cs typeface="+mn-ea"/>
                <a:sym typeface="+mn-lt"/>
              </a:rPr>
              <a:t>、无知性</a:t>
            </a:r>
            <a:r>
              <a:rPr lang="en-US" altLang="en-US" sz="2800" b="1" dirty="0">
                <a:solidFill>
                  <a:srgbClr val="FF0000"/>
                </a:solidFill>
                <a:latin typeface="+mn-lt"/>
                <a:ea typeface="+mn-ea"/>
                <a:cs typeface="+mn-ea"/>
                <a:sym typeface="+mn-lt"/>
              </a:rPr>
              <a:t>“</a:t>
            </a:r>
            <a:r>
              <a:rPr lang="en-US" altLang="en-US" sz="2800" b="1" dirty="0" err="1">
                <a:solidFill>
                  <a:srgbClr val="FF0000"/>
                </a:solidFill>
                <a:latin typeface="+mn-lt"/>
                <a:ea typeface="+mn-ea"/>
                <a:cs typeface="+mn-ea"/>
                <a:sym typeface="+mn-lt"/>
              </a:rPr>
              <a:t>三违</a:t>
            </a:r>
            <a:r>
              <a:rPr lang="en-US" altLang="en-US" sz="2800" b="1" dirty="0">
                <a:solidFill>
                  <a:srgbClr val="FF0000"/>
                </a:solidFill>
                <a:latin typeface="+mn-lt"/>
                <a:ea typeface="+mn-ea"/>
                <a:cs typeface="+mn-ea"/>
                <a:sym typeface="+mn-lt"/>
              </a:rPr>
              <a:t>”</a:t>
            </a:r>
            <a:endParaRPr lang="zh-CN" altLang="en-US" sz="2800" b="1" dirty="0">
              <a:solidFill>
                <a:srgbClr val="FF0000"/>
              </a:solidFill>
              <a:latin typeface="+mn-lt"/>
              <a:ea typeface="+mn-ea"/>
              <a:cs typeface="+mn-ea"/>
              <a:sym typeface="+mn-lt"/>
            </a:endParaRPr>
          </a:p>
          <a:p>
            <a:pPr eaLnBrk="1" hangingPunct="1">
              <a:lnSpc>
                <a:spcPct val="120000"/>
              </a:lnSpc>
            </a:pPr>
            <a:endParaRPr lang="zh-CN" altLang="en-US" sz="800" b="1" dirty="0">
              <a:solidFill>
                <a:srgbClr val="FF0000"/>
              </a:solidFill>
              <a:latin typeface="+mn-lt"/>
              <a:ea typeface="+mn-ea"/>
              <a:cs typeface="+mn-ea"/>
              <a:sym typeface="+mn-lt"/>
            </a:endParaRPr>
          </a:p>
          <a:p>
            <a:pPr eaLnBrk="1" hangingPunct="1">
              <a:lnSpc>
                <a:spcPct val="135000"/>
              </a:lnSpc>
            </a:pPr>
            <a:r>
              <a:rPr lang="zh-CN" altLang="en-US" sz="2400" b="1" dirty="0">
                <a:latin typeface="+mn-lt"/>
                <a:ea typeface="+mn-ea"/>
                <a:cs typeface="+mn-ea"/>
                <a:sym typeface="+mn-lt"/>
              </a:rPr>
              <a:t>    相当一部分职工由于</a:t>
            </a:r>
          </a:p>
          <a:p>
            <a:pPr eaLnBrk="1" hangingPunct="1">
              <a:lnSpc>
                <a:spcPct val="135000"/>
              </a:lnSpc>
            </a:pPr>
            <a:r>
              <a:rPr lang="zh-CN" altLang="en-US" sz="2400" b="1" dirty="0">
                <a:latin typeface="+mn-lt"/>
                <a:ea typeface="+mn-ea"/>
                <a:cs typeface="+mn-ea"/>
                <a:sym typeface="+mn-lt"/>
              </a:rPr>
              <a:t>文化素质和技术素质较</a:t>
            </a:r>
          </a:p>
          <a:p>
            <a:pPr eaLnBrk="1" hangingPunct="1">
              <a:lnSpc>
                <a:spcPct val="135000"/>
              </a:lnSpc>
            </a:pPr>
            <a:r>
              <a:rPr lang="zh-CN" altLang="en-US" sz="2400" b="1" dirty="0">
                <a:latin typeface="+mn-lt"/>
                <a:ea typeface="+mn-ea"/>
                <a:cs typeface="+mn-ea"/>
                <a:sym typeface="+mn-lt"/>
              </a:rPr>
              <a:t>低，自控能力和自主保</a:t>
            </a:r>
          </a:p>
          <a:p>
            <a:pPr eaLnBrk="1" hangingPunct="1">
              <a:lnSpc>
                <a:spcPct val="135000"/>
              </a:lnSpc>
            </a:pPr>
            <a:r>
              <a:rPr lang="zh-CN" altLang="en-US" sz="2400" b="1" dirty="0">
                <a:latin typeface="+mn-lt"/>
                <a:ea typeface="+mn-ea"/>
                <a:cs typeface="+mn-ea"/>
                <a:sym typeface="+mn-lt"/>
              </a:rPr>
              <a:t>安意识差，对应知应会</a:t>
            </a:r>
          </a:p>
          <a:p>
            <a:pPr eaLnBrk="1" hangingPunct="1">
              <a:lnSpc>
                <a:spcPct val="135000"/>
              </a:lnSpc>
            </a:pPr>
            <a:r>
              <a:rPr lang="zh-CN" altLang="en-US" sz="2400" b="1" dirty="0">
                <a:latin typeface="+mn-lt"/>
                <a:ea typeface="+mn-ea"/>
                <a:cs typeface="+mn-ea"/>
                <a:sym typeface="+mn-lt"/>
              </a:rPr>
              <a:t>技术和工作措施一知半</a:t>
            </a:r>
          </a:p>
          <a:p>
            <a:pPr eaLnBrk="1" hangingPunct="1">
              <a:lnSpc>
                <a:spcPct val="135000"/>
              </a:lnSpc>
            </a:pPr>
            <a:r>
              <a:rPr lang="zh-CN" altLang="en-US" sz="2400" b="1" dirty="0">
                <a:latin typeface="+mn-lt"/>
                <a:ea typeface="+mn-ea"/>
                <a:cs typeface="+mn-ea"/>
                <a:sym typeface="+mn-lt"/>
              </a:rPr>
              <a:t>解，很多人违了章还根</a:t>
            </a:r>
          </a:p>
          <a:p>
            <a:pPr eaLnBrk="1" hangingPunct="1">
              <a:lnSpc>
                <a:spcPct val="135000"/>
              </a:lnSpc>
            </a:pPr>
            <a:r>
              <a:rPr lang="zh-CN" altLang="en-US" sz="2400" b="1" dirty="0">
                <a:latin typeface="+mn-lt"/>
                <a:ea typeface="+mn-ea"/>
                <a:cs typeface="+mn-ea"/>
                <a:sym typeface="+mn-lt"/>
              </a:rPr>
              <a:t>本不知道错在什么地</a:t>
            </a:r>
          </a:p>
          <a:p>
            <a:pPr eaLnBrk="1" hangingPunct="1">
              <a:lnSpc>
                <a:spcPct val="135000"/>
              </a:lnSpc>
            </a:pPr>
            <a:r>
              <a:rPr lang="zh-CN" altLang="en-US" sz="2400" b="1" dirty="0">
                <a:latin typeface="+mn-lt"/>
                <a:ea typeface="+mn-ea"/>
                <a:cs typeface="+mn-ea"/>
                <a:sym typeface="+mn-lt"/>
              </a:rPr>
              <a:t>方，造成无知性</a:t>
            </a:r>
            <a:r>
              <a:rPr lang="en-US" altLang="en-US" sz="2400" b="1" dirty="0">
                <a:latin typeface="+mn-lt"/>
                <a:ea typeface="+mn-ea"/>
                <a:cs typeface="+mn-ea"/>
                <a:sym typeface="+mn-lt"/>
              </a:rPr>
              <a:t>“</a:t>
            </a:r>
            <a:r>
              <a:rPr lang="en-US" altLang="en-US" sz="2400" b="1" dirty="0" err="1">
                <a:latin typeface="+mn-lt"/>
                <a:ea typeface="+mn-ea"/>
                <a:cs typeface="+mn-ea"/>
                <a:sym typeface="+mn-lt"/>
              </a:rPr>
              <a:t>三违</a:t>
            </a:r>
            <a:r>
              <a:rPr lang="en-US" altLang="en-US" sz="2400" b="1" dirty="0">
                <a:latin typeface="+mn-lt"/>
                <a:ea typeface="+mn-ea"/>
                <a:cs typeface="+mn-ea"/>
                <a:sym typeface="+mn-lt"/>
              </a:rPr>
              <a:t>”</a:t>
            </a:r>
            <a:r>
              <a:rPr lang="zh-CN" altLang="en-US" sz="2400" b="1" dirty="0">
                <a:latin typeface="+mn-lt"/>
                <a:ea typeface="+mn-ea"/>
                <a:cs typeface="+mn-ea"/>
                <a:sym typeface="+mn-lt"/>
              </a:rPr>
              <a:t>。</a:t>
            </a:r>
          </a:p>
        </p:txBody>
      </p:sp>
      <p:pic>
        <p:nvPicPr>
          <p:cNvPr id="34823" name="Picture 10"/>
          <p:cNvPicPr>
            <a:picLocks noChangeAspect="1" noChangeArrowheads="1"/>
          </p:cNvPicPr>
          <p:nvPr/>
        </p:nvPicPr>
        <p:blipFill>
          <a:blip r:embed="rId3">
            <a:extLst>
              <a:ext uri="{28A0092B-C50C-407E-A947-70E740481C1C}">
                <a14:useLocalDpi xmlns:a14="http://schemas.microsoft.com/office/drawing/2010/main" val="0"/>
              </a:ext>
            </a:extLst>
          </a:blip>
          <a:srcRect l="4286" t="4839" r="2856" b="9677"/>
          <a:stretch>
            <a:fillRect/>
          </a:stretch>
        </p:blipFill>
        <p:spPr bwMode="auto">
          <a:xfrm>
            <a:off x="5799139" y="1376547"/>
            <a:ext cx="49530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5" name="Text Box 13"/>
          <p:cNvSpPr txBox="1">
            <a:spLocks noChangeArrowheads="1"/>
          </p:cNvSpPr>
          <p:nvPr/>
        </p:nvSpPr>
        <p:spPr bwMode="auto">
          <a:xfrm>
            <a:off x="7620001" y="5791201"/>
            <a:ext cx="1311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b="1">
                <a:latin typeface="+mn-lt"/>
                <a:ea typeface="+mn-ea"/>
                <a:cs typeface="+mn-ea"/>
                <a:sym typeface="+mn-lt"/>
              </a:rPr>
              <a:t>半途而废</a:t>
            </a:r>
          </a:p>
        </p:txBody>
      </p:sp>
      <p:sp>
        <p:nvSpPr>
          <p:cNvPr id="10" name="Text Box 10"/>
          <p:cNvSpPr txBox="1">
            <a:spLocks noChangeArrowheads="1"/>
          </p:cNvSpPr>
          <p:nvPr/>
        </p:nvSpPr>
        <p:spPr bwMode="auto">
          <a:xfrm>
            <a:off x="1392000" y="261000"/>
            <a:ext cx="60356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en-US" sz="3200" b="1" dirty="0">
                <a:latin typeface="+mn-lt"/>
                <a:ea typeface="+mn-ea"/>
                <a:cs typeface="+mn-ea"/>
                <a:sym typeface="+mn-lt"/>
              </a:rPr>
              <a:t>“</a:t>
            </a:r>
            <a:r>
              <a:rPr lang="en-US" altLang="en-US" sz="3200" b="1" dirty="0" err="1">
                <a:latin typeface="+mn-lt"/>
                <a:ea typeface="+mn-ea"/>
                <a:cs typeface="+mn-ea"/>
                <a:sym typeface="+mn-lt"/>
              </a:rPr>
              <a:t>三违</a:t>
            </a:r>
            <a:r>
              <a:rPr lang="en-US" altLang="en-US" sz="3200" b="1" dirty="0">
                <a:latin typeface="+mn-lt"/>
                <a:ea typeface="+mn-ea"/>
                <a:cs typeface="+mn-ea"/>
                <a:sym typeface="+mn-lt"/>
              </a:rPr>
              <a:t>”</a:t>
            </a:r>
            <a:r>
              <a:rPr lang="zh-CN" altLang="en-US" sz="3200" b="1" dirty="0">
                <a:latin typeface="+mn-lt"/>
                <a:ea typeface="+mn-ea"/>
                <a:cs typeface="+mn-ea"/>
                <a:sym typeface="+mn-lt"/>
              </a:rPr>
              <a:t>现象的类型及特点</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70" name="Text Box 9"/>
          <p:cNvSpPr txBox="1">
            <a:spLocks noChangeArrowheads="1"/>
          </p:cNvSpPr>
          <p:nvPr/>
        </p:nvSpPr>
        <p:spPr bwMode="auto">
          <a:xfrm>
            <a:off x="2057400" y="1143001"/>
            <a:ext cx="5867400" cy="4906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20000"/>
              </a:lnSpc>
            </a:pPr>
            <a:r>
              <a:rPr lang="en-US" altLang="zh-CN" sz="2800" b="1" dirty="0">
                <a:solidFill>
                  <a:srgbClr val="FF0000"/>
                </a:solidFill>
                <a:latin typeface="+mn-lt"/>
                <a:ea typeface="+mn-ea"/>
                <a:cs typeface="+mn-ea"/>
                <a:sym typeface="+mn-lt"/>
              </a:rPr>
              <a:t>3</a:t>
            </a:r>
            <a:r>
              <a:rPr lang="zh-CN" altLang="en-US" sz="2800" b="1" dirty="0">
                <a:solidFill>
                  <a:srgbClr val="FF0000"/>
                </a:solidFill>
                <a:latin typeface="+mn-lt"/>
                <a:ea typeface="+mn-ea"/>
                <a:cs typeface="+mn-ea"/>
                <a:sym typeface="+mn-lt"/>
              </a:rPr>
              <a:t>、习惯性</a:t>
            </a:r>
            <a:r>
              <a:rPr lang="en-US" altLang="en-US" sz="2800" b="1" dirty="0">
                <a:solidFill>
                  <a:srgbClr val="FF0000"/>
                </a:solidFill>
                <a:latin typeface="+mn-lt"/>
                <a:ea typeface="+mn-ea"/>
                <a:cs typeface="+mn-ea"/>
                <a:sym typeface="+mn-lt"/>
              </a:rPr>
              <a:t>“</a:t>
            </a:r>
            <a:r>
              <a:rPr lang="en-US" altLang="en-US" sz="2800" b="1" dirty="0" err="1">
                <a:solidFill>
                  <a:srgbClr val="FF0000"/>
                </a:solidFill>
                <a:latin typeface="+mn-lt"/>
                <a:ea typeface="+mn-ea"/>
                <a:cs typeface="+mn-ea"/>
                <a:sym typeface="+mn-lt"/>
              </a:rPr>
              <a:t>三违</a:t>
            </a:r>
            <a:r>
              <a:rPr lang="en-US" altLang="en-US" sz="2800" b="1" dirty="0">
                <a:solidFill>
                  <a:srgbClr val="FF0000"/>
                </a:solidFill>
                <a:latin typeface="+mn-lt"/>
                <a:ea typeface="+mn-ea"/>
                <a:cs typeface="+mn-ea"/>
                <a:sym typeface="+mn-lt"/>
              </a:rPr>
              <a:t>”</a:t>
            </a:r>
            <a:endParaRPr lang="zh-CN" altLang="en-US" sz="2800" b="1" dirty="0">
              <a:solidFill>
                <a:srgbClr val="FF0000"/>
              </a:solidFill>
              <a:latin typeface="+mn-lt"/>
              <a:ea typeface="+mn-ea"/>
              <a:cs typeface="+mn-ea"/>
              <a:sym typeface="+mn-lt"/>
            </a:endParaRPr>
          </a:p>
          <a:p>
            <a:pPr eaLnBrk="1" hangingPunct="1">
              <a:lnSpc>
                <a:spcPct val="120000"/>
              </a:lnSpc>
            </a:pPr>
            <a:endParaRPr lang="zh-CN" altLang="en-US" sz="800" b="1" dirty="0">
              <a:solidFill>
                <a:srgbClr val="A50021"/>
              </a:solidFill>
              <a:latin typeface="+mn-lt"/>
              <a:ea typeface="+mn-ea"/>
              <a:cs typeface="+mn-ea"/>
              <a:sym typeface="+mn-lt"/>
            </a:endParaRPr>
          </a:p>
          <a:p>
            <a:pPr eaLnBrk="1" hangingPunct="1">
              <a:lnSpc>
                <a:spcPct val="140000"/>
              </a:lnSpc>
            </a:pPr>
            <a:r>
              <a:rPr lang="zh-CN" altLang="en-US" sz="2400" b="1" dirty="0">
                <a:solidFill>
                  <a:srgbClr val="0000FF"/>
                </a:solidFill>
                <a:latin typeface="+mn-lt"/>
                <a:ea typeface="+mn-ea"/>
                <a:cs typeface="+mn-ea"/>
                <a:sym typeface="+mn-lt"/>
              </a:rPr>
              <a:t>    </a:t>
            </a:r>
            <a:r>
              <a:rPr lang="zh-CN" altLang="en-US" sz="2800" b="1" dirty="0">
                <a:latin typeface="+mn-lt"/>
                <a:ea typeface="+mn-ea"/>
                <a:cs typeface="+mn-ea"/>
                <a:sym typeface="+mn-lt"/>
              </a:rPr>
              <a:t>有相当一部分员工，包</a:t>
            </a:r>
          </a:p>
          <a:p>
            <a:pPr eaLnBrk="1" hangingPunct="1">
              <a:lnSpc>
                <a:spcPct val="140000"/>
              </a:lnSpc>
            </a:pPr>
            <a:r>
              <a:rPr lang="zh-CN" altLang="en-US" sz="2800" b="1" dirty="0">
                <a:latin typeface="+mn-lt"/>
                <a:ea typeface="+mn-ea"/>
                <a:cs typeface="+mn-ea"/>
                <a:sym typeface="+mn-lt"/>
              </a:rPr>
              <a:t>括工程技术人员、班组长，</a:t>
            </a:r>
          </a:p>
          <a:p>
            <a:pPr eaLnBrk="1" hangingPunct="1">
              <a:lnSpc>
                <a:spcPct val="140000"/>
              </a:lnSpc>
            </a:pPr>
            <a:r>
              <a:rPr lang="zh-CN" altLang="en-US" sz="2800" b="1" dirty="0">
                <a:latin typeface="+mn-lt"/>
                <a:ea typeface="+mn-ea"/>
                <a:cs typeface="+mn-ea"/>
                <a:sym typeface="+mn-lt"/>
              </a:rPr>
              <a:t>不能摆正安全与效益的关</a:t>
            </a:r>
          </a:p>
          <a:p>
            <a:pPr eaLnBrk="1" hangingPunct="1">
              <a:lnSpc>
                <a:spcPct val="140000"/>
              </a:lnSpc>
            </a:pPr>
            <a:r>
              <a:rPr lang="zh-CN" altLang="en-US" sz="2800" b="1" dirty="0">
                <a:latin typeface="+mn-lt"/>
                <a:ea typeface="+mn-ea"/>
                <a:cs typeface="+mn-ea"/>
                <a:sym typeface="+mn-lt"/>
              </a:rPr>
              <a:t>系，只讲数量，随意省略</a:t>
            </a:r>
          </a:p>
          <a:p>
            <a:pPr eaLnBrk="1" hangingPunct="1">
              <a:lnSpc>
                <a:spcPct val="140000"/>
              </a:lnSpc>
            </a:pPr>
            <a:r>
              <a:rPr lang="zh-CN" altLang="en-US" sz="2800" b="1" dirty="0">
                <a:latin typeface="+mn-lt"/>
                <a:ea typeface="+mn-ea"/>
                <a:cs typeface="+mn-ea"/>
                <a:sym typeface="+mn-lt"/>
              </a:rPr>
              <a:t>安全技术防范措施，在尝</a:t>
            </a:r>
          </a:p>
          <a:p>
            <a:pPr eaLnBrk="1" hangingPunct="1">
              <a:lnSpc>
                <a:spcPct val="140000"/>
              </a:lnSpc>
            </a:pPr>
            <a:r>
              <a:rPr lang="zh-CN" altLang="en-US" sz="2800" b="1" dirty="0">
                <a:latin typeface="+mn-lt"/>
                <a:ea typeface="+mn-ea"/>
                <a:cs typeface="+mn-ea"/>
                <a:sym typeface="+mn-lt"/>
              </a:rPr>
              <a:t>到“甜头”的情况下，实施</a:t>
            </a:r>
          </a:p>
          <a:p>
            <a:pPr eaLnBrk="1" hangingPunct="1">
              <a:lnSpc>
                <a:spcPct val="140000"/>
              </a:lnSpc>
            </a:pPr>
            <a:r>
              <a:rPr lang="zh-CN" altLang="en-US" sz="2800" b="1" dirty="0">
                <a:latin typeface="+mn-lt"/>
                <a:ea typeface="+mn-ea"/>
                <a:cs typeface="+mn-ea"/>
                <a:sym typeface="+mn-lt"/>
              </a:rPr>
              <a:t>习惯性</a:t>
            </a:r>
            <a:r>
              <a:rPr lang="en-US" altLang="en-US" sz="2800" b="1" dirty="0">
                <a:latin typeface="+mn-lt"/>
                <a:ea typeface="+mn-ea"/>
                <a:cs typeface="+mn-ea"/>
                <a:sym typeface="+mn-lt"/>
              </a:rPr>
              <a:t>“</a:t>
            </a:r>
            <a:r>
              <a:rPr lang="en-US" altLang="en-US" sz="2800" b="1" dirty="0" err="1">
                <a:latin typeface="+mn-lt"/>
                <a:ea typeface="+mn-ea"/>
                <a:cs typeface="+mn-ea"/>
                <a:sym typeface="+mn-lt"/>
              </a:rPr>
              <a:t>三违</a:t>
            </a:r>
            <a:r>
              <a:rPr lang="en-US" altLang="en-US" sz="2800" b="1" dirty="0">
                <a:latin typeface="+mn-lt"/>
                <a:ea typeface="+mn-ea"/>
                <a:cs typeface="+mn-ea"/>
                <a:sym typeface="+mn-lt"/>
              </a:rPr>
              <a:t>”</a:t>
            </a:r>
            <a:r>
              <a:rPr lang="zh-CN" altLang="en-US" sz="2800" b="1" dirty="0">
                <a:latin typeface="+mn-lt"/>
                <a:ea typeface="+mn-ea"/>
                <a:cs typeface="+mn-ea"/>
                <a:sym typeface="+mn-lt"/>
              </a:rPr>
              <a:t>。</a:t>
            </a:r>
          </a:p>
        </p:txBody>
      </p:sp>
      <p:pic>
        <p:nvPicPr>
          <p:cNvPr id="36872" name="Picture 14" descr="2007111212251675287[1]"/>
          <p:cNvPicPr>
            <a:picLocks noChangeAspect="1" noChangeArrowheads="1"/>
          </p:cNvPicPr>
          <p:nvPr/>
        </p:nvPicPr>
        <p:blipFill>
          <a:blip r:embed="rId3">
            <a:extLst>
              <a:ext uri="{28A0092B-C50C-407E-A947-70E740481C1C}">
                <a14:useLocalDpi xmlns:a14="http://schemas.microsoft.com/office/drawing/2010/main" val="0"/>
              </a:ext>
            </a:extLst>
          </a:blip>
          <a:srcRect b="5882"/>
          <a:stretch>
            <a:fillRect/>
          </a:stretch>
        </p:blipFill>
        <p:spPr bwMode="auto">
          <a:xfrm>
            <a:off x="6864001" y="1413000"/>
            <a:ext cx="3714751"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0"/>
          <p:cNvSpPr txBox="1">
            <a:spLocks noChangeArrowheads="1"/>
          </p:cNvSpPr>
          <p:nvPr/>
        </p:nvSpPr>
        <p:spPr bwMode="auto">
          <a:xfrm>
            <a:off x="1392000" y="261000"/>
            <a:ext cx="60356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en-US" sz="3200" b="1" dirty="0">
                <a:latin typeface="+mn-lt"/>
                <a:ea typeface="+mn-ea"/>
                <a:cs typeface="+mn-ea"/>
                <a:sym typeface="+mn-lt"/>
              </a:rPr>
              <a:t>“</a:t>
            </a:r>
            <a:r>
              <a:rPr lang="en-US" altLang="en-US" sz="3200" b="1" dirty="0" err="1">
                <a:latin typeface="+mn-lt"/>
                <a:ea typeface="+mn-ea"/>
                <a:cs typeface="+mn-ea"/>
                <a:sym typeface="+mn-lt"/>
              </a:rPr>
              <a:t>三违</a:t>
            </a:r>
            <a:r>
              <a:rPr lang="en-US" altLang="en-US" sz="3200" b="1" dirty="0">
                <a:latin typeface="+mn-lt"/>
                <a:ea typeface="+mn-ea"/>
                <a:cs typeface="+mn-ea"/>
                <a:sym typeface="+mn-lt"/>
              </a:rPr>
              <a:t>”</a:t>
            </a:r>
            <a:r>
              <a:rPr lang="zh-CN" altLang="en-US" sz="3200" b="1" dirty="0">
                <a:latin typeface="+mn-lt"/>
                <a:ea typeface="+mn-ea"/>
                <a:cs typeface="+mn-ea"/>
                <a:sym typeface="+mn-lt"/>
              </a:rPr>
              <a:t>现象的类型及特点</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8" name="Text Box 9"/>
          <p:cNvSpPr txBox="1">
            <a:spLocks noChangeArrowheads="1"/>
          </p:cNvSpPr>
          <p:nvPr/>
        </p:nvSpPr>
        <p:spPr bwMode="auto">
          <a:xfrm>
            <a:off x="2160000" y="933001"/>
            <a:ext cx="7635875" cy="1599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20000"/>
              </a:lnSpc>
            </a:pPr>
            <a:r>
              <a:rPr lang="en-US" altLang="zh-CN" sz="2800" b="1" dirty="0">
                <a:solidFill>
                  <a:srgbClr val="FF0000"/>
                </a:solidFill>
                <a:latin typeface="+mn-lt"/>
                <a:ea typeface="+mn-ea"/>
                <a:cs typeface="+mn-ea"/>
                <a:sym typeface="+mn-lt"/>
              </a:rPr>
              <a:t>4</a:t>
            </a:r>
            <a:r>
              <a:rPr lang="zh-CN" altLang="en-US" sz="2800" b="1" dirty="0">
                <a:solidFill>
                  <a:srgbClr val="FF0000"/>
                </a:solidFill>
                <a:latin typeface="+mn-lt"/>
                <a:ea typeface="+mn-ea"/>
                <a:cs typeface="+mn-ea"/>
                <a:sym typeface="+mn-lt"/>
              </a:rPr>
              <a:t>、管理性</a:t>
            </a:r>
            <a:r>
              <a:rPr lang="en-US" altLang="en-US" sz="2800" b="1" dirty="0">
                <a:solidFill>
                  <a:srgbClr val="FF0000"/>
                </a:solidFill>
                <a:latin typeface="+mn-lt"/>
                <a:ea typeface="+mn-ea"/>
                <a:cs typeface="+mn-ea"/>
                <a:sym typeface="+mn-lt"/>
              </a:rPr>
              <a:t>“</a:t>
            </a:r>
            <a:r>
              <a:rPr lang="en-US" altLang="en-US" sz="2800" b="1" dirty="0" err="1">
                <a:solidFill>
                  <a:srgbClr val="FF0000"/>
                </a:solidFill>
                <a:latin typeface="+mn-lt"/>
                <a:ea typeface="+mn-ea"/>
                <a:cs typeface="+mn-ea"/>
                <a:sym typeface="+mn-lt"/>
              </a:rPr>
              <a:t>三违</a:t>
            </a:r>
            <a:r>
              <a:rPr lang="en-US" altLang="en-US" sz="2800" b="1" dirty="0">
                <a:solidFill>
                  <a:srgbClr val="FF0000"/>
                </a:solidFill>
                <a:latin typeface="+mn-lt"/>
                <a:ea typeface="+mn-ea"/>
                <a:cs typeface="+mn-ea"/>
                <a:sym typeface="+mn-lt"/>
              </a:rPr>
              <a:t>”</a:t>
            </a:r>
            <a:endParaRPr lang="zh-CN" altLang="en-US" sz="2800" b="1" dirty="0">
              <a:solidFill>
                <a:srgbClr val="FF0000"/>
              </a:solidFill>
              <a:latin typeface="+mn-lt"/>
              <a:ea typeface="+mn-ea"/>
              <a:cs typeface="+mn-ea"/>
              <a:sym typeface="+mn-lt"/>
            </a:endParaRPr>
          </a:p>
          <a:p>
            <a:pPr eaLnBrk="1" hangingPunct="1">
              <a:lnSpc>
                <a:spcPct val="120000"/>
              </a:lnSpc>
            </a:pPr>
            <a:endParaRPr lang="zh-CN" altLang="en-US" sz="800" b="1" dirty="0">
              <a:solidFill>
                <a:srgbClr val="FF0000"/>
              </a:solidFill>
              <a:latin typeface="+mn-lt"/>
              <a:ea typeface="+mn-ea"/>
              <a:cs typeface="+mn-ea"/>
              <a:sym typeface="+mn-lt"/>
            </a:endParaRPr>
          </a:p>
          <a:p>
            <a:pPr eaLnBrk="1" hangingPunct="1">
              <a:lnSpc>
                <a:spcPct val="120000"/>
              </a:lnSpc>
            </a:pPr>
            <a:r>
              <a:rPr lang="zh-CN" altLang="en-US" sz="2400" b="1" dirty="0">
                <a:solidFill>
                  <a:srgbClr val="0000FF"/>
                </a:solidFill>
                <a:latin typeface="+mn-lt"/>
                <a:ea typeface="+mn-ea"/>
                <a:cs typeface="+mn-ea"/>
                <a:sym typeface="+mn-lt"/>
              </a:rPr>
              <a:t>    </a:t>
            </a:r>
            <a:r>
              <a:rPr lang="zh-CN" altLang="en-US" sz="2400" b="1" dirty="0">
                <a:latin typeface="+mn-lt"/>
                <a:ea typeface="+mn-ea"/>
                <a:cs typeface="+mn-ea"/>
                <a:sym typeface="+mn-lt"/>
              </a:rPr>
              <a:t>有些管理人员，重生产安排轻隐患整改，重制度制定轻现场落实，执行力和服从力差，造成管理性</a:t>
            </a:r>
            <a:r>
              <a:rPr lang="en-US" altLang="en-US" sz="2400" b="1" dirty="0">
                <a:latin typeface="+mn-lt"/>
                <a:ea typeface="+mn-ea"/>
                <a:cs typeface="+mn-ea"/>
                <a:sym typeface="+mn-lt"/>
              </a:rPr>
              <a:t>“</a:t>
            </a:r>
            <a:r>
              <a:rPr lang="en-US" altLang="en-US" sz="2400" b="1" dirty="0" err="1">
                <a:latin typeface="+mn-lt"/>
                <a:ea typeface="+mn-ea"/>
                <a:cs typeface="+mn-ea"/>
                <a:sym typeface="+mn-lt"/>
              </a:rPr>
              <a:t>三违</a:t>
            </a:r>
            <a:r>
              <a:rPr lang="en-US" altLang="en-US" sz="2400" b="1" dirty="0">
                <a:latin typeface="+mn-lt"/>
                <a:ea typeface="+mn-ea"/>
                <a:cs typeface="+mn-ea"/>
                <a:sym typeface="+mn-lt"/>
              </a:rPr>
              <a:t>”</a:t>
            </a:r>
            <a:r>
              <a:rPr lang="zh-CN" altLang="en-US" sz="2400" b="1" dirty="0">
                <a:solidFill>
                  <a:srgbClr val="0000FF"/>
                </a:solidFill>
                <a:latin typeface="+mn-lt"/>
                <a:ea typeface="+mn-ea"/>
                <a:cs typeface="+mn-ea"/>
                <a:sym typeface="+mn-lt"/>
              </a:rPr>
              <a:t>。</a:t>
            </a:r>
          </a:p>
        </p:txBody>
      </p:sp>
      <p:pic>
        <p:nvPicPr>
          <p:cNvPr id="38920" name="Picture 13" descr="201108~4"/>
          <p:cNvPicPr>
            <a:picLocks noChangeAspect="1" noChangeArrowheads="1"/>
          </p:cNvPicPr>
          <p:nvPr/>
        </p:nvPicPr>
        <p:blipFill>
          <a:blip r:embed="rId3">
            <a:extLst>
              <a:ext uri="{28A0092B-C50C-407E-A947-70E740481C1C}">
                <a14:useLocalDpi xmlns:a14="http://schemas.microsoft.com/office/drawing/2010/main" val="0"/>
              </a:ext>
            </a:extLst>
          </a:blip>
          <a:srcRect b="25073"/>
          <a:stretch>
            <a:fillRect/>
          </a:stretch>
        </p:blipFill>
        <p:spPr bwMode="auto">
          <a:xfrm>
            <a:off x="2739437" y="2567525"/>
            <a:ext cx="6477000" cy="345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0"/>
          <p:cNvSpPr txBox="1">
            <a:spLocks noChangeArrowheads="1"/>
          </p:cNvSpPr>
          <p:nvPr/>
        </p:nvSpPr>
        <p:spPr bwMode="auto">
          <a:xfrm>
            <a:off x="1392000" y="261000"/>
            <a:ext cx="60356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en-US" sz="3200" b="1" dirty="0">
                <a:latin typeface="+mn-lt"/>
                <a:ea typeface="+mn-ea"/>
                <a:cs typeface="+mn-ea"/>
                <a:sym typeface="+mn-lt"/>
              </a:rPr>
              <a:t>“</a:t>
            </a:r>
            <a:r>
              <a:rPr lang="en-US" altLang="en-US" sz="3200" b="1" dirty="0" err="1">
                <a:latin typeface="+mn-lt"/>
                <a:ea typeface="+mn-ea"/>
                <a:cs typeface="+mn-ea"/>
                <a:sym typeface="+mn-lt"/>
              </a:rPr>
              <a:t>三违</a:t>
            </a:r>
            <a:r>
              <a:rPr lang="en-US" altLang="en-US" sz="3200" b="1" dirty="0">
                <a:latin typeface="+mn-lt"/>
                <a:ea typeface="+mn-ea"/>
                <a:cs typeface="+mn-ea"/>
                <a:sym typeface="+mn-lt"/>
              </a:rPr>
              <a:t>”</a:t>
            </a:r>
            <a:r>
              <a:rPr lang="zh-CN" altLang="en-US" sz="3200" b="1" dirty="0">
                <a:latin typeface="+mn-lt"/>
                <a:ea typeface="+mn-ea"/>
                <a:cs typeface="+mn-ea"/>
                <a:sym typeface="+mn-lt"/>
              </a:rPr>
              <a:t>现象的类型及特点</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6" name="Text Box 9"/>
          <p:cNvSpPr txBox="1">
            <a:spLocks noChangeArrowheads="1"/>
          </p:cNvSpPr>
          <p:nvPr/>
        </p:nvSpPr>
        <p:spPr bwMode="auto">
          <a:xfrm>
            <a:off x="2133600" y="1676400"/>
            <a:ext cx="3581400" cy="4328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20000"/>
              </a:lnSpc>
            </a:pPr>
            <a:endParaRPr lang="en-US" altLang="zh-CN" sz="800" b="1" dirty="0">
              <a:solidFill>
                <a:srgbClr val="A50021"/>
              </a:solidFill>
              <a:latin typeface="+mn-lt"/>
              <a:ea typeface="+mn-ea"/>
              <a:cs typeface="+mn-ea"/>
              <a:sym typeface="+mn-lt"/>
            </a:endParaRPr>
          </a:p>
          <a:p>
            <a:pPr eaLnBrk="1" hangingPunct="1">
              <a:lnSpc>
                <a:spcPct val="120000"/>
              </a:lnSpc>
            </a:pPr>
            <a:r>
              <a:rPr lang="en-US" altLang="zh-CN" sz="2400" b="1" dirty="0">
                <a:solidFill>
                  <a:srgbClr val="0000FF"/>
                </a:solidFill>
                <a:latin typeface="+mn-lt"/>
                <a:ea typeface="+mn-ea"/>
                <a:cs typeface="+mn-ea"/>
                <a:sym typeface="+mn-lt"/>
              </a:rPr>
              <a:t>        </a:t>
            </a:r>
            <a:r>
              <a:rPr lang="zh-CN" altLang="en-US" sz="2800" b="1" dirty="0">
                <a:latin typeface="+mn-lt"/>
                <a:ea typeface="+mn-ea"/>
                <a:cs typeface="+mn-ea"/>
                <a:sym typeface="+mn-lt"/>
              </a:rPr>
              <a:t>个別管理人员</a:t>
            </a:r>
          </a:p>
          <a:p>
            <a:pPr eaLnBrk="1" hangingPunct="1">
              <a:lnSpc>
                <a:spcPct val="120000"/>
              </a:lnSpc>
            </a:pPr>
            <a:r>
              <a:rPr lang="zh-CN" altLang="en-US" sz="2800" b="1" dirty="0">
                <a:latin typeface="+mn-lt"/>
                <a:ea typeface="+mn-ea"/>
                <a:cs typeface="+mn-ea"/>
                <a:sym typeface="+mn-lt"/>
              </a:rPr>
              <a:t>工作责任心不强，</a:t>
            </a:r>
          </a:p>
          <a:p>
            <a:pPr eaLnBrk="1" hangingPunct="1">
              <a:lnSpc>
                <a:spcPct val="120000"/>
              </a:lnSpc>
            </a:pPr>
            <a:r>
              <a:rPr lang="zh-CN" altLang="en-US" sz="2800" b="1" dirty="0">
                <a:latin typeface="+mn-lt"/>
                <a:ea typeface="+mn-ea"/>
                <a:cs typeface="+mn-ea"/>
                <a:sym typeface="+mn-lt"/>
              </a:rPr>
              <a:t>现场管理粗放，对</a:t>
            </a:r>
          </a:p>
          <a:p>
            <a:pPr eaLnBrk="1" hangingPunct="1">
              <a:lnSpc>
                <a:spcPct val="120000"/>
              </a:lnSpc>
            </a:pPr>
            <a:r>
              <a:rPr lang="zh-CN" altLang="en-US" sz="2800" b="1" dirty="0">
                <a:latin typeface="+mn-lt"/>
                <a:ea typeface="+mn-ea"/>
                <a:cs typeface="+mn-ea"/>
                <a:sym typeface="+mn-lt"/>
              </a:rPr>
              <a:t>一些轻微违章现象</a:t>
            </a:r>
          </a:p>
          <a:p>
            <a:pPr eaLnBrk="1" hangingPunct="1">
              <a:lnSpc>
                <a:spcPct val="120000"/>
              </a:lnSpc>
            </a:pPr>
            <a:r>
              <a:rPr lang="zh-CN" altLang="en-US" sz="2800" b="1" dirty="0">
                <a:latin typeface="+mn-lt"/>
                <a:ea typeface="+mn-ea"/>
                <a:cs typeface="+mn-ea"/>
                <a:sym typeface="+mn-lt"/>
              </a:rPr>
              <a:t>睁一只眼闭一只眼，</a:t>
            </a:r>
          </a:p>
          <a:p>
            <a:pPr eaLnBrk="1" hangingPunct="1">
              <a:lnSpc>
                <a:spcPct val="120000"/>
              </a:lnSpc>
            </a:pPr>
            <a:r>
              <a:rPr lang="zh-CN" altLang="en-US" sz="2800" b="1" dirty="0">
                <a:latin typeface="+mn-lt"/>
                <a:ea typeface="+mn-ea"/>
                <a:cs typeface="+mn-ea"/>
                <a:sym typeface="+mn-lt"/>
              </a:rPr>
              <a:t>助长了员工的错误</a:t>
            </a:r>
          </a:p>
          <a:p>
            <a:pPr eaLnBrk="1" hangingPunct="1">
              <a:lnSpc>
                <a:spcPct val="120000"/>
              </a:lnSpc>
            </a:pPr>
            <a:r>
              <a:rPr lang="zh-CN" altLang="en-US" sz="2800" b="1" dirty="0">
                <a:latin typeface="+mn-lt"/>
                <a:ea typeface="+mn-ea"/>
                <a:cs typeface="+mn-ea"/>
                <a:sym typeface="+mn-lt"/>
              </a:rPr>
              <a:t>思想，久而久之，</a:t>
            </a:r>
          </a:p>
          <a:p>
            <a:pPr eaLnBrk="1" hangingPunct="1">
              <a:lnSpc>
                <a:spcPct val="120000"/>
              </a:lnSpc>
            </a:pPr>
            <a:r>
              <a:rPr lang="zh-CN" altLang="en-US" sz="2800" b="1" dirty="0">
                <a:latin typeface="+mn-lt"/>
                <a:ea typeface="+mn-ea"/>
                <a:cs typeface="+mn-ea"/>
                <a:sym typeface="+mn-lt"/>
              </a:rPr>
              <a:t>造成放任性</a:t>
            </a:r>
            <a:r>
              <a:rPr lang="en-US" altLang="en-US" sz="2800" b="1" dirty="0">
                <a:latin typeface="+mn-lt"/>
                <a:ea typeface="+mn-ea"/>
                <a:cs typeface="+mn-ea"/>
                <a:sym typeface="+mn-lt"/>
              </a:rPr>
              <a:t>“</a:t>
            </a:r>
            <a:r>
              <a:rPr lang="en-US" altLang="en-US" sz="2800" b="1" dirty="0" err="1">
                <a:latin typeface="+mn-lt"/>
                <a:ea typeface="+mn-ea"/>
                <a:cs typeface="+mn-ea"/>
                <a:sym typeface="+mn-lt"/>
              </a:rPr>
              <a:t>三违</a:t>
            </a:r>
            <a:r>
              <a:rPr lang="en-US" altLang="en-US" sz="2800" b="1" dirty="0">
                <a:latin typeface="+mn-lt"/>
                <a:ea typeface="+mn-ea"/>
                <a:cs typeface="+mn-ea"/>
                <a:sym typeface="+mn-lt"/>
              </a:rPr>
              <a:t>”</a:t>
            </a:r>
            <a:r>
              <a:rPr lang="zh-CN" altLang="en-US" sz="2800" b="1" dirty="0">
                <a:latin typeface="+mn-lt"/>
                <a:ea typeface="+mn-ea"/>
                <a:cs typeface="+mn-ea"/>
                <a:sym typeface="+mn-lt"/>
              </a:rPr>
              <a:t>。</a:t>
            </a:r>
          </a:p>
        </p:txBody>
      </p:sp>
      <p:sp>
        <p:nvSpPr>
          <p:cNvPr id="40968" name="Rectangle 13"/>
          <p:cNvSpPr>
            <a:spLocks noChangeArrowheads="1"/>
          </p:cNvSpPr>
          <p:nvPr/>
        </p:nvSpPr>
        <p:spPr bwMode="auto">
          <a:xfrm>
            <a:off x="2286002" y="1066800"/>
            <a:ext cx="3235181" cy="571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20000"/>
              </a:lnSpc>
            </a:pPr>
            <a:r>
              <a:rPr lang="en-US" altLang="zh-CN" sz="2800" b="1">
                <a:solidFill>
                  <a:srgbClr val="FF0000"/>
                </a:solidFill>
                <a:latin typeface="+mn-lt"/>
                <a:ea typeface="+mn-ea"/>
                <a:cs typeface="+mn-ea"/>
                <a:sym typeface="+mn-lt"/>
              </a:rPr>
              <a:t>5</a:t>
            </a:r>
            <a:r>
              <a:rPr lang="zh-CN" altLang="en-US" sz="2800" b="1">
                <a:solidFill>
                  <a:srgbClr val="FF0000"/>
                </a:solidFill>
                <a:latin typeface="+mn-lt"/>
                <a:ea typeface="+mn-ea"/>
                <a:cs typeface="+mn-ea"/>
                <a:sym typeface="+mn-lt"/>
              </a:rPr>
              <a:t>、放任性</a:t>
            </a:r>
            <a:r>
              <a:rPr lang="en-US" altLang="en-US" sz="2800" b="1">
                <a:solidFill>
                  <a:srgbClr val="FF0000"/>
                </a:solidFill>
                <a:latin typeface="+mn-lt"/>
                <a:ea typeface="+mn-ea"/>
                <a:cs typeface="+mn-ea"/>
                <a:sym typeface="+mn-lt"/>
              </a:rPr>
              <a:t>“三违”</a:t>
            </a:r>
            <a:endParaRPr lang="zh-CN" altLang="en-US" sz="2800" b="1">
              <a:solidFill>
                <a:srgbClr val="FF0000"/>
              </a:solidFill>
              <a:latin typeface="+mn-lt"/>
              <a:ea typeface="+mn-ea"/>
              <a:cs typeface="+mn-ea"/>
              <a:sym typeface="+mn-lt"/>
            </a:endParaRPr>
          </a:p>
        </p:txBody>
      </p:sp>
      <p:graphicFrame>
        <p:nvGraphicFramePr>
          <p:cNvPr id="40969" name="Object 14"/>
          <p:cNvGraphicFramePr>
            <a:graphicFrameLocks noGrp="1" noChangeAspect="1"/>
          </p:cNvGraphicFramePr>
          <p:nvPr>
            <p:ph idx="4294967295"/>
          </p:nvPr>
        </p:nvGraphicFramePr>
        <p:xfrm>
          <a:off x="5638800" y="2133600"/>
          <a:ext cx="4572000" cy="3810000"/>
        </p:xfrm>
        <a:graphic>
          <a:graphicData uri="http://schemas.openxmlformats.org/presentationml/2006/ole">
            <mc:AlternateContent xmlns:mc="http://schemas.openxmlformats.org/markup-compatibility/2006">
              <mc:Choice xmlns:v="urn:schemas-microsoft-com:vml" Requires="v">
                <p:oleObj r:id="rId3" imgW="3824605" imgH="2870200" progId="PowerPoint.Slide.8">
                  <p:embed/>
                </p:oleObj>
              </mc:Choice>
              <mc:Fallback>
                <p:oleObj r:id="rId3" imgW="3824605" imgH="2870200" progId="PowerPoint.Slide.8">
                  <p:embed/>
                  <p:pic>
                    <p:nvPicPr>
                      <p:cNvPr id="0" name="Object 14"/>
                      <p:cNvPicPr>
                        <a:picLocks noGrp="1" noChangeAspect="1" noChangeArrowheads="1"/>
                      </p:cNvPicPr>
                      <p:nvPr/>
                    </p:nvPicPr>
                    <p:blipFill>
                      <a:blip r:embed="rId4">
                        <a:extLst>
                          <a:ext uri="{28A0092B-C50C-407E-A947-70E740481C1C}">
                            <a14:useLocalDpi xmlns:a14="http://schemas.microsoft.com/office/drawing/2010/main" val="0"/>
                          </a:ext>
                        </a:extLst>
                      </a:blip>
                      <a:srcRect l="3334" t="13333" r="18333" b="13333"/>
                      <a:stretch>
                        <a:fillRect/>
                      </a:stretch>
                    </p:blipFill>
                    <p:spPr bwMode="auto">
                      <a:xfrm>
                        <a:off x="5638800" y="2133600"/>
                        <a:ext cx="4572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10" name="Text Box 10"/>
          <p:cNvSpPr txBox="1">
            <a:spLocks noChangeArrowheads="1"/>
          </p:cNvSpPr>
          <p:nvPr/>
        </p:nvSpPr>
        <p:spPr bwMode="auto">
          <a:xfrm>
            <a:off x="1392000" y="261000"/>
            <a:ext cx="60356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en-US" sz="3200" b="1" dirty="0">
                <a:latin typeface="+mn-lt"/>
                <a:ea typeface="+mn-ea"/>
                <a:cs typeface="+mn-ea"/>
                <a:sym typeface="+mn-lt"/>
              </a:rPr>
              <a:t>“</a:t>
            </a:r>
            <a:r>
              <a:rPr lang="en-US" altLang="en-US" sz="3200" b="1" dirty="0" err="1">
                <a:latin typeface="+mn-lt"/>
                <a:ea typeface="+mn-ea"/>
                <a:cs typeface="+mn-ea"/>
                <a:sym typeface="+mn-lt"/>
              </a:rPr>
              <a:t>三违</a:t>
            </a:r>
            <a:r>
              <a:rPr lang="en-US" altLang="en-US" sz="3200" b="1" dirty="0">
                <a:latin typeface="+mn-lt"/>
                <a:ea typeface="+mn-ea"/>
                <a:cs typeface="+mn-ea"/>
                <a:sym typeface="+mn-lt"/>
              </a:rPr>
              <a:t>”</a:t>
            </a:r>
            <a:r>
              <a:rPr lang="zh-CN" altLang="en-US" sz="3200" b="1" dirty="0">
                <a:latin typeface="+mn-lt"/>
                <a:ea typeface="+mn-ea"/>
                <a:cs typeface="+mn-ea"/>
                <a:sym typeface="+mn-lt"/>
              </a:rPr>
              <a:t>现象的类型及特点</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photo-1593642634367-d91a135587b5"/>
          <p:cNvPicPr>
            <a:picLocks noChangeAspect="1"/>
          </p:cNvPicPr>
          <p:nvPr/>
        </p:nvPicPr>
        <p:blipFill>
          <a:blip r:embed="rId3"/>
          <a:srcRect t="21782" b="6992"/>
          <a:stretch>
            <a:fillRect/>
          </a:stretch>
        </p:blipFill>
        <p:spPr>
          <a:xfrm>
            <a:off x="1016635" y="2552700"/>
            <a:ext cx="7389495" cy="3822700"/>
          </a:xfrm>
          <a:prstGeom prst="rect">
            <a:avLst/>
          </a:prstGeom>
        </p:spPr>
      </p:pic>
      <p:sp>
        <p:nvSpPr>
          <p:cNvPr id="4" name="矩形 3"/>
          <p:cNvSpPr/>
          <p:nvPr/>
        </p:nvSpPr>
        <p:spPr>
          <a:xfrm>
            <a:off x="1621790" y="2055495"/>
            <a:ext cx="6377305" cy="3461385"/>
          </a:xfrm>
          <a:prstGeom prst="rect">
            <a:avLst/>
          </a:prstGeom>
          <a:solidFill>
            <a:schemeClr val="bg1"/>
          </a:solidFill>
          <a:ln w="22225">
            <a:solidFill>
              <a:schemeClr val="accent5">
                <a:lumMod val="50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 name="矩形 4"/>
          <p:cNvSpPr/>
          <p:nvPr/>
        </p:nvSpPr>
        <p:spPr>
          <a:xfrm>
            <a:off x="8583930" y="0"/>
            <a:ext cx="3607435" cy="5342255"/>
          </a:xfrm>
          <a:prstGeom prst="rect">
            <a:avLst/>
          </a:prstGeom>
          <a:solidFill>
            <a:schemeClr val="accent5">
              <a:lumMod val="50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3" name="图片占位符 8" descr="C:\Users\admin\Desktop\配图\16pic_5334049_b.jpg16pic_5334049_b"/>
          <p:cNvPicPr>
            <a:picLocks noChangeAspect="1"/>
          </p:cNvPicPr>
          <p:nvPr/>
        </p:nvPicPr>
        <p:blipFill>
          <a:blip r:embed="rId4"/>
          <a:srcRect/>
          <a:stretch>
            <a:fillRect/>
          </a:stretch>
        </p:blipFill>
        <p:spPr>
          <a:xfrm>
            <a:off x="8507445" y="1796387"/>
            <a:ext cx="3683920" cy="2762940"/>
          </a:xfrm>
          <a:prstGeom prst="rect">
            <a:avLst/>
          </a:prstGeom>
        </p:spPr>
      </p:pic>
      <p:sp>
        <p:nvSpPr>
          <p:cNvPr id="14" name="文本框 13"/>
          <p:cNvSpPr txBox="1"/>
          <p:nvPr/>
        </p:nvSpPr>
        <p:spPr>
          <a:xfrm>
            <a:off x="882182" y="899220"/>
            <a:ext cx="3605531" cy="1077218"/>
          </a:xfrm>
          <a:prstGeom prst="rect">
            <a:avLst/>
          </a:prstGeom>
          <a:noFill/>
        </p:spPr>
        <p:txBody>
          <a:bodyPr wrap="square" rtlCol="0">
            <a:spAutoFit/>
          </a:bodyPr>
          <a:lstStyle/>
          <a:p>
            <a:pPr algn="ctr"/>
            <a:r>
              <a:rPr lang="zh-CN" altLang="en-US" sz="6400" b="1" dirty="0">
                <a:solidFill>
                  <a:srgbClr val="F2A346"/>
                </a:solidFill>
                <a:cs typeface="+mn-ea"/>
                <a:sym typeface="+mn-lt"/>
              </a:rPr>
              <a:t>想一想？</a:t>
            </a:r>
          </a:p>
        </p:txBody>
      </p:sp>
      <p:sp>
        <p:nvSpPr>
          <p:cNvPr id="15" name="文本框 14"/>
          <p:cNvSpPr txBox="1"/>
          <p:nvPr/>
        </p:nvSpPr>
        <p:spPr>
          <a:xfrm>
            <a:off x="1016635" y="206087"/>
            <a:ext cx="5110280" cy="584775"/>
          </a:xfrm>
          <a:prstGeom prst="rect">
            <a:avLst/>
          </a:prstGeom>
          <a:noFill/>
        </p:spPr>
        <p:txBody>
          <a:bodyPr wrap="square" rtlCol="0">
            <a:spAutoFit/>
          </a:bodyPr>
          <a:lstStyle>
            <a:defPPr>
              <a:defRPr lang="zh-CN"/>
            </a:defPPr>
            <a:lvl1pPr algn="ctr">
              <a:defRPr sz="2800" b="1">
                <a:latin typeface="+mj-ea"/>
                <a:ea typeface="+mj-ea"/>
              </a:defRPr>
            </a:lvl1pPr>
          </a:lstStyle>
          <a:p>
            <a:pPr algn="l"/>
            <a:r>
              <a:rPr lang="zh-CN" altLang="en-US" sz="3200" dirty="0">
                <a:latin typeface="+mn-lt"/>
                <a:ea typeface="+mn-ea"/>
                <a:cs typeface="+mn-ea"/>
                <a:sym typeface="+mn-lt"/>
              </a:rPr>
              <a:t>安全为了谁</a:t>
            </a:r>
          </a:p>
        </p:txBody>
      </p:sp>
      <p:sp>
        <p:nvSpPr>
          <p:cNvPr id="16" name="Text Placeholder 4"/>
          <p:cNvSpPr txBox="1"/>
          <p:nvPr/>
        </p:nvSpPr>
        <p:spPr>
          <a:xfrm>
            <a:off x="1759793" y="2916872"/>
            <a:ext cx="6442820" cy="10242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40000"/>
              </a:lnSpc>
              <a:buNone/>
              <a:defRPr/>
            </a:pPr>
            <a:r>
              <a:rPr lang="zh-CN" altLang="id-ID" sz="3200" b="1" dirty="0">
                <a:solidFill>
                  <a:schemeClr val="tx1">
                    <a:lumMod val="65000"/>
                    <a:lumOff val="35000"/>
                  </a:schemeClr>
                </a:solidFill>
                <a:cs typeface="+mn-ea"/>
                <a:sym typeface="+mn-lt"/>
              </a:rPr>
              <a:t>搞好安全工作，企业会不会受益？</a:t>
            </a:r>
          </a:p>
          <a:p>
            <a:pPr marL="0" indent="0">
              <a:lnSpc>
                <a:spcPct val="140000"/>
              </a:lnSpc>
              <a:buNone/>
              <a:defRPr/>
            </a:pPr>
            <a:r>
              <a:rPr lang="zh-CN" altLang="id-ID" sz="3200" b="1" dirty="0">
                <a:solidFill>
                  <a:schemeClr val="tx1">
                    <a:lumMod val="65000"/>
                    <a:lumOff val="35000"/>
                  </a:schemeClr>
                </a:solidFill>
                <a:cs typeface="+mn-ea"/>
                <a:sym typeface="+mn-lt"/>
              </a:rPr>
              <a:t>搞好安全工作，自己会不会受益？</a:t>
            </a:r>
          </a:p>
          <a:p>
            <a:pPr marL="0" indent="0">
              <a:lnSpc>
                <a:spcPct val="140000"/>
              </a:lnSpc>
              <a:buNone/>
              <a:defRPr/>
            </a:pPr>
            <a:endParaRPr lang="zh-CN" altLang="id-ID" sz="3200" b="1" dirty="0">
              <a:solidFill>
                <a:srgbClr val="FF0000"/>
              </a:solidFill>
              <a:cs typeface="+mn-ea"/>
              <a:sym typeface="+mn-lt"/>
            </a:endParaRPr>
          </a:p>
        </p:txBody>
      </p:sp>
      <p:sp>
        <p:nvSpPr>
          <p:cNvPr id="17" name="直角三角形 16"/>
          <p:cNvSpPr/>
          <p:nvPr/>
        </p:nvSpPr>
        <p:spPr>
          <a:xfrm flipV="1">
            <a:off x="8563609" y="1775776"/>
            <a:ext cx="895351" cy="895351"/>
          </a:xfrm>
          <a:prstGeom prst="rtTriangle">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lumMod val="65000"/>
                  <a:lumOff val="35000"/>
                </a:schemeClr>
              </a:solidFill>
              <a:cs typeface="+mn-ea"/>
              <a:sym typeface="+mn-lt"/>
            </a:endParaRPr>
          </a:p>
        </p:txBody>
      </p:sp>
      <p:grpSp>
        <p:nvGrpSpPr>
          <p:cNvPr id="18" name="组合 17"/>
          <p:cNvGrpSpPr/>
          <p:nvPr/>
        </p:nvGrpSpPr>
        <p:grpSpPr>
          <a:xfrm>
            <a:off x="9366994" y="5049629"/>
            <a:ext cx="1808371" cy="1808371"/>
            <a:chOff x="5686426" y="3429000"/>
            <a:chExt cx="2133600" cy="2133600"/>
          </a:xfrm>
        </p:grpSpPr>
        <p:sp>
          <p:nvSpPr>
            <p:cNvPr id="19" name="矩形 18"/>
            <p:cNvSpPr/>
            <p:nvPr/>
          </p:nvSpPr>
          <p:spPr>
            <a:xfrm>
              <a:off x="5686426" y="3429000"/>
              <a:ext cx="2133600" cy="2133600"/>
            </a:xfrm>
            <a:prstGeom prst="rect">
              <a:avLst/>
            </a:prstGeom>
            <a:solidFill>
              <a:srgbClr val="F2A346"/>
            </a:solidFill>
            <a:ln>
              <a:noFill/>
            </a:ln>
            <a:effectLst>
              <a:outerShdw blurRad="228600" sx="105000" sy="105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400">
                <a:solidFill>
                  <a:schemeClr val="tx1">
                    <a:lumMod val="65000"/>
                    <a:lumOff val="35000"/>
                  </a:schemeClr>
                </a:solidFill>
                <a:cs typeface="+mn-ea"/>
                <a:sym typeface="+mn-lt"/>
              </a:endParaRPr>
            </a:p>
          </p:txBody>
        </p:sp>
        <p:sp>
          <p:nvSpPr>
            <p:cNvPr id="20" name="文本框 19"/>
            <p:cNvSpPr txBox="1"/>
            <p:nvPr/>
          </p:nvSpPr>
          <p:spPr>
            <a:xfrm>
              <a:off x="6043796" y="3897250"/>
              <a:ext cx="1291625" cy="1198327"/>
            </a:xfrm>
            <a:prstGeom prst="rect">
              <a:avLst/>
            </a:prstGeom>
            <a:noFill/>
          </p:spPr>
          <p:txBody>
            <a:bodyPr wrap="square" rtlCol="0">
              <a:spAutoFit/>
            </a:bodyPr>
            <a:lstStyle/>
            <a:p>
              <a:r>
                <a:rPr lang="zh-CN" altLang="en-US" sz="6000" b="1" dirty="0">
                  <a:solidFill>
                    <a:srgbClr val="C00000"/>
                  </a:solidFill>
                  <a:cs typeface="+mn-ea"/>
                  <a:sym typeface="+mn-lt"/>
                </a:rPr>
                <a:t>会！</a:t>
              </a: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2" presetClass="entr" presetSubtype="8" fill="hold" grpId="0" nodeType="withEffect">
                                  <p:stCondLst>
                                    <p:cond delay="50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0-#ppt_w/2"/>
                                          </p:val>
                                        </p:tav>
                                        <p:tav tm="100000">
                                          <p:val>
                                            <p:strVal val="#ppt_x"/>
                                          </p:val>
                                        </p:tav>
                                      </p:tavLst>
                                    </p:anim>
                                    <p:anim calcmode="lin" valueType="num">
                                      <p:cBhvr additive="base">
                                        <p:cTn id="13" dur="500" fill="hold"/>
                                        <p:tgtEl>
                                          <p:spTgt spid="16"/>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2" presetClass="entr" presetSubtype="1"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childTnLst>
                          </p:cTn>
                        </p:par>
                        <p:par>
                          <p:cTn id="18" fill="hold">
                            <p:stCondLst>
                              <p:cond delay="1000"/>
                            </p:stCondLst>
                            <p:childTnLst>
                              <p:par>
                                <p:cTn id="19" presetID="53" presetClass="entr" presetSubtype="16"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500" fill="hold"/>
                                        <p:tgtEl>
                                          <p:spTgt spid="18"/>
                                        </p:tgtEl>
                                        <p:attrNameLst>
                                          <p:attrName>ppt_w</p:attrName>
                                        </p:attrNameLst>
                                      </p:cBhvr>
                                      <p:tavLst>
                                        <p:tav tm="0">
                                          <p:val>
                                            <p:fltVal val="0"/>
                                          </p:val>
                                        </p:tav>
                                        <p:tav tm="100000">
                                          <p:val>
                                            <p:strVal val="#ppt_w"/>
                                          </p:val>
                                        </p:tav>
                                      </p:tavLst>
                                    </p:anim>
                                    <p:anim calcmode="lin" valueType="num">
                                      <p:cBhvr>
                                        <p:cTn id="22" dur="500" fill="hold"/>
                                        <p:tgtEl>
                                          <p:spTgt spid="18"/>
                                        </p:tgtEl>
                                        <p:attrNameLst>
                                          <p:attrName>ppt_h</p:attrName>
                                        </p:attrNameLst>
                                      </p:cBhvr>
                                      <p:tavLst>
                                        <p:tav tm="0">
                                          <p:val>
                                            <p:fltVal val="0"/>
                                          </p:val>
                                        </p:tav>
                                        <p:tav tm="100000">
                                          <p:val>
                                            <p:strVal val="#ppt_h"/>
                                          </p:val>
                                        </p:tav>
                                      </p:tavLst>
                                    </p:anim>
                                    <p:animEffect transition="in" filter="fade">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4" name="Text Box 9"/>
          <p:cNvSpPr txBox="1">
            <a:spLocks noChangeArrowheads="1"/>
          </p:cNvSpPr>
          <p:nvPr/>
        </p:nvSpPr>
        <p:spPr bwMode="auto">
          <a:xfrm>
            <a:off x="1981200" y="2057401"/>
            <a:ext cx="4572000" cy="3886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pPr>
            <a:r>
              <a:rPr lang="en-US" altLang="zh-CN" sz="2800" b="1" dirty="0">
                <a:solidFill>
                  <a:srgbClr val="0000FF"/>
                </a:solidFill>
                <a:latin typeface="+mn-lt"/>
                <a:ea typeface="+mn-ea"/>
                <a:cs typeface="+mn-ea"/>
                <a:sym typeface="+mn-lt"/>
              </a:rPr>
              <a:t>    </a:t>
            </a:r>
            <a:r>
              <a:rPr lang="zh-CN" altLang="en-US" sz="2800" b="1" dirty="0">
                <a:latin typeface="+mn-lt"/>
                <a:ea typeface="+mn-ea"/>
                <a:cs typeface="+mn-ea"/>
                <a:sym typeface="+mn-lt"/>
              </a:rPr>
              <a:t>个别员工在工作中不按</a:t>
            </a:r>
          </a:p>
          <a:p>
            <a:pPr eaLnBrk="1" hangingPunct="1">
              <a:lnSpc>
                <a:spcPct val="150000"/>
              </a:lnSpc>
            </a:pPr>
            <a:r>
              <a:rPr lang="zh-CN" altLang="en-US" sz="2800" b="1" dirty="0">
                <a:latin typeface="+mn-lt"/>
                <a:ea typeface="+mn-ea"/>
                <a:cs typeface="+mn-ea"/>
                <a:sym typeface="+mn-lt"/>
              </a:rPr>
              <a:t>照规程要求作业，工作质</a:t>
            </a:r>
          </a:p>
          <a:p>
            <a:pPr eaLnBrk="1" hangingPunct="1">
              <a:lnSpc>
                <a:spcPct val="150000"/>
              </a:lnSpc>
            </a:pPr>
            <a:r>
              <a:rPr lang="zh-CN" altLang="en-US" sz="2800" b="1" dirty="0">
                <a:latin typeface="+mn-lt"/>
                <a:ea typeface="+mn-ea"/>
                <a:cs typeface="+mn-ea"/>
                <a:sym typeface="+mn-lt"/>
              </a:rPr>
              <a:t>量差，安全设施不齐全，</a:t>
            </a:r>
          </a:p>
          <a:p>
            <a:pPr eaLnBrk="1" hangingPunct="1">
              <a:lnSpc>
                <a:spcPct val="150000"/>
              </a:lnSpc>
            </a:pPr>
            <a:r>
              <a:rPr lang="zh-CN" altLang="en-US" sz="2800" b="1" dirty="0">
                <a:latin typeface="+mn-lt"/>
                <a:ea typeface="+mn-ea"/>
                <a:cs typeface="+mn-ea"/>
                <a:sym typeface="+mn-lt"/>
              </a:rPr>
              <a:t>给后续工作带来诸多不便，</a:t>
            </a:r>
          </a:p>
          <a:p>
            <a:pPr eaLnBrk="1" hangingPunct="1">
              <a:lnSpc>
                <a:spcPct val="150000"/>
              </a:lnSpc>
            </a:pPr>
            <a:r>
              <a:rPr lang="zh-CN" altLang="en-US" sz="2800" b="1" dirty="0">
                <a:latin typeface="+mn-lt"/>
                <a:ea typeface="+mn-ea"/>
                <a:cs typeface="+mn-ea"/>
                <a:sym typeface="+mn-lt"/>
              </a:rPr>
              <a:t>留下了安全隐患，造成工</a:t>
            </a:r>
          </a:p>
          <a:p>
            <a:pPr eaLnBrk="1" hangingPunct="1">
              <a:lnSpc>
                <a:spcPct val="150000"/>
              </a:lnSpc>
            </a:pPr>
            <a:r>
              <a:rPr lang="zh-CN" altLang="en-US" sz="2800" b="1" dirty="0">
                <a:latin typeface="+mn-lt"/>
                <a:ea typeface="+mn-ea"/>
                <a:cs typeface="+mn-ea"/>
                <a:sym typeface="+mn-lt"/>
              </a:rPr>
              <a:t>序性</a:t>
            </a:r>
            <a:r>
              <a:rPr lang="en-US" altLang="en-US" sz="2800" b="1" dirty="0">
                <a:latin typeface="+mn-lt"/>
                <a:ea typeface="+mn-ea"/>
                <a:cs typeface="+mn-ea"/>
                <a:sym typeface="+mn-lt"/>
              </a:rPr>
              <a:t>“</a:t>
            </a:r>
            <a:r>
              <a:rPr lang="en-US" altLang="en-US" sz="2800" b="1" dirty="0" err="1">
                <a:latin typeface="+mn-lt"/>
                <a:ea typeface="+mn-ea"/>
                <a:cs typeface="+mn-ea"/>
                <a:sym typeface="+mn-lt"/>
              </a:rPr>
              <a:t>三违</a:t>
            </a:r>
            <a:r>
              <a:rPr lang="en-US" altLang="en-US" sz="2800" b="1" dirty="0">
                <a:latin typeface="+mn-lt"/>
                <a:ea typeface="+mn-ea"/>
                <a:cs typeface="+mn-ea"/>
                <a:sym typeface="+mn-lt"/>
              </a:rPr>
              <a:t>”</a:t>
            </a:r>
            <a:r>
              <a:rPr lang="zh-CN" altLang="en-US" sz="2800" b="1" dirty="0">
                <a:latin typeface="+mn-lt"/>
                <a:ea typeface="+mn-ea"/>
                <a:cs typeface="+mn-ea"/>
                <a:sym typeface="+mn-lt"/>
              </a:rPr>
              <a:t>。 </a:t>
            </a:r>
          </a:p>
        </p:txBody>
      </p:sp>
      <p:pic>
        <p:nvPicPr>
          <p:cNvPr id="43015" name="Picture 10"/>
          <p:cNvPicPr>
            <a:picLocks noChangeAspect="1" noChangeArrowheads="1"/>
          </p:cNvPicPr>
          <p:nvPr/>
        </p:nvPicPr>
        <p:blipFill>
          <a:blip r:embed="rId3">
            <a:extLst>
              <a:ext uri="{28A0092B-C50C-407E-A947-70E740481C1C}">
                <a14:useLocalDpi xmlns:a14="http://schemas.microsoft.com/office/drawing/2010/main" val="0"/>
              </a:ext>
            </a:extLst>
          </a:blip>
          <a:srcRect r="5667"/>
          <a:stretch>
            <a:fillRect/>
          </a:stretch>
        </p:blipFill>
        <p:spPr bwMode="auto">
          <a:xfrm>
            <a:off x="7056000" y="1329787"/>
            <a:ext cx="32766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7" name="Rectangle 13"/>
          <p:cNvSpPr>
            <a:spLocks noChangeArrowheads="1"/>
          </p:cNvSpPr>
          <p:nvPr/>
        </p:nvSpPr>
        <p:spPr bwMode="auto">
          <a:xfrm>
            <a:off x="1981202" y="1295400"/>
            <a:ext cx="323518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800" b="1">
                <a:solidFill>
                  <a:srgbClr val="FF0000"/>
                </a:solidFill>
                <a:latin typeface="+mn-lt"/>
                <a:ea typeface="+mn-ea"/>
                <a:cs typeface="+mn-ea"/>
                <a:sym typeface="+mn-lt"/>
              </a:rPr>
              <a:t>6</a:t>
            </a:r>
            <a:r>
              <a:rPr lang="zh-CN" altLang="en-US" sz="2800" b="1">
                <a:solidFill>
                  <a:srgbClr val="FF0000"/>
                </a:solidFill>
                <a:latin typeface="+mn-lt"/>
                <a:ea typeface="+mn-ea"/>
                <a:cs typeface="+mn-ea"/>
                <a:sym typeface="+mn-lt"/>
              </a:rPr>
              <a:t>、工序性</a:t>
            </a:r>
            <a:r>
              <a:rPr lang="en-US" altLang="en-US" sz="2800" b="1">
                <a:solidFill>
                  <a:srgbClr val="FF0000"/>
                </a:solidFill>
                <a:latin typeface="+mn-lt"/>
                <a:ea typeface="+mn-ea"/>
                <a:cs typeface="+mn-ea"/>
                <a:sym typeface="+mn-lt"/>
              </a:rPr>
              <a:t>“三违”</a:t>
            </a:r>
            <a:endParaRPr lang="zh-CN" altLang="en-US" sz="2800" b="1">
              <a:solidFill>
                <a:srgbClr val="FF0000"/>
              </a:solidFill>
              <a:latin typeface="+mn-lt"/>
              <a:ea typeface="+mn-ea"/>
              <a:cs typeface="+mn-ea"/>
              <a:sym typeface="+mn-lt"/>
            </a:endParaRPr>
          </a:p>
        </p:txBody>
      </p:sp>
      <p:sp>
        <p:nvSpPr>
          <p:cNvPr id="10" name="Text Box 10"/>
          <p:cNvSpPr txBox="1">
            <a:spLocks noChangeArrowheads="1"/>
          </p:cNvSpPr>
          <p:nvPr/>
        </p:nvSpPr>
        <p:spPr bwMode="auto">
          <a:xfrm>
            <a:off x="1392000" y="261000"/>
            <a:ext cx="60356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en-US" sz="3200" b="1" dirty="0">
                <a:latin typeface="+mn-lt"/>
                <a:ea typeface="+mn-ea"/>
                <a:cs typeface="+mn-ea"/>
                <a:sym typeface="+mn-lt"/>
              </a:rPr>
              <a:t>“</a:t>
            </a:r>
            <a:r>
              <a:rPr lang="en-US" altLang="en-US" sz="3200" b="1" dirty="0" err="1">
                <a:latin typeface="+mn-lt"/>
                <a:ea typeface="+mn-ea"/>
                <a:cs typeface="+mn-ea"/>
                <a:sym typeface="+mn-lt"/>
              </a:rPr>
              <a:t>三违</a:t>
            </a:r>
            <a:r>
              <a:rPr lang="en-US" altLang="en-US" sz="3200" b="1" dirty="0">
                <a:latin typeface="+mn-lt"/>
                <a:ea typeface="+mn-ea"/>
                <a:cs typeface="+mn-ea"/>
                <a:sym typeface="+mn-lt"/>
              </a:rPr>
              <a:t>”</a:t>
            </a:r>
            <a:r>
              <a:rPr lang="zh-CN" altLang="en-US" sz="3200" b="1" dirty="0">
                <a:latin typeface="+mn-lt"/>
                <a:ea typeface="+mn-ea"/>
                <a:cs typeface="+mn-ea"/>
                <a:sym typeface="+mn-lt"/>
              </a:rPr>
              <a:t>现象的类型及特点</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6" name="Text Box 9"/>
          <p:cNvSpPr txBox="1">
            <a:spLocks noChangeArrowheads="1"/>
          </p:cNvSpPr>
          <p:nvPr/>
        </p:nvSpPr>
        <p:spPr bwMode="auto">
          <a:xfrm>
            <a:off x="1680000" y="2697999"/>
            <a:ext cx="4191000" cy="3132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40000"/>
              </a:lnSpc>
            </a:pPr>
            <a:r>
              <a:rPr lang="en-US" altLang="zh-CN" sz="2400" b="1" dirty="0">
                <a:solidFill>
                  <a:srgbClr val="0000FF"/>
                </a:solidFill>
                <a:latin typeface="+mn-lt"/>
                <a:ea typeface="+mn-ea"/>
                <a:cs typeface="+mn-ea"/>
                <a:sym typeface="+mn-lt"/>
              </a:rPr>
              <a:t>    </a:t>
            </a:r>
            <a:r>
              <a:rPr lang="zh-CN" altLang="en-US" sz="2400" b="1" dirty="0">
                <a:latin typeface="+mn-lt"/>
                <a:ea typeface="+mn-ea"/>
                <a:cs typeface="+mn-ea"/>
                <a:sym typeface="+mn-lt"/>
              </a:rPr>
              <a:t>有的员工认为自已的自我</a:t>
            </a:r>
          </a:p>
          <a:p>
            <a:pPr eaLnBrk="1" hangingPunct="1">
              <a:lnSpc>
                <a:spcPct val="140000"/>
              </a:lnSpc>
            </a:pPr>
            <a:r>
              <a:rPr lang="zh-CN" altLang="en-US" sz="2400" b="1" dirty="0">
                <a:latin typeface="+mn-lt"/>
                <a:ea typeface="+mn-ea"/>
                <a:cs typeface="+mn-ea"/>
                <a:sym typeface="+mn-lt"/>
              </a:rPr>
              <a:t>控制能力强，对作业环境和</a:t>
            </a:r>
          </a:p>
          <a:p>
            <a:pPr eaLnBrk="1" hangingPunct="1">
              <a:lnSpc>
                <a:spcPct val="140000"/>
              </a:lnSpc>
            </a:pPr>
            <a:r>
              <a:rPr lang="zh-CN" altLang="en-US" sz="2400" b="1" dirty="0">
                <a:latin typeface="+mn-lt"/>
                <a:ea typeface="+mn-ea"/>
                <a:cs typeface="+mn-ea"/>
                <a:sym typeface="+mn-lt"/>
              </a:rPr>
              <a:t>条件变化能够掌握自如，偶</a:t>
            </a:r>
          </a:p>
          <a:p>
            <a:pPr eaLnBrk="1" hangingPunct="1">
              <a:lnSpc>
                <a:spcPct val="140000"/>
              </a:lnSpc>
            </a:pPr>
            <a:r>
              <a:rPr lang="zh-CN" altLang="en-US" sz="2400" b="1" dirty="0">
                <a:latin typeface="+mn-lt"/>
                <a:ea typeface="+mn-ea"/>
                <a:cs typeface="+mn-ea"/>
                <a:sym typeface="+mn-lt"/>
              </a:rPr>
              <a:t>尔违章也不会出事，碰运气</a:t>
            </a:r>
          </a:p>
          <a:p>
            <a:pPr eaLnBrk="1" hangingPunct="1">
              <a:lnSpc>
                <a:spcPct val="140000"/>
              </a:lnSpc>
            </a:pPr>
            <a:r>
              <a:rPr lang="zh-CN" altLang="en-US" sz="2400" b="1" dirty="0">
                <a:latin typeface="+mn-lt"/>
                <a:ea typeface="+mn-ea"/>
                <a:cs typeface="+mn-ea"/>
                <a:sym typeface="+mn-lt"/>
              </a:rPr>
              <a:t>一旦成功，就盲目自信，经</a:t>
            </a:r>
          </a:p>
          <a:p>
            <a:pPr eaLnBrk="1" hangingPunct="1">
              <a:lnSpc>
                <a:spcPct val="140000"/>
              </a:lnSpc>
            </a:pPr>
            <a:r>
              <a:rPr lang="zh-CN" altLang="en-US" sz="2400" b="1" dirty="0">
                <a:latin typeface="+mn-lt"/>
                <a:ea typeface="+mn-ea"/>
                <a:cs typeface="+mn-ea"/>
                <a:sym typeface="+mn-lt"/>
              </a:rPr>
              <a:t>常抱着侥幸心理去违章作业。</a:t>
            </a:r>
          </a:p>
        </p:txBody>
      </p:sp>
      <p:sp>
        <p:nvSpPr>
          <p:cNvPr id="46087" name="Rectangle 10"/>
          <p:cNvSpPr>
            <a:spLocks noChangeArrowheads="1"/>
          </p:cNvSpPr>
          <p:nvPr/>
        </p:nvSpPr>
        <p:spPr bwMode="auto">
          <a:xfrm>
            <a:off x="1200000" y="301823"/>
            <a:ext cx="551946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en-US" sz="3200" b="1" dirty="0">
                <a:latin typeface="+mn-lt"/>
                <a:ea typeface="+mn-ea"/>
                <a:cs typeface="+mn-ea"/>
                <a:sym typeface="+mn-lt"/>
              </a:rPr>
              <a:t>“</a:t>
            </a:r>
            <a:r>
              <a:rPr lang="en-US" altLang="en-US" sz="3200" b="1" dirty="0" err="1">
                <a:latin typeface="+mn-lt"/>
                <a:ea typeface="+mn-ea"/>
                <a:cs typeface="+mn-ea"/>
                <a:sym typeface="+mn-lt"/>
              </a:rPr>
              <a:t>三违</a:t>
            </a:r>
            <a:r>
              <a:rPr lang="en-US" altLang="en-US" sz="3200" b="1" dirty="0">
                <a:latin typeface="+mn-lt"/>
                <a:ea typeface="+mn-ea"/>
                <a:cs typeface="+mn-ea"/>
                <a:sym typeface="+mn-lt"/>
              </a:rPr>
              <a:t>”</a:t>
            </a:r>
            <a:r>
              <a:rPr lang="zh-CN" altLang="en-US" sz="3200" b="1" dirty="0">
                <a:latin typeface="+mn-lt"/>
                <a:ea typeface="+mn-ea"/>
                <a:cs typeface="+mn-ea"/>
                <a:sym typeface="+mn-lt"/>
              </a:rPr>
              <a:t>现象屡禁不止的根源</a:t>
            </a:r>
          </a:p>
        </p:txBody>
      </p:sp>
      <p:pic>
        <p:nvPicPr>
          <p:cNvPr id="46088" name="Picture 11"/>
          <p:cNvPicPr>
            <a:picLocks noChangeAspect="1" noChangeArrowheads="1"/>
          </p:cNvPicPr>
          <p:nvPr/>
        </p:nvPicPr>
        <p:blipFill>
          <a:blip r:embed="rId3">
            <a:extLst>
              <a:ext uri="{28A0092B-C50C-407E-A947-70E740481C1C}">
                <a14:useLocalDpi xmlns:a14="http://schemas.microsoft.com/office/drawing/2010/main" val="0"/>
              </a:ext>
            </a:extLst>
          </a:blip>
          <a:srcRect l="1755" t="2127" r="1755" b="2127"/>
          <a:stretch>
            <a:fillRect/>
          </a:stretch>
        </p:blipFill>
        <p:spPr bwMode="auto">
          <a:xfrm>
            <a:off x="6384000" y="2432001"/>
            <a:ext cx="4191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90" name="Rectangle 14"/>
          <p:cNvSpPr>
            <a:spLocks noChangeArrowheads="1"/>
          </p:cNvSpPr>
          <p:nvPr/>
        </p:nvSpPr>
        <p:spPr bwMode="auto">
          <a:xfrm>
            <a:off x="2640001" y="1209199"/>
            <a:ext cx="667362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dirty="0">
                <a:solidFill>
                  <a:srgbClr val="C00000"/>
                </a:solidFill>
                <a:latin typeface="+mn-lt"/>
                <a:ea typeface="+mn-ea"/>
                <a:cs typeface="+mn-ea"/>
                <a:sym typeface="+mn-lt"/>
              </a:rPr>
              <a:t>人的错误思想是导致</a:t>
            </a:r>
            <a:r>
              <a:rPr lang="en-US" altLang="en-US" sz="2800" b="1" dirty="0">
                <a:solidFill>
                  <a:srgbClr val="C00000"/>
                </a:solidFill>
                <a:latin typeface="+mn-lt"/>
                <a:ea typeface="+mn-ea"/>
                <a:cs typeface="+mn-ea"/>
                <a:sym typeface="+mn-lt"/>
              </a:rPr>
              <a:t>“</a:t>
            </a:r>
            <a:r>
              <a:rPr lang="en-US" altLang="en-US" sz="2800" b="1" dirty="0" err="1">
                <a:solidFill>
                  <a:srgbClr val="C00000"/>
                </a:solidFill>
                <a:latin typeface="+mn-lt"/>
                <a:ea typeface="+mn-ea"/>
                <a:cs typeface="+mn-ea"/>
                <a:sym typeface="+mn-lt"/>
              </a:rPr>
              <a:t>三违</a:t>
            </a:r>
            <a:r>
              <a:rPr lang="en-US" altLang="en-US" sz="2800" b="1" dirty="0">
                <a:solidFill>
                  <a:srgbClr val="C00000"/>
                </a:solidFill>
                <a:latin typeface="+mn-lt"/>
                <a:ea typeface="+mn-ea"/>
                <a:cs typeface="+mn-ea"/>
                <a:sym typeface="+mn-lt"/>
              </a:rPr>
              <a:t>”</a:t>
            </a:r>
            <a:r>
              <a:rPr lang="zh-CN" altLang="en-US" sz="2800" b="1" dirty="0">
                <a:solidFill>
                  <a:srgbClr val="C00000"/>
                </a:solidFill>
                <a:latin typeface="+mn-lt"/>
                <a:ea typeface="+mn-ea"/>
                <a:cs typeface="+mn-ea"/>
                <a:sym typeface="+mn-lt"/>
              </a:rPr>
              <a:t>的主要根源</a:t>
            </a:r>
          </a:p>
        </p:txBody>
      </p:sp>
      <p:sp>
        <p:nvSpPr>
          <p:cNvPr id="46091" name="Rectangle 15"/>
          <p:cNvSpPr>
            <a:spLocks noChangeArrowheads="1"/>
          </p:cNvSpPr>
          <p:nvPr/>
        </p:nvSpPr>
        <p:spPr bwMode="auto">
          <a:xfrm>
            <a:off x="1968000" y="2073246"/>
            <a:ext cx="2667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800" b="1" dirty="0">
                <a:solidFill>
                  <a:srgbClr val="FF0000"/>
                </a:solidFill>
                <a:latin typeface="+mn-lt"/>
                <a:ea typeface="+mn-ea"/>
                <a:cs typeface="+mn-ea"/>
                <a:sym typeface="+mn-lt"/>
              </a:rPr>
              <a:t>1</a:t>
            </a:r>
            <a:r>
              <a:rPr lang="zh-CN" altLang="en-US" sz="2800" b="1" dirty="0">
                <a:solidFill>
                  <a:srgbClr val="FF0000"/>
                </a:solidFill>
                <a:latin typeface="+mn-lt"/>
                <a:ea typeface="+mn-ea"/>
                <a:cs typeface="+mn-ea"/>
                <a:sym typeface="+mn-lt"/>
              </a:rPr>
              <a:t>、侥幸心理</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Text Box 9"/>
          <p:cNvSpPr txBox="1">
            <a:spLocks noChangeArrowheads="1"/>
          </p:cNvSpPr>
          <p:nvPr/>
        </p:nvSpPr>
        <p:spPr bwMode="auto">
          <a:xfrm>
            <a:off x="1584000" y="1126926"/>
            <a:ext cx="9354275" cy="204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20000"/>
              </a:lnSpc>
            </a:pPr>
            <a:r>
              <a:rPr lang="en-US" altLang="zh-CN" sz="2800" b="1" dirty="0">
                <a:solidFill>
                  <a:srgbClr val="FF0000"/>
                </a:solidFill>
                <a:latin typeface="+mn-lt"/>
                <a:ea typeface="+mn-ea"/>
                <a:cs typeface="+mn-ea"/>
                <a:sym typeface="+mn-lt"/>
              </a:rPr>
              <a:t>2</a:t>
            </a:r>
            <a:r>
              <a:rPr lang="zh-CN" altLang="en-US" sz="2800" b="1" dirty="0">
                <a:solidFill>
                  <a:srgbClr val="FF0000"/>
                </a:solidFill>
                <a:latin typeface="+mn-lt"/>
                <a:ea typeface="+mn-ea"/>
                <a:cs typeface="+mn-ea"/>
                <a:sym typeface="+mn-lt"/>
              </a:rPr>
              <a:t>、麻痹心理</a:t>
            </a:r>
          </a:p>
          <a:p>
            <a:pPr eaLnBrk="1" hangingPunct="1">
              <a:lnSpc>
                <a:spcPct val="120000"/>
              </a:lnSpc>
            </a:pPr>
            <a:endParaRPr lang="zh-CN" altLang="en-US" sz="800" b="1" dirty="0">
              <a:solidFill>
                <a:srgbClr val="A50021"/>
              </a:solidFill>
              <a:latin typeface="+mn-lt"/>
              <a:ea typeface="+mn-ea"/>
              <a:cs typeface="+mn-ea"/>
              <a:sym typeface="+mn-lt"/>
            </a:endParaRPr>
          </a:p>
          <a:p>
            <a:pPr eaLnBrk="1" hangingPunct="1">
              <a:lnSpc>
                <a:spcPct val="120000"/>
              </a:lnSpc>
            </a:pPr>
            <a:r>
              <a:rPr lang="zh-CN" altLang="en-US" sz="2400" b="1" dirty="0">
                <a:solidFill>
                  <a:srgbClr val="0000FF"/>
                </a:solidFill>
                <a:latin typeface="+mn-lt"/>
                <a:ea typeface="+mn-ea"/>
                <a:cs typeface="+mn-ea"/>
                <a:sym typeface="+mn-lt"/>
              </a:rPr>
              <a:t>    </a:t>
            </a:r>
            <a:r>
              <a:rPr lang="zh-CN" altLang="en-US" sz="2400" b="1" dirty="0">
                <a:latin typeface="+mn-lt"/>
                <a:ea typeface="+mn-ea"/>
                <a:cs typeface="+mn-ea"/>
                <a:sym typeface="+mn-lt"/>
              </a:rPr>
              <a:t>在单位一段时间没有发生事故、安全生产形势较为稳定的情况下，很多员工就会自觉不自觉地松懈下来，把规程措施置之度外，认为做好安全生产是一件容易的事， </a:t>
            </a:r>
            <a:r>
              <a:rPr lang="en-US" altLang="en-US" sz="2400" b="1" dirty="0">
                <a:latin typeface="+mn-lt"/>
                <a:ea typeface="+mn-ea"/>
                <a:cs typeface="+mn-ea"/>
                <a:sym typeface="+mn-lt"/>
              </a:rPr>
              <a:t>“</a:t>
            </a:r>
            <a:r>
              <a:rPr lang="en-US" altLang="en-US" sz="2400" b="1" dirty="0" err="1">
                <a:latin typeface="+mn-lt"/>
                <a:ea typeface="+mn-ea"/>
                <a:cs typeface="+mn-ea"/>
                <a:sym typeface="+mn-lt"/>
              </a:rPr>
              <a:t>三违</a:t>
            </a:r>
            <a:r>
              <a:rPr lang="en-US" altLang="en-US" sz="2400" b="1" dirty="0">
                <a:latin typeface="+mn-lt"/>
                <a:ea typeface="+mn-ea"/>
                <a:cs typeface="+mn-ea"/>
                <a:sym typeface="+mn-lt"/>
              </a:rPr>
              <a:t>”</a:t>
            </a:r>
            <a:r>
              <a:rPr lang="zh-CN" altLang="en-US" sz="2400" b="1" dirty="0">
                <a:latin typeface="+mn-lt"/>
                <a:ea typeface="+mn-ea"/>
                <a:cs typeface="+mn-ea"/>
                <a:sym typeface="+mn-lt"/>
              </a:rPr>
              <a:t>现象逐渐增多。</a:t>
            </a:r>
            <a:endParaRPr lang="zh-CN" altLang="en-US" b="1" dirty="0">
              <a:latin typeface="+mn-lt"/>
              <a:ea typeface="+mn-ea"/>
              <a:cs typeface="+mn-ea"/>
              <a:sym typeface="+mn-lt"/>
            </a:endParaRPr>
          </a:p>
        </p:txBody>
      </p:sp>
      <p:pic>
        <p:nvPicPr>
          <p:cNvPr id="48135" name="Picture 10"/>
          <p:cNvPicPr>
            <a:picLocks noChangeAspect="1" noChangeArrowheads="1"/>
          </p:cNvPicPr>
          <p:nvPr/>
        </p:nvPicPr>
        <p:blipFill>
          <a:blip r:embed="rId3">
            <a:extLst>
              <a:ext uri="{28A0092B-C50C-407E-A947-70E740481C1C}">
                <a14:useLocalDpi xmlns:a14="http://schemas.microsoft.com/office/drawing/2010/main" val="0"/>
              </a:ext>
            </a:extLst>
          </a:blip>
          <a:srcRect t="2751" b="3725"/>
          <a:stretch>
            <a:fillRect/>
          </a:stretch>
        </p:blipFill>
        <p:spPr bwMode="auto">
          <a:xfrm>
            <a:off x="3312000" y="3373883"/>
            <a:ext cx="51816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0"/>
          <p:cNvSpPr>
            <a:spLocks noChangeArrowheads="1"/>
          </p:cNvSpPr>
          <p:nvPr/>
        </p:nvSpPr>
        <p:spPr bwMode="auto">
          <a:xfrm>
            <a:off x="1200000" y="301823"/>
            <a:ext cx="551946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en-US" sz="3200" b="1" dirty="0">
                <a:latin typeface="+mn-lt"/>
                <a:ea typeface="+mn-ea"/>
                <a:cs typeface="+mn-ea"/>
                <a:sym typeface="+mn-lt"/>
              </a:rPr>
              <a:t>“</a:t>
            </a:r>
            <a:r>
              <a:rPr lang="en-US" altLang="en-US" sz="3200" b="1" dirty="0" err="1">
                <a:latin typeface="+mn-lt"/>
                <a:ea typeface="+mn-ea"/>
                <a:cs typeface="+mn-ea"/>
                <a:sym typeface="+mn-lt"/>
              </a:rPr>
              <a:t>三违</a:t>
            </a:r>
            <a:r>
              <a:rPr lang="en-US" altLang="en-US" sz="3200" b="1" dirty="0">
                <a:latin typeface="+mn-lt"/>
                <a:ea typeface="+mn-ea"/>
                <a:cs typeface="+mn-ea"/>
                <a:sym typeface="+mn-lt"/>
              </a:rPr>
              <a:t>”</a:t>
            </a:r>
            <a:r>
              <a:rPr lang="zh-CN" altLang="en-US" sz="3200" b="1" dirty="0">
                <a:latin typeface="+mn-lt"/>
                <a:ea typeface="+mn-ea"/>
                <a:cs typeface="+mn-ea"/>
                <a:sym typeface="+mn-lt"/>
              </a:rPr>
              <a:t>现象屡禁不止的根源</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2" name="Text Box 9"/>
          <p:cNvSpPr txBox="1">
            <a:spLocks noChangeArrowheads="1"/>
          </p:cNvSpPr>
          <p:nvPr/>
        </p:nvSpPr>
        <p:spPr bwMode="auto">
          <a:xfrm>
            <a:off x="1416901" y="1087355"/>
            <a:ext cx="9358199" cy="2269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25000"/>
              </a:lnSpc>
            </a:pPr>
            <a:r>
              <a:rPr lang="en-US" altLang="zh-CN" sz="2800" b="1" dirty="0">
                <a:solidFill>
                  <a:srgbClr val="FF0000"/>
                </a:solidFill>
                <a:latin typeface="+mn-lt"/>
                <a:ea typeface="+mn-ea"/>
                <a:cs typeface="+mn-ea"/>
                <a:sym typeface="+mn-lt"/>
              </a:rPr>
              <a:t>3</a:t>
            </a:r>
            <a:r>
              <a:rPr lang="zh-CN" altLang="en-US" sz="2800" b="1" dirty="0">
                <a:solidFill>
                  <a:srgbClr val="FF0000"/>
                </a:solidFill>
                <a:latin typeface="+mn-lt"/>
                <a:ea typeface="+mn-ea"/>
                <a:cs typeface="+mn-ea"/>
                <a:sym typeface="+mn-lt"/>
              </a:rPr>
              <a:t>、习惯心理</a:t>
            </a:r>
          </a:p>
          <a:p>
            <a:pPr eaLnBrk="1" hangingPunct="1">
              <a:lnSpc>
                <a:spcPct val="125000"/>
              </a:lnSpc>
            </a:pPr>
            <a:endParaRPr lang="zh-CN" altLang="en-US" sz="800" b="1" dirty="0">
              <a:solidFill>
                <a:srgbClr val="A50021"/>
              </a:solidFill>
              <a:latin typeface="+mn-lt"/>
              <a:ea typeface="+mn-ea"/>
              <a:cs typeface="+mn-ea"/>
              <a:sym typeface="+mn-lt"/>
            </a:endParaRPr>
          </a:p>
          <a:p>
            <a:pPr eaLnBrk="1" hangingPunct="1">
              <a:lnSpc>
                <a:spcPct val="125000"/>
              </a:lnSpc>
            </a:pPr>
            <a:r>
              <a:rPr lang="zh-CN" altLang="en-US" sz="2400" b="1" dirty="0">
                <a:latin typeface="+mn-lt"/>
                <a:ea typeface="+mn-ea"/>
                <a:cs typeface="+mn-ea"/>
                <a:sym typeface="+mn-lt"/>
              </a:rPr>
              <a:t>    </a:t>
            </a:r>
            <a:r>
              <a:rPr lang="zh-CN" altLang="en-US" sz="2665" b="1" dirty="0">
                <a:latin typeface="+mn-lt"/>
                <a:ea typeface="+mn-ea"/>
                <a:cs typeface="+mn-ea"/>
                <a:sym typeface="+mn-lt"/>
              </a:rPr>
              <a:t>由于工作内容、场所、形式单一，很多管理人员和员工干惯了、看惯了、习惯了，靠惯性作业，凭经验施工，根本不去想是否违章。</a:t>
            </a:r>
            <a:endParaRPr lang="zh-CN" altLang="en-US" sz="2400" b="1" dirty="0">
              <a:latin typeface="+mn-lt"/>
              <a:ea typeface="+mn-ea"/>
              <a:cs typeface="+mn-ea"/>
              <a:sym typeface="+mn-lt"/>
            </a:endParaRPr>
          </a:p>
        </p:txBody>
      </p:sp>
      <p:pic>
        <p:nvPicPr>
          <p:cNvPr id="50183" name="Picture 10" descr="201201080258227519[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3352800"/>
            <a:ext cx="5257800" cy="2954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0"/>
          <p:cNvSpPr>
            <a:spLocks noChangeArrowheads="1"/>
          </p:cNvSpPr>
          <p:nvPr/>
        </p:nvSpPr>
        <p:spPr bwMode="auto">
          <a:xfrm>
            <a:off x="1200000" y="301823"/>
            <a:ext cx="551946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en-US" sz="3200" b="1" dirty="0">
                <a:latin typeface="+mn-lt"/>
                <a:ea typeface="+mn-ea"/>
                <a:cs typeface="+mn-ea"/>
                <a:sym typeface="+mn-lt"/>
              </a:rPr>
              <a:t>“</a:t>
            </a:r>
            <a:r>
              <a:rPr lang="en-US" altLang="en-US" sz="3200" b="1" dirty="0" err="1">
                <a:latin typeface="+mn-lt"/>
                <a:ea typeface="+mn-ea"/>
                <a:cs typeface="+mn-ea"/>
                <a:sym typeface="+mn-lt"/>
              </a:rPr>
              <a:t>三违</a:t>
            </a:r>
            <a:r>
              <a:rPr lang="en-US" altLang="en-US" sz="3200" b="1" dirty="0">
                <a:latin typeface="+mn-lt"/>
                <a:ea typeface="+mn-ea"/>
                <a:cs typeface="+mn-ea"/>
                <a:sym typeface="+mn-lt"/>
              </a:rPr>
              <a:t>”</a:t>
            </a:r>
            <a:r>
              <a:rPr lang="zh-CN" altLang="en-US" sz="3200" b="1" dirty="0">
                <a:latin typeface="+mn-lt"/>
                <a:ea typeface="+mn-ea"/>
                <a:cs typeface="+mn-ea"/>
                <a:sym typeface="+mn-lt"/>
              </a:rPr>
              <a:t>现象屡禁不止的根源</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30" name="Text Box 9"/>
          <p:cNvSpPr txBox="1">
            <a:spLocks noChangeArrowheads="1"/>
          </p:cNvSpPr>
          <p:nvPr/>
        </p:nvSpPr>
        <p:spPr bwMode="auto">
          <a:xfrm>
            <a:off x="1680000" y="1033110"/>
            <a:ext cx="8878200" cy="169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20000"/>
              </a:lnSpc>
            </a:pPr>
            <a:r>
              <a:rPr lang="en-US" altLang="zh-CN" sz="2800" b="1" dirty="0">
                <a:solidFill>
                  <a:srgbClr val="FF0000"/>
                </a:solidFill>
                <a:latin typeface="+mn-lt"/>
                <a:ea typeface="+mn-ea"/>
                <a:cs typeface="+mn-ea"/>
                <a:sym typeface="+mn-lt"/>
              </a:rPr>
              <a:t>4</a:t>
            </a:r>
            <a:r>
              <a:rPr lang="zh-CN" altLang="en-US" sz="2800" b="1" dirty="0">
                <a:solidFill>
                  <a:srgbClr val="FF0000"/>
                </a:solidFill>
                <a:latin typeface="+mn-lt"/>
                <a:ea typeface="+mn-ea"/>
                <a:cs typeface="+mn-ea"/>
                <a:sym typeface="+mn-lt"/>
              </a:rPr>
              <a:t>、马虎心理</a:t>
            </a:r>
          </a:p>
          <a:p>
            <a:pPr eaLnBrk="1" hangingPunct="1">
              <a:lnSpc>
                <a:spcPct val="120000"/>
              </a:lnSpc>
            </a:pPr>
            <a:endParaRPr lang="zh-CN" altLang="en-US" sz="800" b="1" dirty="0">
              <a:solidFill>
                <a:srgbClr val="A50021"/>
              </a:solidFill>
              <a:latin typeface="+mn-lt"/>
              <a:ea typeface="+mn-ea"/>
              <a:cs typeface="+mn-ea"/>
              <a:sym typeface="+mn-lt"/>
            </a:endParaRPr>
          </a:p>
          <a:p>
            <a:pPr eaLnBrk="1" hangingPunct="1">
              <a:lnSpc>
                <a:spcPct val="120000"/>
              </a:lnSpc>
            </a:pPr>
            <a:r>
              <a:rPr lang="zh-CN" altLang="en-US" sz="2665" b="1" dirty="0">
                <a:latin typeface="+mn-lt"/>
                <a:ea typeface="+mn-ea"/>
                <a:cs typeface="+mn-ea"/>
                <a:sym typeface="+mn-lt"/>
              </a:rPr>
              <a:t>    个别员工在工作中马马虎虎，粗枝大叶，作业时注意力不集中，应付公事，糊里糊涂出现</a:t>
            </a:r>
            <a:r>
              <a:rPr lang="en-US" altLang="en-US" sz="2665" b="1" dirty="0">
                <a:latin typeface="+mn-lt"/>
                <a:ea typeface="+mn-ea"/>
                <a:cs typeface="+mn-ea"/>
                <a:sym typeface="+mn-lt"/>
              </a:rPr>
              <a:t>“</a:t>
            </a:r>
            <a:r>
              <a:rPr lang="en-US" altLang="en-US" sz="2665" b="1" dirty="0" err="1">
                <a:latin typeface="+mn-lt"/>
                <a:ea typeface="+mn-ea"/>
                <a:cs typeface="+mn-ea"/>
                <a:sym typeface="+mn-lt"/>
              </a:rPr>
              <a:t>三违</a:t>
            </a:r>
            <a:r>
              <a:rPr lang="en-US" altLang="en-US" sz="2665" b="1" dirty="0">
                <a:latin typeface="+mn-lt"/>
                <a:ea typeface="+mn-ea"/>
                <a:cs typeface="+mn-ea"/>
                <a:sym typeface="+mn-lt"/>
              </a:rPr>
              <a:t>”</a:t>
            </a:r>
            <a:r>
              <a:rPr lang="zh-CN" altLang="en-US" sz="2665" b="1" dirty="0">
                <a:latin typeface="+mn-lt"/>
                <a:ea typeface="+mn-ea"/>
                <a:cs typeface="+mn-ea"/>
                <a:sym typeface="+mn-lt"/>
              </a:rPr>
              <a:t>。</a:t>
            </a:r>
          </a:p>
        </p:txBody>
      </p:sp>
      <p:pic>
        <p:nvPicPr>
          <p:cNvPr id="52231" name="Picture 10"/>
          <p:cNvPicPr>
            <a:picLocks noChangeAspect="1" noChangeArrowheads="1"/>
          </p:cNvPicPr>
          <p:nvPr/>
        </p:nvPicPr>
        <p:blipFill>
          <a:blip r:embed="rId3">
            <a:extLst>
              <a:ext uri="{28A0092B-C50C-407E-A947-70E740481C1C}">
                <a14:useLocalDpi xmlns:a14="http://schemas.microsoft.com/office/drawing/2010/main" val="0"/>
              </a:ext>
            </a:extLst>
          </a:blip>
          <a:srcRect r="1389"/>
          <a:stretch>
            <a:fillRect/>
          </a:stretch>
        </p:blipFill>
        <p:spPr bwMode="auto">
          <a:xfrm>
            <a:off x="3408001" y="2757000"/>
            <a:ext cx="5105100" cy="3473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0"/>
          <p:cNvSpPr>
            <a:spLocks noChangeArrowheads="1"/>
          </p:cNvSpPr>
          <p:nvPr/>
        </p:nvSpPr>
        <p:spPr bwMode="auto">
          <a:xfrm>
            <a:off x="1200000" y="301823"/>
            <a:ext cx="551946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en-US" sz="3200" b="1" dirty="0">
                <a:latin typeface="+mn-lt"/>
                <a:ea typeface="+mn-ea"/>
                <a:cs typeface="+mn-ea"/>
                <a:sym typeface="+mn-lt"/>
              </a:rPr>
              <a:t>“</a:t>
            </a:r>
            <a:r>
              <a:rPr lang="en-US" altLang="en-US" sz="3200" b="1" dirty="0" err="1">
                <a:latin typeface="+mn-lt"/>
                <a:ea typeface="+mn-ea"/>
                <a:cs typeface="+mn-ea"/>
                <a:sym typeface="+mn-lt"/>
              </a:rPr>
              <a:t>三违</a:t>
            </a:r>
            <a:r>
              <a:rPr lang="en-US" altLang="en-US" sz="3200" b="1" dirty="0">
                <a:latin typeface="+mn-lt"/>
                <a:ea typeface="+mn-ea"/>
                <a:cs typeface="+mn-ea"/>
                <a:sym typeface="+mn-lt"/>
              </a:rPr>
              <a:t>”</a:t>
            </a:r>
            <a:r>
              <a:rPr lang="zh-CN" altLang="en-US" sz="3200" b="1" dirty="0">
                <a:latin typeface="+mn-lt"/>
                <a:ea typeface="+mn-ea"/>
                <a:cs typeface="+mn-ea"/>
                <a:sym typeface="+mn-lt"/>
              </a:rPr>
              <a:t>现象屡禁不止的根源</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8" name="Text Box 9"/>
          <p:cNvSpPr txBox="1">
            <a:spLocks noChangeArrowheads="1"/>
          </p:cNvSpPr>
          <p:nvPr/>
        </p:nvSpPr>
        <p:spPr bwMode="auto">
          <a:xfrm>
            <a:off x="1981200" y="1905000"/>
            <a:ext cx="4191000" cy="4166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40000"/>
              </a:lnSpc>
            </a:pPr>
            <a:r>
              <a:rPr lang="en-US" altLang="zh-CN" sz="2400" b="1" dirty="0">
                <a:solidFill>
                  <a:srgbClr val="0000FF"/>
                </a:solidFill>
                <a:latin typeface="+mn-lt"/>
                <a:ea typeface="+mn-ea"/>
                <a:cs typeface="+mn-ea"/>
                <a:sym typeface="+mn-lt"/>
              </a:rPr>
              <a:t>   </a:t>
            </a:r>
            <a:r>
              <a:rPr lang="zh-CN" altLang="en-US" sz="2400" b="1" dirty="0">
                <a:latin typeface="+mn-lt"/>
                <a:ea typeface="+mn-ea"/>
                <a:cs typeface="+mn-ea"/>
                <a:sym typeface="+mn-lt"/>
              </a:rPr>
              <a:t>有些员工，特別是班组长，</a:t>
            </a:r>
          </a:p>
          <a:p>
            <a:pPr eaLnBrk="1" hangingPunct="1">
              <a:lnSpc>
                <a:spcPct val="140000"/>
              </a:lnSpc>
            </a:pPr>
            <a:r>
              <a:rPr lang="zh-CN" altLang="en-US" sz="2400" b="1" dirty="0">
                <a:latin typeface="+mn-lt"/>
                <a:ea typeface="+mn-ea"/>
                <a:cs typeface="+mn-ea"/>
                <a:sym typeface="+mn-lt"/>
              </a:rPr>
              <a:t>摆不正安全与生产、安全与</a:t>
            </a:r>
          </a:p>
          <a:p>
            <a:pPr eaLnBrk="1" hangingPunct="1">
              <a:lnSpc>
                <a:spcPct val="140000"/>
              </a:lnSpc>
            </a:pPr>
            <a:r>
              <a:rPr lang="zh-CN" altLang="en-US" sz="2400" b="1" dirty="0">
                <a:latin typeface="+mn-lt"/>
                <a:ea typeface="+mn-ea"/>
                <a:cs typeface="+mn-ea"/>
                <a:sym typeface="+mn-lt"/>
              </a:rPr>
              <a:t>效益的关系，一心只想多超</a:t>
            </a:r>
          </a:p>
          <a:p>
            <a:pPr eaLnBrk="1" hangingPunct="1">
              <a:lnSpc>
                <a:spcPct val="140000"/>
              </a:lnSpc>
            </a:pPr>
            <a:r>
              <a:rPr lang="zh-CN" altLang="en-US" sz="2400" b="1" dirty="0">
                <a:latin typeface="+mn-lt"/>
                <a:ea typeface="+mn-ea"/>
                <a:cs typeface="+mn-ea"/>
                <a:sym typeface="+mn-lt"/>
              </a:rPr>
              <a:t>产，多拿奖金，不顾作业场</a:t>
            </a:r>
          </a:p>
          <a:p>
            <a:pPr eaLnBrk="1" hangingPunct="1">
              <a:lnSpc>
                <a:spcPct val="140000"/>
              </a:lnSpc>
            </a:pPr>
            <a:r>
              <a:rPr lang="zh-CN" altLang="en-US" sz="2400" b="1" dirty="0">
                <a:latin typeface="+mn-lt"/>
                <a:ea typeface="+mn-ea"/>
                <a:cs typeface="+mn-ea"/>
                <a:sym typeface="+mn-lt"/>
              </a:rPr>
              <a:t>所有没有安全隐患，就是发</a:t>
            </a:r>
          </a:p>
          <a:p>
            <a:pPr eaLnBrk="1" hangingPunct="1">
              <a:lnSpc>
                <a:spcPct val="140000"/>
              </a:lnSpc>
            </a:pPr>
            <a:r>
              <a:rPr lang="zh-CN" altLang="en-US" sz="2400" b="1" dirty="0">
                <a:latin typeface="+mn-lt"/>
                <a:ea typeface="+mn-ea"/>
                <a:cs typeface="+mn-ea"/>
                <a:sym typeface="+mn-lt"/>
              </a:rPr>
              <a:t>现了隐患也不处理，野蛮作</a:t>
            </a:r>
          </a:p>
          <a:p>
            <a:pPr eaLnBrk="1" hangingPunct="1">
              <a:lnSpc>
                <a:spcPct val="140000"/>
              </a:lnSpc>
            </a:pPr>
            <a:r>
              <a:rPr lang="zh-CN" altLang="en-US" sz="2400" b="1" dirty="0">
                <a:latin typeface="+mn-lt"/>
                <a:ea typeface="+mn-ea"/>
                <a:cs typeface="+mn-ea"/>
                <a:sym typeface="+mn-lt"/>
              </a:rPr>
              <a:t>业，甚至简化作业程序，盲</a:t>
            </a:r>
          </a:p>
          <a:p>
            <a:pPr eaLnBrk="1" hangingPunct="1">
              <a:lnSpc>
                <a:spcPct val="140000"/>
              </a:lnSpc>
            </a:pPr>
            <a:r>
              <a:rPr lang="zh-CN" altLang="en-US" sz="2400" b="1" dirty="0">
                <a:latin typeface="+mn-lt"/>
                <a:ea typeface="+mn-ea"/>
                <a:cs typeface="+mn-ea"/>
                <a:sym typeface="+mn-lt"/>
              </a:rPr>
              <a:t>目蛮干。</a:t>
            </a:r>
          </a:p>
        </p:txBody>
      </p:sp>
      <p:pic>
        <p:nvPicPr>
          <p:cNvPr id="54279"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9501" y="1600200"/>
            <a:ext cx="4203700" cy="461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1" name="Rectangle 13"/>
          <p:cNvSpPr>
            <a:spLocks noChangeArrowheads="1"/>
          </p:cNvSpPr>
          <p:nvPr/>
        </p:nvSpPr>
        <p:spPr bwMode="auto">
          <a:xfrm>
            <a:off x="2057400" y="1303338"/>
            <a:ext cx="2590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800" b="1">
                <a:solidFill>
                  <a:srgbClr val="FF0000"/>
                </a:solidFill>
                <a:latin typeface="+mn-lt"/>
                <a:ea typeface="+mn-ea"/>
                <a:cs typeface="+mn-ea"/>
                <a:sym typeface="+mn-lt"/>
              </a:rPr>
              <a:t>5</a:t>
            </a:r>
            <a:r>
              <a:rPr lang="zh-CN" altLang="en-US" sz="2800" b="1">
                <a:solidFill>
                  <a:srgbClr val="FF0000"/>
                </a:solidFill>
                <a:latin typeface="+mn-lt"/>
                <a:ea typeface="+mn-ea"/>
                <a:cs typeface="+mn-ea"/>
                <a:sym typeface="+mn-lt"/>
              </a:rPr>
              <a:t>、蛮干心理</a:t>
            </a:r>
          </a:p>
        </p:txBody>
      </p:sp>
      <p:sp>
        <p:nvSpPr>
          <p:cNvPr id="10" name="Rectangle 10"/>
          <p:cNvSpPr>
            <a:spLocks noChangeArrowheads="1"/>
          </p:cNvSpPr>
          <p:nvPr/>
        </p:nvSpPr>
        <p:spPr bwMode="auto">
          <a:xfrm>
            <a:off x="1200000" y="301823"/>
            <a:ext cx="551946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en-US" sz="3200" b="1" dirty="0">
                <a:latin typeface="+mn-lt"/>
                <a:ea typeface="+mn-ea"/>
                <a:cs typeface="+mn-ea"/>
                <a:sym typeface="+mn-lt"/>
              </a:rPr>
              <a:t>“</a:t>
            </a:r>
            <a:r>
              <a:rPr lang="en-US" altLang="en-US" sz="3200" b="1" dirty="0" err="1">
                <a:latin typeface="+mn-lt"/>
                <a:ea typeface="+mn-ea"/>
                <a:cs typeface="+mn-ea"/>
                <a:sym typeface="+mn-lt"/>
              </a:rPr>
              <a:t>三违</a:t>
            </a:r>
            <a:r>
              <a:rPr lang="en-US" altLang="en-US" sz="3200" b="1" dirty="0">
                <a:latin typeface="+mn-lt"/>
                <a:ea typeface="+mn-ea"/>
                <a:cs typeface="+mn-ea"/>
                <a:sym typeface="+mn-lt"/>
              </a:rPr>
              <a:t>”</a:t>
            </a:r>
            <a:r>
              <a:rPr lang="zh-CN" altLang="en-US" sz="3200" b="1" dirty="0">
                <a:latin typeface="+mn-lt"/>
                <a:ea typeface="+mn-ea"/>
                <a:cs typeface="+mn-ea"/>
                <a:sym typeface="+mn-lt"/>
              </a:rPr>
              <a:t>现象屡禁不止的根源</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6" name="Text Box 9"/>
          <p:cNvSpPr txBox="1">
            <a:spLocks noChangeArrowheads="1"/>
          </p:cNvSpPr>
          <p:nvPr/>
        </p:nvSpPr>
        <p:spPr bwMode="auto">
          <a:xfrm>
            <a:off x="1392001" y="1026922"/>
            <a:ext cx="9589799" cy="2185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20000"/>
              </a:lnSpc>
            </a:pPr>
            <a:r>
              <a:rPr lang="en-US" altLang="zh-CN" sz="2800" b="1" dirty="0">
                <a:solidFill>
                  <a:srgbClr val="FF0000"/>
                </a:solidFill>
                <a:latin typeface="+mn-lt"/>
                <a:ea typeface="+mn-ea"/>
                <a:cs typeface="+mn-ea"/>
                <a:sym typeface="+mn-lt"/>
              </a:rPr>
              <a:t>6</a:t>
            </a:r>
            <a:r>
              <a:rPr lang="zh-CN" altLang="en-US" sz="2800" b="1" dirty="0">
                <a:solidFill>
                  <a:srgbClr val="FF0000"/>
                </a:solidFill>
                <a:latin typeface="+mn-lt"/>
                <a:ea typeface="+mn-ea"/>
                <a:cs typeface="+mn-ea"/>
                <a:sym typeface="+mn-lt"/>
              </a:rPr>
              <a:t>、取巧心理</a:t>
            </a:r>
          </a:p>
          <a:p>
            <a:pPr eaLnBrk="1" hangingPunct="1">
              <a:lnSpc>
                <a:spcPct val="120000"/>
              </a:lnSpc>
            </a:pPr>
            <a:endParaRPr lang="zh-CN" altLang="en-US" sz="800" b="1" dirty="0">
              <a:solidFill>
                <a:srgbClr val="A50021"/>
              </a:solidFill>
              <a:latin typeface="+mn-lt"/>
              <a:ea typeface="+mn-ea"/>
              <a:cs typeface="+mn-ea"/>
              <a:sym typeface="+mn-lt"/>
            </a:endParaRPr>
          </a:p>
          <a:p>
            <a:pPr eaLnBrk="1" hangingPunct="1">
              <a:lnSpc>
                <a:spcPct val="120000"/>
              </a:lnSpc>
            </a:pPr>
            <a:r>
              <a:rPr lang="zh-CN" altLang="en-US" sz="2665" b="1" dirty="0">
                <a:latin typeface="+mn-lt"/>
                <a:ea typeface="+mn-ea"/>
                <a:cs typeface="+mn-ea"/>
                <a:sym typeface="+mn-lt"/>
              </a:rPr>
              <a:t>    有的职工为了达到早下班早回家的目的，投机取巧，置规章制度于不顾，铤而走险，违章作业，完全不顾其违章行为所产生的严重后果。</a:t>
            </a:r>
          </a:p>
        </p:txBody>
      </p:sp>
      <p:pic>
        <p:nvPicPr>
          <p:cNvPr id="56327"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3581401"/>
            <a:ext cx="4114800" cy="2586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8"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352801"/>
            <a:ext cx="3886200" cy="2941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10"/>
          <p:cNvSpPr>
            <a:spLocks noChangeArrowheads="1"/>
          </p:cNvSpPr>
          <p:nvPr/>
        </p:nvSpPr>
        <p:spPr bwMode="auto">
          <a:xfrm>
            <a:off x="1200000" y="301823"/>
            <a:ext cx="551946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en-US" sz="3200" b="1" dirty="0">
                <a:latin typeface="+mn-lt"/>
                <a:ea typeface="+mn-ea"/>
                <a:cs typeface="+mn-ea"/>
                <a:sym typeface="+mn-lt"/>
              </a:rPr>
              <a:t>“</a:t>
            </a:r>
            <a:r>
              <a:rPr lang="en-US" altLang="en-US" sz="3200" b="1" dirty="0" err="1">
                <a:latin typeface="+mn-lt"/>
                <a:ea typeface="+mn-ea"/>
                <a:cs typeface="+mn-ea"/>
                <a:sym typeface="+mn-lt"/>
              </a:rPr>
              <a:t>三违</a:t>
            </a:r>
            <a:r>
              <a:rPr lang="en-US" altLang="en-US" sz="3200" b="1" dirty="0">
                <a:latin typeface="+mn-lt"/>
                <a:ea typeface="+mn-ea"/>
                <a:cs typeface="+mn-ea"/>
                <a:sym typeface="+mn-lt"/>
              </a:rPr>
              <a:t>”</a:t>
            </a:r>
            <a:r>
              <a:rPr lang="zh-CN" altLang="en-US" sz="3200" b="1" dirty="0">
                <a:latin typeface="+mn-lt"/>
                <a:ea typeface="+mn-ea"/>
                <a:cs typeface="+mn-ea"/>
                <a:sym typeface="+mn-lt"/>
              </a:rPr>
              <a:t>现象屡禁不止的根源</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4" name="Text Box 9"/>
          <p:cNvSpPr txBox="1">
            <a:spLocks noChangeArrowheads="1"/>
          </p:cNvSpPr>
          <p:nvPr/>
        </p:nvSpPr>
        <p:spPr bwMode="auto">
          <a:xfrm>
            <a:off x="1981200" y="890197"/>
            <a:ext cx="8994000" cy="2185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20000"/>
              </a:lnSpc>
            </a:pPr>
            <a:r>
              <a:rPr lang="en-US" altLang="zh-CN" sz="2800" b="1" dirty="0">
                <a:solidFill>
                  <a:srgbClr val="FF0000"/>
                </a:solidFill>
                <a:latin typeface="+mn-lt"/>
                <a:ea typeface="+mn-ea"/>
                <a:cs typeface="+mn-ea"/>
                <a:sym typeface="+mn-lt"/>
              </a:rPr>
              <a:t>7</a:t>
            </a:r>
            <a:r>
              <a:rPr lang="zh-CN" altLang="en-US" sz="2800" b="1" dirty="0">
                <a:solidFill>
                  <a:srgbClr val="FF0000"/>
                </a:solidFill>
                <a:latin typeface="+mn-lt"/>
                <a:ea typeface="+mn-ea"/>
                <a:cs typeface="+mn-ea"/>
                <a:sym typeface="+mn-lt"/>
              </a:rPr>
              <a:t>、轻视心理</a:t>
            </a:r>
          </a:p>
          <a:p>
            <a:pPr eaLnBrk="1" hangingPunct="1">
              <a:lnSpc>
                <a:spcPct val="120000"/>
              </a:lnSpc>
            </a:pPr>
            <a:endParaRPr lang="zh-CN" altLang="en-US" sz="800" b="1" dirty="0">
              <a:solidFill>
                <a:srgbClr val="A50021"/>
              </a:solidFill>
              <a:latin typeface="+mn-lt"/>
              <a:ea typeface="+mn-ea"/>
              <a:cs typeface="+mn-ea"/>
              <a:sym typeface="+mn-lt"/>
            </a:endParaRPr>
          </a:p>
          <a:p>
            <a:pPr eaLnBrk="1" hangingPunct="1">
              <a:lnSpc>
                <a:spcPct val="120000"/>
              </a:lnSpc>
            </a:pPr>
            <a:r>
              <a:rPr lang="zh-CN" altLang="en-US" sz="2400" b="1" dirty="0">
                <a:latin typeface="+mn-lt"/>
                <a:ea typeface="+mn-ea"/>
                <a:cs typeface="+mn-ea"/>
                <a:sym typeface="+mn-lt"/>
              </a:rPr>
              <a:t>    </a:t>
            </a:r>
            <a:r>
              <a:rPr lang="zh-CN" altLang="en-US" sz="2665" b="1" dirty="0">
                <a:latin typeface="+mn-lt"/>
                <a:ea typeface="+mn-ea"/>
                <a:cs typeface="+mn-ea"/>
                <a:sym typeface="+mn-lt"/>
              </a:rPr>
              <a:t>一些新进车间的员工和部分文化程度较低的员工，由于缺乏安全知识，没有认识到安全的重要性和</a:t>
            </a:r>
            <a:r>
              <a:rPr lang="en-US" altLang="en-US" sz="2665" b="1" dirty="0">
                <a:latin typeface="+mn-lt"/>
                <a:ea typeface="+mn-ea"/>
                <a:cs typeface="+mn-ea"/>
                <a:sym typeface="+mn-lt"/>
              </a:rPr>
              <a:t>“</a:t>
            </a:r>
            <a:r>
              <a:rPr lang="en-US" altLang="en-US" sz="2665" b="1" dirty="0" err="1">
                <a:latin typeface="+mn-lt"/>
                <a:ea typeface="+mn-ea"/>
                <a:cs typeface="+mn-ea"/>
                <a:sym typeface="+mn-lt"/>
              </a:rPr>
              <a:t>三违</a:t>
            </a:r>
            <a:r>
              <a:rPr lang="en-US" altLang="en-US" sz="2665" b="1" dirty="0">
                <a:latin typeface="+mn-lt"/>
                <a:ea typeface="+mn-ea"/>
                <a:cs typeface="+mn-ea"/>
                <a:sym typeface="+mn-lt"/>
              </a:rPr>
              <a:t>”</a:t>
            </a:r>
            <a:r>
              <a:rPr lang="zh-CN" altLang="en-US" sz="2665" b="1" dirty="0">
                <a:latin typeface="+mn-lt"/>
                <a:ea typeface="+mn-ea"/>
                <a:cs typeface="+mn-ea"/>
                <a:sym typeface="+mn-lt"/>
              </a:rPr>
              <a:t>的危害性，作业中糊里糊涂违章，糊里糊涂出事。</a:t>
            </a:r>
            <a:endParaRPr lang="zh-CN" altLang="en-US" sz="2400" b="1" dirty="0">
              <a:latin typeface="+mn-lt"/>
              <a:ea typeface="+mn-ea"/>
              <a:cs typeface="+mn-ea"/>
              <a:sym typeface="+mn-lt"/>
            </a:endParaRPr>
          </a:p>
        </p:txBody>
      </p:sp>
      <p:pic>
        <p:nvPicPr>
          <p:cNvPr id="58375"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3276601"/>
            <a:ext cx="4038600" cy="298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7"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6000" y="2984500"/>
            <a:ext cx="3133725"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10"/>
          <p:cNvSpPr>
            <a:spLocks noChangeArrowheads="1"/>
          </p:cNvSpPr>
          <p:nvPr/>
        </p:nvSpPr>
        <p:spPr bwMode="auto">
          <a:xfrm>
            <a:off x="1200000" y="301823"/>
            <a:ext cx="551946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en-US" sz="3200" b="1" dirty="0">
                <a:latin typeface="+mn-lt"/>
                <a:ea typeface="+mn-ea"/>
                <a:cs typeface="+mn-ea"/>
                <a:sym typeface="+mn-lt"/>
              </a:rPr>
              <a:t>“</a:t>
            </a:r>
            <a:r>
              <a:rPr lang="en-US" altLang="en-US" sz="3200" b="1" dirty="0" err="1">
                <a:latin typeface="+mn-lt"/>
                <a:ea typeface="+mn-ea"/>
                <a:cs typeface="+mn-ea"/>
                <a:sym typeface="+mn-lt"/>
              </a:rPr>
              <a:t>三违</a:t>
            </a:r>
            <a:r>
              <a:rPr lang="en-US" altLang="en-US" sz="3200" b="1" dirty="0">
                <a:latin typeface="+mn-lt"/>
                <a:ea typeface="+mn-ea"/>
                <a:cs typeface="+mn-ea"/>
                <a:sym typeface="+mn-lt"/>
              </a:rPr>
              <a:t>”</a:t>
            </a:r>
            <a:r>
              <a:rPr lang="zh-CN" altLang="en-US" sz="3200" b="1" dirty="0">
                <a:latin typeface="+mn-lt"/>
                <a:ea typeface="+mn-ea"/>
                <a:cs typeface="+mn-ea"/>
                <a:sym typeface="+mn-lt"/>
              </a:rPr>
              <a:t>现象屡禁不止的根源</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2" name="Text Box 9"/>
          <p:cNvSpPr txBox="1">
            <a:spLocks noChangeArrowheads="1"/>
          </p:cNvSpPr>
          <p:nvPr/>
        </p:nvSpPr>
        <p:spPr bwMode="auto">
          <a:xfrm>
            <a:off x="1392001" y="1074441"/>
            <a:ext cx="9798599" cy="2185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20000"/>
              </a:lnSpc>
            </a:pPr>
            <a:r>
              <a:rPr lang="en-US" altLang="zh-CN" sz="2800" b="1" dirty="0">
                <a:solidFill>
                  <a:srgbClr val="FF0000"/>
                </a:solidFill>
                <a:latin typeface="+mn-lt"/>
                <a:ea typeface="+mn-ea"/>
                <a:cs typeface="+mn-ea"/>
                <a:sym typeface="+mn-lt"/>
              </a:rPr>
              <a:t>8</a:t>
            </a:r>
            <a:r>
              <a:rPr lang="zh-CN" altLang="en-US" sz="2800" b="1" dirty="0">
                <a:solidFill>
                  <a:srgbClr val="FF0000"/>
                </a:solidFill>
                <a:latin typeface="+mn-lt"/>
                <a:ea typeface="+mn-ea"/>
                <a:cs typeface="+mn-ea"/>
                <a:sym typeface="+mn-lt"/>
              </a:rPr>
              <a:t>、厌倦心理</a:t>
            </a:r>
          </a:p>
          <a:p>
            <a:pPr eaLnBrk="1" hangingPunct="1">
              <a:lnSpc>
                <a:spcPct val="120000"/>
              </a:lnSpc>
            </a:pPr>
            <a:endParaRPr lang="zh-CN" altLang="en-US" sz="800" b="1" dirty="0">
              <a:solidFill>
                <a:srgbClr val="A50021"/>
              </a:solidFill>
              <a:latin typeface="+mn-lt"/>
              <a:ea typeface="+mn-ea"/>
              <a:cs typeface="+mn-ea"/>
              <a:sym typeface="+mn-lt"/>
            </a:endParaRPr>
          </a:p>
          <a:p>
            <a:pPr eaLnBrk="1" hangingPunct="1">
              <a:lnSpc>
                <a:spcPct val="120000"/>
              </a:lnSpc>
            </a:pPr>
            <a:r>
              <a:rPr lang="zh-CN" altLang="en-US" sz="2400" b="1" dirty="0">
                <a:latin typeface="+mn-lt"/>
                <a:ea typeface="+mn-ea"/>
                <a:cs typeface="+mn-ea"/>
                <a:sym typeface="+mn-lt"/>
              </a:rPr>
              <a:t>    </a:t>
            </a:r>
            <a:r>
              <a:rPr lang="zh-CN" altLang="en-US" sz="2665" b="1" dirty="0">
                <a:latin typeface="+mn-lt"/>
                <a:ea typeface="+mn-ea"/>
                <a:cs typeface="+mn-ea"/>
                <a:sym typeface="+mn-lt"/>
              </a:rPr>
              <a:t>部分员工因长年累月地高强度劳动身体不堪重负，健康欠佳，生产热情不高，工作完全处于机械的应付状态，使安全缺乏可靠性。</a:t>
            </a:r>
            <a:endParaRPr lang="zh-CN" altLang="en-US" sz="2400" b="1" dirty="0">
              <a:latin typeface="+mn-lt"/>
              <a:ea typeface="+mn-ea"/>
              <a:cs typeface="+mn-ea"/>
              <a:sym typeface="+mn-lt"/>
            </a:endParaRPr>
          </a:p>
        </p:txBody>
      </p:sp>
      <p:pic>
        <p:nvPicPr>
          <p:cNvPr id="60423"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3276601"/>
            <a:ext cx="4495800" cy="300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0"/>
          <p:cNvSpPr>
            <a:spLocks noChangeArrowheads="1"/>
          </p:cNvSpPr>
          <p:nvPr/>
        </p:nvSpPr>
        <p:spPr bwMode="auto">
          <a:xfrm>
            <a:off x="1200000" y="301823"/>
            <a:ext cx="551946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en-US" sz="3200" b="1" dirty="0">
                <a:latin typeface="+mn-lt"/>
                <a:ea typeface="+mn-ea"/>
                <a:cs typeface="+mn-ea"/>
                <a:sym typeface="+mn-lt"/>
              </a:rPr>
              <a:t>“</a:t>
            </a:r>
            <a:r>
              <a:rPr lang="en-US" altLang="en-US" sz="3200" b="1" dirty="0" err="1">
                <a:latin typeface="+mn-lt"/>
                <a:ea typeface="+mn-ea"/>
                <a:cs typeface="+mn-ea"/>
                <a:sym typeface="+mn-lt"/>
              </a:rPr>
              <a:t>三违</a:t>
            </a:r>
            <a:r>
              <a:rPr lang="en-US" altLang="en-US" sz="3200" b="1" dirty="0">
                <a:latin typeface="+mn-lt"/>
                <a:ea typeface="+mn-ea"/>
                <a:cs typeface="+mn-ea"/>
                <a:sym typeface="+mn-lt"/>
              </a:rPr>
              <a:t>”</a:t>
            </a:r>
            <a:r>
              <a:rPr lang="zh-CN" altLang="en-US" sz="3200" b="1" dirty="0">
                <a:latin typeface="+mn-lt"/>
                <a:ea typeface="+mn-ea"/>
                <a:cs typeface="+mn-ea"/>
                <a:sym typeface="+mn-lt"/>
              </a:rPr>
              <a:t>现象屡禁不止的根源</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70" name="Text Box 9"/>
          <p:cNvSpPr txBox="1">
            <a:spLocks noChangeArrowheads="1"/>
          </p:cNvSpPr>
          <p:nvPr/>
        </p:nvSpPr>
        <p:spPr bwMode="auto">
          <a:xfrm>
            <a:off x="1776000" y="1733527"/>
            <a:ext cx="9166200" cy="1592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20000"/>
              </a:lnSpc>
            </a:pPr>
            <a:r>
              <a:rPr lang="en-US" altLang="zh-CN" sz="2800" b="1" dirty="0">
                <a:solidFill>
                  <a:srgbClr val="0000FF"/>
                </a:solidFill>
                <a:latin typeface="+mn-lt"/>
                <a:ea typeface="+mn-ea"/>
                <a:cs typeface="+mn-ea"/>
                <a:sym typeface="+mn-lt"/>
              </a:rPr>
              <a:t>       </a:t>
            </a:r>
            <a:r>
              <a:rPr lang="zh-CN" altLang="en-US" sz="2800" b="1" dirty="0">
                <a:latin typeface="+mn-lt"/>
                <a:ea typeface="+mn-ea"/>
                <a:cs typeface="+mn-ea"/>
                <a:sym typeface="+mn-lt"/>
              </a:rPr>
              <a:t>个别员工受封建迷信思想影响，抱着“是福不是祸，是祸躲不过”的错误想法，不注意安全，随意工作，经常导致违章作业。</a:t>
            </a:r>
          </a:p>
        </p:txBody>
      </p:sp>
      <p:pic>
        <p:nvPicPr>
          <p:cNvPr id="62471"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3581401"/>
            <a:ext cx="4191000" cy="277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2" name="Rectangle 12"/>
          <p:cNvSpPr>
            <a:spLocks noChangeArrowheads="1"/>
          </p:cNvSpPr>
          <p:nvPr/>
        </p:nvSpPr>
        <p:spPr bwMode="auto">
          <a:xfrm>
            <a:off x="2286000" y="1143000"/>
            <a:ext cx="2971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3200" b="1">
                <a:solidFill>
                  <a:srgbClr val="FF0000"/>
                </a:solidFill>
                <a:latin typeface="+mn-lt"/>
                <a:ea typeface="+mn-ea"/>
                <a:cs typeface="+mn-ea"/>
                <a:sym typeface="+mn-lt"/>
              </a:rPr>
              <a:t>9</a:t>
            </a:r>
            <a:r>
              <a:rPr lang="zh-CN" altLang="en-US" sz="3200" b="1">
                <a:solidFill>
                  <a:srgbClr val="FF0000"/>
                </a:solidFill>
                <a:latin typeface="+mn-lt"/>
                <a:ea typeface="+mn-ea"/>
                <a:cs typeface="+mn-ea"/>
                <a:sym typeface="+mn-lt"/>
              </a:rPr>
              <a:t>、唯心心理</a:t>
            </a:r>
          </a:p>
        </p:txBody>
      </p:sp>
      <p:pic>
        <p:nvPicPr>
          <p:cNvPr id="62474"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3581402"/>
            <a:ext cx="4495800" cy="265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a:spLocks noChangeArrowheads="1"/>
          </p:cNvSpPr>
          <p:nvPr/>
        </p:nvSpPr>
        <p:spPr bwMode="auto">
          <a:xfrm>
            <a:off x="1200000" y="301823"/>
            <a:ext cx="551946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en-US" sz="3200" b="1" dirty="0">
                <a:latin typeface="+mn-lt"/>
                <a:ea typeface="+mn-ea"/>
                <a:cs typeface="+mn-ea"/>
                <a:sym typeface="+mn-lt"/>
              </a:rPr>
              <a:t>“</a:t>
            </a:r>
            <a:r>
              <a:rPr lang="en-US" altLang="en-US" sz="3200" b="1" dirty="0" err="1">
                <a:latin typeface="+mn-lt"/>
                <a:ea typeface="+mn-ea"/>
                <a:cs typeface="+mn-ea"/>
                <a:sym typeface="+mn-lt"/>
              </a:rPr>
              <a:t>三违</a:t>
            </a:r>
            <a:r>
              <a:rPr lang="en-US" altLang="en-US" sz="3200" b="1" dirty="0">
                <a:latin typeface="+mn-lt"/>
                <a:ea typeface="+mn-ea"/>
                <a:cs typeface="+mn-ea"/>
                <a:sym typeface="+mn-lt"/>
              </a:rPr>
              <a:t>”</a:t>
            </a:r>
            <a:r>
              <a:rPr lang="zh-CN" altLang="en-US" sz="3200" b="1" dirty="0">
                <a:latin typeface="+mn-lt"/>
                <a:ea typeface="+mn-ea"/>
                <a:cs typeface="+mn-ea"/>
                <a:sym typeface="+mn-lt"/>
              </a:rPr>
              <a:t>现象屡禁不止的根源</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225551" y="475537"/>
            <a:ext cx="10515600" cy="1325563"/>
          </a:xfrm>
        </p:spPr>
        <p:txBody>
          <a:bodyPr/>
          <a:lstStyle/>
          <a:p>
            <a:r>
              <a:rPr lang="zh-CN" altLang="en-US" sz="3200" dirty="0">
                <a:latin typeface="+mn-lt"/>
                <a:ea typeface="+mn-ea"/>
                <a:cs typeface="+mn-ea"/>
                <a:sym typeface="+mn-lt"/>
              </a:rPr>
              <a:t>假如：发生事故，</a:t>
            </a:r>
            <a:r>
              <a:rPr lang="en-US" altLang="zh-CN" sz="3200" dirty="0">
                <a:latin typeface="+mn-lt"/>
                <a:ea typeface="+mn-ea"/>
                <a:cs typeface="+mn-ea"/>
                <a:sym typeface="+mn-lt"/>
              </a:rPr>
              <a:t>1</a:t>
            </a:r>
            <a:r>
              <a:rPr lang="zh-CN" altLang="en-US" sz="3200" dirty="0">
                <a:latin typeface="+mn-lt"/>
                <a:ea typeface="+mn-ea"/>
                <a:cs typeface="+mn-ea"/>
                <a:sym typeface="+mn-lt"/>
              </a:rPr>
              <a:t>名职工伤亡。</a:t>
            </a:r>
          </a:p>
        </p:txBody>
      </p:sp>
      <p:pic>
        <p:nvPicPr>
          <p:cNvPr id="4" name="内容占位符 3" descr="timg (1)"/>
          <p:cNvPicPr>
            <a:picLocks noGrp="1" noChangeAspect="1"/>
          </p:cNvPicPr>
          <p:nvPr>
            <p:ph idx="1"/>
          </p:nvPr>
        </p:nvPicPr>
        <p:blipFill>
          <a:blip r:embed="rId2"/>
          <a:stretch>
            <a:fillRect/>
          </a:stretch>
        </p:blipFill>
        <p:spPr>
          <a:xfrm>
            <a:off x="450849" y="1442721"/>
            <a:ext cx="5764531" cy="3857625"/>
          </a:xfrm>
          <a:prstGeom prst="rect">
            <a:avLst/>
          </a:prstGeom>
        </p:spPr>
      </p:pic>
      <p:sp>
        <p:nvSpPr>
          <p:cNvPr id="6" name="文本框 5"/>
          <p:cNvSpPr txBox="1"/>
          <p:nvPr/>
        </p:nvSpPr>
        <p:spPr>
          <a:xfrm>
            <a:off x="1252222" y="5544185"/>
            <a:ext cx="4153535" cy="400110"/>
          </a:xfrm>
          <a:prstGeom prst="rect">
            <a:avLst/>
          </a:prstGeom>
          <a:noFill/>
        </p:spPr>
        <p:txBody>
          <a:bodyPr wrap="square" rtlCol="0">
            <a:spAutoFit/>
          </a:bodyPr>
          <a:lstStyle/>
          <a:p>
            <a:pPr algn="ctr"/>
            <a:r>
              <a:rPr lang="zh-CN" altLang="en-US" sz="2000" b="1">
                <a:cs typeface="+mn-ea"/>
                <a:sym typeface="+mn-lt"/>
              </a:rPr>
              <a:t>对公司的损失                                                                                                  </a:t>
            </a:r>
          </a:p>
        </p:txBody>
      </p:sp>
      <p:sp>
        <p:nvSpPr>
          <p:cNvPr id="3" name="文本框 2"/>
          <p:cNvSpPr txBox="1"/>
          <p:nvPr/>
        </p:nvSpPr>
        <p:spPr>
          <a:xfrm>
            <a:off x="7282817" y="5544185"/>
            <a:ext cx="4153535" cy="400110"/>
          </a:xfrm>
          <a:prstGeom prst="rect">
            <a:avLst/>
          </a:prstGeom>
          <a:noFill/>
        </p:spPr>
        <p:txBody>
          <a:bodyPr wrap="square" rtlCol="0">
            <a:spAutoFit/>
          </a:bodyPr>
          <a:lstStyle/>
          <a:p>
            <a:pPr algn="ctr"/>
            <a:r>
              <a:rPr lang="zh-CN" altLang="en-US" sz="2000" b="1">
                <a:cs typeface="+mn-ea"/>
                <a:sym typeface="+mn-lt"/>
              </a:rPr>
              <a:t>对职工的损失                                                                                                  </a:t>
            </a:r>
          </a:p>
        </p:txBody>
      </p:sp>
      <p:pic>
        <p:nvPicPr>
          <p:cNvPr id="7" name="图片 6"/>
          <p:cNvPicPr>
            <a:picLocks noChangeAspect="1"/>
          </p:cNvPicPr>
          <p:nvPr/>
        </p:nvPicPr>
        <p:blipFill>
          <a:blip r:embed="rId3"/>
          <a:stretch>
            <a:fillRect/>
          </a:stretch>
        </p:blipFill>
        <p:spPr>
          <a:xfrm>
            <a:off x="6269991" y="1442721"/>
            <a:ext cx="5667375" cy="3857625"/>
          </a:xfrm>
          <a:prstGeom prst="rect">
            <a:avLst/>
          </a:prstGeom>
        </p:spPr>
      </p:pic>
      <p:sp>
        <p:nvSpPr>
          <p:cNvPr id="8" name="文本框 7"/>
          <p:cNvSpPr txBox="1"/>
          <p:nvPr/>
        </p:nvSpPr>
        <p:spPr>
          <a:xfrm>
            <a:off x="1469201" y="249141"/>
            <a:ext cx="5110280" cy="584775"/>
          </a:xfrm>
          <a:prstGeom prst="rect">
            <a:avLst/>
          </a:prstGeom>
          <a:noFill/>
        </p:spPr>
        <p:txBody>
          <a:bodyPr wrap="square" rtlCol="0">
            <a:spAutoFit/>
          </a:bodyPr>
          <a:lstStyle>
            <a:defPPr>
              <a:defRPr lang="zh-CN"/>
            </a:defPPr>
            <a:lvl1pPr algn="ctr">
              <a:defRPr sz="2800" b="1">
                <a:latin typeface="+mj-ea"/>
                <a:ea typeface="+mj-ea"/>
              </a:defRPr>
            </a:lvl1pPr>
          </a:lstStyle>
          <a:p>
            <a:pPr algn="l"/>
            <a:r>
              <a:rPr lang="zh-CN" altLang="en-US" sz="3200" dirty="0">
                <a:latin typeface="+mn-lt"/>
                <a:ea typeface="+mn-ea"/>
                <a:cs typeface="+mn-ea"/>
                <a:sym typeface="+mn-lt"/>
              </a:rPr>
              <a:t>安全为了谁</a:t>
            </a:r>
          </a:p>
        </p:txBody>
      </p:sp>
    </p:spTree>
  </p:cSld>
  <p:clrMapOvr>
    <a:masterClrMapping/>
  </p:clrMapOvr>
  <mc:AlternateContent xmlns:mc="http://schemas.openxmlformats.org/markup-compatibility/2006" xmlns:p14="http://schemas.microsoft.com/office/powerpoint/2010/main">
    <mc:Choice Requires="p14">
      <p:transition spd="slow" p14:dur="1250" advClick="0" advTm="0">
        <p:random/>
      </p:transition>
    </mc:Choice>
    <mc:Fallback xmlns="">
      <p:transition spd="slow" advClick="0" advTm="0">
        <p:random/>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2" name="AutoShape 4"/>
          <p:cNvSpPr>
            <a:spLocks noChangeArrowheads="1"/>
          </p:cNvSpPr>
          <p:nvPr/>
        </p:nvSpPr>
        <p:spPr bwMode="blackWhite">
          <a:xfrm>
            <a:off x="914400" y="2271184"/>
            <a:ext cx="2133600" cy="685800"/>
          </a:xfrm>
          <a:prstGeom prst="roundRect">
            <a:avLst>
              <a:gd name="adj" fmla="val 9106"/>
            </a:avLst>
          </a:prstGeom>
          <a:gradFill rotWithShape="1">
            <a:gsLst>
              <a:gs pos="0">
                <a:schemeClr val="accent1"/>
              </a:gs>
              <a:gs pos="100000">
                <a:schemeClr val="accent1">
                  <a:gamma/>
                  <a:shade val="46275"/>
                  <a:invGamma/>
                </a:schemeClr>
              </a:gs>
            </a:gsLst>
            <a:lin ang="5400000" scaled="1"/>
          </a:gradFill>
          <a:ln w="25400">
            <a:solidFill>
              <a:schemeClr val="tx2"/>
            </a:solidFill>
            <a:round/>
          </a:ln>
          <a:effectLst/>
        </p:spPr>
        <p:txBody>
          <a:bodyPr wrap="none" anchor="ctr"/>
          <a:lstStyle/>
          <a:p>
            <a:pPr algn="ctr" defTabSz="914400" eaLnBrk="0" fontAlgn="base" hangingPunct="0">
              <a:spcBef>
                <a:spcPct val="0"/>
              </a:spcBef>
              <a:spcAft>
                <a:spcPct val="0"/>
              </a:spcAft>
              <a:defRPr/>
            </a:pPr>
            <a:r>
              <a:rPr lang="zh-CN" altLang="en-US" sz="3200" b="1" dirty="0">
                <a:solidFill>
                  <a:srgbClr val="001A19"/>
                </a:solidFill>
                <a:cs typeface="+mn-ea"/>
                <a:sym typeface="+mn-lt"/>
              </a:rPr>
              <a:t>违章</a:t>
            </a:r>
          </a:p>
        </p:txBody>
      </p:sp>
      <p:sp>
        <p:nvSpPr>
          <p:cNvPr id="25603" name="AutoShape 6"/>
          <p:cNvSpPr/>
          <p:nvPr/>
        </p:nvSpPr>
        <p:spPr>
          <a:xfrm>
            <a:off x="3251200" y="2360085"/>
            <a:ext cx="721784" cy="546100"/>
          </a:xfrm>
          <a:prstGeom prst="chevron">
            <a:avLst>
              <a:gd name="adj" fmla="val 52666"/>
            </a:avLst>
          </a:prstGeom>
          <a:solidFill>
            <a:schemeClr val="tx1"/>
          </a:solidFill>
          <a:ln w="0">
            <a:noFill/>
          </a:ln>
        </p:spPr>
        <p:txBody>
          <a:bodyPr wrap="none" anchor="ctr"/>
          <a:lstStyle/>
          <a:p>
            <a:endParaRPr lang="zh-CN" altLang="zh-CN" sz="2400" dirty="0">
              <a:cs typeface="+mn-ea"/>
              <a:sym typeface="+mn-lt"/>
            </a:endParaRPr>
          </a:p>
        </p:txBody>
      </p:sp>
      <p:sp>
        <p:nvSpPr>
          <p:cNvPr id="171016" name="Oval 8"/>
          <p:cNvSpPr>
            <a:spLocks noChangeArrowheads="1"/>
          </p:cNvSpPr>
          <p:nvPr/>
        </p:nvSpPr>
        <p:spPr bwMode="gray">
          <a:xfrm>
            <a:off x="4343400" y="2288434"/>
            <a:ext cx="259766" cy="649188"/>
          </a:xfrm>
          <a:prstGeom prst="ellipse">
            <a:avLst/>
          </a:prstGeom>
          <a:gradFill rotWithShape="1">
            <a:gsLst>
              <a:gs pos="0">
                <a:schemeClr val="accent1">
                  <a:gamma/>
                  <a:tint val="0"/>
                  <a:invGamma/>
                </a:schemeClr>
              </a:gs>
              <a:gs pos="50000">
                <a:schemeClr val="accent1"/>
              </a:gs>
              <a:gs pos="100000">
                <a:schemeClr val="accent1">
                  <a:gamma/>
                  <a:tint val="0"/>
                  <a:invGamma/>
                </a:schemeClr>
              </a:gs>
            </a:gsLst>
            <a:lin ang="2700000" scaled="1"/>
          </a:gradFill>
          <a:ln w="38100" algn="ctr">
            <a:noFill/>
            <a:round/>
          </a:ln>
          <a:effectLst/>
        </p:spPr>
        <p:txBody>
          <a:bodyPr wrap="none" anchor="ctr">
            <a:spAutoFit/>
          </a:bodyPr>
          <a:lstStyle/>
          <a:p>
            <a:pPr defTabSz="914400">
              <a:defRPr/>
            </a:pPr>
            <a:endParaRPr lang="zh-CN" altLang="en-US" sz="2400" dirty="0">
              <a:cs typeface="+mn-ea"/>
              <a:sym typeface="+mn-lt"/>
            </a:endParaRPr>
          </a:p>
        </p:txBody>
      </p:sp>
      <p:sp>
        <p:nvSpPr>
          <p:cNvPr id="171017" name="Oval 9"/>
          <p:cNvSpPr>
            <a:spLocks noChangeArrowheads="1"/>
          </p:cNvSpPr>
          <p:nvPr/>
        </p:nvSpPr>
        <p:spPr bwMode="gray">
          <a:xfrm>
            <a:off x="4343400" y="2288434"/>
            <a:ext cx="259766" cy="649188"/>
          </a:xfrm>
          <a:prstGeom prst="ellipse">
            <a:avLst/>
          </a:prstGeom>
          <a:gradFill rotWithShape="1">
            <a:gsLst>
              <a:gs pos="0">
                <a:schemeClr val="accent1">
                  <a:alpha val="32001"/>
                </a:schemeClr>
              </a:gs>
              <a:gs pos="100000">
                <a:schemeClr val="accent1">
                  <a:gamma/>
                  <a:shade val="46275"/>
                  <a:invGamma/>
                </a:schemeClr>
              </a:gs>
            </a:gsLst>
            <a:lin ang="2700000" scaled="1"/>
          </a:gradFill>
          <a:ln w="38100" algn="ctr">
            <a:noFill/>
            <a:round/>
          </a:ln>
          <a:effectLst/>
        </p:spPr>
        <p:txBody>
          <a:bodyPr wrap="none" anchor="ctr">
            <a:spAutoFit/>
          </a:bodyPr>
          <a:lstStyle/>
          <a:p>
            <a:pPr defTabSz="914400">
              <a:defRPr/>
            </a:pPr>
            <a:endParaRPr lang="zh-CN" altLang="en-US" sz="2400" dirty="0">
              <a:cs typeface="+mn-ea"/>
              <a:sym typeface="+mn-lt"/>
            </a:endParaRPr>
          </a:p>
        </p:txBody>
      </p:sp>
      <p:sp>
        <p:nvSpPr>
          <p:cNvPr id="171018" name="Oval 10"/>
          <p:cNvSpPr>
            <a:spLocks noChangeArrowheads="1"/>
          </p:cNvSpPr>
          <p:nvPr/>
        </p:nvSpPr>
        <p:spPr bwMode="gray">
          <a:xfrm>
            <a:off x="4267201" y="2288434"/>
            <a:ext cx="1623484" cy="649188"/>
          </a:xfrm>
          <a:prstGeom prst="ellipse">
            <a:avLst/>
          </a:prstGeom>
          <a:gradFill rotWithShape="1">
            <a:gsLst>
              <a:gs pos="0">
                <a:schemeClr val="accent1">
                  <a:gamma/>
                  <a:shade val="54118"/>
                  <a:invGamma/>
                </a:schemeClr>
              </a:gs>
              <a:gs pos="50000">
                <a:schemeClr val="accent1"/>
              </a:gs>
              <a:gs pos="100000">
                <a:schemeClr val="accent1">
                  <a:gamma/>
                  <a:shade val="54118"/>
                  <a:invGamma/>
                </a:schemeClr>
              </a:gs>
            </a:gsLst>
            <a:lin ang="18900000" scaled="1"/>
          </a:gradFill>
          <a:ln w="38100" algn="ctr">
            <a:noFill/>
            <a:round/>
          </a:ln>
          <a:effectLst/>
        </p:spPr>
        <p:txBody>
          <a:bodyPr anchor="ctr">
            <a:spAutoFit/>
          </a:bodyPr>
          <a:lstStyle/>
          <a:p>
            <a:pPr defTabSz="914400">
              <a:defRPr/>
            </a:pPr>
            <a:endParaRPr lang="zh-CN" altLang="en-US" sz="2400" dirty="0">
              <a:cs typeface="+mn-ea"/>
              <a:sym typeface="+mn-lt"/>
            </a:endParaRPr>
          </a:p>
        </p:txBody>
      </p:sp>
      <p:sp>
        <p:nvSpPr>
          <p:cNvPr id="171019" name="Oval 11"/>
          <p:cNvSpPr>
            <a:spLocks noChangeArrowheads="1"/>
          </p:cNvSpPr>
          <p:nvPr/>
        </p:nvSpPr>
        <p:spPr bwMode="gray">
          <a:xfrm>
            <a:off x="4269318" y="2290550"/>
            <a:ext cx="1623484" cy="649188"/>
          </a:xfrm>
          <a:prstGeom prst="ellipse">
            <a:avLst/>
          </a:prstGeom>
          <a:gradFill rotWithShape="1">
            <a:gsLst>
              <a:gs pos="0">
                <a:schemeClr val="accent1">
                  <a:gamma/>
                  <a:shade val="63529"/>
                  <a:invGamma/>
                </a:schemeClr>
              </a:gs>
              <a:gs pos="100000">
                <a:schemeClr val="accent1">
                  <a:alpha val="0"/>
                </a:schemeClr>
              </a:gs>
            </a:gsLst>
            <a:lin ang="2700000" scaled="1"/>
          </a:gradFill>
          <a:ln w="38100" algn="ctr">
            <a:noFill/>
            <a:round/>
          </a:ln>
          <a:effectLst/>
        </p:spPr>
        <p:txBody>
          <a:bodyPr anchor="ctr">
            <a:spAutoFit/>
          </a:bodyPr>
          <a:lstStyle/>
          <a:p>
            <a:pPr defTabSz="914400">
              <a:defRPr/>
            </a:pPr>
            <a:endParaRPr lang="zh-CN" altLang="en-US" sz="2400" dirty="0">
              <a:cs typeface="+mn-ea"/>
              <a:sym typeface="+mn-lt"/>
            </a:endParaRPr>
          </a:p>
        </p:txBody>
      </p:sp>
      <p:sp>
        <p:nvSpPr>
          <p:cNvPr id="25608" name="Oval 12"/>
          <p:cNvSpPr/>
          <p:nvPr/>
        </p:nvSpPr>
        <p:spPr>
          <a:xfrm>
            <a:off x="4345518" y="2288433"/>
            <a:ext cx="1468967" cy="649188"/>
          </a:xfrm>
          <a:prstGeom prst="ellipse">
            <a:avLst/>
          </a:prstGeom>
          <a:solidFill>
            <a:srgbClr val="333333"/>
          </a:solidFill>
          <a:ln w="38100">
            <a:noFill/>
          </a:ln>
        </p:spPr>
        <p:txBody>
          <a:bodyPr anchor="ctr">
            <a:spAutoFit/>
          </a:bodyPr>
          <a:lstStyle/>
          <a:p>
            <a:endParaRPr lang="zh-CN" altLang="zh-CN" sz="2400" dirty="0">
              <a:cs typeface="+mn-ea"/>
              <a:sym typeface="+mn-lt"/>
            </a:endParaRPr>
          </a:p>
        </p:txBody>
      </p:sp>
      <p:grpSp>
        <p:nvGrpSpPr>
          <p:cNvPr id="25609" name="Group 13"/>
          <p:cNvGrpSpPr/>
          <p:nvPr/>
        </p:nvGrpSpPr>
        <p:grpSpPr>
          <a:xfrm>
            <a:off x="4373034" y="2057400"/>
            <a:ext cx="1413933" cy="1051984"/>
            <a:chOff x="4166" y="1706"/>
            <a:chExt cx="1252" cy="1252"/>
          </a:xfrm>
        </p:grpSpPr>
        <p:sp>
          <p:nvSpPr>
            <p:cNvPr id="25618" name="Oval 14"/>
            <p:cNvSpPr/>
            <p:nvPr/>
          </p:nvSpPr>
          <p:spPr>
            <a:xfrm>
              <a:off x="4166" y="1706"/>
              <a:ext cx="1252" cy="1252"/>
            </a:xfrm>
            <a:prstGeom prst="ellipse">
              <a:avLst/>
            </a:prstGeom>
            <a:gradFill rotWithShape="1">
              <a:gsLst>
                <a:gs pos="0">
                  <a:srgbClr val="636869"/>
                </a:gs>
                <a:gs pos="100000">
                  <a:srgbClr val="D6E1E2"/>
                </a:gs>
              </a:gsLst>
              <a:lin ang="5400000" scaled="1"/>
              <a:tileRect/>
            </a:gradFill>
            <a:ln w="9525">
              <a:noFill/>
            </a:ln>
          </p:spPr>
          <p:txBody>
            <a:bodyPr vert="eaVert" wrap="none" anchor="ctr"/>
            <a:lstStyle/>
            <a:p>
              <a:endParaRPr lang="zh-CN" altLang="zh-CN" sz="2400" dirty="0">
                <a:cs typeface="+mn-ea"/>
                <a:sym typeface="+mn-lt"/>
              </a:endParaRPr>
            </a:p>
          </p:txBody>
        </p:sp>
        <p:sp>
          <p:nvSpPr>
            <p:cNvPr id="25619" name="Oval 15"/>
            <p:cNvSpPr/>
            <p:nvPr/>
          </p:nvSpPr>
          <p:spPr>
            <a:xfrm>
              <a:off x="4182" y="1713"/>
              <a:ext cx="1222" cy="1221"/>
            </a:xfrm>
            <a:prstGeom prst="ellipse">
              <a:avLst/>
            </a:prstGeom>
            <a:gradFill rotWithShape="1">
              <a:gsLst>
                <a:gs pos="0">
                  <a:srgbClr val="D6E1E2">
                    <a:alpha val="0"/>
                  </a:srgbClr>
                </a:gs>
                <a:gs pos="100000">
                  <a:srgbClr val="F1F5F5"/>
                </a:gs>
              </a:gsLst>
              <a:lin ang="5400000" scaled="1"/>
              <a:tileRect/>
            </a:gradFill>
            <a:ln w="9525">
              <a:noFill/>
            </a:ln>
          </p:spPr>
          <p:txBody>
            <a:bodyPr vert="eaVert" wrap="none" anchor="ctr"/>
            <a:lstStyle/>
            <a:p>
              <a:endParaRPr lang="zh-CN" altLang="zh-CN" sz="2400" dirty="0">
                <a:cs typeface="+mn-ea"/>
                <a:sym typeface="+mn-lt"/>
              </a:endParaRPr>
            </a:p>
          </p:txBody>
        </p:sp>
        <p:sp>
          <p:nvSpPr>
            <p:cNvPr id="25620" name="Oval 16"/>
            <p:cNvSpPr/>
            <p:nvPr/>
          </p:nvSpPr>
          <p:spPr>
            <a:xfrm>
              <a:off x="4195" y="1725"/>
              <a:ext cx="1162" cy="1141"/>
            </a:xfrm>
            <a:prstGeom prst="ellipse">
              <a:avLst/>
            </a:prstGeom>
            <a:gradFill rotWithShape="1">
              <a:gsLst>
                <a:gs pos="0">
                  <a:srgbClr val="AAB2B3"/>
                </a:gs>
                <a:gs pos="100000">
                  <a:srgbClr val="D6E1E2">
                    <a:alpha val="48000"/>
                  </a:srgbClr>
                </a:gs>
              </a:gsLst>
              <a:lin ang="5400000" scaled="1"/>
              <a:tileRect/>
            </a:gradFill>
            <a:ln w="9525">
              <a:noFill/>
            </a:ln>
          </p:spPr>
          <p:txBody>
            <a:bodyPr vert="eaVert" wrap="none" anchor="ctr"/>
            <a:lstStyle/>
            <a:p>
              <a:endParaRPr lang="zh-CN" altLang="zh-CN" sz="2400" dirty="0">
                <a:cs typeface="+mn-ea"/>
                <a:sym typeface="+mn-lt"/>
              </a:endParaRPr>
            </a:p>
          </p:txBody>
        </p:sp>
        <p:sp>
          <p:nvSpPr>
            <p:cNvPr id="25621" name="Oval 17"/>
            <p:cNvSpPr/>
            <p:nvPr/>
          </p:nvSpPr>
          <p:spPr>
            <a:xfrm>
              <a:off x="4263" y="1757"/>
              <a:ext cx="1033" cy="926"/>
            </a:xfrm>
            <a:prstGeom prst="ellipse">
              <a:avLst/>
            </a:prstGeom>
            <a:gradFill rotWithShape="1">
              <a:gsLst>
                <a:gs pos="0">
                  <a:srgbClr val="FFFFFF"/>
                </a:gs>
                <a:gs pos="100000">
                  <a:srgbClr val="D6E1E2">
                    <a:alpha val="37999"/>
                  </a:srgbClr>
                </a:gs>
              </a:gsLst>
              <a:lin ang="5400000" scaled="1"/>
              <a:tileRect/>
            </a:gradFill>
            <a:ln w="9525">
              <a:noFill/>
            </a:ln>
          </p:spPr>
          <p:txBody>
            <a:bodyPr vert="eaVert" wrap="none" anchor="ctr"/>
            <a:lstStyle/>
            <a:p>
              <a:endParaRPr lang="zh-CN" altLang="zh-CN" sz="2400" dirty="0">
                <a:cs typeface="+mn-ea"/>
                <a:sym typeface="+mn-lt"/>
              </a:endParaRPr>
            </a:p>
          </p:txBody>
        </p:sp>
      </p:grpSp>
      <p:sp>
        <p:nvSpPr>
          <p:cNvPr id="25610" name="Text Box 18"/>
          <p:cNvSpPr txBox="1"/>
          <p:nvPr/>
        </p:nvSpPr>
        <p:spPr>
          <a:xfrm>
            <a:off x="4559301" y="2362200"/>
            <a:ext cx="1130300" cy="584775"/>
          </a:xfrm>
          <a:prstGeom prst="rect">
            <a:avLst/>
          </a:prstGeom>
          <a:noFill/>
          <a:ln w="9525">
            <a:noFill/>
          </a:ln>
        </p:spPr>
        <p:txBody>
          <a:bodyPr>
            <a:spAutoFit/>
          </a:bodyPr>
          <a:lstStyle/>
          <a:p>
            <a:pPr algn="ctr" eaLnBrk="0" hangingPunct="0"/>
            <a:r>
              <a:rPr lang="zh-CN" altLang="en-US" sz="3200" b="1" dirty="0">
                <a:solidFill>
                  <a:srgbClr val="001A19"/>
                </a:solidFill>
                <a:cs typeface="+mn-ea"/>
                <a:sym typeface="+mn-lt"/>
              </a:rPr>
              <a:t>事故</a:t>
            </a:r>
          </a:p>
        </p:txBody>
      </p:sp>
      <p:sp>
        <p:nvSpPr>
          <p:cNvPr id="25611" name="AutoShape 5"/>
          <p:cNvSpPr/>
          <p:nvPr/>
        </p:nvSpPr>
        <p:spPr>
          <a:xfrm rot="-5400000" flipH="1" flipV="1">
            <a:off x="1644651" y="3122084"/>
            <a:ext cx="685800" cy="812800"/>
          </a:xfrm>
          <a:prstGeom prst="rightArrow">
            <a:avLst>
              <a:gd name="adj1" fmla="val 35166"/>
              <a:gd name="adj2" fmla="val 45555"/>
            </a:avLst>
          </a:prstGeom>
          <a:gradFill rotWithShape="1">
            <a:gsLst>
              <a:gs pos="0">
                <a:srgbClr val="1C416F">
                  <a:alpha val="0"/>
                </a:srgbClr>
              </a:gs>
              <a:gs pos="100000">
                <a:schemeClr val="tx2"/>
              </a:gs>
            </a:gsLst>
            <a:lin ang="0" scaled="1"/>
            <a:tileRect/>
          </a:gradFill>
          <a:ln w="0">
            <a:noFill/>
          </a:ln>
        </p:spPr>
        <p:txBody>
          <a:bodyPr rot="10800000" vert="eaVert" wrap="none" anchor="ctr"/>
          <a:lstStyle/>
          <a:p>
            <a:endParaRPr lang="zh-CN" altLang="en-US" sz="2400" dirty="0">
              <a:cs typeface="+mn-ea"/>
              <a:sym typeface="+mn-lt"/>
            </a:endParaRPr>
          </a:p>
        </p:txBody>
      </p:sp>
      <p:sp>
        <p:nvSpPr>
          <p:cNvPr id="25612" name="AutoShape 5"/>
          <p:cNvSpPr/>
          <p:nvPr/>
        </p:nvSpPr>
        <p:spPr>
          <a:xfrm rot="-5400000" flipH="1" flipV="1">
            <a:off x="4673600" y="3160184"/>
            <a:ext cx="609600" cy="812800"/>
          </a:xfrm>
          <a:prstGeom prst="rightArrow">
            <a:avLst>
              <a:gd name="adj1" fmla="val 35166"/>
              <a:gd name="adj2" fmla="val 40495"/>
            </a:avLst>
          </a:prstGeom>
          <a:gradFill rotWithShape="1">
            <a:gsLst>
              <a:gs pos="0">
                <a:srgbClr val="1C416F">
                  <a:alpha val="0"/>
                </a:srgbClr>
              </a:gs>
              <a:gs pos="100000">
                <a:schemeClr val="tx2"/>
              </a:gs>
            </a:gsLst>
            <a:lin ang="0" scaled="1"/>
            <a:tileRect/>
          </a:gradFill>
          <a:ln w="0">
            <a:noFill/>
          </a:ln>
        </p:spPr>
        <p:txBody>
          <a:bodyPr rot="10800000" vert="eaVert" wrap="none" anchor="ctr"/>
          <a:lstStyle/>
          <a:p>
            <a:endParaRPr lang="zh-CN" altLang="en-US" sz="2400" dirty="0">
              <a:cs typeface="+mn-ea"/>
              <a:sym typeface="+mn-lt"/>
            </a:endParaRPr>
          </a:p>
        </p:txBody>
      </p:sp>
      <p:sp>
        <p:nvSpPr>
          <p:cNvPr id="325656" name="AutoShape 24"/>
          <p:cNvSpPr>
            <a:spLocks noChangeArrowheads="1"/>
          </p:cNvSpPr>
          <p:nvPr/>
        </p:nvSpPr>
        <p:spPr bwMode="auto">
          <a:xfrm>
            <a:off x="812800" y="4023784"/>
            <a:ext cx="2133600" cy="457200"/>
          </a:xfrm>
          <a:prstGeom prst="roundRect">
            <a:avLst>
              <a:gd name="adj" fmla="val 16667"/>
            </a:avLst>
          </a:prstGeom>
          <a:gradFill rotWithShape="1">
            <a:gsLst>
              <a:gs pos="0">
                <a:schemeClr val="accent2">
                  <a:gamma/>
                  <a:shade val="46275"/>
                  <a:invGamma/>
                </a:schemeClr>
              </a:gs>
              <a:gs pos="100000">
                <a:schemeClr val="accent2"/>
              </a:gs>
            </a:gsLst>
            <a:lin ang="0" scaled="1"/>
          </a:gradFill>
          <a:ln w="28575">
            <a:solidFill>
              <a:schemeClr val="tx1"/>
            </a:solidFill>
            <a:round/>
          </a:ln>
          <a:effectLst>
            <a:outerShdw dist="107763" dir="2700000" algn="ctr" rotWithShape="0">
              <a:srgbClr val="0A2068">
                <a:alpha val="50000"/>
              </a:srgbClr>
            </a:outerShdw>
          </a:effectLst>
        </p:spPr>
        <p:txBody>
          <a:bodyPr wrap="none" anchor="ctr"/>
          <a:lstStyle/>
          <a:p>
            <a:pPr algn="ctr" defTabSz="914400" eaLnBrk="0" fontAlgn="base" hangingPunct="0">
              <a:spcBef>
                <a:spcPct val="0"/>
              </a:spcBef>
              <a:spcAft>
                <a:spcPct val="0"/>
              </a:spcAft>
              <a:defRPr/>
            </a:pPr>
            <a:r>
              <a:rPr lang="zh-CN" altLang="en-US" sz="3200" b="1" dirty="0">
                <a:solidFill>
                  <a:srgbClr val="001A19"/>
                </a:solidFill>
                <a:cs typeface="+mn-ea"/>
                <a:sym typeface="+mn-lt"/>
              </a:rPr>
              <a:t>起因</a:t>
            </a:r>
          </a:p>
        </p:txBody>
      </p:sp>
      <p:sp>
        <p:nvSpPr>
          <p:cNvPr id="3" name="AutoShape 24"/>
          <p:cNvSpPr>
            <a:spLocks noChangeArrowheads="1"/>
          </p:cNvSpPr>
          <p:nvPr/>
        </p:nvSpPr>
        <p:spPr bwMode="auto">
          <a:xfrm>
            <a:off x="3972985" y="4023784"/>
            <a:ext cx="2224617" cy="457200"/>
          </a:xfrm>
          <a:prstGeom prst="roundRect">
            <a:avLst>
              <a:gd name="adj" fmla="val 16667"/>
            </a:avLst>
          </a:prstGeom>
          <a:gradFill rotWithShape="1">
            <a:gsLst>
              <a:gs pos="0">
                <a:schemeClr val="accent2">
                  <a:gamma/>
                  <a:shade val="46275"/>
                  <a:invGamma/>
                </a:schemeClr>
              </a:gs>
              <a:gs pos="100000">
                <a:schemeClr val="accent2"/>
              </a:gs>
            </a:gsLst>
            <a:lin ang="0" scaled="1"/>
          </a:gradFill>
          <a:ln w="28575">
            <a:solidFill>
              <a:schemeClr val="tx1"/>
            </a:solidFill>
            <a:round/>
          </a:ln>
          <a:effectLst>
            <a:outerShdw dist="107763" dir="2700000" algn="ctr" rotWithShape="0">
              <a:srgbClr val="0A2068">
                <a:alpha val="50000"/>
              </a:srgbClr>
            </a:outerShdw>
          </a:effectLst>
        </p:spPr>
        <p:txBody>
          <a:bodyPr wrap="none" anchor="ctr"/>
          <a:lstStyle/>
          <a:p>
            <a:pPr algn="ctr" defTabSz="914400" eaLnBrk="0" fontAlgn="base" hangingPunct="0">
              <a:spcBef>
                <a:spcPct val="0"/>
              </a:spcBef>
              <a:spcAft>
                <a:spcPct val="0"/>
              </a:spcAft>
              <a:defRPr/>
            </a:pPr>
            <a:r>
              <a:rPr lang="zh-CN" altLang="en-US" sz="3200" b="1" dirty="0">
                <a:solidFill>
                  <a:srgbClr val="001A19"/>
                </a:solidFill>
                <a:cs typeface="+mn-ea"/>
                <a:sym typeface="+mn-lt"/>
              </a:rPr>
              <a:t>后果</a:t>
            </a:r>
          </a:p>
        </p:txBody>
      </p:sp>
      <p:pic>
        <p:nvPicPr>
          <p:cNvPr id="25615" name="Picture 29" descr="傲游截图20121126160007"/>
          <p:cNvPicPr>
            <a:picLocks noChangeAspect="1"/>
          </p:cNvPicPr>
          <p:nvPr/>
        </p:nvPicPr>
        <p:blipFill>
          <a:blip r:embed="rId2"/>
          <a:stretch>
            <a:fillRect/>
          </a:stretch>
        </p:blipFill>
        <p:spPr>
          <a:xfrm>
            <a:off x="7248949" y="1940350"/>
            <a:ext cx="4495800" cy="2400300"/>
          </a:xfrm>
          <a:prstGeom prst="rect">
            <a:avLst/>
          </a:prstGeom>
          <a:noFill/>
          <a:ln w="9525">
            <a:noFill/>
          </a:ln>
        </p:spPr>
      </p:pic>
      <p:sp>
        <p:nvSpPr>
          <p:cNvPr id="25617" name="文本框 6"/>
          <p:cNvSpPr txBox="1"/>
          <p:nvPr/>
        </p:nvSpPr>
        <p:spPr>
          <a:xfrm>
            <a:off x="5120218" y="-25399"/>
            <a:ext cx="6625167" cy="584775"/>
          </a:xfrm>
          <a:prstGeom prst="rect">
            <a:avLst/>
          </a:prstGeom>
          <a:noFill/>
          <a:ln w="9525">
            <a:noFill/>
          </a:ln>
        </p:spPr>
        <p:txBody>
          <a:bodyPr>
            <a:spAutoFit/>
          </a:bodyPr>
          <a:lstStyle/>
          <a:p>
            <a:pPr algn="ctr"/>
            <a:r>
              <a:rPr lang="zh-CN" altLang="en-US" sz="3200" b="1" dirty="0">
                <a:solidFill>
                  <a:schemeClr val="bg1"/>
                </a:solidFill>
                <a:cs typeface="+mn-ea"/>
                <a:sym typeface="+mn-lt"/>
              </a:rPr>
              <a:t>“三违”及其危害</a:t>
            </a:r>
          </a:p>
        </p:txBody>
      </p:sp>
      <p:sp>
        <p:nvSpPr>
          <p:cNvPr id="25" name="文本框 24"/>
          <p:cNvSpPr txBox="1"/>
          <p:nvPr/>
        </p:nvSpPr>
        <p:spPr>
          <a:xfrm>
            <a:off x="1680000" y="302659"/>
            <a:ext cx="2784000" cy="584775"/>
          </a:xfrm>
          <a:prstGeom prst="rect">
            <a:avLst/>
          </a:prstGeom>
          <a:noFill/>
        </p:spPr>
        <p:txBody>
          <a:bodyPr wrap="square" rtlCol="0">
            <a:spAutoFit/>
          </a:bodyPr>
          <a:lstStyle/>
          <a:p>
            <a:r>
              <a:rPr lang="zh-CN" altLang="en-US" sz="3200" b="1" dirty="0">
                <a:cs typeface="+mn-ea"/>
                <a:sym typeface="+mn-lt"/>
              </a:rPr>
              <a:t>三违的危害</a:t>
            </a: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5"/>
          <p:cNvSpPr/>
          <p:nvPr/>
        </p:nvSpPr>
        <p:spPr>
          <a:xfrm>
            <a:off x="869951" y="944696"/>
            <a:ext cx="4301177" cy="502445"/>
          </a:xfrm>
          <a:prstGeom prst="rect">
            <a:avLst/>
          </a:prstGeom>
          <a:noFill/>
          <a:ln w="9525">
            <a:noFill/>
          </a:ln>
        </p:spPr>
        <p:txBody>
          <a:bodyPr wrap="none" anchor="ctr">
            <a:spAutoFit/>
          </a:bodyPr>
          <a:lstStyle/>
          <a:p>
            <a:r>
              <a:rPr lang="zh-CN" altLang="en-US" sz="2665" b="1" dirty="0">
                <a:solidFill>
                  <a:srgbClr val="FF0000"/>
                </a:solidFill>
                <a:cs typeface="+mn-ea"/>
                <a:sym typeface="+mn-lt"/>
              </a:rPr>
              <a:t>海因里希法则：</a:t>
            </a:r>
            <a:r>
              <a:rPr lang="en-US" altLang="zh-CN" sz="2665" b="1" dirty="0">
                <a:solidFill>
                  <a:srgbClr val="FF0000"/>
                </a:solidFill>
                <a:cs typeface="+mn-ea"/>
                <a:sym typeface="+mn-lt"/>
              </a:rPr>
              <a:t>300</a:t>
            </a:r>
            <a:r>
              <a:rPr lang="zh-CN" altLang="en-US" sz="2665" b="1" dirty="0">
                <a:solidFill>
                  <a:srgbClr val="FF0000"/>
                </a:solidFill>
                <a:cs typeface="+mn-ea"/>
                <a:sym typeface="+mn-lt"/>
              </a:rPr>
              <a:t>：</a:t>
            </a:r>
            <a:r>
              <a:rPr lang="en-US" altLang="zh-CN" sz="2665" b="1" dirty="0">
                <a:solidFill>
                  <a:srgbClr val="FF0000"/>
                </a:solidFill>
                <a:cs typeface="+mn-ea"/>
                <a:sym typeface="+mn-lt"/>
              </a:rPr>
              <a:t>29</a:t>
            </a:r>
            <a:r>
              <a:rPr lang="zh-CN" altLang="en-US" sz="2665" b="1" dirty="0">
                <a:solidFill>
                  <a:srgbClr val="FF0000"/>
                </a:solidFill>
                <a:cs typeface="+mn-ea"/>
                <a:sym typeface="+mn-lt"/>
              </a:rPr>
              <a:t>：</a:t>
            </a:r>
            <a:r>
              <a:rPr lang="en-US" altLang="zh-CN" sz="2665" b="1" dirty="0">
                <a:solidFill>
                  <a:srgbClr val="FF0000"/>
                </a:solidFill>
                <a:cs typeface="+mn-ea"/>
                <a:sym typeface="+mn-lt"/>
              </a:rPr>
              <a:t>1</a:t>
            </a:r>
          </a:p>
        </p:txBody>
      </p:sp>
      <p:grpSp>
        <p:nvGrpSpPr>
          <p:cNvPr id="26627" name="Group 47"/>
          <p:cNvGrpSpPr/>
          <p:nvPr/>
        </p:nvGrpSpPr>
        <p:grpSpPr>
          <a:xfrm>
            <a:off x="1625600" y="2438400"/>
            <a:ext cx="2133600" cy="1752600"/>
            <a:chOff x="720" y="2790"/>
            <a:chExt cx="1124" cy="478"/>
          </a:xfrm>
        </p:grpSpPr>
        <p:sp>
          <p:nvSpPr>
            <p:cNvPr id="26650" name="Freeform 28"/>
            <p:cNvSpPr/>
            <p:nvPr/>
          </p:nvSpPr>
          <p:spPr>
            <a:xfrm>
              <a:off x="1583" y="2795"/>
              <a:ext cx="261" cy="473"/>
            </a:xfrm>
            <a:custGeom>
              <a:avLst/>
              <a:gdLst>
                <a:gd name="txL" fmla="*/ 0 w 655"/>
                <a:gd name="txT" fmla="*/ 0 h 849"/>
                <a:gd name="txR" fmla="*/ 655 w 655"/>
                <a:gd name="txB" fmla="*/ 849 h 849"/>
              </a:gdLst>
              <a:ahLst/>
              <a:cxnLst>
                <a:cxn ang="0">
                  <a:pos x="0" y="1"/>
                </a:cxn>
                <a:cxn ang="0">
                  <a:pos x="0" y="1"/>
                </a:cxn>
                <a:cxn ang="0">
                  <a:pos x="0" y="1"/>
                </a:cxn>
                <a:cxn ang="0">
                  <a:pos x="0" y="0"/>
                </a:cxn>
                <a:cxn ang="0">
                  <a:pos x="0" y="1"/>
                </a:cxn>
              </a:cxnLst>
              <a:rect l="txL" t="txT" r="txR" b="txB"/>
              <a:pathLst>
                <a:path w="655" h="849">
                  <a:moveTo>
                    <a:pt x="0" y="230"/>
                  </a:moveTo>
                  <a:lnTo>
                    <a:pt x="387" y="848"/>
                  </a:lnTo>
                  <a:lnTo>
                    <a:pt x="654" y="531"/>
                  </a:lnTo>
                  <a:lnTo>
                    <a:pt x="188" y="0"/>
                  </a:lnTo>
                  <a:lnTo>
                    <a:pt x="0" y="230"/>
                  </a:lnTo>
                </a:path>
              </a:pathLst>
            </a:custGeom>
            <a:gradFill rotWithShape="1">
              <a:gsLst>
                <a:gs pos="0">
                  <a:srgbClr val="B27A09">
                    <a:alpha val="100000"/>
                  </a:srgbClr>
                </a:gs>
                <a:gs pos="100000">
                  <a:srgbClr val="F4A70C">
                    <a:alpha val="100000"/>
                  </a:srgbClr>
                </a:gs>
              </a:gsLst>
              <a:lin ang="2700000" scaled="1"/>
              <a:tileRect/>
            </a:gradFill>
            <a:ln w="12700">
              <a:noFill/>
            </a:ln>
          </p:spPr>
          <p:txBody>
            <a:bodyPr/>
            <a:lstStyle/>
            <a:p>
              <a:endParaRPr lang="zh-CN" altLang="en-US" sz="2400">
                <a:cs typeface="+mn-ea"/>
                <a:sym typeface="+mn-lt"/>
              </a:endParaRPr>
            </a:p>
          </p:txBody>
        </p:sp>
        <p:sp>
          <p:nvSpPr>
            <p:cNvPr id="26651" name="Freeform 29"/>
            <p:cNvSpPr/>
            <p:nvPr/>
          </p:nvSpPr>
          <p:spPr>
            <a:xfrm>
              <a:off x="872" y="2790"/>
              <a:ext cx="786" cy="128"/>
            </a:xfrm>
            <a:custGeom>
              <a:avLst/>
              <a:gdLst>
                <a:gd name="txL" fmla="*/ 0 w 1980"/>
                <a:gd name="txT" fmla="*/ 0 h 229"/>
                <a:gd name="txR" fmla="*/ 1980 w 1980"/>
                <a:gd name="txB" fmla="*/ 229 h 229"/>
              </a:gdLst>
              <a:ahLst/>
              <a:cxnLst>
                <a:cxn ang="0">
                  <a:pos x="0" y="1"/>
                </a:cxn>
                <a:cxn ang="0">
                  <a:pos x="0" y="1"/>
                </a:cxn>
                <a:cxn ang="0">
                  <a:pos x="0" y="0"/>
                </a:cxn>
                <a:cxn ang="0">
                  <a:pos x="0" y="0"/>
                </a:cxn>
                <a:cxn ang="0">
                  <a:pos x="0" y="1"/>
                </a:cxn>
              </a:cxnLst>
              <a:rect l="txL" t="txT" r="txR" b="txB"/>
              <a:pathLst>
                <a:path w="1980" h="229">
                  <a:moveTo>
                    <a:pt x="0" y="228"/>
                  </a:moveTo>
                  <a:lnTo>
                    <a:pt x="1791" y="228"/>
                  </a:lnTo>
                  <a:lnTo>
                    <a:pt x="1979" y="0"/>
                  </a:lnTo>
                  <a:lnTo>
                    <a:pt x="500" y="0"/>
                  </a:lnTo>
                  <a:lnTo>
                    <a:pt x="0" y="228"/>
                  </a:lnTo>
                </a:path>
              </a:pathLst>
            </a:custGeom>
            <a:gradFill rotWithShape="0">
              <a:gsLst>
                <a:gs pos="0">
                  <a:srgbClr val="F4A70C">
                    <a:alpha val="100000"/>
                  </a:srgbClr>
                </a:gs>
                <a:gs pos="100000">
                  <a:srgbClr val="744F06">
                    <a:alpha val="100000"/>
                  </a:srgbClr>
                </a:gs>
              </a:gsLst>
              <a:lin ang="2700000" scaled="1"/>
              <a:tileRect/>
            </a:gradFill>
            <a:ln w="12700">
              <a:noFill/>
            </a:ln>
          </p:spPr>
          <p:txBody>
            <a:bodyPr/>
            <a:lstStyle/>
            <a:p>
              <a:endParaRPr lang="zh-CN" altLang="en-US" sz="2400">
                <a:cs typeface="+mn-ea"/>
                <a:sym typeface="+mn-lt"/>
              </a:endParaRPr>
            </a:p>
          </p:txBody>
        </p:sp>
        <p:sp>
          <p:nvSpPr>
            <p:cNvPr id="26652" name="Freeform 30"/>
            <p:cNvSpPr/>
            <p:nvPr/>
          </p:nvSpPr>
          <p:spPr>
            <a:xfrm>
              <a:off x="720" y="2922"/>
              <a:ext cx="1017" cy="346"/>
            </a:xfrm>
            <a:custGeom>
              <a:avLst/>
              <a:gdLst>
                <a:gd name="txL" fmla="*/ 0 w 2561"/>
                <a:gd name="txT" fmla="*/ 0 h 621"/>
                <a:gd name="txR" fmla="*/ 2561 w 2561"/>
                <a:gd name="txB" fmla="*/ 621 h 621"/>
              </a:gdLst>
              <a:ahLst/>
              <a:cxnLst>
                <a:cxn ang="0">
                  <a:pos x="0" y="1"/>
                </a:cxn>
                <a:cxn ang="0">
                  <a:pos x="0" y="1"/>
                </a:cxn>
                <a:cxn ang="0">
                  <a:pos x="0" y="0"/>
                </a:cxn>
                <a:cxn ang="0">
                  <a:pos x="0" y="0"/>
                </a:cxn>
                <a:cxn ang="0">
                  <a:pos x="0" y="1"/>
                </a:cxn>
              </a:cxnLst>
              <a:rect l="txL" t="txT" r="txR" b="txB"/>
              <a:pathLst>
                <a:path w="2561" h="621">
                  <a:moveTo>
                    <a:pt x="0" y="620"/>
                  </a:moveTo>
                  <a:lnTo>
                    <a:pt x="2560" y="620"/>
                  </a:lnTo>
                  <a:lnTo>
                    <a:pt x="2172" y="0"/>
                  </a:lnTo>
                  <a:lnTo>
                    <a:pt x="382" y="0"/>
                  </a:lnTo>
                  <a:lnTo>
                    <a:pt x="0" y="620"/>
                  </a:lnTo>
                </a:path>
              </a:pathLst>
            </a:custGeom>
            <a:gradFill rotWithShape="0">
              <a:gsLst>
                <a:gs pos="0">
                  <a:srgbClr val="FAD58C">
                    <a:alpha val="100000"/>
                  </a:srgbClr>
                </a:gs>
                <a:gs pos="100000">
                  <a:srgbClr val="F4A70C">
                    <a:alpha val="100000"/>
                  </a:srgbClr>
                </a:gs>
              </a:gsLst>
              <a:lin ang="2700000" scaled="1"/>
              <a:tileRect/>
            </a:gradFill>
            <a:ln w="12700">
              <a:noFill/>
            </a:ln>
          </p:spPr>
          <p:txBody>
            <a:bodyPr/>
            <a:lstStyle/>
            <a:p>
              <a:endParaRPr lang="zh-CN" altLang="en-US" sz="2400">
                <a:cs typeface="+mn-ea"/>
                <a:sym typeface="+mn-lt"/>
              </a:endParaRPr>
            </a:p>
          </p:txBody>
        </p:sp>
      </p:grpSp>
      <p:grpSp>
        <p:nvGrpSpPr>
          <p:cNvPr id="26628" name="Group 46"/>
          <p:cNvGrpSpPr/>
          <p:nvPr/>
        </p:nvGrpSpPr>
        <p:grpSpPr>
          <a:xfrm>
            <a:off x="2133600" y="2057400"/>
            <a:ext cx="1219200" cy="685800"/>
            <a:chOff x="897" y="2160"/>
            <a:chExt cx="733" cy="412"/>
          </a:xfrm>
        </p:grpSpPr>
        <p:sp>
          <p:nvSpPr>
            <p:cNvPr id="26647" name="Freeform 31"/>
            <p:cNvSpPr/>
            <p:nvPr/>
          </p:nvSpPr>
          <p:spPr>
            <a:xfrm>
              <a:off x="1406" y="2160"/>
              <a:ext cx="224" cy="412"/>
            </a:xfrm>
            <a:custGeom>
              <a:avLst/>
              <a:gdLst>
                <a:gd name="txL" fmla="*/ 0 w 564"/>
                <a:gd name="txT" fmla="*/ 0 h 738"/>
                <a:gd name="txR" fmla="*/ 564 w 564"/>
                <a:gd name="txB" fmla="*/ 738 h 738"/>
              </a:gdLst>
              <a:ahLst/>
              <a:cxnLst>
                <a:cxn ang="0">
                  <a:pos x="0" y="1"/>
                </a:cxn>
                <a:cxn ang="0">
                  <a:pos x="0" y="1"/>
                </a:cxn>
                <a:cxn ang="0">
                  <a:pos x="0" y="0"/>
                </a:cxn>
                <a:cxn ang="0">
                  <a:pos x="0" y="1"/>
                </a:cxn>
                <a:cxn ang="0">
                  <a:pos x="0" y="1"/>
                </a:cxn>
              </a:cxnLst>
              <a:rect l="txL" t="txT" r="txR" b="txB"/>
              <a:pathLst>
                <a:path w="564" h="738">
                  <a:moveTo>
                    <a:pt x="385" y="737"/>
                  </a:moveTo>
                  <a:lnTo>
                    <a:pt x="563" y="527"/>
                  </a:lnTo>
                  <a:lnTo>
                    <a:pt x="97" y="0"/>
                  </a:lnTo>
                  <a:lnTo>
                    <a:pt x="0" y="111"/>
                  </a:lnTo>
                  <a:lnTo>
                    <a:pt x="385" y="737"/>
                  </a:lnTo>
                </a:path>
              </a:pathLst>
            </a:custGeom>
            <a:gradFill rotWithShape="0">
              <a:gsLst>
                <a:gs pos="0">
                  <a:srgbClr val="9A38CA">
                    <a:alpha val="100000"/>
                  </a:srgbClr>
                </a:gs>
                <a:gs pos="100000">
                  <a:srgbClr val="C247FF">
                    <a:alpha val="100000"/>
                  </a:srgbClr>
                </a:gs>
              </a:gsLst>
              <a:lin ang="2700000" scaled="1"/>
              <a:tileRect/>
            </a:gradFill>
            <a:ln w="12700">
              <a:noFill/>
            </a:ln>
          </p:spPr>
          <p:txBody>
            <a:bodyPr/>
            <a:lstStyle/>
            <a:p>
              <a:endParaRPr lang="zh-CN" altLang="en-US" sz="2400">
                <a:cs typeface="+mn-ea"/>
                <a:sym typeface="+mn-lt"/>
              </a:endParaRPr>
            </a:p>
          </p:txBody>
        </p:sp>
        <p:sp>
          <p:nvSpPr>
            <p:cNvPr id="26648" name="Freeform 33"/>
            <p:cNvSpPr/>
            <p:nvPr/>
          </p:nvSpPr>
          <p:spPr>
            <a:xfrm>
              <a:off x="897" y="2221"/>
              <a:ext cx="663" cy="351"/>
            </a:xfrm>
            <a:custGeom>
              <a:avLst/>
              <a:gdLst>
                <a:gd name="txL" fmla="*/ 0 w 1669"/>
                <a:gd name="txT" fmla="*/ 0 h 629"/>
                <a:gd name="txR" fmla="*/ 1669 w 1669"/>
                <a:gd name="txB" fmla="*/ 629 h 629"/>
              </a:gdLst>
              <a:ahLst/>
              <a:cxnLst>
                <a:cxn ang="0">
                  <a:pos x="0" y="1"/>
                </a:cxn>
                <a:cxn ang="0">
                  <a:pos x="0" y="1"/>
                </a:cxn>
                <a:cxn ang="0">
                  <a:pos x="0" y="0"/>
                </a:cxn>
                <a:cxn ang="0">
                  <a:pos x="0" y="0"/>
                </a:cxn>
                <a:cxn ang="0">
                  <a:pos x="0" y="1"/>
                </a:cxn>
              </a:cxnLst>
              <a:rect l="txL" t="txT" r="txR" b="txB"/>
              <a:pathLst>
                <a:path w="1669" h="629">
                  <a:moveTo>
                    <a:pt x="0" y="628"/>
                  </a:moveTo>
                  <a:lnTo>
                    <a:pt x="1668" y="628"/>
                  </a:lnTo>
                  <a:lnTo>
                    <a:pt x="1281" y="0"/>
                  </a:lnTo>
                  <a:lnTo>
                    <a:pt x="388" y="0"/>
                  </a:lnTo>
                  <a:lnTo>
                    <a:pt x="0" y="628"/>
                  </a:lnTo>
                </a:path>
              </a:pathLst>
            </a:custGeom>
            <a:gradFill rotWithShape="0">
              <a:gsLst>
                <a:gs pos="0">
                  <a:srgbClr val="E0A3FF">
                    <a:alpha val="100000"/>
                  </a:srgbClr>
                </a:gs>
                <a:gs pos="100000">
                  <a:srgbClr val="C247FF">
                    <a:alpha val="100000"/>
                  </a:srgbClr>
                </a:gs>
              </a:gsLst>
              <a:lin ang="2700000" scaled="1"/>
              <a:tileRect/>
            </a:gradFill>
            <a:ln w="12700">
              <a:noFill/>
            </a:ln>
          </p:spPr>
          <p:txBody>
            <a:bodyPr/>
            <a:lstStyle/>
            <a:p>
              <a:endParaRPr lang="zh-CN" altLang="en-US" sz="2400">
                <a:cs typeface="+mn-ea"/>
                <a:sym typeface="+mn-lt"/>
              </a:endParaRPr>
            </a:p>
          </p:txBody>
        </p:sp>
        <p:sp>
          <p:nvSpPr>
            <p:cNvPr id="26649" name="Freeform 32"/>
            <p:cNvSpPr/>
            <p:nvPr/>
          </p:nvSpPr>
          <p:spPr>
            <a:xfrm>
              <a:off x="1052" y="2160"/>
              <a:ext cx="392" cy="62"/>
            </a:xfrm>
            <a:custGeom>
              <a:avLst/>
              <a:gdLst>
                <a:gd name="txL" fmla="*/ 0 w 987"/>
                <a:gd name="txT" fmla="*/ 0 h 110"/>
                <a:gd name="txR" fmla="*/ 987 w 987"/>
                <a:gd name="txB" fmla="*/ 110 h 110"/>
              </a:gdLst>
              <a:ahLst/>
              <a:cxnLst>
                <a:cxn ang="0">
                  <a:pos x="0" y="1"/>
                </a:cxn>
                <a:cxn ang="0">
                  <a:pos x="0" y="1"/>
                </a:cxn>
                <a:cxn ang="0">
                  <a:pos x="0" y="0"/>
                </a:cxn>
                <a:cxn ang="0">
                  <a:pos x="0" y="0"/>
                </a:cxn>
                <a:cxn ang="0">
                  <a:pos x="0" y="1"/>
                </a:cxn>
              </a:cxnLst>
              <a:rect l="txL" t="txT" r="txR" b="txB"/>
              <a:pathLst>
                <a:path w="987" h="110">
                  <a:moveTo>
                    <a:pt x="0" y="109"/>
                  </a:moveTo>
                  <a:lnTo>
                    <a:pt x="889" y="109"/>
                  </a:lnTo>
                  <a:lnTo>
                    <a:pt x="986" y="0"/>
                  </a:lnTo>
                  <a:lnTo>
                    <a:pt x="308" y="0"/>
                  </a:lnTo>
                  <a:lnTo>
                    <a:pt x="0" y="109"/>
                  </a:lnTo>
                </a:path>
              </a:pathLst>
            </a:custGeom>
            <a:gradFill rotWithShape="0">
              <a:gsLst>
                <a:gs pos="0">
                  <a:srgbClr val="C247FF">
                    <a:alpha val="100000"/>
                  </a:srgbClr>
                </a:gs>
                <a:gs pos="100000">
                  <a:srgbClr val="632482">
                    <a:alpha val="100000"/>
                  </a:srgbClr>
                </a:gs>
              </a:gsLst>
              <a:lin ang="2700000" scaled="1"/>
              <a:tileRect/>
            </a:gradFill>
            <a:ln w="12700">
              <a:noFill/>
            </a:ln>
          </p:spPr>
          <p:txBody>
            <a:bodyPr/>
            <a:lstStyle/>
            <a:p>
              <a:endParaRPr lang="zh-CN" altLang="en-US" sz="2400">
                <a:cs typeface="+mn-ea"/>
                <a:sym typeface="+mn-lt"/>
              </a:endParaRPr>
            </a:p>
          </p:txBody>
        </p:sp>
      </p:grpSp>
      <p:grpSp>
        <p:nvGrpSpPr>
          <p:cNvPr id="26629" name="Group 45"/>
          <p:cNvGrpSpPr/>
          <p:nvPr/>
        </p:nvGrpSpPr>
        <p:grpSpPr>
          <a:xfrm>
            <a:off x="2540001" y="1752600"/>
            <a:ext cx="370417" cy="304800"/>
            <a:chOff x="1073" y="2112"/>
            <a:chExt cx="343" cy="349"/>
          </a:xfrm>
        </p:grpSpPr>
        <p:sp>
          <p:nvSpPr>
            <p:cNvPr id="26645" name="Freeform 34"/>
            <p:cNvSpPr/>
            <p:nvPr/>
          </p:nvSpPr>
          <p:spPr>
            <a:xfrm>
              <a:off x="1227" y="2112"/>
              <a:ext cx="189" cy="349"/>
            </a:xfrm>
            <a:custGeom>
              <a:avLst/>
              <a:gdLst>
                <a:gd name="txL" fmla="*/ 0 w 477"/>
                <a:gd name="txT" fmla="*/ 0 h 625"/>
                <a:gd name="txR" fmla="*/ 477 w 477"/>
                <a:gd name="txB" fmla="*/ 625 h 625"/>
              </a:gdLst>
              <a:ahLst/>
              <a:cxnLst>
                <a:cxn ang="0">
                  <a:pos x="0" y="1"/>
                </a:cxn>
                <a:cxn ang="0">
                  <a:pos x="0" y="1"/>
                </a:cxn>
                <a:cxn ang="0">
                  <a:pos x="0" y="0"/>
                </a:cxn>
                <a:cxn ang="0">
                  <a:pos x="0" y="1"/>
                </a:cxn>
              </a:cxnLst>
              <a:rect l="txL" t="txT" r="txR" b="txB"/>
              <a:pathLst>
                <a:path w="477" h="625">
                  <a:moveTo>
                    <a:pt x="387" y="624"/>
                  </a:moveTo>
                  <a:lnTo>
                    <a:pt x="476" y="527"/>
                  </a:lnTo>
                  <a:lnTo>
                    <a:pt x="0" y="0"/>
                  </a:lnTo>
                  <a:lnTo>
                    <a:pt x="387" y="624"/>
                  </a:lnTo>
                </a:path>
              </a:pathLst>
            </a:custGeom>
            <a:gradFill rotWithShape="0">
              <a:gsLst>
                <a:gs pos="0">
                  <a:srgbClr val="0051CA">
                    <a:alpha val="100000"/>
                  </a:srgbClr>
                </a:gs>
                <a:gs pos="100000">
                  <a:srgbClr val="0066FF">
                    <a:alpha val="100000"/>
                  </a:srgbClr>
                </a:gs>
              </a:gsLst>
              <a:lin ang="2700000" scaled="1"/>
              <a:tileRect/>
            </a:gradFill>
            <a:ln w="12700">
              <a:noFill/>
            </a:ln>
          </p:spPr>
          <p:txBody>
            <a:bodyPr/>
            <a:lstStyle/>
            <a:p>
              <a:endParaRPr lang="zh-CN" altLang="en-US" sz="2400">
                <a:cs typeface="+mn-ea"/>
                <a:sym typeface="+mn-lt"/>
              </a:endParaRPr>
            </a:p>
          </p:txBody>
        </p:sp>
        <p:sp>
          <p:nvSpPr>
            <p:cNvPr id="26646" name="Freeform 35"/>
            <p:cNvSpPr/>
            <p:nvPr/>
          </p:nvSpPr>
          <p:spPr>
            <a:xfrm>
              <a:off x="1073" y="2112"/>
              <a:ext cx="308" cy="349"/>
            </a:xfrm>
            <a:custGeom>
              <a:avLst/>
              <a:gdLst>
                <a:gd name="txL" fmla="*/ 0 w 773"/>
                <a:gd name="txT" fmla="*/ 0 h 625"/>
                <a:gd name="txR" fmla="*/ 773 w 773"/>
                <a:gd name="txB" fmla="*/ 625 h 625"/>
              </a:gdLst>
              <a:ahLst/>
              <a:cxnLst>
                <a:cxn ang="0">
                  <a:pos x="0" y="1"/>
                </a:cxn>
                <a:cxn ang="0">
                  <a:pos x="0" y="1"/>
                </a:cxn>
                <a:cxn ang="0">
                  <a:pos x="0" y="0"/>
                </a:cxn>
                <a:cxn ang="0">
                  <a:pos x="0" y="1"/>
                </a:cxn>
              </a:cxnLst>
              <a:rect l="txL" t="txT" r="txR" b="txB"/>
              <a:pathLst>
                <a:path w="773" h="625">
                  <a:moveTo>
                    <a:pt x="0" y="624"/>
                  </a:moveTo>
                  <a:lnTo>
                    <a:pt x="772" y="624"/>
                  </a:lnTo>
                  <a:lnTo>
                    <a:pt x="387" y="0"/>
                  </a:lnTo>
                  <a:lnTo>
                    <a:pt x="0" y="624"/>
                  </a:lnTo>
                </a:path>
              </a:pathLst>
            </a:custGeom>
            <a:gradFill rotWithShape="0">
              <a:gsLst>
                <a:gs pos="0">
                  <a:srgbClr val="9EC5FF">
                    <a:alpha val="100000"/>
                  </a:srgbClr>
                </a:gs>
                <a:gs pos="100000">
                  <a:srgbClr val="0066FF">
                    <a:alpha val="100000"/>
                  </a:srgbClr>
                </a:gs>
              </a:gsLst>
              <a:lin ang="2700000" scaled="1"/>
              <a:tileRect/>
            </a:gradFill>
            <a:ln w="12700">
              <a:noFill/>
            </a:ln>
          </p:spPr>
          <p:txBody>
            <a:bodyPr/>
            <a:lstStyle/>
            <a:p>
              <a:endParaRPr lang="zh-CN" altLang="en-US" sz="2400">
                <a:cs typeface="+mn-ea"/>
                <a:sym typeface="+mn-lt"/>
              </a:endParaRPr>
            </a:p>
          </p:txBody>
        </p:sp>
      </p:grpSp>
      <p:sp>
        <p:nvSpPr>
          <p:cNvPr id="92209" name="Rectangle 49"/>
          <p:cNvSpPr>
            <a:spLocks noChangeArrowheads="1"/>
          </p:cNvSpPr>
          <p:nvPr/>
        </p:nvSpPr>
        <p:spPr bwMode="auto">
          <a:xfrm>
            <a:off x="2531534" y="1676401"/>
            <a:ext cx="328936" cy="461665"/>
          </a:xfrm>
          <a:prstGeom prst="rect">
            <a:avLst/>
          </a:prstGeom>
          <a:noFill/>
          <a:ln w="9525">
            <a:noFill/>
            <a:miter lim="800000"/>
          </a:ln>
          <a:effectLst/>
        </p:spPr>
        <p:txBody>
          <a:bodyPr wrap="none">
            <a:spAutoFit/>
          </a:bodyPr>
          <a:lstStyle/>
          <a:p>
            <a:pPr defTabSz="914400" fontAlgn="base">
              <a:spcBef>
                <a:spcPct val="0"/>
              </a:spcBef>
              <a:spcAft>
                <a:spcPct val="0"/>
              </a:spcAft>
              <a:defRPr/>
            </a:pPr>
            <a:r>
              <a:rPr lang="en-US" altLang="zh-CN" sz="2400">
                <a:solidFill>
                  <a:srgbClr val="FF0000"/>
                </a:solidFill>
                <a:effectLst>
                  <a:outerShdw blurRad="38100" dist="38100" dir="2700000" algn="tl">
                    <a:srgbClr val="C0C0C0"/>
                  </a:outerShdw>
                </a:effectLst>
                <a:cs typeface="+mn-ea"/>
                <a:sym typeface="+mn-lt"/>
              </a:rPr>
              <a:t>1</a:t>
            </a:r>
          </a:p>
        </p:txBody>
      </p:sp>
      <p:sp>
        <p:nvSpPr>
          <p:cNvPr id="92210" name="Rectangle 50"/>
          <p:cNvSpPr>
            <a:spLocks noChangeArrowheads="1"/>
          </p:cNvSpPr>
          <p:nvPr/>
        </p:nvSpPr>
        <p:spPr bwMode="auto">
          <a:xfrm>
            <a:off x="2438401" y="2300818"/>
            <a:ext cx="473206" cy="461665"/>
          </a:xfrm>
          <a:prstGeom prst="rect">
            <a:avLst/>
          </a:prstGeom>
          <a:noFill/>
          <a:ln w="9525">
            <a:noFill/>
            <a:miter lim="800000"/>
          </a:ln>
          <a:effectLst/>
        </p:spPr>
        <p:txBody>
          <a:bodyPr wrap="none">
            <a:spAutoFit/>
          </a:bodyPr>
          <a:lstStyle/>
          <a:p>
            <a:pPr defTabSz="914400" fontAlgn="base">
              <a:spcBef>
                <a:spcPct val="0"/>
              </a:spcBef>
              <a:spcAft>
                <a:spcPct val="0"/>
              </a:spcAft>
              <a:defRPr/>
            </a:pPr>
            <a:r>
              <a:rPr lang="en-US" altLang="zh-CN" sz="2400" dirty="0">
                <a:solidFill>
                  <a:srgbClr val="FF0000"/>
                </a:solidFill>
                <a:effectLst>
                  <a:outerShdw blurRad="38100" dist="38100" dir="2700000" algn="tl">
                    <a:srgbClr val="C0C0C0"/>
                  </a:outerShdw>
                </a:effectLst>
                <a:cs typeface="+mn-ea"/>
                <a:sym typeface="+mn-lt"/>
              </a:rPr>
              <a:t>29</a:t>
            </a:r>
          </a:p>
        </p:txBody>
      </p:sp>
      <p:sp>
        <p:nvSpPr>
          <p:cNvPr id="92211" name="Rectangle 51"/>
          <p:cNvSpPr>
            <a:spLocks noChangeArrowheads="1"/>
          </p:cNvSpPr>
          <p:nvPr/>
        </p:nvSpPr>
        <p:spPr bwMode="auto">
          <a:xfrm>
            <a:off x="2133600" y="3443818"/>
            <a:ext cx="2438400" cy="461665"/>
          </a:xfrm>
          <a:prstGeom prst="rect">
            <a:avLst/>
          </a:prstGeom>
          <a:noFill/>
          <a:ln w="9525">
            <a:noFill/>
            <a:miter lim="800000"/>
          </a:ln>
          <a:effectLst/>
        </p:spPr>
        <p:txBody>
          <a:bodyPr>
            <a:spAutoFit/>
          </a:bodyPr>
          <a:lstStyle/>
          <a:p>
            <a:pPr defTabSz="914400" fontAlgn="base">
              <a:spcBef>
                <a:spcPct val="0"/>
              </a:spcBef>
              <a:spcAft>
                <a:spcPct val="0"/>
              </a:spcAft>
              <a:defRPr/>
            </a:pPr>
            <a:r>
              <a:rPr lang="en-US" altLang="zh-CN" sz="2400" dirty="0">
                <a:solidFill>
                  <a:srgbClr val="FF0000"/>
                </a:solidFill>
                <a:effectLst>
                  <a:outerShdw blurRad="38100" dist="38100" dir="2700000" algn="tl">
                    <a:srgbClr val="C0C0C0"/>
                  </a:outerShdw>
                </a:effectLst>
                <a:cs typeface="+mn-ea"/>
                <a:sym typeface="+mn-lt"/>
              </a:rPr>
              <a:t>300</a:t>
            </a:r>
          </a:p>
        </p:txBody>
      </p:sp>
      <p:sp>
        <p:nvSpPr>
          <p:cNvPr id="26633" name="Rectangle 53"/>
          <p:cNvSpPr/>
          <p:nvPr/>
        </p:nvSpPr>
        <p:spPr>
          <a:xfrm>
            <a:off x="1422400" y="4442884"/>
            <a:ext cx="406400" cy="304800"/>
          </a:xfrm>
          <a:prstGeom prst="rect">
            <a:avLst/>
          </a:prstGeom>
          <a:solidFill>
            <a:srgbClr val="3366FF"/>
          </a:solidFill>
          <a:ln w="9525" cap="flat" cmpd="sng">
            <a:solidFill>
              <a:srgbClr val="3366FF"/>
            </a:solidFill>
            <a:prstDash val="solid"/>
            <a:miter/>
            <a:headEnd type="none" w="med" len="med"/>
            <a:tailEnd type="none" w="med" len="med"/>
          </a:ln>
        </p:spPr>
        <p:txBody>
          <a:bodyPr wrap="none" anchor="ctr"/>
          <a:lstStyle/>
          <a:p>
            <a:endParaRPr lang="zh-CN" altLang="en-US" sz="2400" dirty="0">
              <a:cs typeface="+mn-ea"/>
              <a:sym typeface="+mn-lt"/>
            </a:endParaRPr>
          </a:p>
        </p:txBody>
      </p:sp>
      <p:sp>
        <p:nvSpPr>
          <p:cNvPr id="26634" name="Text Box 54"/>
          <p:cNvSpPr txBox="1"/>
          <p:nvPr/>
        </p:nvSpPr>
        <p:spPr>
          <a:xfrm>
            <a:off x="1828800" y="4343401"/>
            <a:ext cx="4267200" cy="461665"/>
          </a:xfrm>
          <a:prstGeom prst="rect">
            <a:avLst/>
          </a:prstGeom>
          <a:noFill/>
          <a:ln w="9525">
            <a:noFill/>
          </a:ln>
        </p:spPr>
        <p:txBody>
          <a:bodyPr>
            <a:spAutoFit/>
          </a:bodyPr>
          <a:lstStyle/>
          <a:p>
            <a:pPr>
              <a:spcBef>
                <a:spcPct val="50000"/>
              </a:spcBef>
            </a:pPr>
            <a:r>
              <a:rPr lang="zh-CN" altLang="en-US" sz="2400" dirty="0">
                <a:cs typeface="+mn-ea"/>
                <a:sym typeface="+mn-lt"/>
              </a:rPr>
              <a:t>重伤或死亡占</a:t>
            </a:r>
            <a:r>
              <a:rPr lang="en-US" altLang="zh-CN" sz="2400" dirty="0">
                <a:cs typeface="+mn-ea"/>
                <a:sym typeface="+mn-lt"/>
              </a:rPr>
              <a:t>0.3%</a:t>
            </a:r>
          </a:p>
        </p:txBody>
      </p:sp>
      <p:sp>
        <p:nvSpPr>
          <p:cNvPr id="26635" name="Rectangle 55"/>
          <p:cNvSpPr/>
          <p:nvPr/>
        </p:nvSpPr>
        <p:spPr>
          <a:xfrm>
            <a:off x="1422400" y="4984751"/>
            <a:ext cx="406400" cy="304800"/>
          </a:xfrm>
          <a:prstGeom prst="rect">
            <a:avLst/>
          </a:prstGeom>
          <a:solidFill>
            <a:srgbClr val="CC99FF"/>
          </a:solidFill>
          <a:ln w="9525" cap="flat" cmpd="sng">
            <a:solidFill>
              <a:srgbClr val="3366FF"/>
            </a:solidFill>
            <a:prstDash val="solid"/>
            <a:miter/>
            <a:headEnd type="none" w="med" len="med"/>
            <a:tailEnd type="none" w="med" len="med"/>
          </a:ln>
        </p:spPr>
        <p:txBody>
          <a:bodyPr wrap="none" anchor="ctr"/>
          <a:lstStyle/>
          <a:p>
            <a:endParaRPr lang="zh-CN" altLang="en-US" sz="2400" dirty="0">
              <a:cs typeface="+mn-ea"/>
              <a:sym typeface="+mn-lt"/>
            </a:endParaRPr>
          </a:p>
        </p:txBody>
      </p:sp>
      <p:sp>
        <p:nvSpPr>
          <p:cNvPr id="26636" name="Text Box 56"/>
          <p:cNvSpPr txBox="1"/>
          <p:nvPr/>
        </p:nvSpPr>
        <p:spPr>
          <a:xfrm>
            <a:off x="1828800" y="4891618"/>
            <a:ext cx="4267200" cy="461665"/>
          </a:xfrm>
          <a:prstGeom prst="rect">
            <a:avLst/>
          </a:prstGeom>
          <a:noFill/>
          <a:ln w="9525">
            <a:noFill/>
          </a:ln>
        </p:spPr>
        <p:txBody>
          <a:bodyPr>
            <a:spAutoFit/>
          </a:bodyPr>
          <a:lstStyle/>
          <a:p>
            <a:pPr>
              <a:spcBef>
                <a:spcPct val="50000"/>
              </a:spcBef>
            </a:pPr>
            <a:r>
              <a:rPr lang="zh-CN" altLang="en-US" sz="2400" dirty="0">
                <a:cs typeface="+mn-ea"/>
                <a:sym typeface="+mn-lt"/>
              </a:rPr>
              <a:t>轻伤或微伤占</a:t>
            </a:r>
            <a:r>
              <a:rPr lang="en-US" altLang="zh-CN" sz="2400" dirty="0">
                <a:cs typeface="+mn-ea"/>
                <a:sym typeface="+mn-lt"/>
              </a:rPr>
              <a:t>8.8%</a:t>
            </a:r>
          </a:p>
        </p:txBody>
      </p:sp>
      <p:sp>
        <p:nvSpPr>
          <p:cNvPr id="26637" name="Rectangle 57"/>
          <p:cNvSpPr/>
          <p:nvPr/>
        </p:nvSpPr>
        <p:spPr>
          <a:xfrm>
            <a:off x="1422400" y="5518151"/>
            <a:ext cx="406400" cy="304800"/>
          </a:xfrm>
          <a:prstGeom prst="rect">
            <a:avLst/>
          </a:prstGeom>
          <a:solidFill>
            <a:srgbClr val="FFCC99"/>
          </a:solidFill>
          <a:ln w="9525" cap="flat" cmpd="sng">
            <a:solidFill>
              <a:srgbClr val="3366FF"/>
            </a:solidFill>
            <a:prstDash val="solid"/>
            <a:miter/>
            <a:headEnd type="none" w="med" len="med"/>
            <a:tailEnd type="none" w="med" len="med"/>
          </a:ln>
        </p:spPr>
        <p:txBody>
          <a:bodyPr wrap="none" anchor="ctr"/>
          <a:lstStyle/>
          <a:p>
            <a:endParaRPr lang="zh-CN" altLang="en-US" sz="2400" dirty="0">
              <a:cs typeface="+mn-ea"/>
              <a:sym typeface="+mn-lt"/>
            </a:endParaRPr>
          </a:p>
        </p:txBody>
      </p:sp>
      <p:sp>
        <p:nvSpPr>
          <p:cNvPr id="26638" name="Text Box 58"/>
          <p:cNvSpPr txBox="1"/>
          <p:nvPr/>
        </p:nvSpPr>
        <p:spPr>
          <a:xfrm>
            <a:off x="1828800" y="5425018"/>
            <a:ext cx="4267200" cy="461665"/>
          </a:xfrm>
          <a:prstGeom prst="rect">
            <a:avLst/>
          </a:prstGeom>
          <a:noFill/>
          <a:ln w="9525">
            <a:noFill/>
          </a:ln>
        </p:spPr>
        <p:txBody>
          <a:bodyPr>
            <a:spAutoFit/>
          </a:bodyPr>
          <a:lstStyle/>
          <a:p>
            <a:pPr>
              <a:spcBef>
                <a:spcPct val="50000"/>
              </a:spcBef>
            </a:pPr>
            <a:r>
              <a:rPr lang="zh-CN" altLang="en-US" sz="2400" dirty="0">
                <a:cs typeface="+mn-ea"/>
                <a:sym typeface="+mn-lt"/>
              </a:rPr>
              <a:t>无伤害或事故苗头占</a:t>
            </a:r>
            <a:r>
              <a:rPr lang="en-US" altLang="zh-CN" sz="2400" dirty="0">
                <a:cs typeface="+mn-ea"/>
                <a:sym typeface="+mn-lt"/>
              </a:rPr>
              <a:t>90.9%</a:t>
            </a:r>
          </a:p>
        </p:txBody>
      </p:sp>
      <p:sp>
        <p:nvSpPr>
          <p:cNvPr id="26639" name="AutoShape 7"/>
          <p:cNvSpPr/>
          <p:nvPr/>
        </p:nvSpPr>
        <p:spPr>
          <a:xfrm rot="5412372" flipH="1">
            <a:off x="6076952" y="2273300"/>
            <a:ext cx="556683" cy="2144184"/>
          </a:xfrm>
          <a:prstGeom prst="upArrow">
            <a:avLst>
              <a:gd name="adj1" fmla="val 62222"/>
              <a:gd name="adj2" fmla="val 73521"/>
            </a:avLst>
          </a:prstGeom>
          <a:solidFill>
            <a:schemeClr val="folHlink"/>
          </a:solidFill>
          <a:ln w="9525" cap="flat" cmpd="sng">
            <a:prstDash val="solid"/>
            <a:miter/>
            <a:headEnd type="none" w="med" len="med"/>
            <a:tailEnd type="none" w="med" len="med"/>
          </a:ln>
          <a:scene3d>
            <a:camera prst="legacyPerspectiveLeft">
              <a:rot lat="0" lon="0" rev="0"/>
            </a:camera>
            <a:lightRig rig="legacyFlat2" dir="t"/>
          </a:scene3d>
          <a:sp3d extrusionH="100000" prstMaterial="legacyMatte">
            <a:bevelT w="13500" h="13500" prst="angle"/>
            <a:bevelB w="13500" h="13500" prst="angle"/>
            <a:extrusionClr>
              <a:schemeClr val="folHlink"/>
            </a:extrusionClr>
          </a:sp3d>
        </p:spPr>
        <p:txBody>
          <a:bodyPr rot="10800000" vert="eaVert" wrap="none" anchor="ctr">
            <a:flatTx/>
          </a:bodyPr>
          <a:lstStyle/>
          <a:p>
            <a:endParaRPr lang="zh-CN" altLang="zh-CN" sz="2400" dirty="0">
              <a:cs typeface="+mn-ea"/>
              <a:sym typeface="+mn-lt"/>
            </a:endParaRPr>
          </a:p>
        </p:txBody>
      </p:sp>
      <p:grpSp>
        <p:nvGrpSpPr>
          <p:cNvPr id="26640" name="AutoShape 14"/>
          <p:cNvGrpSpPr/>
          <p:nvPr/>
        </p:nvGrpSpPr>
        <p:grpSpPr>
          <a:xfrm>
            <a:off x="8475133" y="1676402"/>
            <a:ext cx="2599267" cy="4059767"/>
            <a:chOff x="4005" y="1029"/>
            <a:chExt cx="1340" cy="2815"/>
          </a:xfrm>
        </p:grpSpPr>
        <p:pic>
          <p:nvPicPr>
            <p:cNvPr id="26643" name="AutoShape 14"/>
            <p:cNvPicPr/>
            <p:nvPr/>
          </p:nvPicPr>
          <p:blipFill>
            <a:blip r:embed="rId2"/>
            <a:stretch>
              <a:fillRect/>
            </a:stretch>
          </p:blipFill>
          <p:spPr>
            <a:xfrm>
              <a:off x="4005" y="1029"/>
              <a:ext cx="1340" cy="2815"/>
            </a:xfrm>
            <a:prstGeom prst="rect">
              <a:avLst/>
            </a:prstGeom>
            <a:noFill/>
            <a:ln w="9525">
              <a:noFill/>
            </a:ln>
          </p:spPr>
        </p:pic>
        <p:sp>
          <p:nvSpPr>
            <p:cNvPr id="26644" name="Text Box 62"/>
            <p:cNvSpPr txBox="1"/>
            <p:nvPr/>
          </p:nvSpPr>
          <p:spPr>
            <a:xfrm rot="5400000">
              <a:off x="3363" y="1859"/>
              <a:ext cx="2621" cy="1148"/>
            </a:xfrm>
            <a:prstGeom prst="rect">
              <a:avLst/>
            </a:prstGeom>
            <a:noFill/>
            <a:ln w="9525">
              <a:noFill/>
            </a:ln>
          </p:spPr>
          <p:txBody>
            <a:bodyPr rot="10800000" vert="eaVert" wrap="none" anchor="ctr"/>
            <a:lstStyle/>
            <a:p>
              <a:endParaRPr lang="zh-CN" altLang="zh-CN" sz="2400" dirty="0">
                <a:cs typeface="+mn-ea"/>
                <a:sym typeface="+mn-lt"/>
              </a:endParaRPr>
            </a:p>
          </p:txBody>
        </p:sp>
      </p:grpSp>
      <p:sp>
        <p:nvSpPr>
          <p:cNvPr id="26641" name="Freeform 15"/>
          <p:cNvSpPr/>
          <p:nvPr/>
        </p:nvSpPr>
        <p:spPr>
          <a:xfrm>
            <a:off x="8534400" y="1712384"/>
            <a:ext cx="2540000" cy="649816"/>
          </a:xfrm>
          <a:custGeom>
            <a:avLst/>
            <a:gdLst>
              <a:gd name="txL" fmla="*/ 0 w 1532"/>
              <a:gd name="txT" fmla="*/ 0 h 347"/>
              <a:gd name="txR" fmla="*/ 1532 w 1532"/>
              <a:gd name="txB" fmla="*/ 347 h 347"/>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1532" h="347">
                <a:moveTo>
                  <a:pt x="17" y="347"/>
                </a:moveTo>
                <a:cubicBezTo>
                  <a:pt x="17" y="347"/>
                  <a:pt x="0" y="284"/>
                  <a:pt x="25" y="197"/>
                </a:cubicBezTo>
                <a:cubicBezTo>
                  <a:pt x="57" y="143"/>
                  <a:pt x="94" y="50"/>
                  <a:pt x="217" y="25"/>
                </a:cubicBezTo>
                <a:cubicBezTo>
                  <a:pt x="340" y="0"/>
                  <a:pt x="292" y="15"/>
                  <a:pt x="443" y="13"/>
                </a:cubicBezTo>
                <a:cubicBezTo>
                  <a:pt x="594" y="10"/>
                  <a:pt x="985" y="14"/>
                  <a:pt x="1127" y="14"/>
                </a:cubicBezTo>
                <a:cubicBezTo>
                  <a:pt x="1269" y="14"/>
                  <a:pt x="1206" y="2"/>
                  <a:pt x="1292" y="16"/>
                </a:cubicBezTo>
                <a:cubicBezTo>
                  <a:pt x="1380" y="30"/>
                  <a:pt x="1466" y="96"/>
                  <a:pt x="1520" y="216"/>
                </a:cubicBezTo>
                <a:cubicBezTo>
                  <a:pt x="1532" y="300"/>
                  <a:pt x="1527" y="346"/>
                  <a:pt x="1527" y="346"/>
                </a:cubicBezTo>
                <a:lnTo>
                  <a:pt x="17" y="347"/>
                </a:lnTo>
                <a:close/>
              </a:path>
            </a:pathLst>
          </a:custGeom>
          <a:solidFill>
            <a:schemeClr val="accent2">
              <a:alpha val="38039"/>
            </a:schemeClr>
          </a:solidFill>
          <a:ln w="38100">
            <a:noFill/>
          </a:ln>
        </p:spPr>
        <p:txBody>
          <a:bodyPr/>
          <a:lstStyle/>
          <a:p>
            <a:endParaRPr lang="zh-CN" altLang="en-US" sz="2400">
              <a:cs typeface="+mn-ea"/>
              <a:sym typeface="+mn-lt"/>
            </a:endParaRPr>
          </a:p>
        </p:txBody>
      </p:sp>
      <p:sp>
        <p:nvSpPr>
          <p:cNvPr id="92224" name="Text Box 64"/>
          <p:cNvSpPr txBox="1">
            <a:spLocks noChangeArrowheads="1"/>
          </p:cNvSpPr>
          <p:nvPr/>
        </p:nvSpPr>
        <p:spPr bwMode="auto">
          <a:xfrm>
            <a:off x="8578851" y="2459568"/>
            <a:ext cx="2540000" cy="2553007"/>
          </a:xfrm>
          <a:prstGeom prst="rect">
            <a:avLst/>
          </a:prstGeom>
          <a:noFill/>
          <a:ln w="9525">
            <a:noFill/>
            <a:miter lim="800000"/>
          </a:ln>
          <a:effectLst>
            <a:prstShdw prst="shdw13" dist="53882" dir="13500000">
              <a:schemeClr val="accent1">
                <a:gamma/>
                <a:shade val="60000"/>
                <a:invGamma/>
                <a:alpha val="50000"/>
              </a:schemeClr>
            </a:prstShdw>
          </a:effectLst>
        </p:spPr>
        <p:txBody>
          <a:bodyPr>
            <a:spAutoFit/>
          </a:bodyPr>
          <a:lstStyle/>
          <a:p>
            <a:pPr defTabSz="914400">
              <a:spcBef>
                <a:spcPct val="50000"/>
              </a:spcBef>
              <a:defRPr/>
            </a:pPr>
            <a:r>
              <a:rPr kumimoji="1" lang="en-US" altLang="zh-CN" sz="2665" dirty="0">
                <a:cs typeface="+mn-ea"/>
                <a:sym typeface="+mn-lt"/>
              </a:rPr>
              <a:t>    </a:t>
            </a:r>
            <a:r>
              <a:rPr kumimoji="1" lang="zh-CN" altLang="en-US" sz="2665" dirty="0">
                <a:cs typeface="+mn-ea"/>
                <a:sym typeface="+mn-lt"/>
              </a:rPr>
              <a:t>每</a:t>
            </a:r>
            <a:r>
              <a:rPr kumimoji="1" lang="en-US" altLang="zh-CN" sz="2665" dirty="0">
                <a:cs typeface="+mn-ea"/>
                <a:sym typeface="+mn-lt"/>
              </a:rPr>
              <a:t>300</a:t>
            </a:r>
            <a:r>
              <a:rPr kumimoji="1" lang="zh-CN" altLang="en-US" sz="2665" dirty="0">
                <a:cs typeface="+mn-ea"/>
                <a:sym typeface="+mn-lt"/>
              </a:rPr>
              <a:t>次违章行为，约造成</a:t>
            </a:r>
            <a:r>
              <a:rPr kumimoji="1" lang="en-US" altLang="zh-CN" sz="2665" dirty="0">
                <a:cs typeface="+mn-ea"/>
                <a:sym typeface="+mn-lt"/>
              </a:rPr>
              <a:t>29</a:t>
            </a:r>
            <a:r>
              <a:rPr kumimoji="1" lang="zh-CN" altLang="en-US" sz="2665" dirty="0">
                <a:cs typeface="+mn-ea"/>
                <a:sym typeface="+mn-lt"/>
              </a:rPr>
              <a:t>次轻伤或微伤事故，并造成</a:t>
            </a:r>
            <a:r>
              <a:rPr kumimoji="1" lang="en-US" altLang="zh-CN" sz="2665" dirty="0">
                <a:cs typeface="+mn-ea"/>
                <a:sym typeface="+mn-lt"/>
              </a:rPr>
              <a:t>1</a:t>
            </a:r>
            <a:r>
              <a:rPr kumimoji="1" lang="zh-CN" altLang="en-US" sz="2665" dirty="0">
                <a:cs typeface="+mn-ea"/>
                <a:sym typeface="+mn-lt"/>
              </a:rPr>
              <a:t>起重伤或死亡事故。</a:t>
            </a:r>
          </a:p>
        </p:txBody>
      </p:sp>
      <p:sp>
        <p:nvSpPr>
          <p:cNvPr id="33" name="文本框 32"/>
          <p:cNvSpPr txBox="1"/>
          <p:nvPr/>
        </p:nvSpPr>
        <p:spPr>
          <a:xfrm>
            <a:off x="1680000" y="302659"/>
            <a:ext cx="2784000" cy="584775"/>
          </a:xfrm>
          <a:prstGeom prst="rect">
            <a:avLst/>
          </a:prstGeom>
          <a:noFill/>
        </p:spPr>
        <p:txBody>
          <a:bodyPr wrap="square" rtlCol="0">
            <a:spAutoFit/>
          </a:bodyPr>
          <a:lstStyle/>
          <a:p>
            <a:r>
              <a:rPr lang="zh-CN" altLang="en-US" sz="3200" b="1" dirty="0">
                <a:cs typeface="+mn-ea"/>
                <a:sym typeface="+mn-lt"/>
              </a:rPr>
              <a:t>三违的危害</a:t>
            </a:r>
          </a:p>
        </p:txBody>
      </p:sp>
    </p:spTree>
  </p:cSld>
  <p:clrMapOvr>
    <a:masterClrMapping/>
  </p:clrMapOvr>
  <mc:AlternateContent xmlns:mc="http://schemas.openxmlformats.org/markup-compatibility/2006" xmlns:p14="http://schemas.microsoft.com/office/powerpoint/2010/main">
    <mc:Choice Requires="p14">
      <p:transition spd="slow" p14:dur="1250" advClick="0" advTm="0">
        <p:random/>
      </p:transition>
    </mc:Choice>
    <mc:Fallback xmlns="">
      <p:transition spd="slow" advClick="0" advTm="0">
        <p:random/>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文本框 6"/>
          <p:cNvSpPr txBox="1"/>
          <p:nvPr/>
        </p:nvSpPr>
        <p:spPr>
          <a:xfrm>
            <a:off x="5120218" y="-25399"/>
            <a:ext cx="6625167" cy="584775"/>
          </a:xfrm>
          <a:prstGeom prst="rect">
            <a:avLst/>
          </a:prstGeom>
          <a:noFill/>
          <a:ln w="9525">
            <a:noFill/>
          </a:ln>
        </p:spPr>
        <p:txBody>
          <a:bodyPr>
            <a:spAutoFit/>
          </a:bodyPr>
          <a:lstStyle/>
          <a:p>
            <a:pPr algn="ctr"/>
            <a:r>
              <a:rPr lang="zh-CN" altLang="en-US" sz="3200" b="1" dirty="0">
                <a:solidFill>
                  <a:schemeClr val="bg1"/>
                </a:solidFill>
                <a:cs typeface="+mn-ea"/>
                <a:sym typeface="+mn-lt"/>
              </a:rPr>
              <a:t>“三违”及其危害</a:t>
            </a:r>
          </a:p>
        </p:txBody>
      </p:sp>
      <p:sp>
        <p:nvSpPr>
          <p:cNvPr id="27651" name="Rectangle 3"/>
          <p:cNvSpPr/>
          <p:nvPr/>
        </p:nvSpPr>
        <p:spPr>
          <a:xfrm>
            <a:off x="866777" y="993345"/>
            <a:ext cx="10164233" cy="5239191"/>
          </a:xfrm>
          <a:prstGeom prst="rect">
            <a:avLst/>
          </a:prstGeom>
          <a:noFill/>
          <a:ln w="9525">
            <a:noFill/>
          </a:ln>
        </p:spPr>
        <p:txBody>
          <a:bodyPr anchor="ctr">
            <a:spAutoFit/>
          </a:bodyPr>
          <a:lstStyle/>
          <a:p>
            <a:pPr>
              <a:lnSpc>
                <a:spcPct val="150000"/>
              </a:lnSpc>
              <a:spcBef>
                <a:spcPts val="1200"/>
              </a:spcBef>
            </a:pPr>
            <a:r>
              <a:rPr lang="zh-CN" altLang="en-US" sz="2135" b="1" dirty="0">
                <a:cs typeface="+mn-ea"/>
                <a:sym typeface="+mn-lt"/>
              </a:rPr>
              <a:t>生产过程中大量的统计数据表明，绝大多数事故的发生与人的不安全行为有关。</a:t>
            </a:r>
            <a:endParaRPr lang="en-US" altLang="zh-CN" sz="2135" b="1" dirty="0">
              <a:cs typeface="+mn-ea"/>
              <a:sym typeface="+mn-lt"/>
            </a:endParaRPr>
          </a:p>
          <a:p>
            <a:pPr>
              <a:lnSpc>
                <a:spcPct val="150000"/>
              </a:lnSpc>
              <a:spcBef>
                <a:spcPts val="1200"/>
              </a:spcBef>
            </a:pPr>
            <a:r>
              <a:rPr lang="zh-CN" altLang="en-US" sz="2135" b="1" dirty="0">
                <a:cs typeface="+mn-ea"/>
                <a:sym typeface="+mn-lt"/>
              </a:rPr>
              <a:t>根据对全国每年上百万起事故原因进行的分析证明，</a:t>
            </a:r>
            <a:r>
              <a:rPr lang="en-US" altLang="zh-CN" sz="2135" b="1" dirty="0">
                <a:cs typeface="+mn-ea"/>
                <a:sym typeface="+mn-lt"/>
              </a:rPr>
              <a:t>95</a:t>
            </a:r>
            <a:r>
              <a:rPr lang="zh-CN" altLang="en-US" sz="2135" b="1" dirty="0">
                <a:cs typeface="+mn-ea"/>
                <a:sym typeface="+mn-lt"/>
              </a:rPr>
              <a:t>％以上是由于违章而导致的。 </a:t>
            </a:r>
            <a:endParaRPr lang="en-US" altLang="zh-CN" sz="2135" b="1" dirty="0">
              <a:cs typeface="+mn-ea"/>
              <a:sym typeface="+mn-lt"/>
            </a:endParaRPr>
          </a:p>
          <a:p>
            <a:pPr>
              <a:lnSpc>
                <a:spcPct val="150000"/>
              </a:lnSpc>
              <a:spcBef>
                <a:spcPts val="1200"/>
              </a:spcBef>
            </a:pPr>
            <a:r>
              <a:rPr lang="zh-CN" altLang="en-US" sz="2135" b="1" dirty="0">
                <a:cs typeface="+mn-ea"/>
                <a:sym typeface="+mn-lt"/>
              </a:rPr>
              <a:t>法国电力公司在</a:t>
            </a:r>
            <a:r>
              <a:rPr lang="en-US" altLang="zh-CN" sz="2135" b="1" dirty="0">
                <a:cs typeface="+mn-ea"/>
                <a:sym typeface="+mn-lt"/>
              </a:rPr>
              <a:t>1990</a:t>
            </a:r>
            <a:r>
              <a:rPr lang="zh-CN" altLang="en-US" sz="2135" b="1" dirty="0">
                <a:cs typeface="+mn-ea"/>
                <a:sym typeface="+mn-lt"/>
              </a:rPr>
              <a:t>年提出的安全分析最终研究报告中指出，</a:t>
            </a:r>
            <a:r>
              <a:rPr lang="en-US" altLang="zh-CN" sz="2135" b="1" dirty="0">
                <a:cs typeface="+mn-ea"/>
                <a:sym typeface="+mn-lt"/>
              </a:rPr>
              <a:t>70-80%</a:t>
            </a:r>
            <a:r>
              <a:rPr lang="zh-CN" altLang="en-US" sz="2135" b="1" dirty="0">
                <a:cs typeface="+mn-ea"/>
                <a:sym typeface="+mn-lt"/>
              </a:rPr>
              <a:t>的事故与人的不安全行为有关。</a:t>
            </a:r>
            <a:endParaRPr lang="en-US" altLang="zh-CN" sz="2135" b="1" dirty="0">
              <a:cs typeface="+mn-ea"/>
              <a:sym typeface="+mn-lt"/>
            </a:endParaRPr>
          </a:p>
          <a:p>
            <a:pPr>
              <a:lnSpc>
                <a:spcPct val="150000"/>
              </a:lnSpc>
              <a:spcBef>
                <a:spcPts val="1200"/>
              </a:spcBef>
            </a:pPr>
            <a:r>
              <a:rPr lang="zh-CN" altLang="en-US" sz="2135" b="1" dirty="0">
                <a:cs typeface="+mn-ea"/>
                <a:sym typeface="+mn-lt"/>
              </a:rPr>
              <a:t>日本劳动省</a:t>
            </a:r>
            <a:r>
              <a:rPr lang="en-US" altLang="zh-CN" sz="2135" b="1" dirty="0">
                <a:cs typeface="+mn-ea"/>
                <a:sym typeface="+mn-lt"/>
              </a:rPr>
              <a:t>1983</a:t>
            </a:r>
            <a:r>
              <a:rPr lang="zh-CN" altLang="en-US" sz="2135" b="1" dirty="0">
                <a:cs typeface="+mn-ea"/>
                <a:sym typeface="+mn-lt"/>
              </a:rPr>
              <a:t>年对制造业伤亡事故分析表明，由人的不安全行为导致的事故占</a:t>
            </a:r>
            <a:r>
              <a:rPr lang="en-US" altLang="zh-CN" sz="2135" b="1" dirty="0">
                <a:cs typeface="+mn-ea"/>
                <a:sym typeface="+mn-lt"/>
              </a:rPr>
              <a:t>92.4%</a:t>
            </a:r>
            <a:r>
              <a:rPr lang="zh-CN" altLang="en-US" sz="2135" b="1" dirty="0">
                <a:cs typeface="+mn-ea"/>
                <a:sym typeface="+mn-lt"/>
              </a:rPr>
              <a:t>。</a:t>
            </a:r>
            <a:endParaRPr lang="en-US" altLang="zh-CN" sz="2135" b="1" dirty="0">
              <a:cs typeface="+mn-ea"/>
              <a:sym typeface="+mn-lt"/>
            </a:endParaRPr>
          </a:p>
          <a:p>
            <a:pPr>
              <a:lnSpc>
                <a:spcPct val="150000"/>
              </a:lnSpc>
              <a:spcBef>
                <a:spcPts val="1200"/>
              </a:spcBef>
            </a:pPr>
            <a:r>
              <a:rPr lang="zh-CN" altLang="en-US" sz="2135" b="1" dirty="0">
                <a:cs typeface="+mn-ea"/>
                <a:sym typeface="+mn-lt"/>
              </a:rPr>
              <a:t>美国矿山调查表明，由人的不安全行为导致的事故占矿山事故总数的</a:t>
            </a:r>
            <a:r>
              <a:rPr lang="en-US" altLang="zh-CN" sz="2135" b="1" dirty="0">
                <a:cs typeface="+mn-ea"/>
                <a:sym typeface="+mn-lt"/>
              </a:rPr>
              <a:t>85%</a:t>
            </a:r>
            <a:r>
              <a:rPr lang="zh-CN" altLang="en-US" sz="2135" b="1" dirty="0">
                <a:cs typeface="+mn-ea"/>
                <a:sym typeface="+mn-lt"/>
              </a:rPr>
              <a:t>。</a:t>
            </a:r>
            <a:endParaRPr lang="en-US" altLang="zh-CN" sz="2135" b="1" dirty="0">
              <a:cs typeface="+mn-ea"/>
              <a:sym typeface="+mn-lt"/>
            </a:endParaRPr>
          </a:p>
          <a:p>
            <a:pPr>
              <a:lnSpc>
                <a:spcPct val="150000"/>
              </a:lnSpc>
              <a:spcBef>
                <a:spcPts val="1200"/>
              </a:spcBef>
            </a:pPr>
            <a:r>
              <a:rPr lang="zh-CN" altLang="en-US" sz="2135" b="1" dirty="0">
                <a:solidFill>
                  <a:srgbClr val="EE410B"/>
                </a:solidFill>
                <a:cs typeface="+mn-ea"/>
                <a:sym typeface="+mn-lt"/>
              </a:rPr>
              <a:t>“三违”现象是导致事故多发的重要原因，它是典型的“人的不安全行为”。</a:t>
            </a:r>
            <a:r>
              <a:rPr lang="zh-CN" altLang="en-US" sz="2135" b="1" dirty="0">
                <a:cs typeface="+mn-ea"/>
                <a:sym typeface="+mn-lt"/>
              </a:rPr>
              <a:t>由此可见，人对于安全的主导作用，贯穿于企业安全的所有方面。</a:t>
            </a:r>
            <a:endParaRPr lang="en-US" altLang="zh-CN" sz="2135" b="1" dirty="0">
              <a:cs typeface="+mn-ea"/>
              <a:sym typeface="+mn-lt"/>
            </a:endParaRPr>
          </a:p>
        </p:txBody>
      </p:sp>
      <p:sp>
        <p:nvSpPr>
          <p:cNvPr id="8" name="文本框 7"/>
          <p:cNvSpPr txBox="1"/>
          <p:nvPr/>
        </p:nvSpPr>
        <p:spPr>
          <a:xfrm>
            <a:off x="1680000" y="302659"/>
            <a:ext cx="2784000" cy="584775"/>
          </a:xfrm>
          <a:prstGeom prst="rect">
            <a:avLst/>
          </a:prstGeom>
          <a:noFill/>
        </p:spPr>
        <p:txBody>
          <a:bodyPr wrap="square" rtlCol="0">
            <a:spAutoFit/>
          </a:bodyPr>
          <a:lstStyle/>
          <a:p>
            <a:r>
              <a:rPr lang="zh-CN" altLang="en-US" sz="3200" b="1" dirty="0">
                <a:cs typeface="+mn-ea"/>
                <a:sym typeface="+mn-lt"/>
              </a:rPr>
              <a:t>三违的危害</a:t>
            </a: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PA_库_组合 35"/>
          <p:cNvGrpSpPr/>
          <p:nvPr>
            <p:custDataLst>
              <p:tags r:id="rId1"/>
            </p:custDataLst>
          </p:nvPr>
        </p:nvGrpSpPr>
        <p:grpSpPr>
          <a:xfrm>
            <a:off x="6015087" y="1840441"/>
            <a:ext cx="5016164" cy="1826419"/>
            <a:chOff x="6015085" y="1840440"/>
            <a:chExt cx="5016164" cy="1826418"/>
          </a:xfrm>
        </p:grpSpPr>
        <p:grpSp>
          <p:nvGrpSpPr>
            <p:cNvPr id="6" name="组合 5"/>
            <p:cNvGrpSpPr/>
            <p:nvPr/>
          </p:nvGrpSpPr>
          <p:grpSpPr>
            <a:xfrm>
              <a:off x="6015085" y="1840440"/>
              <a:ext cx="1562100" cy="1826418"/>
              <a:chOff x="6610350" y="1809750"/>
              <a:chExt cx="1562100" cy="1826418"/>
            </a:xfrm>
          </p:grpSpPr>
          <p:sp>
            <p:nvSpPr>
              <p:cNvPr id="30" name="椭圆 29"/>
              <p:cNvSpPr/>
              <p:nvPr/>
            </p:nvSpPr>
            <p:spPr>
              <a:xfrm>
                <a:off x="6610350" y="1809750"/>
                <a:ext cx="1562100" cy="1562100"/>
              </a:xfrm>
              <a:prstGeom prst="ellipse">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40000"/>
                  </a:lnSpc>
                </a:pPr>
                <a:endParaRPr>
                  <a:cs typeface="+mn-ea"/>
                  <a:sym typeface="+mn-lt"/>
                </a:endParaRPr>
              </a:p>
            </p:txBody>
          </p:sp>
          <p:sp>
            <p:nvSpPr>
              <p:cNvPr id="31" name="任意多边形: 形状 30"/>
              <p:cNvSpPr/>
              <p:nvPr/>
            </p:nvSpPr>
            <p:spPr>
              <a:xfrm>
                <a:off x="6610438" y="2609849"/>
                <a:ext cx="488862" cy="1026319"/>
              </a:xfrm>
              <a:custGeom>
                <a:avLst/>
                <a:gdLst>
                  <a:gd name="connsiteX0" fmla="*/ 0 w 488862"/>
                  <a:gd name="connsiteY0" fmla="*/ 0 h 890586"/>
                  <a:gd name="connsiteX1" fmla="*/ 488862 w 488862"/>
                  <a:gd name="connsiteY1" fmla="*/ 0 h 890586"/>
                  <a:gd name="connsiteX2" fmla="*/ 488862 w 488862"/>
                  <a:gd name="connsiteY2" fmla="*/ 890586 h 890586"/>
                  <a:gd name="connsiteX3" fmla="*/ 414261 w 488862"/>
                  <a:gd name="connsiteY3" fmla="*/ 841557 h 890586"/>
                  <a:gd name="connsiteX4" fmla="*/ 7463 w 488862"/>
                  <a:gd name="connsiteY4" fmla="*/ 127989 h 890586"/>
                  <a:gd name="connsiteX5" fmla="*/ 0 w 488862"/>
                  <a:gd name="connsiteY5" fmla="*/ 0 h 89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862" h="890586">
                    <a:moveTo>
                      <a:pt x="0" y="0"/>
                    </a:moveTo>
                    <a:lnTo>
                      <a:pt x="488862" y="0"/>
                    </a:lnTo>
                    <a:lnTo>
                      <a:pt x="488862" y="890586"/>
                    </a:lnTo>
                    <a:lnTo>
                      <a:pt x="414261" y="841557"/>
                    </a:lnTo>
                    <a:cubicBezTo>
                      <a:pt x="195521" y="681689"/>
                      <a:pt x="42340" y="424812"/>
                      <a:pt x="7463" y="127989"/>
                    </a:cubicBezTo>
                    <a:lnTo>
                      <a:pt x="0" y="0"/>
                    </a:lnTo>
                    <a:close/>
                  </a:path>
                </a:pathLst>
              </a:cu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40000"/>
                  </a:lnSpc>
                </a:pPr>
                <a:endParaRPr>
                  <a:cs typeface="+mn-ea"/>
                  <a:sym typeface="+mn-lt"/>
                </a:endParaRPr>
              </a:p>
            </p:txBody>
          </p:sp>
        </p:grpSp>
        <p:cxnSp>
          <p:nvCxnSpPr>
            <p:cNvPr id="8" name="直接连接符 7"/>
            <p:cNvCxnSpPr/>
            <p:nvPr/>
          </p:nvCxnSpPr>
          <p:spPr>
            <a:xfrm>
              <a:off x="7399626" y="2861635"/>
              <a:ext cx="3631623" cy="0"/>
            </a:xfrm>
            <a:prstGeom prst="line">
              <a:avLst/>
            </a:prstGeom>
            <a:ln w="19050">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4" name="任意多边形: 形状 13"/>
            <p:cNvSpPr/>
            <p:nvPr/>
          </p:nvSpPr>
          <p:spPr bwMode="auto">
            <a:xfrm>
              <a:off x="6527895" y="2348227"/>
              <a:ext cx="624648" cy="513408"/>
            </a:xfrm>
            <a:custGeom>
              <a:avLst/>
              <a:gdLst>
                <a:gd name="T0" fmla="*/ 285 w 293"/>
                <a:gd name="T1" fmla="*/ 32 h 238"/>
                <a:gd name="T2" fmla="*/ 259 w 293"/>
                <a:gd name="T3" fmla="*/ 38 h 238"/>
                <a:gd name="T4" fmla="*/ 275 w 293"/>
                <a:gd name="T5" fmla="*/ 24 h 238"/>
                <a:gd name="T6" fmla="*/ 285 w 293"/>
                <a:gd name="T7" fmla="*/ 4 h 238"/>
                <a:gd name="T8" fmla="*/ 257 w 293"/>
                <a:gd name="T9" fmla="*/ 16 h 238"/>
                <a:gd name="T10" fmla="*/ 237 w 293"/>
                <a:gd name="T11" fmla="*/ 11 h 238"/>
                <a:gd name="T12" fmla="*/ 216 w 293"/>
                <a:gd name="T13" fmla="*/ 1 h 238"/>
                <a:gd name="T14" fmla="*/ 203 w 293"/>
                <a:gd name="T15" fmla="*/ 0 h 238"/>
                <a:gd name="T16" fmla="*/ 179 w 293"/>
                <a:gd name="T17" fmla="*/ 5 h 238"/>
                <a:gd name="T18" fmla="*/ 154 w 293"/>
                <a:gd name="T19" fmla="*/ 27 h 238"/>
                <a:gd name="T20" fmla="*/ 143 w 293"/>
                <a:gd name="T21" fmla="*/ 54 h 238"/>
                <a:gd name="T22" fmla="*/ 143 w 293"/>
                <a:gd name="T23" fmla="*/ 67 h 238"/>
                <a:gd name="T24" fmla="*/ 126 w 293"/>
                <a:gd name="T25" fmla="*/ 72 h 238"/>
                <a:gd name="T26" fmla="*/ 75 w 293"/>
                <a:gd name="T27" fmla="*/ 55 h 238"/>
                <a:gd name="T28" fmla="*/ 33 w 293"/>
                <a:gd name="T29" fmla="*/ 24 h 238"/>
                <a:gd name="T30" fmla="*/ 17 w 293"/>
                <a:gd name="T31" fmla="*/ 17 h 238"/>
                <a:gd name="T32" fmla="*/ 12 w 293"/>
                <a:gd name="T33" fmla="*/ 41 h 238"/>
                <a:gd name="T34" fmla="*/ 14 w 293"/>
                <a:gd name="T35" fmla="*/ 57 h 238"/>
                <a:gd name="T36" fmla="*/ 23 w 293"/>
                <a:gd name="T37" fmla="*/ 76 h 238"/>
                <a:gd name="T38" fmla="*/ 39 w 293"/>
                <a:gd name="T39" fmla="*/ 91 h 238"/>
                <a:gd name="T40" fmla="*/ 25 w 293"/>
                <a:gd name="T41" fmla="*/ 89 h 238"/>
                <a:gd name="T42" fmla="*/ 12 w 293"/>
                <a:gd name="T43" fmla="*/ 84 h 238"/>
                <a:gd name="T44" fmla="*/ 13 w 293"/>
                <a:gd name="T45" fmla="*/ 95 h 238"/>
                <a:gd name="T46" fmla="*/ 25 w 293"/>
                <a:gd name="T47" fmla="*/ 123 h 238"/>
                <a:gd name="T48" fmla="*/ 50 w 293"/>
                <a:gd name="T49" fmla="*/ 140 h 238"/>
                <a:gd name="T50" fmla="*/ 52 w 293"/>
                <a:gd name="T51" fmla="*/ 145 h 238"/>
                <a:gd name="T52" fmla="*/ 33 w 293"/>
                <a:gd name="T53" fmla="*/ 145 h 238"/>
                <a:gd name="T54" fmla="*/ 41 w 293"/>
                <a:gd name="T55" fmla="*/ 161 h 238"/>
                <a:gd name="T56" fmla="*/ 62 w 293"/>
                <a:gd name="T57" fmla="*/ 179 h 238"/>
                <a:gd name="T58" fmla="*/ 89 w 293"/>
                <a:gd name="T59" fmla="*/ 186 h 238"/>
                <a:gd name="T60" fmla="*/ 73 w 293"/>
                <a:gd name="T61" fmla="*/ 197 h 238"/>
                <a:gd name="T62" fmla="*/ 45 w 293"/>
                <a:gd name="T63" fmla="*/ 208 h 238"/>
                <a:gd name="T64" fmla="*/ 14 w 293"/>
                <a:gd name="T65" fmla="*/ 212 h 238"/>
                <a:gd name="T66" fmla="*/ 0 w 293"/>
                <a:gd name="T67" fmla="*/ 211 h 238"/>
                <a:gd name="T68" fmla="*/ 32 w 293"/>
                <a:gd name="T69" fmla="*/ 227 h 238"/>
                <a:gd name="T70" fmla="*/ 68 w 293"/>
                <a:gd name="T71" fmla="*/ 237 h 238"/>
                <a:gd name="T72" fmla="*/ 93 w 293"/>
                <a:gd name="T73" fmla="*/ 238 h 238"/>
                <a:gd name="T74" fmla="*/ 149 w 293"/>
                <a:gd name="T75" fmla="*/ 229 h 238"/>
                <a:gd name="T76" fmla="*/ 195 w 293"/>
                <a:gd name="T77" fmla="*/ 205 h 238"/>
                <a:gd name="T78" fmla="*/ 229 w 293"/>
                <a:gd name="T79" fmla="*/ 169 h 238"/>
                <a:gd name="T80" fmla="*/ 252 w 293"/>
                <a:gd name="T81" fmla="*/ 127 h 238"/>
                <a:gd name="T82" fmla="*/ 262 w 293"/>
                <a:gd name="T83" fmla="*/ 82 h 238"/>
                <a:gd name="T84" fmla="*/ 263 w 293"/>
                <a:gd name="T85" fmla="*/ 59 h 238"/>
                <a:gd name="T86" fmla="*/ 280 w 293"/>
                <a:gd name="T87" fmla="*/ 45 h 238"/>
                <a:gd name="T88" fmla="*/ 293 w 293"/>
                <a:gd name="T89" fmla="*/ 2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93" h="238">
                  <a:moveTo>
                    <a:pt x="293" y="28"/>
                  </a:moveTo>
                  <a:lnTo>
                    <a:pt x="293" y="28"/>
                  </a:lnTo>
                  <a:lnTo>
                    <a:pt x="285" y="32"/>
                  </a:lnTo>
                  <a:lnTo>
                    <a:pt x="277" y="34"/>
                  </a:lnTo>
                  <a:lnTo>
                    <a:pt x="267" y="36"/>
                  </a:lnTo>
                  <a:lnTo>
                    <a:pt x="259" y="38"/>
                  </a:lnTo>
                  <a:lnTo>
                    <a:pt x="259" y="38"/>
                  </a:lnTo>
                  <a:lnTo>
                    <a:pt x="267" y="31"/>
                  </a:lnTo>
                  <a:lnTo>
                    <a:pt x="275" y="24"/>
                  </a:lnTo>
                  <a:lnTo>
                    <a:pt x="281" y="14"/>
                  </a:lnTo>
                  <a:lnTo>
                    <a:pt x="285" y="4"/>
                  </a:lnTo>
                  <a:lnTo>
                    <a:pt x="285" y="4"/>
                  </a:lnTo>
                  <a:lnTo>
                    <a:pt x="277" y="9"/>
                  </a:lnTo>
                  <a:lnTo>
                    <a:pt x="266" y="13"/>
                  </a:lnTo>
                  <a:lnTo>
                    <a:pt x="257" y="16"/>
                  </a:lnTo>
                  <a:lnTo>
                    <a:pt x="247" y="18"/>
                  </a:lnTo>
                  <a:lnTo>
                    <a:pt x="247" y="18"/>
                  </a:lnTo>
                  <a:lnTo>
                    <a:pt x="237" y="11"/>
                  </a:lnTo>
                  <a:lnTo>
                    <a:pt x="227" y="5"/>
                  </a:lnTo>
                  <a:lnTo>
                    <a:pt x="222" y="3"/>
                  </a:lnTo>
                  <a:lnTo>
                    <a:pt x="216" y="1"/>
                  </a:lnTo>
                  <a:lnTo>
                    <a:pt x="209" y="0"/>
                  </a:lnTo>
                  <a:lnTo>
                    <a:pt x="203" y="0"/>
                  </a:lnTo>
                  <a:lnTo>
                    <a:pt x="203" y="0"/>
                  </a:lnTo>
                  <a:lnTo>
                    <a:pt x="197" y="0"/>
                  </a:lnTo>
                  <a:lnTo>
                    <a:pt x="191" y="1"/>
                  </a:lnTo>
                  <a:lnTo>
                    <a:pt x="179" y="5"/>
                  </a:lnTo>
                  <a:lnTo>
                    <a:pt x="169" y="10"/>
                  </a:lnTo>
                  <a:lnTo>
                    <a:pt x="161" y="17"/>
                  </a:lnTo>
                  <a:lnTo>
                    <a:pt x="154" y="27"/>
                  </a:lnTo>
                  <a:lnTo>
                    <a:pt x="147" y="37"/>
                  </a:lnTo>
                  <a:lnTo>
                    <a:pt x="144" y="48"/>
                  </a:lnTo>
                  <a:lnTo>
                    <a:pt x="143" y="54"/>
                  </a:lnTo>
                  <a:lnTo>
                    <a:pt x="143" y="60"/>
                  </a:lnTo>
                  <a:lnTo>
                    <a:pt x="143" y="60"/>
                  </a:lnTo>
                  <a:lnTo>
                    <a:pt x="143" y="67"/>
                  </a:lnTo>
                  <a:lnTo>
                    <a:pt x="144" y="74"/>
                  </a:lnTo>
                  <a:lnTo>
                    <a:pt x="144" y="74"/>
                  </a:lnTo>
                  <a:lnTo>
                    <a:pt x="126" y="72"/>
                  </a:lnTo>
                  <a:lnTo>
                    <a:pt x="108" y="68"/>
                  </a:lnTo>
                  <a:lnTo>
                    <a:pt x="92" y="63"/>
                  </a:lnTo>
                  <a:lnTo>
                    <a:pt x="75" y="55"/>
                  </a:lnTo>
                  <a:lnTo>
                    <a:pt x="59" y="46"/>
                  </a:lnTo>
                  <a:lnTo>
                    <a:pt x="45" y="36"/>
                  </a:lnTo>
                  <a:lnTo>
                    <a:pt x="33" y="24"/>
                  </a:lnTo>
                  <a:lnTo>
                    <a:pt x="20" y="11"/>
                  </a:lnTo>
                  <a:lnTo>
                    <a:pt x="20" y="11"/>
                  </a:lnTo>
                  <a:lnTo>
                    <a:pt x="17" y="17"/>
                  </a:lnTo>
                  <a:lnTo>
                    <a:pt x="15" y="26"/>
                  </a:lnTo>
                  <a:lnTo>
                    <a:pt x="13" y="33"/>
                  </a:lnTo>
                  <a:lnTo>
                    <a:pt x="12" y="41"/>
                  </a:lnTo>
                  <a:lnTo>
                    <a:pt x="12" y="41"/>
                  </a:lnTo>
                  <a:lnTo>
                    <a:pt x="13" y="48"/>
                  </a:lnTo>
                  <a:lnTo>
                    <a:pt x="14" y="57"/>
                  </a:lnTo>
                  <a:lnTo>
                    <a:pt x="17" y="63"/>
                  </a:lnTo>
                  <a:lnTo>
                    <a:pt x="20" y="70"/>
                  </a:lnTo>
                  <a:lnTo>
                    <a:pt x="23" y="76"/>
                  </a:lnTo>
                  <a:lnTo>
                    <a:pt x="28" y="81"/>
                  </a:lnTo>
                  <a:lnTo>
                    <a:pt x="34" y="87"/>
                  </a:lnTo>
                  <a:lnTo>
                    <a:pt x="39" y="91"/>
                  </a:lnTo>
                  <a:lnTo>
                    <a:pt x="39" y="91"/>
                  </a:lnTo>
                  <a:lnTo>
                    <a:pt x="32" y="91"/>
                  </a:lnTo>
                  <a:lnTo>
                    <a:pt x="25" y="89"/>
                  </a:lnTo>
                  <a:lnTo>
                    <a:pt x="18" y="87"/>
                  </a:lnTo>
                  <a:lnTo>
                    <a:pt x="12" y="84"/>
                  </a:lnTo>
                  <a:lnTo>
                    <a:pt x="12" y="84"/>
                  </a:lnTo>
                  <a:lnTo>
                    <a:pt x="12" y="85"/>
                  </a:lnTo>
                  <a:lnTo>
                    <a:pt x="12" y="85"/>
                  </a:lnTo>
                  <a:lnTo>
                    <a:pt x="13" y="95"/>
                  </a:lnTo>
                  <a:lnTo>
                    <a:pt x="16" y="105"/>
                  </a:lnTo>
                  <a:lnTo>
                    <a:pt x="20" y="115"/>
                  </a:lnTo>
                  <a:lnTo>
                    <a:pt x="25" y="123"/>
                  </a:lnTo>
                  <a:lnTo>
                    <a:pt x="33" y="130"/>
                  </a:lnTo>
                  <a:lnTo>
                    <a:pt x="41" y="136"/>
                  </a:lnTo>
                  <a:lnTo>
                    <a:pt x="50" y="140"/>
                  </a:lnTo>
                  <a:lnTo>
                    <a:pt x="60" y="143"/>
                  </a:lnTo>
                  <a:lnTo>
                    <a:pt x="60" y="143"/>
                  </a:lnTo>
                  <a:lnTo>
                    <a:pt x="52" y="145"/>
                  </a:lnTo>
                  <a:lnTo>
                    <a:pt x="44" y="146"/>
                  </a:lnTo>
                  <a:lnTo>
                    <a:pt x="44" y="146"/>
                  </a:lnTo>
                  <a:lnTo>
                    <a:pt x="33" y="145"/>
                  </a:lnTo>
                  <a:lnTo>
                    <a:pt x="33" y="145"/>
                  </a:lnTo>
                  <a:lnTo>
                    <a:pt x="37" y="153"/>
                  </a:lnTo>
                  <a:lnTo>
                    <a:pt x="41" y="161"/>
                  </a:lnTo>
                  <a:lnTo>
                    <a:pt x="47" y="168"/>
                  </a:lnTo>
                  <a:lnTo>
                    <a:pt x="54" y="175"/>
                  </a:lnTo>
                  <a:lnTo>
                    <a:pt x="62" y="179"/>
                  </a:lnTo>
                  <a:lnTo>
                    <a:pt x="71" y="183"/>
                  </a:lnTo>
                  <a:lnTo>
                    <a:pt x="79" y="185"/>
                  </a:lnTo>
                  <a:lnTo>
                    <a:pt x="89" y="186"/>
                  </a:lnTo>
                  <a:lnTo>
                    <a:pt x="89" y="186"/>
                  </a:lnTo>
                  <a:lnTo>
                    <a:pt x="81" y="192"/>
                  </a:lnTo>
                  <a:lnTo>
                    <a:pt x="73" y="197"/>
                  </a:lnTo>
                  <a:lnTo>
                    <a:pt x="64" y="201"/>
                  </a:lnTo>
                  <a:lnTo>
                    <a:pt x="54" y="206"/>
                  </a:lnTo>
                  <a:lnTo>
                    <a:pt x="45" y="208"/>
                  </a:lnTo>
                  <a:lnTo>
                    <a:pt x="35" y="210"/>
                  </a:lnTo>
                  <a:lnTo>
                    <a:pt x="25" y="212"/>
                  </a:lnTo>
                  <a:lnTo>
                    <a:pt x="14" y="212"/>
                  </a:lnTo>
                  <a:lnTo>
                    <a:pt x="14" y="212"/>
                  </a:lnTo>
                  <a:lnTo>
                    <a:pt x="0" y="211"/>
                  </a:lnTo>
                  <a:lnTo>
                    <a:pt x="0" y="211"/>
                  </a:lnTo>
                  <a:lnTo>
                    <a:pt x="10" y="217"/>
                  </a:lnTo>
                  <a:lnTo>
                    <a:pt x="21" y="222"/>
                  </a:lnTo>
                  <a:lnTo>
                    <a:pt x="32" y="227"/>
                  </a:lnTo>
                  <a:lnTo>
                    <a:pt x="44" y="231"/>
                  </a:lnTo>
                  <a:lnTo>
                    <a:pt x="55" y="235"/>
                  </a:lnTo>
                  <a:lnTo>
                    <a:pt x="68" y="237"/>
                  </a:lnTo>
                  <a:lnTo>
                    <a:pt x="80" y="238"/>
                  </a:lnTo>
                  <a:lnTo>
                    <a:pt x="93" y="238"/>
                  </a:lnTo>
                  <a:lnTo>
                    <a:pt x="93" y="238"/>
                  </a:lnTo>
                  <a:lnTo>
                    <a:pt x="112" y="237"/>
                  </a:lnTo>
                  <a:lnTo>
                    <a:pt x="132" y="233"/>
                  </a:lnTo>
                  <a:lnTo>
                    <a:pt x="149" y="229"/>
                  </a:lnTo>
                  <a:lnTo>
                    <a:pt x="166" y="222"/>
                  </a:lnTo>
                  <a:lnTo>
                    <a:pt x="180" y="215"/>
                  </a:lnTo>
                  <a:lnTo>
                    <a:pt x="195" y="205"/>
                  </a:lnTo>
                  <a:lnTo>
                    <a:pt x="207" y="194"/>
                  </a:lnTo>
                  <a:lnTo>
                    <a:pt x="220" y="183"/>
                  </a:lnTo>
                  <a:lnTo>
                    <a:pt x="229" y="169"/>
                  </a:lnTo>
                  <a:lnTo>
                    <a:pt x="238" y="156"/>
                  </a:lnTo>
                  <a:lnTo>
                    <a:pt x="246" y="141"/>
                  </a:lnTo>
                  <a:lnTo>
                    <a:pt x="252" y="127"/>
                  </a:lnTo>
                  <a:lnTo>
                    <a:pt x="257" y="112"/>
                  </a:lnTo>
                  <a:lnTo>
                    <a:pt x="260" y="97"/>
                  </a:lnTo>
                  <a:lnTo>
                    <a:pt x="262" y="82"/>
                  </a:lnTo>
                  <a:lnTo>
                    <a:pt x="263" y="67"/>
                  </a:lnTo>
                  <a:lnTo>
                    <a:pt x="263" y="67"/>
                  </a:lnTo>
                  <a:lnTo>
                    <a:pt x="263" y="59"/>
                  </a:lnTo>
                  <a:lnTo>
                    <a:pt x="263" y="59"/>
                  </a:lnTo>
                  <a:lnTo>
                    <a:pt x="271" y="52"/>
                  </a:lnTo>
                  <a:lnTo>
                    <a:pt x="280" y="45"/>
                  </a:lnTo>
                  <a:lnTo>
                    <a:pt x="287" y="37"/>
                  </a:lnTo>
                  <a:lnTo>
                    <a:pt x="293" y="28"/>
                  </a:lnTo>
                  <a:lnTo>
                    <a:pt x="293" y="28"/>
                  </a:lnTo>
                  <a:close/>
                </a:path>
              </a:pathLst>
            </a:custGeom>
            <a:solidFill>
              <a:schemeClr val="bg1"/>
            </a:solidFill>
            <a:ln>
              <a:noFill/>
            </a:ln>
          </p:spPr>
          <p:txBody>
            <a:bodyPr anchor="ctr"/>
            <a:lstStyle/>
            <a:p>
              <a:pPr algn="ctr">
                <a:lnSpc>
                  <a:spcPct val="140000"/>
                </a:lnSpc>
              </a:pPr>
              <a:endParaRPr>
                <a:cs typeface="+mn-ea"/>
                <a:sym typeface="+mn-lt"/>
              </a:endParaRPr>
            </a:p>
          </p:txBody>
        </p:sp>
      </p:grpSp>
      <p:grpSp>
        <p:nvGrpSpPr>
          <p:cNvPr id="2" name="PA_库_组合 1"/>
          <p:cNvGrpSpPr/>
          <p:nvPr>
            <p:custDataLst>
              <p:tags r:id="rId2"/>
            </p:custDataLst>
          </p:nvPr>
        </p:nvGrpSpPr>
        <p:grpSpPr>
          <a:xfrm>
            <a:off x="1160754" y="1173597"/>
            <a:ext cx="4799953" cy="2133791"/>
            <a:chOff x="1160751" y="1173594"/>
            <a:chExt cx="4799953" cy="2133791"/>
          </a:xfrm>
        </p:grpSpPr>
        <p:grpSp>
          <p:nvGrpSpPr>
            <p:cNvPr id="7" name="组合 6"/>
            <p:cNvGrpSpPr/>
            <p:nvPr/>
          </p:nvGrpSpPr>
          <p:grpSpPr>
            <a:xfrm flipH="1">
              <a:off x="4135714" y="1173594"/>
              <a:ext cx="1824990" cy="2133791"/>
              <a:chOff x="6610350" y="1809750"/>
              <a:chExt cx="1562100" cy="1826418"/>
            </a:xfrm>
            <a:solidFill>
              <a:schemeClr val="accent2"/>
            </a:solidFill>
          </p:grpSpPr>
          <p:sp>
            <p:nvSpPr>
              <p:cNvPr id="28" name="椭圆 27"/>
              <p:cNvSpPr/>
              <p:nvPr/>
            </p:nvSpPr>
            <p:spPr>
              <a:xfrm>
                <a:off x="6610350" y="1809750"/>
                <a:ext cx="1562100" cy="1562100"/>
              </a:xfrm>
              <a:prstGeom prst="ellipse">
                <a:avLst/>
              </a:prstGeom>
              <a:grp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40000"/>
                  </a:lnSpc>
                </a:pPr>
                <a:endParaRPr>
                  <a:cs typeface="+mn-ea"/>
                  <a:sym typeface="+mn-lt"/>
                </a:endParaRPr>
              </a:p>
            </p:txBody>
          </p:sp>
          <p:sp>
            <p:nvSpPr>
              <p:cNvPr id="29" name="任意多边形: 形状 28"/>
              <p:cNvSpPr/>
              <p:nvPr/>
            </p:nvSpPr>
            <p:spPr>
              <a:xfrm>
                <a:off x="6610438" y="2609849"/>
                <a:ext cx="488862" cy="1026319"/>
              </a:xfrm>
              <a:custGeom>
                <a:avLst/>
                <a:gdLst>
                  <a:gd name="connsiteX0" fmla="*/ 0 w 488862"/>
                  <a:gd name="connsiteY0" fmla="*/ 0 h 890586"/>
                  <a:gd name="connsiteX1" fmla="*/ 488862 w 488862"/>
                  <a:gd name="connsiteY1" fmla="*/ 0 h 890586"/>
                  <a:gd name="connsiteX2" fmla="*/ 488862 w 488862"/>
                  <a:gd name="connsiteY2" fmla="*/ 890586 h 890586"/>
                  <a:gd name="connsiteX3" fmla="*/ 414261 w 488862"/>
                  <a:gd name="connsiteY3" fmla="*/ 841557 h 890586"/>
                  <a:gd name="connsiteX4" fmla="*/ 7463 w 488862"/>
                  <a:gd name="connsiteY4" fmla="*/ 127989 h 890586"/>
                  <a:gd name="connsiteX5" fmla="*/ 0 w 488862"/>
                  <a:gd name="connsiteY5" fmla="*/ 0 h 89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862" h="890586">
                    <a:moveTo>
                      <a:pt x="0" y="0"/>
                    </a:moveTo>
                    <a:lnTo>
                      <a:pt x="488862" y="0"/>
                    </a:lnTo>
                    <a:lnTo>
                      <a:pt x="488862" y="890586"/>
                    </a:lnTo>
                    <a:lnTo>
                      <a:pt x="414261" y="841557"/>
                    </a:lnTo>
                    <a:cubicBezTo>
                      <a:pt x="195521" y="681689"/>
                      <a:pt x="42340" y="424812"/>
                      <a:pt x="7463" y="127989"/>
                    </a:cubicBezTo>
                    <a:lnTo>
                      <a:pt x="0" y="0"/>
                    </a:lnTo>
                    <a:close/>
                  </a:path>
                </a:pathLst>
              </a:custGeom>
              <a:grp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40000"/>
                  </a:lnSpc>
                </a:pPr>
                <a:endParaRPr>
                  <a:cs typeface="+mn-ea"/>
                  <a:sym typeface="+mn-lt"/>
                </a:endParaRPr>
              </a:p>
            </p:txBody>
          </p:sp>
        </p:grpSp>
        <p:cxnSp>
          <p:nvCxnSpPr>
            <p:cNvPr id="10" name="直接连接符 9"/>
            <p:cNvCxnSpPr/>
            <p:nvPr/>
          </p:nvCxnSpPr>
          <p:spPr>
            <a:xfrm>
              <a:off x="1160751" y="2490160"/>
              <a:ext cx="3631623" cy="0"/>
            </a:xfrm>
            <a:prstGeom prst="line">
              <a:avLst/>
            </a:prstGeom>
            <a:ln w="19050">
              <a:solidFill>
                <a:schemeClr val="accent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3" name="任意多边形: 形状 12"/>
            <p:cNvSpPr>
              <a:spLocks noChangeAspect="1"/>
            </p:cNvSpPr>
            <p:nvPr/>
          </p:nvSpPr>
          <p:spPr bwMode="auto">
            <a:xfrm>
              <a:off x="4708839" y="1730340"/>
              <a:ext cx="653386" cy="652700"/>
            </a:xfrm>
            <a:custGeom>
              <a:avLst/>
              <a:gdLst>
                <a:gd name="T0" fmla="*/ 374 w 400"/>
                <a:gd name="T1" fmla="*/ 100 h 400"/>
                <a:gd name="T2" fmla="*/ 301 w 400"/>
                <a:gd name="T3" fmla="*/ 27 h 400"/>
                <a:gd name="T4" fmla="*/ 200 w 400"/>
                <a:gd name="T5" fmla="*/ 0 h 400"/>
                <a:gd name="T6" fmla="*/ 100 w 400"/>
                <a:gd name="T7" fmla="*/ 27 h 400"/>
                <a:gd name="T8" fmla="*/ 27 w 400"/>
                <a:gd name="T9" fmla="*/ 100 h 400"/>
                <a:gd name="T10" fmla="*/ 0 w 400"/>
                <a:gd name="T11" fmla="*/ 200 h 400"/>
                <a:gd name="T12" fmla="*/ 27 w 400"/>
                <a:gd name="T13" fmla="*/ 301 h 400"/>
                <a:gd name="T14" fmla="*/ 100 w 400"/>
                <a:gd name="T15" fmla="*/ 374 h 400"/>
                <a:gd name="T16" fmla="*/ 200 w 400"/>
                <a:gd name="T17" fmla="*/ 400 h 400"/>
                <a:gd name="T18" fmla="*/ 301 w 400"/>
                <a:gd name="T19" fmla="*/ 374 h 400"/>
                <a:gd name="T20" fmla="*/ 374 w 400"/>
                <a:gd name="T21" fmla="*/ 301 h 400"/>
                <a:gd name="T22" fmla="*/ 400 w 400"/>
                <a:gd name="T23" fmla="*/ 200 h 400"/>
                <a:gd name="T24" fmla="*/ 374 w 400"/>
                <a:gd name="T25" fmla="*/ 100 h 400"/>
                <a:gd name="T26" fmla="*/ 330 w 400"/>
                <a:gd name="T27" fmla="*/ 170 h 400"/>
                <a:gd name="T28" fmla="*/ 188 w 400"/>
                <a:gd name="T29" fmla="*/ 311 h 400"/>
                <a:gd name="T30" fmla="*/ 176 w 400"/>
                <a:gd name="T31" fmla="*/ 316 h 400"/>
                <a:gd name="T32" fmla="*/ 165 w 400"/>
                <a:gd name="T33" fmla="*/ 311 h 400"/>
                <a:gd name="T34" fmla="*/ 70 w 400"/>
                <a:gd name="T35" fmla="*/ 217 h 400"/>
                <a:gd name="T36" fmla="*/ 66 w 400"/>
                <a:gd name="T37" fmla="*/ 205 h 400"/>
                <a:gd name="T38" fmla="*/ 70 w 400"/>
                <a:gd name="T39" fmla="*/ 193 h 400"/>
                <a:gd name="T40" fmla="*/ 94 w 400"/>
                <a:gd name="T41" fmla="*/ 170 h 400"/>
                <a:gd name="T42" fmla="*/ 106 w 400"/>
                <a:gd name="T43" fmla="*/ 165 h 400"/>
                <a:gd name="T44" fmla="*/ 118 w 400"/>
                <a:gd name="T45" fmla="*/ 170 h 400"/>
                <a:gd name="T46" fmla="*/ 176 w 400"/>
                <a:gd name="T47" fmla="*/ 229 h 400"/>
                <a:gd name="T48" fmla="*/ 283 w 400"/>
                <a:gd name="T49" fmla="*/ 123 h 400"/>
                <a:gd name="T50" fmla="*/ 295 w 400"/>
                <a:gd name="T51" fmla="*/ 118 h 400"/>
                <a:gd name="T52" fmla="*/ 306 w 400"/>
                <a:gd name="T53" fmla="*/ 123 h 400"/>
                <a:gd name="T54" fmla="*/ 330 w 400"/>
                <a:gd name="T55" fmla="*/ 146 h 400"/>
                <a:gd name="T56" fmla="*/ 335 w 400"/>
                <a:gd name="T57" fmla="*/ 158 h 400"/>
                <a:gd name="T58" fmla="*/ 330 w 400"/>
                <a:gd name="T59" fmla="*/ 170 h 400"/>
                <a:gd name="T60" fmla="*/ 330 w 400"/>
                <a:gd name="T61" fmla="*/ 170 h 400"/>
                <a:gd name="T62" fmla="*/ 330 w 400"/>
                <a:gd name="T63" fmla="*/ 17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0" h="400">
                  <a:moveTo>
                    <a:pt x="374" y="100"/>
                  </a:moveTo>
                  <a:cubicBezTo>
                    <a:pt x="356" y="69"/>
                    <a:pt x="331" y="45"/>
                    <a:pt x="301" y="27"/>
                  </a:cubicBezTo>
                  <a:cubicBezTo>
                    <a:pt x="270" y="9"/>
                    <a:pt x="237" y="0"/>
                    <a:pt x="200" y="0"/>
                  </a:cubicBezTo>
                  <a:cubicBezTo>
                    <a:pt x="164" y="0"/>
                    <a:pt x="130" y="9"/>
                    <a:pt x="100" y="27"/>
                  </a:cubicBezTo>
                  <a:cubicBezTo>
                    <a:pt x="69" y="45"/>
                    <a:pt x="45" y="69"/>
                    <a:pt x="27" y="100"/>
                  </a:cubicBezTo>
                  <a:cubicBezTo>
                    <a:pt x="9" y="130"/>
                    <a:pt x="0" y="164"/>
                    <a:pt x="0" y="200"/>
                  </a:cubicBezTo>
                  <a:cubicBezTo>
                    <a:pt x="0" y="237"/>
                    <a:pt x="9" y="270"/>
                    <a:pt x="27" y="301"/>
                  </a:cubicBezTo>
                  <a:cubicBezTo>
                    <a:pt x="45" y="331"/>
                    <a:pt x="69" y="356"/>
                    <a:pt x="100" y="374"/>
                  </a:cubicBezTo>
                  <a:cubicBezTo>
                    <a:pt x="130" y="391"/>
                    <a:pt x="164" y="400"/>
                    <a:pt x="200" y="400"/>
                  </a:cubicBezTo>
                  <a:cubicBezTo>
                    <a:pt x="237" y="400"/>
                    <a:pt x="270" y="391"/>
                    <a:pt x="301" y="374"/>
                  </a:cubicBezTo>
                  <a:cubicBezTo>
                    <a:pt x="331" y="356"/>
                    <a:pt x="356" y="331"/>
                    <a:pt x="374" y="301"/>
                  </a:cubicBezTo>
                  <a:cubicBezTo>
                    <a:pt x="392" y="270"/>
                    <a:pt x="400" y="237"/>
                    <a:pt x="400" y="200"/>
                  </a:cubicBezTo>
                  <a:cubicBezTo>
                    <a:pt x="400" y="164"/>
                    <a:pt x="392" y="130"/>
                    <a:pt x="374" y="100"/>
                  </a:cubicBezTo>
                  <a:close/>
                  <a:moveTo>
                    <a:pt x="330" y="170"/>
                  </a:moveTo>
                  <a:cubicBezTo>
                    <a:pt x="188" y="311"/>
                    <a:pt x="188" y="311"/>
                    <a:pt x="188" y="311"/>
                  </a:cubicBezTo>
                  <a:cubicBezTo>
                    <a:pt x="185" y="315"/>
                    <a:pt x="181" y="316"/>
                    <a:pt x="176" y="316"/>
                  </a:cubicBezTo>
                  <a:cubicBezTo>
                    <a:pt x="172" y="316"/>
                    <a:pt x="168" y="315"/>
                    <a:pt x="165" y="311"/>
                  </a:cubicBezTo>
                  <a:cubicBezTo>
                    <a:pt x="70" y="217"/>
                    <a:pt x="70" y="217"/>
                    <a:pt x="70" y="217"/>
                  </a:cubicBezTo>
                  <a:cubicBezTo>
                    <a:pt x="67" y="214"/>
                    <a:pt x="66" y="210"/>
                    <a:pt x="66" y="205"/>
                  </a:cubicBezTo>
                  <a:cubicBezTo>
                    <a:pt x="66" y="200"/>
                    <a:pt x="67" y="196"/>
                    <a:pt x="70" y="193"/>
                  </a:cubicBezTo>
                  <a:cubicBezTo>
                    <a:pt x="94" y="170"/>
                    <a:pt x="94" y="170"/>
                    <a:pt x="94" y="170"/>
                  </a:cubicBezTo>
                  <a:cubicBezTo>
                    <a:pt x="97" y="166"/>
                    <a:pt x="101" y="165"/>
                    <a:pt x="106" y="165"/>
                  </a:cubicBezTo>
                  <a:cubicBezTo>
                    <a:pt x="110" y="165"/>
                    <a:pt x="114" y="166"/>
                    <a:pt x="118" y="170"/>
                  </a:cubicBezTo>
                  <a:cubicBezTo>
                    <a:pt x="176" y="229"/>
                    <a:pt x="176" y="229"/>
                    <a:pt x="176" y="229"/>
                  </a:cubicBezTo>
                  <a:cubicBezTo>
                    <a:pt x="283" y="123"/>
                    <a:pt x="283" y="123"/>
                    <a:pt x="283" y="123"/>
                  </a:cubicBezTo>
                  <a:cubicBezTo>
                    <a:pt x="286" y="119"/>
                    <a:pt x="290" y="118"/>
                    <a:pt x="295" y="118"/>
                  </a:cubicBezTo>
                  <a:cubicBezTo>
                    <a:pt x="299" y="118"/>
                    <a:pt x="303" y="119"/>
                    <a:pt x="306" y="123"/>
                  </a:cubicBezTo>
                  <a:cubicBezTo>
                    <a:pt x="330" y="146"/>
                    <a:pt x="330" y="146"/>
                    <a:pt x="330" y="146"/>
                  </a:cubicBezTo>
                  <a:cubicBezTo>
                    <a:pt x="333" y="149"/>
                    <a:pt x="335" y="153"/>
                    <a:pt x="335" y="158"/>
                  </a:cubicBezTo>
                  <a:cubicBezTo>
                    <a:pt x="335" y="163"/>
                    <a:pt x="333" y="167"/>
                    <a:pt x="330" y="170"/>
                  </a:cubicBezTo>
                  <a:close/>
                  <a:moveTo>
                    <a:pt x="330" y="170"/>
                  </a:moveTo>
                  <a:cubicBezTo>
                    <a:pt x="330" y="170"/>
                    <a:pt x="330" y="170"/>
                    <a:pt x="330" y="170"/>
                  </a:cubicBezTo>
                </a:path>
              </a:pathLst>
            </a:custGeom>
            <a:solidFill>
              <a:schemeClr val="bg1"/>
            </a:solidFill>
            <a:ln>
              <a:noFill/>
            </a:ln>
          </p:spPr>
          <p:txBody>
            <a:bodyPr anchor="ctr"/>
            <a:lstStyle/>
            <a:p>
              <a:pPr algn="ctr">
                <a:lnSpc>
                  <a:spcPct val="140000"/>
                </a:lnSpc>
              </a:pPr>
              <a:endParaRPr>
                <a:cs typeface="+mn-ea"/>
                <a:sym typeface="+mn-lt"/>
              </a:endParaRPr>
            </a:p>
          </p:txBody>
        </p:sp>
      </p:grpSp>
      <p:grpSp>
        <p:nvGrpSpPr>
          <p:cNvPr id="37" name="PA_库_组合 36"/>
          <p:cNvGrpSpPr/>
          <p:nvPr>
            <p:custDataLst>
              <p:tags r:id="rId3"/>
            </p:custDataLst>
          </p:nvPr>
        </p:nvGrpSpPr>
        <p:grpSpPr>
          <a:xfrm>
            <a:off x="6097301" y="3586442"/>
            <a:ext cx="4933951" cy="2097967"/>
            <a:chOff x="6097299" y="3586440"/>
            <a:chExt cx="4933950" cy="2097966"/>
          </a:xfrm>
        </p:grpSpPr>
        <p:grpSp>
          <p:nvGrpSpPr>
            <p:cNvPr id="4" name="组合 3"/>
            <p:cNvGrpSpPr/>
            <p:nvPr/>
          </p:nvGrpSpPr>
          <p:grpSpPr>
            <a:xfrm>
              <a:off x="6097299" y="3586440"/>
              <a:ext cx="1794349" cy="2097966"/>
              <a:chOff x="6610350" y="1809750"/>
              <a:chExt cx="1562100" cy="1826418"/>
            </a:xfrm>
            <a:solidFill>
              <a:schemeClr val="accent4"/>
            </a:solidFill>
          </p:grpSpPr>
          <p:sp>
            <p:nvSpPr>
              <p:cNvPr id="34" name="椭圆 33"/>
              <p:cNvSpPr/>
              <p:nvPr/>
            </p:nvSpPr>
            <p:spPr>
              <a:xfrm>
                <a:off x="6610350" y="1809750"/>
                <a:ext cx="1562100" cy="1562100"/>
              </a:xfrm>
              <a:prstGeom prst="ellipse">
                <a:avLst/>
              </a:prstGeom>
              <a:grp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40000"/>
                  </a:lnSpc>
                </a:pPr>
                <a:endParaRPr>
                  <a:cs typeface="+mn-ea"/>
                  <a:sym typeface="+mn-lt"/>
                </a:endParaRPr>
              </a:p>
            </p:txBody>
          </p:sp>
          <p:sp>
            <p:nvSpPr>
              <p:cNvPr id="35" name="任意多边形: 形状 34"/>
              <p:cNvSpPr/>
              <p:nvPr/>
            </p:nvSpPr>
            <p:spPr>
              <a:xfrm>
                <a:off x="6610438" y="2609849"/>
                <a:ext cx="488862" cy="1026319"/>
              </a:xfrm>
              <a:custGeom>
                <a:avLst/>
                <a:gdLst>
                  <a:gd name="connsiteX0" fmla="*/ 0 w 488862"/>
                  <a:gd name="connsiteY0" fmla="*/ 0 h 890586"/>
                  <a:gd name="connsiteX1" fmla="*/ 488862 w 488862"/>
                  <a:gd name="connsiteY1" fmla="*/ 0 h 890586"/>
                  <a:gd name="connsiteX2" fmla="*/ 488862 w 488862"/>
                  <a:gd name="connsiteY2" fmla="*/ 890586 h 890586"/>
                  <a:gd name="connsiteX3" fmla="*/ 414261 w 488862"/>
                  <a:gd name="connsiteY3" fmla="*/ 841557 h 890586"/>
                  <a:gd name="connsiteX4" fmla="*/ 7463 w 488862"/>
                  <a:gd name="connsiteY4" fmla="*/ 127989 h 890586"/>
                  <a:gd name="connsiteX5" fmla="*/ 0 w 488862"/>
                  <a:gd name="connsiteY5" fmla="*/ 0 h 89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862" h="890586">
                    <a:moveTo>
                      <a:pt x="0" y="0"/>
                    </a:moveTo>
                    <a:lnTo>
                      <a:pt x="488862" y="0"/>
                    </a:lnTo>
                    <a:lnTo>
                      <a:pt x="488862" y="890586"/>
                    </a:lnTo>
                    <a:lnTo>
                      <a:pt x="414261" y="841557"/>
                    </a:lnTo>
                    <a:cubicBezTo>
                      <a:pt x="195521" y="681689"/>
                      <a:pt x="42340" y="424812"/>
                      <a:pt x="7463" y="127989"/>
                    </a:cubicBezTo>
                    <a:lnTo>
                      <a:pt x="0" y="0"/>
                    </a:lnTo>
                    <a:close/>
                  </a:path>
                </a:pathLst>
              </a:custGeom>
              <a:grp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40000"/>
                  </a:lnSpc>
                </a:pPr>
                <a:endParaRPr>
                  <a:cs typeface="+mn-ea"/>
                  <a:sym typeface="+mn-lt"/>
                </a:endParaRPr>
              </a:p>
            </p:txBody>
          </p:sp>
        </p:grpSp>
        <p:cxnSp>
          <p:nvCxnSpPr>
            <p:cNvPr id="9" name="直接连接符 8"/>
            <p:cNvCxnSpPr/>
            <p:nvPr/>
          </p:nvCxnSpPr>
          <p:spPr>
            <a:xfrm>
              <a:off x="7399626" y="4919035"/>
              <a:ext cx="3631623" cy="0"/>
            </a:xfrm>
            <a:prstGeom prst="line">
              <a:avLst/>
            </a:prstGeom>
            <a:ln w="19050">
              <a:solidFill>
                <a:schemeClr val="accent4"/>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5" name="任意多边形: 形状 14"/>
            <p:cNvSpPr/>
            <p:nvPr/>
          </p:nvSpPr>
          <p:spPr bwMode="auto">
            <a:xfrm>
              <a:off x="6653283" y="4188201"/>
              <a:ext cx="665940" cy="641722"/>
            </a:xfrm>
            <a:custGeom>
              <a:avLst/>
              <a:gdLst>
                <a:gd name="T0" fmla="*/ 0 w 208"/>
                <a:gd name="T1" fmla="*/ 68 h 201"/>
                <a:gd name="T2" fmla="*/ 8 w 208"/>
                <a:gd name="T3" fmla="*/ 78 h 201"/>
                <a:gd name="T4" fmla="*/ 31 w 208"/>
                <a:gd name="T5" fmla="*/ 72 h 201"/>
                <a:gd name="T6" fmla="*/ 64 w 208"/>
                <a:gd name="T7" fmla="*/ 172 h 201"/>
                <a:gd name="T8" fmla="*/ 106 w 208"/>
                <a:gd name="T9" fmla="*/ 189 h 201"/>
                <a:gd name="T10" fmla="*/ 197 w 208"/>
                <a:gd name="T11" fmla="*/ 62 h 201"/>
                <a:gd name="T12" fmla="*/ 114 w 208"/>
                <a:gd name="T13" fmla="*/ 67 h 201"/>
                <a:gd name="T14" fmla="*/ 137 w 208"/>
                <a:gd name="T15" fmla="*/ 94 h 201"/>
                <a:gd name="T16" fmla="*/ 109 w 208"/>
                <a:gd name="T17" fmla="*/ 130 h 201"/>
                <a:gd name="T18" fmla="*/ 93 w 208"/>
                <a:gd name="T19" fmla="*/ 90 h 201"/>
                <a:gd name="T20" fmla="*/ 60 w 208"/>
                <a:gd name="T21" fmla="*/ 22 h 201"/>
                <a:gd name="T22" fmla="*/ 0 w 208"/>
                <a:gd name="T23" fmla="*/ 6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8" h="201">
                  <a:moveTo>
                    <a:pt x="0" y="68"/>
                  </a:moveTo>
                  <a:cubicBezTo>
                    <a:pt x="8" y="78"/>
                    <a:pt x="8" y="78"/>
                    <a:pt x="8" y="78"/>
                  </a:cubicBezTo>
                  <a:cubicBezTo>
                    <a:pt x="8" y="78"/>
                    <a:pt x="25" y="65"/>
                    <a:pt x="31" y="72"/>
                  </a:cubicBezTo>
                  <a:cubicBezTo>
                    <a:pt x="36" y="78"/>
                    <a:pt x="57" y="157"/>
                    <a:pt x="64" y="172"/>
                  </a:cubicBezTo>
                  <a:cubicBezTo>
                    <a:pt x="70" y="184"/>
                    <a:pt x="87" y="201"/>
                    <a:pt x="106" y="189"/>
                  </a:cubicBezTo>
                  <a:cubicBezTo>
                    <a:pt x="125" y="177"/>
                    <a:pt x="186" y="124"/>
                    <a:pt x="197" y="62"/>
                  </a:cubicBezTo>
                  <a:cubicBezTo>
                    <a:pt x="208" y="0"/>
                    <a:pt x="123" y="13"/>
                    <a:pt x="114" y="67"/>
                  </a:cubicBezTo>
                  <a:cubicBezTo>
                    <a:pt x="137" y="54"/>
                    <a:pt x="149" y="73"/>
                    <a:pt x="137" y="94"/>
                  </a:cubicBezTo>
                  <a:cubicBezTo>
                    <a:pt x="126" y="116"/>
                    <a:pt x="115" y="130"/>
                    <a:pt x="109" y="130"/>
                  </a:cubicBezTo>
                  <a:cubicBezTo>
                    <a:pt x="104" y="130"/>
                    <a:pt x="100" y="116"/>
                    <a:pt x="93" y="90"/>
                  </a:cubicBezTo>
                  <a:cubicBezTo>
                    <a:pt x="87" y="64"/>
                    <a:pt x="87" y="17"/>
                    <a:pt x="60" y="22"/>
                  </a:cubicBezTo>
                  <a:cubicBezTo>
                    <a:pt x="34" y="27"/>
                    <a:pt x="0" y="68"/>
                    <a:pt x="0" y="68"/>
                  </a:cubicBezTo>
                  <a:close/>
                </a:path>
              </a:pathLst>
            </a:custGeom>
            <a:solidFill>
              <a:schemeClr val="bg1"/>
            </a:solidFill>
            <a:ln>
              <a:noFill/>
            </a:ln>
          </p:spPr>
          <p:txBody>
            <a:bodyPr anchor="ctr"/>
            <a:lstStyle/>
            <a:p>
              <a:pPr algn="ctr">
                <a:lnSpc>
                  <a:spcPct val="140000"/>
                </a:lnSpc>
              </a:pPr>
              <a:endParaRPr>
                <a:cs typeface="+mn-ea"/>
                <a:sym typeface="+mn-lt"/>
              </a:endParaRPr>
            </a:p>
          </p:txBody>
        </p:sp>
      </p:grpSp>
      <p:grpSp>
        <p:nvGrpSpPr>
          <p:cNvPr id="38" name="PA_库_组合 37"/>
          <p:cNvGrpSpPr/>
          <p:nvPr>
            <p:custDataLst>
              <p:tags r:id="rId4"/>
            </p:custDataLst>
          </p:nvPr>
        </p:nvGrpSpPr>
        <p:grpSpPr>
          <a:xfrm>
            <a:off x="1160753" y="3586441"/>
            <a:ext cx="4794123" cy="1666843"/>
            <a:chOff x="1160751" y="3586440"/>
            <a:chExt cx="4794123" cy="1666843"/>
          </a:xfrm>
        </p:grpSpPr>
        <p:grpSp>
          <p:nvGrpSpPr>
            <p:cNvPr id="5" name="组合 4"/>
            <p:cNvGrpSpPr/>
            <p:nvPr/>
          </p:nvGrpSpPr>
          <p:grpSpPr>
            <a:xfrm flipH="1">
              <a:off x="4529255" y="3586440"/>
              <a:ext cx="1425619" cy="1666843"/>
              <a:chOff x="6610350" y="1809750"/>
              <a:chExt cx="1562100" cy="1826418"/>
            </a:xfrm>
            <a:solidFill>
              <a:schemeClr val="accent6"/>
            </a:solidFill>
          </p:grpSpPr>
          <p:sp>
            <p:nvSpPr>
              <p:cNvPr id="32" name="椭圆 31"/>
              <p:cNvSpPr/>
              <p:nvPr/>
            </p:nvSpPr>
            <p:spPr>
              <a:xfrm>
                <a:off x="6610350" y="1809750"/>
                <a:ext cx="1562100" cy="1562100"/>
              </a:xfrm>
              <a:prstGeom prst="ellipse">
                <a:avLst/>
              </a:prstGeom>
              <a:grp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40000"/>
                  </a:lnSpc>
                </a:pPr>
                <a:endParaRPr>
                  <a:cs typeface="+mn-ea"/>
                  <a:sym typeface="+mn-lt"/>
                </a:endParaRPr>
              </a:p>
            </p:txBody>
          </p:sp>
          <p:sp>
            <p:nvSpPr>
              <p:cNvPr id="33" name="任意多边形: 形状 32"/>
              <p:cNvSpPr/>
              <p:nvPr/>
            </p:nvSpPr>
            <p:spPr>
              <a:xfrm>
                <a:off x="6610438" y="2609849"/>
                <a:ext cx="488862" cy="1026319"/>
              </a:xfrm>
              <a:custGeom>
                <a:avLst/>
                <a:gdLst>
                  <a:gd name="connsiteX0" fmla="*/ 0 w 488862"/>
                  <a:gd name="connsiteY0" fmla="*/ 0 h 890586"/>
                  <a:gd name="connsiteX1" fmla="*/ 488862 w 488862"/>
                  <a:gd name="connsiteY1" fmla="*/ 0 h 890586"/>
                  <a:gd name="connsiteX2" fmla="*/ 488862 w 488862"/>
                  <a:gd name="connsiteY2" fmla="*/ 890586 h 890586"/>
                  <a:gd name="connsiteX3" fmla="*/ 414261 w 488862"/>
                  <a:gd name="connsiteY3" fmla="*/ 841557 h 890586"/>
                  <a:gd name="connsiteX4" fmla="*/ 7463 w 488862"/>
                  <a:gd name="connsiteY4" fmla="*/ 127989 h 890586"/>
                  <a:gd name="connsiteX5" fmla="*/ 0 w 488862"/>
                  <a:gd name="connsiteY5" fmla="*/ 0 h 89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862" h="890586">
                    <a:moveTo>
                      <a:pt x="0" y="0"/>
                    </a:moveTo>
                    <a:lnTo>
                      <a:pt x="488862" y="0"/>
                    </a:lnTo>
                    <a:lnTo>
                      <a:pt x="488862" y="890586"/>
                    </a:lnTo>
                    <a:lnTo>
                      <a:pt x="414261" y="841557"/>
                    </a:lnTo>
                    <a:cubicBezTo>
                      <a:pt x="195521" y="681689"/>
                      <a:pt x="42340" y="424812"/>
                      <a:pt x="7463" y="127989"/>
                    </a:cubicBezTo>
                    <a:lnTo>
                      <a:pt x="0" y="0"/>
                    </a:lnTo>
                    <a:close/>
                  </a:path>
                </a:pathLst>
              </a:custGeom>
              <a:grp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40000"/>
                  </a:lnSpc>
                </a:pPr>
                <a:endParaRPr>
                  <a:cs typeface="+mn-ea"/>
                  <a:sym typeface="+mn-lt"/>
                </a:endParaRPr>
              </a:p>
            </p:txBody>
          </p:sp>
        </p:grpSp>
        <p:cxnSp>
          <p:nvCxnSpPr>
            <p:cNvPr id="11" name="直接连接符 10"/>
            <p:cNvCxnSpPr/>
            <p:nvPr/>
          </p:nvCxnSpPr>
          <p:spPr>
            <a:xfrm>
              <a:off x="1160751" y="4739126"/>
              <a:ext cx="3631623" cy="0"/>
            </a:xfrm>
            <a:prstGeom prst="line">
              <a:avLst/>
            </a:prstGeom>
            <a:ln w="19050">
              <a:solidFill>
                <a:schemeClr val="accent6"/>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2" name="任意多边形: 形状 11"/>
            <p:cNvSpPr/>
            <p:nvPr/>
          </p:nvSpPr>
          <p:spPr bwMode="auto">
            <a:xfrm>
              <a:off x="4962102" y="4037579"/>
              <a:ext cx="561762" cy="560718"/>
            </a:xfrm>
            <a:custGeom>
              <a:avLst/>
              <a:gdLst>
                <a:gd name="T0" fmla="*/ 164 w 204"/>
                <a:gd name="T1" fmla="*/ 0 h 204"/>
                <a:gd name="T2" fmla="*/ 39 w 204"/>
                <a:gd name="T3" fmla="*/ 0 h 204"/>
                <a:gd name="T4" fmla="*/ 0 w 204"/>
                <a:gd name="T5" fmla="*/ 39 h 204"/>
                <a:gd name="T6" fmla="*/ 0 w 204"/>
                <a:gd name="T7" fmla="*/ 81 h 204"/>
                <a:gd name="T8" fmla="*/ 0 w 204"/>
                <a:gd name="T9" fmla="*/ 164 h 204"/>
                <a:gd name="T10" fmla="*/ 39 w 204"/>
                <a:gd name="T11" fmla="*/ 204 h 204"/>
                <a:gd name="T12" fmla="*/ 164 w 204"/>
                <a:gd name="T13" fmla="*/ 204 h 204"/>
                <a:gd name="T14" fmla="*/ 204 w 204"/>
                <a:gd name="T15" fmla="*/ 164 h 204"/>
                <a:gd name="T16" fmla="*/ 204 w 204"/>
                <a:gd name="T17" fmla="*/ 81 h 204"/>
                <a:gd name="T18" fmla="*/ 204 w 204"/>
                <a:gd name="T19" fmla="*/ 39 h 204"/>
                <a:gd name="T20" fmla="*/ 164 w 204"/>
                <a:gd name="T21" fmla="*/ 0 h 204"/>
                <a:gd name="T22" fmla="*/ 176 w 204"/>
                <a:gd name="T23" fmla="*/ 23 h 204"/>
                <a:gd name="T24" fmla="*/ 180 w 204"/>
                <a:gd name="T25" fmla="*/ 23 h 204"/>
                <a:gd name="T26" fmla="*/ 180 w 204"/>
                <a:gd name="T27" fmla="*/ 28 h 204"/>
                <a:gd name="T28" fmla="*/ 180 w 204"/>
                <a:gd name="T29" fmla="*/ 58 h 204"/>
                <a:gd name="T30" fmla="*/ 146 w 204"/>
                <a:gd name="T31" fmla="*/ 58 h 204"/>
                <a:gd name="T32" fmla="*/ 146 w 204"/>
                <a:gd name="T33" fmla="*/ 24 h 204"/>
                <a:gd name="T34" fmla="*/ 176 w 204"/>
                <a:gd name="T35" fmla="*/ 23 h 204"/>
                <a:gd name="T36" fmla="*/ 73 w 204"/>
                <a:gd name="T37" fmla="*/ 81 h 204"/>
                <a:gd name="T38" fmla="*/ 102 w 204"/>
                <a:gd name="T39" fmla="*/ 66 h 204"/>
                <a:gd name="T40" fmla="*/ 131 w 204"/>
                <a:gd name="T41" fmla="*/ 81 h 204"/>
                <a:gd name="T42" fmla="*/ 138 w 204"/>
                <a:gd name="T43" fmla="*/ 102 h 204"/>
                <a:gd name="T44" fmla="*/ 102 w 204"/>
                <a:gd name="T45" fmla="*/ 138 h 204"/>
                <a:gd name="T46" fmla="*/ 66 w 204"/>
                <a:gd name="T47" fmla="*/ 102 h 204"/>
                <a:gd name="T48" fmla="*/ 73 w 204"/>
                <a:gd name="T49" fmla="*/ 81 h 204"/>
                <a:gd name="T50" fmla="*/ 184 w 204"/>
                <a:gd name="T51" fmla="*/ 164 h 204"/>
                <a:gd name="T52" fmla="*/ 164 w 204"/>
                <a:gd name="T53" fmla="*/ 184 h 204"/>
                <a:gd name="T54" fmla="*/ 39 w 204"/>
                <a:gd name="T55" fmla="*/ 184 h 204"/>
                <a:gd name="T56" fmla="*/ 20 w 204"/>
                <a:gd name="T57" fmla="*/ 164 h 204"/>
                <a:gd name="T58" fmla="*/ 20 w 204"/>
                <a:gd name="T59" fmla="*/ 81 h 204"/>
                <a:gd name="T60" fmla="*/ 50 w 204"/>
                <a:gd name="T61" fmla="*/ 81 h 204"/>
                <a:gd name="T62" fmla="*/ 46 w 204"/>
                <a:gd name="T63" fmla="*/ 102 h 204"/>
                <a:gd name="T64" fmla="*/ 102 w 204"/>
                <a:gd name="T65" fmla="*/ 158 h 204"/>
                <a:gd name="T66" fmla="*/ 157 w 204"/>
                <a:gd name="T67" fmla="*/ 102 h 204"/>
                <a:gd name="T68" fmla="*/ 153 w 204"/>
                <a:gd name="T69" fmla="*/ 81 h 204"/>
                <a:gd name="T70" fmla="*/ 184 w 204"/>
                <a:gd name="T71" fmla="*/ 81 h 204"/>
                <a:gd name="T72" fmla="*/ 184 w 204"/>
                <a:gd name="T73" fmla="*/ 164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4" h="204">
                  <a:moveTo>
                    <a:pt x="164" y="0"/>
                  </a:moveTo>
                  <a:cubicBezTo>
                    <a:pt x="39" y="0"/>
                    <a:pt x="39" y="0"/>
                    <a:pt x="39" y="0"/>
                  </a:cubicBezTo>
                  <a:cubicBezTo>
                    <a:pt x="17" y="0"/>
                    <a:pt x="0" y="18"/>
                    <a:pt x="0" y="39"/>
                  </a:cubicBezTo>
                  <a:cubicBezTo>
                    <a:pt x="0" y="81"/>
                    <a:pt x="0" y="81"/>
                    <a:pt x="0" y="81"/>
                  </a:cubicBezTo>
                  <a:cubicBezTo>
                    <a:pt x="0" y="164"/>
                    <a:pt x="0" y="164"/>
                    <a:pt x="0" y="164"/>
                  </a:cubicBezTo>
                  <a:cubicBezTo>
                    <a:pt x="0" y="186"/>
                    <a:pt x="17" y="204"/>
                    <a:pt x="39" y="204"/>
                  </a:cubicBezTo>
                  <a:cubicBezTo>
                    <a:pt x="164" y="204"/>
                    <a:pt x="164" y="204"/>
                    <a:pt x="164" y="204"/>
                  </a:cubicBezTo>
                  <a:cubicBezTo>
                    <a:pt x="186" y="204"/>
                    <a:pt x="204" y="186"/>
                    <a:pt x="204" y="164"/>
                  </a:cubicBezTo>
                  <a:cubicBezTo>
                    <a:pt x="204" y="81"/>
                    <a:pt x="204" y="81"/>
                    <a:pt x="204" y="81"/>
                  </a:cubicBezTo>
                  <a:cubicBezTo>
                    <a:pt x="204" y="39"/>
                    <a:pt x="204" y="39"/>
                    <a:pt x="204" y="39"/>
                  </a:cubicBezTo>
                  <a:cubicBezTo>
                    <a:pt x="204" y="18"/>
                    <a:pt x="186" y="0"/>
                    <a:pt x="164" y="0"/>
                  </a:cubicBezTo>
                  <a:close/>
                  <a:moveTo>
                    <a:pt x="176" y="23"/>
                  </a:moveTo>
                  <a:cubicBezTo>
                    <a:pt x="180" y="23"/>
                    <a:pt x="180" y="23"/>
                    <a:pt x="180" y="23"/>
                  </a:cubicBezTo>
                  <a:cubicBezTo>
                    <a:pt x="180" y="28"/>
                    <a:pt x="180" y="28"/>
                    <a:pt x="180" y="28"/>
                  </a:cubicBezTo>
                  <a:cubicBezTo>
                    <a:pt x="180" y="58"/>
                    <a:pt x="180" y="58"/>
                    <a:pt x="180" y="58"/>
                  </a:cubicBezTo>
                  <a:cubicBezTo>
                    <a:pt x="146" y="58"/>
                    <a:pt x="146" y="58"/>
                    <a:pt x="146" y="58"/>
                  </a:cubicBezTo>
                  <a:cubicBezTo>
                    <a:pt x="146" y="24"/>
                    <a:pt x="146" y="24"/>
                    <a:pt x="146" y="24"/>
                  </a:cubicBezTo>
                  <a:lnTo>
                    <a:pt x="176" y="23"/>
                  </a:lnTo>
                  <a:close/>
                  <a:moveTo>
                    <a:pt x="73" y="81"/>
                  </a:moveTo>
                  <a:cubicBezTo>
                    <a:pt x="79" y="72"/>
                    <a:pt x="90" y="66"/>
                    <a:pt x="102" y="66"/>
                  </a:cubicBezTo>
                  <a:cubicBezTo>
                    <a:pt x="114" y="66"/>
                    <a:pt x="124" y="72"/>
                    <a:pt x="131" y="81"/>
                  </a:cubicBezTo>
                  <a:cubicBezTo>
                    <a:pt x="135" y="87"/>
                    <a:pt x="138" y="94"/>
                    <a:pt x="138" y="102"/>
                  </a:cubicBezTo>
                  <a:cubicBezTo>
                    <a:pt x="138" y="122"/>
                    <a:pt x="121" y="138"/>
                    <a:pt x="102" y="138"/>
                  </a:cubicBezTo>
                  <a:cubicBezTo>
                    <a:pt x="82" y="138"/>
                    <a:pt x="66" y="122"/>
                    <a:pt x="66" y="102"/>
                  </a:cubicBezTo>
                  <a:cubicBezTo>
                    <a:pt x="66" y="94"/>
                    <a:pt x="68" y="87"/>
                    <a:pt x="73" y="81"/>
                  </a:cubicBezTo>
                  <a:close/>
                  <a:moveTo>
                    <a:pt x="184" y="164"/>
                  </a:moveTo>
                  <a:cubicBezTo>
                    <a:pt x="184" y="175"/>
                    <a:pt x="175" y="184"/>
                    <a:pt x="164" y="184"/>
                  </a:cubicBezTo>
                  <a:cubicBezTo>
                    <a:pt x="39" y="184"/>
                    <a:pt x="39" y="184"/>
                    <a:pt x="39" y="184"/>
                  </a:cubicBezTo>
                  <a:cubicBezTo>
                    <a:pt x="28" y="184"/>
                    <a:pt x="20" y="175"/>
                    <a:pt x="20" y="164"/>
                  </a:cubicBezTo>
                  <a:cubicBezTo>
                    <a:pt x="20" y="81"/>
                    <a:pt x="20" y="81"/>
                    <a:pt x="20" y="81"/>
                  </a:cubicBezTo>
                  <a:cubicBezTo>
                    <a:pt x="50" y="81"/>
                    <a:pt x="50" y="81"/>
                    <a:pt x="50" y="81"/>
                  </a:cubicBezTo>
                  <a:cubicBezTo>
                    <a:pt x="47" y="87"/>
                    <a:pt x="46" y="95"/>
                    <a:pt x="46" y="102"/>
                  </a:cubicBezTo>
                  <a:cubicBezTo>
                    <a:pt x="46" y="133"/>
                    <a:pt x="71" y="158"/>
                    <a:pt x="102" y="158"/>
                  </a:cubicBezTo>
                  <a:cubicBezTo>
                    <a:pt x="132" y="158"/>
                    <a:pt x="157" y="133"/>
                    <a:pt x="157" y="102"/>
                  </a:cubicBezTo>
                  <a:cubicBezTo>
                    <a:pt x="157" y="95"/>
                    <a:pt x="156" y="87"/>
                    <a:pt x="153" y="81"/>
                  </a:cubicBezTo>
                  <a:cubicBezTo>
                    <a:pt x="184" y="81"/>
                    <a:pt x="184" y="81"/>
                    <a:pt x="184" y="81"/>
                  </a:cubicBezTo>
                  <a:lnTo>
                    <a:pt x="184" y="164"/>
                  </a:lnTo>
                  <a:close/>
                </a:path>
              </a:pathLst>
            </a:custGeom>
            <a:solidFill>
              <a:schemeClr val="bg1"/>
            </a:solidFill>
            <a:ln>
              <a:noFill/>
            </a:ln>
          </p:spPr>
          <p:txBody>
            <a:bodyPr anchor="ctr"/>
            <a:lstStyle/>
            <a:p>
              <a:pPr algn="ctr">
                <a:lnSpc>
                  <a:spcPct val="140000"/>
                </a:lnSpc>
              </a:pPr>
              <a:endParaRPr>
                <a:cs typeface="+mn-ea"/>
                <a:sym typeface="+mn-lt"/>
              </a:endParaRPr>
            </a:p>
          </p:txBody>
        </p:sp>
      </p:grpSp>
      <p:sp>
        <p:nvSpPr>
          <p:cNvPr id="41" name="TextBox 76"/>
          <p:cNvSpPr txBox="1"/>
          <p:nvPr/>
        </p:nvSpPr>
        <p:spPr>
          <a:xfrm>
            <a:off x="1544955" y="1840231"/>
            <a:ext cx="2283460" cy="646331"/>
          </a:xfrm>
          <a:prstGeom prst="rect">
            <a:avLst/>
          </a:prstGeom>
          <a:noFill/>
        </p:spPr>
        <p:txBody>
          <a:bodyPr wrap="square" rtlCol="0">
            <a:spAutoFit/>
          </a:bodyPr>
          <a:lstStyle/>
          <a:p>
            <a:pPr algn="ctr">
              <a:spcBef>
                <a:spcPct val="50000"/>
              </a:spcBef>
            </a:pPr>
            <a:r>
              <a:rPr lang="zh-CN" altLang="en-US" sz="3600" b="1" dirty="0">
                <a:solidFill>
                  <a:srgbClr val="EE410B"/>
                </a:solidFill>
                <a:cs typeface="+mn-ea"/>
                <a:sym typeface="+mn-lt"/>
              </a:rPr>
              <a:t>危害个人</a:t>
            </a:r>
          </a:p>
        </p:txBody>
      </p:sp>
      <p:sp>
        <p:nvSpPr>
          <p:cNvPr id="44" name="TextBox 76"/>
          <p:cNvSpPr txBox="1"/>
          <p:nvPr/>
        </p:nvSpPr>
        <p:spPr>
          <a:xfrm>
            <a:off x="7891781" y="2167891"/>
            <a:ext cx="2283460" cy="646331"/>
          </a:xfrm>
          <a:prstGeom prst="rect">
            <a:avLst/>
          </a:prstGeom>
          <a:noFill/>
        </p:spPr>
        <p:txBody>
          <a:bodyPr wrap="square" rtlCol="0">
            <a:spAutoFit/>
          </a:bodyPr>
          <a:lstStyle/>
          <a:p>
            <a:pPr algn="ctr">
              <a:spcBef>
                <a:spcPct val="50000"/>
              </a:spcBef>
            </a:pPr>
            <a:r>
              <a:rPr lang="zh-CN" altLang="en-US" sz="3600" b="1" dirty="0">
                <a:solidFill>
                  <a:srgbClr val="EE410B"/>
                </a:solidFill>
                <a:cs typeface="+mn-ea"/>
                <a:sym typeface="+mn-lt"/>
              </a:rPr>
              <a:t>危害家庭</a:t>
            </a:r>
          </a:p>
        </p:txBody>
      </p:sp>
      <p:sp>
        <p:nvSpPr>
          <p:cNvPr id="47" name="TextBox 76"/>
          <p:cNvSpPr txBox="1"/>
          <p:nvPr/>
        </p:nvSpPr>
        <p:spPr>
          <a:xfrm>
            <a:off x="1544955" y="4093846"/>
            <a:ext cx="2283460" cy="646331"/>
          </a:xfrm>
          <a:prstGeom prst="rect">
            <a:avLst/>
          </a:prstGeom>
          <a:noFill/>
        </p:spPr>
        <p:txBody>
          <a:bodyPr wrap="square" rtlCol="0">
            <a:spAutoFit/>
          </a:bodyPr>
          <a:lstStyle/>
          <a:p>
            <a:pPr algn="ctr">
              <a:spcBef>
                <a:spcPct val="50000"/>
              </a:spcBef>
            </a:pPr>
            <a:r>
              <a:rPr lang="zh-CN" altLang="en-US" sz="3600" b="1" dirty="0">
                <a:solidFill>
                  <a:srgbClr val="EE410B"/>
                </a:solidFill>
                <a:cs typeface="+mn-ea"/>
                <a:sym typeface="+mn-lt"/>
              </a:rPr>
              <a:t>危害企业</a:t>
            </a:r>
          </a:p>
        </p:txBody>
      </p:sp>
      <p:sp>
        <p:nvSpPr>
          <p:cNvPr id="50" name="TextBox 76"/>
          <p:cNvSpPr txBox="1"/>
          <p:nvPr/>
        </p:nvSpPr>
        <p:spPr>
          <a:xfrm>
            <a:off x="8074026" y="4188462"/>
            <a:ext cx="2283460" cy="646331"/>
          </a:xfrm>
          <a:prstGeom prst="rect">
            <a:avLst/>
          </a:prstGeom>
          <a:noFill/>
        </p:spPr>
        <p:txBody>
          <a:bodyPr wrap="square" rtlCol="0">
            <a:spAutoFit/>
          </a:bodyPr>
          <a:lstStyle/>
          <a:p>
            <a:pPr algn="ctr">
              <a:spcBef>
                <a:spcPct val="50000"/>
              </a:spcBef>
            </a:pPr>
            <a:r>
              <a:rPr lang="zh-CN" altLang="en-US" sz="3600" b="1" dirty="0">
                <a:solidFill>
                  <a:srgbClr val="EE410B"/>
                </a:solidFill>
                <a:cs typeface="+mn-ea"/>
                <a:sym typeface="+mn-lt"/>
              </a:rPr>
              <a:t>危害国家</a:t>
            </a:r>
          </a:p>
        </p:txBody>
      </p:sp>
      <p:sp>
        <p:nvSpPr>
          <p:cNvPr id="39" name="文本框 38"/>
          <p:cNvSpPr txBox="1"/>
          <p:nvPr/>
        </p:nvSpPr>
        <p:spPr>
          <a:xfrm>
            <a:off x="1680000" y="302659"/>
            <a:ext cx="2784000" cy="584775"/>
          </a:xfrm>
          <a:prstGeom prst="rect">
            <a:avLst/>
          </a:prstGeom>
          <a:noFill/>
        </p:spPr>
        <p:txBody>
          <a:bodyPr wrap="square" rtlCol="0">
            <a:spAutoFit/>
          </a:bodyPr>
          <a:lstStyle/>
          <a:p>
            <a:r>
              <a:rPr lang="zh-CN" altLang="en-US" sz="3200" b="1" dirty="0">
                <a:cs typeface="+mn-ea"/>
                <a:sym typeface="+mn-lt"/>
              </a:rPr>
              <a:t>三违的危害</a:t>
            </a: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p:cTn id="13" dur="500" fill="hold"/>
                                        <p:tgtEl>
                                          <p:spTgt spid="36"/>
                                        </p:tgtEl>
                                        <p:attrNameLst>
                                          <p:attrName>ppt_w</p:attrName>
                                        </p:attrNameLst>
                                      </p:cBhvr>
                                      <p:tavLst>
                                        <p:tav tm="0">
                                          <p:val>
                                            <p:fltVal val="0"/>
                                          </p:val>
                                        </p:tav>
                                        <p:tav tm="100000">
                                          <p:val>
                                            <p:strVal val="#ppt_w"/>
                                          </p:val>
                                        </p:tav>
                                      </p:tavLst>
                                    </p:anim>
                                    <p:anim calcmode="lin" valueType="num">
                                      <p:cBhvr>
                                        <p:cTn id="14" dur="500" fill="hold"/>
                                        <p:tgtEl>
                                          <p:spTgt spid="36"/>
                                        </p:tgtEl>
                                        <p:attrNameLst>
                                          <p:attrName>ppt_h</p:attrName>
                                        </p:attrNameLst>
                                      </p:cBhvr>
                                      <p:tavLst>
                                        <p:tav tm="0">
                                          <p:val>
                                            <p:fltVal val="0"/>
                                          </p:val>
                                        </p:tav>
                                        <p:tav tm="100000">
                                          <p:val>
                                            <p:strVal val="#ppt_h"/>
                                          </p:val>
                                        </p:tav>
                                      </p:tavLst>
                                    </p:anim>
                                    <p:animEffect transition="in" filter="fade">
                                      <p:cBhvr>
                                        <p:cTn id="15" dur="500"/>
                                        <p:tgtEl>
                                          <p:spTgt spid="36"/>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p:cTn id="19" dur="500" fill="hold"/>
                                        <p:tgtEl>
                                          <p:spTgt spid="38"/>
                                        </p:tgtEl>
                                        <p:attrNameLst>
                                          <p:attrName>ppt_w</p:attrName>
                                        </p:attrNameLst>
                                      </p:cBhvr>
                                      <p:tavLst>
                                        <p:tav tm="0">
                                          <p:val>
                                            <p:fltVal val="0"/>
                                          </p:val>
                                        </p:tav>
                                        <p:tav tm="100000">
                                          <p:val>
                                            <p:strVal val="#ppt_w"/>
                                          </p:val>
                                        </p:tav>
                                      </p:tavLst>
                                    </p:anim>
                                    <p:anim calcmode="lin" valueType="num">
                                      <p:cBhvr>
                                        <p:cTn id="20" dur="500" fill="hold"/>
                                        <p:tgtEl>
                                          <p:spTgt spid="38"/>
                                        </p:tgtEl>
                                        <p:attrNameLst>
                                          <p:attrName>ppt_h</p:attrName>
                                        </p:attrNameLst>
                                      </p:cBhvr>
                                      <p:tavLst>
                                        <p:tav tm="0">
                                          <p:val>
                                            <p:fltVal val="0"/>
                                          </p:val>
                                        </p:tav>
                                        <p:tav tm="100000">
                                          <p:val>
                                            <p:strVal val="#ppt_h"/>
                                          </p:val>
                                        </p:tav>
                                      </p:tavLst>
                                    </p:anim>
                                    <p:animEffect transition="in" filter="fade">
                                      <p:cBhvr>
                                        <p:cTn id="21" dur="500"/>
                                        <p:tgtEl>
                                          <p:spTgt spid="38"/>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37"/>
                                        </p:tgtEl>
                                        <p:attrNameLst>
                                          <p:attrName>style.visibility</p:attrName>
                                        </p:attrNameLst>
                                      </p:cBhvr>
                                      <p:to>
                                        <p:strVal val="visible"/>
                                      </p:to>
                                    </p:set>
                                    <p:anim calcmode="lin" valueType="num">
                                      <p:cBhvr>
                                        <p:cTn id="25" dur="500" fill="hold"/>
                                        <p:tgtEl>
                                          <p:spTgt spid="37"/>
                                        </p:tgtEl>
                                        <p:attrNameLst>
                                          <p:attrName>ppt_w</p:attrName>
                                        </p:attrNameLst>
                                      </p:cBhvr>
                                      <p:tavLst>
                                        <p:tav tm="0">
                                          <p:val>
                                            <p:fltVal val="0"/>
                                          </p:val>
                                        </p:tav>
                                        <p:tav tm="100000">
                                          <p:val>
                                            <p:strVal val="#ppt_w"/>
                                          </p:val>
                                        </p:tav>
                                      </p:tavLst>
                                    </p:anim>
                                    <p:anim calcmode="lin" valueType="num">
                                      <p:cBhvr>
                                        <p:cTn id="26" dur="500" fill="hold"/>
                                        <p:tgtEl>
                                          <p:spTgt spid="37"/>
                                        </p:tgtEl>
                                        <p:attrNameLst>
                                          <p:attrName>ppt_h</p:attrName>
                                        </p:attrNameLst>
                                      </p:cBhvr>
                                      <p:tavLst>
                                        <p:tav tm="0">
                                          <p:val>
                                            <p:fltVal val="0"/>
                                          </p:val>
                                        </p:tav>
                                        <p:tav tm="100000">
                                          <p:val>
                                            <p:strVal val="#ppt_h"/>
                                          </p:val>
                                        </p:tav>
                                      </p:tavLst>
                                    </p:anim>
                                    <p:animEffect transition="in" filter="fade">
                                      <p:cBhvr>
                                        <p:cTn id="2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flipH="1">
            <a:off x="6169580" y="4738756"/>
            <a:ext cx="5221355" cy="926239"/>
            <a:chOff x="418296" y="3414352"/>
            <a:chExt cx="4217205" cy="748108"/>
          </a:xfrm>
        </p:grpSpPr>
        <p:sp>
          <p:nvSpPr>
            <p:cNvPr id="7" name="矩形 6"/>
            <p:cNvSpPr/>
            <p:nvPr/>
          </p:nvSpPr>
          <p:spPr>
            <a:xfrm>
              <a:off x="579571" y="3414352"/>
              <a:ext cx="4055930" cy="713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cs typeface="+mn-ea"/>
                <a:sym typeface="+mn-lt"/>
              </a:endParaRPr>
            </a:p>
          </p:txBody>
        </p:sp>
        <p:sp>
          <p:nvSpPr>
            <p:cNvPr id="10" name="TextBox 14"/>
            <p:cNvSpPr txBox="1"/>
            <p:nvPr/>
          </p:nvSpPr>
          <p:spPr>
            <a:xfrm>
              <a:off x="939390" y="3564242"/>
              <a:ext cx="3512357" cy="422596"/>
            </a:xfrm>
            <a:prstGeom prst="rect">
              <a:avLst/>
            </a:prstGeom>
            <a:noFill/>
          </p:spPr>
          <p:txBody>
            <a:bodyPr wrap="square" rtlCol="0">
              <a:spAutoFit/>
            </a:bodyPr>
            <a:lstStyle/>
            <a:p>
              <a:pPr algn="ctr" defTabSz="914400">
                <a:defRPr/>
              </a:pPr>
              <a:r>
                <a:rPr sz="2800" b="1" dirty="0">
                  <a:solidFill>
                    <a:schemeClr val="bg1"/>
                  </a:solidFill>
                  <a:cs typeface="+mn-ea"/>
                  <a:sym typeface="+mn-lt"/>
                </a:rPr>
                <a:t>出现违章指挥的原因</a:t>
              </a:r>
            </a:p>
          </p:txBody>
        </p:sp>
        <p:sp>
          <p:nvSpPr>
            <p:cNvPr id="14" name="TextBox 15"/>
            <p:cNvSpPr txBox="1"/>
            <p:nvPr/>
          </p:nvSpPr>
          <p:spPr>
            <a:xfrm>
              <a:off x="418296" y="3491277"/>
              <a:ext cx="633832" cy="671183"/>
            </a:xfrm>
            <a:prstGeom prst="rect">
              <a:avLst/>
            </a:prstGeom>
            <a:noFill/>
          </p:spPr>
          <p:txBody>
            <a:bodyPr wrap="square" rtlCol="0">
              <a:spAutoFit/>
            </a:bodyPr>
            <a:lstStyle/>
            <a:p>
              <a:pPr defTabSz="914400">
                <a:defRPr/>
              </a:pPr>
              <a:r>
                <a:rPr lang="en-US" altLang="zh-CN" sz="4800" b="1" dirty="0">
                  <a:solidFill>
                    <a:prstClr val="white"/>
                  </a:solidFill>
                  <a:cs typeface="+mn-ea"/>
                  <a:sym typeface="+mn-lt"/>
                </a:rPr>
                <a:t>”</a:t>
              </a:r>
              <a:endParaRPr lang="zh-CN" altLang="en-US" sz="4800" b="1" dirty="0">
                <a:solidFill>
                  <a:prstClr val="white"/>
                </a:solidFill>
                <a:cs typeface="+mn-ea"/>
                <a:sym typeface="+mn-lt"/>
              </a:endParaRPr>
            </a:p>
          </p:txBody>
        </p:sp>
      </p:grpSp>
      <p:cxnSp>
        <p:nvCxnSpPr>
          <p:cNvPr id="15" name="直接连接符 14"/>
          <p:cNvCxnSpPr/>
          <p:nvPr/>
        </p:nvCxnSpPr>
        <p:spPr>
          <a:xfrm>
            <a:off x="1504315" y="2533025"/>
            <a:ext cx="4163060" cy="0"/>
          </a:xfrm>
          <a:prstGeom prst="line">
            <a:avLst/>
          </a:prstGeom>
          <a:ln>
            <a:solidFill>
              <a:schemeClr val="accent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7" name="矩形 47"/>
          <p:cNvSpPr>
            <a:spLocks noChangeArrowheads="1"/>
          </p:cNvSpPr>
          <p:nvPr/>
        </p:nvSpPr>
        <p:spPr bwMode="auto">
          <a:xfrm>
            <a:off x="1366520" y="2028202"/>
            <a:ext cx="4409440" cy="400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1" tIns="45705" rIns="91411" bIns="45705">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defTabSz="914400">
              <a:lnSpc>
                <a:spcPct val="120000"/>
              </a:lnSpc>
              <a:spcBef>
                <a:spcPct val="0"/>
              </a:spcBef>
              <a:buNone/>
              <a:defRPr/>
            </a:pPr>
            <a:r>
              <a:rPr lang="zh-CN" altLang="en-US" sz="1800" dirty="0">
                <a:solidFill>
                  <a:srgbClr val="EE410B"/>
                </a:solidFill>
                <a:latin typeface="+mn-lt"/>
                <a:ea typeface="+mn-ea"/>
                <a:cs typeface="+mn-ea"/>
                <a:sym typeface="+mn-lt"/>
              </a:rPr>
              <a:t>生产计划不切合实际，盲目追求生产进度；</a:t>
            </a:r>
          </a:p>
        </p:txBody>
      </p:sp>
      <p:cxnSp>
        <p:nvCxnSpPr>
          <p:cNvPr id="18" name="直接连接符 17"/>
          <p:cNvCxnSpPr/>
          <p:nvPr/>
        </p:nvCxnSpPr>
        <p:spPr>
          <a:xfrm>
            <a:off x="1392555" y="3627131"/>
            <a:ext cx="4274820" cy="0"/>
          </a:xfrm>
          <a:prstGeom prst="line">
            <a:avLst/>
          </a:prstGeom>
          <a:ln>
            <a:solidFill>
              <a:srgbClr val="FFC000"/>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0" name="矩形 47"/>
          <p:cNvSpPr>
            <a:spLocks noChangeArrowheads="1"/>
          </p:cNvSpPr>
          <p:nvPr/>
        </p:nvSpPr>
        <p:spPr bwMode="auto">
          <a:xfrm>
            <a:off x="1249046" y="3081668"/>
            <a:ext cx="4645025" cy="400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1" tIns="45705" rIns="91411" bIns="45705">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defTabSz="914400">
              <a:lnSpc>
                <a:spcPct val="120000"/>
              </a:lnSpc>
              <a:spcBef>
                <a:spcPct val="0"/>
              </a:spcBef>
              <a:buNone/>
              <a:defRPr/>
            </a:pPr>
            <a:r>
              <a:rPr lang="zh-CN" altLang="en-US" sz="1800" b="1" dirty="0">
                <a:solidFill>
                  <a:srgbClr val="FFC000"/>
                </a:solidFill>
                <a:latin typeface="+mn-lt"/>
                <a:ea typeface="+mn-ea"/>
                <a:cs typeface="+mn-ea"/>
                <a:sym typeface="+mn-lt"/>
              </a:rPr>
              <a:t>没有足够的安全防护设施，安全措施不到位；</a:t>
            </a:r>
          </a:p>
        </p:txBody>
      </p:sp>
      <p:cxnSp>
        <p:nvCxnSpPr>
          <p:cNvPr id="21" name="直接连接符 20"/>
          <p:cNvCxnSpPr/>
          <p:nvPr/>
        </p:nvCxnSpPr>
        <p:spPr>
          <a:xfrm>
            <a:off x="1366521" y="5273685"/>
            <a:ext cx="4478655" cy="0"/>
          </a:xfrm>
          <a:prstGeom prst="line">
            <a:avLst/>
          </a:prstGeom>
          <a:ln>
            <a:solidFill>
              <a:schemeClr val="accent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3" name="矩形 47"/>
          <p:cNvSpPr>
            <a:spLocks noChangeArrowheads="1"/>
          </p:cNvSpPr>
          <p:nvPr/>
        </p:nvSpPr>
        <p:spPr bwMode="auto">
          <a:xfrm>
            <a:off x="1366521" y="3844302"/>
            <a:ext cx="4578985" cy="1393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1" tIns="45705" rIns="91411" bIns="45705">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defTabSz="914400">
              <a:lnSpc>
                <a:spcPct val="120000"/>
              </a:lnSpc>
              <a:spcBef>
                <a:spcPct val="0"/>
              </a:spcBef>
              <a:buNone/>
              <a:defRPr/>
            </a:pPr>
            <a:r>
              <a:rPr lang="zh-CN" altLang="en-US" sz="1800" dirty="0">
                <a:solidFill>
                  <a:srgbClr val="EE410B"/>
                </a:solidFill>
                <a:latin typeface="+mn-lt"/>
                <a:ea typeface="+mn-ea"/>
                <a:cs typeface="+mn-ea"/>
                <a:sym typeface="+mn-lt"/>
              </a:rPr>
              <a:t>管理者安全意识淡薄，藐视安全技术规程，不尊重专业人员、员工的建议，对施工现场的情况了解不够，有意或无意地强令或指挥他人冒险作业。</a:t>
            </a:r>
          </a:p>
        </p:txBody>
      </p:sp>
      <p:sp>
        <p:nvSpPr>
          <p:cNvPr id="24" name="Freeform 5"/>
          <p:cNvSpPr/>
          <p:nvPr/>
        </p:nvSpPr>
        <p:spPr bwMode="auto">
          <a:xfrm rot="1855731">
            <a:off x="354350" y="1877777"/>
            <a:ext cx="935887" cy="843809"/>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accent1"/>
          </a:solidFill>
          <a:ln w="12700" cap="flat">
            <a:noFill/>
            <a:prstDash val="solid"/>
            <a:miter lim="800000"/>
          </a:ln>
          <a:effectLst/>
        </p:spPr>
        <p:txBody>
          <a:bodyPr vert="horz" wrap="square" lIns="91419" tIns="45709" rIns="91419" bIns="45709" numCol="1" anchor="t" anchorCtr="0" compatLnSpc="1"/>
          <a:lstStyle/>
          <a:p>
            <a:pPr defTabSz="914400">
              <a:defRPr/>
            </a:pPr>
            <a:endParaRPr lang="zh-CN" altLang="en-US" sz="1600">
              <a:solidFill>
                <a:prstClr val="black"/>
              </a:solidFill>
              <a:cs typeface="+mn-ea"/>
              <a:sym typeface="+mn-lt"/>
            </a:endParaRPr>
          </a:p>
        </p:txBody>
      </p:sp>
      <p:sp>
        <p:nvSpPr>
          <p:cNvPr id="25" name="TextBox 159"/>
          <p:cNvSpPr txBox="1"/>
          <p:nvPr/>
        </p:nvSpPr>
        <p:spPr>
          <a:xfrm>
            <a:off x="613374" y="1948941"/>
            <a:ext cx="377709" cy="646331"/>
          </a:xfrm>
          <a:prstGeom prst="rect">
            <a:avLst/>
          </a:prstGeom>
          <a:noFill/>
        </p:spPr>
        <p:txBody>
          <a:bodyPr wrap="square" rtlCol="0">
            <a:spAutoFit/>
          </a:bodyPr>
          <a:lstStyle/>
          <a:p>
            <a:pPr defTabSz="914400">
              <a:defRPr/>
            </a:pPr>
            <a:r>
              <a:rPr lang="en-US" altLang="zh-CN" sz="3600" b="1" dirty="0">
                <a:solidFill>
                  <a:prstClr val="white"/>
                </a:solidFill>
                <a:cs typeface="+mn-ea"/>
                <a:sym typeface="+mn-lt"/>
              </a:rPr>
              <a:t>1</a:t>
            </a:r>
            <a:endParaRPr lang="zh-CN" altLang="en-US" sz="3600" b="1" dirty="0">
              <a:solidFill>
                <a:prstClr val="white"/>
              </a:solidFill>
              <a:cs typeface="+mn-ea"/>
              <a:sym typeface="+mn-lt"/>
            </a:endParaRPr>
          </a:p>
        </p:txBody>
      </p:sp>
      <p:sp>
        <p:nvSpPr>
          <p:cNvPr id="26" name="Freeform 5"/>
          <p:cNvSpPr/>
          <p:nvPr/>
        </p:nvSpPr>
        <p:spPr bwMode="auto">
          <a:xfrm rot="1855731">
            <a:off x="334285" y="2994566"/>
            <a:ext cx="935887" cy="843809"/>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FFC000"/>
          </a:solidFill>
          <a:ln w="12700" cap="flat">
            <a:noFill/>
            <a:prstDash val="solid"/>
            <a:miter lim="800000"/>
          </a:ln>
          <a:effectLst/>
        </p:spPr>
        <p:txBody>
          <a:bodyPr vert="horz" wrap="square" lIns="91419" tIns="45709" rIns="91419" bIns="45709" numCol="1" anchor="t" anchorCtr="0" compatLnSpc="1"/>
          <a:lstStyle/>
          <a:p>
            <a:pPr defTabSz="914400">
              <a:defRPr/>
            </a:pPr>
            <a:endParaRPr lang="zh-CN" altLang="en-US" sz="1600">
              <a:solidFill>
                <a:prstClr val="black"/>
              </a:solidFill>
              <a:cs typeface="+mn-ea"/>
              <a:sym typeface="+mn-lt"/>
            </a:endParaRPr>
          </a:p>
        </p:txBody>
      </p:sp>
      <p:sp>
        <p:nvSpPr>
          <p:cNvPr id="27" name="TextBox 161"/>
          <p:cNvSpPr txBox="1"/>
          <p:nvPr/>
        </p:nvSpPr>
        <p:spPr>
          <a:xfrm>
            <a:off x="593310" y="3065730"/>
            <a:ext cx="377709" cy="646331"/>
          </a:xfrm>
          <a:prstGeom prst="rect">
            <a:avLst/>
          </a:prstGeom>
          <a:noFill/>
        </p:spPr>
        <p:txBody>
          <a:bodyPr wrap="square" rtlCol="0">
            <a:spAutoFit/>
          </a:bodyPr>
          <a:lstStyle/>
          <a:p>
            <a:pPr defTabSz="914400">
              <a:defRPr/>
            </a:pPr>
            <a:r>
              <a:rPr lang="en-US" altLang="zh-CN" sz="3600" b="1" dirty="0">
                <a:solidFill>
                  <a:prstClr val="white"/>
                </a:solidFill>
                <a:cs typeface="+mn-ea"/>
                <a:sym typeface="+mn-lt"/>
              </a:rPr>
              <a:t>2</a:t>
            </a:r>
            <a:endParaRPr lang="zh-CN" altLang="en-US" sz="3600" b="1" dirty="0">
              <a:solidFill>
                <a:prstClr val="white"/>
              </a:solidFill>
              <a:cs typeface="+mn-ea"/>
              <a:sym typeface="+mn-lt"/>
            </a:endParaRPr>
          </a:p>
        </p:txBody>
      </p:sp>
      <p:sp>
        <p:nvSpPr>
          <p:cNvPr id="28" name="Freeform 5"/>
          <p:cNvSpPr/>
          <p:nvPr/>
        </p:nvSpPr>
        <p:spPr bwMode="auto">
          <a:xfrm rot="1855731">
            <a:off x="334538" y="4159160"/>
            <a:ext cx="935887" cy="843809"/>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accent1"/>
          </a:solidFill>
          <a:ln w="12700" cap="flat">
            <a:noFill/>
            <a:prstDash val="solid"/>
            <a:miter lim="800000"/>
          </a:ln>
          <a:effectLst/>
        </p:spPr>
        <p:txBody>
          <a:bodyPr vert="horz" wrap="square" lIns="91419" tIns="45709" rIns="91419" bIns="45709" numCol="1" anchor="t" anchorCtr="0" compatLnSpc="1"/>
          <a:lstStyle/>
          <a:p>
            <a:pPr defTabSz="914400">
              <a:defRPr/>
            </a:pPr>
            <a:endParaRPr lang="zh-CN" altLang="en-US" sz="1600">
              <a:solidFill>
                <a:prstClr val="black"/>
              </a:solidFill>
              <a:cs typeface="+mn-ea"/>
              <a:sym typeface="+mn-lt"/>
            </a:endParaRPr>
          </a:p>
        </p:txBody>
      </p:sp>
      <p:sp>
        <p:nvSpPr>
          <p:cNvPr id="29" name="TextBox 163"/>
          <p:cNvSpPr txBox="1"/>
          <p:nvPr/>
        </p:nvSpPr>
        <p:spPr>
          <a:xfrm>
            <a:off x="593563" y="4230325"/>
            <a:ext cx="377709" cy="646331"/>
          </a:xfrm>
          <a:prstGeom prst="rect">
            <a:avLst/>
          </a:prstGeom>
          <a:noFill/>
        </p:spPr>
        <p:txBody>
          <a:bodyPr wrap="square" rtlCol="0">
            <a:spAutoFit/>
          </a:bodyPr>
          <a:lstStyle/>
          <a:p>
            <a:pPr defTabSz="914400">
              <a:defRPr/>
            </a:pPr>
            <a:r>
              <a:rPr lang="en-US" altLang="zh-CN" sz="3600" b="1" dirty="0">
                <a:solidFill>
                  <a:prstClr val="white"/>
                </a:solidFill>
                <a:cs typeface="+mn-ea"/>
                <a:sym typeface="+mn-lt"/>
              </a:rPr>
              <a:t>3</a:t>
            </a:r>
            <a:endParaRPr lang="zh-CN" altLang="en-US" sz="3600" b="1" dirty="0">
              <a:solidFill>
                <a:prstClr val="white"/>
              </a:solidFill>
              <a:cs typeface="+mn-ea"/>
              <a:sym typeface="+mn-lt"/>
            </a:endParaRPr>
          </a:p>
        </p:txBody>
      </p:sp>
      <p:pic>
        <p:nvPicPr>
          <p:cNvPr id="39" name="图片 38"/>
          <p:cNvPicPr>
            <a:picLocks noChangeAspect="1"/>
          </p:cNvPicPr>
          <p:nvPr/>
        </p:nvPicPr>
        <p:blipFill>
          <a:blip r:embed="rId3"/>
          <a:stretch>
            <a:fillRect/>
          </a:stretch>
        </p:blipFill>
        <p:spPr>
          <a:xfrm>
            <a:off x="6096001" y="1317000"/>
            <a:ext cx="5168265" cy="3392171"/>
          </a:xfrm>
          <a:prstGeom prst="rect">
            <a:avLst/>
          </a:prstGeom>
        </p:spPr>
      </p:pic>
      <p:sp>
        <p:nvSpPr>
          <p:cNvPr id="35" name="文本框 34"/>
          <p:cNvSpPr txBox="1"/>
          <p:nvPr/>
        </p:nvSpPr>
        <p:spPr>
          <a:xfrm>
            <a:off x="1680000" y="302659"/>
            <a:ext cx="4536651" cy="584775"/>
          </a:xfrm>
          <a:prstGeom prst="rect">
            <a:avLst/>
          </a:prstGeom>
          <a:noFill/>
        </p:spPr>
        <p:txBody>
          <a:bodyPr wrap="square" rtlCol="0">
            <a:spAutoFit/>
          </a:bodyPr>
          <a:lstStyle/>
          <a:p>
            <a:r>
              <a:rPr lang="zh-CN" altLang="en-US" sz="3200" b="1" dirty="0">
                <a:cs typeface="+mn-ea"/>
                <a:sym typeface="+mn-lt"/>
              </a:rPr>
              <a:t>三违产生的直接原因</a:t>
            </a: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flipH="1">
            <a:off x="6135925" y="5154671"/>
            <a:ext cx="5221355" cy="926239"/>
            <a:chOff x="418296" y="3414352"/>
            <a:chExt cx="4217205" cy="748108"/>
          </a:xfrm>
        </p:grpSpPr>
        <p:sp>
          <p:nvSpPr>
            <p:cNvPr id="7" name="矩形 6"/>
            <p:cNvSpPr/>
            <p:nvPr/>
          </p:nvSpPr>
          <p:spPr>
            <a:xfrm>
              <a:off x="579571" y="3414352"/>
              <a:ext cx="4055930" cy="713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cs typeface="+mn-ea"/>
                <a:sym typeface="+mn-lt"/>
              </a:endParaRPr>
            </a:p>
          </p:txBody>
        </p:sp>
        <p:sp>
          <p:nvSpPr>
            <p:cNvPr id="10" name="TextBox 14"/>
            <p:cNvSpPr txBox="1"/>
            <p:nvPr/>
          </p:nvSpPr>
          <p:spPr>
            <a:xfrm>
              <a:off x="939390" y="3564242"/>
              <a:ext cx="3512357" cy="422596"/>
            </a:xfrm>
            <a:prstGeom prst="rect">
              <a:avLst/>
            </a:prstGeom>
            <a:noFill/>
          </p:spPr>
          <p:txBody>
            <a:bodyPr wrap="square" rtlCol="0">
              <a:spAutoFit/>
            </a:bodyPr>
            <a:lstStyle/>
            <a:p>
              <a:pPr algn="ctr" defTabSz="914400">
                <a:defRPr/>
              </a:pPr>
              <a:r>
                <a:rPr kumimoji="1" lang="zh-CN" altLang="en-US" sz="2800" b="1" kern="0" dirty="0">
                  <a:solidFill>
                    <a:schemeClr val="bg1"/>
                  </a:solidFill>
                  <a:cs typeface="+mn-ea"/>
                  <a:sym typeface="+mn-lt"/>
                </a:rPr>
                <a:t>出现违章操作行为的原因</a:t>
              </a:r>
            </a:p>
          </p:txBody>
        </p:sp>
        <p:sp>
          <p:nvSpPr>
            <p:cNvPr id="14" name="TextBox 15"/>
            <p:cNvSpPr txBox="1"/>
            <p:nvPr/>
          </p:nvSpPr>
          <p:spPr>
            <a:xfrm>
              <a:off x="418296" y="3491277"/>
              <a:ext cx="633832" cy="671183"/>
            </a:xfrm>
            <a:prstGeom prst="rect">
              <a:avLst/>
            </a:prstGeom>
            <a:noFill/>
          </p:spPr>
          <p:txBody>
            <a:bodyPr wrap="square" rtlCol="0">
              <a:spAutoFit/>
            </a:bodyPr>
            <a:lstStyle/>
            <a:p>
              <a:pPr defTabSz="914400">
                <a:defRPr/>
              </a:pPr>
              <a:r>
                <a:rPr lang="en-US" altLang="zh-CN" sz="4800" b="1" dirty="0">
                  <a:solidFill>
                    <a:prstClr val="white"/>
                  </a:solidFill>
                  <a:cs typeface="+mn-ea"/>
                  <a:sym typeface="+mn-lt"/>
                </a:rPr>
                <a:t>”</a:t>
              </a:r>
              <a:endParaRPr lang="zh-CN" altLang="en-US" sz="4800" b="1" dirty="0">
                <a:solidFill>
                  <a:prstClr val="white"/>
                </a:solidFill>
                <a:cs typeface="+mn-ea"/>
                <a:sym typeface="+mn-lt"/>
              </a:endParaRPr>
            </a:p>
          </p:txBody>
        </p:sp>
      </p:grpSp>
      <p:cxnSp>
        <p:nvCxnSpPr>
          <p:cNvPr id="15" name="直接连接符 14"/>
          <p:cNvCxnSpPr/>
          <p:nvPr/>
        </p:nvCxnSpPr>
        <p:spPr>
          <a:xfrm>
            <a:off x="1470661" y="2575560"/>
            <a:ext cx="4163060" cy="0"/>
          </a:xfrm>
          <a:prstGeom prst="line">
            <a:avLst/>
          </a:prstGeom>
          <a:ln>
            <a:solidFill>
              <a:schemeClr val="accent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7" name="矩形 47"/>
          <p:cNvSpPr>
            <a:spLocks noChangeArrowheads="1"/>
          </p:cNvSpPr>
          <p:nvPr/>
        </p:nvSpPr>
        <p:spPr bwMode="auto">
          <a:xfrm>
            <a:off x="1332865" y="2070735"/>
            <a:ext cx="4409440" cy="369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1" tIns="45705" rIns="91411" bIns="45705">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defTabSz="596900" eaLnBrk="0" hangingPunct="0">
              <a:spcBef>
                <a:spcPts val="1200"/>
              </a:spcBef>
              <a:buClr>
                <a:srgbClr val="0595D4"/>
              </a:buClr>
              <a:buNone/>
              <a:defRPr/>
            </a:pPr>
            <a:r>
              <a:rPr kumimoji="1" lang="zh-CN" altLang="en-US" sz="1800" b="1" kern="0" dirty="0">
                <a:solidFill>
                  <a:srgbClr val="EE410B"/>
                </a:solidFill>
                <a:latin typeface="+mn-lt"/>
                <a:ea typeface="+mn-ea"/>
                <a:cs typeface="+mn-ea"/>
                <a:sym typeface="+mn-lt"/>
              </a:rPr>
              <a:t>技术水平不高，不知道正确的操作方法；</a:t>
            </a:r>
          </a:p>
        </p:txBody>
      </p:sp>
      <p:cxnSp>
        <p:nvCxnSpPr>
          <p:cNvPr id="18" name="直接连接符 17"/>
          <p:cNvCxnSpPr/>
          <p:nvPr/>
        </p:nvCxnSpPr>
        <p:spPr>
          <a:xfrm>
            <a:off x="1358901" y="3599180"/>
            <a:ext cx="4274820" cy="0"/>
          </a:xfrm>
          <a:prstGeom prst="line">
            <a:avLst/>
          </a:prstGeom>
          <a:ln>
            <a:solidFill>
              <a:srgbClr val="FFC000"/>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0" name="矩形 47"/>
          <p:cNvSpPr>
            <a:spLocks noChangeArrowheads="1"/>
          </p:cNvSpPr>
          <p:nvPr/>
        </p:nvSpPr>
        <p:spPr bwMode="auto">
          <a:xfrm>
            <a:off x="1299846" y="3108326"/>
            <a:ext cx="4645025" cy="369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1" tIns="45705" rIns="91411" bIns="45705">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defTabSz="596900" eaLnBrk="0" hangingPunct="0">
              <a:spcBef>
                <a:spcPts val="1200"/>
              </a:spcBef>
              <a:buClr>
                <a:srgbClr val="0595D4"/>
              </a:buClr>
              <a:buNone/>
              <a:defRPr/>
            </a:pPr>
            <a:r>
              <a:rPr kumimoji="1" lang="zh-CN" altLang="en-US" sz="1800" kern="0" dirty="0">
                <a:solidFill>
                  <a:srgbClr val="FFC000"/>
                </a:solidFill>
                <a:latin typeface="+mn-lt"/>
                <a:ea typeface="+mn-ea"/>
                <a:cs typeface="+mn-ea"/>
                <a:sym typeface="+mn-lt"/>
              </a:rPr>
              <a:t>明知道是违章行为，但冒险作业；</a:t>
            </a:r>
          </a:p>
        </p:txBody>
      </p:sp>
      <p:cxnSp>
        <p:nvCxnSpPr>
          <p:cNvPr id="21" name="直接连接符 20"/>
          <p:cNvCxnSpPr/>
          <p:nvPr/>
        </p:nvCxnSpPr>
        <p:spPr>
          <a:xfrm>
            <a:off x="1297942" y="4781551"/>
            <a:ext cx="4478655" cy="0"/>
          </a:xfrm>
          <a:prstGeom prst="line">
            <a:avLst/>
          </a:prstGeom>
          <a:ln>
            <a:solidFill>
              <a:schemeClr val="accent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3" name="矩形 47"/>
          <p:cNvSpPr>
            <a:spLocks noChangeArrowheads="1"/>
          </p:cNvSpPr>
          <p:nvPr/>
        </p:nvSpPr>
        <p:spPr bwMode="auto">
          <a:xfrm>
            <a:off x="1332866" y="4061460"/>
            <a:ext cx="4578985" cy="6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1" tIns="45705" rIns="91411" bIns="45705">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defTabSz="596900" eaLnBrk="0" hangingPunct="0">
              <a:spcBef>
                <a:spcPts val="1200"/>
              </a:spcBef>
              <a:buClr>
                <a:srgbClr val="0595D4"/>
              </a:buClr>
              <a:buNone/>
              <a:defRPr/>
            </a:pPr>
            <a:r>
              <a:rPr kumimoji="1" lang="zh-CN" altLang="en-US" sz="1800" b="1" kern="0" dirty="0">
                <a:solidFill>
                  <a:srgbClr val="EE410B"/>
                </a:solidFill>
                <a:latin typeface="+mn-lt"/>
                <a:ea typeface="+mn-ea"/>
                <a:cs typeface="+mn-ea"/>
                <a:sym typeface="+mn-lt"/>
              </a:rPr>
              <a:t>明知道正确的操作方法，但怕麻烦，图省事而采取违章操作行为；</a:t>
            </a:r>
          </a:p>
        </p:txBody>
      </p:sp>
      <p:sp>
        <p:nvSpPr>
          <p:cNvPr id="24" name="Freeform 5"/>
          <p:cNvSpPr/>
          <p:nvPr/>
        </p:nvSpPr>
        <p:spPr bwMode="auto">
          <a:xfrm rot="1855731">
            <a:off x="320695" y="1920312"/>
            <a:ext cx="935887" cy="843809"/>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accent1"/>
          </a:solidFill>
          <a:ln w="12700" cap="flat">
            <a:noFill/>
            <a:prstDash val="solid"/>
            <a:miter lim="800000"/>
          </a:ln>
          <a:effectLst/>
        </p:spPr>
        <p:txBody>
          <a:bodyPr vert="horz" wrap="square" lIns="91419" tIns="45709" rIns="91419" bIns="45709" numCol="1" anchor="t" anchorCtr="0" compatLnSpc="1"/>
          <a:lstStyle/>
          <a:p>
            <a:pPr defTabSz="914400">
              <a:defRPr/>
            </a:pPr>
            <a:endParaRPr lang="zh-CN" altLang="en-US" sz="1600">
              <a:solidFill>
                <a:prstClr val="black"/>
              </a:solidFill>
              <a:cs typeface="+mn-ea"/>
              <a:sym typeface="+mn-lt"/>
            </a:endParaRPr>
          </a:p>
        </p:txBody>
      </p:sp>
      <p:sp>
        <p:nvSpPr>
          <p:cNvPr id="25" name="TextBox 159"/>
          <p:cNvSpPr txBox="1"/>
          <p:nvPr/>
        </p:nvSpPr>
        <p:spPr>
          <a:xfrm>
            <a:off x="579719" y="1991475"/>
            <a:ext cx="377709" cy="646331"/>
          </a:xfrm>
          <a:prstGeom prst="rect">
            <a:avLst/>
          </a:prstGeom>
          <a:noFill/>
        </p:spPr>
        <p:txBody>
          <a:bodyPr wrap="square" rtlCol="0">
            <a:spAutoFit/>
          </a:bodyPr>
          <a:lstStyle/>
          <a:p>
            <a:pPr defTabSz="914400">
              <a:defRPr/>
            </a:pPr>
            <a:r>
              <a:rPr lang="en-US" altLang="zh-CN" sz="3600" b="1" dirty="0">
                <a:solidFill>
                  <a:prstClr val="white"/>
                </a:solidFill>
                <a:cs typeface="+mn-ea"/>
                <a:sym typeface="+mn-lt"/>
              </a:rPr>
              <a:t>1</a:t>
            </a:r>
            <a:endParaRPr lang="zh-CN" altLang="en-US" sz="3600" b="1" dirty="0">
              <a:solidFill>
                <a:prstClr val="white"/>
              </a:solidFill>
              <a:cs typeface="+mn-ea"/>
              <a:sym typeface="+mn-lt"/>
            </a:endParaRPr>
          </a:p>
        </p:txBody>
      </p:sp>
      <p:sp>
        <p:nvSpPr>
          <p:cNvPr id="26" name="Freeform 5"/>
          <p:cNvSpPr/>
          <p:nvPr/>
        </p:nvSpPr>
        <p:spPr bwMode="auto">
          <a:xfrm rot="1855731">
            <a:off x="300630" y="3037101"/>
            <a:ext cx="935887" cy="843809"/>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FFC000"/>
          </a:solidFill>
          <a:ln w="12700" cap="flat">
            <a:noFill/>
            <a:prstDash val="solid"/>
            <a:miter lim="800000"/>
          </a:ln>
          <a:effectLst/>
        </p:spPr>
        <p:txBody>
          <a:bodyPr vert="horz" wrap="square" lIns="91419" tIns="45709" rIns="91419" bIns="45709" numCol="1" anchor="t" anchorCtr="0" compatLnSpc="1"/>
          <a:lstStyle/>
          <a:p>
            <a:pPr defTabSz="914400">
              <a:defRPr/>
            </a:pPr>
            <a:endParaRPr lang="zh-CN" altLang="en-US" sz="1600">
              <a:solidFill>
                <a:prstClr val="black"/>
              </a:solidFill>
              <a:cs typeface="+mn-ea"/>
              <a:sym typeface="+mn-lt"/>
            </a:endParaRPr>
          </a:p>
        </p:txBody>
      </p:sp>
      <p:sp>
        <p:nvSpPr>
          <p:cNvPr id="27" name="TextBox 161"/>
          <p:cNvSpPr txBox="1"/>
          <p:nvPr/>
        </p:nvSpPr>
        <p:spPr>
          <a:xfrm>
            <a:off x="559655" y="3108265"/>
            <a:ext cx="377709" cy="646331"/>
          </a:xfrm>
          <a:prstGeom prst="rect">
            <a:avLst/>
          </a:prstGeom>
          <a:noFill/>
        </p:spPr>
        <p:txBody>
          <a:bodyPr wrap="square" rtlCol="0">
            <a:spAutoFit/>
          </a:bodyPr>
          <a:lstStyle/>
          <a:p>
            <a:pPr defTabSz="914400">
              <a:defRPr/>
            </a:pPr>
            <a:r>
              <a:rPr lang="en-US" altLang="zh-CN" sz="3600" b="1" dirty="0">
                <a:solidFill>
                  <a:prstClr val="white"/>
                </a:solidFill>
                <a:cs typeface="+mn-ea"/>
                <a:sym typeface="+mn-lt"/>
              </a:rPr>
              <a:t>2</a:t>
            </a:r>
            <a:endParaRPr lang="zh-CN" altLang="en-US" sz="3600" b="1" dirty="0">
              <a:solidFill>
                <a:prstClr val="white"/>
              </a:solidFill>
              <a:cs typeface="+mn-ea"/>
              <a:sym typeface="+mn-lt"/>
            </a:endParaRPr>
          </a:p>
        </p:txBody>
      </p:sp>
      <p:sp>
        <p:nvSpPr>
          <p:cNvPr id="28" name="Freeform 5"/>
          <p:cNvSpPr/>
          <p:nvPr/>
        </p:nvSpPr>
        <p:spPr bwMode="auto">
          <a:xfrm rot="1855731">
            <a:off x="300883" y="4201694"/>
            <a:ext cx="935887" cy="843809"/>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accent1"/>
          </a:solidFill>
          <a:ln w="12700" cap="flat">
            <a:noFill/>
            <a:prstDash val="solid"/>
            <a:miter lim="800000"/>
          </a:ln>
          <a:effectLst/>
        </p:spPr>
        <p:txBody>
          <a:bodyPr vert="horz" wrap="square" lIns="91419" tIns="45709" rIns="91419" bIns="45709" numCol="1" anchor="t" anchorCtr="0" compatLnSpc="1"/>
          <a:lstStyle/>
          <a:p>
            <a:pPr defTabSz="914400">
              <a:defRPr/>
            </a:pPr>
            <a:endParaRPr lang="zh-CN" altLang="en-US" sz="1600">
              <a:solidFill>
                <a:prstClr val="black"/>
              </a:solidFill>
              <a:cs typeface="+mn-ea"/>
              <a:sym typeface="+mn-lt"/>
            </a:endParaRPr>
          </a:p>
        </p:txBody>
      </p:sp>
      <p:sp>
        <p:nvSpPr>
          <p:cNvPr id="29" name="TextBox 163"/>
          <p:cNvSpPr txBox="1"/>
          <p:nvPr/>
        </p:nvSpPr>
        <p:spPr>
          <a:xfrm>
            <a:off x="559908" y="4272859"/>
            <a:ext cx="377709" cy="646331"/>
          </a:xfrm>
          <a:prstGeom prst="rect">
            <a:avLst/>
          </a:prstGeom>
          <a:noFill/>
        </p:spPr>
        <p:txBody>
          <a:bodyPr wrap="square" rtlCol="0">
            <a:spAutoFit/>
          </a:bodyPr>
          <a:lstStyle/>
          <a:p>
            <a:pPr defTabSz="914400">
              <a:defRPr/>
            </a:pPr>
            <a:r>
              <a:rPr lang="en-US" altLang="zh-CN" sz="3600" b="1" dirty="0">
                <a:solidFill>
                  <a:prstClr val="white"/>
                </a:solidFill>
                <a:cs typeface="+mn-ea"/>
                <a:sym typeface="+mn-lt"/>
              </a:rPr>
              <a:t>3</a:t>
            </a:r>
            <a:endParaRPr lang="zh-CN" altLang="en-US" sz="3600" b="1" dirty="0">
              <a:solidFill>
                <a:prstClr val="white"/>
              </a:solidFill>
              <a:cs typeface="+mn-ea"/>
              <a:sym typeface="+mn-lt"/>
            </a:endParaRPr>
          </a:p>
        </p:txBody>
      </p:sp>
      <p:cxnSp>
        <p:nvCxnSpPr>
          <p:cNvPr id="2" name="直接连接符 1"/>
          <p:cNvCxnSpPr/>
          <p:nvPr/>
        </p:nvCxnSpPr>
        <p:spPr>
          <a:xfrm>
            <a:off x="1356995" y="5831205"/>
            <a:ext cx="4274820" cy="0"/>
          </a:xfrm>
          <a:prstGeom prst="line">
            <a:avLst/>
          </a:prstGeom>
          <a:ln>
            <a:solidFill>
              <a:srgbClr val="FFC000"/>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 name="矩形 47"/>
          <p:cNvSpPr>
            <a:spLocks noChangeArrowheads="1"/>
          </p:cNvSpPr>
          <p:nvPr/>
        </p:nvSpPr>
        <p:spPr bwMode="auto">
          <a:xfrm>
            <a:off x="1297941" y="5088891"/>
            <a:ext cx="4645025" cy="6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1" tIns="45705" rIns="91411" bIns="45705">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defTabSz="596900" eaLnBrk="0" hangingPunct="0">
              <a:spcBef>
                <a:spcPts val="1200"/>
              </a:spcBef>
              <a:buClr>
                <a:srgbClr val="0595D4"/>
              </a:buClr>
              <a:buNone/>
              <a:defRPr/>
            </a:pPr>
            <a:r>
              <a:rPr kumimoji="1" lang="zh-CN" altLang="en-US" sz="1800" kern="0" dirty="0">
                <a:solidFill>
                  <a:srgbClr val="FFC000"/>
                </a:solidFill>
                <a:latin typeface="+mn-lt"/>
                <a:ea typeface="+mn-ea"/>
                <a:cs typeface="+mn-ea"/>
                <a:sym typeface="+mn-lt"/>
              </a:rPr>
              <a:t>侥幸心里严重，明知道这种违章可能要出事故，还采取这种违章行为。</a:t>
            </a:r>
          </a:p>
        </p:txBody>
      </p:sp>
      <p:sp>
        <p:nvSpPr>
          <p:cNvPr id="4" name="Freeform 5"/>
          <p:cNvSpPr/>
          <p:nvPr/>
        </p:nvSpPr>
        <p:spPr bwMode="auto">
          <a:xfrm rot="1855731">
            <a:off x="298726" y="5269125"/>
            <a:ext cx="935887" cy="843809"/>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FFC000"/>
          </a:solidFill>
          <a:ln w="12700" cap="flat">
            <a:noFill/>
            <a:prstDash val="solid"/>
            <a:miter lim="800000"/>
          </a:ln>
          <a:effectLst/>
        </p:spPr>
        <p:txBody>
          <a:bodyPr vert="horz" wrap="square" lIns="91419" tIns="45709" rIns="91419" bIns="45709" numCol="1" anchor="t" anchorCtr="0" compatLnSpc="1"/>
          <a:lstStyle/>
          <a:p>
            <a:pPr defTabSz="914400">
              <a:defRPr/>
            </a:pPr>
            <a:endParaRPr lang="zh-CN" altLang="en-US" sz="1600">
              <a:solidFill>
                <a:prstClr val="black"/>
              </a:solidFill>
              <a:cs typeface="+mn-ea"/>
              <a:sym typeface="+mn-lt"/>
            </a:endParaRPr>
          </a:p>
        </p:txBody>
      </p:sp>
      <p:sp>
        <p:nvSpPr>
          <p:cNvPr id="5" name="TextBox 161"/>
          <p:cNvSpPr txBox="1"/>
          <p:nvPr/>
        </p:nvSpPr>
        <p:spPr>
          <a:xfrm>
            <a:off x="557750" y="5340290"/>
            <a:ext cx="377709" cy="646331"/>
          </a:xfrm>
          <a:prstGeom prst="rect">
            <a:avLst/>
          </a:prstGeom>
          <a:noFill/>
        </p:spPr>
        <p:txBody>
          <a:bodyPr wrap="square" rtlCol="0">
            <a:spAutoFit/>
          </a:bodyPr>
          <a:lstStyle/>
          <a:p>
            <a:pPr defTabSz="914400">
              <a:defRPr/>
            </a:pPr>
            <a:r>
              <a:rPr lang="en-US" sz="3600" b="1" dirty="0">
                <a:solidFill>
                  <a:prstClr val="white"/>
                </a:solidFill>
                <a:cs typeface="+mn-ea"/>
                <a:sym typeface="+mn-lt"/>
              </a:rPr>
              <a:t>4</a:t>
            </a:r>
          </a:p>
        </p:txBody>
      </p:sp>
      <p:pic>
        <p:nvPicPr>
          <p:cNvPr id="8" name="图片 7"/>
          <p:cNvPicPr>
            <a:picLocks noChangeAspect="1"/>
          </p:cNvPicPr>
          <p:nvPr/>
        </p:nvPicPr>
        <p:blipFill>
          <a:blip r:embed="rId3"/>
          <a:stretch>
            <a:fillRect/>
          </a:stretch>
        </p:blipFill>
        <p:spPr>
          <a:xfrm>
            <a:off x="6216651" y="1107440"/>
            <a:ext cx="4860925" cy="4118611"/>
          </a:xfrm>
          <a:prstGeom prst="rect">
            <a:avLst/>
          </a:prstGeom>
        </p:spPr>
      </p:pic>
      <p:sp>
        <p:nvSpPr>
          <p:cNvPr id="35" name="文本框 34"/>
          <p:cNvSpPr txBox="1"/>
          <p:nvPr/>
        </p:nvSpPr>
        <p:spPr>
          <a:xfrm>
            <a:off x="1680000" y="302659"/>
            <a:ext cx="4536651" cy="584775"/>
          </a:xfrm>
          <a:prstGeom prst="rect">
            <a:avLst/>
          </a:prstGeom>
          <a:noFill/>
        </p:spPr>
        <p:txBody>
          <a:bodyPr wrap="square" rtlCol="0">
            <a:spAutoFit/>
          </a:bodyPr>
          <a:lstStyle/>
          <a:p>
            <a:r>
              <a:rPr lang="zh-CN" altLang="en-US" sz="3200" b="1" dirty="0">
                <a:cs typeface="+mn-ea"/>
                <a:sym typeface="+mn-lt"/>
              </a:rPr>
              <a:t>三违产生的直接原因</a:t>
            </a: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flipH="1">
            <a:off x="6135925" y="5154671"/>
            <a:ext cx="5221355" cy="926239"/>
            <a:chOff x="418296" y="3414352"/>
            <a:chExt cx="4217205" cy="748108"/>
          </a:xfrm>
        </p:grpSpPr>
        <p:sp>
          <p:nvSpPr>
            <p:cNvPr id="7" name="矩形 6"/>
            <p:cNvSpPr/>
            <p:nvPr/>
          </p:nvSpPr>
          <p:spPr>
            <a:xfrm>
              <a:off x="579571" y="3414352"/>
              <a:ext cx="4055930" cy="713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cs typeface="+mn-ea"/>
                <a:sym typeface="+mn-lt"/>
              </a:endParaRPr>
            </a:p>
          </p:txBody>
        </p:sp>
        <p:sp>
          <p:nvSpPr>
            <p:cNvPr id="10" name="TextBox 14"/>
            <p:cNvSpPr txBox="1"/>
            <p:nvPr/>
          </p:nvSpPr>
          <p:spPr>
            <a:xfrm>
              <a:off x="939390" y="3564242"/>
              <a:ext cx="3512357" cy="422596"/>
            </a:xfrm>
            <a:prstGeom prst="rect">
              <a:avLst/>
            </a:prstGeom>
            <a:noFill/>
          </p:spPr>
          <p:txBody>
            <a:bodyPr wrap="square" rtlCol="0">
              <a:spAutoFit/>
            </a:bodyPr>
            <a:lstStyle/>
            <a:p>
              <a:pPr algn="ctr" defTabSz="914400">
                <a:defRPr/>
              </a:pPr>
              <a:r>
                <a:rPr kumimoji="1" lang="zh-CN" altLang="en-US" sz="2800" b="1" kern="0" dirty="0">
                  <a:solidFill>
                    <a:schemeClr val="bg1"/>
                  </a:solidFill>
                  <a:cs typeface="+mn-ea"/>
                  <a:sym typeface="+mn-lt"/>
                </a:rPr>
                <a:t>违反劳动纪律的原因</a:t>
              </a:r>
            </a:p>
          </p:txBody>
        </p:sp>
        <p:sp>
          <p:nvSpPr>
            <p:cNvPr id="14" name="TextBox 15"/>
            <p:cNvSpPr txBox="1"/>
            <p:nvPr/>
          </p:nvSpPr>
          <p:spPr>
            <a:xfrm>
              <a:off x="418296" y="3491277"/>
              <a:ext cx="633832" cy="671183"/>
            </a:xfrm>
            <a:prstGeom prst="rect">
              <a:avLst/>
            </a:prstGeom>
            <a:noFill/>
          </p:spPr>
          <p:txBody>
            <a:bodyPr wrap="square" rtlCol="0">
              <a:spAutoFit/>
            </a:bodyPr>
            <a:lstStyle/>
            <a:p>
              <a:pPr defTabSz="914400">
                <a:defRPr/>
              </a:pPr>
              <a:r>
                <a:rPr lang="en-US" altLang="zh-CN" sz="4800" b="1" dirty="0">
                  <a:solidFill>
                    <a:prstClr val="white"/>
                  </a:solidFill>
                  <a:cs typeface="+mn-ea"/>
                  <a:sym typeface="+mn-lt"/>
                </a:rPr>
                <a:t>”</a:t>
              </a:r>
              <a:endParaRPr lang="zh-CN" altLang="en-US" sz="4800" b="1" dirty="0">
                <a:solidFill>
                  <a:prstClr val="white"/>
                </a:solidFill>
                <a:cs typeface="+mn-ea"/>
                <a:sym typeface="+mn-lt"/>
              </a:endParaRPr>
            </a:p>
          </p:txBody>
        </p:sp>
      </p:grpSp>
      <p:cxnSp>
        <p:nvCxnSpPr>
          <p:cNvPr id="15" name="直接连接符 14"/>
          <p:cNvCxnSpPr/>
          <p:nvPr/>
        </p:nvCxnSpPr>
        <p:spPr>
          <a:xfrm>
            <a:off x="1470661" y="2575560"/>
            <a:ext cx="4163060" cy="0"/>
          </a:xfrm>
          <a:prstGeom prst="line">
            <a:avLst/>
          </a:prstGeom>
          <a:ln>
            <a:solidFill>
              <a:schemeClr val="accent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7" name="矩形 47"/>
          <p:cNvSpPr>
            <a:spLocks noChangeArrowheads="1"/>
          </p:cNvSpPr>
          <p:nvPr/>
        </p:nvSpPr>
        <p:spPr bwMode="auto">
          <a:xfrm>
            <a:off x="1332866" y="2070735"/>
            <a:ext cx="4883785" cy="369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1" tIns="45705" rIns="91411" bIns="45705">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defTabSz="596900" eaLnBrk="0" hangingPunct="0">
              <a:spcBef>
                <a:spcPts val="1200"/>
              </a:spcBef>
              <a:buClr>
                <a:srgbClr val="0595D4"/>
              </a:buClr>
              <a:buNone/>
              <a:defRPr/>
            </a:pPr>
            <a:r>
              <a:rPr kumimoji="1" lang="zh-CN" altLang="en-US" sz="1800" kern="0" dirty="0">
                <a:solidFill>
                  <a:srgbClr val="EE410B"/>
                </a:solidFill>
                <a:latin typeface="+mn-lt"/>
                <a:ea typeface="+mn-ea"/>
                <a:cs typeface="+mn-ea"/>
                <a:sym typeface="+mn-lt"/>
              </a:rPr>
              <a:t>管理不严、有章不循、有章不依、违章不究。</a:t>
            </a:r>
            <a:endParaRPr kumimoji="1" lang="zh-CN" altLang="en-US" sz="1800" b="1" kern="0" dirty="0">
              <a:solidFill>
                <a:srgbClr val="EE410B"/>
              </a:solidFill>
              <a:latin typeface="+mn-lt"/>
              <a:ea typeface="+mn-ea"/>
              <a:cs typeface="+mn-ea"/>
              <a:sym typeface="+mn-lt"/>
            </a:endParaRPr>
          </a:p>
        </p:txBody>
      </p:sp>
      <p:cxnSp>
        <p:nvCxnSpPr>
          <p:cNvPr id="18" name="直接连接符 17"/>
          <p:cNvCxnSpPr/>
          <p:nvPr/>
        </p:nvCxnSpPr>
        <p:spPr>
          <a:xfrm>
            <a:off x="1358901" y="3714751"/>
            <a:ext cx="4274820" cy="0"/>
          </a:xfrm>
          <a:prstGeom prst="line">
            <a:avLst/>
          </a:prstGeom>
          <a:ln>
            <a:solidFill>
              <a:srgbClr val="FFC000"/>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0" name="矩形 47"/>
          <p:cNvSpPr>
            <a:spLocks noChangeArrowheads="1"/>
          </p:cNvSpPr>
          <p:nvPr/>
        </p:nvSpPr>
        <p:spPr bwMode="auto">
          <a:xfrm>
            <a:off x="1282066" y="2706371"/>
            <a:ext cx="4869180" cy="923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1" tIns="45705" rIns="91411" bIns="45705">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defTabSz="596900" eaLnBrk="0" hangingPunct="0">
              <a:spcBef>
                <a:spcPts val="1200"/>
              </a:spcBef>
              <a:buClr>
                <a:srgbClr val="0595D4"/>
              </a:buClr>
              <a:buNone/>
              <a:defRPr/>
            </a:pPr>
            <a:r>
              <a:rPr kumimoji="1" lang="zh-CN" altLang="en-US" sz="1800" kern="0" dirty="0">
                <a:solidFill>
                  <a:srgbClr val="FFC000"/>
                </a:solidFill>
                <a:latin typeface="+mn-lt"/>
                <a:ea typeface="+mn-ea"/>
                <a:cs typeface="+mn-ea"/>
                <a:sym typeface="+mn-lt"/>
              </a:rPr>
              <a:t>一些单位有制度、有规章，都属于表面形式，满足于挂在墙上、写在纸上、说在嘴上，但不落实在行动上</a:t>
            </a:r>
          </a:p>
        </p:txBody>
      </p:sp>
      <p:cxnSp>
        <p:nvCxnSpPr>
          <p:cNvPr id="21" name="直接连接符 20"/>
          <p:cNvCxnSpPr/>
          <p:nvPr/>
        </p:nvCxnSpPr>
        <p:spPr>
          <a:xfrm>
            <a:off x="1297942" y="4781551"/>
            <a:ext cx="4478655" cy="0"/>
          </a:xfrm>
          <a:prstGeom prst="line">
            <a:avLst/>
          </a:prstGeom>
          <a:ln>
            <a:solidFill>
              <a:schemeClr val="accent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3" name="矩形 47"/>
          <p:cNvSpPr>
            <a:spLocks noChangeArrowheads="1"/>
          </p:cNvSpPr>
          <p:nvPr/>
        </p:nvSpPr>
        <p:spPr bwMode="auto">
          <a:xfrm>
            <a:off x="1282066" y="4021456"/>
            <a:ext cx="4838065" cy="6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1" tIns="45705" rIns="91411" bIns="45705">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defTabSz="596900" eaLnBrk="0" hangingPunct="0">
              <a:spcBef>
                <a:spcPts val="1200"/>
              </a:spcBef>
              <a:buClr>
                <a:srgbClr val="0595D4"/>
              </a:buClr>
              <a:buNone/>
              <a:defRPr/>
            </a:pPr>
            <a:r>
              <a:rPr kumimoji="1" lang="zh-CN" altLang="en-US" sz="1800" kern="0" dirty="0">
                <a:solidFill>
                  <a:srgbClr val="EE410B"/>
                </a:solidFill>
                <a:latin typeface="+mn-lt"/>
                <a:ea typeface="+mn-ea"/>
                <a:cs typeface="+mn-ea"/>
                <a:sym typeface="+mn-lt"/>
              </a:rPr>
              <a:t>真正发现违反劳动纪律行为的人和事，碍于情面，管理软弱，处理较少，使违规者胆子更大</a:t>
            </a:r>
            <a:endParaRPr kumimoji="1" lang="zh-CN" altLang="en-US" sz="1800" b="1" kern="0" dirty="0">
              <a:solidFill>
                <a:srgbClr val="EE410B"/>
              </a:solidFill>
              <a:latin typeface="+mn-lt"/>
              <a:ea typeface="+mn-ea"/>
              <a:cs typeface="+mn-ea"/>
              <a:sym typeface="+mn-lt"/>
            </a:endParaRPr>
          </a:p>
        </p:txBody>
      </p:sp>
      <p:sp>
        <p:nvSpPr>
          <p:cNvPr id="24" name="Freeform 5"/>
          <p:cNvSpPr/>
          <p:nvPr/>
        </p:nvSpPr>
        <p:spPr bwMode="auto">
          <a:xfrm rot="1855731">
            <a:off x="320695" y="1920312"/>
            <a:ext cx="935887" cy="843809"/>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accent1"/>
          </a:solidFill>
          <a:ln w="12700" cap="flat">
            <a:noFill/>
            <a:prstDash val="solid"/>
            <a:miter lim="800000"/>
          </a:ln>
          <a:effectLst/>
        </p:spPr>
        <p:txBody>
          <a:bodyPr vert="horz" wrap="square" lIns="91419" tIns="45709" rIns="91419" bIns="45709" numCol="1" anchor="t" anchorCtr="0" compatLnSpc="1"/>
          <a:lstStyle/>
          <a:p>
            <a:pPr defTabSz="914400">
              <a:defRPr/>
            </a:pPr>
            <a:endParaRPr lang="zh-CN" altLang="en-US" sz="1600">
              <a:solidFill>
                <a:prstClr val="black"/>
              </a:solidFill>
              <a:cs typeface="+mn-ea"/>
              <a:sym typeface="+mn-lt"/>
            </a:endParaRPr>
          </a:p>
        </p:txBody>
      </p:sp>
      <p:sp>
        <p:nvSpPr>
          <p:cNvPr id="25" name="TextBox 159"/>
          <p:cNvSpPr txBox="1"/>
          <p:nvPr/>
        </p:nvSpPr>
        <p:spPr>
          <a:xfrm>
            <a:off x="579719" y="1991475"/>
            <a:ext cx="377709" cy="646331"/>
          </a:xfrm>
          <a:prstGeom prst="rect">
            <a:avLst/>
          </a:prstGeom>
          <a:noFill/>
        </p:spPr>
        <p:txBody>
          <a:bodyPr wrap="square" rtlCol="0">
            <a:spAutoFit/>
          </a:bodyPr>
          <a:lstStyle/>
          <a:p>
            <a:pPr defTabSz="914400">
              <a:defRPr/>
            </a:pPr>
            <a:r>
              <a:rPr lang="en-US" altLang="zh-CN" sz="3600" b="1" dirty="0">
                <a:solidFill>
                  <a:prstClr val="white"/>
                </a:solidFill>
                <a:cs typeface="+mn-ea"/>
                <a:sym typeface="+mn-lt"/>
              </a:rPr>
              <a:t>1</a:t>
            </a:r>
            <a:endParaRPr lang="zh-CN" altLang="en-US" sz="3600" b="1" dirty="0">
              <a:solidFill>
                <a:prstClr val="white"/>
              </a:solidFill>
              <a:cs typeface="+mn-ea"/>
              <a:sym typeface="+mn-lt"/>
            </a:endParaRPr>
          </a:p>
        </p:txBody>
      </p:sp>
      <p:sp>
        <p:nvSpPr>
          <p:cNvPr id="26" name="Freeform 5"/>
          <p:cNvSpPr/>
          <p:nvPr/>
        </p:nvSpPr>
        <p:spPr bwMode="auto">
          <a:xfrm rot="1855731">
            <a:off x="300630" y="3037101"/>
            <a:ext cx="935887" cy="843809"/>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FFC000"/>
          </a:solidFill>
          <a:ln w="12700" cap="flat">
            <a:noFill/>
            <a:prstDash val="solid"/>
            <a:miter lim="800000"/>
          </a:ln>
          <a:effectLst/>
        </p:spPr>
        <p:txBody>
          <a:bodyPr vert="horz" wrap="square" lIns="91419" tIns="45709" rIns="91419" bIns="45709" numCol="1" anchor="t" anchorCtr="0" compatLnSpc="1"/>
          <a:lstStyle/>
          <a:p>
            <a:pPr defTabSz="914400">
              <a:defRPr/>
            </a:pPr>
            <a:endParaRPr lang="zh-CN" altLang="en-US" sz="1600">
              <a:solidFill>
                <a:prstClr val="black"/>
              </a:solidFill>
              <a:cs typeface="+mn-ea"/>
              <a:sym typeface="+mn-lt"/>
            </a:endParaRPr>
          </a:p>
        </p:txBody>
      </p:sp>
      <p:sp>
        <p:nvSpPr>
          <p:cNvPr id="27" name="TextBox 161"/>
          <p:cNvSpPr txBox="1"/>
          <p:nvPr/>
        </p:nvSpPr>
        <p:spPr>
          <a:xfrm>
            <a:off x="559655" y="3108265"/>
            <a:ext cx="377709" cy="646331"/>
          </a:xfrm>
          <a:prstGeom prst="rect">
            <a:avLst/>
          </a:prstGeom>
          <a:noFill/>
        </p:spPr>
        <p:txBody>
          <a:bodyPr wrap="square" rtlCol="0">
            <a:spAutoFit/>
          </a:bodyPr>
          <a:lstStyle/>
          <a:p>
            <a:pPr defTabSz="914400">
              <a:defRPr/>
            </a:pPr>
            <a:r>
              <a:rPr lang="en-US" altLang="zh-CN" sz="3600" b="1" dirty="0">
                <a:solidFill>
                  <a:prstClr val="white"/>
                </a:solidFill>
                <a:cs typeface="+mn-ea"/>
                <a:sym typeface="+mn-lt"/>
              </a:rPr>
              <a:t>2</a:t>
            </a:r>
            <a:endParaRPr lang="zh-CN" altLang="en-US" sz="3600" b="1" dirty="0">
              <a:solidFill>
                <a:prstClr val="white"/>
              </a:solidFill>
              <a:cs typeface="+mn-ea"/>
              <a:sym typeface="+mn-lt"/>
            </a:endParaRPr>
          </a:p>
        </p:txBody>
      </p:sp>
      <p:sp>
        <p:nvSpPr>
          <p:cNvPr id="28" name="Freeform 5"/>
          <p:cNvSpPr/>
          <p:nvPr/>
        </p:nvSpPr>
        <p:spPr bwMode="auto">
          <a:xfrm rot="1855731">
            <a:off x="300883" y="4201694"/>
            <a:ext cx="935887" cy="843809"/>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accent1"/>
          </a:solidFill>
          <a:ln w="12700" cap="flat">
            <a:noFill/>
            <a:prstDash val="solid"/>
            <a:miter lim="800000"/>
          </a:ln>
          <a:effectLst/>
        </p:spPr>
        <p:txBody>
          <a:bodyPr vert="horz" wrap="square" lIns="91419" tIns="45709" rIns="91419" bIns="45709" numCol="1" anchor="t" anchorCtr="0" compatLnSpc="1"/>
          <a:lstStyle/>
          <a:p>
            <a:pPr defTabSz="914400">
              <a:defRPr/>
            </a:pPr>
            <a:endParaRPr lang="zh-CN" altLang="en-US" sz="1600">
              <a:solidFill>
                <a:prstClr val="black"/>
              </a:solidFill>
              <a:cs typeface="+mn-ea"/>
              <a:sym typeface="+mn-lt"/>
            </a:endParaRPr>
          </a:p>
        </p:txBody>
      </p:sp>
      <p:sp>
        <p:nvSpPr>
          <p:cNvPr id="29" name="TextBox 163"/>
          <p:cNvSpPr txBox="1"/>
          <p:nvPr/>
        </p:nvSpPr>
        <p:spPr>
          <a:xfrm>
            <a:off x="559908" y="4272859"/>
            <a:ext cx="377709" cy="646331"/>
          </a:xfrm>
          <a:prstGeom prst="rect">
            <a:avLst/>
          </a:prstGeom>
          <a:noFill/>
        </p:spPr>
        <p:txBody>
          <a:bodyPr wrap="square" rtlCol="0">
            <a:spAutoFit/>
          </a:bodyPr>
          <a:lstStyle/>
          <a:p>
            <a:pPr defTabSz="914400">
              <a:defRPr/>
            </a:pPr>
            <a:r>
              <a:rPr lang="en-US" altLang="zh-CN" sz="3600" b="1" dirty="0">
                <a:solidFill>
                  <a:prstClr val="white"/>
                </a:solidFill>
                <a:cs typeface="+mn-ea"/>
                <a:sym typeface="+mn-lt"/>
              </a:rPr>
              <a:t>3</a:t>
            </a:r>
            <a:endParaRPr lang="zh-CN" altLang="en-US" sz="3600" b="1" dirty="0">
              <a:solidFill>
                <a:prstClr val="white"/>
              </a:solidFill>
              <a:cs typeface="+mn-ea"/>
              <a:sym typeface="+mn-lt"/>
            </a:endParaRPr>
          </a:p>
        </p:txBody>
      </p:sp>
      <p:cxnSp>
        <p:nvCxnSpPr>
          <p:cNvPr id="2" name="直接连接符 1"/>
          <p:cNvCxnSpPr/>
          <p:nvPr/>
        </p:nvCxnSpPr>
        <p:spPr>
          <a:xfrm>
            <a:off x="1356995" y="5831205"/>
            <a:ext cx="4274820" cy="0"/>
          </a:xfrm>
          <a:prstGeom prst="line">
            <a:avLst/>
          </a:prstGeom>
          <a:ln>
            <a:solidFill>
              <a:srgbClr val="FFC000"/>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 name="矩形 47"/>
          <p:cNvSpPr>
            <a:spLocks noChangeArrowheads="1"/>
          </p:cNvSpPr>
          <p:nvPr/>
        </p:nvSpPr>
        <p:spPr bwMode="auto">
          <a:xfrm>
            <a:off x="1297941" y="4910457"/>
            <a:ext cx="4645025" cy="923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1" tIns="45705" rIns="91411" bIns="45705">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defTabSz="596900" eaLnBrk="0" hangingPunct="0">
              <a:spcBef>
                <a:spcPts val="1200"/>
              </a:spcBef>
              <a:buClr>
                <a:srgbClr val="0595D4"/>
              </a:buClr>
              <a:buNone/>
              <a:defRPr/>
            </a:pPr>
            <a:r>
              <a:rPr kumimoji="1" lang="zh-CN" altLang="en-US" sz="1800" kern="0" dirty="0">
                <a:solidFill>
                  <a:srgbClr val="FFC000"/>
                </a:solidFill>
                <a:latin typeface="+mn-lt"/>
                <a:ea typeface="+mn-ea"/>
                <a:cs typeface="+mn-ea"/>
                <a:sym typeface="+mn-lt"/>
              </a:rPr>
              <a:t>未违章者纷纷效仿，直至酿成大的事故，给集体和个人带来不必要的损失，发生事故时后悔莫及。</a:t>
            </a:r>
          </a:p>
        </p:txBody>
      </p:sp>
      <p:sp>
        <p:nvSpPr>
          <p:cNvPr id="4" name="Freeform 5"/>
          <p:cNvSpPr/>
          <p:nvPr/>
        </p:nvSpPr>
        <p:spPr bwMode="auto">
          <a:xfrm rot="1855731">
            <a:off x="298726" y="5269125"/>
            <a:ext cx="935887" cy="843809"/>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FFC000"/>
          </a:solidFill>
          <a:ln w="12700" cap="flat">
            <a:noFill/>
            <a:prstDash val="solid"/>
            <a:miter lim="800000"/>
          </a:ln>
          <a:effectLst/>
        </p:spPr>
        <p:txBody>
          <a:bodyPr vert="horz" wrap="square" lIns="91419" tIns="45709" rIns="91419" bIns="45709" numCol="1" anchor="t" anchorCtr="0" compatLnSpc="1"/>
          <a:lstStyle/>
          <a:p>
            <a:pPr defTabSz="914400">
              <a:defRPr/>
            </a:pPr>
            <a:endParaRPr lang="zh-CN" altLang="en-US" sz="1600">
              <a:solidFill>
                <a:prstClr val="black"/>
              </a:solidFill>
              <a:cs typeface="+mn-ea"/>
              <a:sym typeface="+mn-lt"/>
            </a:endParaRPr>
          </a:p>
        </p:txBody>
      </p:sp>
      <p:sp>
        <p:nvSpPr>
          <p:cNvPr id="5" name="TextBox 161"/>
          <p:cNvSpPr txBox="1"/>
          <p:nvPr/>
        </p:nvSpPr>
        <p:spPr>
          <a:xfrm>
            <a:off x="557750" y="5340290"/>
            <a:ext cx="377709" cy="646331"/>
          </a:xfrm>
          <a:prstGeom prst="rect">
            <a:avLst/>
          </a:prstGeom>
          <a:noFill/>
        </p:spPr>
        <p:txBody>
          <a:bodyPr wrap="square" rtlCol="0">
            <a:spAutoFit/>
          </a:bodyPr>
          <a:lstStyle/>
          <a:p>
            <a:pPr defTabSz="914400">
              <a:defRPr/>
            </a:pPr>
            <a:r>
              <a:rPr lang="en-US" sz="3600" b="1" dirty="0">
                <a:solidFill>
                  <a:prstClr val="white"/>
                </a:solidFill>
                <a:cs typeface="+mn-ea"/>
                <a:sym typeface="+mn-lt"/>
              </a:rPr>
              <a:t>4</a:t>
            </a:r>
          </a:p>
        </p:txBody>
      </p:sp>
      <p:pic>
        <p:nvPicPr>
          <p:cNvPr id="9" name="图片 8"/>
          <p:cNvPicPr>
            <a:picLocks noChangeAspect="1"/>
          </p:cNvPicPr>
          <p:nvPr/>
        </p:nvPicPr>
        <p:blipFill>
          <a:blip r:embed="rId3"/>
          <a:srcRect t="5975" b="12736"/>
          <a:stretch>
            <a:fillRect/>
          </a:stretch>
        </p:blipFill>
        <p:spPr>
          <a:xfrm>
            <a:off x="6221731" y="1692277"/>
            <a:ext cx="4935855" cy="3396615"/>
          </a:xfrm>
          <a:prstGeom prst="rect">
            <a:avLst/>
          </a:prstGeom>
        </p:spPr>
      </p:pic>
      <p:sp>
        <p:nvSpPr>
          <p:cNvPr id="35" name="文本框 34"/>
          <p:cNvSpPr txBox="1"/>
          <p:nvPr/>
        </p:nvSpPr>
        <p:spPr>
          <a:xfrm>
            <a:off x="1680000" y="302659"/>
            <a:ext cx="4536651" cy="584775"/>
          </a:xfrm>
          <a:prstGeom prst="rect">
            <a:avLst/>
          </a:prstGeom>
          <a:noFill/>
        </p:spPr>
        <p:txBody>
          <a:bodyPr wrap="square" rtlCol="0">
            <a:spAutoFit/>
          </a:bodyPr>
          <a:lstStyle/>
          <a:p>
            <a:r>
              <a:rPr lang="zh-CN" altLang="en-US" sz="3200" b="1" dirty="0">
                <a:cs typeface="+mn-ea"/>
                <a:sym typeface="+mn-lt"/>
              </a:rPr>
              <a:t>三违产生的直接原因</a:t>
            </a: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58009" y="1067470"/>
            <a:ext cx="11973463" cy="4894735"/>
            <a:chOff x="118506" y="1073969"/>
            <a:chExt cx="8980097" cy="3671051"/>
          </a:xfrm>
        </p:grpSpPr>
        <p:sp>
          <p:nvSpPr>
            <p:cNvPr id="4" name="Freeform: Shape 3"/>
            <p:cNvSpPr/>
            <p:nvPr/>
          </p:nvSpPr>
          <p:spPr bwMode="auto">
            <a:xfrm>
              <a:off x="4008439" y="1189939"/>
              <a:ext cx="1035050" cy="1485900"/>
            </a:xfrm>
            <a:custGeom>
              <a:avLst/>
              <a:gdLst/>
              <a:ahLst/>
              <a:cxnLst>
                <a:cxn ang="0">
                  <a:pos x="224" y="205"/>
                </a:cxn>
                <a:cxn ang="0">
                  <a:pos x="207" y="229"/>
                </a:cxn>
                <a:cxn ang="0">
                  <a:pos x="201" y="220"/>
                </a:cxn>
                <a:cxn ang="0">
                  <a:pos x="179" y="211"/>
                </a:cxn>
                <a:cxn ang="0">
                  <a:pos x="156" y="220"/>
                </a:cxn>
                <a:cxn ang="0">
                  <a:pos x="147" y="243"/>
                </a:cxn>
                <a:cxn ang="0">
                  <a:pos x="156" y="265"/>
                </a:cxn>
                <a:cxn ang="0">
                  <a:pos x="175" y="275"/>
                </a:cxn>
                <a:cxn ang="0">
                  <a:pos x="141" y="322"/>
                </a:cxn>
                <a:cxn ang="0">
                  <a:pos x="122" y="283"/>
                </a:cxn>
                <a:cxn ang="0">
                  <a:pos x="102" y="322"/>
                </a:cxn>
                <a:cxn ang="0">
                  <a:pos x="63" y="269"/>
                </a:cxn>
                <a:cxn ang="0">
                  <a:pos x="54" y="283"/>
                </a:cxn>
                <a:cxn ang="0">
                  <a:pos x="32" y="293"/>
                </a:cxn>
                <a:cxn ang="0">
                  <a:pos x="9" y="283"/>
                </a:cxn>
                <a:cxn ang="0">
                  <a:pos x="0" y="261"/>
                </a:cxn>
                <a:cxn ang="0">
                  <a:pos x="9" y="238"/>
                </a:cxn>
                <a:cxn ang="0">
                  <a:pos x="32" y="229"/>
                </a:cxn>
                <a:cxn ang="0">
                  <a:pos x="33" y="229"/>
                </a:cxn>
                <a:cxn ang="0">
                  <a:pos x="15" y="205"/>
                </a:cxn>
                <a:cxn ang="0">
                  <a:pos x="122" y="0"/>
                </a:cxn>
                <a:cxn ang="0">
                  <a:pos x="224" y="205"/>
                </a:cxn>
              </a:cxnLst>
              <a:rect l="0" t="0" r="r" b="b"/>
              <a:pathLst>
                <a:path w="224" h="322">
                  <a:moveTo>
                    <a:pt x="224" y="205"/>
                  </a:moveTo>
                  <a:cubicBezTo>
                    <a:pt x="207" y="229"/>
                    <a:pt x="207" y="229"/>
                    <a:pt x="207" y="229"/>
                  </a:cubicBezTo>
                  <a:cubicBezTo>
                    <a:pt x="206" y="226"/>
                    <a:pt x="204" y="223"/>
                    <a:pt x="201" y="220"/>
                  </a:cubicBezTo>
                  <a:cubicBezTo>
                    <a:pt x="195" y="214"/>
                    <a:pt x="188" y="211"/>
                    <a:pt x="179" y="211"/>
                  </a:cubicBezTo>
                  <a:cubicBezTo>
                    <a:pt x="170" y="211"/>
                    <a:pt x="163" y="214"/>
                    <a:pt x="156" y="220"/>
                  </a:cubicBezTo>
                  <a:cubicBezTo>
                    <a:pt x="150" y="227"/>
                    <a:pt x="147" y="234"/>
                    <a:pt x="147" y="243"/>
                  </a:cubicBezTo>
                  <a:cubicBezTo>
                    <a:pt x="147" y="252"/>
                    <a:pt x="150" y="259"/>
                    <a:pt x="156" y="265"/>
                  </a:cubicBezTo>
                  <a:cubicBezTo>
                    <a:pt x="162" y="271"/>
                    <a:pt x="168" y="274"/>
                    <a:pt x="175" y="275"/>
                  </a:cubicBezTo>
                  <a:cubicBezTo>
                    <a:pt x="141" y="322"/>
                    <a:pt x="141" y="322"/>
                    <a:pt x="141" y="322"/>
                  </a:cubicBezTo>
                  <a:cubicBezTo>
                    <a:pt x="122" y="283"/>
                    <a:pt x="122" y="283"/>
                    <a:pt x="122" y="283"/>
                  </a:cubicBezTo>
                  <a:cubicBezTo>
                    <a:pt x="102" y="322"/>
                    <a:pt x="102" y="322"/>
                    <a:pt x="102" y="322"/>
                  </a:cubicBezTo>
                  <a:cubicBezTo>
                    <a:pt x="63" y="269"/>
                    <a:pt x="63" y="269"/>
                    <a:pt x="63" y="269"/>
                  </a:cubicBezTo>
                  <a:cubicBezTo>
                    <a:pt x="61" y="275"/>
                    <a:pt x="58" y="279"/>
                    <a:pt x="54" y="283"/>
                  </a:cubicBezTo>
                  <a:cubicBezTo>
                    <a:pt x="48" y="290"/>
                    <a:pt x="41" y="293"/>
                    <a:pt x="32" y="293"/>
                  </a:cubicBezTo>
                  <a:cubicBezTo>
                    <a:pt x="23" y="293"/>
                    <a:pt x="15" y="290"/>
                    <a:pt x="9" y="283"/>
                  </a:cubicBezTo>
                  <a:cubicBezTo>
                    <a:pt x="3" y="277"/>
                    <a:pt x="0" y="270"/>
                    <a:pt x="0" y="261"/>
                  </a:cubicBezTo>
                  <a:cubicBezTo>
                    <a:pt x="0" y="252"/>
                    <a:pt x="3" y="245"/>
                    <a:pt x="9" y="238"/>
                  </a:cubicBezTo>
                  <a:cubicBezTo>
                    <a:pt x="15" y="232"/>
                    <a:pt x="23" y="229"/>
                    <a:pt x="32" y="229"/>
                  </a:cubicBezTo>
                  <a:cubicBezTo>
                    <a:pt x="32" y="229"/>
                    <a:pt x="32" y="229"/>
                    <a:pt x="33" y="229"/>
                  </a:cubicBezTo>
                  <a:cubicBezTo>
                    <a:pt x="15" y="205"/>
                    <a:pt x="15" y="205"/>
                    <a:pt x="15" y="205"/>
                  </a:cubicBezTo>
                  <a:cubicBezTo>
                    <a:pt x="122" y="0"/>
                    <a:pt x="122" y="0"/>
                    <a:pt x="122" y="0"/>
                  </a:cubicBezTo>
                  <a:lnTo>
                    <a:pt x="224" y="205"/>
                  </a:lnTo>
                  <a:close/>
                </a:path>
              </a:pathLst>
            </a:custGeom>
            <a:solidFill>
              <a:schemeClr val="accent2"/>
            </a:solidFill>
            <a:ln w="19050">
              <a:solidFill>
                <a:schemeClr val="bg1"/>
              </a:solidFill>
              <a:round/>
            </a:ln>
          </p:spPr>
          <p:txBody>
            <a:bodyPr anchor="ctr"/>
            <a:lstStyle/>
            <a:p>
              <a:pPr algn="ctr" defTabSz="914400">
                <a:defRPr/>
              </a:pPr>
              <a:endParaRPr sz="2135">
                <a:solidFill>
                  <a:prstClr val="white">
                    <a:lumMod val="50000"/>
                  </a:prstClr>
                </a:solidFill>
                <a:cs typeface="+mn-ea"/>
                <a:sym typeface="+mn-lt"/>
              </a:endParaRPr>
            </a:p>
          </p:txBody>
        </p:sp>
        <p:sp>
          <p:nvSpPr>
            <p:cNvPr id="5" name="Freeform: Shape 4"/>
            <p:cNvSpPr/>
            <p:nvPr/>
          </p:nvSpPr>
          <p:spPr bwMode="auto">
            <a:xfrm>
              <a:off x="3025777" y="2136090"/>
              <a:ext cx="1454150" cy="1065213"/>
            </a:xfrm>
            <a:custGeom>
              <a:avLst/>
              <a:gdLst/>
              <a:ahLst/>
              <a:cxnLst>
                <a:cxn ang="0">
                  <a:pos x="315" y="117"/>
                </a:cxn>
                <a:cxn ang="0">
                  <a:pos x="272" y="124"/>
                </a:cxn>
                <a:cxn ang="0">
                  <a:pos x="303" y="156"/>
                </a:cxn>
                <a:cxn ang="0">
                  <a:pos x="245" y="176"/>
                </a:cxn>
                <a:cxn ang="0">
                  <a:pos x="245" y="176"/>
                </a:cxn>
                <a:cxn ang="0">
                  <a:pos x="255" y="199"/>
                </a:cxn>
                <a:cxn ang="0">
                  <a:pos x="245" y="221"/>
                </a:cxn>
                <a:cxn ang="0">
                  <a:pos x="223" y="231"/>
                </a:cxn>
                <a:cxn ang="0">
                  <a:pos x="200" y="221"/>
                </a:cxn>
                <a:cxn ang="0">
                  <a:pos x="191" y="199"/>
                </a:cxn>
                <a:cxn ang="0">
                  <a:pos x="191" y="195"/>
                </a:cxn>
                <a:cxn ang="0">
                  <a:pos x="166" y="204"/>
                </a:cxn>
                <a:cxn ang="0">
                  <a:pos x="0" y="36"/>
                </a:cxn>
                <a:cxn ang="0">
                  <a:pos x="228" y="0"/>
                </a:cxn>
                <a:cxn ang="0">
                  <a:pos x="246" y="24"/>
                </a:cxn>
                <a:cxn ang="0">
                  <a:pos x="245" y="24"/>
                </a:cxn>
                <a:cxn ang="0">
                  <a:pos x="222" y="33"/>
                </a:cxn>
                <a:cxn ang="0">
                  <a:pos x="213" y="56"/>
                </a:cxn>
                <a:cxn ang="0">
                  <a:pos x="222" y="78"/>
                </a:cxn>
                <a:cxn ang="0">
                  <a:pos x="245" y="88"/>
                </a:cxn>
                <a:cxn ang="0">
                  <a:pos x="267" y="78"/>
                </a:cxn>
                <a:cxn ang="0">
                  <a:pos x="276" y="64"/>
                </a:cxn>
                <a:cxn ang="0">
                  <a:pos x="315" y="117"/>
                </a:cxn>
              </a:cxnLst>
              <a:rect l="0" t="0" r="r" b="b"/>
              <a:pathLst>
                <a:path w="315" h="231">
                  <a:moveTo>
                    <a:pt x="315" y="117"/>
                  </a:moveTo>
                  <a:cubicBezTo>
                    <a:pt x="272" y="124"/>
                    <a:pt x="272" y="124"/>
                    <a:pt x="272" y="124"/>
                  </a:cubicBezTo>
                  <a:cubicBezTo>
                    <a:pt x="303" y="156"/>
                    <a:pt x="303" y="156"/>
                    <a:pt x="303" y="156"/>
                  </a:cubicBezTo>
                  <a:cubicBezTo>
                    <a:pt x="245" y="176"/>
                    <a:pt x="245" y="176"/>
                    <a:pt x="245" y="176"/>
                  </a:cubicBezTo>
                  <a:cubicBezTo>
                    <a:pt x="245" y="176"/>
                    <a:pt x="245" y="176"/>
                    <a:pt x="245" y="176"/>
                  </a:cubicBezTo>
                  <a:cubicBezTo>
                    <a:pt x="251" y="182"/>
                    <a:pt x="255" y="190"/>
                    <a:pt x="255" y="199"/>
                  </a:cubicBezTo>
                  <a:cubicBezTo>
                    <a:pt x="255" y="208"/>
                    <a:pt x="251" y="215"/>
                    <a:pt x="245" y="221"/>
                  </a:cubicBezTo>
                  <a:cubicBezTo>
                    <a:pt x="239" y="227"/>
                    <a:pt x="232" y="231"/>
                    <a:pt x="223" y="231"/>
                  </a:cubicBezTo>
                  <a:cubicBezTo>
                    <a:pt x="214" y="231"/>
                    <a:pt x="206" y="227"/>
                    <a:pt x="200" y="221"/>
                  </a:cubicBezTo>
                  <a:cubicBezTo>
                    <a:pt x="194" y="215"/>
                    <a:pt x="191" y="208"/>
                    <a:pt x="191" y="199"/>
                  </a:cubicBezTo>
                  <a:cubicBezTo>
                    <a:pt x="191" y="198"/>
                    <a:pt x="191" y="196"/>
                    <a:pt x="191" y="195"/>
                  </a:cubicBezTo>
                  <a:cubicBezTo>
                    <a:pt x="166" y="204"/>
                    <a:pt x="166" y="204"/>
                    <a:pt x="166" y="204"/>
                  </a:cubicBezTo>
                  <a:cubicBezTo>
                    <a:pt x="0" y="36"/>
                    <a:pt x="0" y="36"/>
                    <a:pt x="0" y="36"/>
                  </a:cubicBezTo>
                  <a:cubicBezTo>
                    <a:pt x="228" y="0"/>
                    <a:pt x="228" y="0"/>
                    <a:pt x="228" y="0"/>
                  </a:cubicBezTo>
                  <a:cubicBezTo>
                    <a:pt x="246" y="24"/>
                    <a:pt x="246" y="24"/>
                    <a:pt x="246" y="24"/>
                  </a:cubicBezTo>
                  <a:cubicBezTo>
                    <a:pt x="245" y="24"/>
                    <a:pt x="245" y="24"/>
                    <a:pt x="245" y="24"/>
                  </a:cubicBezTo>
                  <a:cubicBezTo>
                    <a:pt x="236" y="24"/>
                    <a:pt x="228" y="27"/>
                    <a:pt x="222" y="33"/>
                  </a:cubicBezTo>
                  <a:cubicBezTo>
                    <a:pt x="216" y="40"/>
                    <a:pt x="213" y="47"/>
                    <a:pt x="213" y="56"/>
                  </a:cubicBezTo>
                  <a:cubicBezTo>
                    <a:pt x="213" y="65"/>
                    <a:pt x="216" y="72"/>
                    <a:pt x="222" y="78"/>
                  </a:cubicBezTo>
                  <a:cubicBezTo>
                    <a:pt x="228" y="85"/>
                    <a:pt x="236" y="88"/>
                    <a:pt x="245" y="88"/>
                  </a:cubicBezTo>
                  <a:cubicBezTo>
                    <a:pt x="254" y="88"/>
                    <a:pt x="261" y="85"/>
                    <a:pt x="267" y="78"/>
                  </a:cubicBezTo>
                  <a:cubicBezTo>
                    <a:pt x="271" y="74"/>
                    <a:pt x="274" y="70"/>
                    <a:pt x="276" y="64"/>
                  </a:cubicBezTo>
                  <a:lnTo>
                    <a:pt x="315" y="117"/>
                  </a:lnTo>
                  <a:close/>
                </a:path>
              </a:pathLst>
            </a:custGeom>
            <a:solidFill>
              <a:schemeClr val="accent1"/>
            </a:solidFill>
            <a:ln w="19050">
              <a:solidFill>
                <a:schemeClr val="bg1"/>
              </a:solidFill>
              <a:round/>
            </a:ln>
          </p:spPr>
          <p:txBody>
            <a:bodyPr anchor="ctr"/>
            <a:lstStyle/>
            <a:p>
              <a:pPr algn="ctr" defTabSz="914400">
                <a:defRPr/>
              </a:pPr>
              <a:endParaRPr sz="2135">
                <a:solidFill>
                  <a:prstClr val="white">
                    <a:lumMod val="50000"/>
                  </a:prstClr>
                </a:solidFill>
                <a:cs typeface="+mn-ea"/>
                <a:sym typeface="+mn-lt"/>
              </a:endParaRPr>
            </a:p>
          </p:txBody>
        </p:sp>
        <p:sp>
          <p:nvSpPr>
            <p:cNvPr id="6" name="Freeform: Shape 5"/>
            <p:cNvSpPr/>
            <p:nvPr/>
          </p:nvSpPr>
          <p:spPr bwMode="auto">
            <a:xfrm>
              <a:off x="3551239" y="2855227"/>
              <a:ext cx="1238250" cy="1357313"/>
            </a:xfrm>
            <a:custGeom>
              <a:avLst/>
              <a:gdLst/>
              <a:ahLst/>
              <a:cxnLst>
                <a:cxn ang="0">
                  <a:pos x="189" y="0"/>
                </a:cxn>
                <a:cxn ang="0">
                  <a:pos x="179" y="46"/>
                </a:cxn>
                <a:cxn ang="0">
                  <a:pos x="221" y="24"/>
                </a:cxn>
                <a:cxn ang="0">
                  <a:pos x="219" y="89"/>
                </a:cxn>
                <a:cxn ang="0">
                  <a:pos x="236" y="84"/>
                </a:cxn>
                <a:cxn ang="0">
                  <a:pos x="258" y="93"/>
                </a:cxn>
                <a:cxn ang="0">
                  <a:pos x="268" y="116"/>
                </a:cxn>
                <a:cxn ang="0">
                  <a:pos x="258" y="138"/>
                </a:cxn>
                <a:cxn ang="0">
                  <a:pos x="236" y="148"/>
                </a:cxn>
                <a:cxn ang="0">
                  <a:pos x="218" y="142"/>
                </a:cxn>
                <a:cxn ang="0">
                  <a:pos x="218" y="176"/>
                </a:cxn>
                <a:cxn ang="0">
                  <a:pos x="0" y="294"/>
                </a:cxn>
                <a:cxn ang="0">
                  <a:pos x="52" y="48"/>
                </a:cxn>
                <a:cxn ang="0">
                  <a:pos x="77" y="39"/>
                </a:cxn>
                <a:cxn ang="0">
                  <a:pos x="77" y="43"/>
                </a:cxn>
                <a:cxn ang="0">
                  <a:pos x="86" y="65"/>
                </a:cxn>
                <a:cxn ang="0">
                  <a:pos x="109" y="75"/>
                </a:cxn>
                <a:cxn ang="0">
                  <a:pos x="131" y="65"/>
                </a:cxn>
                <a:cxn ang="0">
                  <a:pos x="141" y="43"/>
                </a:cxn>
                <a:cxn ang="0">
                  <a:pos x="131" y="20"/>
                </a:cxn>
                <a:cxn ang="0">
                  <a:pos x="131" y="20"/>
                </a:cxn>
                <a:cxn ang="0">
                  <a:pos x="189" y="0"/>
                </a:cxn>
              </a:cxnLst>
              <a:rect l="0" t="0" r="r" b="b"/>
              <a:pathLst>
                <a:path w="268" h="294">
                  <a:moveTo>
                    <a:pt x="189" y="0"/>
                  </a:moveTo>
                  <a:cubicBezTo>
                    <a:pt x="179" y="46"/>
                    <a:pt x="179" y="46"/>
                    <a:pt x="179" y="46"/>
                  </a:cubicBezTo>
                  <a:cubicBezTo>
                    <a:pt x="221" y="24"/>
                    <a:pt x="221" y="24"/>
                    <a:pt x="221" y="24"/>
                  </a:cubicBezTo>
                  <a:cubicBezTo>
                    <a:pt x="219" y="89"/>
                    <a:pt x="219" y="89"/>
                    <a:pt x="219" y="89"/>
                  </a:cubicBezTo>
                  <a:cubicBezTo>
                    <a:pt x="224" y="86"/>
                    <a:pt x="230" y="84"/>
                    <a:pt x="236" y="84"/>
                  </a:cubicBezTo>
                  <a:cubicBezTo>
                    <a:pt x="245" y="84"/>
                    <a:pt x="252" y="87"/>
                    <a:pt x="258" y="93"/>
                  </a:cubicBezTo>
                  <a:cubicBezTo>
                    <a:pt x="265" y="99"/>
                    <a:pt x="268" y="107"/>
                    <a:pt x="268" y="116"/>
                  </a:cubicBezTo>
                  <a:cubicBezTo>
                    <a:pt x="268" y="125"/>
                    <a:pt x="265" y="132"/>
                    <a:pt x="258" y="138"/>
                  </a:cubicBezTo>
                  <a:cubicBezTo>
                    <a:pt x="252" y="144"/>
                    <a:pt x="245" y="148"/>
                    <a:pt x="236" y="148"/>
                  </a:cubicBezTo>
                  <a:cubicBezTo>
                    <a:pt x="229" y="148"/>
                    <a:pt x="224" y="146"/>
                    <a:pt x="218" y="142"/>
                  </a:cubicBezTo>
                  <a:cubicBezTo>
                    <a:pt x="218" y="176"/>
                    <a:pt x="218" y="176"/>
                    <a:pt x="218" y="176"/>
                  </a:cubicBezTo>
                  <a:cubicBezTo>
                    <a:pt x="0" y="294"/>
                    <a:pt x="0" y="294"/>
                    <a:pt x="0" y="294"/>
                  </a:cubicBezTo>
                  <a:cubicBezTo>
                    <a:pt x="52" y="48"/>
                    <a:pt x="52" y="48"/>
                    <a:pt x="52" y="48"/>
                  </a:cubicBezTo>
                  <a:cubicBezTo>
                    <a:pt x="77" y="39"/>
                    <a:pt x="77" y="39"/>
                    <a:pt x="77" y="39"/>
                  </a:cubicBezTo>
                  <a:cubicBezTo>
                    <a:pt x="77" y="40"/>
                    <a:pt x="77" y="42"/>
                    <a:pt x="77" y="43"/>
                  </a:cubicBezTo>
                  <a:cubicBezTo>
                    <a:pt x="77" y="52"/>
                    <a:pt x="80" y="59"/>
                    <a:pt x="86" y="65"/>
                  </a:cubicBezTo>
                  <a:cubicBezTo>
                    <a:pt x="92" y="71"/>
                    <a:pt x="100" y="75"/>
                    <a:pt x="109" y="75"/>
                  </a:cubicBezTo>
                  <a:cubicBezTo>
                    <a:pt x="118" y="75"/>
                    <a:pt x="125" y="71"/>
                    <a:pt x="131" y="65"/>
                  </a:cubicBezTo>
                  <a:cubicBezTo>
                    <a:pt x="137" y="59"/>
                    <a:pt x="141" y="52"/>
                    <a:pt x="141" y="43"/>
                  </a:cubicBezTo>
                  <a:cubicBezTo>
                    <a:pt x="141" y="34"/>
                    <a:pt x="137" y="26"/>
                    <a:pt x="131" y="20"/>
                  </a:cubicBezTo>
                  <a:cubicBezTo>
                    <a:pt x="131" y="20"/>
                    <a:pt x="131" y="20"/>
                    <a:pt x="131" y="20"/>
                  </a:cubicBezTo>
                  <a:lnTo>
                    <a:pt x="189" y="0"/>
                  </a:lnTo>
                  <a:close/>
                </a:path>
              </a:pathLst>
            </a:custGeom>
            <a:solidFill>
              <a:schemeClr val="accent6"/>
            </a:solidFill>
            <a:ln w="19050">
              <a:solidFill>
                <a:schemeClr val="bg1"/>
              </a:solidFill>
              <a:round/>
            </a:ln>
          </p:spPr>
          <p:txBody>
            <a:bodyPr anchor="ctr"/>
            <a:lstStyle/>
            <a:p>
              <a:pPr algn="ctr" defTabSz="914400">
                <a:defRPr/>
              </a:pPr>
              <a:endParaRPr sz="2135">
                <a:solidFill>
                  <a:prstClr val="white">
                    <a:lumMod val="50000"/>
                  </a:prstClr>
                </a:solidFill>
                <a:cs typeface="+mn-ea"/>
                <a:sym typeface="+mn-lt"/>
              </a:endParaRPr>
            </a:p>
          </p:txBody>
        </p:sp>
        <p:sp>
          <p:nvSpPr>
            <p:cNvPr id="7" name="Freeform: Shape 6"/>
            <p:cNvSpPr/>
            <p:nvPr/>
          </p:nvSpPr>
          <p:spPr bwMode="auto">
            <a:xfrm>
              <a:off x="4557715" y="2796490"/>
              <a:ext cx="1020763" cy="1406525"/>
            </a:xfrm>
            <a:custGeom>
              <a:avLst/>
              <a:gdLst/>
              <a:ahLst/>
              <a:cxnLst>
                <a:cxn ang="0">
                  <a:pos x="3" y="37"/>
                </a:cxn>
                <a:cxn ang="0">
                  <a:pos x="44" y="59"/>
                </a:cxn>
                <a:cxn ang="0">
                  <a:pos x="35" y="12"/>
                </a:cxn>
                <a:cxn ang="0">
                  <a:pos x="94" y="32"/>
                </a:cxn>
                <a:cxn ang="0">
                  <a:pos x="94" y="32"/>
                </a:cxn>
                <a:cxn ang="0">
                  <a:pos x="103" y="9"/>
                </a:cxn>
                <a:cxn ang="0">
                  <a:pos x="126" y="0"/>
                </a:cxn>
                <a:cxn ang="0">
                  <a:pos x="148" y="9"/>
                </a:cxn>
                <a:cxn ang="0">
                  <a:pos x="158" y="32"/>
                </a:cxn>
                <a:cxn ang="0">
                  <a:pos x="151" y="51"/>
                </a:cxn>
                <a:cxn ang="0">
                  <a:pos x="173" y="59"/>
                </a:cxn>
                <a:cxn ang="0">
                  <a:pos x="174" y="59"/>
                </a:cxn>
                <a:cxn ang="0">
                  <a:pos x="221" y="304"/>
                </a:cxn>
                <a:cxn ang="0">
                  <a:pos x="220" y="305"/>
                </a:cxn>
                <a:cxn ang="0">
                  <a:pos x="0" y="189"/>
                </a:cxn>
                <a:cxn ang="0">
                  <a:pos x="0" y="155"/>
                </a:cxn>
                <a:cxn ang="0">
                  <a:pos x="18" y="161"/>
                </a:cxn>
                <a:cxn ang="0">
                  <a:pos x="40" y="151"/>
                </a:cxn>
                <a:cxn ang="0">
                  <a:pos x="50" y="129"/>
                </a:cxn>
                <a:cxn ang="0">
                  <a:pos x="40" y="106"/>
                </a:cxn>
                <a:cxn ang="0">
                  <a:pos x="18" y="97"/>
                </a:cxn>
                <a:cxn ang="0">
                  <a:pos x="1" y="102"/>
                </a:cxn>
                <a:cxn ang="0">
                  <a:pos x="3" y="37"/>
                </a:cxn>
              </a:cxnLst>
              <a:rect l="0" t="0" r="r" b="b"/>
              <a:pathLst>
                <a:path w="221" h="305">
                  <a:moveTo>
                    <a:pt x="3" y="37"/>
                  </a:moveTo>
                  <a:cubicBezTo>
                    <a:pt x="44" y="59"/>
                    <a:pt x="44" y="59"/>
                    <a:pt x="44" y="59"/>
                  </a:cubicBezTo>
                  <a:cubicBezTo>
                    <a:pt x="35" y="12"/>
                    <a:pt x="35" y="12"/>
                    <a:pt x="35" y="12"/>
                  </a:cubicBezTo>
                  <a:cubicBezTo>
                    <a:pt x="94" y="32"/>
                    <a:pt x="94" y="32"/>
                    <a:pt x="94" y="32"/>
                  </a:cubicBezTo>
                  <a:cubicBezTo>
                    <a:pt x="94" y="32"/>
                    <a:pt x="94" y="32"/>
                    <a:pt x="94" y="32"/>
                  </a:cubicBezTo>
                  <a:cubicBezTo>
                    <a:pt x="94" y="23"/>
                    <a:pt x="97" y="15"/>
                    <a:pt x="103" y="9"/>
                  </a:cubicBezTo>
                  <a:cubicBezTo>
                    <a:pt x="110" y="3"/>
                    <a:pt x="117" y="0"/>
                    <a:pt x="126" y="0"/>
                  </a:cubicBezTo>
                  <a:cubicBezTo>
                    <a:pt x="135" y="0"/>
                    <a:pt x="142" y="3"/>
                    <a:pt x="148" y="9"/>
                  </a:cubicBezTo>
                  <a:cubicBezTo>
                    <a:pt x="155" y="15"/>
                    <a:pt x="158" y="23"/>
                    <a:pt x="158" y="32"/>
                  </a:cubicBezTo>
                  <a:cubicBezTo>
                    <a:pt x="158" y="39"/>
                    <a:pt x="155" y="46"/>
                    <a:pt x="151" y="51"/>
                  </a:cubicBezTo>
                  <a:cubicBezTo>
                    <a:pt x="173" y="59"/>
                    <a:pt x="173" y="59"/>
                    <a:pt x="173" y="59"/>
                  </a:cubicBezTo>
                  <a:cubicBezTo>
                    <a:pt x="174" y="59"/>
                    <a:pt x="174" y="59"/>
                    <a:pt x="174" y="59"/>
                  </a:cubicBezTo>
                  <a:cubicBezTo>
                    <a:pt x="221" y="304"/>
                    <a:pt x="221" y="304"/>
                    <a:pt x="221" y="304"/>
                  </a:cubicBezTo>
                  <a:cubicBezTo>
                    <a:pt x="220" y="305"/>
                    <a:pt x="220" y="305"/>
                    <a:pt x="220" y="305"/>
                  </a:cubicBezTo>
                  <a:cubicBezTo>
                    <a:pt x="0" y="189"/>
                    <a:pt x="0" y="189"/>
                    <a:pt x="0" y="189"/>
                  </a:cubicBezTo>
                  <a:cubicBezTo>
                    <a:pt x="0" y="155"/>
                    <a:pt x="0" y="155"/>
                    <a:pt x="0" y="155"/>
                  </a:cubicBezTo>
                  <a:cubicBezTo>
                    <a:pt x="6" y="159"/>
                    <a:pt x="11" y="161"/>
                    <a:pt x="18" y="161"/>
                  </a:cubicBezTo>
                  <a:cubicBezTo>
                    <a:pt x="27" y="161"/>
                    <a:pt x="34" y="157"/>
                    <a:pt x="40" y="151"/>
                  </a:cubicBezTo>
                  <a:cubicBezTo>
                    <a:pt x="47" y="145"/>
                    <a:pt x="50" y="138"/>
                    <a:pt x="50" y="129"/>
                  </a:cubicBezTo>
                  <a:cubicBezTo>
                    <a:pt x="50" y="120"/>
                    <a:pt x="47" y="112"/>
                    <a:pt x="40" y="106"/>
                  </a:cubicBezTo>
                  <a:cubicBezTo>
                    <a:pt x="34" y="100"/>
                    <a:pt x="27" y="97"/>
                    <a:pt x="18" y="97"/>
                  </a:cubicBezTo>
                  <a:cubicBezTo>
                    <a:pt x="12" y="97"/>
                    <a:pt x="6" y="99"/>
                    <a:pt x="1" y="102"/>
                  </a:cubicBezTo>
                  <a:lnTo>
                    <a:pt x="3" y="37"/>
                  </a:lnTo>
                  <a:close/>
                </a:path>
              </a:pathLst>
            </a:custGeom>
            <a:solidFill>
              <a:schemeClr val="accent4"/>
            </a:solidFill>
            <a:ln w="19050">
              <a:solidFill>
                <a:schemeClr val="bg1"/>
              </a:solidFill>
              <a:round/>
            </a:ln>
          </p:spPr>
          <p:txBody>
            <a:bodyPr anchor="ctr"/>
            <a:lstStyle/>
            <a:p>
              <a:pPr algn="ctr" defTabSz="914400">
                <a:defRPr/>
              </a:pPr>
              <a:endParaRPr sz="2135">
                <a:solidFill>
                  <a:prstClr val="white">
                    <a:lumMod val="50000"/>
                  </a:prstClr>
                </a:solidFill>
                <a:cs typeface="+mn-ea"/>
                <a:sym typeface="+mn-lt"/>
              </a:endParaRPr>
            </a:p>
          </p:txBody>
        </p:sp>
        <p:sp>
          <p:nvSpPr>
            <p:cNvPr id="8" name="Freeform: Shape 7"/>
            <p:cNvSpPr/>
            <p:nvPr/>
          </p:nvSpPr>
          <p:spPr bwMode="auto">
            <a:xfrm>
              <a:off x="4659314" y="2136090"/>
              <a:ext cx="1468438" cy="931863"/>
            </a:xfrm>
            <a:custGeom>
              <a:avLst/>
              <a:gdLst/>
              <a:ahLst/>
              <a:cxnLst>
                <a:cxn ang="0">
                  <a:pos x="13" y="155"/>
                </a:cxn>
                <a:cxn ang="0">
                  <a:pos x="45" y="124"/>
                </a:cxn>
                <a:cxn ang="0">
                  <a:pos x="0" y="117"/>
                </a:cxn>
                <a:cxn ang="0">
                  <a:pos x="34" y="70"/>
                </a:cxn>
                <a:cxn ang="0">
                  <a:pos x="15" y="60"/>
                </a:cxn>
                <a:cxn ang="0">
                  <a:pos x="6" y="38"/>
                </a:cxn>
                <a:cxn ang="0">
                  <a:pos x="15" y="15"/>
                </a:cxn>
                <a:cxn ang="0">
                  <a:pos x="38" y="6"/>
                </a:cxn>
                <a:cxn ang="0">
                  <a:pos x="60" y="15"/>
                </a:cxn>
                <a:cxn ang="0">
                  <a:pos x="66" y="24"/>
                </a:cxn>
                <a:cxn ang="0">
                  <a:pos x="83" y="0"/>
                </a:cxn>
                <a:cxn ang="0">
                  <a:pos x="318" y="36"/>
                </a:cxn>
                <a:cxn ang="0">
                  <a:pos x="151" y="202"/>
                </a:cxn>
                <a:cxn ang="0">
                  <a:pos x="129" y="194"/>
                </a:cxn>
                <a:cxn ang="0">
                  <a:pos x="136" y="175"/>
                </a:cxn>
                <a:cxn ang="0">
                  <a:pos x="126" y="152"/>
                </a:cxn>
                <a:cxn ang="0">
                  <a:pos x="104" y="143"/>
                </a:cxn>
                <a:cxn ang="0">
                  <a:pos x="81" y="152"/>
                </a:cxn>
                <a:cxn ang="0">
                  <a:pos x="72" y="175"/>
                </a:cxn>
                <a:cxn ang="0">
                  <a:pos x="72" y="175"/>
                </a:cxn>
                <a:cxn ang="0">
                  <a:pos x="13" y="155"/>
                </a:cxn>
              </a:cxnLst>
              <a:rect l="0" t="0" r="r" b="b"/>
              <a:pathLst>
                <a:path w="318" h="202">
                  <a:moveTo>
                    <a:pt x="13" y="155"/>
                  </a:moveTo>
                  <a:cubicBezTo>
                    <a:pt x="45" y="124"/>
                    <a:pt x="45" y="124"/>
                    <a:pt x="45" y="124"/>
                  </a:cubicBezTo>
                  <a:cubicBezTo>
                    <a:pt x="0" y="117"/>
                    <a:pt x="0" y="117"/>
                    <a:pt x="0" y="117"/>
                  </a:cubicBezTo>
                  <a:cubicBezTo>
                    <a:pt x="34" y="70"/>
                    <a:pt x="34" y="70"/>
                    <a:pt x="34" y="70"/>
                  </a:cubicBezTo>
                  <a:cubicBezTo>
                    <a:pt x="27" y="69"/>
                    <a:pt x="21" y="66"/>
                    <a:pt x="15" y="60"/>
                  </a:cubicBezTo>
                  <a:cubicBezTo>
                    <a:pt x="9" y="54"/>
                    <a:pt x="6" y="47"/>
                    <a:pt x="6" y="38"/>
                  </a:cubicBezTo>
                  <a:cubicBezTo>
                    <a:pt x="6" y="29"/>
                    <a:pt x="9" y="22"/>
                    <a:pt x="15" y="15"/>
                  </a:cubicBezTo>
                  <a:cubicBezTo>
                    <a:pt x="22" y="9"/>
                    <a:pt x="29" y="6"/>
                    <a:pt x="38" y="6"/>
                  </a:cubicBezTo>
                  <a:cubicBezTo>
                    <a:pt x="47" y="6"/>
                    <a:pt x="54" y="9"/>
                    <a:pt x="60" y="15"/>
                  </a:cubicBezTo>
                  <a:cubicBezTo>
                    <a:pt x="63" y="18"/>
                    <a:pt x="65" y="21"/>
                    <a:pt x="66" y="24"/>
                  </a:cubicBezTo>
                  <a:cubicBezTo>
                    <a:pt x="83" y="0"/>
                    <a:pt x="83" y="0"/>
                    <a:pt x="83" y="0"/>
                  </a:cubicBezTo>
                  <a:cubicBezTo>
                    <a:pt x="318" y="36"/>
                    <a:pt x="318" y="36"/>
                    <a:pt x="318" y="36"/>
                  </a:cubicBezTo>
                  <a:cubicBezTo>
                    <a:pt x="151" y="202"/>
                    <a:pt x="151" y="202"/>
                    <a:pt x="151" y="202"/>
                  </a:cubicBezTo>
                  <a:cubicBezTo>
                    <a:pt x="129" y="194"/>
                    <a:pt x="129" y="194"/>
                    <a:pt x="129" y="194"/>
                  </a:cubicBezTo>
                  <a:cubicBezTo>
                    <a:pt x="133" y="189"/>
                    <a:pt x="136" y="182"/>
                    <a:pt x="136" y="175"/>
                  </a:cubicBezTo>
                  <a:cubicBezTo>
                    <a:pt x="136" y="166"/>
                    <a:pt x="133" y="158"/>
                    <a:pt x="126" y="152"/>
                  </a:cubicBezTo>
                  <a:cubicBezTo>
                    <a:pt x="120" y="146"/>
                    <a:pt x="113" y="143"/>
                    <a:pt x="104" y="143"/>
                  </a:cubicBezTo>
                  <a:cubicBezTo>
                    <a:pt x="95" y="143"/>
                    <a:pt x="88" y="146"/>
                    <a:pt x="81" y="152"/>
                  </a:cubicBezTo>
                  <a:cubicBezTo>
                    <a:pt x="75" y="158"/>
                    <a:pt x="72" y="166"/>
                    <a:pt x="72" y="175"/>
                  </a:cubicBezTo>
                  <a:cubicBezTo>
                    <a:pt x="72" y="175"/>
                    <a:pt x="72" y="175"/>
                    <a:pt x="72" y="175"/>
                  </a:cubicBezTo>
                  <a:lnTo>
                    <a:pt x="13" y="155"/>
                  </a:lnTo>
                  <a:close/>
                </a:path>
              </a:pathLst>
            </a:custGeom>
            <a:solidFill>
              <a:schemeClr val="accent3"/>
            </a:solidFill>
            <a:ln w="19050">
              <a:solidFill>
                <a:schemeClr val="bg1"/>
              </a:solidFill>
              <a:round/>
            </a:ln>
          </p:spPr>
          <p:txBody>
            <a:bodyPr anchor="ctr"/>
            <a:lstStyle/>
            <a:p>
              <a:pPr algn="ctr" defTabSz="914400">
                <a:defRPr/>
              </a:pPr>
              <a:endParaRPr sz="2135">
                <a:solidFill>
                  <a:prstClr val="white">
                    <a:lumMod val="50000"/>
                  </a:prstClr>
                </a:solidFill>
                <a:cs typeface="+mn-ea"/>
                <a:sym typeface="+mn-lt"/>
              </a:endParaRPr>
            </a:p>
          </p:txBody>
        </p:sp>
        <p:grpSp>
          <p:nvGrpSpPr>
            <p:cNvPr id="9" name="Group 8"/>
            <p:cNvGrpSpPr/>
            <p:nvPr/>
          </p:nvGrpSpPr>
          <p:grpSpPr>
            <a:xfrm flipV="1">
              <a:off x="2996819" y="3902637"/>
              <a:ext cx="455254" cy="217757"/>
              <a:chOff x="3376482" y="1459073"/>
              <a:chExt cx="455253" cy="221445"/>
            </a:xfrm>
          </p:grpSpPr>
          <p:cxnSp>
            <p:nvCxnSpPr>
              <p:cNvPr id="42" name="Straight Connector 9"/>
              <p:cNvCxnSpPr/>
              <p:nvPr/>
            </p:nvCxnSpPr>
            <p:spPr>
              <a:xfrm flipH="1" flipV="1">
                <a:off x="3592681" y="1460250"/>
                <a:ext cx="239054" cy="220268"/>
              </a:xfrm>
              <a:prstGeom prst="line">
                <a:avLst/>
              </a:prstGeom>
              <a:ln w="19050" cap="rnd">
                <a:solidFill>
                  <a:schemeClr val="accent6"/>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43" name="Straight Connector 10"/>
              <p:cNvCxnSpPr/>
              <p:nvPr/>
            </p:nvCxnSpPr>
            <p:spPr>
              <a:xfrm flipH="1" flipV="1">
                <a:off x="3376482" y="1459073"/>
                <a:ext cx="216200" cy="0"/>
              </a:xfrm>
              <a:prstGeom prst="line">
                <a:avLst/>
              </a:prstGeom>
              <a:ln w="19050" cap="rnd">
                <a:solidFill>
                  <a:schemeClr val="accent6"/>
                </a:solidFill>
                <a:prstDash val="solid"/>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10" name="Group 47"/>
            <p:cNvGrpSpPr/>
            <p:nvPr/>
          </p:nvGrpSpPr>
          <p:grpSpPr>
            <a:xfrm>
              <a:off x="6206337" y="3765850"/>
              <a:ext cx="2892266" cy="979170"/>
              <a:chOff x="8275115" y="5021133"/>
              <a:chExt cx="3856355" cy="1305560"/>
            </a:xfrm>
          </p:grpSpPr>
          <p:sp>
            <p:nvSpPr>
              <p:cNvPr id="40" name="TextBox 12"/>
              <p:cNvSpPr txBox="1"/>
              <p:nvPr/>
            </p:nvSpPr>
            <p:spPr>
              <a:xfrm>
                <a:off x="8275115" y="5204013"/>
                <a:ext cx="3856355" cy="1122680"/>
              </a:xfrm>
              <a:prstGeom prst="rect">
                <a:avLst/>
              </a:prstGeom>
              <a:noFill/>
            </p:spPr>
            <p:txBody>
              <a:bodyPr wrap="square" lIns="0" tIns="0" rIns="0" bIns="0">
                <a:noAutofit/>
              </a:bodyPr>
              <a:lstStyle/>
              <a:p>
                <a:pPr defTabSz="596900" eaLnBrk="0" hangingPunct="0">
                  <a:lnSpc>
                    <a:spcPct val="150000"/>
                  </a:lnSpc>
                  <a:spcBef>
                    <a:spcPts val="600"/>
                  </a:spcBef>
                  <a:buClr>
                    <a:srgbClr val="0595D4"/>
                  </a:buClr>
                  <a:defRPr/>
                </a:pPr>
                <a:r>
                  <a:rPr kumimoji="1" lang="zh-CN" altLang="en-US" sz="1400" kern="0" dirty="0">
                    <a:cs typeface="+mn-ea"/>
                    <a:sym typeface="+mn-lt"/>
                  </a:rPr>
                  <a:t>在人与人之间关系紧张的时候，人们常常产生这种心理。把同事的善意提醒不当回事，把领导的严格要求口是心非，气大于理，置安全规章于不顾，以致酿成事故。 </a:t>
                </a:r>
              </a:p>
            </p:txBody>
          </p:sp>
          <p:sp>
            <p:nvSpPr>
              <p:cNvPr id="41" name="Rectangle 13"/>
              <p:cNvSpPr/>
              <p:nvPr/>
            </p:nvSpPr>
            <p:spPr>
              <a:xfrm>
                <a:off x="8388145" y="5021133"/>
                <a:ext cx="923330" cy="276999"/>
              </a:xfrm>
              <a:prstGeom prst="rect">
                <a:avLst/>
              </a:prstGeom>
            </p:spPr>
            <p:txBody>
              <a:bodyPr wrap="none" lIns="0" tIns="0" rIns="0" bIns="0">
                <a:normAutofit/>
              </a:bodyPr>
              <a:lstStyle/>
              <a:p>
                <a:pPr defTabSz="914400">
                  <a:defRPr/>
                </a:pPr>
                <a:r>
                  <a:rPr kumimoji="1" lang="zh-CN" altLang="en-US" sz="1460" b="1" kern="0" dirty="0">
                    <a:solidFill>
                      <a:srgbClr val="EE410B"/>
                    </a:solidFill>
                    <a:cs typeface="+mn-ea"/>
                    <a:sym typeface="+mn-lt"/>
                  </a:rPr>
                  <a:t>逆反心理</a:t>
                </a:r>
              </a:p>
            </p:txBody>
          </p:sp>
        </p:grpSp>
        <p:grpSp>
          <p:nvGrpSpPr>
            <p:cNvPr id="11" name="Group 46"/>
            <p:cNvGrpSpPr/>
            <p:nvPr/>
          </p:nvGrpSpPr>
          <p:grpSpPr>
            <a:xfrm>
              <a:off x="6127279" y="1514876"/>
              <a:ext cx="2849404" cy="1759848"/>
              <a:chOff x="8169705" y="2019833"/>
              <a:chExt cx="3799205" cy="2346465"/>
            </a:xfrm>
          </p:grpSpPr>
          <p:sp>
            <p:nvSpPr>
              <p:cNvPr id="38" name="TextBox 15"/>
              <p:cNvSpPr txBox="1"/>
              <p:nvPr/>
            </p:nvSpPr>
            <p:spPr>
              <a:xfrm>
                <a:off x="8169705" y="2019833"/>
                <a:ext cx="3799205" cy="1913891"/>
              </a:xfrm>
              <a:prstGeom prst="rect">
                <a:avLst/>
              </a:prstGeom>
              <a:noFill/>
            </p:spPr>
            <p:txBody>
              <a:bodyPr wrap="square" lIns="0" tIns="0" rIns="0" bIns="0">
                <a:noAutofit/>
              </a:bodyPr>
              <a:lstStyle/>
              <a:p>
                <a:pPr defTabSz="596900" eaLnBrk="0" hangingPunct="0">
                  <a:lnSpc>
                    <a:spcPct val="150000"/>
                  </a:lnSpc>
                  <a:spcBef>
                    <a:spcPts val="600"/>
                  </a:spcBef>
                  <a:buClr>
                    <a:srgbClr val="0595D4"/>
                  </a:buClr>
                  <a:defRPr/>
                </a:pPr>
                <a:r>
                  <a:rPr kumimoji="1" lang="zh-CN" altLang="en-US" sz="1400" kern="0" dirty="0">
                    <a:cs typeface="+mn-ea"/>
                    <a:sym typeface="+mn-lt"/>
                  </a:rPr>
                  <a:t>有的人自以为技术好，有经验，常满不在乎，虽说能预见到有危险，但是轻信能避免，用冒险蛮干当作表现自己的技能。有的新人技术差，经验少，可谓初生牛犊不怕虎，急于表现自己，以自己或他人的痛苦验证安全制度的重要作用，用鲜血和生命证实安全规程的科学性。 </a:t>
                </a:r>
              </a:p>
            </p:txBody>
          </p:sp>
          <p:sp>
            <p:nvSpPr>
              <p:cNvPr id="39" name="Rectangle 16"/>
              <p:cNvSpPr/>
              <p:nvPr/>
            </p:nvSpPr>
            <p:spPr>
              <a:xfrm>
                <a:off x="8337345" y="4089299"/>
                <a:ext cx="923330" cy="276999"/>
              </a:xfrm>
              <a:prstGeom prst="rect">
                <a:avLst/>
              </a:prstGeom>
            </p:spPr>
            <p:txBody>
              <a:bodyPr wrap="none" lIns="0" tIns="0" rIns="0" bIns="0">
                <a:normAutofit/>
              </a:bodyPr>
              <a:lstStyle/>
              <a:p>
                <a:pPr defTabSz="914400">
                  <a:defRPr/>
                </a:pPr>
                <a:r>
                  <a:rPr kumimoji="1" lang="zh-CN" altLang="en-US" sz="1460" b="1" kern="0" dirty="0">
                    <a:solidFill>
                      <a:srgbClr val="EE410B"/>
                    </a:solidFill>
                    <a:cs typeface="+mn-ea"/>
                    <a:sym typeface="+mn-lt"/>
                  </a:rPr>
                  <a:t>自我表现心理</a:t>
                </a:r>
              </a:p>
            </p:txBody>
          </p:sp>
        </p:grpSp>
        <p:grpSp>
          <p:nvGrpSpPr>
            <p:cNvPr id="12" name="Group 43"/>
            <p:cNvGrpSpPr/>
            <p:nvPr/>
          </p:nvGrpSpPr>
          <p:grpSpPr>
            <a:xfrm>
              <a:off x="710706" y="1073969"/>
              <a:ext cx="2941992" cy="986790"/>
              <a:chOff x="947606" y="1431958"/>
              <a:chExt cx="3922656" cy="1315719"/>
            </a:xfrm>
          </p:grpSpPr>
          <p:sp>
            <p:nvSpPr>
              <p:cNvPr id="36" name="TextBox 18"/>
              <p:cNvSpPr txBox="1"/>
              <p:nvPr/>
            </p:nvSpPr>
            <p:spPr>
              <a:xfrm>
                <a:off x="947606" y="1704373"/>
                <a:ext cx="3922395" cy="1043304"/>
              </a:xfrm>
              <a:prstGeom prst="rect">
                <a:avLst/>
              </a:prstGeom>
              <a:noFill/>
            </p:spPr>
            <p:txBody>
              <a:bodyPr wrap="square" lIns="0" tIns="0" rIns="0" bIns="0">
                <a:noAutofit/>
              </a:bodyPr>
              <a:lstStyle/>
              <a:p>
                <a:pPr defTabSz="596900" eaLnBrk="0" hangingPunct="0">
                  <a:lnSpc>
                    <a:spcPct val="150000"/>
                  </a:lnSpc>
                  <a:spcBef>
                    <a:spcPts val="600"/>
                  </a:spcBef>
                  <a:buClr>
                    <a:srgbClr val="0595D4"/>
                  </a:buClr>
                  <a:defRPr/>
                </a:pPr>
                <a:r>
                  <a:rPr kumimoji="1" lang="zh-CN" altLang="en-US" sz="1400" kern="0" dirty="0">
                    <a:cs typeface="+mn-ea"/>
                    <a:sym typeface="+mn-lt"/>
                  </a:rPr>
                  <a:t>有一部分人在几次违章没发生事故后，慢慢滋生了侥幸心理，混淆了几次违章没发生事故的偶然性和长期违章迟早要发生事故的必然性。 </a:t>
                </a:r>
              </a:p>
            </p:txBody>
          </p:sp>
          <p:sp>
            <p:nvSpPr>
              <p:cNvPr id="37" name="Rectangle 19"/>
              <p:cNvSpPr/>
              <p:nvPr/>
            </p:nvSpPr>
            <p:spPr>
              <a:xfrm>
                <a:off x="3946932" y="1431958"/>
                <a:ext cx="923330" cy="276999"/>
              </a:xfrm>
              <a:prstGeom prst="rect">
                <a:avLst/>
              </a:prstGeom>
            </p:spPr>
            <p:txBody>
              <a:bodyPr wrap="none" lIns="0" tIns="0" rIns="0" bIns="0">
                <a:normAutofit/>
              </a:bodyPr>
              <a:lstStyle/>
              <a:p>
                <a:pPr algn="r" defTabSz="914400">
                  <a:defRPr/>
                </a:pPr>
                <a:r>
                  <a:rPr kumimoji="1" lang="zh-CN" altLang="en-US" sz="1460" b="1" kern="0" dirty="0">
                    <a:solidFill>
                      <a:srgbClr val="EE410B"/>
                    </a:solidFill>
                    <a:cs typeface="+mn-ea"/>
                    <a:sym typeface="+mn-lt"/>
                  </a:rPr>
                  <a:t>侥幸心理</a:t>
                </a:r>
              </a:p>
            </p:txBody>
          </p:sp>
        </p:grpSp>
        <p:grpSp>
          <p:nvGrpSpPr>
            <p:cNvPr id="13" name="Group 45"/>
            <p:cNvGrpSpPr/>
            <p:nvPr/>
          </p:nvGrpSpPr>
          <p:grpSpPr>
            <a:xfrm>
              <a:off x="118506" y="3995316"/>
              <a:ext cx="3037046" cy="588645"/>
              <a:chOff x="158007" y="5327087"/>
              <a:chExt cx="4049395" cy="784860"/>
            </a:xfrm>
          </p:grpSpPr>
          <p:sp>
            <p:nvSpPr>
              <p:cNvPr id="34" name="TextBox 21"/>
              <p:cNvSpPr txBox="1"/>
              <p:nvPr/>
            </p:nvSpPr>
            <p:spPr>
              <a:xfrm>
                <a:off x="158007" y="5603947"/>
                <a:ext cx="4049395" cy="508000"/>
              </a:xfrm>
              <a:prstGeom prst="rect">
                <a:avLst/>
              </a:prstGeom>
              <a:noFill/>
            </p:spPr>
            <p:txBody>
              <a:bodyPr wrap="square" lIns="0" tIns="0" rIns="0" bIns="0">
                <a:noAutofit/>
              </a:bodyPr>
              <a:lstStyle/>
              <a:p>
                <a:pPr defTabSz="596900" eaLnBrk="0" hangingPunct="0">
                  <a:lnSpc>
                    <a:spcPct val="150000"/>
                  </a:lnSpc>
                  <a:spcBef>
                    <a:spcPts val="600"/>
                  </a:spcBef>
                  <a:buClr>
                    <a:srgbClr val="0595D4"/>
                  </a:buClr>
                  <a:defRPr/>
                </a:pPr>
                <a:r>
                  <a:rPr kumimoji="1" lang="zh-CN" altLang="en-US" sz="1400" kern="0" dirty="0">
                    <a:cs typeface="+mn-ea"/>
                    <a:sym typeface="+mn-lt"/>
                  </a:rPr>
                  <a:t>别人做了没事，我也肯定不会有事。尤其是当一个安全秩序不好，管理混乱的场所，这种心理会象瘟疫一样，严重威胁企业的生产安全。 </a:t>
                </a:r>
              </a:p>
            </p:txBody>
          </p:sp>
          <p:sp>
            <p:nvSpPr>
              <p:cNvPr id="35" name="Rectangle 22"/>
              <p:cNvSpPr/>
              <p:nvPr/>
            </p:nvSpPr>
            <p:spPr>
              <a:xfrm>
                <a:off x="2907143" y="5327087"/>
                <a:ext cx="923330" cy="276999"/>
              </a:xfrm>
              <a:prstGeom prst="rect">
                <a:avLst/>
              </a:prstGeom>
            </p:spPr>
            <p:txBody>
              <a:bodyPr wrap="none" lIns="0" tIns="0" rIns="0" bIns="0">
                <a:normAutofit/>
              </a:bodyPr>
              <a:lstStyle/>
              <a:p>
                <a:pPr algn="r" defTabSz="914400">
                  <a:defRPr/>
                </a:pPr>
                <a:r>
                  <a:rPr lang="zh-CN" altLang="en-US" sz="1465" b="1">
                    <a:solidFill>
                      <a:srgbClr val="EE410B"/>
                    </a:solidFill>
                    <a:cs typeface="+mn-ea"/>
                    <a:sym typeface="+mn-lt"/>
                  </a:rPr>
                  <a:t>从众心理</a:t>
                </a:r>
              </a:p>
            </p:txBody>
          </p:sp>
        </p:grpSp>
        <p:grpSp>
          <p:nvGrpSpPr>
            <p:cNvPr id="14" name="Group 23"/>
            <p:cNvGrpSpPr/>
            <p:nvPr/>
          </p:nvGrpSpPr>
          <p:grpSpPr>
            <a:xfrm flipV="1">
              <a:off x="2996819" y="2850196"/>
              <a:ext cx="455254" cy="217757"/>
              <a:chOff x="3376482" y="1459073"/>
              <a:chExt cx="455253" cy="221445"/>
            </a:xfrm>
          </p:grpSpPr>
          <p:cxnSp>
            <p:nvCxnSpPr>
              <p:cNvPr id="32" name="Straight Connector 24"/>
              <p:cNvCxnSpPr/>
              <p:nvPr/>
            </p:nvCxnSpPr>
            <p:spPr>
              <a:xfrm flipH="1" flipV="1">
                <a:off x="3592681" y="1460250"/>
                <a:ext cx="239054" cy="220268"/>
              </a:xfrm>
              <a:prstGeom prst="line">
                <a:avLst/>
              </a:prstGeom>
              <a:ln w="19050" cap="rnd">
                <a:solidFill>
                  <a:schemeClr val="accent1"/>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33" name="Straight Connector 25"/>
              <p:cNvCxnSpPr/>
              <p:nvPr/>
            </p:nvCxnSpPr>
            <p:spPr>
              <a:xfrm flipH="1" flipV="1">
                <a:off x="3376482" y="1459073"/>
                <a:ext cx="216200" cy="0"/>
              </a:xfrm>
              <a:prstGeom prst="line">
                <a:avLst/>
              </a:prstGeom>
              <a:ln w="19050" cap="rnd">
                <a:solidFill>
                  <a:schemeClr val="accent1"/>
                </a:solidFill>
                <a:prstDash val="solid"/>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15" name="Group 44"/>
            <p:cNvGrpSpPr/>
            <p:nvPr/>
          </p:nvGrpSpPr>
          <p:grpSpPr>
            <a:xfrm>
              <a:off x="220900" y="2742850"/>
              <a:ext cx="2739390" cy="556736"/>
              <a:chOff x="294532" y="3657132"/>
              <a:chExt cx="3652520" cy="742315"/>
            </a:xfrm>
          </p:grpSpPr>
          <p:sp>
            <p:nvSpPr>
              <p:cNvPr id="30" name="TextBox 27"/>
              <p:cNvSpPr txBox="1"/>
              <p:nvPr/>
            </p:nvSpPr>
            <p:spPr>
              <a:xfrm>
                <a:off x="294532" y="3891447"/>
                <a:ext cx="3652520" cy="508000"/>
              </a:xfrm>
              <a:prstGeom prst="rect">
                <a:avLst/>
              </a:prstGeom>
              <a:noFill/>
            </p:spPr>
            <p:txBody>
              <a:bodyPr wrap="square" lIns="0" tIns="0" rIns="0" bIns="0">
                <a:noAutofit/>
              </a:bodyPr>
              <a:lstStyle/>
              <a:p>
                <a:pPr defTabSz="596900" eaLnBrk="0" hangingPunct="0">
                  <a:lnSpc>
                    <a:spcPct val="150000"/>
                  </a:lnSpc>
                  <a:spcBef>
                    <a:spcPts val="600"/>
                  </a:spcBef>
                  <a:buClr>
                    <a:srgbClr val="0595D4"/>
                  </a:buClr>
                  <a:defRPr/>
                </a:pPr>
                <a:r>
                  <a:rPr lang="zh-CN" altLang="en-US" sz="1400">
                    <a:cs typeface="+mn-ea"/>
                    <a:sym typeface="+mn-lt"/>
                  </a:rPr>
                  <a:t>人们嫌麻烦，图省事，降成本，总想以最小的代价取得最好的效果，甚至压缩到极限，降低了生产安全系统的可靠性。尤其是在生产任务紧迫和眼前既得利益的诱因下，极易产生。 </a:t>
                </a:r>
              </a:p>
            </p:txBody>
          </p:sp>
          <p:sp>
            <p:nvSpPr>
              <p:cNvPr id="31" name="Rectangle 28"/>
              <p:cNvSpPr/>
              <p:nvPr/>
            </p:nvSpPr>
            <p:spPr>
              <a:xfrm>
                <a:off x="2907143" y="3657132"/>
                <a:ext cx="923330" cy="276999"/>
              </a:xfrm>
              <a:prstGeom prst="rect">
                <a:avLst/>
              </a:prstGeom>
            </p:spPr>
            <p:txBody>
              <a:bodyPr wrap="none" lIns="0" tIns="0" rIns="0" bIns="0">
                <a:normAutofit/>
              </a:bodyPr>
              <a:lstStyle/>
              <a:p>
                <a:pPr algn="r" defTabSz="914400">
                  <a:defRPr/>
                </a:pPr>
                <a:r>
                  <a:rPr kumimoji="1" lang="zh-CN" altLang="en-US" sz="1460" b="1" kern="0" dirty="0">
                    <a:solidFill>
                      <a:srgbClr val="EE410B"/>
                    </a:solidFill>
                    <a:cs typeface="+mn-ea"/>
                    <a:sym typeface="+mn-lt"/>
                  </a:rPr>
                  <a:t>省能心理</a:t>
                </a:r>
              </a:p>
            </p:txBody>
          </p:sp>
        </p:grpSp>
        <p:grpSp>
          <p:nvGrpSpPr>
            <p:cNvPr id="16" name="Group 29"/>
            <p:cNvGrpSpPr/>
            <p:nvPr/>
          </p:nvGrpSpPr>
          <p:grpSpPr>
            <a:xfrm flipH="1" flipV="1">
              <a:off x="5672493" y="3902637"/>
              <a:ext cx="455254" cy="217757"/>
              <a:chOff x="3376482" y="1459073"/>
              <a:chExt cx="455253" cy="221445"/>
            </a:xfrm>
          </p:grpSpPr>
          <p:cxnSp>
            <p:nvCxnSpPr>
              <p:cNvPr id="28" name="Straight Connector 30"/>
              <p:cNvCxnSpPr/>
              <p:nvPr/>
            </p:nvCxnSpPr>
            <p:spPr>
              <a:xfrm flipH="1" flipV="1">
                <a:off x="3592681" y="1460250"/>
                <a:ext cx="239054" cy="220268"/>
              </a:xfrm>
              <a:prstGeom prst="line">
                <a:avLst/>
              </a:prstGeom>
              <a:ln w="19050" cap="rnd">
                <a:solidFill>
                  <a:schemeClr val="accent4"/>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29" name="Straight Connector 31"/>
              <p:cNvCxnSpPr/>
              <p:nvPr/>
            </p:nvCxnSpPr>
            <p:spPr>
              <a:xfrm flipH="1" flipV="1">
                <a:off x="3376482" y="1459073"/>
                <a:ext cx="216200" cy="0"/>
              </a:xfrm>
              <a:prstGeom prst="line">
                <a:avLst/>
              </a:prstGeom>
              <a:ln w="19050" cap="rnd">
                <a:solidFill>
                  <a:schemeClr val="accent4"/>
                </a:solidFill>
                <a:prstDash val="solid"/>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17" name="Group 32"/>
            <p:cNvGrpSpPr/>
            <p:nvPr/>
          </p:nvGrpSpPr>
          <p:grpSpPr>
            <a:xfrm flipH="1" flipV="1">
              <a:off x="5672493" y="2850196"/>
              <a:ext cx="455254" cy="217757"/>
              <a:chOff x="3376482" y="1459073"/>
              <a:chExt cx="455253" cy="221445"/>
            </a:xfrm>
          </p:grpSpPr>
          <p:cxnSp>
            <p:nvCxnSpPr>
              <p:cNvPr id="26" name="Straight Connector 33"/>
              <p:cNvCxnSpPr/>
              <p:nvPr/>
            </p:nvCxnSpPr>
            <p:spPr>
              <a:xfrm flipH="1" flipV="1">
                <a:off x="3592681" y="1460250"/>
                <a:ext cx="239054" cy="220268"/>
              </a:xfrm>
              <a:prstGeom prst="line">
                <a:avLst/>
              </a:prstGeom>
              <a:ln w="19050" cap="rnd">
                <a:solidFill>
                  <a:schemeClr val="accent3"/>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27" name="Straight Connector 34"/>
              <p:cNvCxnSpPr/>
              <p:nvPr/>
            </p:nvCxnSpPr>
            <p:spPr>
              <a:xfrm flipH="1" flipV="1">
                <a:off x="3376482" y="1459073"/>
                <a:ext cx="216200" cy="0"/>
              </a:xfrm>
              <a:prstGeom prst="line">
                <a:avLst/>
              </a:prstGeom>
              <a:ln w="19050" cap="rnd">
                <a:solidFill>
                  <a:schemeClr val="accent3"/>
                </a:solidFill>
                <a:prstDash val="solid"/>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18" name="Group 35"/>
            <p:cNvGrpSpPr/>
            <p:nvPr/>
          </p:nvGrpSpPr>
          <p:grpSpPr>
            <a:xfrm>
              <a:off x="3715880" y="1493291"/>
              <a:ext cx="455254" cy="217757"/>
              <a:chOff x="3376482" y="1459073"/>
              <a:chExt cx="455253" cy="221445"/>
            </a:xfrm>
          </p:grpSpPr>
          <p:cxnSp>
            <p:nvCxnSpPr>
              <p:cNvPr id="24" name="Straight Connector 36"/>
              <p:cNvCxnSpPr/>
              <p:nvPr/>
            </p:nvCxnSpPr>
            <p:spPr>
              <a:xfrm flipH="1" flipV="1">
                <a:off x="3592681" y="1460250"/>
                <a:ext cx="239054" cy="220268"/>
              </a:xfrm>
              <a:prstGeom prst="line">
                <a:avLst/>
              </a:prstGeom>
              <a:ln w="19050" cap="rnd">
                <a:solidFill>
                  <a:schemeClr val="accent2"/>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25" name="Straight Connector 37"/>
              <p:cNvCxnSpPr/>
              <p:nvPr/>
            </p:nvCxnSpPr>
            <p:spPr>
              <a:xfrm flipH="1" flipV="1">
                <a:off x="3376482" y="1459073"/>
                <a:ext cx="216200" cy="0"/>
              </a:xfrm>
              <a:prstGeom prst="line">
                <a:avLst/>
              </a:prstGeom>
              <a:ln w="19050" cap="rnd">
                <a:solidFill>
                  <a:schemeClr val="accent2"/>
                </a:solidFill>
                <a:prstDash val="solid"/>
                <a:headEnd type="oval"/>
                <a:tailEnd type="oval"/>
              </a:ln>
            </p:spPr>
            <p:style>
              <a:lnRef idx="1">
                <a:schemeClr val="accent1"/>
              </a:lnRef>
              <a:fillRef idx="0">
                <a:schemeClr val="accent1"/>
              </a:fillRef>
              <a:effectRef idx="0">
                <a:schemeClr val="accent1"/>
              </a:effectRef>
              <a:fontRef idx="minor">
                <a:schemeClr val="tx1"/>
              </a:fontRef>
            </p:style>
          </p:cxnSp>
        </p:grpSp>
        <p:sp>
          <p:nvSpPr>
            <p:cNvPr id="19" name="Freeform: Shape 38"/>
            <p:cNvSpPr/>
            <p:nvPr/>
          </p:nvSpPr>
          <p:spPr bwMode="auto">
            <a:xfrm>
              <a:off x="4449212" y="1711048"/>
              <a:ext cx="229703" cy="432902"/>
            </a:xfrm>
            <a:custGeom>
              <a:avLst/>
              <a:gdLst/>
              <a:ahLst/>
              <a:cxnLst>
                <a:cxn ang="0">
                  <a:pos x="22" y="60"/>
                </a:cxn>
                <a:cxn ang="0">
                  <a:pos x="22" y="67"/>
                </a:cxn>
                <a:cxn ang="0">
                  <a:pos x="21" y="68"/>
                </a:cxn>
                <a:cxn ang="0">
                  <a:pos x="16" y="68"/>
                </a:cxn>
                <a:cxn ang="0">
                  <a:pos x="15" y="67"/>
                </a:cxn>
                <a:cxn ang="0">
                  <a:pos x="15" y="60"/>
                </a:cxn>
                <a:cxn ang="0">
                  <a:pos x="1" y="53"/>
                </a:cxn>
                <a:cxn ang="0">
                  <a:pos x="1" y="52"/>
                </a:cxn>
                <a:cxn ang="0">
                  <a:pos x="5" y="46"/>
                </a:cxn>
                <a:cxn ang="0">
                  <a:pos x="6" y="46"/>
                </a:cxn>
                <a:cxn ang="0">
                  <a:pos x="6" y="46"/>
                </a:cxn>
                <a:cxn ang="0">
                  <a:pos x="19" y="51"/>
                </a:cxn>
                <a:cxn ang="0">
                  <a:pos x="26" y="45"/>
                </a:cxn>
                <a:cxn ang="0">
                  <a:pos x="17" y="38"/>
                </a:cxn>
                <a:cxn ang="0">
                  <a:pos x="1" y="22"/>
                </a:cxn>
                <a:cxn ang="0">
                  <a:pos x="15" y="8"/>
                </a:cxn>
                <a:cxn ang="0">
                  <a:pos x="15" y="1"/>
                </a:cxn>
                <a:cxn ang="0">
                  <a:pos x="16" y="0"/>
                </a:cxn>
                <a:cxn ang="0">
                  <a:pos x="21" y="0"/>
                </a:cxn>
                <a:cxn ang="0">
                  <a:pos x="22" y="1"/>
                </a:cxn>
                <a:cxn ang="0">
                  <a:pos x="22" y="8"/>
                </a:cxn>
                <a:cxn ang="0">
                  <a:pos x="34" y="13"/>
                </a:cxn>
                <a:cxn ang="0">
                  <a:pos x="34" y="14"/>
                </a:cxn>
                <a:cxn ang="0">
                  <a:pos x="31" y="20"/>
                </a:cxn>
                <a:cxn ang="0">
                  <a:pos x="30" y="20"/>
                </a:cxn>
                <a:cxn ang="0">
                  <a:pos x="29" y="20"/>
                </a:cxn>
                <a:cxn ang="0">
                  <a:pos x="19" y="16"/>
                </a:cxn>
                <a:cxn ang="0">
                  <a:pos x="11" y="22"/>
                </a:cxn>
                <a:cxn ang="0">
                  <a:pos x="21" y="30"/>
                </a:cxn>
                <a:cxn ang="0">
                  <a:pos x="36" y="45"/>
                </a:cxn>
                <a:cxn ang="0">
                  <a:pos x="22" y="60"/>
                </a:cxn>
              </a:cxnLst>
              <a:rect l="0" t="0" r="r" b="b"/>
              <a:pathLst>
                <a:path w="36" h="68">
                  <a:moveTo>
                    <a:pt x="22" y="60"/>
                  </a:moveTo>
                  <a:cubicBezTo>
                    <a:pt x="22" y="67"/>
                    <a:pt x="22" y="67"/>
                    <a:pt x="22" y="67"/>
                  </a:cubicBezTo>
                  <a:cubicBezTo>
                    <a:pt x="22" y="67"/>
                    <a:pt x="22" y="68"/>
                    <a:pt x="21" y="68"/>
                  </a:cubicBezTo>
                  <a:cubicBezTo>
                    <a:pt x="16" y="68"/>
                    <a:pt x="16" y="68"/>
                    <a:pt x="16" y="68"/>
                  </a:cubicBezTo>
                  <a:cubicBezTo>
                    <a:pt x="15" y="68"/>
                    <a:pt x="15" y="67"/>
                    <a:pt x="15" y="67"/>
                  </a:cubicBezTo>
                  <a:cubicBezTo>
                    <a:pt x="15" y="60"/>
                    <a:pt x="15" y="60"/>
                    <a:pt x="15" y="60"/>
                  </a:cubicBezTo>
                  <a:cubicBezTo>
                    <a:pt x="6" y="59"/>
                    <a:pt x="1" y="53"/>
                    <a:pt x="1" y="53"/>
                  </a:cubicBezTo>
                  <a:cubicBezTo>
                    <a:pt x="0" y="53"/>
                    <a:pt x="0" y="52"/>
                    <a:pt x="1" y="52"/>
                  </a:cubicBezTo>
                  <a:cubicBezTo>
                    <a:pt x="5" y="46"/>
                    <a:pt x="5" y="46"/>
                    <a:pt x="5" y="46"/>
                  </a:cubicBezTo>
                  <a:cubicBezTo>
                    <a:pt x="5" y="46"/>
                    <a:pt x="5" y="46"/>
                    <a:pt x="6" y="46"/>
                  </a:cubicBezTo>
                  <a:cubicBezTo>
                    <a:pt x="6" y="46"/>
                    <a:pt x="6" y="46"/>
                    <a:pt x="6" y="46"/>
                  </a:cubicBezTo>
                  <a:cubicBezTo>
                    <a:pt x="7" y="46"/>
                    <a:pt x="12" y="51"/>
                    <a:pt x="19" y="51"/>
                  </a:cubicBezTo>
                  <a:cubicBezTo>
                    <a:pt x="22" y="51"/>
                    <a:pt x="26" y="49"/>
                    <a:pt x="26" y="45"/>
                  </a:cubicBezTo>
                  <a:cubicBezTo>
                    <a:pt x="26" y="41"/>
                    <a:pt x="22" y="40"/>
                    <a:pt x="17" y="38"/>
                  </a:cubicBezTo>
                  <a:cubicBezTo>
                    <a:pt x="10" y="35"/>
                    <a:pt x="1" y="32"/>
                    <a:pt x="1" y="22"/>
                  </a:cubicBezTo>
                  <a:cubicBezTo>
                    <a:pt x="1" y="15"/>
                    <a:pt x="7" y="9"/>
                    <a:pt x="15" y="8"/>
                  </a:cubicBezTo>
                  <a:cubicBezTo>
                    <a:pt x="15" y="1"/>
                    <a:pt x="15" y="1"/>
                    <a:pt x="15" y="1"/>
                  </a:cubicBezTo>
                  <a:cubicBezTo>
                    <a:pt x="15" y="0"/>
                    <a:pt x="15" y="0"/>
                    <a:pt x="16" y="0"/>
                  </a:cubicBezTo>
                  <a:cubicBezTo>
                    <a:pt x="21" y="0"/>
                    <a:pt x="21" y="0"/>
                    <a:pt x="21" y="0"/>
                  </a:cubicBezTo>
                  <a:cubicBezTo>
                    <a:pt x="22" y="0"/>
                    <a:pt x="22" y="0"/>
                    <a:pt x="22" y="1"/>
                  </a:cubicBezTo>
                  <a:cubicBezTo>
                    <a:pt x="22" y="8"/>
                    <a:pt x="22" y="8"/>
                    <a:pt x="22" y="8"/>
                  </a:cubicBezTo>
                  <a:cubicBezTo>
                    <a:pt x="30" y="8"/>
                    <a:pt x="34" y="13"/>
                    <a:pt x="34" y="13"/>
                  </a:cubicBezTo>
                  <a:cubicBezTo>
                    <a:pt x="35" y="13"/>
                    <a:pt x="35" y="14"/>
                    <a:pt x="34" y="14"/>
                  </a:cubicBezTo>
                  <a:cubicBezTo>
                    <a:pt x="31" y="20"/>
                    <a:pt x="31" y="20"/>
                    <a:pt x="31" y="20"/>
                  </a:cubicBezTo>
                  <a:cubicBezTo>
                    <a:pt x="31" y="20"/>
                    <a:pt x="31" y="20"/>
                    <a:pt x="30" y="20"/>
                  </a:cubicBezTo>
                  <a:cubicBezTo>
                    <a:pt x="30" y="20"/>
                    <a:pt x="30" y="20"/>
                    <a:pt x="29" y="20"/>
                  </a:cubicBezTo>
                  <a:cubicBezTo>
                    <a:pt x="29" y="20"/>
                    <a:pt x="25" y="16"/>
                    <a:pt x="19" y="16"/>
                  </a:cubicBezTo>
                  <a:cubicBezTo>
                    <a:pt x="14" y="16"/>
                    <a:pt x="11" y="18"/>
                    <a:pt x="11" y="22"/>
                  </a:cubicBezTo>
                  <a:cubicBezTo>
                    <a:pt x="11" y="26"/>
                    <a:pt x="16" y="28"/>
                    <a:pt x="21" y="30"/>
                  </a:cubicBezTo>
                  <a:cubicBezTo>
                    <a:pt x="28" y="32"/>
                    <a:pt x="36" y="36"/>
                    <a:pt x="36" y="45"/>
                  </a:cubicBezTo>
                  <a:cubicBezTo>
                    <a:pt x="36" y="52"/>
                    <a:pt x="30" y="59"/>
                    <a:pt x="22" y="60"/>
                  </a:cubicBezTo>
                  <a:close/>
                </a:path>
              </a:pathLst>
            </a:custGeom>
            <a:solidFill>
              <a:schemeClr val="bg1"/>
            </a:solidFill>
            <a:ln w="9525">
              <a:noFill/>
              <a:round/>
            </a:ln>
          </p:spPr>
          <p:txBody>
            <a:bodyPr anchor="ctr"/>
            <a:lstStyle/>
            <a:p>
              <a:pPr algn="ctr" defTabSz="914400">
                <a:defRPr/>
              </a:pPr>
              <a:endParaRPr sz="2135">
                <a:solidFill>
                  <a:prstClr val="white">
                    <a:lumMod val="50000"/>
                  </a:prstClr>
                </a:solidFill>
                <a:cs typeface="+mn-ea"/>
                <a:sym typeface="+mn-lt"/>
              </a:endParaRPr>
            </a:p>
          </p:txBody>
        </p:sp>
        <p:sp>
          <p:nvSpPr>
            <p:cNvPr id="20" name="Freeform: Shape 39"/>
            <p:cNvSpPr/>
            <p:nvPr/>
          </p:nvSpPr>
          <p:spPr bwMode="auto">
            <a:xfrm>
              <a:off x="3551136" y="2362960"/>
              <a:ext cx="329478" cy="329478"/>
            </a:xfrm>
            <a:custGeom>
              <a:avLst/>
              <a:gdLst/>
              <a:ahLst/>
              <a:cxnLst>
                <a:cxn ang="0">
                  <a:pos x="0" y="31"/>
                </a:cxn>
                <a:cxn ang="0">
                  <a:pos x="41" y="22"/>
                </a:cxn>
                <a:cxn ang="0">
                  <a:pos x="45" y="20"/>
                </a:cxn>
                <a:cxn ang="0">
                  <a:pos x="49" y="19"/>
                </a:cxn>
                <a:cxn ang="0">
                  <a:pos x="48" y="17"/>
                </a:cxn>
                <a:cxn ang="0">
                  <a:pos x="45" y="15"/>
                </a:cxn>
                <a:cxn ang="0">
                  <a:pos x="43" y="15"/>
                </a:cxn>
                <a:cxn ang="0">
                  <a:pos x="42" y="14"/>
                </a:cxn>
                <a:cxn ang="0">
                  <a:pos x="38" y="12"/>
                </a:cxn>
                <a:cxn ang="0">
                  <a:pos x="38" y="16"/>
                </a:cxn>
                <a:cxn ang="0">
                  <a:pos x="37" y="19"/>
                </a:cxn>
                <a:cxn ang="0">
                  <a:pos x="33" y="17"/>
                </a:cxn>
                <a:cxn ang="0">
                  <a:pos x="29" y="15"/>
                </a:cxn>
                <a:cxn ang="0">
                  <a:pos x="30" y="11"/>
                </a:cxn>
                <a:cxn ang="0">
                  <a:pos x="35" y="10"/>
                </a:cxn>
                <a:cxn ang="0">
                  <a:pos x="34" y="8"/>
                </a:cxn>
                <a:cxn ang="0">
                  <a:pos x="31" y="9"/>
                </a:cxn>
                <a:cxn ang="0">
                  <a:pos x="27" y="6"/>
                </a:cxn>
                <a:cxn ang="0">
                  <a:pos x="28" y="9"/>
                </a:cxn>
                <a:cxn ang="0">
                  <a:pos x="26" y="9"/>
                </a:cxn>
                <a:cxn ang="0">
                  <a:pos x="23" y="7"/>
                </a:cxn>
                <a:cxn ang="0">
                  <a:pos x="21" y="8"/>
                </a:cxn>
                <a:cxn ang="0">
                  <a:pos x="23" y="9"/>
                </a:cxn>
                <a:cxn ang="0">
                  <a:pos x="22" y="10"/>
                </a:cxn>
                <a:cxn ang="0">
                  <a:pos x="10" y="18"/>
                </a:cxn>
                <a:cxn ang="0">
                  <a:pos x="11" y="19"/>
                </a:cxn>
                <a:cxn ang="0">
                  <a:pos x="13" y="22"/>
                </a:cxn>
                <a:cxn ang="0">
                  <a:pos x="12" y="26"/>
                </a:cxn>
                <a:cxn ang="0">
                  <a:pos x="15" y="30"/>
                </a:cxn>
                <a:cxn ang="0">
                  <a:pos x="18" y="35"/>
                </a:cxn>
                <a:cxn ang="0">
                  <a:pos x="19" y="37"/>
                </a:cxn>
                <a:cxn ang="0">
                  <a:pos x="17" y="32"/>
                </a:cxn>
                <a:cxn ang="0">
                  <a:pos x="21" y="37"/>
                </a:cxn>
                <a:cxn ang="0">
                  <a:pos x="25" y="41"/>
                </a:cxn>
                <a:cxn ang="0">
                  <a:pos x="30" y="44"/>
                </a:cxn>
                <a:cxn ang="0">
                  <a:pos x="35" y="47"/>
                </a:cxn>
                <a:cxn ang="0">
                  <a:pos x="36" y="47"/>
                </a:cxn>
                <a:cxn ang="0">
                  <a:pos x="34" y="43"/>
                </a:cxn>
                <a:cxn ang="0">
                  <a:pos x="32" y="42"/>
                </a:cxn>
                <a:cxn ang="0">
                  <a:pos x="32" y="39"/>
                </a:cxn>
                <a:cxn ang="0">
                  <a:pos x="28" y="41"/>
                </a:cxn>
                <a:cxn ang="0">
                  <a:pos x="27" y="34"/>
                </a:cxn>
                <a:cxn ang="0">
                  <a:pos x="30" y="34"/>
                </a:cxn>
                <a:cxn ang="0">
                  <a:pos x="32" y="33"/>
                </a:cxn>
                <a:cxn ang="0">
                  <a:pos x="35" y="34"/>
                </a:cxn>
                <a:cxn ang="0">
                  <a:pos x="36" y="33"/>
                </a:cxn>
                <a:cxn ang="0">
                  <a:pos x="38" y="29"/>
                </a:cxn>
                <a:cxn ang="0">
                  <a:pos x="38" y="28"/>
                </a:cxn>
                <a:cxn ang="0">
                  <a:pos x="41" y="26"/>
                </a:cxn>
                <a:cxn ang="0">
                  <a:pos x="43" y="23"/>
                </a:cxn>
                <a:cxn ang="0">
                  <a:pos x="44" y="22"/>
                </a:cxn>
                <a:cxn ang="0">
                  <a:pos x="41" y="22"/>
                </a:cxn>
                <a:cxn ang="0">
                  <a:pos x="48" y="48"/>
                </a:cxn>
                <a:cxn ang="0">
                  <a:pos x="44" y="47"/>
                </a:cxn>
                <a:cxn ang="0">
                  <a:pos x="41" y="47"/>
                </a:cxn>
                <a:cxn ang="0">
                  <a:pos x="38" y="46"/>
                </a:cxn>
                <a:cxn ang="0">
                  <a:pos x="37" y="50"/>
                </a:cxn>
                <a:cxn ang="0">
                  <a:pos x="36" y="54"/>
                </a:cxn>
                <a:cxn ang="0">
                  <a:pos x="50" y="49"/>
                </a:cxn>
              </a:cxnLst>
              <a:rect l="0" t="0" r="r" b="b"/>
              <a:pathLst>
                <a:path w="62" h="62">
                  <a:moveTo>
                    <a:pt x="62" y="31"/>
                  </a:moveTo>
                  <a:cubicBezTo>
                    <a:pt x="62" y="48"/>
                    <a:pt x="48" y="62"/>
                    <a:pt x="31" y="62"/>
                  </a:cubicBezTo>
                  <a:cubicBezTo>
                    <a:pt x="14" y="62"/>
                    <a:pt x="0" y="48"/>
                    <a:pt x="0" y="31"/>
                  </a:cubicBezTo>
                  <a:cubicBezTo>
                    <a:pt x="0" y="14"/>
                    <a:pt x="14" y="0"/>
                    <a:pt x="31" y="0"/>
                  </a:cubicBezTo>
                  <a:cubicBezTo>
                    <a:pt x="48" y="0"/>
                    <a:pt x="62" y="14"/>
                    <a:pt x="62" y="31"/>
                  </a:cubicBezTo>
                  <a:close/>
                  <a:moveTo>
                    <a:pt x="41" y="22"/>
                  </a:moveTo>
                  <a:cubicBezTo>
                    <a:pt x="42" y="22"/>
                    <a:pt x="42" y="21"/>
                    <a:pt x="42" y="21"/>
                  </a:cubicBezTo>
                  <a:cubicBezTo>
                    <a:pt x="42" y="21"/>
                    <a:pt x="42" y="21"/>
                    <a:pt x="43" y="21"/>
                  </a:cubicBezTo>
                  <a:cubicBezTo>
                    <a:pt x="43" y="20"/>
                    <a:pt x="44" y="20"/>
                    <a:pt x="45" y="20"/>
                  </a:cubicBezTo>
                  <a:cubicBezTo>
                    <a:pt x="46" y="20"/>
                    <a:pt x="46" y="20"/>
                    <a:pt x="47" y="21"/>
                  </a:cubicBezTo>
                  <a:cubicBezTo>
                    <a:pt x="47" y="20"/>
                    <a:pt x="48" y="20"/>
                    <a:pt x="48" y="20"/>
                  </a:cubicBezTo>
                  <a:cubicBezTo>
                    <a:pt x="48" y="19"/>
                    <a:pt x="49" y="19"/>
                    <a:pt x="49" y="19"/>
                  </a:cubicBezTo>
                  <a:cubicBezTo>
                    <a:pt x="49" y="19"/>
                    <a:pt x="49" y="18"/>
                    <a:pt x="49" y="18"/>
                  </a:cubicBezTo>
                  <a:cubicBezTo>
                    <a:pt x="49" y="18"/>
                    <a:pt x="48" y="18"/>
                    <a:pt x="48" y="17"/>
                  </a:cubicBezTo>
                  <a:cubicBezTo>
                    <a:pt x="48" y="17"/>
                    <a:pt x="48" y="17"/>
                    <a:pt x="48" y="17"/>
                  </a:cubicBezTo>
                  <a:cubicBezTo>
                    <a:pt x="48" y="17"/>
                    <a:pt x="47" y="17"/>
                    <a:pt x="47" y="17"/>
                  </a:cubicBezTo>
                  <a:cubicBezTo>
                    <a:pt x="46" y="17"/>
                    <a:pt x="46" y="16"/>
                    <a:pt x="46" y="16"/>
                  </a:cubicBezTo>
                  <a:cubicBezTo>
                    <a:pt x="46" y="15"/>
                    <a:pt x="45" y="15"/>
                    <a:pt x="45" y="15"/>
                  </a:cubicBezTo>
                  <a:cubicBezTo>
                    <a:pt x="45" y="15"/>
                    <a:pt x="45" y="14"/>
                    <a:pt x="45" y="14"/>
                  </a:cubicBezTo>
                  <a:cubicBezTo>
                    <a:pt x="44" y="14"/>
                    <a:pt x="44" y="15"/>
                    <a:pt x="44" y="15"/>
                  </a:cubicBezTo>
                  <a:cubicBezTo>
                    <a:pt x="43" y="15"/>
                    <a:pt x="43" y="15"/>
                    <a:pt x="43" y="15"/>
                  </a:cubicBezTo>
                  <a:cubicBezTo>
                    <a:pt x="43" y="15"/>
                    <a:pt x="43" y="15"/>
                    <a:pt x="42" y="15"/>
                  </a:cubicBezTo>
                  <a:cubicBezTo>
                    <a:pt x="43" y="15"/>
                    <a:pt x="42" y="15"/>
                    <a:pt x="42" y="15"/>
                  </a:cubicBezTo>
                  <a:cubicBezTo>
                    <a:pt x="42" y="14"/>
                    <a:pt x="42" y="14"/>
                    <a:pt x="42" y="14"/>
                  </a:cubicBezTo>
                  <a:cubicBezTo>
                    <a:pt x="42" y="14"/>
                    <a:pt x="42" y="14"/>
                    <a:pt x="42" y="14"/>
                  </a:cubicBezTo>
                  <a:cubicBezTo>
                    <a:pt x="42" y="13"/>
                    <a:pt x="41" y="13"/>
                    <a:pt x="40" y="13"/>
                  </a:cubicBezTo>
                  <a:cubicBezTo>
                    <a:pt x="40" y="12"/>
                    <a:pt x="38" y="12"/>
                    <a:pt x="38" y="12"/>
                  </a:cubicBezTo>
                  <a:cubicBezTo>
                    <a:pt x="37" y="13"/>
                    <a:pt x="38" y="13"/>
                    <a:pt x="38" y="14"/>
                  </a:cubicBezTo>
                  <a:cubicBezTo>
                    <a:pt x="38" y="14"/>
                    <a:pt x="37" y="14"/>
                    <a:pt x="37" y="15"/>
                  </a:cubicBezTo>
                  <a:cubicBezTo>
                    <a:pt x="37" y="15"/>
                    <a:pt x="38" y="15"/>
                    <a:pt x="38" y="16"/>
                  </a:cubicBezTo>
                  <a:cubicBezTo>
                    <a:pt x="38" y="17"/>
                    <a:pt x="37" y="17"/>
                    <a:pt x="37" y="17"/>
                  </a:cubicBezTo>
                  <a:cubicBezTo>
                    <a:pt x="37" y="18"/>
                    <a:pt x="37" y="18"/>
                    <a:pt x="37" y="19"/>
                  </a:cubicBezTo>
                  <a:cubicBezTo>
                    <a:pt x="38" y="19"/>
                    <a:pt x="37" y="19"/>
                    <a:pt x="37" y="19"/>
                  </a:cubicBezTo>
                  <a:cubicBezTo>
                    <a:pt x="36" y="20"/>
                    <a:pt x="35" y="19"/>
                    <a:pt x="35" y="18"/>
                  </a:cubicBezTo>
                  <a:cubicBezTo>
                    <a:pt x="35" y="18"/>
                    <a:pt x="35" y="17"/>
                    <a:pt x="34" y="17"/>
                  </a:cubicBezTo>
                  <a:cubicBezTo>
                    <a:pt x="34" y="17"/>
                    <a:pt x="33" y="17"/>
                    <a:pt x="33" y="17"/>
                  </a:cubicBezTo>
                  <a:cubicBezTo>
                    <a:pt x="33" y="16"/>
                    <a:pt x="32" y="16"/>
                    <a:pt x="32" y="16"/>
                  </a:cubicBezTo>
                  <a:cubicBezTo>
                    <a:pt x="31" y="16"/>
                    <a:pt x="30" y="16"/>
                    <a:pt x="29" y="16"/>
                  </a:cubicBezTo>
                  <a:cubicBezTo>
                    <a:pt x="30" y="16"/>
                    <a:pt x="29" y="15"/>
                    <a:pt x="29" y="15"/>
                  </a:cubicBezTo>
                  <a:cubicBezTo>
                    <a:pt x="29" y="14"/>
                    <a:pt x="29" y="14"/>
                    <a:pt x="29" y="14"/>
                  </a:cubicBezTo>
                  <a:cubicBezTo>
                    <a:pt x="29" y="13"/>
                    <a:pt x="29" y="13"/>
                    <a:pt x="29" y="13"/>
                  </a:cubicBezTo>
                  <a:cubicBezTo>
                    <a:pt x="29" y="12"/>
                    <a:pt x="30" y="11"/>
                    <a:pt x="30" y="11"/>
                  </a:cubicBezTo>
                  <a:cubicBezTo>
                    <a:pt x="31" y="12"/>
                    <a:pt x="31" y="12"/>
                    <a:pt x="32" y="11"/>
                  </a:cubicBezTo>
                  <a:cubicBezTo>
                    <a:pt x="32" y="11"/>
                    <a:pt x="32" y="10"/>
                    <a:pt x="33" y="10"/>
                  </a:cubicBezTo>
                  <a:cubicBezTo>
                    <a:pt x="33" y="9"/>
                    <a:pt x="34" y="10"/>
                    <a:pt x="35" y="10"/>
                  </a:cubicBezTo>
                  <a:cubicBezTo>
                    <a:pt x="35" y="10"/>
                    <a:pt x="35" y="9"/>
                    <a:pt x="35" y="9"/>
                  </a:cubicBezTo>
                  <a:cubicBezTo>
                    <a:pt x="35" y="9"/>
                    <a:pt x="35" y="8"/>
                    <a:pt x="35" y="8"/>
                  </a:cubicBezTo>
                  <a:cubicBezTo>
                    <a:pt x="34" y="7"/>
                    <a:pt x="33" y="8"/>
                    <a:pt x="34" y="8"/>
                  </a:cubicBezTo>
                  <a:cubicBezTo>
                    <a:pt x="34" y="8"/>
                    <a:pt x="33" y="10"/>
                    <a:pt x="32" y="9"/>
                  </a:cubicBezTo>
                  <a:cubicBezTo>
                    <a:pt x="32" y="9"/>
                    <a:pt x="32" y="8"/>
                    <a:pt x="31" y="8"/>
                  </a:cubicBezTo>
                  <a:cubicBezTo>
                    <a:pt x="31" y="8"/>
                    <a:pt x="31" y="8"/>
                    <a:pt x="31" y="9"/>
                  </a:cubicBezTo>
                  <a:cubicBezTo>
                    <a:pt x="31" y="8"/>
                    <a:pt x="30" y="8"/>
                    <a:pt x="29" y="8"/>
                  </a:cubicBezTo>
                  <a:cubicBezTo>
                    <a:pt x="30" y="7"/>
                    <a:pt x="29" y="7"/>
                    <a:pt x="29" y="7"/>
                  </a:cubicBezTo>
                  <a:cubicBezTo>
                    <a:pt x="29" y="6"/>
                    <a:pt x="28" y="6"/>
                    <a:pt x="27" y="6"/>
                  </a:cubicBezTo>
                  <a:cubicBezTo>
                    <a:pt x="27" y="7"/>
                    <a:pt x="28" y="8"/>
                    <a:pt x="29" y="8"/>
                  </a:cubicBezTo>
                  <a:cubicBezTo>
                    <a:pt x="29" y="8"/>
                    <a:pt x="29" y="8"/>
                    <a:pt x="29" y="8"/>
                  </a:cubicBezTo>
                  <a:cubicBezTo>
                    <a:pt x="29" y="8"/>
                    <a:pt x="28" y="9"/>
                    <a:pt x="28" y="9"/>
                  </a:cubicBezTo>
                  <a:cubicBezTo>
                    <a:pt x="28" y="9"/>
                    <a:pt x="28" y="10"/>
                    <a:pt x="28" y="10"/>
                  </a:cubicBezTo>
                  <a:cubicBezTo>
                    <a:pt x="27" y="10"/>
                    <a:pt x="27" y="9"/>
                    <a:pt x="27" y="9"/>
                  </a:cubicBezTo>
                  <a:cubicBezTo>
                    <a:pt x="28" y="9"/>
                    <a:pt x="26" y="9"/>
                    <a:pt x="26" y="9"/>
                  </a:cubicBezTo>
                  <a:cubicBezTo>
                    <a:pt x="25" y="9"/>
                    <a:pt x="24" y="9"/>
                    <a:pt x="24" y="9"/>
                  </a:cubicBezTo>
                  <a:cubicBezTo>
                    <a:pt x="24" y="8"/>
                    <a:pt x="24" y="7"/>
                    <a:pt x="24" y="8"/>
                  </a:cubicBezTo>
                  <a:cubicBezTo>
                    <a:pt x="24" y="7"/>
                    <a:pt x="23" y="7"/>
                    <a:pt x="23" y="7"/>
                  </a:cubicBezTo>
                  <a:cubicBezTo>
                    <a:pt x="22" y="7"/>
                    <a:pt x="21" y="8"/>
                    <a:pt x="19" y="9"/>
                  </a:cubicBezTo>
                  <a:cubicBezTo>
                    <a:pt x="19" y="9"/>
                    <a:pt x="20" y="9"/>
                    <a:pt x="20" y="9"/>
                  </a:cubicBezTo>
                  <a:cubicBezTo>
                    <a:pt x="20" y="8"/>
                    <a:pt x="20" y="8"/>
                    <a:pt x="21" y="8"/>
                  </a:cubicBezTo>
                  <a:cubicBezTo>
                    <a:pt x="21" y="8"/>
                    <a:pt x="22" y="7"/>
                    <a:pt x="22" y="8"/>
                  </a:cubicBezTo>
                  <a:cubicBezTo>
                    <a:pt x="22" y="8"/>
                    <a:pt x="23" y="8"/>
                    <a:pt x="23" y="8"/>
                  </a:cubicBezTo>
                  <a:cubicBezTo>
                    <a:pt x="23" y="8"/>
                    <a:pt x="23" y="8"/>
                    <a:pt x="23" y="9"/>
                  </a:cubicBezTo>
                  <a:cubicBezTo>
                    <a:pt x="23" y="8"/>
                    <a:pt x="23" y="9"/>
                    <a:pt x="22" y="9"/>
                  </a:cubicBezTo>
                  <a:cubicBezTo>
                    <a:pt x="22" y="9"/>
                    <a:pt x="21" y="9"/>
                    <a:pt x="21" y="9"/>
                  </a:cubicBezTo>
                  <a:cubicBezTo>
                    <a:pt x="21" y="9"/>
                    <a:pt x="22" y="10"/>
                    <a:pt x="22" y="10"/>
                  </a:cubicBezTo>
                  <a:cubicBezTo>
                    <a:pt x="21" y="9"/>
                    <a:pt x="21" y="9"/>
                    <a:pt x="20" y="9"/>
                  </a:cubicBezTo>
                  <a:cubicBezTo>
                    <a:pt x="20" y="9"/>
                    <a:pt x="19" y="9"/>
                    <a:pt x="19" y="9"/>
                  </a:cubicBezTo>
                  <a:cubicBezTo>
                    <a:pt x="15" y="11"/>
                    <a:pt x="12" y="14"/>
                    <a:pt x="10" y="18"/>
                  </a:cubicBezTo>
                  <a:cubicBezTo>
                    <a:pt x="10" y="18"/>
                    <a:pt x="10" y="18"/>
                    <a:pt x="10" y="18"/>
                  </a:cubicBezTo>
                  <a:cubicBezTo>
                    <a:pt x="10" y="18"/>
                    <a:pt x="10" y="19"/>
                    <a:pt x="11" y="19"/>
                  </a:cubicBezTo>
                  <a:cubicBezTo>
                    <a:pt x="11" y="19"/>
                    <a:pt x="11" y="19"/>
                    <a:pt x="11" y="19"/>
                  </a:cubicBezTo>
                  <a:cubicBezTo>
                    <a:pt x="11" y="19"/>
                    <a:pt x="13" y="20"/>
                    <a:pt x="13" y="21"/>
                  </a:cubicBezTo>
                  <a:cubicBezTo>
                    <a:pt x="13" y="21"/>
                    <a:pt x="13" y="21"/>
                    <a:pt x="14" y="21"/>
                  </a:cubicBezTo>
                  <a:cubicBezTo>
                    <a:pt x="14" y="22"/>
                    <a:pt x="13" y="22"/>
                    <a:pt x="13" y="22"/>
                  </a:cubicBezTo>
                  <a:cubicBezTo>
                    <a:pt x="13" y="22"/>
                    <a:pt x="12" y="21"/>
                    <a:pt x="12" y="22"/>
                  </a:cubicBezTo>
                  <a:cubicBezTo>
                    <a:pt x="12" y="22"/>
                    <a:pt x="12" y="23"/>
                    <a:pt x="13" y="23"/>
                  </a:cubicBezTo>
                  <a:cubicBezTo>
                    <a:pt x="12" y="23"/>
                    <a:pt x="12" y="25"/>
                    <a:pt x="12" y="26"/>
                  </a:cubicBezTo>
                  <a:cubicBezTo>
                    <a:pt x="12" y="26"/>
                    <a:pt x="12" y="26"/>
                    <a:pt x="12" y="26"/>
                  </a:cubicBezTo>
                  <a:cubicBezTo>
                    <a:pt x="12" y="26"/>
                    <a:pt x="13" y="28"/>
                    <a:pt x="13" y="28"/>
                  </a:cubicBezTo>
                  <a:cubicBezTo>
                    <a:pt x="13" y="28"/>
                    <a:pt x="14" y="30"/>
                    <a:pt x="15" y="30"/>
                  </a:cubicBezTo>
                  <a:cubicBezTo>
                    <a:pt x="15" y="30"/>
                    <a:pt x="16" y="31"/>
                    <a:pt x="16" y="31"/>
                  </a:cubicBezTo>
                  <a:cubicBezTo>
                    <a:pt x="17" y="32"/>
                    <a:pt x="17" y="33"/>
                    <a:pt x="17" y="33"/>
                  </a:cubicBezTo>
                  <a:cubicBezTo>
                    <a:pt x="17" y="34"/>
                    <a:pt x="18" y="34"/>
                    <a:pt x="18" y="35"/>
                  </a:cubicBezTo>
                  <a:cubicBezTo>
                    <a:pt x="18" y="35"/>
                    <a:pt x="18" y="35"/>
                    <a:pt x="18" y="35"/>
                  </a:cubicBezTo>
                  <a:cubicBezTo>
                    <a:pt x="18" y="35"/>
                    <a:pt x="19" y="35"/>
                    <a:pt x="19" y="36"/>
                  </a:cubicBezTo>
                  <a:cubicBezTo>
                    <a:pt x="19" y="36"/>
                    <a:pt x="19" y="37"/>
                    <a:pt x="19" y="37"/>
                  </a:cubicBezTo>
                  <a:cubicBezTo>
                    <a:pt x="20" y="36"/>
                    <a:pt x="19" y="35"/>
                    <a:pt x="18" y="34"/>
                  </a:cubicBezTo>
                  <a:cubicBezTo>
                    <a:pt x="18" y="34"/>
                    <a:pt x="18" y="34"/>
                    <a:pt x="18" y="33"/>
                  </a:cubicBezTo>
                  <a:cubicBezTo>
                    <a:pt x="18" y="33"/>
                    <a:pt x="18" y="32"/>
                    <a:pt x="17" y="32"/>
                  </a:cubicBezTo>
                  <a:cubicBezTo>
                    <a:pt x="18" y="32"/>
                    <a:pt x="18" y="32"/>
                    <a:pt x="18" y="33"/>
                  </a:cubicBezTo>
                  <a:cubicBezTo>
                    <a:pt x="18" y="33"/>
                    <a:pt x="20" y="35"/>
                    <a:pt x="20" y="35"/>
                  </a:cubicBezTo>
                  <a:cubicBezTo>
                    <a:pt x="20" y="35"/>
                    <a:pt x="21" y="37"/>
                    <a:pt x="21" y="37"/>
                  </a:cubicBezTo>
                  <a:cubicBezTo>
                    <a:pt x="21" y="37"/>
                    <a:pt x="22" y="37"/>
                    <a:pt x="22" y="38"/>
                  </a:cubicBezTo>
                  <a:cubicBezTo>
                    <a:pt x="22" y="38"/>
                    <a:pt x="22" y="39"/>
                    <a:pt x="23" y="40"/>
                  </a:cubicBezTo>
                  <a:cubicBezTo>
                    <a:pt x="23" y="41"/>
                    <a:pt x="24" y="41"/>
                    <a:pt x="25" y="41"/>
                  </a:cubicBezTo>
                  <a:cubicBezTo>
                    <a:pt x="25" y="42"/>
                    <a:pt x="26" y="42"/>
                    <a:pt x="26" y="42"/>
                  </a:cubicBezTo>
                  <a:cubicBezTo>
                    <a:pt x="27" y="43"/>
                    <a:pt x="27" y="42"/>
                    <a:pt x="28" y="42"/>
                  </a:cubicBezTo>
                  <a:cubicBezTo>
                    <a:pt x="29" y="42"/>
                    <a:pt x="29" y="43"/>
                    <a:pt x="30" y="44"/>
                  </a:cubicBezTo>
                  <a:cubicBezTo>
                    <a:pt x="31" y="44"/>
                    <a:pt x="32" y="44"/>
                    <a:pt x="32" y="44"/>
                  </a:cubicBezTo>
                  <a:cubicBezTo>
                    <a:pt x="32" y="44"/>
                    <a:pt x="33" y="46"/>
                    <a:pt x="33" y="46"/>
                  </a:cubicBezTo>
                  <a:cubicBezTo>
                    <a:pt x="34" y="46"/>
                    <a:pt x="34" y="47"/>
                    <a:pt x="35" y="47"/>
                  </a:cubicBezTo>
                  <a:cubicBezTo>
                    <a:pt x="35" y="47"/>
                    <a:pt x="35" y="47"/>
                    <a:pt x="35" y="47"/>
                  </a:cubicBezTo>
                  <a:cubicBezTo>
                    <a:pt x="35" y="47"/>
                    <a:pt x="36" y="48"/>
                    <a:pt x="36" y="48"/>
                  </a:cubicBezTo>
                  <a:cubicBezTo>
                    <a:pt x="36" y="48"/>
                    <a:pt x="36" y="47"/>
                    <a:pt x="36" y="47"/>
                  </a:cubicBezTo>
                  <a:cubicBezTo>
                    <a:pt x="36" y="47"/>
                    <a:pt x="35" y="47"/>
                    <a:pt x="34" y="46"/>
                  </a:cubicBezTo>
                  <a:cubicBezTo>
                    <a:pt x="34" y="46"/>
                    <a:pt x="34" y="45"/>
                    <a:pt x="34" y="45"/>
                  </a:cubicBezTo>
                  <a:cubicBezTo>
                    <a:pt x="35" y="45"/>
                    <a:pt x="35" y="44"/>
                    <a:pt x="34" y="43"/>
                  </a:cubicBezTo>
                  <a:cubicBezTo>
                    <a:pt x="34" y="43"/>
                    <a:pt x="34" y="43"/>
                    <a:pt x="34" y="42"/>
                  </a:cubicBezTo>
                  <a:cubicBezTo>
                    <a:pt x="33" y="43"/>
                    <a:pt x="33" y="42"/>
                    <a:pt x="32" y="42"/>
                  </a:cubicBezTo>
                  <a:cubicBezTo>
                    <a:pt x="32" y="42"/>
                    <a:pt x="32" y="42"/>
                    <a:pt x="32" y="42"/>
                  </a:cubicBezTo>
                  <a:cubicBezTo>
                    <a:pt x="32" y="42"/>
                    <a:pt x="32" y="43"/>
                    <a:pt x="32" y="42"/>
                  </a:cubicBezTo>
                  <a:cubicBezTo>
                    <a:pt x="32" y="42"/>
                    <a:pt x="32" y="41"/>
                    <a:pt x="32" y="41"/>
                  </a:cubicBezTo>
                  <a:cubicBezTo>
                    <a:pt x="32" y="40"/>
                    <a:pt x="33" y="39"/>
                    <a:pt x="32" y="39"/>
                  </a:cubicBezTo>
                  <a:cubicBezTo>
                    <a:pt x="31" y="39"/>
                    <a:pt x="31" y="39"/>
                    <a:pt x="31" y="40"/>
                  </a:cubicBezTo>
                  <a:cubicBezTo>
                    <a:pt x="30" y="40"/>
                    <a:pt x="30" y="40"/>
                    <a:pt x="30" y="41"/>
                  </a:cubicBezTo>
                  <a:cubicBezTo>
                    <a:pt x="30" y="41"/>
                    <a:pt x="28" y="41"/>
                    <a:pt x="28" y="41"/>
                  </a:cubicBezTo>
                  <a:cubicBezTo>
                    <a:pt x="27" y="40"/>
                    <a:pt x="27" y="39"/>
                    <a:pt x="27" y="38"/>
                  </a:cubicBezTo>
                  <a:cubicBezTo>
                    <a:pt x="27" y="37"/>
                    <a:pt x="27" y="36"/>
                    <a:pt x="27" y="35"/>
                  </a:cubicBezTo>
                  <a:cubicBezTo>
                    <a:pt x="27" y="35"/>
                    <a:pt x="27" y="34"/>
                    <a:pt x="27" y="34"/>
                  </a:cubicBezTo>
                  <a:cubicBezTo>
                    <a:pt x="28" y="34"/>
                    <a:pt x="28" y="34"/>
                    <a:pt x="28" y="34"/>
                  </a:cubicBezTo>
                  <a:cubicBezTo>
                    <a:pt x="28" y="34"/>
                    <a:pt x="28" y="34"/>
                    <a:pt x="28" y="34"/>
                  </a:cubicBezTo>
                  <a:cubicBezTo>
                    <a:pt x="28" y="34"/>
                    <a:pt x="29" y="33"/>
                    <a:pt x="30" y="34"/>
                  </a:cubicBezTo>
                  <a:cubicBezTo>
                    <a:pt x="30" y="34"/>
                    <a:pt x="31" y="34"/>
                    <a:pt x="31" y="33"/>
                  </a:cubicBezTo>
                  <a:cubicBezTo>
                    <a:pt x="31" y="33"/>
                    <a:pt x="31" y="33"/>
                    <a:pt x="31" y="33"/>
                  </a:cubicBezTo>
                  <a:cubicBezTo>
                    <a:pt x="31" y="33"/>
                    <a:pt x="31" y="33"/>
                    <a:pt x="32" y="33"/>
                  </a:cubicBezTo>
                  <a:cubicBezTo>
                    <a:pt x="32" y="33"/>
                    <a:pt x="33" y="33"/>
                    <a:pt x="33" y="33"/>
                  </a:cubicBezTo>
                  <a:cubicBezTo>
                    <a:pt x="34" y="34"/>
                    <a:pt x="34" y="34"/>
                    <a:pt x="34" y="33"/>
                  </a:cubicBezTo>
                  <a:cubicBezTo>
                    <a:pt x="35" y="34"/>
                    <a:pt x="35" y="34"/>
                    <a:pt x="35" y="34"/>
                  </a:cubicBezTo>
                  <a:cubicBezTo>
                    <a:pt x="35" y="35"/>
                    <a:pt x="35" y="36"/>
                    <a:pt x="36" y="36"/>
                  </a:cubicBezTo>
                  <a:cubicBezTo>
                    <a:pt x="36" y="37"/>
                    <a:pt x="36" y="35"/>
                    <a:pt x="36" y="35"/>
                  </a:cubicBezTo>
                  <a:cubicBezTo>
                    <a:pt x="36" y="35"/>
                    <a:pt x="36" y="33"/>
                    <a:pt x="36" y="33"/>
                  </a:cubicBezTo>
                  <a:cubicBezTo>
                    <a:pt x="35" y="33"/>
                    <a:pt x="35" y="32"/>
                    <a:pt x="36" y="31"/>
                  </a:cubicBezTo>
                  <a:cubicBezTo>
                    <a:pt x="36" y="31"/>
                    <a:pt x="37" y="31"/>
                    <a:pt x="37" y="31"/>
                  </a:cubicBezTo>
                  <a:cubicBezTo>
                    <a:pt x="38" y="30"/>
                    <a:pt x="38" y="30"/>
                    <a:pt x="38" y="29"/>
                  </a:cubicBezTo>
                  <a:cubicBezTo>
                    <a:pt x="38" y="29"/>
                    <a:pt x="38" y="29"/>
                    <a:pt x="38" y="29"/>
                  </a:cubicBezTo>
                  <a:cubicBezTo>
                    <a:pt x="38" y="29"/>
                    <a:pt x="38" y="28"/>
                    <a:pt x="38" y="29"/>
                  </a:cubicBezTo>
                  <a:cubicBezTo>
                    <a:pt x="38" y="28"/>
                    <a:pt x="38" y="28"/>
                    <a:pt x="38" y="28"/>
                  </a:cubicBezTo>
                  <a:cubicBezTo>
                    <a:pt x="38" y="28"/>
                    <a:pt x="38" y="27"/>
                    <a:pt x="38" y="27"/>
                  </a:cubicBezTo>
                  <a:cubicBezTo>
                    <a:pt x="39" y="28"/>
                    <a:pt x="40" y="27"/>
                    <a:pt x="39" y="26"/>
                  </a:cubicBezTo>
                  <a:cubicBezTo>
                    <a:pt x="40" y="26"/>
                    <a:pt x="41" y="26"/>
                    <a:pt x="41" y="26"/>
                  </a:cubicBezTo>
                  <a:cubicBezTo>
                    <a:pt x="41" y="26"/>
                    <a:pt x="41" y="25"/>
                    <a:pt x="41" y="25"/>
                  </a:cubicBezTo>
                  <a:cubicBezTo>
                    <a:pt x="42" y="24"/>
                    <a:pt x="42" y="24"/>
                    <a:pt x="42" y="24"/>
                  </a:cubicBezTo>
                  <a:cubicBezTo>
                    <a:pt x="42" y="24"/>
                    <a:pt x="43" y="24"/>
                    <a:pt x="43" y="23"/>
                  </a:cubicBezTo>
                  <a:cubicBezTo>
                    <a:pt x="44" y="24"/>
                    <a:pt x="45" y="23"/>
                    <a:pt x="44" y="22"/>
                  </a:cubicBezTo>
                  <a:cubicBezTo>
                    <a:pt x="44" y="22"/>
                    <a:pt x="44" y="22"/>
                    <a:pt x="43" y="22"/>
                  </a:cubicBezTo>
                  <a:cubicBezTo>
                    <a:pt x="44" y="22"/>
                    <a:pt x="44" y="22"/>
                    <a:pt x="44" y="22"/>
                  </a:cubicBezTo>
                  <a:cubicBezTo>
                    <a:pt x="45" y="21"/>
                    <a:pt x="44" y="21"/>
                    <a:pt x="44" y="21"/>
                  </a:cubicBezTo>
                  <a:cubicBezTo>
                    <a:pt x="43" y="21"/>
                    <a:pt x="43" y="21"/>
                    <a:pt x="42" y="21"/>
                  </a:cubicBezTo>
                  <a:cubicBezTo>
                    <a:pt x="42" y="22"/>
                    <a:pt x="42" y="22"/>
                    <a:pt x="41" y="22"/>
                  </a:cubicBezTo>
                  <a:close/>
                  <a:moveTo>
                    <a:pt x="50" y="49"/>
                  </a:moveTo>
                  <a:cubicBezTo>
                    <a:pt x="50" y="49"/>
                    <a:pt x="49" y="49"/>
                    <a:pt x="49" y="49"/>
                  </a:cubicBezTo>
                  <a:cubicBezTo>
                    <a:pt x="49" y="49"/>
                    <a:pt x="48" y="48"/>
                    <a:pt x="48" y="48"/>
                  </a:cubicBezTo>
                  <a:cubicBezTo>
                    <a:pt x="48" y="48"/>
                    <a:pt x="47" y="47"/>
                    <a:pt x="47" y="47"/>
                  </a:cubicBezTo>
                  <a:cubicBezTo>
                    <a:pt x="46" y="46"/>
                    <a:pt x="46" y="46"/>
                    <a:pt x="45" y="46"/>
                  </a:cubicBezTo>
                  <a:cubicBezTo>
                    <a:pt x="45" y="46"/>
                    <a:pt x="44" y="47"/>
                    <a:pt x="44" y="47"/>
                  </a:cubicBezTo>
                  <a:cubicBezTo>
                    <a:pt x="44" y="46"/>
                    <a:pt x="43" y="46"/>
                    <a:pt x="43" y="46"/>
                  </a:cubicBezTo>
                  <a:cubicBezTo>
                    <a:pt x="42" y="46"/>
                    <a:pt x="42" y="45"/>
                    <a:pt x="41" y="46"/>
                  </a:cubicBezTo>
                  <a:cubicBezTo>
                    <a:pt x="41" y="46"/>
                    <a:pt x="41" y="46"/>
                    <a:pt x="41" y="47"/>
                  </a:cubicBezTo>
                  <a:cubicBezTo>
                    <a:pt x="40" y="46"/>
                    <a:pt x="41" y="46"/>
                    <a:pt x="41" y="45"/>
                  </a:cubicBezTo>
                  <a:cubicBezTo>
                    <a:pt x="40" y="45"/>
                    <a:pt x="39" y="46"/>
                    <a:pt x="39" y="46"/>
                  </a:cubicBezTo>
                  <a:cubicBezTo>
                    <a:pt x="39" y="46"/>
                    <a:pt x="39" y="46"/>
                    <a:pt x="38" y="46"/>
                  </a:cubicBezTo>
                  <a:cubicBezTo>
                    <a:pt x="38" y="47"/>
                    <a:pt x="38" y="47"/>
                    <a:pt x="38" y="47"/>
                  </a:cubicBezTo>
                  <a:cubicBezTo>
                    <a:pt x="38" y="47"/>
                    <a:pt x="37" y="47"/>
                    <a:pt x="37" y="47"/>
                  </a:cubicBezTo>
                  <a:cubicBezTo>
                    <a:pt x="37" y="48"/>
                    <a:pt x="37" y="49"/>
                    <a:pt x="37" y="50"/>
                  </a:cubicBezTo>
                  <a:cubicBezTo>
                    <a:pt x="38" y="50"/>
                    <a:pt x="37" y="51"/>
                    <a:pt x="37" y="52"/>
                  </a:cubicBezTo>
                  <a:cubicBezTo>
                    <a:pt x="37" y="52"/>
                    <a:pt x="36" y="53"/>
                    <a:pt x="36" y="53"/>
                  </a:cubicBezTo>
                  <a:cubicBezTo>
                    <a:pt x="36" y="54"/>
                    <a:pt x="36" y="54"/>
                    <a:pt x="36" y="54"/>
                  </a:cubicBezTo>
                  <a:cubicBezTo>
                    <a:pt x="36" y="55"/>
                    <a:pt x="36" y="55"/>
                    <a:pt x="36" y="56"/>
                  </a:cubicBezTo>
                  <a:cubicBezTo>
                    <a:pt x="36" y="56"/>
                    <a:pt x="36" y="56"/>
                    <a:pt x="36" y="57"/>
                  </a:cubicBezTo>
                  <a:cubicBezTo>
                    <a:pt x="41" y="56"/>
                    <a:pt x="46" y="53"/>
                    <a:pt x="50" y="49"/>
                  </a:cubicBezTo>
                  <a:close/>
                </a:path>
              </a:pathLst>
            </a:custGeom>
            <a:solidFill>
              <a:schemeClr val="bg1"/>
            </a:solidFill>
            <a:ln w="9525">
              <a:noFill/>
              <a:round/>
            </a:ln>
          </p:spPr>
          <p:txBody>
            <a:bodyPr anchor="ctr"/>
            <a:lstStyle/>
            <a:p>
              <a:pPr algn="ctr" defTabSz="914400">
                <a:defRPr/>
              </a:pPr>
              <a:endParaRPr sz="2135">
                <a:solidFill>
                  <a:prstClr val="white">
                    <a:lumMod val="50000"/>
                  </a:prstClr>
                </a:solidFill>
                <a:cs typeface="+mn-ea"/>
                <a:sym typeface="+mn-lt"/>
              </a:endParaRPr>
            </a:p>
          </p:txBody>
        </p:sp>
        <p:sp>
          <p:nvSpPr>
            <p:cNvPr id="21" name="Freeform: Shape 40"/>
            <p:cNvSpPr/>
            <p:nvPr/>
          </p:nvSpPr>
          <p:spPr bwMode="auto">
            <a:xfrm>
              <a:off x="3946781" y="3403063"/>
              <a:ext cx="312469" cy="277012"/>
            </a:xfrm>
            <a:custGeom>
              <a:avLst/>
              <a:gdLst/>
              <a:ahLst/>
              <a:cxnLst>
                <a:cxn ang="0">
                  <a:pos x="7" y="9"/>
                </a:cxn>
                <a:cxn ang="0">
                  <a:pos x="7" y="57"/>
                </a:cxn>
                <a:cxn ang="0">
                  <a:pos x="6" y="58"/>
                </a:cxn>
                <a:cxn ang="0">
                  <a:pos x="4" y="58"/>
                </a:cxn>
                <a:cxn ang="0">
                  <a:pos x="2" y="57"/>
                </a:cxn>
                <a:cxn ang="0">
                  <a:pos x="2" y="9"/>
                </a:cxn>
                <a:cxn ang="0">
                  <a:pos x="0" y="4"/>
                </a:cxn>
                <a:cxn ang="0">
                  <a:pos x="5" y="0"/>
                </a:cxn>
                <a:cxn ang="0">
                  <a:pos x="10" y="4"/>
                </a:cxn>
                <a:cxn ang="0">
                  <a:pos x="7" y="9"/>
                </a:cxn>
                <a:cxn ang="0">
                  <a:pos x="65" y="36"/>
                </a:cxn>
                <a:cxn ang="0">
                  <a:pos x="63" y="38"/>
                </a:cxn>
                <a:cxn ang="0">
                  <a:pos x="49" y="43"/>
                </a:cxn>
                <a:cxn ang="0">
                  <a:pos x="31" y="37"/>
                </a:cxn>
                <a:cxn ang="0">
                  <a:pos x="13" y="43"/>
                </a:cxn>
                <a:cxn ang="0">
                  <a:pos x="12" y="43"/>
                </a:cxn>
                <a:cxn ang="0">
                  <a:pos x="10" y="41"/>
                </a:cxn>
                <a:cxn ang="0">
                  <a:pos x="10" y="13"/>
                </a:cxn>
                <a:cxn ang="0">
                  <a:pos x="11" y="11"/>
                </a:cxn>
                <a:cxn ang="0">
                  <a:pos x="14" y="9"/>
                </a:cxn>
                <a:cxn ang="0">
                  <a:pos x="30" y="4"/>
                </a:cxn>
                <a:cxn ang="0">
                  <a:pos x="46" y="9"/>
                </a:cxn>
                <a:cxn ang="0">
                  <a:pos x="49" y="10"/>
                </a:cxn>
                <a:cxn ang="0">
                  <a:pos x="63" y="4"/>
                </a:cxn>
                <a:cxn ang="0">
                  <a:pos x="65" y="7"/>
                </a:cxn>
                <a:cxn ang="0">
                  <a:pos x="65" y="36"/>
                </a:cxn>
              </a:cxnLst>
              <a:rect l="0" t="0" r="r" b="b"/>
              <a:pathLst>
                <a:path w="65" h="58">
                  <a:moveTo>
                    <a:pt x="7" y="9"/>
                  </a:moveTo>
                  <a:cubicBezTo>
                    <a:pt x="7" y="57"/>
                    <a:pt x="7" y="57"/>
                    <a:pt x="7" y="57"/>
                  </a:cubicBezTo>
                  <a:cubicBezTo>
                    <a:pt x="7" y="57"/>
                    <a:pt x="7" y="58"/>
                    <a:pt x="6" y="58"/>
                  </a:cubicBezTo>
                  <a:cubicBezTo>
                    <a:pt x="4" y="58"/>
                    <a:pt x="4" y="58"/>
                    <a:pt x="4" y="58"/>
                  </a:cubicBezTo>
                  <a:cubicBezTo>
                    <a:pt x="3" y="58"/>
                    <a:pt x="2" y="57"/>
                    <a:pt x="2" y="57"/>
                  </a:cubicBezTo>
                  <a:cubicBezTo>
                    <a:pt x="2" y="9"/>
                    <a:pt x="2" y="9"/>
                    <a:pt x="2" y="9"/>
                  </a:cubicBezTo>
                  <a:cubicBezTo>
                    <a:pt x="1" y="8"/>
                    <a:pt x="0" y="6"/>
                    <a:pt x="0" y="4"/>
                  </a:cubicBezTo>
                  <a:cubicBezTo>
                    <a:pt x="0" y="2"/>
                    <a:pt x="2" y="0"/>
                    <a:pt x="5" y="0"/>
                  </a:cubicBezTo>
                  <a:cubicBezTo>
                    <a:pt x="7" y="0"/>
                    <a:pt x="10" y="2"/>
                    <a:pt x="10" y="4"/>
                  </a:cubicBezTo>
                  <a:cubicBezTo>
                    <a:pt x="10" y="6"/>
                    <a:pt x="9" y="8"/>
                    <a:pt x="7" y="9"/>
                  </a:cubicBezTo>
                  <a:close/>
                  <a:moveTo>
                    <a:pt x="65" y="36"/>
                  </a:moveTo>
                  <a:cubicBezTo>
                    <a:pt x="65" y="37"/>
                    <a:pt x="65" y="38"/>
                    <a:pt x="63" y="38"/>
                  </a:cubicBezTo>
                  <a:cubicBezTo>
                    <a:pt x="59" y="41"/>
                    <a:pt x="54" y="43"/>
                    <a:pt x="49" y="43"/>
                  </a:cubicBezTo>
                  <a:cubicBezTo>
                    <a:pt x="43" y="43"/>
                    <a:pt x="39" y="37"/>
                    <a:pt x="31" y="37"/>
                  </a:cubicBezTo>
                  <a:cubicBezTo>
                    <a:pt x="25" y="37"/>
                    <a:pt x="19" y="40"/>
                    <a:pt x="13" y="43"/>
                  </a:cubicBezTo>
                  <a:cubicBezTo>
                    <a:pt x="13" y="43"/>
                    <a:pt x="12" y="43"/>
                    <a:pt x="12" y="43"/>
                  </a:cubicBezTo>
                  <a:cubicBezTo>
                    <a:pt x="11" y="43"/>
                    <a:pt x="10" y="42"/>
                    <a:pt x="10" y="41"/>
                  </a:cubicBezTo>
                  <a:cubicBezTo>
                    <a:pt x="10" y="13"/>
                    <a:pt x="10" y="13"/>
                    <a:pt x="10" y="13"/>
                  </a:cubicBezTo>
                  <a:cubicBezTo>
                    <a:pt x="10" y="12"/>
                    <a:pt x="10" y="11"/>
                    <a:pt x="11" y="11"/>
                  </a:cubicBezTo>
                  <a:cubicBezTo>
                    <a:pt x="12" y="10"/>
                    <a:pt x="13" y="9"/>
                    <a:pt x="14" y="9"/>
                  </a:cubicBezTo>
                  <a:cubicBezTo>
                    <a:pt x="19" y="7"/>
                    <a:pt x="24" y="4"/>
                    <a:pt x="30" y="4"/>
                  </a:cubicBezTo>
                  <a:cubicBezTo>
                    <a:pt x="36" y="4"/>
                    <a:pt x="40" y="6"/>
                    <a:pt x="46" y="9"/>
                  </a:cubicBezTo>
                  <a:cubicBezTo>
                    <a:pt x="47" y="9"/>
                    <a:pt x="48" y="10"/>
                    <a:pt x="49" y="10"/>
                  </a:cubicBezTo>
                  <a:cubicBezTo>
                    <a:pt x="55" y="10"/>
                    <a:pt x="61" y="4"/>
                    <a:pt x="63" y="4"/>
                  </a:cubicBezTo>
                  <a:cubicBezTo>
                    <a:pt x="64" y="4"/>
                    <a:pt x="65" y="6"/>
                    <a:pt x="65" y="7"/>
                  </a:cubicBezTo>
                  <a:lnTo>
                    <a:pt x="65" y="36"/>
                  </a:lnTo>
                  <a:close/>
                </a:path>
              </a:pathLst>
            </a:custGeom>
            <a:solidFill>
              <a:schemeClr val="bg1"/>
            </a:solidFill>
            <a:ln w="9525">
              <a:noFill/>
              <a:round/>
            </a:ln>
          </p:spPr>
          <p:txBody>
            <a:bodyPr anchor="ctr"/>
            <a:lstStyle/>
            <a:p>
              <a:pPr algn="ctr" defTabSz="914400">
                <a:defRPr/>
              </a:pPr>
              <a:endParaRPr sz="2135">
                <a:solidFill>
                  <a:prstClr val="white">
                    <a:lumMod val="50000"/>
                  </a:prstClr>
                </a:solidFill>
                <a:cs typeface="+mn-ea"/>
                <a:sym typeface="+mn-lt"/>
              </a:endParaRPr>
            </a:p>
          </p:txBody>
        </p:sp>
        <p:sp>
          <p:nvSpPr>
            <p:cNvPr id="22" name="Freeform: Shape 41"/>
            <p:cNvSpPr/>
            <p:nvPr/>
          </p:nvSpPr>
          <p:spPr bwMode="auto">
            <a:xfrm>
              <a:off x="4911498" y="3224164"/>
              <a:ext cx="254801" cy="382201"/>
            </a:xfrm>
            <a:custGeom>
              <a:avLst/>
              <a:gdLst/>
              <a:ahLst/>
              <a:cxnLst>
                <a:cxn ang="0">
                  <a:pos x="38" y="26"/>
                </a:cxn>
                <a:cxn ang="0">
                  <a:pos x="24" y="55"/>
                </a:cxn>
                <a:cxn ang="0">
                  <a:pos x="20" y="58"/>
                </a:cxn>
                <a:cxn ang="0">
                  <a:pos x="16" y="55"/>
                </a:cxn>
                <a:cxn ang="0">
                  <a:pos x="2" y="26"/>
                </a:cxn>
                <a:cxn ang="0">
                  <a:pos x="0" y="19"/>
                </a:cxn>
                <a:cxn ang="0">
                  <a:pos x="20" y="0"/>
                </a:cxn>
                <a:cxn ang="0">
                  <a:pos x="39" y="19"/>
                </a:cxn>
                <a:cxn ang="0">
                  <a:pos x="38" y="26"/>
                </a:cxn>
                <a:cxn ang="0">
                  <a:pos x="20" y="9"/>
                </a:cxn>
                <a:cxn ang="0">
                  <a:pos x="10" y="19"/>
                </a:cxn>
                <a:cxn ang="0">
                  <a:pos x="20" y="29"/>
                </a:cxn>
                <a:cxn ang="0">
                  <a:pos x="30" y="19"/>
                </a:cxn>
                <a:cxn ang="0">
                  <a:pos x="20" y="9"/>
                </a:cxn>
              </a:cxnLst>
              <a:rect l="0" t="0" r="r" b="b"/>
              <a:pathLst>
                <a:path w="39" h="58">
                  <a:moveTo>
                    <a:pt x="38" y="26"/>
                  </a:moveTo>
                  <a:cubicBezTo>
                    <a:pt x="24" y="55"/>
                    <a:pt x="24" y="55"/>
                    <a:pt x="24" y="55"/>
                  </a:cubicBezTo>
                  <a:cubicBezTo>
                    <a:pt x="23" y="57"/>
                    <a:pt x="22" y="58"/>
                    <a:pt x="20" y="58"/>
                  </a:cubicBezTo>
                  <a:cubicBezTo>
                    <a:pt x="18" y="58"/>
                    <a:pt x="16" y="57"/>
                    <a:pt x="16" y="55"/>
                  </a:cubicBezTo>
                  <a:cubicBezTo>
                    <a:pt x="2" y="26"/>
                    <a:pt x="2" y="26"/>
                    <a:pt x="2" y="26"/>
                  </a:cubicBezTo>
                  <a:cubicBezTo>
                    <a:pt x="1" y="24"/>
                    <a:pt x="0" y="21"/>
                    <a:pt x="0" y="19"/>
                  </a:cubicBezTo>
                  <a:cubicBezTo>
                    <a:pt x="0" y="8"/>
                    <a:pt x="9" y="0"/>
                    <a:pt x="20" y="0"/>
                  </a:cubicBezTo>
                  <a:cubicBezTo>
                    <a:pt x="31" y="0"/>
                    <a:pt x="39" y="8"/>
                    <a:pt x="39" y="19"/>
                  </a:cubicBezTo>
                  <a:cubicBezTo>
                    <a:pt x="39" y="21"/>
                    <a:pt x="39" y="24"/>
                    <a:pt x="38" y="26"/>
                  </a:cubicBezTo>
                  <a:close/>
                  <a:moveTo>
                    <a:pt x="20" y="9"/>
                  </a:moveTo>
                  <a:cubicBezTo>
                    <a:pt x="15" y="9"/>
                    <a:pt x="10" y="14"/>
                    <a:pt x="10" y="19"/>
                  </a:cubicBezTo>
                  <a:cubicBezTo>
                    <a:pt x="10" y="24"/>
                    <a:pt x="15" y="29"/>
                    <a:pt x="20" y="29"/>
                  </a:cubicBezTo>
                  <a:cubicBezTo>
                    <a:pt x="25" y="29"/>
                    <a:pt x="30" y="24"/>
                    <a:pt x="30" y="19"/>
                  </a:cubicBezTo>
                  <a:cubicBezTo>
                    <a:pt x="30" y="14"/>
                    <a:pt x="25" y="9"/>
                    <a:pt x="20" y="9"/>
                  </a:cubicBezTo>
                  <a:close/>
                </a:path>
              </a:pathLst>
            </a:custGeom>
            <a:solidFill>
              <a:schemeClr val="bg1"/>
            </a:solidFill>
            <a:ln w="9525">
              <a:noFill/>
              <a:round/>
            </a:ln>
          </p:spPr>
          <p:txBody>
            <a:bodyPr anchor="ctr"/>
            <a:lstStyle/>
            <a:p>
              <a:pPr algn="ctr" defTabSz="914400">
                <a:defRPr/>
              </a:pPr>
              <a:endParaRPr sz="2135">
                <a:solidFill>
                  <a:prstClr val="white">
                    <a:lumMod val="50000"/>
                  </a:prstClr>
                </a:solidFill>
                <a:cs typeface="+mn-ea"/>
                <a:sym typeface="+mn-lt"/>
              </a:endParaRPr>
            </a:p>
          </p:txBody>
        </p:sp>
        <p:sp>
          <p:nvSpPr>
            <p:cNvPr id="23" name="Freeform: Shape 42"/>
            <p:cNvSpPr/>
            <p:nvPr/>
          </p:nvSpPr>
          <p:spPr bwMode="auto">
            <a:xfrm>
              <a:off x="5043489" y="2333192"/>
              <a:ext cx="372653" cy="359247"/>
            </a:xfrm>
            <a:custGeom>
              <a:avLst/>
              <a:gdLst/>
              <a:ahLst/>
              <a:cxnLst>
                <a:cxn ang="0">
                  <a:pos x="16" y="54"/>
                </a:cxn>
                <a:cxn ang="0">
                  <a:pos x="14" y="57"/>
                </a:cxn>
                <a:cxn ang="0">
                  <a:pos x="2" y="57"/>
                </a:cxn>
                <a:cxn ang="0">
                  <a:pos x="0" y="54"/>
                </a:cxn>
                <a:cxn ang="0">
                  <a:pos x="0" y="29"/>
                </a:cxn>
                <a:cxn ang="0">
                  <a:pos x="2" y="26"/>
                </a:cxn>
                <a:cxn ang="0">
                  <a:pos x="14" y="26"/>
                </a:cxn>
                <a:cxn ang="0">
                  <a:pos x="16" y="29"/>
                </a:cxn>
                <a:cxn ang="0">
                  <a:pos x="16" y="54"/>
                </a:cxn>
                <a:cxn ang="0">
                  <a:pos x="7" y="47"/>
                </a:cxn>
                <a:cxn ang="0">
                  <a:pos x="5" y="49"/>
                </a:cxn>
                <a:cxn ang="0">
                  <a:pos x="7" y="52"/>
                </a:cxn>
                <a:cxn ang="0">
                  <a:pos x="10" y="49"/>
                </a:cxn>
                <a:cxn ang="0">
                  <a:pos x="7" y="47"/>
                </a:cxn>
                <a:cxn ang="0">
                  <a:pos x="62" y="35"/>
                </a:cxn>
                <a:cxn ang="0">
                  <a:pos x="62" y="38"/>
                </a:cxn>
                <a:cxn ang="0">
                  <a:pos x="61" y="43"/>
                </a:cxn>
                <a:cxn ang="0">
                  <a:pos x="61" y="48"/>
                </a:cxn>
                <a:cxn ang="0">
                  <a:pos x="59" y="52"/>
                </a:cxn>
                <a:cxn ang="0">
                  <a:pos x="57" y="59"/>
                </a:cxn>
                <a:cxn ang="0">
                  <a:pos x="49" y="62"/>
                </a:cxn>
                <a:cxn ang="0">
                  <a:pos x="47" y="62"/>
                </a:cxn>
                <a:cxn ang="0">
                  <a:pos x="44" y="62"/>
                </a:cxn>
                <a:cxn ang="0">
                  <a:pos x="43" y="62"/>
                </a:cxn>
                <a:cxn ang="0">
                  <a:pos x="28" y="59"/>
                </a:cxn>
                <a:cxn ang="0">
                  <a:pos x="22" y="57"/>
                </a:cxn>
                <a:cxn ang="0">
                  <a:pos x="19" y="54"/>
                </a:cxn>
                <a:cxn ang="0">
                  <a:pos x="19" y="29"/>
                </a:cxn>
                <a:cxn ang="0">
                  <a:pos x="21" y="26"/>
                </a:cxn>
                <a:cxn ang="0">
                  <a:pos x="29" y="19"/>
                </a:cxn>
                <a:cxn ang="0">
                  <a:pos x="33" y="14"/>
                </a:cxn>
                <a:cxn ang="0">
                  <a:pos x="35" y="8"/>
                </a:cxn>
                <a:cxn ang="0">
                  <a:pos x="38" y="1"/>
                </a:cxn>
                <a:cxn ang="0">
                  <a:pos x="40" y="0"/>
                </a:cxn>
                <a:cxn ang="0">
                  <a:pos x="49" y="11"/>
                </a:cxn>
                <a:cxn ang="0">
                  <a:pos x="46" y="18"/>
                </a:cxn>
                <a:cxn ang="0">
                  <a:pos x="45" y="21"/>
                </a:cxn>
                <a:cxn ang="0">
                  <a:pos x="56" y="21"/>
                </a:cxn>
                <a:cxn ang="0">
                  <a:pos x="64" y="29"/>
                </a:cxn>
                <a:cxn ang="0">
                  <a:pos x="62" y="35"/>
                </a:cxn>
              </a:cxnLst>
              <a:rect l="0" t="0" r="r" b="b"/>
              <a:pathLst>
                <a:path w="64" h="62">
                  <a:moveTo>
                    <a:pt x="16" y="54"/>
                  </a:moveTo>
                  <a:cubicBezTo>
                    <a:pt x="16" y="56"/>
                    <a:pt x="15" y="57"/>
                    <a:pt x="14" y="57"/>
                  </a:cubicBezTo>
                  <a:cubicBezTo>
                    <a:pt x="2" y="57"/>
                    <a:pt x="2" y="57"/>
                    <a:pt x="2" y="57"/>
                  </a:cubicBezTo>
                  <a:cubicBezTo>
                    <a:pt x="1" y="57"/>
                    <a:pt x="0" y="56"/>
                    <a:pt x="0" y="54"/>
                  </a:cubicBezTo>
                  <a:cubicBezTo>
                    <a:pt x="0" y="29"/>
                    <a:pt x="0" y="29"/>
                    <a:pt x="0" y="29"/>
                  </a:cubicBezTo>
                  <a:cubicBezTo>
                    <a:pt x="0" y="27"/>
                    <a:pt x="1" y="26"/>
                    <a:pt x="2" y="26"/>
                  </a:cubicBezTo>
                  <a:cubicBezTo>
                    <a:pt x="14" y="26"/>
                    <a:pt x="14" y="26"/>
                    <a:pt x="14" y="26"/>
                  </a:cubicBezTo>
                  <a:cubicBezTo>
                    <a:pt x="15" y="26"/>
                    <a:pt x="16" y="27"/>
                    <a:pt x="16" y="29"/>
                  </a:cubicBezTo>
                  <a:lnTo>
                    <a:pt x="16" y="54"/>
                  </a:lnTo>
                  <a:close/>
                  <a:moveTo>
                    <a:pt x="7" y="47"/>
                  </a:moveTo>
                  <a:cubicBezTo>
                    <a:pt x="6" y="47"/>
                    <a:pt x="5" y="48"/>
                    <a:pt x="5" y="49"/>
                  </a:cubicBezTo>
                  <a:cubicBezTo>
                    <a:pt x="5" y="51"/>
                    <a:pt x="6" y="52"/>
                    <a:pt x="7" y="52"/>
                  </a:cubicBezTo>
                  <a:cubicBezTo>
                    <a:pt x="9" y="52"/>
                    <a:pt x="10" y="51"/>
                    <a:pt x="10" y="49"/>
                  </a:cubicBezTo>
                  <a:cubicBezTo>
                    <a:pt x="10" y="48"/>
                    <a:pt x="9" y="47"/>
                    <a:pt x="7" y="47"/>
                  </a:cubicBezTo>
                  <a:close/>
                  <a:moveTo>
                    <a:pt x="62" y="35"/>
                  </a:moveTo>
                  <a:cubicBezTo>
                    <a:pt x="62" y="36"/>
                    <a:pt x="62" y="37"/>
                    <a:pt x="62" y="38"/>
                  </a:cubicBezTo>
                  <a:cubicBezTo>
                    <a:pt x="62" y="40"/>
                    <a:pt x="62" y="42"/>
                    <a:pt x="61" y="43"/>
                  </a:cubicBezTo>
                  <a:cubicBezTo>
                    <a:pt x="61" y="45"/>
                    <a:pt x="61" y="46"/>
                    <a:pt x="61" y="48"/>
                  </a:cubicBezTo>
                  <a:cubicBezTo>
                    <a:pt x="60" y="49"/>
                    <a:pt x="60" y="51"/>
                    <a:pt x="59" y="52"/>
                  </a:cubicBezTo>
                  <a:cubicBezTo>
                    <a:pt x="59" y="55"/>
                    <a:pt x="58" y="57"/>
                    <a:pt x="57" y="59"/>
                  </a:cubicBezTo>
                  <a:cubicBezTo>
                    <a:pt x="55" y="61"/>
                    <a:pt x="52" y="62"/>
                    <a:pt x="49" y="62"/>
                  </a:cubicBezTo>
                  <a:cubicBezTo>
                    <a:pt x="48" y="62"/>
                    <a:pt x="48" y="62"/>
                    <a:pt x="47" y="62"/>
                  </a:cubicBezTo>
                  <a:cubicBezTo>
                    <a:pt x="44" y="62"/>
                    <a:pt x="44" y="62"/>
                    <a:pt x="44" y="62"/>
                  </a:cubicBezTo>
                  <a:cubicBezTo>
                    <a:pt x="43" y="62"/>
                    <a:pt x="43" y="62"/>
                    <a:pt x="43" y="62"/>
                  </a:cubicBezTo>
                  <a:cubicBezTo>
                    <a:pt x="38" y="62"/>
                    <a:pt x="32" y="60"/>
                    <a:pt x="28" y="59"/>
                  </a:cubicBezTo>
                  <a:cubicBezTo>
                    <a:pt x="25" y="58"/>
                    <a:pt x="23" y="57"/>
                    <a:pt x="22" y="57"/>
                  </a:cubicBezTo>
                  <a:cubicBezTo>
                    <a:pt x="20" y="57"/>
                    <a:pt x="19" y="56"/>
                    <a:pt x="19" y="54"/>
                  </a:cubicBezTo>
                  <a:cubicBezTo>
                    <a:pt x="19" y="29"/>
                    <a:pt x="19" y="29"/>
                    <a:pt x="19" y="29"/>
                  </a:cubicBezTo>
                  <a:cubicBezTo>
                    <a:pt x="19" y="27"/>
                    <a:pt x="20" y="26"/>
                    <a:pt x="21" y="26"/>
                  </a:cubicBezTo>
                  <a:cubicBezTo>
                    <a:pt x="23" y="26"/>
                    <a:pt x="27" y="21"/>
                    <a:pt x="29" y="19"/>
                  </a:cubicBezTo>
                  <a:cubicBezTo>
                    <a:pt x="30" y="17"/>
                    <a:pt x="31" y="15"/>
                    <a:pt x="33" y="14"/>
                  </a:cubicBezTo>
                  <a:cubicBezTo>
                    <a:pt x="34" y="13"/>
                    <a:pt x="35" y="10"/>
                    <a:pt x="35" y="8"/>
                  </a:cubicBezTo>
                  <a:cubicBezTo>
                    <a:pt x="36" y="5"/>
                    <a:pt x="36" y="3"/>
                    <a:pt x="38" y="1"/>
                  </a:cubicBezTo>
                  <a:cubicBezTo>
                    <a:pt x="38" y="1"/>
                    <a:pt x="39" y="0"/>
                    <a:pt x="40" y="0"/>
                  </a:cubicBezTo>
                  <a:cubicBezTo>
                    <a:pt x="49" y="0"/>
                    <a:pt x="49" y="8"/>
                    <a:pt x="49" y="11"/>
                  </a:cubicBezTo>
                  <a:cubicBezTo>
                    <a:pt x="49" y="14"/>
                    <a:pt x="47" y="16"/>
                    <a:pt x="46" y="18"/>
                  </a:cubicBezTo>
                  <a:cubicBezTo>
                    <a:pt x="46" y="19"/>
                    <a:pt x="46" y="20"/>
                    <a:pt x="45" y="21"/>
                  </a:cubicBezTo>
                  <a:cubicBezTo>
                    <a:pt x="56" y="21"/>
                    <a:pt x="56" y="21"/>
                    <a:pt x="56" y="21"/>
                  </a:cubicBezTo>
                  <a:cubicBezTo>
                    <a:pt x="60" y="21"/>
                    <a:pt x="64" y="25"/>
                    <a:pt x="64" y="29"/>
                  </a:cubicBezTo>
                  <a:cubicBezTo>
                    <a:pt x="64" y="31"/>
                    <a:pt x="63" y="33"/>
                    <a:pt x="62" y="35"/>
                  </a:cubicBezTo>
                  <a:close/>
                </a:path>
              </a:pathLst>
            </a:custGeom>
            <a:solidFill>
              <a:schemeClr val="bg1"/>
            </a:solidFill>
            <a:ln w="9525">
              <a:noFill/>
              <a:round/>
            </a:ln>
          </p:spPr>
          <p:txBody>
            <a:bodyPr anchor="ctr"/>
            <a:lstStyle/>
            <a:p>
              <a:pPr algn="ctr" defTabSz="914400">
                <a:defRPr/>
              </a:pPr>
              <a:endParaRPr sz="2135">
                <a:solidFill>
                  <a:prstClr val="white">
                    <a:lumMod val="50000"/>
                  </a:prstClr>
                </a:solidFill>
                <a:cs typeface="+mn-ea"/>
                <a:sym typeface="+mn-lt"/>
              </a:endParaRPr>
            </a:p>
          </p:txBody>
        </p:sp>
      </p:grpSp>
      <p:sp>
        <p:nvSpPr>
          <p:cNvPr id="49" name="文本框 48"/>
          <p:cNvSpPr txBox="1"/>
          <p:nvPr/>
        </p:nvSpPr>
        <p:spPr>
          <a:xfrm>
            <a:off x="1680000" y="302659"/>
            <a:ext cx="4536651" cy="584775"/>
          </a:xfrm>
          <a:prstGeom prst="rect">
            <a:avLst/>
          </a:prstGeom>
          <a:noFill/>
        </p:spPr>
        <p:txBody>
          <a:bodyPr wrap="square" rtlCol="0">
            <a:spAutoFit/>
          </a:bodyPr>
          <a:lstStyle/>
          <a:p>
            <a:r>
              <a:rPr lang="zh-CN" altLang="en-US" sz="3200" b="1" dirty="0">
                <a:cs typeface="+mn-ea"/>
                <a:sym typeface="+mn-lt"/>
              </a:rPr>
              <a:t>三违产生的心理原因</a:t>
            </a: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PA_库_组合 35"/>
          <p:cNvGrpSpPr/>
          <p:nvPr>
            <p:custDataLst>
              <p:tags r:id="rId1"/>
            </p:custDataLst>
          </p:nvPr>
        </p:nvGrpSpPr>
        <p:grpSpPr>
          <a:xfrm>
            <a:off x="6015087" y="1840441"/>
            <a:ext cx="5016164" cy="1826419"/>
            <a:chOff x="6015085" y="1840440"/>
            <a:chExt cx="5016164" cy="1826418"/>
          </a:xfrm>
        </p:grpSpPr>
        <p:grpSp>
          <p:nvGrpSpPr>
            <p:cNvPr id="6" name="组合 5"/>
            <p:cNvGrpSpPr/>
            <p:nvPr/>
          </p:nvGrpSpPr>
          <p:grpSpPr>
            <a:xfrm>
              <a:off x="6015085" y="1840440"/>
              <a:ext cx="1562100" cy="1826418"/>
              <a:chOff x="6610350" y="1809750"/>
              <a:chExt cx="1562100" cy="1826418"/>
            </a:xfrm>
          </p:grpSpPr>
          <p:sp>
            <p:nvSpPr>
              <p:cNvPr id="30" name="椭圆 29"/>
              <p:cNvSpPr/>
              <p:nvPr/>
            </p:nvSpPr>
            <p:spPr>
              <a:xfrm>
                <a:off x="6610350" y="1809750"/>
                <a:ext cx="1562100" cy="1562100"/>
              </a:xfrm>
              <a:prstGeom prst="ellipse">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40000"/>
                  </a:lnSpc>
                </a:pPr>
                <a:endParaRPr>
                  <a:cs typeface="+mn-ea"/>
                  <a:sym typeface="+mn-lt"/>
                </a:endParaRPr>
              </a:p>
            </p:txBody>
          </p:sp>
          <p:sp>
            <p:nvSpPr>
              <p:cNvPr id="31" name="任意多边形: 形状 30"/>
              <p:cNvSpPr/>
              <p:nvPr/>
            </p:nvSpPr>
            <p:spPr>
              <a:xfrm>
                <a:off x="6610438" y="2609849"/>
                <a:ext cx="488862" cy="1026319"/>
              </a:xfrm>
              <a:custGeom>
                <a:avLst/>
                <a:gdLst>
                  <a:gd name="connsiteX0" fmla="*/ 0 w 488862"/>
                  <a:gd name="connsiteY0" fmla="*/ 0 h 890586"/>
                  <a:gd name="connsiteX1" fmla="*/ 488862 w 488862"/>
                  <a:gd name="connsiteY1" fmla="*/ 0 h 890586"/>
                  <a:gd name="connsiteX2" fmla="*/ 488862 w 488862"/>
                  <a:gd name="connsiteY2" fmla="*/ 890586 h 890586"/>
                  <a:gd name="connsiteX3" fmla="*/ 414261 w 488862"/>
                  <a:gd name="connsiteY3" fmla="*/ 841557 h 890586"/>
                  <a:gd name="connsiteX4" fmla="*/ 7463 w 488862"/>
                  <a:gd name="connsiteY4" fmla="*/ 127989 h 890586"/>
                  <a:gd name="connsiteX5" fmla="*/ 0 w 488862"/>
                  <a:gd name="connsiteY5" fmla="*/ 0 h 89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862" h="890586">
                    <a:moveTo>
                      <a:pt x="0" y="0"/>
                    </a:moveTo>
                    <a:lnTo>
                      <a:pt x="488862" y="0"/>
                    </a:lnTo>
                    <a:lnTo>
                      <a:pt x="488862" y="890586"/>
                    </a:lnTo>
                    <a:lnTo>
                      <a:pt x="414261" y="841557"/>
                    </a:lnTo>
                    <a:cubicBezTo>
                      <a:pt x="195521" y="681689"/>
                      <a:pt x="42340" y="424812"/>
                      <a:pt x="7463" y="127989"/>
                    </a:cubicBezTo>
                    <a:lnTo>
                      <a:pt x="0" y="0"/>
                    </a:lnTo>
                    <a:close/>
                  </a:path>
                </a:pathLst>
              </a:cu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40000"/>
                  </a:lnSpc>
                </a:pPr>
                <a:endParaRPr>
                  <a:cs typeface="+mn-ea"/>
                  <a:sym typeface="+mn-lt"/>
                </a:endParaRPr>
              </a:p>
            </p:txBody>
          </p:sp>
        </p:grpSp>
        <p:cxnSp>
          <p:nvCxnSpPr>
            <p:cNvPr id="8" name="直接连接符 7"/>
            <p:cNvCxnSpPr/>
            <p:nvPr/>
          </p:nvCxnSpPr>
          <p:spPr>
            <a:xfrm>
              <a:off x="7399626" y="2861635"/>
              <a:ext cx="3631623" cy="0"/>
            </a:xfrm>
            <a:prstGeom prst="line">
              <a:avLst/>
            </a:prstGeom>
            <a:ln w="19050">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4" name="任意多边形: 形状 13"/>
            <p:cNvSpPr/>
            <p:nvPr/>
          </p:nvSpPr>
          <p:spPr bwMode="auto">
            <a:xfrm>
              <a:off x="6527895" y="2348227"/>
              <a:ext cx="624648" cy="513408"/>
            </a:xfrm>
            <a:custGeom>
              <a:avLst/>
              <a:gdLst>
                <a:gd name="T0" fmla="*/ 285 w 293"/>
                <a:gd name="T1" fmla="*/ 32 h 238"/>
                <a:gd name="T2" fmla="*/ 259 w 293"/>
                <a:gd name="T3" fmla="*/ 38 h 238"/>
                <a:gd name="T4" fmla="*/ 275 w 293"/>
                <a:gd name="T5" fmla="*/ 24 h 238"/>
                <a:gd name="T6" fmla="*/ 285 w 293"/>
                <a:gd name="T7" fmla="*/ 4 h 238"/>
                <a:gd name="T8" fmla="*/ 257 w 293"/>
                <a:gd name="T9" fmla="*/ 16 h 238"/>
                <a:gd name="T10" fmla="*/ 237 w 293"/>
                <a:gd name="T11" fmla="*/ 11 h 238"/>
                <a:gd name="T12" fmla="*/ 216 w 293"/>
                <a:gd name="T13" fmla="*/ 1 h 238"/>
                <a:gd name="T14" fmla="*/ 203 w 293"/>
                <a:gd name="T15" fmla="*/ 0 h 238"/>
                <a:gd name="T16" fmla="*/ 179 w 293"/>
                <a:gd name="T17" fmla="*/ 5 h 238"/>
                <a:gd name="T18" fmla="*/ 154 w 293"/>
                <a:gd name="T19" fmla="*/ 27 h 238"/>
                <a:gd name="T20" fmla="*/ 143 w 293"/>
                <a:gd name="T21" fmla="*/ 54 h 238"/>
                <a:gd name="T22" fmla="*/ 143 w 293"/>
                <a:gd name="T23" fmla="*/ 67 h 238"/>
                <a:gd name="T24" fmla="*/ 126 w 293"/>
                <a:gd name="T25" fmla="*/ 72 h 238"/>
                <a:gd name="T26" fmla="*/ 75 w 293"/>
                <a:gd name="T27" fmla="*/ 55 h 238"/>
                <a:gd name="T28" fmla="*/ 33 w 293"/>
                <a:gd name="T29" fmla="*/ 24 h 238"/>
                <a:gd name="T30" fmla="*/ 17 w 293"/>
                <a:gd name="T31" fmla="*/ 17 h 238"/>
                <a:gd name="T32" fmla="*/ 12 w 293"/>
                <a:gd name="T33" fmla="*/ 41 h 238"/>
                <a:gd name="T34" fmla="*/ 14 w 293"/>
                <a:gd name="T35" fmla="*/ 57 h 238"/>
                <a:gd name="T36" fmla="*/ 23 w 293"/>
                <a:gd name="T37" fmla="*/ 76 h 238"/>
                <a:gd name="T38" fmla="*/ 39 w 293"/>
                <a:gd name="T39" fmla="*/ 91 h 238"/>
                <a:gd name="T40" fmla="*/ 25 w 293"/>
                <a:gd name="T41" fmla="*/ 89 h 238"/>
                <a:gd name="T42" fmla="*/ 12 w 293"/>
                <a:gd name="T43" fmla="*/ 84 h 238"/>
                <a:gd name="T44" fmla="*/ 13 w 293"/>
                <a:gd name="T45" fmla="*/ 95 h 238"/>
                <a:gd name="T46" fmla="*/ 25 w 293"/>
                <a:gd name="T47" fmla="*/ 123 h 238"/>
                <a:gd name="T48" fmla="*/ 50 w 293"/>
                <a:gd name="T49" fmla="*/ 140 h 238"/>
                <a:gd name="T50" fmla="*/ 52 w 293"/>
                <a:gd name="T51" fmla="*/ 145 h 238"/>
                <a:gd name="T52" fmla="*/ 33 w 293"/>
                <a:gd name="T53" fmla="*/ 145 h 238"/>
                <a:gd name="T54" fmla="*/ 41 w 293"/>
                <a:gd name="T55" fmla="*/ 161 h 238"/>
                <a:gd name="T56" fmla="*/ 62 w 293"/>
                <a:gd name="T57" fmla="*/ 179 h 238"/>
                <a:gd name="T58" fmla="*/ 89 w 293"/>
                <a:gd name="T59" fmla="*/ 186 h 238"/>
                <a:gd name="T60" fmla="*/ 73 w 293"/>
                <a:gd name="T61" fmla="*/ 197 h 238"/>
                <a:gd name="T62" fmla="*/ 45 w 293"/>
                <a:gd name="T63" fmla="*/ 208 h 238"/>
                <a:gd name="T64" fmla="*/ 14 w 293"/>
                <a:gd name="T65" fmla="*/ 212 h 238"/>
                <a:gd name="T66" fmla="*/ 0 w 293"/>
                <a:gd name="T67" fmla="*/ 211 h 238"/>
                <a:gd name="T68" fmla="*/ 32 w 293"/>
                <a:gd name="T69" fmla="*/ 227 h 238"/>
                <a:gd name="T70" fmla="*/ 68 w 293"/>
                <a:gd name="T71" fmla="*/ 237 h 238"/>
                <a:gd name="T72" fmla="*/ 93 w 293"/>
                <a:gd name="T73" fmla="*/ 238 h 238"/>
                <a:gd name="T74" fmla="*/ 149 w 293"/>
                <a:gd name="T75" fmla="*/ 229 h 238"/>
                <a:gd name="T76" fmla="*/ 195 w 293"/>
                <a:gd name="T77" fmla="*/ 205 h 238"/>
                <a:gd name="T78" fmla="*/ 229 w 293"/>
                <a:gd name="T79" fmla="*/ 169 h 238"/>
                <a:gd name="T80" fmla="*/ 252 w 293"/>
                <a:gd name="T81" fmla="*/ 127 h 238"/>
                <a:gd name="T82" fmla="*/ 262 w 293"/>
                <a:gd name="T83" fmla="*/ 82 h 238"/>
                <a:gd name="T84" fmla="*/ 263 w 293"/>
                <a:gd name="T85" fmla="*/ 59 h 238"/>
                <a:gd name="T86" fmla="*/ 280 w 293"/>
                <a:gd name="T87" fmla="*/ 45 h 238"/>
                <a:gd name="T88" fmla="*/ 293 w 293"/>
                <a:gd name="T89" fmla="*/ 2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93" h="238">
                  <a:moveTo>
                    <a:pt x="293" y="28"/>
                  </a:moveTo>
                  <a:lnTo>
                    <a:pt x="293" y="28"/>
                  </a:lnTo>
                  <a:lnTo>
                    <a:pt x="285" y="32"/>
                  </a:lnTo>
                  <a:lnTo>
                    <a:pt x="277" y="34"/>
                  </a:lnTo>
                  <a:lnTo>
                    <a:pt x="267" y="36"/>
                  </a:lnTo>
                  <a:lnTo>
                    <a:pt x="259" y="38"/>
                  </a:lnTo>
                  <a:lnTo>
                    <a:pt x="259" y="38"/>
                  </a:lnTo>
                  <a:lnTo>
                    <a:pt x="267" y="31"/>
                  </a:lnTo>
                  <a:lnTo>
                    <a:pt x="275" y="24"/>
                  </a:lnTo>
                  <a:lnTo>
                    <a:pt x="281" y="14"/>
                  </a:lnTo>
                  <a:lnTo>
                    <a:pt x="285" y="4"/>
                  </a:lnTo>
                  <a:lnTo>
                    <a:pt x="285" y="4"/>
                  </a:lnTo>
                  <a:lnTo>
                    <a:pt x="277" y="9"/>
                  </a:lnTo>
                  <a:lnTo>
                    <a:pt x="266" y="13"/>
                  </a:lnTo>
                  <a:lnTo>
                    <a:pt x="257" y="16"/>
                  </a:lnTo>
                  <a:lnTo>
                    <a:pt x="247" y="18"/>
                  </a:lnTo>
                  <a:lnTo>
                    <a:pt x="247" y="18"/>
                  </a:lnTo>
                  <a:lnTo>
                    <a:pt x="237" y="11"/>
                  </a:lnTo>
                  <a:lnTo>
                    <a:pt x="227" y="5"/>
                  </a:lnTo>
                  <a:lnTo>
                    <a:pt x="222" y="3"/>
                  </a:lnTo>
                  <a:lnTo>
                    <a:pt x="216" y="1"/>
                  </a:lnTo>
                  <a:lnTo>
                    <a:pt x="209" y="0"/>
                  </a:lnTo>
                  <a:lnTo>
                    <a:pt x="203" y="0"/>
                  </a:lnTo>
                  <a:lnTo>
                    <a:pt x="203" y="0"/>
                  </a:lnTo>
                  <a:lnTo>
                    <a:pt x="197" y="0"/>
                  </a:lnTo>
                  <a:lnTo>
                    <a:pt x="191" y="1"/>
                  </a:lnTo>
                  <a:lnTo>
                    <a:pt x="179" y="5"/>
                  </a:lnTo>
                  <a:lnTo>
                    <a:pt x="169" y="10"/>
                  </a:lnTo>
                  <a:lnTo>
                    <a:pt x="161" y="17"/>
                  </a:lnTo>
                  <a:lnTo>
                    <a:pt x="154" y="27"/>
                  </a:lnTo>
                  <a:lnTo>
                    <a:pt x="147" y="37"/>
                  </a:lnTo>
                  <a:lnTo>
                    <a:pt x="144" y="48"/>
                  </a:lnTo>
                  <a:lnTo>
                    <a:pt x="143" y="54"/>
                  </a:lnTo>
                  <a:lnTo>
                    <a:pt x="143" y="60"/>
                  </a:lnTo>
                  <a:lnTo>
                    <a:pt x="143" y="60"/>
                  </a:lnTo>
                  <a:lnTo>
                    <a:pt x="143" y="67"/>
                  </a:lnTo>
                  <a:lnTo>
                    <a:pt x="144" y="74"/>
                  </a:lnTo>
                  <a:lnTo>
                    <a:pt x="144" y="74"/>
                  </a:lnTo>
                  <a:lnTo>
                    <a:pt x="126" y="72"/>
                  </a:lnTo>
                  <a:lnTo>
                    <a:pt x="108" y="68"/>
                  </a:lnTo>
                  <a:lnTo>
                    <a:pt x="92" y="63"/>
                  </a:lnTo>
                  <a:lnTo>
                    <a:pt x="75" y="55"/>
                  </a:lnTo>
                  <a:lnTo>
                    <a:pt x="59" y="46"/>
                  </a:lnTo>
                  <a:lnTo>
                    <a:pt x="45" y="36"/>
                  </a:lnTo>
                  <a:lnTo>
                    <a:pt x="33" y="24"/>
                  </a:lnTo>
                  <a:lnTo>
                    <a:pt x="20" y="11"/>
                  </a:lnTo>
                  <a:lnTo>
                    <a:pt x="20" y="11"/>
                  </a:lnTo>
                  <a:lnTo>
                    <a:pt x="17" y="17"/>
                  </a:lnTo>
                  <a:lnTo>
                    <a:pt x="15" y="26"/>
                  </a:lnTo>
                  <a:lnTo>
                    <a:pt x="13" y="33"/>
                  </a:lnTo>
                  <a:lnTo>
                    <a:pt x="12" y="41"/>
                  </a:lnTo>
                  <a:lnTo>
                    <a:pt x="12" y="41"/>
                  </a:lnTo>
                  <a:lnTo>
                    <a:pt x="13" y="48"/>
                  </a:lnTo>
                  <a:lnTo>
                    <a:pt x="14" y="57"/>
                  </a:lnTo>
                  <a:lnTo>
                    <a:pt x="17" y="63"/>
                  </a:lnTo>
                  <a:lnTo>
                    <a:pt x="20" y="70"/>
                  </a:lnTo>
                  <a:lnTo>
                    <a:pt x="23" y="76"/>
                  </a:lnTo>
                  <a:lnTo>
                    <a:pt x="28" y="81"/>
                  </a:lnTo>
                  <a:lnTo>
                    <a:pt x="34" y="87"/>
                  </a:lnTo>
                  <a:lnTo>
                    <a:pt x="39" y="91"/>
                  </a:lnTo>
                  <a:lnTo>
                    <a:pt x="39" y="91"/>
                  </a:lnTo>
                  <a:lnTo>
                    <a:pt x="32" y="91"/>
                  </a:lnTo>
                  <a:lnTo>
                    <a:pt x="25" y="89"/>
                  </a:lnTo>
                  <a:lnTo>
                    <a:pt x="18" y="87"/>
                  </a:lnTo>
                  <a:lnTo>
                    <a:pt x="12" y="84"/>
                  </a:lnTo>
                  <a:lnTo>
                    <a:pt x="12" y="84"/>
                  </a:lnTo>
                  <a:lnTo>
                    <a:pt x="12" y="85"/>
                  </a:lnTo>
                  <a:lnTo>
                    <a:pt x="12" y="85"/>
                  </a:lnTo>
                  <a:lnTo>
                    <a:pt x="13" y="95"/>
                  </a:lnTo>
                  <a:lnTo>
                    <a:pt x="16" y="105"/>
                  </a:lnTo>
                  <a:lnTo>
                    <a:pt x="20" y="115"/>
                  </a:lnTo>
                  <a:lnTo>
                    <a:pt x="25" y="123"/>
                  </a:lnTo>
                  <a:lnTo>
                    <a:pt x="33" y="130"/>
                  </a:lnTo>
                  <a:lnTo>
                    <a:pt x="41" y="136"/>
                  </a:lnTo>
                  <a:lnTo>
                    <a:pt x="50" y="140"/>
                  </a:lnTo>
                  <a:lnTo>
                    <a:pt x="60" y="143"/>
                  </a:lnTo>
                  <a:lnTo>
                    <a:pt x="60" y="143"/>
                  </a:lnTo>
                  <a:lnTo>
                    <a:pt x="52" y="145"/>
                  </a:lnTo>
                  <a:lnTo>
                    <a:pt x="44" y="146"/>
                  </a:lnTo>
                  <a:lnTo>
                    <a:pt x="44" y="146"/>
                  </a:lnTo>
                  <a:lnTo>
                    <a:pt x="33" y="145"/>
                  </a:lnTo>
                  <a:lnTo>
                    <a:pt x="33" y="145"/>
                  </a:lnTo>
                  <a:lnTo>
                    <a:pt x="37" y="153"/>
                  </a:lnTo>
                  <a:lnTo>
                    <a:pt x="41" y="161"/>
                  </a:lnTo>
                  <a:lnTo>
                    <a:pt x="47" y="168"/>
                  </a:lnTo>
                  <a:lnTo>
                    <a:pt x="54" y="175"/>
                  </a:lnTo>
                  <a:lnTo>
                    <a:pt x="62" y="179"/>
                  </a:lnTo>
                  <a:lnTo>
                    <a:pt x="71" y="183"/>
                  </a:lnTo>
                  <a:lnTo>
                    <a:pt x="79" y="185"/>
                  </a:lnTo>
                  <a:lnTo>
                    <a:pt x="89" y="186"/>
                  </a:lnTo>
                  <a:lnTo>
                    <a:pt x="89" y="186"/>
                  </a:lnTo>
                  <a:lnTo>
                    <a:pt x="81" y="192"/>
                  </a:lnTo>
                  <a:lnTo>
                    <a:pt x="73" y="197"/>
                  </a:lnTo>
                  <a:lnTo>
                    <a:pt x="64" y="201"/>
                  </a:lnTo>
                  <a:lnTo>
                    <a:pt x="54" y="206"/>
                  </a:lnTo>
                  <a:lnTo>
                    <a:pt x="45" y="208"/>
                  </a:lnTo>
                  <a:lnTo>
                    <a:pt x="35" y="210"/>
                  </a:lnTo>
                  <a:lnTo>
                    <a:pt x="25" y="212"/>
                  </a:lnTo>
                  <a:lnTo>
                    <a:pt x="14" y="212"/>
                  </a:lnTo>
                  <a:lnTo>
                    <a:pt x="14" y="212"/>
                  </a:lnTo>
                  <a:lnTo>
                    <a:pt x="0" y="211"/>
                  </a:lnTo>
                  <a:lnTo>
                    <a:pt x="0" y="211"/>
                  </a:lnTo>
                  <a:lnTo>
                    <a:pt x="10" y="217"/>
                  </a:lnTo>
                  <a:lnTo>
                    <a:pt x="21" y="222"/>
                  </a:lnTo>
                  <a:lnTo>
                    <a:pt x="32" y="227"/>
                  </a:lnTo>
                  <a:lnTo>
                    <a:pt x="44" y="231"/>
                  </a:lnTo>
                  <a:lnTo>
                    <a:pt x="55" y="235"/>
                  </a:lnTo>
                  <a:lnTo>
                    <a:pt x="68" y="237"/>
                  </a:lnTo>
                  <a:lnTo>
                    <a:pt x="80" y="238"/>
                  </a:lnTo>
                  <a:lnTo>
                    <a:pt x="93" y="238"/>
                  </a:lnTo>
                  <a:lnTo>
                    <a:pt x="93" y="238"/>
                  </a:lnTo>
                  <a:lnTo>
                    <a:pt x="112" y="237"/>
                  </a:lnTo>
                  <a:lnTo>
                    <a:pt x="132" y="233"/>
                  </a:lnTo>
                  <a:lnTo>
                    <a:pt x="149" y="229"/>
                  </a:lnTo>
                  <a:lnTo>
                    <a:pt x="166" y="222"/>
                  </a:lnTo>
                  <a:lnTo>
                    <a:pt x="180" y="215"/>
                  </a:lnTo>
                  <a:lnTo>
                    <a:pt x="195" y="205"/>
                  </a:lnTo>
                  <a:lnTo>
                    <a:pt x="207" y="194"/>
                  </a:lnTo>
                  <a:lnTo>
                    <a:pt x="220" y="183"/>
                  </a:lnTo>
                  <a:lnTo>
                    <a:pt x="229" y="169"/>
                  </a:lnTo>
                  <a:lnTo>
                    <a:pt x="238" y="156"/>
                  </a:lnTo>
                  <a:lnTo>
                    <a:pt x="246" y="141"/>
                  </a:lnTo>
                  <a:lnTo>
                    <a:pt x="252" y="127"/>
                  </a:lnTo>
                  <a:lnTo>
                    <a:pt x="257" y="112"/>
                  </a:lnTo>
                  <a:lnTo>
                    <a:pt x="260" y="97"/>
                  </a:lnTo>
                  <a:lnTo>
                    <a:pt x="262" y="82"/>
                  </a:lnTo>
                  <a:lnTo>
                    <a:pt x="263" y="67"/>
                  </a:lnTo>
                  <a:lnTo>
                    <a:pt x="263" y="67"/>
                  </a:lnTo>
                  <a:lnTo>
                    <a:pt x="263" y="59"/>
                  </a:lnTo>
                  <a:lnTo>
                    <a:pt x="263" y="59"/>
                  </a:lnTo>
                  <a:lnTo>
                    <a:pt x="271" y="52"/>
                  </a:lnTo>
                  <a:lnTo>
                    <a:pt x="280" y="45"/>
                  </a:lnTo>
                  <a:lnTo>
                    <a:pt x="287" y="37"/>
                  </a:lnTo>
                  <a:lnTo>
                    <a:pt x="293" y="28"/>
                  </a:lnTo>
                  <a:lnTo>
                    <a:pt x="293" y="28"/>
                  </a:lnTo>
                  <a:close/>
                </a:path>
              </a:pathLst>
            </a:custGeom>
            <a:solidFill>
              <a:schemeClr val="bg1"/>
            </a:solidFill>
            <a:ln>
              <a:noFill/>
            </a:ln>
          </p:spPr>
          <p:txBody>
            <a:bodyPr anchor="ctr"/>
            <a:lstStyle/>
            <a:p>
              <a:pPr algn="ctr">
                <a:lnSpc>
                  <a:spcPct val="140000"/>
                </a:lnSpc>
              </a:pPr>
              <a:endParaRPr>
                <a:cs typeface="+mn-ea"/>
                <a:sym typeface="+mn-lt"/>
              </a:endParaRPr>
            </a:p>
          </p:txBody>
        </p:sp>
      </p:grpSp>
      <p:grpSp>
        <p:nvGrpSpPr>
          <p:cNvPr id="2" name="PA_库_组合 1"/>
          <p:cNvGrpSpPr/>
          <p:nvPr>
            <p:custDataLst>
              <p:tags r:id="rId2"/>
            </p:custDataLst>
          </p:nvPr>
        </p:nvGrpSpPr>
        <p:grpSpPr>
          <a:xfrm>
            <a:off x="1160754" y="1173597"/>
            <a:ext cx="4799953" cy="2133791"/>
            <a:chOff x="1160751" y="1173594"/>
            <a:chExt cx="4799953" cy="2133791"/>
          </a:xfrm>
        </p:grpSpPr>
        <p:grpSp>
          <p:nvGrpSpPr>
            <p:cNvPr id="7" name="组合 6"/>
            <p:cNvGrpSpPr/>
            <p:nvPr/>
          </p:nvGrpSpPr>
          <p:grpSpPr>
            <a:xfrm flipH="1">
              <a:off x="4135714" y="1173594"/>
              <a:ext cx="1824990" cy="2133791"/>
              <a:chOff x="6610350" y="1809750"/>
              <a:chExt cx="1562100" cy="1826418"/>
            </a:xfrm>
            <a:solidFill>
              <a:schemeClr val="accent2"/>
            </a:solidFill>
          </p:grpSpPr>
          <p:sp>
            <p:nvSpPr>
              <p:cNvPr id="28" name="椭圆 27"/>
              <p:cNvSpPr/>
              <p:nvPr/>
            </p:nvSpPr>
            <p:spPr>
              <a:xfrm>
                <a:off x="6610350" y="1809750"/>
                <a:ext cx="1562100" cy="1562100"/>
              </a:xfrm>
              <a:prstGeom prst="ellipse">
                <a:avLst/>
              </a:prstGeom>
              <a:grp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40000"/>
                  </a:lnSpc>
                </a:pPr>
                <a:endParaRPr>
                  <a:cs typeface="+mn-ea"/>
                  <a:sym typeface="+mn-lt"/>
                </a:endParaRPr>
              </a:p>
            </p:txBody>
          </p:sp>
          <p:sp>
            <p:nvSpPr>
              <p:cNvPr id="29" name="任意多边形: 形状 28"/>
              <p:cNvSpPr/>
              <p:nvPr/>
            </p:nvSpPr>
            <p:spPr>
              <a:xfrm>
                <a:off x="6610438" y="2609849"/>
                <a:ext cx="488862" cy="1026319"/>
              </a:xfrm>
              <a:custGeom>
                <a:avLst/>
                <a:gdLst>
                  <a:gd name="connsiteX0" fmla="*/ 0 w 488862"/>
                  <a:gd name="connsiteY0" fmla="*/ 0 h 890586"/>
                  <a:gd name="connsiteX1" fmla="*/ 488862 w 488862"/>
                  <a:gd name="connsiteY1" fmla="*/ 0 h 890586"/>
                  <a:gd name="connsiteX2" fmla="*/ 488862 w 488862"/>
                  <a:gd name="connsiteY2" fmla="*/ 890586 h 890586"/>
                  <a:gd name="connsiteX3" fmla="*/ 414261 w 488862"/>
                  <a:gd name="connsiteY3" fmla="*/ 841557 h 890586"/>
                  <a:gd name="connsiteX4" fmla="*/ 7463 w 488862"/>
                  <a:gd name="connsiteY4" fmla="*/ 127989 h 890586"/>
                  <a:gd name="connsiteX5" fmla="*/ 0 w 488862"/>
                  <a:gd name="connsiteY5" fmla="*/ 0 h 89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862" h="890586">
                    <a:moveTo>
                      <a:pt x="0" y="0"/>
                    </a:moveTo>
                    <a:lnTo>
                      <a:pt x="488862" y="0"/>
                    </a:lnTo>
                    <a:lnTo>
                      <a:pt x="488862" y="890586"/>
                    </a:lnTo>
                    <a:lnTo>
                      <a:pt x="414261" y="841557"/>
                    </a:lnTo>
                    <a:cubicBezTo>
                      <a:pt x="195521" y="681689"/>
                      <a:pt x="42340" y="424812"/>
                      <a:pt x="7463" y="127989"/>
                    </a:cubicBezTo>
                    <a:lnTo>
                      <a:pt x="0" y="0"/>
                    </a:lnTo>
                    <a:close/>
                  </a:path>
                </a:pathLst>
              </a:custGeom>
              <a:grp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40000"/>
                  </a:lnSpc>
                </a:pPr>
                <a:endParaRPr>
                  <a:cs typeface="+mn-ea"/>
                  <a:sym typeface="+mn-lt"/>
                </a:endParaRPr>
              </a:p>
            </p:txBody>
          </p:sp>
        </p:grpSp>
        <p:cxnSp>
          <p:nvCxnSpPr>
            <p:cNvPr id="10" name="直接连接符 9"/>
            <p:cNvCxnSpPr/>
            <p:nvPr/>
          </p:nvCxnSpPr>
          <p:spPr>
            <a:xfrm>
              <a:off x="1160751" y="2490160"/>
              <a:ext cx="3631623" cy="0"/>
            </a:xfrm>
            <a:prstGeom prst="line">
              <a:avLst/>
            </a:prstGeom>
            <a:ln w="19050">
              <a:solidFill>
                <a:schemeClr val="accent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3" name="任意多边形: 形状 12"/>
            <p:cNvSpPr>
              <a:spLocks noChangeAspect="1"/>
            </p:cNvSpPr>
            <p:nvPr/>
          </p:nvSpPr>
          <p:spPr bwMode="auto">
            <a:xfrm>
              <a:off x="4708839" y="1730340"/>
              <a:ext cx="653386" cy="652700"/>
            </a:xfrm>
            <a:custGeom>
              <a:avLst/>
              <a:gdLst>
                <a:gd name="T0" fmla="*/ 374 w 400"/>
                <a:gd name="T1" fmla="*/ 100 h 400"/>
                <a:gd name="T2" fmla="*/ 301 w 400"/>
                <a:gd name="T3" fmla="*/ 27 h 400"/>
                <a:gd name="T4" fmla="*/ 200 w 400"/>
                <a:gd name="T5" fmla="*/ 0 h 400"/>
                <a:gd name="T6" fmla="*/ 100 w 400"/>
                <a:gd name="T7" fmla="*/ 27 h 400"/>
                <a:gd name="T8" fmla="*/ 27 w 400"/>
                <a:gd name="T9" fmla="*/ 100 h 400"/>
                <a:gd name="T10" fmla="*/ 0 w 400"/>
                <a:gd name="T11" fmla="*/ 200 h 400"/>
                <a:gd name="T12" fmla="*/ 27 w 400"/>
                <a:gd name="T13" fmla="*/ 301 h 400"/>
                <a:gd name="T14" fmla="*/ 100 w 400"/>
                <a:gd name="T15" fmla="*/ 374 h 400"/>
                <a:gd name="T16" fmla="*/ 200 w 400"/>
                <a:gd name="T17" fmla="*/ 400 h 400"/>
                <a:gd name="T18" fmla="*/ 301 w 400"/>
                <a:gd name="T19" fmla="*/ 374 h 400"/>
                <a:gd name="T20" fmla="*/ 374 w 400"/>
                <a:gd name="T21" fmla="*/ 301 h 400"/>
                <a:gd name="T22" fmla="*/ 400 w 400"/>
                <a:gd name="T23" fmla="*/ 200 h 400"/>
                <a:gd name="T24" fmla="*/ 374 w 400"/>
                <a:gd name="T25" fmla="*/ 100 h 400"/>
                <a:gd name="T26" fmla="*/ 330 w 400"/>
                <a:gd name="T27" fmla="*/ 170 h 400"/>
                <a:gd name="T28" fmla="*/ 188 w 400"/>
                <a:gd name="T29" fmla="*/ 311 h 400"/>
                <a:gd name="T30" fmla="*/ 176 w 400"/>
                <a:gd name="T31" fmla="*/ 316 h 400"/>
                <a:gd name="T32" fmla="*/ 165 w 400"/>
                <a:gd name="T33" fmla="*/ 311 h 400"/>
                <a:gd name="T34" fmla="*/ 70 w 400"/>
                <a:gd name="T35" fmla="*/ 217 h 400"/>
                <a:gd name="T36" fmla="*/ 66 w 400"/>
                <a:gd name="T37" fmla="*/ 205 h 400"/>
                <a:gd name="T38" fmla="*/ 70 w 400"/>
                <a:gd name="T39" fmla="*/ 193 h 400"/>
                <a:gd name="T40" fmla="*/ 94 w 400"/>
                <a:gd name="T41" fmla="*/ 170 h 400"/>
                <a:gd name="T42" fmla="*/ 106 w 400"/>
                <a:gd name="T43" fmla="*/ 165 h 400"/>
                <a:gd name="T44" fmla="*/ 118 w 400"/>
                <a:gd name="T45" fmla="*/ 170 h 400"/>
                <a:gd name="T46" fmla="*/ 176 w 400"/>
                <a:gd name="T47" fmla="*/ 229 h 400"/>
                <a:gd name="T48" fmla="*/ 283 w 400"/>
                <a:gd name="T49" fmla="*/ 123 h 400"/>
                <a:gd name="T50" fmla="*/ 295 w 400"/>
                <a:gd name="T51" fmla="*/ 118 h 400"/>
                <a:gd name="T52" fmla="*/ 306 w 400"/>
                <a:gd name="T53" fmla="*/ 123 h 400"/>
                <a:gd name="T54" fmla="*/ 330 w 400"/>
                <a:gd name="T55" fmla="*/ 146 h 400"/>
                <a:gd name="T56" fmla="*/ 335 w 400"/>
                <a:gd name="T57" fmla="*/ 158 h 400"/>
                <a:gd name="T58" fmla="*/ 330 w 400"/>
                <a:gd name="T59" fmla="*/ 170 h 400"/>
                <a:gd name="T60" fmla="*/ 330 w 400"/>
                <a:gd name="T61" fmla="*/ 170 h 400"/>
                <a:gd name="T62" fmla="*/ 330 w 400"/>
                <a:gd name="T63" fmla="*/ 17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0" h="400">
                  <a:moveTo>
                    <a:pt x="374" y="100"/>
                  </a:moveTo>
                  <a:cubicBezTo>
                    <a:pt x="356" y="69"/>
                    <a:pt x="331" y="45"/>
                    <a:pt x="301" y="27"/>
                  </a:cubicBezTo>
                  <a:cubicBezTo>
                    <a:pt x="270" y="9"/>
                    <a:pt x="237" y="0"/>
                    <a:pt x="200" y="0"/>
                  </a:cubicBezTo>
                  <a:cubicBezTo>
                    <a:pt x="164" y="0"/>
                    <a:pt x="130" y="9"/>
                    <a:pt x="100" y="27"/>
                  </a:cubicBezTo>
                  <a:cubicBezTo>
                    <a:pt x="69" y="45"/>
                    <a:pt x="45" y="69"/>
                    <a:pt x="27" y="100"/>
                  </a:cubicBezTo>
                  <a:cubicBezTo>
                    <a:pt x="9" y="130"/>
                    <a:pt x="0" y="164"/>
                    <a:pt x="0" y="200"/>
                  </a:cubicBezTo>
                  <a:cubicBezTo>
                    <a:pt x="0" y="237"/>
                    <a:pt x="9" y="270"/>
                    <a:pt x="27" y="301"/>
                  </a:cubicBezTo>
                  <a:cubicBezTo>
                    <a:pt x="45" y="331"/>
                    <a:pt x="69" y="356"/>
                    <a:pt x="100" y="374"/>
                  </a:cubicBezTo>
                  <a:cubicBezTo>
                    <a:pt x="130" y="391"/>
                    <a:pt x="164" y="400"/>
                    <a:pt x="200" y="400"/>
                  </a:cubicBezTo>
                  <a:cubicBezTo>
                    <a:pt x="237" y="400"/>
                    <a:pt x="270" y="391"/>
                    <a:pt x="301" y="374"/>
                  </a:cubicBezTo>
                  <a:cubicBezTo>
                    <a:pt x="331" y="356"/>
                    <a:pt x="356" y="331"/>
                    <a:pt x="374" y="301"/>
                  </a:cubicBezTo>
                  <a:cubicBezTo>
                    <a:pt x="392" y="270"/>
                    <a:pt x="400" y="237"/>
                    <a:pt x="400" y="200"/>
                  </a:cubicBezTo>
                  <a:cubicBezTo>
                    <a:pt x="400" y="164"/>
                    <a:pt x="392" y="130"/>
                    <a:pt x="374" y="100"/>
                  </a:cubicBezTo>
                  <a:close/>
                  <a:moveTo>
                    <a:pt x="330" y="170"/>
                  </a:moveTo>
                  <a:cubicBezTo>
                    <a:pt x="188" y="311"/>
                    <a:pt x="188" y="311"/>
                    <a:pt x="188" y="311"/>
                  </a:cubicBezTo>
                  <a:cubicBezTo>
                    <a:pt x="185" y="315"/>
                    <a:pt x="181" y="316"/>
                    <a:pt x="176" y="316"/>
                  </a:cubicBezTo>
                  <a:cubicBezTo>
                    <a:pt x="172" y="316"/>
                    <a:pt x="168" y="315"/>
                    <a:pt x="165" y="311"/>
                  </a:cubicBezTo>
                  <a:cubicBezTo>
                    <a:pt x="70" y="217"/>
                    <a:pt x="70" y="217"/>
                    <a:pt x="70" y="217"/>
                  </a:cubicBezTo>
                  <a:cubicBezTo>
                    <a:pt x="67" y="214"/>
                    <a:pt x="66" y="210"/>
                    <a:pt x="66" y="205"/>
                  </a:cubicBezTo>
                  <a:cubicBezTo>
                    <a:pt x="66" y="200"/>
                    <a:pt x="67" y="196"/>
                    <a:pt x="70" y="193"/>
                  </a:cubicBezTo>
                  <a:cubicBezTo>
                    <a:pt x="94" y="170"/>
                    <a:pt x="94" y="170"/>
                    <a:pt x="94" y="170"/>
                  </a:cubicBezTo>
                  <a:cubicBezTo>
                    <a:pt x="97" y="166"/>
                    <a:pt x="101" y="165"/>
                    <a:pt x="106" y="165"/>
                  </a:cubicBezTo>
                  <a:cubicBezTo>
                    <a:pt x="110" y="165"/>
                    <a:pt x="114" y="166"/>
                    <a:pt x="118" y="170"/>
                  </a:cubicBezTo>
                  <a:cubicBezTo>
                    <a:pt x="176" y="229"/>
                    <a:pt x="176" y="229"/>
                    <a:pt x="176" y="229"/>
                  </a:cubicBezTo>
                  <a:cubicBezTo>
                    <a:pt x="283" y="123"/>
                    <a:pt x="283" y="123"/>
                    <a:pt x="283" y="123"/>
                  </a:cubicBezTo>
                  <a:cubicBezTo>
                    <a:pt x="286" y="119"/>
                    <a:pt x="290" y="118"/>
                    <a:pt x="295" y="118"/>
                  </a:cubicBezTo>
                  <a:cubicBezTo>
                    <a:pt x="299" y="118"/>
                    <a:pt x="303" y="119"/>
                    <a:pt x="306" y="123"/>
                  </a:cubicBezTo>
                  <a:cubicBezTo>
                    <a:pt x="330" y="146"/>
                    <a:pt x="330" y="146"/>
                    <a:pt x="330" y="146"/>
                  </a:cubicBezTo>
                  <a:cubicBezTo>
                    <a:pt x="333" y="149"/>
                    <a:pt x="335" y="153"/>
                    <a:pt x="335" y="158"/>
                  </a:cubicBezTo>
                  <a:cubicBezTo>
                    <a:pt x="335" y="163"/>
                    <a:pt x="333" y="167"/>
                    <a:pt x="330" y="170"/>
                  </a:cubicBezTo>
                  <a:close/>
                  <a:moveTo>
                    <a:pt x="330" y="170"/>
                  </a:moveTo>
                  <a:cubicBezTo>
                    <a:pt x="330" y="170"/>
                    <a:pt x="330" y="170"/>
                    <a:pt x="330" y="170"/>
                  </a:cubicBezTo>
                </a:path>
              </a:pathLst>
            </a:custGeom>
            <a:solidFill>
              <a:schemeClr val="bg1"/>
            </a:solidFill>
            <a:ln>
              <a:noFill/>
            </a:ln>
          </p:spPr>
          <p:txBody>
            <a:bodyPr anchor="ctr"/>
            <a:lstStyle/>
            <a:p>
              <a:pPr algn="ctr">
                <a:lnSpc>
                  <a:spcPct val="140000"/>
                </a:lnSpc>
              </a:pPr>
              <a:endParaRPr>
                <a:cs typeface="+mn-ea"/>
                <a:sym typeface="+mn-lt"/>
              </a:endParaRPr>
            </a:p>
          </p:txBody>
        </p:sp>
      </p:grpSp>
      <p:grpSp>
        <p:nvGrpSpPr>
          <p:cNvPr id="37" name="PA_库_组合 36"/>
          <p:cNvGrpSpPr/>
          <p:nvPr>
            <p:custDataLst>
              <p:tags r:id="rId3"/>
            </p:custDataLst>
          </p:nvPr>
        </p:nvGrpSpPr>
        <p:grpSpPr>
          <a:xfrm>
            <a:off x="6097301" y="3586442"/>
            <a:ext cx="4933951" cy="2097967"/>
            <a:chOff x="6097299" y="3586440"/>
            <a:chExt cx="4933950" cy="2097966"/>
          </a:xfrm>
        </p:grpSpPr>
        <p:grpSp>
          <p:nvGrpSpPr>
            <p:cNvPr id="4" name="组合 3"/>
            <p:cNvGrpSpPr/>
            <p:nvPr/>
          </p:nvGrpSpPr>
          <p:grpSpPr>
            <a:xfrm>
              <a:off x="6097299" y="3586440"/>
              <a:ext cx="1794349" cy="2097966"/>
              <a:chOff x="6610350" y="1809750"/>
              <a:chExt cx="1562100" cy="1826418"/>
            </a:xfrm>
            <a:solidFill>
              <a:schemeClr val="accent4"/>
            </a:solidFill>
          </p:grpSpPr>
          <p:sp>
            <p:nvSpPr>
              <p:cNvPr id="34" name="椭圆 33"/>
              <p:cNvSpPr/>
              <p:nvPr/>
            </p:nvSpPr>
            <p:spPr>
              <a:xfrm>
                <a:off x="6610350" y="1809750"/>
                <a:ext cx="1562100" cy="1562100"/>
              </a:xfrm>
              <a:prstGeom prst="ellipse">
                <a:avLst/>
              </a:prstGeom>
              <a:grp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40000"/>
                  </a:lnSpc>
                </a:pPr>
                <a:endParaRPr>
                  <a:cs typeface="+mn-ea"/>
                  <a:sym typeface="+mn-lt"/>
                </a:endParaRPr>
              </a:p>
            </p:txBody>
          </p:sp>
          <p:sp>
            <p:nvSpPr>
              <p:cNvPr id="35" name="任意多边形: 形状 34"/>
              <p:cNvSpPr/>
              <p:nvPr/>
            </p:nvSpPr>
            <p:spPr>
              <a:xfrm>
                <a:off x="6610438" y="2609849"/>
                <a:ext cx="488862" cy="1026319"/>
              </a:xfrm>
              <a:custGeom>
                <a:avLst/>
                <a:gdLst>
                  <a:gd name="connsiteX0" fmla="*/ 0 w 488862"/>
                  <a:gd name="connsiteY0" fmla="*/ 0 h 890586"/>
                  <a:gd name="connsiteX1" fmla="*/ 488862 w 488862"/>
                  <a:gd name="connsiteY1" fmla="*/ 0 h 890586"/>
                  <a:gd name="connsiteX2" fmla="*/ 488862 w 488862"/>
                  <a:gd name="connsiteY2" fmla="*/ 890586 h 890586"/>
                  <a:gd name="connsiteX3" fmla="*/ 414261 w 488862"/>
                  <a:gd name="connsiteY3" fmla="*/ 841557 h 890586"/>
                  <a:gd name="connsiteX4" fmla="*/ 7463 w 488862"/>
                  <a:gd name="connsiteY4" fmla="*/ 127989 h 890586"/>
                  <a:gd name="connsiteX5" fmla="*/ 0 w 488862"/>
                  <a:gd name="connsiteY5" fmla="*/ 0 h 89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862" h="890586">
                    <a:moveTo>
                      <a:pt x="0" y="0"/>
                    </a:moveTo>
                    <a:lnTo>
                      <a:pt x="488862" y="0"/>
                    </a:lnTo>
                    <a:lnTo>
                      <a:pt x="488862" y="890586"/>
                    </a:lnTo>
                    <a:lnTo>
                      <a:pt x="414261" y="841557"/>
                    </a:lnTo>
                    <a:cubicBezTo>
                      <a:pt x="195521" y="681689"/>
                      <a:pt x="42340" y="424812"/>
                      <a:pt x="7463" y="127989"/>
                    </a:cubicBezTo>
                    <a:lnTo>
                      <a:pt x="0" y="0"/>
                    </a:lnTo>
                    <a:close/>
                  </a:path>
                </a:pathLst>
              </a:custGeom>
              <a:grp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40000"/>
                  </a:lnSpc>
                </a:pPr>
                <a:endParaRPr>
                  <a:cs typeface="+mn-ea"/>
                  <a:sym typeface="+mn-lt"/>
                </a:endParaRPr>
              </a:p>
            </p:txBody>
          </p:sp>
        </p:grpSp>
        <p:cxnSp>
          <p:nvCxnSpPr>
            <p:cNvPr id="9" name="直接连接符 8"/>
            <p:cNvCxnSpPr/>
            <p:nvPr/>
          </p:nvCxnSpPr>
          <p:spPr>
            <a:xfrm>
              <a:off x="7399626" y="4919035"/>
              <a:ext cx="3631623" cy="0"/>
            </a:xfrm>
            <a:prstGeom prst="line">
              <a:avLst/>
            </a:prstGeom>
            <a:ln w="19050">
              <a:solidFill>
                <a:schemeClr val="accent4"/>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5" name="任意多边形: 形状 14"/>
            <p:cNvSpPr/>
            <p:nvPr/>
          </p:nvSpPr>
          <p:spPr bwMode="auto">
            <a:xfrm>
              <a:off x="6653283" y="4188201"/>
              <a:ext cx="665940" cy="641722"/>
            </a:xfrm>
            <a:custGeom>
              <a:avLst/>
              <a:gdLst>
                <a:gd name="T0" fmla="*/ 0 w 208"/>
                <a:gd name="T1" fmla="*/ 68 h 201"/>
                <a:gd name="T2" fmla="*/ 8 w 208"/>
                <a:gd name="T3" fmla="*/ 78 h 201"/>
                <a:gd name="T4" fmla="*/ 31 w 208"/>
                <a:gd name="T5" fmla="*/ 72 h 201"/>
                <a:gd name="T6" fmla="*/ 64 w 208"/>
                <a:gd name="T7" fmla="*/ 172 h 201"/>
                <a:gd name="T8" fmla="*/ 106 w 208"/>
                <a:gd name="T9" fmla="*/ 189 h 201"/>
                <a:gd name="T10" fmla="*/ 197 w 208"/>
                <a:gd name="T11" fmla="*/ 62 h 201"/>
                <a:gd name="T12" fmla="*/ 114 w 208"/>
                <a:gd name="T13" fmla="*/ 67 h 201"/>
                <a:gd name="T14" fmla="*/ 137 w 208"/>
                <a:gd name="T15" fmla="*/ 94 h 201"/>
                <a:gd name="T16" fmla="*/ 109 w 208"/>
                <a:gd name="T17" fmla="*/ 130 h 201"/>
                <a:gd name="T18" fmla="*/ 93 w 208"/>
                <a:gd name="T19" fmla="*/ 90 h 201"/>
                <a:gd name="T20" fmla="*/ 60 w 208"/>
                <a:gd name="T21" fmla="*/ 22 h 201"/>
                <a:gd name="T22" fmla="*/ 0 w 208"/>
                <a:gd name="T23" fmla="*/ 6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8" h="201">
                  <a:moveTo>
                    <a:pt x="0" y="68"/>
                  </a:moveTo>
                  <a:cubicBezTo>
                    <a:pt x="8" y="78"/>
                    <a:pt x="8" y="78"/>
                    <a:pt x="8" y="78"/>
                  </a:cubicBezTo>
                  <a:cubicBezTo>
                    <a:pt x="8" y="78"/>
                    <a:pt x="25" y="65"/>
                    <a:pt x="31" y="72"/>
                  </a:cubicBezTo>
                  <a:cubicBezTo>
                    <a:pt x="36" y="78"/>
                    <a:pt x="57" y="157"/>
                    <a:pt x="64" y="172"/>
                  </a:cubicBezTo>
                  <a:cubicBezTo>
                    <a:pt x="70" y="184"/>
                    <a:pt x="87" y="201"/>
                    <a:pt x="106" y="189"/>
                  </a:cubicBezTo>
                  <a:cubicBezTo>
                    <a:pt x="125" y="177"/>
                    <a:pt x="186" y="124"/>
                    <a:pt x="197" y="62"/>
                  </a:cubicBezTo>
                  <a:cubicBezTo>
                    <a:pt x="208" y="0"/>
                    <a:pt x="123" y="13"/>
                    <a:pt x="114" y="67"/>
                  </a:cubicBezTo>
                  <a:cubicBezTo>
                    <a:pt x="137" y="54"/>
                    <a:pt x="149" y="73"/>
                    <a:pt x="137" y="94"/>
                  </a:cubicBezTo>
                  <a:cubicBezTo>
                    <a:pt x="126" y="116"/>
                    <a:pt x="115" y="130"/>
                    <a:pt x="109" y="130"/>
                  </a:cubicBezTo>
                  <a:cubicBezTo>
                    <a:pt x="104" y="130"/>
                    <a:pt x="100" y="116"/>
                    <a:pt x="93" y="90"/>
                  </a:cubicBezTo>
                  <a:cubicBezTo>
                    <a:pt x="87" y="64"/>
                    <a:pt x="87" y="17"/>
                    <a:pt x="60" y="22"/>
                  </a:cubicBezTo>
                  <a:cubicBezTo>
                    <a:pt x="34" y="27"/>
                    <a:pt x="0" y="68"/>
                    <a:pt x="0" y="68"/>
                  </a:cubicBezTo>
                  <a:close/>
                </a:path>
              </a:pathLst>
            </a:custGeom>
            <a:solidFill>
              <a:schemeClr val="bg1"/>
            </a:solidFill>
            <a:ln>
              <a:noFill/>
            </a:ln>
          </p:spPr>
          <p:txBody>
            <a:bodyPr anchor="ctr"/>
            <a:lstStyle/>
            <a:p>
              <a:pPr algn="ctr">
                <a:lnSpc>
                  <a:spcPct val="140000"/>
                </a:lnSpc>
              </a:pPr>
              <a:endParaRPr>
                <a:cs typeface="+mn-ea"/>
                <a:sym typeface="+mn-lt"/>
              </a:endParaRPr>
            </a:p>
          </p:txBody>
        </p:sp>
      </p:grpSp>
      <p:grpSp>
        <p:nvGrpSpPr>
          <p:cNvPr id="38" name="PA_库_组合 37"/>
          <p:cNvGrpSpPr/>
          <p:nvPr>
            <p:custDataLst>
              <p:tags r:id="rId4"/>
            </p:custDataLst>
          </p:nvPr>
        </p:nvGrpSpPr>
        <p:grpSpPr>
          <a:xfrm>
            <a:off x="1160753" y="3586441"/>
            <a:ext cx="4794123" cy="1666843"/>
            <a:chOff x="1160751" y="3586440"/>
            <a:chExt cx="4794123" cy="1666843"/>
          </a:xfrm>
        </p:grpSpPr>
        <p:grpSp>
          <p:nvGrpSpPr>
            <p:cNvPr id="5" name="组合 4"/>
            <p:cNvGrpSpPr/>
            <p:nvPr/>
          </p:nvGrpSpPr>
          <p:grpSpPr>
            <a:xfrm flipH="1">
              <a:off x="4529255" y="3586440"/>
              <a:ext cx="1425619" cy="1666843"/>
              <a:chOff x="6610350" y="1809750"/>
              <a:chExt cx="1562100" cy="1826418"/>
            </a:xfrm>
            <a:solidFill>
              <a:schemeClr val="accent6"/>
            </a:solidFill>
          </p:grpSpPr>
          <p:sp>
            <p:nvSpPr>
              <p:cNvPr id="32" name="椭圆 31"/>
              <p:cNvSpPr/>
              <p:nvPr/>
            </p:nvSpPr>
            <p:spPr>
              <a:xfrm>
                <a:off x="6610350" y="1809750"/>
                <a:ext cx="1562100" cy="1562100"/>
              </a:xfrm>
              <a:prstGeom prst="ellipse">
                <a:avLst/>
              </a:prstGeom>
              <a:grp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40000"/>
                  </a:lnSpc>
                </a:pPr>
                <a:endParaRPr>
                  <a:cs typeface="+mn-ea"/>
                  <a:sym typeface="+mn-lt"/>
                </a:endParaRPr>
              </a:p>
            </p:txBody>
          </p:sp>
          <p:sp>
            <p:nvSpPr>
              <p:cNvPr id="33" name="任意多边形: 形状 32"/>
              <p:cNvSpPr/>
              <p:nvPr/>
            </p:nvSpPr>
            <p:spPr>
              <a:xfrm>
                <a:off x="6610438" y="2609849"/>
                <a:ext cx="488862" cy="1026319"/>
              </a:xfrm>
              <a:custGeom>
                <a:avLst/>
                <a:gdLst>
                  <a:gd name="connsiteX0" fmla="*/ 0 w 488862"/>
                  <a:gd name="connsiteY0" fmla="*/ 0 h 890586"/>
                  <a:gd name="connsiteX1" fmla="*/ 488862 w 488862"/>
                  <a:gd name="connsiteY1" fmla="*/ 0 h 890586"/>
                  <a:gd name="connsiteX2" fmla="*/ 488862 w 488862"/>
                  <a:gd name="connsiteY2" fmla="*/ 890586 h 890586"/>
                  <a:gd name="connsiteX3" fmla="*/ 414261 w 488862"/>
                  <a:gd name="connsiteY3" fmla="*/ 841557 h 890586"/>
                  <a:gd name="connsiteX4" fmla="*/ 7463 w 488862"/>
                  <a:gd name="connsiteY4" fmla="*/ 127989 h 890586"/>
                  <a:gd name="connsiteX5" fmla="*/ 0 w 488862"/>
                  <a:gd name="connsiteY5" fmla="*/ 0 h 89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862" h="890586">
                    <a:moveTo>
                      <a:pt x="0" y="0"/>
                    </a:moveTo>
                    <a:lnTo>
                      <a:pt x="488862" y="0"/>
                    </a:lnTo>
                    <a:lnTo>
                      <a:pt x="488862" y="890586"/>
                    </a:lnTo>
                    <a:lnTo>
                      <a:pt x="414261" y="841557"/>
                    </a:lnTo>
                    <a:cubicBezTo>
                      <a:pt x="195521" y="681689"/>
                      <a:pt x="42340" y="424812"/>
                      <a:pt x="7463" y="127989"/>
                    </a:cubicBezTo>
                    <a:lnTo>
                      <a:pt x="0" y="0"/>
                    </a:lnTo>
                    <a:close/>
                  </a:path>
                </a:pathLst>
              </a:custGeom>
              <a:grp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40000"/>
                  </a:lnSpc>
                </a:pPr>
                <a:endParaRPr>
                  <a:cs typeface="+mn-ea"/>
                  <a:sym typeface="+mn-lt"/>
                </a:endParaRPr>
              </a:p>
            </p:txBody>
          </p:sp>
        </p:grpSp>
        <p:cxnSp>
          <p:nvCxnSpPr>
            <p:cNvPr id="11" name="直接连接符 10"/>
            <p:cNvCxnSpPr/>
            <p:nvPr/>
          </p:nvCxnSpPr>
          <p:spPr>
            <a:xfrm>
              <a:off x="1160751" y="4739126"/>
              <a:ext cx="3631623" cy="0"/>
            </a:xfrm>
            <a:prstGeom prst="line">
              <a:avLst/>
            </a:prstGeom>
            <a:ln w="19050">
              <a:solidFill>
                <a:schemeClr val="accent6"/>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2" name="任意多边形: 形状 11"/>
            <p:cNvSpPr/>
            <p:nvPr/>
          </p:nvSpPr>
          <p:spPr bwMode="auto">
            <a:xfrm>
              <a:off x="4962102" y="4037579"/>
              <a:ext cx="561762" cy="560718"/>
            </a:xfrm>
            <a:custGeom>
              <a:avLst/>
              <a:gdLst>
                <a:gd name="T0" fmla="*/ 164 w 204"/>
                <a:gd name="T1" fmla="*/ 0 h 204"/>
                <a:gd name="T2" fmla="*/ 39 w 204"/>
                <a:gd name="T3" fmla="*/ 0 h 204"/>
                <a:gd name="T4" fmla="*/ 0 w 204"/>
                <a:gd name="T5" fmla="*/ 39 h 204"/>
                <a:gd name="T6" fmla="*/ 0 w 204"/>
                <a:gd name="T7" fmla="*/ 81 h 204"/>
                <a:gd name="T8" fmla="*/ 0 w 204"/>
                <a:gd name="T9" fmla="*/ 164 h 204"/>
                <a:gd name="T10" fmla="*/ 39 w 204"/>
                <a:gd name="T11" fmla="*/ 204 h 204"/>
                <a:gd name="T12" fmla="*/ 164 w 204"/>
                <a:gd name="T13" fmla="*/ 204 h 204"/>
                <a:gd name="T14" fmla="*/ 204 w 204"/>
                <a:gd name="T15" fmla="*/ 164 h 204"/>
                <a:gd name="T16" fmla="*/ 204 w 204"/>
                <a:gd name="T17" fmla="*/ 81 h 204"/>
                <a:gd name="T18" fmla="*/ 204 w 204"/>
                <a:gd name="T19" fmla="*/ 39 h 204"/>
                <a:gd name="T20" fmla="*/ 164 w 204"/>
                <a:gd name="T21" fmla="*/ 0 h 204"/>
                <a:gd name="T22" fmla="*/ 176 w 204"/>
                <a:gd name="T23" fmla="*/ 23 h 204"/>
                <a:gd name="T24" fmla="*/ 180 w 204"/>
                <a:gd name="T25" fmla="*/ 23 h 204"/>
                <a:gd name="T26" fmla="*/ 180 w 204"/>
                <a:gd name="T27" fmla="*/ 28 h 204"/>
                <a:gd name="T28" fmla="*/ 180 w 204"/>
                <a:gd name="T29" fmla="*/ 58 h 204"/>
                <a:gd name="T30" fmla="*/ 146 w 204"/>
                <a:gd name="T31" fmla="*/ 58 h 204"/>
                <a:gd name="T32" fmla="*/ 146 w 204"/>
                <a:gd name="T33" fmla="*/ 24 h 204"/>
                <a:gd name="T34" fmla="*/ 176 w 204"/>
                <a:gd name="T35" fmla="*/ 23 h 204"/>
                <a:gd name="T36" fmla="*/ 73 w 204"/>
                <a:gd name="T37" fmla="*/ 81 h 204"/>
                <a:gd name="T38" fmla="*/ 102 w 204"/>
                <a:gd name="T39" fmla="*/ 66 h 204"/>
                <a:gd name="T40" fmla="*/ 131 w 204"/>
                <a:gd name="T41" fmla="*/ 81 h 204"/>
                <a:gd name="T42" fmla="*/ 138 w 204"/>
                <a:gd name="T43" fmla="*/ 102 h 204"/>
                <a:gd name="T44" fmla="*/ 102 w 204"/>
                <a:gd name="T45" fmla="*/ 138 h 204"/>
                <a:gd name="T46" fmla="*/ 66 w 204"/>
                <a:gd name="T47" fmla="*/ 102 h 204"/>
                <a:gd name="T48" fmla="*/ 73 w 204"/>
                <a:gd name="T49" fmla="*/ 81 h 204"/>
                <a:gd name="T50" fmla="*/ 184 w 204"/>
                <a:gd name="T51" fmla="*/ 164 h 204"/>
                <a:gd name="T52" fmla="*/ 164 w 204"/>
                <a:gd name="T53" fmla="*/ 184 h 204"/>
                <a:gd name="T54" fmla="*/ 39 w 204"/>
                <a:gd name="T55" fmla="*/ 184 h 204"/>
                <a:gd name="T56" fmla="*/ 20 w 204"/>
                <a:gd name="T57" fmla="*/ 164 h 204"/>
                <a:gd name="T58" fmla="*/ 20 w 204"/>
                <a:gd name="T59" fmla="*/ 81 h 204"/>
                <a:gd name="T60" fmla="*/ 50 w 204"/>
                <a:gd name="T61" fmla="*/ 81 h 204"/>
                <a:gd name="T62" fmla="*/ 46 w 204"/>
                <a:gd name="T63" fmla="*/ 102 h 204"/>
                <a:gd name="T64" fmla="*/ 102 w 204"/>
                <a:gd name="T65" fmla="*/ 158 h 204"/>
                <a:gd name="T66" fmla="*/ 157 w 204"/>
                <a:gd name="T67" fmla="*/ 102 h 204"/>
                <a:gd name="T68" fmla="*/ 153 w 204"/>
                <a:gd name="T69" fmla="*/ 81 h 204"/>
                <a:gd name="T70" fmla="*/ 184 w 204"/>
                <a:gd name="T71" fmla="*/ 81 h 204"/>
                <a:gd name="T72" fmla="*/ 184 w 204"/>
                <a:gd name="T73" fmla="*/ 164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4" h="204">
                  <a:moveTo>
                    <a:pt x="164" y="0"/>
                  </a:moveTo>
                  <a:cubicBezTo>
                    <a:pt x="39" y="0"/>
                    <a:pt x="39" y="0"/>
                    <a:pt x="39" y="0"/>
                  </a:cubicBezTo>
                  <a:cubicBezTo>
                    <a:pt x="17" y="0"/>
                    <a:pt x="0" y="18"/>
                    <a:pt x="0" y="39"/>
                  </a:cubicBezTo>
                  <a:cubicBezTo>
                    <a:pt x="0" y="81"/>
                    <a:pt x="0" y="81"/>
                    <a:pt x="0" y="81"/>
                  </a:cubicBezTo>
                  <a:cubicBezTo>
                    <a:pt x="0" y="164"/>
                    <a:pt x="0" y="164"/>
                    <a:pt x="0" y="164"/>
                  </a:cubicBezTo>
                  <a:cubicBezTo>
                    <a:pt x="0" y="186"/>
                    <a:pt x="17" y="204"/>
                    <a:pt x="39" y="204"/>
                  </a:cubicBezTo>
                  <a:cubicBezTo>
                    <a:pt x="164" y="204"/>
                    <a:pt x="164" y="204"/>
                    <a:pt x="164" y="204"/>
                  </a:cubicBezTo>
                  <a:cubicBezTo>
                    <a:pt x="186" y="204"/>
                    <a:pt x="204" y="186"/>
                    <a:pt x="204" y="164"/>
                  </a:cubicBezTo>
                  <a:cubicBezTo>
                    <a:pt x="204" y="81"/>
                    <a:pt x="204" y="81"/>
                    <a:pt x="204" y="81"/>
                  </a:cubicBezTo>
                  <a:cubicBezTo>
                    <a:pt x="204" y="39"/>
                    <a:pt x="204" y="39"/>
                    <a:pt x="204" y="39"/>
                  </a:cubicBezTo>
                  <a:cubicBezTo>
                    <a:pt x="204" y="18"/>
                    <a:pt x="186" y="0"/>
                    <a:pt x="164" y="0"/>
                  </a:cubicBezTo>
                  <a:close/>
                  <a:moveTo>
                    <a:pt x="176" y="23"/>
                  </a:moveTo>
                  <a:cubicBezTo>
                    <a:pt x="180" y="23"/>
                    <a:pt x="180" y="23"/>
                    <a:pt x="180" y="23"/>
                  </a:cubicBezTo>
                  <a:cubicBezTo>
                    <a:pt x="180" y="28"/>
                    <a:pt x="180" y="28"/>
                    <a:pt x="180" y="28"/>
                  </a:cubicBezTo>
                  <a:cubicBezTo>
                    <a:pt x="180" y="58"/>
                    <a:pt x="180" y="58"/>
                    <a:pt x="180" y="58"/>
                  </a:cubicBezTo>
                  <a:cubicBezTo>
                    <a:pt x="146" y="58"/>
                    <a:pt x="146" y="58"/>
                    <a:pt x="146" y="58"/>
                  </a:cubicBezTo>
                  <a:cubicBezTo>
                    <a:pt x="146" y="24"/>
                    <a:pt x="146" y="24"/>
                    <a:pt x="146" y="24"/>
                  </a:cubicBezTo>
                  <a:lnTo>
                    <a:pt x="176" y="23"/>
                  </a:lnTo>
                  <a:close/>
                  <a:moveTo>
                    <a:pt x="73" y="81"/>
                  </a:moveTo>
                  <a:cubicBezTo>
                    <a:pt x="79" y="72"/>
                    <a:pt x="90" y="66"/>
                    <a:pt x="102" y="66"/>
                  </a:cubicBezTo>
                  <a:cubicBezTo>
                    <a:pt x="114" y="66"/>
                    <a:pt x="124" y="72"/>
                    <a:pt x="131" y="81"/>
                  </a:cubicBezTo>
                  <a:cubicBezTo>
                    <a:pt x="135" y="87"/>
                    <a:pt x="138" y="94"/>
                    <a:pt x="138" y="102"/>
                  </a:cubicBezTo>
                  <a:cubicBezTo>
                    <a:pt x="138" y="122"/>
                    <a:pt x="121" y="138"/>
                    <a:pt x="102" y="138"/>
                  </a:cubicBezTo>
                  <a:cubicBezTo>
                    <a:pt x="82" y="138"/>
                    <a:pt x="66" y="122"/>
                    <a:pt x="66" y="102"/>
                  </a:cubicBezTo>
                  <a:cubicBezTo>
                    <a:pt x="66" y="94"/>
                    <a:pt x="68" y="87"/>
                    <a:pt x="73" y="81"/>
                  </a:cubicBezTo>
                  <a:close/>
                  <a:moveTo>
                    <a:pt x="184" y="164"/>
                  </a:moveTo>
                  <a:cubicBezTo>
                    <a:pt x="184" y="175"/>
                    <a:pt x="175" y="184"/>
                    <a:pt x="164" y="184"/>
                  </a:cubicBezTo>
                  <a:cubicBezTo>
                    <a:pt x="39" y="184"/>
                    <a:pt x="39" y="184"/>
                    <a:pt x="39" y="184"/>
                  </a:cubicBezTo>
                  <a:cubicBezTo>
                    <a:pt x="28" y="184"/>
                    <a:pt x="20" y="175"/>
                    <a:pt x="20" y="164"/>
                  </a:cubicBezTo>
                  <a:cubicBezTo>
                    <a:pt x="20" y="81"/>
                    <a:pt x="20" y="81"/>
                    <a:pt x="20" y="81"/>
                  </a:cubicBezTo>
                  <a:cubicBezTo>
                    <a:pt x="50" y="81"/>
                    <a:pt x="50" y="81"/>
                    <a:pt x="50" y="81"/>
                  </a:cubicBezTo>
                  <a:cubicBezTo>
                    <a:pt x="47" y="87"/>
                    <a:pt x="46" y="95"/>
                    <a:pt x="46" y="102"/>
                  </a:cubicBezTo>
                  <a:cubicBezTo>
                    <a:pt x="46" y="133"/>
                    <a:pt x="71" y="158"/>
                    <a:pt x="102" y="158"/>
                  </a:cubicBezTo>
                  <a:cubicBezTo>
                    <a:pt x="132" y="158"/>
                    <a:pt x="157" y="133"/>
                    <a:pt x="157" y="102"/>
                  </a:cubicBezTo>
                  <a:cubicBezTo>
                    <a:pt x="157" y="95"/>
                    <a:pt x="156" y="87"/>
                    <a:pt x="153" y="81"/>
                  </a:cubicBezTo>
                  <a:cubicBezTo>
                    <a:pt x="184" y="81"/>
                    <a:pt x="184" y="81"/>
                    <a:pt x="184" y="81"/>
                  </a:cubicBezTo>
                  <a:lnTo>
                    <a:pt x="184" y="164"/>
                  </a:lnTo>
                  <a:close/>
                </a:path>
              </a:pathLst>
            </a:custGeom>
            <a:solidFill>
              <a:schemeClr val="bg1"/>
            </a:solidFill>
            <a:ln>
              <a:noFill/>
            </a:ln>
          </p:spPr>
          <p:txBody>
            <a:bodyPr anchor="ctr"/>
            <a:lstStyle/>
            <a:p>
              <a:pPr algn="ctr">
                <a:lnSpc>
                  <a:spcPct val="140000"/>
                </a:lnSpc>
              </a:pPr>
              <a:endParaRPr>
                <a:cs typeface="+mn-ea"/>
                <a:sym typeface="+mn-lt"/>
              </a:endParaRPr>
            </a:p>
          </p:txBody>
        </p:sp>
      </p:grpSp>
      <p:sp>
        <p:nvSpPr>
          <p:cNvPr id="41" name="TextBox 76"/>
          <p:cNvSpPr txBox="1"/>
          <p:nvPr/>
        </p:nvSpPr>
        <p:spPr>
          <a:xfrm>
            <a:off x="431800" y="1840231"/>
            <a:ext cx="3962400" cy="646331"/>
          </a:xfrm>
          <a:prstGeom prst="rect">
            <a:avLst/>
          </a:prstGeom>
          <a:noFill/>
        </p:spPr>
        <p:txBody>
          <a:bodyPr wrap="square" rtlCol="0">
            <a:spAutoFit/>
          </a:bodyPr>
          <a:lstStyle/>
          <a:p>
            <a:pPr algn="ctr"/>
            <a:r>
              <a:rPr lang="zh-CN" altLang="en-US" sz="3600" dirty="0">
                <a:solidFill>
                  <a:srgbClr val="EE410B"/>
                </a:solidFill>
                <a:cs typeface="+mn-ea"/>
                <a:sym typeface="+mn-lt"/>
              </a:rPr>
              <a:t>岗位培训不到位</a:t>
            </a:r>
          </a:p>
        </p:txBody>
      </p:sp>
      <p:sp>
        <p:nvSpPr>
          <p:cNvPr id="44" name="TextBox 76"/>
          <p:cNvSpPr txBox="1"/>
          <p:nvPr/>
        </p:nvSpPr>
        <p:spPr>
          <a:xfrm>
            <a:off x="7577455" y="2108202"/>
            <a:ext cx="3625851" cy="646331"/>
          </a:xfrm>
          <a:prstGeom prst="rect">
            <a:avLst/>
          </a:prstGeom>
          <a:noFill/>
        </p:spPr>
        <p:txBody>
          <a:bodyPr wrap="square" rtlCol="0">
            <a:spAutoFit/>
          </a:bodyPr>
          <a:lstStyle/>
          <a:p>
            <a:pPr algn="ctr"/>
            <a:r>
              <a:rPr lang="zh-CN" altLang="en-US" sz="3600" dirty="0">
                <a:solidFill>
                  <a:srgbClr val="EE410B"/>
                </a:solidFill>
                <a:cs typeface="+mn-ea"/>
                <a:sym typeface="+mn-lt"/>
              </a:rPr>
              <a:t>作业环境不安全</a:t>
            </a:r>
          </a:p>
        </p:txBody>
      </p:sp>
      <p:sp>
        <p:nvSpPr>
          <p:cNvPr id="47" name="TextBox 76"/>
          <p:cNvSpPr txBox="1"/>
          <p:nvPr/>
        </p:nvSpPr>
        <p:spPr>
          <a:xfrm>
            <a:off x="829311" y="3995422"/>
            <a:ext cx="3963035" cy="646331"/>
          </a:xfrm>
          <a:prstGeom prst="rect">
            <a:avLst/>
          </a:prstGeom>
          <a:noFill/>
        </p:spPr>
        <p:txBody>
          <a:bodyPr wrap="square" rtlCol="0">
            <a:spAutoFit/>
          </a:bodyPr>
          <a:lstStyle/>
          <a:p>
            <a:pPr algn="ctr"/>
            <a:r>
              <a:rPr lang="zh-CN" altLang="en-US" sz="3600" dirty="0">
                <a:solidFill>
                  <a:srgbClr val="EE410B"/>
                </a:solidFill>
                <a:cs typeface="+mn-ea"/>
                <a:sym typeface="+mn-lt"/>
              </a:rPr>
              <a:t>管理制度不完善</a:t>
            </a:r>
          </a:p>
        </p:txBody>
      </p:sp>
      <p:sp>
        <p:nvSpPr>
          <p:cNvPr id="50" name="TextBox 76"/>
          <p:cNvSpPr txBox="1"/>
          <p:nvPr/>
        </p:nvSpPr>
        <p:spPr>
          <a:xfrm>
            <a:off x="7778115" y="4188462"/>
            <a:ext cx="3653791" cy="646331"/>
          </a:xfrm>
          <a:prstGeom prst="rect">
            <a:avLst/>
          </a:prstGeom>
          <a:noFill/>
        </p:spPr>
        <p:txBody>
          <a:bodyPr wrap="square" rtlCol="0">
            <a:spAutoFit/>
          </a:bodyPr>
          <a:lstStyle/>
          <a:p>
            <a:pPr algn="ctr">
              <a:spcBef>
                <a:spcPct val="50000"/>
              </a:spcBef>
            </a:pPr>
            <a:r>
              <a:rPr lang="zh-CN" altLang="en-US" sz="3600" dirty="0">
                <a:solidFill>
                  <a:srgbClr val="EE410B"/>
                </a:solidFill>
                <a:cs typeface="+mn-ea"/>
                <a:sym typeface="+mn-lt"/>
              </a:rPr>
              <a:t>社会环境不理想</a:t>
            </a:r>
          </a:p>
        </p:txBody>
      </p:sp>
      <p:sp>
        <p:nvSpPr>
          <p:cNvPr id="39" name="文本框 38"/>
          <p:cNvSpPr txBox="1"/>
          <p:nvPr/>
        </p:nvSpPr>
        <p:spPr>
          <a:xfrm>
            <a:off x="1680000" y="302659"/>
            <a:ext cx="4536651" cy="584775"/>
          </a:xfrm>
          <a:prstGeom prst="rect">
            <a:avLst/>
          </a:prstGeom>
          <a:noFill/>
        </p:spPr>
        <p:txBody>
          <a:bodyPr wrap="square" rtlCol="0">
            <a:spAutoFit/>
          </a:bodyPr>
          <a:lstStyle/>
          <a:p>
            <a:r>
              <a:rPr lang="zh-CN" altLang="en-US" sz="3200" b="1" dirty="0">
                <a:cs typeface="+mn-ea"/>
                <a:sym typeface="+mn-lt"/>
              </a:rPr>
              <a:t>三违产生的客观原因</a:t>
            </a: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p:cTn id="13" dur="500" fill="hold"/>
                                        <p:tgtEl>
                                          <p:spTgt spid="36"/>
                                        </p:tgtEl>
                                        <p:attrNameLst>
                                          <p:attrName>ppt_w</p:attrName>
                                        </p:attrNameLst>
                                      </p:cBhvr>
                                      <p:tavLst>
                                        <p:tav tm="0">
                                          <p:val>
                                            <p:fltVal val="0"/>
                                          </p:val>
                                        </p:tav>
                                        <p:tav tm="100000">
                                          <p:val>
                                            <p:strVal val="#ppt_w"/>
                                          </p:val>
                                        </p:tav>
                                      </p:tavLst>
                                    </p:anim>
                                    <p:anim calcmode="lin" valueType="num">
                                      <p:cBhvr>
                                        <p:cTn id="14" dur="500" fill="hold"/>
                                        <p:tgtEl>
                                          <p:spTgt spid="36"/>
                                        </p:tgtEl>
                                        <p:attrNameLst>
                                          <p:attrName>ppt_h</p:attrName>
                                        </p:attrNameLst>
                                      </p:cBhvr>
                                      <p:tavLst>
                                        <p:tav tm="0">
                                          <p:val>
                                            <p:fltVal val="0"/>
                                          </p:val>
                                        </p:tav>
                                        <p:tav tm="100000">
                                          <p:val>
                                            <p:strVal val="#ppt_h"/>
                                          </p:val>
                                        </p:tav>
                                      </p:tavLst>
                                    </p:anim>
                                    <p:animEffect transition="in" filter="fade">
                                      <p:cBhvr>
                                        <p:cTn id="15" dur="500"/>
                                        <p:tgtEl>
                                          <p:spTgt spid="36"/>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p:cTn id="19" dur="500" fill="hold"/>
                                        <p:tgtEl>
                                          <p:spTgt spid="38"/>
                                        </p:tgtEl>
                                        <p:attrNameLst>
                                          <p:attrName>ppt_w</p:attrName>
                                        </p:attrNameLst>
                                      </p:cBhvr>
                                      <p:tavLst>
                                        <p:tav tm="0">
                                          <p:val>
                                            <p:fltVal val="0"/>
                                          </p:val>
                                        </p:tav>
                                        <p:tav tm="100000">
                                          <p:val>
                                            <p:strVal val="#ppt_w"/>
                                          </p:val>
                                        </p:tav>
                                      </p:tavLst>
                                    </p:anim>
                                    <p:anim calcmode="lin" valueType="num">
                                      <p:cBhvr>
                                        <p:cTn id="20" dur="500" fill="hold"/>
                                        <p:tgtEl>
                                          <p:spTgt spid="38"/>
                                        </p:tgtEl>
                                        <p:attrNameLst>
                                          <p:attrName>ppt_h</p:attrName>
                                        </p:attrNameLst>
                                      </p:cBhvr>
                                      <p:tavLst>
                                        <p:tav tm="0">
                                          <p:val>
                                            <p:fltVal val="0"/>
                                          </p:val>
                                        </p:tav>
                                        <p:tav tm="100000">
                                          <p:val>
                                            <p:strVal val="#ppt_h"/>
                                          </p:val>
                                        </p:tav>
                                      </p:tavLst>
                                    </p:anim>
                                    <p:animEffect transition="in" filter="fade">
                                      <p:cBhvr>
                                        <p:cTn id="21" dur="500"/>
                                        <p:tgtEl>
                                          <p:spTgt spid="38"/>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37"/>
                                        </p:tgtEl>
                                        <p:attrNameLst>
                                          <p:attrName>style.visibility</p:attrName>
                                        </p:attrNameLst>
                                      </p:cBhvr>
                                      <p:to>
                                        <p:strVal val="visible"/>
                                      </p:to>
                                    </p:set>
                                    <p:anim calcmode="lin" valueType="num">
                                      <p:cBhvr>
                                        <p:cTn id="25" dur="500" fill="hold"/>
                                        <p:tgtEl>
                                          <p:spTgt spid="37"/>
                                        </p:tgtEl>
                                        <p:attrNameLst>
                                          <p:attrName>ppt_w</p:attrName>
                                        </p:attrNameLst>
                                      </p:cBhvr>
                                      <p:tavLst>
                                        <p:tav tm="0">
                                          <p:val>
                                            <p:fltVal val="0"/>
                                          </p:val>
                                        </p:tav>
                                        <p:tav tm="100000">
                                          <p:val>
                                            <p:strVal val="#ppt_w"/>
                                          </p:val>
                                        </p:tav>
                                      </p:tavLst>
                                    </p:anim>
                                    <p:anim calcmode="lin" valueType="num">
                                      <p:cBhvr>
                                        <p:cTn id="26" dur="500" fill="hold"/>
                                        <p:tgtEl>
                                          <p:spTgt spid="37"/>
                                        </p:tgtEl>
                                        <p:attrNameLst>
                                          <p:attrName>ppt_h</p:attrName>
                                        </p:attrNameLst>
                                      </p:cBhvr>
                                      <p:tavLst>
                                        <p:tav tm="0">
                                          <p:val>
                                            <p:fltVal val="0"/>
                                          </p:val>
                                        </p:tav>
                                        <p:tav tm="100000">
                                          <p:val>
                                            <p:strVal val="#ppt_h"/>
                                          </p:val>
                                        </p:tav>
                                      </p:tavLst>
                                    </p:anim>
                                    <p:animEffect transition="in" filter="fade">
                                      <p:cBhvr>
                                        <p:cTn id="2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组合 50"/>
          <p:cNvGrpSpPr/>
          <p:nvPr/>
        </p:nvGrpSpPr>
        <p:grpSpPr>
          <a:xfrm>
            <a:off x="329393" y="1582590"/>
            <a:ext cx="11670615" cy="3851404"/>
            <a:chOff x="518621" y="3338997"/>
            <a:chExt cx="11670614" cy="3851403"/>
          </a:xfrm>
        </p:grpSpPr>
        <p:sp>
          <p:nvSpPr>
            <p:cNvPr id="4" name="任意多边形: 形状 9"/>
            <p:cNvSpPr/>
            <p:nvPr/>
          </p:nvSpPr>
          <p:spPr>
            <a:xfrm>
              <a:off x="5859506" y="3726141"/>
              <a:ext cx="504056" cy="1385955"/>
            </a:xfrm>
            <a:custGeom>
              <a:avLst/>
              <a:gdLst>
                <a:gd name="connsiteX0" fmla="*/ 252028 w 504056"/>
                <a:gd name="connsiteY0" fmla="*/ 0 h 1385955"/>
                <a:gd name="connsiteX1" fmla="*/ 257409 w 504056"/>
                <a:gd name="connsiteY1" fmla="*/ 5920 h 1385955"/>
                <a:gd name="connsiteX2" fmla="*/ 504056 w 504056"/>
                <a:gd name="connsiteY2" fmla="*/ 692977 h 1385955"/>
                <a:gd name="connsiteX3" fmla="*/ 257409 w 504056"/>
                <a:gd name="connsiteY3" fmla="*/ 1380034 h 1385955"/>
                <a:gd name="connsiteX4" fmla="*/ 252028 w 504056"/>
                <a:gd name="connsiteY4" fmla="*/ 1385955 h 1385955"/>
                <a:gd name="connsiteX5" fmla="*/ 246647 w 504056"/>
                <a:gd name="connsiteY5" fmla="*/ 1380034 h 1385955"/>
                <a:gd name="connsiteX6" fmla="*/ 0 w 504056"/>
                <a:gd name="connsiteY6" fmla="*/ 692977 h 1385955"/>
                <a:gd name="connsiteX7" fmla="*/ 246647 w 504056"/>
                <a:gd name="connsiteY7" fmla="*/ 5920 h 1385955"/>
                <a:gd name="connsiteX8" fmla="*/ 252028 w 504056"/>
                <a:gd name="connsiteY8" fmla="*/ 0 h 1385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4056" h="1385955">
                  <a:moveTo>
                    <a:pt x="252028" y="0"/>
                  </a:moveTo>
                  <a:lnTo>
                    <a:pt x="257409" y="5920"/>
                  </a:lnTo>
                  <a:cubicBezTo>
                    <a:pt x="411495" y="192629"/>
                    <a:pt x="504056" y="431994"/>
                    <a:pt x="504056" y="692977"/>
                  </a:cubicBezTo>
                  <a:cubicBezTo>
                    <a:pt x="504056" y="953961"/>
                    <a:pt x="411495" y="1193326"/>
                    <a:pt x="257409" y="1380034"/>
                  </a:cubicBezTo>
                  <a:lnTo>
                    <a:pt x="252028" y="1385955"/>
                  </a:lnTo>
                  <a:lnTo>
                    <a:pt x="246647" y="1380034"/>
                  </a:lnTo>
                  <a:cubicBezTo>
                    <a:pt x="92562" y="1193326"/>
                    <a:pt x="0" y="953961"/>
                    <a:pt x="0" y="692977"/>
                  </a:cubicBezTo>
                  <a:cubicBezTo>
                    <a:pt x="0" y="431994"/>
                    <a:pt x="92562" y="192629"/>
                    <a:pt x="246647" y="5920"/>
                  </a:cubicBezTo>
                  <a:lnTo>
                    <a:pt x="252028" y="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tx1">
                    <a:lumMod val="65000"/>
                    <a:lumOff val="35000"/>
                  </a:schemeClr>
                </a:solidFill>
                <a:cs typeface="+mn-ea"/>
                <a:sym typeface="+mn-lt"/>
              </a:endParaRPr>
            </a:p>
          </p:txBody>
        </p:sp>
        <p:sp>
          <p:nvSpPr>
            <p:cNvPr id="5" name="任意多边形: 形状 8"/>
            <p:cNvSpPr/>
            <p:nvPr/>
          </p:nvSpPr>
          <p:spPr>
            <a:xfrm>
              <a:off x="4059306" y="3338997"/>
              <a:ext cx="1908212" cy="2160240"/>
            </a:xfrm>
            <a:custGeom>
              <a:avLst/>
              <a:gdLst>
                <a:gd name="connsiteX0" fmla="*/ 1080120 w 1908212"/>
                <a:gd name="connsiteY0" fmla="*/ 0 h 2160240"/>
                <a:gd name="connsiteX1" fmla="*/ 1843880 w 1908212"/>
                <a:gd name="connsiteY1" fmla="*/ 316360 h 2160240"/>
                <a:gd name="connsiteX2" fmla="*/ 1908212 w 1908212"/>
                <a:gd name="connsiteY2" fmla="*/ 387143 h 2160240"/>
                <a:gd name="connsiteX3" fmla="*/ 1902831 w 1908212"/>
                <a:gd name="connsiteY3" fmla="*/ 393063 h 2160240"/>
                <a:gd name="connsiteX4" fmla="*/ 1656184 w 1908212"/>
                <a:gd name="connsiteY4" fmla="*/ 1080120 h 2160240"/>
                <a:gd name="connsiteX5" fmla="*/ 1902831 w 1908212"/>
                <a:gd name="connsiteY5" fmla="*/ 1767177 h 2160240"/>
                <a:gd name="connsiteX6" fmla="*/ 1908212 w 1908212"/>
                <a:gd name="connsiteY6" fmla="*/ 1773098 h 2160240"/>
                <a:gd name="connsiteX7" fmla="*/ 1843880 w 1908212"/>
                <a:gd name="connsiteY7" fmla="*/ 1843880 h 2160240"/>
                <a:gd name="connsiteX8" fmla="*/ 1080120 w 1908212"/>
                <a:gd name="connsiteY8" fmla="*/ 2160240 h 2160240"/>
                <a:gd name="connsiteX9" fmla="*/ 0 w 1908212"/>
                <a:gd name="connsiteY9" fmla="*/ 1080120 h 2160240"/>
                <a:gd name="connsiteX10" fmla="*/ 1080120 w 1908212"/>
                <a:gd name="connsiteY10" fmla="*/ 0 h 216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08212" h="2160240">
                  <a:moveTo>
                    <a:pt x="1080120" y="0"/>
                  </a:moveTo>
                  <a:cubicBezTo>
                    <a:pt x="1378387" y="0"/>
                    <a:pt x="1648417" y="120897"/>
                    <a:pt x="1843880" y="316360"/>
                  </a:cubicBezTo>
                  <a:lnTo>
                    <a:pt x="1908212" y="387143"/>
                  </a:lnTo>
                  <a:lnTo>
                    <a:pt x="1902831" y="393063"/>
                  </a:lnTo>
                  <a:cubicBezTo>
                    <a:pt x="1748746" y="579772"/>
                    <a:pt x="1656184" y="819137"/>
                    <a:pt x="1656184" y="1080120"/>
                  </a:cubicBezTo>
                  <a:cubicBezTo>
                    <a:pt x="1656184" y="1341104"/>
                    <a:pt x="1748746" y="1580469"/>
                    <a:pt x="1902831" y="1767177"/>
                  </a:cubicBezTo>
                  <a:lnTo>
                    <a:pt x="1908212" y="1773098"/>
                  </a:lnTo>
                  <a:lnTo>
                    <a:pt x="1843880" y="1843880"/>
                  </a:lnTo>
                  <a:cubicBezTo>
                    <a:pt x="1648417" y="2039344"/>
                    <a:pt x="1378387" y="2160240"/>
                    <a:pt x="1080120" y="2160240"/>
                  </a:cubicBezTo>
                  <a:cubicBezTo>
                    <a:pt x="483586" y="2160240"/>
                    <a:pt x="0" y="1676654"/>
                    <a:pt x="0" y="1080120"/>
                  </a:cubicBezTo>
                  <a:cubicBezTo>
                    <a:pt x="0" y="483586"/>
                    <a:pt x="483586" y="0"/>
                    <a:pt x="108012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algn="ctr"/>
              <a:endParaRPr lang="zh-CN" altLang="en-US" dirty="0">
                <a:solidFill>
                  <a:schemeClr val="tx1">
                    <a:lumMod val="65000"/>
                    <a:lumOff val="35000"/>
                  </a:schemeClr>
                </a:solidFill>
                <a:cs typeface="+mn-ea"/>
                <a:sym typeface="+mn-lt"/>
              </a:endParaRPr>
            </a:p>
          </p:txBody>
        </p:sp>
        <p:sp>
          <p:nvSpPr>
            <p:cNvPr id="6" name="任意多边形: 形状 7"/>
            <p:cNvSpPr/>
            <p:nvPr/>
          </p:nvSpPr>
          <p:spPr>
            <a:xfrm>
              <a:off x="6255550" y="3338997"/>
              <a:ext cx="1908212" cy="2160240"/>
            </a:xfrm>
            <a:custGeom>
              <a:avLst/>
              <a:gdLst>
                <a:gd name="connsiteX0" fmla="*/ 828092 w 1908212"/>
                <a:gd name="connsiteY0" fmla="*/ 0 h 2160240"/>
                <a:gd name="connsiteX1" fmla="*/ 1908212 w 1908212"/>
                <a:gd name="connsiteY1" fmla="*/ 1080120 h 2160240"/>
                <a:gd name="connsiteX2" fmla="*/ 828092 w 1908212"/>
                <a:gd name="connsiteY2" fmla="*/ 2160240 h 2160240"/>
                <a:gd name="connsiteX3" fmla="*/ 64332 w 1908212"/>
                <a:gd name="connsiteY3" fmla="*/ 1843880 h 2160240"/>
                <a:gd name="connsiteX4" fmla="*/ 0 w 1908212"/>
                <a:gd name="connsiteY4" fmla="*/ 1773098 h 2160240"/>
                <a:gd name="connsiteX5" fmla="*/ 5381 w 1908212"/>
                <a:gd name="connsiteY5" fmla="*/ 1767177 h 2160240"/>
                <a:gd name="connsiteX6" fmla="*/ 252028 w 1908212"/>
                <a:gd name="connsiteY6" fmla="*/ 1080120 h 2160240"/>
                <a:gd name="connsiteX7" fmla="*/ 5381 w 1908212"/>
                <a:gd name="connsiteY7" fmla="*/ 393063 h 2160240"/>
                <a:gd name="connsiteX8" fmla="*/ 0 w 1908212"/>
                <a:gd name="connsiteY8" fmla="*/ 387143 h 2160240"/>
                <a:gd name="connsiteX9" fmla="*/ 64332 w 1908212"/>
                <a:gd name="connsiteY9" fmla="*/ 316360 h 2160240"/>
                <a:gd name="connsiteX10" fmla="*/ 828092 w 1908212"/>
                <a:gd name="connsiteY10" fmla="*/ 0 h 216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08212" h="2160240">
                  <a:moveTo>
                    <a:pt x="828092" y="0"/>
                  </a:moveTo>
                  <a:cubicBezTo>
                    <a:pt x="1424626" y="0"/>
                    <a:pt x="1908212" y="483586"/>
                    <a:pt x="1908212" y="1080120"/>
                  </a:cubicBezTo>
                  <a:cubicBezTo>
                    <a:pt x="1908212" y="1676654"/>
                    <a:pt x="1424626" y="2160240"/>
                    <a:pt x="828092" y="2160240"/>
                  </a:cubicBezTo>
                  <a:cubicBezTo>
                    <a:pt x="529825" y="2160240"/>
                    <a:pt x="259795" y="2039344"/>
                    <a:pt x="64332" y="1843880"/>
                  </a:cubicBezTo>
                  <a:lnTo>
                    <a:pt x="0" y="1773098"/>
                  </a:lnTo>
                  <a:lnTo>
                    <a:pt x="5381" y="1767177"/>
                  </a:lnTo>
                  <a:cubicBezTo>
                    <a:pt x="159467" y="1580469"/>
                    <a:pt x="252028" y="1341104"/>
                    <a:pt x="252028" y="1080120"/>
                  </a:cubicBezTo>
                  <a:cubicBezTo>
                    <a:pt x="252028" y="819137"/>
                    <a:pt x="159467" y="579772"/>
                    <a:pt x="5381" y="393063"/>
                  </a:cubicBezTo>
                  <a:lnTo>
                    <a:pt x="0" y="387143"/>
                  </a:lnTo>
                  <a:lnTo>
                    <a:pt x="64332" y="316360"/>
                  </a:lnTo>
                  <a:cubicBezTo>
                    <a:pt x="259795" y="120897"/>
                    <a:pt x="529825" y="0"/>
                    <a:pt x="82809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algn="ctr"/>
              <a:endParaRPr lang="zh-CN" altLang="en-US" dirty="0">
                <a:solidFill>
                  <a:schemeClr val="tx1">
                    <a:lumMod val="65000"/>
                    <a:lumOff val="35000"/>
                  </a:schemeClr>
                </a:solidFill>
                <a:cs typeface="+mn-ea"/>
                <a:sym typeface="+mn-lt"/>
              </a:endParaRPr>
            </a:p>
          </p:txBody>
        </p:sp>
        <p:cxnSp>
          <p:nvCxnSpPr>
            <p:cNvPr id="10" name="直接连接符 9"/>
            <p:cNvCxnSpPr/>
            <p:nvPr/>
          </p:nvCxnSpPr>
          <p:spPr>
            <a:xfrm flipH="1">
              <a:off x="556894" y="4086223"/>
              <a:ext cx="3070225" cy="0"/>
            </a:xfrm>
            <a:prstGeom prst="line">
              <a:avLst/>
            </a:prstGeom>
            <a:ln w="6350" cap="rnd">
              <a:solidFill>
                <a:schemeClr val="bg1">
                  <a:lumMod val="75000"/>
                </a:schemeClr>
              </a:solidFill>
              <a:prstDash val="dash"/>
              <a:round/>
            </a:ln>
          </p:spPr>
          <p:style>
            <a:lnRef idx="1">
              <a:schemeClr val="accent1"/>
            </a:lnRef>
            <a:fillRef idx="0">
              <a:schemeClr val="accent1"/>
            </a:fillRef>
            <a:effectRef idx="0">
              <a:schemeClr val="accent1"/>
            </a:effectRef>
            <a:fontRef idx="minor">
              <a:schemeClr val="tx1"/>
            </a:fontRef>
          </p:style>
        </p:cxnSp>
        <p:sp>
          <p:nvSpPr>
            <p:cNvPr id="20" name="椭圆 19"/>
            <p:cNvSpPr/>
            <p:nvPr/>
          </p:nvSpPr>
          <p:spPr>
            <a:xfrm>
              <a:off x="3698967" y="4090300"/>
              <a:ext cx="657634" cy="657634"/>
            </a:xfrm>
            <a:prstGeom prst="ellipse">
              <a:avLst/>
            </a:prstGeom>
            <a:solidFill>
              <a:schemeClr val="bg1"/>
            </a:solidFill>
            <a:ln w="9525"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dirty="0">
                  <a:solidFill>
                    <a:schemeClr val="tx1">
                      <a:lumMod val="65000"/>
                      <a:lumOff val="35000"/>
                    </a:schemeClr>
                  </a:solidFill>
                  <a:cs typeface="+mn-ea"/>
                  <a:sym typeface="+mn-lt"/>
                </a:rPr>
                <a:t>01</a:t>
              </a:r>
              <a:endParaRPr dirty="0">
                <a:solidFill>
                  <a:schemeClr val="tx1">
                    <a:lumMod val="65000"/>
                    <a:lumOff val="35000"/>
                  </a:schemeClr>
                </a:solidFill>
                <a:cs typeface="+mn-ea"/>
                <a:sym typeface="+mn-lt"/>
              </a:endParaRPr>
            </a:p>
          </p:txBody>
        </p:sp>
        <p:sp>
          <p:nvSpPr>
            <p:cNvPr id="18" name="椭圆 17"/>
            <p:cNvSpPr/>
            <p:nvPr/>
          </p:nvSpPr>
          <p:spPr>
            <a:xfrm>
              <a:off x="7819690" y="4090300"/>
              <a:ext cx="657634" cy="657634"/>
            </a:xfrm>
            <a:prstGeom prst="ellipse">
              <a:avLst/>
            </a:prstGeom>
            <a:solidFill>
              <a:schemeClr val="bg1"/>
            </a:solidFill>
            <a:ln w="9525" cap="flat" cmpd="sng" algn="ctr">
              <a:solidFill>
                <a:schemeClr val="accent2"/>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dirty="0">
                  <a:solidFill>
                    <a:schemeClr val="tx1">
                      <a:lumMod val="65000"/>
                      <a:lumOff val="35000"/>
                    </a:schemeClr>
                  </a:solidFill>
                  <a:cs typeface="+mn-ea"/>
                  <a:sym typeface="+mn-lt"/>
                </a:rPr>
                <a:t>02</a:t>
              </a:r>
              <a:endParaRPr dirty="0">
                <a:solidFill>
                  <a:schemeClr val="tx1">
                    <a:lumMod val="65000"/>
                    <a:lumOff val="35000"/>
                  </a:schemeClr>
                </a:solidFill>
                <a:cs typeface="+mn-ea"/>
                <a:sym typeface="+mn-lt"/>
              </a:endParaRPr>
            </a:p>
          </p:txBody>
        </p:sp>
        <p:cxnSp>
          <p:nvCxnSpPr>
            <p:cNvPr id="28" name="直接连接符 27"/>
            <p:cNvCxnSpPr/>
            <p:nvPr/>
          </p:nvCxnSpPr>
          <p:spPr>
            <a:xfrm flipH="1">
              <a:off x="8562339" y="4086223"/>
              <a:ext cx="3534410" cy="0"/>
            </a:xfrm>
            <a:prstGeom prst="line">
              <a:avLst/>
            </a:prstGeom>
            <a:ln w="6350" cap="rnd">
              <a:solidFill>
                <a:schemeClr val="bg1">
                  <a:lumMod val="75000"/>
                </a:schemeClr>
              </a:solidFill>
              <a:prstDash val="dash"/>
              <a:round/>
            </a:ln>
          </p:spPr>
          <p:style>
            <a:lnRef idx="1">
              <a:schemeClr val="accent1"/>
            </a:lnRef>
            <a:fillRef idx="0">
              <a:schemeClr val="accent1"/>
            </a:fillRef>
            <a:effectRef idx="0">
              <a:schemeClr val="accent1"/>
            </a:effectRef>
            <a:fontRef idx="minor">
              <a:schemeClr val="tx1"/>
            </a:fontRef>
          </p:style>
        </p:cxnSp>
        <p:grpSp>
          <p:nvGrpSpPr>
            <p:cNvPr id="35" name="组合 34"/>
            <p:cNvGrpSpPr/>
            <p:nvPr/>
          </p:nvGrpSpPr>
          <p:grpSpPr>
            <a:xfrm>
              <a:off x="8562115" y="3636971"/>
              <a:ext cx="3627120" cy="3472638"/>
              <a:chOff x="794702" y="3203268"/>
              <a:chExt cx="3627120" cy="3472638"/>
            </a:xfrm>
          </p:grpSpPr>
          <p:sp>
            <p:nvSpPr>
              <p:cNvPr id="36" name="矩形 35"/>
              <p:cNvSpPr/>
              <p:nvPr/>
            </p:nvSpPr>
            <p:spPr>
              <a:xfrm>
                <a:off x="794702" y="3713173"/>
                <a:ext cx="3627120" cy="2962733"/>
              </a:xfrm>
              <a:prstGeom prst="rect">
                <a:avLst/>
              </a:prstGeom>
            </p:spPr>
            <p:txBody>
              <a:bodyPr wrap="square">
                <a:spAutoFit/>
                <a:scene3d>
                  <a:camera prst="orthographicFront"/>
                  <a:lightRig rig="threePt" dir="t"/>
                </a:scene3d>
                <a:sp3d contourW="12700"/>
              </a:bodyPr>
              <a:lstStyle/>
              <a:p>
                <a:pPr defTabSz="596900" eaLnBrk="0" hangingPunct="0">
                  <a:lnSpc>
                    <a:spcPct val="150000"/>
                  </a:lnSpc>
                  <a:spcBef>
                    <a:spcPts val="1200"/>
                  </a:spcBef>
                  <a:buClr>
                    <a:srgbClr val="0595D4"/>
                  </a:buClr>
                  <a:defRPr/>
                </a:pPr>
                <a:r>
                  <a:rPr kumimoji="1" lang="zh-CN" altLang="en-US" sz="1400" kern="0" dirty="0">
                    <a:solidFill>
                      <a:srgbClr val="000000"/>
                    </a:solidFill>
                    <a:cs typeface="+mn-ea"/>
                    <a:sym typeface="+mn-lt"/>
                  </a:rPr>
                  <a:t>导致事故发生的因素，即“隐患或潜在危险”是早就存在的，只是未被发现或已发现而没有受到应有的重视而已（如大量的违章作业行为长期存在）。随着时间的推移，一旦条件具备，就会显现并引发事故，这就是事故的潜在性。因此在安全生产管理和事故预防工作上必须要做实、做细，对各种可能发生的情况都要有相应的准备，都要有应急预案，防范于未然。</a:t>
                </a:r>
                <a:endParaRPr lang="zh-CN" altLang="en-US" sz="1400" dirty="0">
                  <a:solidFill>
                    <a:schemeClr val="tx1">
                      <a:lumMod val="65000"/>
                      <a:lumOff val="35000"/>
                    </a:schemeClr>
                  </a:solidFill>
                  <a:cs typeface="+mn-ea"/>
                  <a:sym typeface="+mn-lt"/>
                </a:endParaRPr>
              </a:p>
            </p:txBody>
          </p:sp>
          <p:sp>
            <p:nvSpPr>
              <p:cNvPr id="37" name="矩形 36"/>
              <p:cNvSpPr/>
              <p:nvPr/>
            </p:nvSpPr>
            <p:spPr>
              <a:xfrm>
                <a:off x="1594169" y="3203268"/>
                <a:ext cx="2241975" cy="400559"/>
              </a:xfrm>
              <a:prstGeom prst="rect">
                <a:avLst/>
              </a:prstGeom>
            </p:spPr>
            <p:txBody>
              <a:bodyPr wrap="square">
                <a:spAutoFit/>
                <a:scene3d>
                  <a:camera prst="orthographicFront"/>
                  <a:lightRig rig="threePt" dir="t"/>
                </a:scene3d>
                <a:sp3d contourW="12700"/>
              </a:bodyPr>
              <a:lstStyle/>
              <a:p>
                <a:pPr algn="ctr">
                  <a:lnSpc>
                    <a:spcPct val="120000"/>
                  </a:lnSpc>
                </a:pPr>
                <a:r>
                  <a:rPr kumimoji="1" lang="zh-CN" altLang="en-US" b="1" kern="0" dirty="0">
                    <a:solidFill>
                      <a:srgbClr val="EE410B"/>
                    </a:solidFill>
                    <a:cs typeface="+mn-ea"/>
                    <a:sym typeface="+mn-lt"/>
                  </a:rPr>
                  <a:t>潜在性</a:t>
                </a:r>
              </a:p>
            </p:txBody>
          </p:sp>
        </p:grpSp>
        <p:grpSp>
          <p:nvGrpSpPr>
            <p:cNvPr id="38" name="组合 37"/>
            <p:cNvGrpSpPr/>
            <p:nvPr/>
          </p:nvGrpSpPr>
          <p:grpSpPr>
            <a:xfrm>
              <a:off x="518621" y="3636971"/>
              <a:ext cx="3143885" cy="3553429"/>
              <a:chOff x="380682" y="3203268"/>
              <a:chExt cx="3143885" cy="3553429"/>
            </a:xfrm>
          </p:grpSpPr>
          <p:sp>
            <p:nvSpPr>
              <p:cNvPr id="39" name="矩形 38"/>
              <p:cNvSpPr/>
              <p:nvPr/>
            </p:nvSpPr>
            <p:spPr>
              <a:xfrm>
                <a:off x="380682" y="3713173"/>
                <a:ext cx="3143885" cy="3043524"/>
              </a:xfrm>
              <a:prstGeom prst="rect">
                <a:avLst/>
              </a:prstGeom>
            </p:spPr>
            <p:txBody>
              <a:bodyPr wrap="square">
                <a:spAutoFit/>
                <a:scene3d>
                  <a:camera prst="orthographicFront"/>
                  <a:lightRig rig="threePt" dir="t"/>
                </a:scene3d>
                <a:sp3d contourW="12700"/>
              </a:bodyPr>
              <a:lstStyle/>
              <a:p>
                <a:pPr defTabSz="596900" eaLnBrk="0" hangingPunct="0">
                  <a:lnSpc>
                    <a:spcPct val="200000"/>
                  </a:lnSpc>
                  <a:spcBef>
                    <a:spcPts val="1200"/>
                  </a:spcBef>
                  <a:buClr>
                    <a:srgbClr val="0595D4"/>
                  </a:buClr>
                  <a:defRPr/>
                </a:pPr>
                <a:r>
                  <a:rPr kumimoji="1" lang="zh-CN" altLang="en-US" sz="1400" kern="0" dirty="0">
                    <a:solidFill>
                      <a:schemeClr val="tx2"/>
                    </a:solidFill>
                    <a:cs typeface="+mn-ea"/>
                    <a:sym typeface="+mn-lt"/>
                  </a:rPr>
                  <a:t>从本质上说，大多数事故属于在一定条件下可能发生，也可能不发生的随机事件，往往是许多偶然因素引起的，因而事故的发生具有随机性质。事故的发生具有偶然性和随机性，因此对事故防范的有效性和及时性就变得十分重要。</a:t>
                </a:r>
                <a:endParaRPr lang="zh-CN" altLang="en-US" sz="1400" dirty="0">
                  <a:solidFill>
                    <a:schemeClr val="tx1">
                      <a:lumMod val="65000"/>
                      <a:lumOff val="35000"/>
                    </a:schemeClr>
                  </a:solidFill>
                  <a:cs typeface="+mn-ea"/>
                  <a:sym typeface="+mn-lt"/>
                </a:endParaRPr>
              </a:p>
            </p:txBody>
          </p:sp>
          <p:sp>
            <p:nvSpPr>
              <p:cNvPr id="40" name="矩形 39"/>
              <p:cNvSpPr/>
              <p:nvPr/>
            </p:nvSpPr>
            <p:spPr>
              <a:xfrm>
                <a:off x="724971" y="3203268"/>
                <a:ext cx="2241974" cy="400559"/>
              </a:xfrm>
              <a:prstGeom prst="rect">
                <a:avLst/>
              </a:prstGeom>
            </p:spPr>
            <p:txBody>
              <a:bodyPr wrap="square">
                <a:spAutoFit/>
                <a:scene3d>
                  <a:camera prst="orthographicFront"/>
                  <a:lightRig rig="threePt" dir="t"/>
                </a:scene3d>
                <a:sp3d contourW="12700"/>
              </a:bodyPr>
              <a:lstStyle/>
              <a:p>
                <a:pPr algn="r">
                  <a:lnSpc>
                    <a:spcPct val="120000"/>
                  </a:lnSpc>
                </a:pPr>
                <a:r>
                  <a:rPr kumimoji="1" lang="zh-CN" altLang="en-US" b="1" kern="0" dirty="0">
                    <a:solidFill>
                      <a:srgbClr val="EE410B"/>
                    </a:solidFill>
                    <a:cs typeface="+mn-ea"/>
                    <a:sym typeface="+mn-lt"/>
                  </a:rPr>
                  <a:t>偶然性、随机性</a:t>
                </a:r>
              </a:p>
            </p:txBody>
          </p:sp>
        </p:grpSp>
        <p:sp>
          <p:nvSpPr>
            <p:cNvPr id="49" name="椭圆 46"/>
            <p:cNvSpPr/>
            <p:nvPr/>
          </p:nvSpPr>
          <p:spPr>
            <a:xfrm>
              <a:off x="4726779" y="4060829"/>
              <a:ext cx="691879" cy="715888"/>
            </a:xfrm>
            <a:custGeom>
              <a:avLst/>
              <a:gdLst>
                <a:gd name="connsiteX0" fmla="*/ 94055 w 317452"/>
                <a:gd name="connsiteY0" fmla="*/ 135965 h 328468"/>
                <a:gd name="connsiteX1" fmla="*/ 94407 w 317452"/>
                <a:gd name="connsiteY1" fmla="*/ 136055 h 328468"/>
                <a:gd name="connsiteX2" fmla="*/ 104825 w 317452"/>
                <a:gd name="connsiteY2" fmla="*/ 158537 h 328468"/>
                <a:gd name="connsiteX3" fmla="*/ 106109 w 317452"/>
                <a:gd name="connsiteY3" fmla="*/ 161308 h 328468"/>
                <a:gd name="connsiteX4" fmla="*/ 98162 w 317452"/>
                <a:gd name="connsiteY4" fmla="*/ 160053 h 328468"/>
                <a:gd name="connsiteX5" fmla="*/ 96849 w 317452"/>
                <a:gd name="connsiteY5" fmla="*/ 160053 h 328468"/>
                <a:gd name="connsiteX6" fmla="*/ 92911 w 317452"/>
                <a:gd name="connsiteY6" fmla="*/ 137630 h 328468"/>
                <a:gd name="connsiteX7" fmla="*/ 93506 w 317452"/>
                <a:gd name="connsiteY7" fmla="*/ 136765 h 328468"/>
                <a:gd name="connsiteX8" fmla="*/ 39496 w 317452"/>
                <a:gd name="connsiteY8" fmla="*/ 115887 h 328468"/>
                <a:gd name="connsiteX9" fmla="*/ 51437 w 317452"/>
                <a:gd name="connsiteY9" fmla="*/ 165488 h 328468"/>
                <a:gd name="connsiteX10" fmla="*/ 48784 w 317452"/>
                <a:gd name="connsiteY10" fmla="*/ 166793 h 328468"/>
                <a:gd name="connsiteX11" fmla="*/ 47457 w 317452"/>
                <a:gd name="connsiteY11" fmla="*/ 170709 h 328468"/>
                <a:gd name="connsiteX12" fmla="*/ 48784 w 317452"/>
                <a:gd name="connsiteY12" fmla="*/ 173319 h 328468"/>
                <a:gd name="connsiteX13" fmla="*/ 52764 w 317452"/>
                <a:gd name="connsiteY13" fmla="*/ 175930 h 328468"/>
                <a:gd name="connsiteX14" fmla="*/ 55418 w 317452"/>
                <a:gd name="connsiteY14" fmla="*/ 174625 h 328468"/>
                <a:gd name="connsiteX15" fmla="*/ 87263 w 317452"/>
                <a:gd name="connsiteY15" fmla="*/ 216393 h 328468"/>
                <a:gd name="connsiteX16" fmla="*/ 55418 w 317452"/>
                <a:gd name="connsiteY16" fmla="*/ 230752 h 328468"/>
                <a:gd name="connsiteX17" fmla="*/ 38169 w 317452"/>
                <a:gd name="connsiteY17" fmla="*/ 224225 h 328468"/>
                <a:gd name="connsiteX18" fmla="*/ 1017 w 317452"/>
                <a:gd name="connsiteY18" fmla="*/ 147214 h 328468"/>
                <a:gd name="connsiteX19" fmla="*/ 7651 w 317452"/>
                <a:gd name="connsiteY19" fmla="*/ 128940 h 328468"/>
                <a:gd name="connsiteX20" fmla="*/ 39496 w 317452"/>
                <a:gd name="connsiteY20" fmla="*/ 115887 h 328468"/>
                <a:gd name="connsiteX21" fmla="*/ 63900 w 317452"/>
                <a:gd name="connsiteY21" fmla="*/ 106627 h 328468"/>
                <a:gd name="connsiteX22" fmla="*/ 71807 w 317452"/>
                <a:gd name="connsiteY22" fmla="*/ 114982 h 328468"/>
                <a:gd name="connsiteX23" fmla="*/ 81033 w 317452"/>
                <a:gd name="connsiteY23" fmla="*/ 133331 h 328468"/>
                <a:gd name="connsiteX24" fmla="*/ 87623 w 317452"/>
                <a:gd name="connsiteY24" fmla="*/ 130710 h 328468"/>
                <a:gd name="connsiteX25" fmla="*/ 95803 w 317452"/>
                <a:gd name="connsiteY25" fmla="*/ 133422 h 328468"/>
                <a:gd name="connsiteX26" fmla="*/ 94055 w 317452"/>
                <a:gd name="connsiteY26" fmla="*/ 135965 h 328468"/>
                <a:gd name="connsiteX27" fmla="*/ 89115 w 317452"/>
                <a:gd name="connsiteY27" fmla="*/ 134702 h 328468"/>
                <a:gd name="connsiteX28" fmla="*/ 83823 w 317452"/>
                <a:gd name="connsiteY28" fmla="*/ 137407 h 328468"/>
                <a:gd name="connsiteX29" fmla="*/ 82500 w 317452"/>
                <a:gd name="connsiteY29" fmla="*/ 137407 h 328468"/>
                <a:gd name="connsiteX30" fmla="*/ 97053 w 317452"/>
                <a:gd name="connsiteY30" fmla="*/ 169863 h 328468"/>
                <a:gd name="connsiteX31" fmla="*/ 98375 w 317452"/>
                <a:gd name="connsiteY31" fmla="*/ 169863 h 328468"/>
                <a:gd name="connsiteX32" fmla="*/ 103667 w 317452"/>
                <a:gd name="connsiteY32" fmla="*/ 167158 h 328468"/>
                <a:gd name="connsiteX33" fmla="*/ 106313 w 317452"/>
                <a:gd name="connsiteY33" fmla="*/ 161749 h 328468"/>
                <a:gd name="connsiteX34" fmla="*/ 106109 w 317452"/>
                <a:gd name="connsiteY34" fmla="*/ 161308 h 328468"/>
                <a:gd name="connsiteX35" fmla="*/ 109648 w 317452"/>
                <a:gd name="connsiteY35" fmla="*/ 161866 h 328468"/>
                <a:gd name="connsiteX36" fmla="*/ 110272 w 317452"/>
                <a:gd name="connsiteY36" fmla="*/ 161402 h 328468"/>
                <a:gd name="connsiteX37" fmla="*/ 110522 w 317452"/>
                <a:gd name="connsiteY37" fmla="*/ 164622 h 328468"/>
                <a:gd name="connsiteX38" fmla="*/ 106074 w 317452"/>
                <a:gd name="connsiteY38" fmla="*/ 170028 h 328468"/>
                <a:gd name="connsiteX39" fmla="*/ 99484 w 317452"/>
                <a:gd name="connsiteY39" fmla="*/ 172650 h 328468"/>
                <a:gd name="connsiteX40" fmla="*/ 107391 w 317452"/>
                <a:gd name="connsiteY40" fmla="*/ 192309 h 328468"/>
                <a:gd name="connsiteX41" fmla="*/ 100802 w 317452"/>
                <a:gd name="connsiteY41" fmla="*/ 211968 h 328468"/>
                <a:gd name="connsiteX42" fmla="*/ 91576 w 317452"/>
                <a:gd name="connsiteY42" fmla="*/ 215900 h 328468"/>
                <a:gd name="connsiteX43" fmla="*/ 59946 w 317452"/>
                <a:gd name="connsiteY43" fmla="*/ 172650 h 328468"/>
                <a:gd name="connsiteX44" fmla="*/ 62582 w 317452"/>
                <a:gd name="connsiteY44" fmla="*/ 171339 h 328468"/>
                <a:gd name="connsiteX45" fmla="*/ 63900 w 317452"/>
                <a:gd name="connsiteY45" fmla="*/ 166097 h 328468"/>
                <a:gd name="connsiteX46" fmla="*/ 62582 w 317452"/>
                <a:gd name="connsiteY46" fmla="*/ 163475 h 328468"/>
                <a:gd name="connsiteX47" fmla="*/ 58628 w 317452"/>
                <a:gd name="connsiteY47" fmla="*/ 162165 h 328468"/>
                <a:gd name="connsiteX48" fmla="*/ 54674 w 317452"/>
                <a:gd name="connsiteY48" fmla="*/ 163475 h 328468"/>
                <a:gd name="connsiteX49" fmla="*/ 42813 w 317452"/>
                <a:gd name="connsiteY49" fmla="*/ 111051 h 328468"/>
                <a:gd name="connsiteX50" fmla="*/ 52038 w 317452"/>
                <a:gd name="connsiteY50" fmla="*/ 107119 h 328468"/>
                <a:gd name="connsiteX51" fmla="*/ 63900 w 317452"/>
                <a:gd name="connsiteY51" fmla="*/ 106627 h 328468"/>
                <a:gd name="connsiteX52" fmla="*/ 221560 w 317452"/>
                <a:gd name="connsiteY52" fmla="*/ 67725 h 328468"/>
                <a:gd name="connsiteX53" fmla="*/ 239938 w 317452"/>
                <a:gd name="connsiteY53" fmla="*/ 67725 h 328468"/>
                <a:gd name="connsiteX54" fmla="*/ 249127 w 317452"/>
                <a:gd name="connsiteY54" fmla="*/ 90147 h 328468"/>
                <a:gd name="connsiteX55" fmla="*/ 249127 w 317452"/>
                <a:gd name="connsiteY55" fmla="*/ 99380 h 328468"/>
                <a:gd name="connsiteX56" fmla="*/ 259629 w 317452"/>
                <a:gd name="connsiteY56" fmla="*/ 162691 h 328468"/>
                <a:gd name="connsiteX57" fmla="*/ 300324 w 317452"/>
                <a:gd name="connsiteY57" fmla="*/ 193027 h 328468"/>
                <a:gd name="connsiteX58" fmla="*/ 304262 w 317452"/>
                <a:gd name="connsiteY58" fmla="*/ 215450 h 328468"/>
                <a:gd name="connsiteX59" fmla="*/ 283258 w 317452"/>
                <a:gd name="connsiteY59" fmla="*/ 219407 h 328468"/>
                <a:gd name="connsiteX60" fmla="*/ 281946 w 317452"/>
                <a:gd name="connsiteY60" fmla="*/ 218088 h 328468"/>
                <a:gd name="connsiteX61" fmla="*/ 236000 w 317452"/>
                <a:gd name="connsiteY61" fmla="*/ 185113 h 328468"/>
                <a:gd name="connsiteX62" fmla="*/ 229436 w 317452"/>
                <a:gd name="connsiteY62" fmla="*/ 174562 h 328468"/>
                <a:gd name="connsiteX63" fmla="*/ 224185 w 317452"/>
                <a:gd name="connsiteY63" fmla="*/ 145544 h 328468"/>
                <a:gd name="connsiteX64" fmla="*/ 196617 w 317452"/>
                <a:gd name="connsiteY64" fmla="*/ 194346 h 328468"/>
                <a:gd name="connsiteX65" fmla="*/ 229436 w 317452"/>
                <a:gd name="connsiteY65" fmla="*/ 243148 h 328468"/>
                <a:gd name="connsiteX66" fmla="*/ 230749 w 317452"/>
                <a:gd name="connsiteY66" fmla="*/ 265571 h 328468"/>
                <a:gd name="connsiteX67" fmla="*/ 195305 w 317452"/>
                <a:gd name="connsiteY67" fmla="*/ 318329 h 328468"/>
                <a:gd name="connsiteX68" fmla="*/ 169050 w 317452"/>
                <a:gd name="connsiteY68" fmla="*/ 323605 h 328468"/>
                <a:gd name="connsiteX69" fmla="*/ 167737 w 317452"/>
                <a:gd name="connsiteY69" fmla="*/ 323605 h 328468"/>
                <a:gd name="connsiteX70" fmla="*/ 162486 w 317452"/>
                <a:gd name="connsiteY70" fmla="*/ 297226 h 328468"/>
                <a:gd name="connsiteX71" fmla="*/ 191366 w 317452"/>
                <a:gd name="connsiteY71" fmla="*/ 255019 h 328468"/>
                <a:gd name="connsiteX72" fmla="*/ 167737 w 317452"/>
                <a:gd name="connsiteY72" fmla="*/ 220726 h 328468"/>
                <a:gd name="connsiteX73" fmla="*/ 70594 w 317452"/>
                <a:gd name="connsiteY73" fmla="*/ 322286 h 328468"/>
                <a:gd name="connsiteX74" fmla="*/ 46965 w 317452"/>
                <a:gd name="connsiteY74" fmla="*/ 326243 h 328468"/>
                <a:gd name="connsiteX75" fmla="*/ 44339 w 317452"/>
                <a:gd name="connsiteY75" fmla="*/ 322286 h 328468"/>
                <a:gd name="connsiteX76" fmla="*/ 43027 w 317452"/>
                <a:gd name="connsiteY76" fmla="*/ 295907 h 328468"/>
                <a:gd name="connsiteX77" fmla="*/ 144108 w 317452"/>
                <a:gd name="connsiteY77" fmla="*/ 189070 h 328468"/>
                <a:gd name="connsiteX78" fmla="*/ 148046 w 317452"/>
                <a:gd name="connsiteY78" fmla="*/ 177200 h 328468"/>
                <a:gd name="connsiteX79" fmla="*/ 190054 w 317452"/>
                <a:gd name="connsiteY79" fmla="*/ 103337 h 328468"/>
                <a:gd name="connsiteX80" fmla="*/ 151984 w 317452"/>
                <a:gd name="connsiteY80" fmla="*/ 107294 h 328468"/>
                <a:gd name="connsiteX81" fmla="*/ 119166 w 317452"/>
                <a:gd name="connsiteY81" fmla="*/ 154777 h 328468"/>
                <a:gd name="connsiteX82" fmla="*/ 110272 w 317452"/>
                <a:gd name="connsiteY82" fmla="*/ 161402 h 328468"/>
                <a:gd name="connsiteX83" fmla="*/ 110027 w 317452"/>
                <a:gd name="connsiteY83" fmla="*/ 158233 h 328468"/>
                <a:gd name="connsiteX84" fmla="*/ 99484 w 317452"/>
                <a:gd name="connsiteY84" fmla="*/ 134642 h 328468"/>
                <a:gd name="connsiteX85" fmla="*/ 95803 w 317452"/>
                <a:gd name="connsiteY85" fmla="*/ 133422 h 328468"/>
                <a:gd name="connsiteX86" fmla="*/ 97670 w 317452"/>
                <a:gd name="connsiteY86" fmla="*/ 130706 h 328468"/>
                <a:gd name="connsiteX87" fmla="*/ 130980 w 317452"/>
                <a:gd name="connsiteY87" fmla="*/ 82234 h 328468"/>
                <a:gd name="connsiteX88" fmla="*/ 141482 w 317452"/>
                <a:gd name="connsiteY88" fmla="*/ 75639 h 328468"/>
                <a:gd name="connsiteX89" fmla="*/ 221560 w 317452"/>
                <a:gd name="connsiteY89" fmla="*/ 67725 h 328468"/>
                <a:gd name="connsiteX90" fmla="*/ 276970 w 317452"/>
                <a:gd name="connsiteY90" fmla="*/ 0 h 328468"/>
                <a:gd name="connsiteX91" fmla="*/ 317452 w 317452"/>
                <a:gd name="connsiteY91" fmla="*/ 39688 h 328468"/>
                <a:gd name="connsiteX92" fmla="*/ 276970 w 317452"/>
                <a:gd name="connsiteY92" fmla="*/ 79376 h 328468"/>
                <a:gd name="connsiteX93" fmla="*/ 236488 w 317452"/>
                <a:gd name="connsiteY93" fmla="*/ 39688 h 328468"/>
                <a:gd name="connsiteX94" fmla="*/ 276970 w 317452"/>
                <a:gd name="connsiteY94" fmla="*/ 0 h 328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317452" h="328468">
                  <a:moveTo>
                    <a:pt x="94055" y="135965"/>
                  </a:moveTo>
                  <a:lnTo>
                    <a:pt x="94407" y="136055"/>
                  </a:lnTo>
                  <a:cubicBezTo>
                    <a:pt x="100360" y="148902"/>
                    <a:pt x="103337" y="155325"/>
                    <a:pt x="104825" y="158537"/>
                  </a:cubicBezTo>
                  <a:lnTo>
                    <a:pt x="106109" y="161308"/>
                  </a:lnTo>
                  <a:lnTo>
                    <a:pt x="98162" y="160053"/>
                  </a:lnTo>
                  <a:cubicBezTo>
                    <a:pt x="98162" y="160053"/>
                    <a:pt x="96849" y="160053"/>
                    <a:pt x="96849" y="160053"/>
                  </a:cubicBezTo>
                  <a:cubicBezTo>
                    <a:pt x="90285" y="154777"/>
                    <a:pt x="87660" y="144225"/>
                    <a:pt x="92911" y="137630"/>
                  </a:cubicBezTo>
                  <a:cubicBezTo>
                    <a:pt x="92911" y="137630"/>
                    <a:pt x="92911" y="137630"/>
                    <a:pt x="93506" y="136765"/>
                  </a:cubicBezTo>
                  <a:close/>
                  <a:moveTo>
                    <a:pt x="39496" y="115887"/>
                  </a:moveTo>
                  <a:cubicBezTo>
                    <a:pt x="39496" y="115887"/>
                    <a:pt x="39496" y="115887"/>
                    <a:pt x="51437" y="165488"/>
                  </a:cubicBezTo>
                  <a:cubicBezTo>
                    <a:pt x="51437" y="165488"/>
                    <a:pt x="51437" y="165488"/>
                    <a:pt x="48784" y="166793"/>
                  </a:cubicBezTo>
                  <a:cubicBezTo>
                    <a:pt x="47457" y="166793"/>
                    <a:pt x="47457" y="169403"/>
                    <a:pt x="47457" y="170709"/>
                  </a:cubicBezTo>
                  <a:cubicBezTo>
                    <a:pt x="47457" y="170709"/>
                    <a:pt x="47457" y="170709"/>
                    <a:pt x="48784" y="173319"/>
                  </a:cubicBezTo>
                  <a:cubicBezTo>
                    <a:pt x="50111" y="175930"/>
                    <a:pt x="51437" y="175930"/>
                    <a:pt x="52764" y="175930"/>
                  </a:cubicBezTo>
                  <a:lnTo>
                    <a:pt x="55418" y="174625"/>
                  </a:lnTo>
                  <a:cubicBezTo>
                    <a:pt x="55418" y="174625"/>
                    <a:pt x="55418" y="174625"/>
                    <a:pt x="87263" y="216393"/>
                  </a:cubicBezTo>
                  <a:cubicBezTo>
                    <a:pt x="87263" y="216393"/>
                    <a:pt x="87263" y="216393"/>
                    <a:pt x="55418" y="230752"/>
                  </a:cubicBezTo>
                  <a:cubicBezTo>
                    <a:pt x="48784" y="233362"/>
                    <a:pt x="40823" y="230752"/>
                    <a:pt x="38169" y="224225"/>
                  </a:cubicBezTo>
                  <a:cubicBezTo>
                    <a:pt x="38169" y="224225"/>
                    <a:pt x="38169" y="224225"/>
                    <a:pt x="1017" y="147214"/>
                  </a:cubicBezTo>
                  <a:cubicBezTo>
                    <a:pt x="-1637" y="140687"/>
                    <a:pt x="1017" y="132856"/>
                    <a:pt x="7651" y="128940"/>
                  </a:cubicBezTo>
                  <a:cubicBezTo>
                    <a:pt x="7651" y="128940"/>
                    <a:pt x="7651" y="128940"/>
                    <a:pt x="39496" y="115887"/>
                  </a:cubicBezTo>
                  <a:close/>
                  <a:moveTo>
                    <a:pt x="63900" y="106627"/>
                  </a:moveTo>
                  <a:cubicBezTo>
                    <a:pt x="67524" y="108102"/>
                    <a:pt x="70489" y="111051"/>
                    <a:pt x="71807" y="114982"/>
                  </a:cubicBezTo>
                  <a:cubicBezTo>
                    <a:pt x="71807" y="114982"/>
                    <a:pt x="71807" y="114982"/>
                    <a:pt x="81033" y="133331"/>
                  </a:cubicBezTo>
                  <a:cubicBezTo>
                    <a:pt x="81033" y="133331"/>
                    <a:pt x="81033" y="133331"/>
                    <a:pt x="87623" y="130710"/>
                  </a:cubicBezTo>
                  <a:lnTo>
                    <a:pt x="95803" y="133422"/>
                  </a:lnTo>
                  <a:lnTo>
                    <a:pt x="94055" y="135965"/>
                  </a:lnTo>
                  <a:lnTo>
                    <a:pt x="89115" y="134702"/>
                  </a:lnTo>
                  <a:cubicBezTo>
                    <a:pt x="89115" y="134702"/>
                    <a:pt x="89115" y="134702"/>
                    <a:pt x="83823" y="137407"/>
                  </a:cubicBezTo>
                  <a:cubicBezTo>
                    <a:pt x="83823" y="137407"/>
                    <a:pt x="82500" y="137407"/>
                    <a:pt x="82500" y="137407"/>
                  </a:cubicBezTo>
                  <a:cubicBezTo>
                    <a:pt x="82500" y="137407"/>
                    <a:pt x="82500" y="137407"/>
                    <a:pt x="97053" y="169863"/>
                  </a:cubicBezTo>
                  <a:cubicBezTo>
                    <a:pt x="97053" y="169863"/>
                    <a:pt x="97053" y="169863"/>
                    <a:pt x="98375" y="169863"/>
                  </a:cubicBezTo>
                  <a:lnTo>
                    <a:pt x="103667" y="167158"/>
                  </a:lnTo>
                  <a:cubicBezTo>
                    <a:pt x="106313" y="165806"/>
                    <a:pt x="106313" y="163101"/>
                    <a:pt x="106313" y="161749"/>
                  </a:cubicBezTo>
                  <a:lnTo>
                    <a:pt x="106109" y="161308"/>
                  </a:lnTo>
                  <a:lnTo>
                    <a:pt x="109648" y="161866"/>
                  </a:lnTo>
                  <a:lnTo>
                    <a:pt x="110272" y="161402"/>
                  </a:lnTo>
                  <a:lnTo>
                    <a:pt x="110522" y="164622"/>
                  </a:lnTo>
                  <a:cubicBezTo>
                    <a:pt x="109698" y="166752"/>
                    <a:pt x="108051" y="168718"/>
                    <a:pt x="106074" y="170028"/>
                  </a:cubicBezTo>
                  <a:cubicBezTo>
                    <a:pt x="106074" y="170028"/>
                    <a:pt x="106074" y="170028"/>
                    <a:pt x="99484" y="172650"/>
                  </a:cubicBezTo>
                  <a:cubicBezTo>
                    <a:pt x="99484" y="172650"/>
                    <a:pt x="99484" y="172650"/>
                    <a:pt x="107391" y="192309"/>
                  </a:cubicBezTo>
                  <a:cubicBezTo>
                    <a:pt x="111345" y="198862"/>
                    <a:pt x="107391" y="208036"/>
                    <a:pt x="100802" y="211968"/>
                  </a:cubicBezTo>
                  <a:cubicBezTo>
                    <a:pt x="100802" y="211968"/>
                    <a:pt x="100802" y="211968"/>
                    <a:pt x="91576" y="215900"/>
                  </a:cubicBezTo>
                  <a:cubicBezTo>
                    <a:pt x="91576" y="215900"/>
                    <a:pt x="91576" y="215900"/>
                    <a:pt x="59946" y="172650"/>
                  </a:cubicBezTo>
                  <a:cubicBezTo>
                    <a:pt x="59946" y="172650"/>
                    <a:pt x="59946" y="172650"/>
                    <a:pt x="62582" y="171339"/>
                  </a:cubicBezTo>
                  <a:cubicBezTo>
                    <a:pt x="65218" y="170028"/>
                    <a:pt x="65218" y="167407"/>
                    <a:pt x="63900" y="166097"/>
                  </a:cubicBezTo>
                  <a:cubicBezTo>
                    <a:pt x="63900" y="166097"/>
                    <a:pt x="63900" y="166097"/>
                    <a:pt x="62582" y="163475"/>
                  </a:cubicBezTo>
                  <a:cubicBezTo>
                    <a:pt x="62582" y="162165"/>
                    <a:pt x="59946" y="160854"/>
                    <a:pt x="58628" y="162165"/>
                  </a:cubicBezTo>
                  <a:cubicBezTo>
                    <a:pt x="58628" y="162165"/>
                    <a:pt x="58628" y="162165"/>
                    <a:pt x="54674" y="163475"/>
                  </a:cubicBezTo>
                  <a:cubicBezTo>
                    <a:pt x="54674" y="163475"/>
                    <a:pt x="54674" y="163475"/>
                    <a:pt x="42813" y="111051"/>
                  </a:cubicBezTo>
                  <a:cubicBezTo>
                    <a:pt x="42813" y="111051"/>
                    <a:pt x="42813" y="111051"/>
                    <a:pt x="52038" y="107119"/>
                  </a:cubicBezTo>
                  <a:cubicBezTo>
                    <a:pt x="55992" y="105153"/>
                    <a:pt x="60275" y="105153"/>
                    <a:pt x="63900" y="106627"/>
                  </a:cubicBezTo>
                  <a:close/>
                  <a:moveTo>
                    <a:pt x="221560" y="67725"/>
                  </a:moveTo>
                  <a:cubicBezTo>
                    <a:pt x="226810" y="65087"/>
                    <a:pt x="234687" y="65087"/>
                    <a:pt x="239938" y="67725"/>
                  </a:cubicBezTo>
                  <a:cubicBezTo>
                    <a:pt x="247814" y="73001"/>
                    <a:pt x="250440" y="80915"/>
                    <a:pt x="249127" y="90147"/>
                  </a:cubicBezTo>
                  <a:cubicBezTo>
                    <a:pt x="249127" y="92785"/>
                    <a:pt x="249127" y="96742"/>
                    <a:pt x="249127" y="99380"/>
                  </a:cubicBezTo>
                  <a:cubicBezTo>
                    <a:pt x="249127" y="99380"/>
                    <a:pt x="249127" y="99380"/>
                    <a:pt x="259629" y="162691"/>
                  </a:cubicBezTo>
                  <a:cubicBezTo>
                    <a:pt x="259629" y="162691"/>
                    <a:pt x="259629" y="162691"/>
                    <a:pt x="300324" y="193027"/>
                  </a:cubicBezTo>
                  <a:cubicBezTo>
                    <a:pt x="308200" y="198303"/>
                    <a:pt x="309513" y="207536"/>
                    <a:pt x="304262" y="215450"/>
                  </a:cubicBezTo>
                  <a:cubicBezTo>
                    <a:pt x="299011" y="222045"/>
                    <a:pt x="289822" y="223363"/>
                    <a:pt x="283258" y="219407"/>
                  </a:cubicBezTo>
                  <a:cubicBezTo>
                    <a:pt x="283258" y="219407"/>
                    <a:pt x="281946" y="219407"/>
                    <a:pt x="281946" y="218088"/>
                  </a:cubicBezTo>
                  <a:cubicBezTo>
                    <a:pt x="281946" y="218088"/>
                    <a:pt x="281946" y="218088"/>
                    <a:pt x="236000" y="185113"/>
                  </a:cubicBezTo>
                  <a:cubicBezTo>
                    <a:pt x="232061" y="182475"/>
                    <a:pt x="230749" y="178518"/>
                    <a:pt x="229436" y="174562"/>
                  </a:cubicBezTo>
                  <a:cubicBezTo>
                    <a:pt x="229436" y="174562"/>
                    <a:pt x="229436" y="174562"/>
                    <a:pt x="224185" y="145544"/>
                  </a:cubicBezTo>
                  <a:cubicBezTo>
                    <a:pt x="224185" y="145544"/>
                    <a:pt x="224185" y="145544"/>
                    <a:pt x="196617" y="194346"/>
                  </a:cubicBezTo>
                  <a:cubicBezTo>
                    <a:pt x="196617" y="194346"/>
                    <a:pt x="196617" y="194346"/>
                    <a:pt x="229436" y="243148"/>
                  </a:cubicBezTo>
                  <a:cubicBezTo>
                    <a:pt x="234687" y="249743"/>
                    <a:pt x="234687" y="258976"/>
                    <a:pt x="230749" y="265571"/>
                  </a:cubicBezTo>
                  <a:cubicBezTo>
                    <a:pt x="230749" y="265571"/>
                    <a:pt x="230749" y="265571"/>
                    <a:pt x="195305" y="318329"/>
                  </a:cubicBezTo>
                  <a:cubicBezTo>
                    <a:pt x="188741" y="326243"/>
                    <a:pt x="178239" y="328881"/>
                    <a:pt x="169050" y="323605"/>
                  </a:cubicBezTo>
                  <a:cubicBezTo>
                    <a:pt x="169050" y="323605"/>
                    <a:pt x="169050" y="323605"/>
                    <a:pt x="167737" y="323605"/>
                  </a:cubicBezTo>
                  <a:cubicBezTo>
                    <a:pt x="159861" y="318329"/>
                    <a:pt x="157235" y="305140"/>
                    <a:pt x="162486" y="297226"/>
                  </a:cubicBezTo>
                  <a:cubicBezTo>
                    <a:pt x="162486" y="297226"/>
                    <a:pt x="162486" y="297226"/>
                    <a:pt x="191366" y="255019"/>
                  </a:cubicBezTo>
                  <a:cubicBezTo>
                    <a:pt x="191366" y="255019"/>
                    <a:pt x="191366" y="255019"/>
                    <a:pt x="167737" y="220726"/>
                  </a:cubicBezTo>
                  <a:cubicBezTo>
                    <a:pt x="167737" y="220726"/>
                    <a:pt x="167737" y="220726"/>
                    <a:pt x="70594" y="322286"/>
                  </a:cubicBezTo>
                  <a:cubicBezTo>
                    <a:pt x="65343" y="328881"/>
                    <a:pt x="54841" y="330200"/>
                    <a:pt x="46965" y="326243"/>
                  </a:cubicBezTo>
                  <a:cubicBezTo>
                    <a:pt x="45652" y="324924"/>
                    <a:pt x="44339" y="323605"/>
                    <a:pt x="44339" y="322286"/>
                  </a:cubicBezTo>
                  <a:cubicBezTo>
                    <a:pt x="36463" y="315691"/>
                    <a:pt x="36463" y="303821"/>
                    <a:pt x="43027" y="295907"/>
                  </a:cubicBezTo>
                  <a:cubicBezTo>
                    <a:pt x="43027" y="295907"/>
                    <a:pt x="43027" y="295907"/>
                    <a:pt x="144108" y="189070"/>
                  </a:cubicBezTo>
                  <a:cubicBezTo>
                    <a:pt x="144108" y="185113"/>
                    <a:pt x="145421" y="181156"/>
                    <a:pt x="148046" y="177200"/>
                  </a:cubicBezTo>
                  <a:cubicBezTo>
                    <a:pt x="148046" y="177200"/>
                    <a:pt x="148046" y="177200"/>
                    <a:pt x="190054" y="103337"/>
                  </a:cubicBezTo>
                  <a:cubicBezTo>
                    <a:pt x="190054" y="103337"/>
                    <a:pt x="190054" y="103337"/>
                    <a:pt x="151984" y="107294"/>
                  </a:cubicBezTo>
                  <a:cubicBezTo>
                    <a:pt x="151984" y="107294"/>
                    <a:pt x="151984" y="107294"/>
                    <a:pt x="119166" y="154777"/>
                  </a:cubicBezTo>
                  <a:lnTo>
                    <a:pt x="110272" y="161402"/>
                  </a:lnTo>
                  <a:lnTo>
                    <a:pt x="110027" y="158233"/>
                  </a:lnTo>
                  <a:cubicBezTo>
                    <a:pt x="99484" y="134642"/>
                    <a:pt x="99484" y="134642"/>
                    <a:pt x="99484" y="134642"/>
                  </a:cubicBezTo>
                  <a:lnTo>
                    <a:pt x="95803" y="133422"/>
                  </a:lnTo>
                  <a:lnTo>
                    <a:pt x="97670" y="130706"/>
                  </a:lnTo>
                  <a:cubicBezTo>
                    <a:pt x="102428" y="123781"/>
                    <a:pt x="111946" y="109932"/>
                    <a:pt x="130980" y="82234"/>
                  </a:cubicBezTo>
                  <a:cubicBezTo>
                    <a:pt x="133606" y="78277"/>
                    <a:pt x="137544" y="75639"/>
                    <a:pt x="141482" y="75639"/>
                  </a:cubicBezTo>
                  <a:cubicBezTo>
                    <a:pt x="141482" y="75639"/>
                    <a:pt x="141482" y="75639"/>
                    <a:pt x="221560" y="67725"/>
                  </a:cubicBezTo>
                  <a:close/>
                  <a:moveTo>
                    <a:pt x="276970" y="0"/>
                  </a:moveTo>
                  <a:cubicBezTo>
                    <a:pt x="299328" y="0"/>
                    <a:pt x="317452" y="17769"/>
                    <a:pt x="317452" y="39688"/>
                  </a:cubicBezTo>
                  <a:cubicBezTo>
                    <a:pt x="317452" y="61607"/>
                    <a:pt x="299328" y="79376"/>
                    <a:pt x="276970" y="79376"/>
                  </a:cubicBezTo>
                  <a:cubicBezTo>
                    <a:pt x="254612" y="79376"/>
                    <a:pt x="236488" y="61607"/>
                    <a:pt x="236488" y="39688"/>
                  </a:cubicBezTo>
                  <a:cubicBezTo>
                    <a:pt x="236488" y="17769"/>
                    <a:pt x="254612" y="0"/>
                    <a:pt x="27697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lumMod val="65000"/>
                    <a:lumOff val="35000"/>
                  </a:schemeClr>
                </a:solidFill>
                <a:cs typeface="+mn-ea"/>
                <a:sym typeface="+mn-lt"/>
              </a:endParaRPr>
            </a:p>
          </p:txBody>
        </p:sp>
        <p:sp>
          <p:nvSpPr>
            <p:cNvPr id="50" name="椭圆 47"/>
            <p:cNvSpPr/>
            <p:nvPr/>
          </p:nvSpPr>
          <p:spPr>
            <a:xfrm>
              <a:off x="6848314" y="4060829"/>
              <a:ext cx="715888" cy="715888"/>
            </a:xfrm>
            <a:custGeom>
              <a:avLst/>
              <a:gdLst>
                <a:gd name="connsiteX0" fmla="*/ 157638 w 338138"/>
                <a:gd name="connsiteY0" fmla="*/ 144463 h 338138"/>
                <a:gd name="connsiteX1" fmla="*/ 165544 w 338138"/>
                <a:gd name="connsiteY1" fmla="*/ 148443 h 338138"/>
                <a:gd name="connsiteX2" fmla="*/ 249865 w 338138"/>
                <a:gd name="connsiteY2" fmla="*/ 233341 h 338138"/>
                <a:gd name="connsiteX3" fmla="*/ 280167 w 338138"/>
                <a:gd name="connsiteY3" fmla="*/ 232015 h 338138"/>
                <a:gd name="connsiteX4" fmla="*/ 286755 w 338138"/>
                <a:gd name="connsiteY4" fmla="*/ 234668 h 338138"/>
                <a:gd name="connsiteX5" fmla="*/ 335503 w 338138"/>
                <a:gd name="connsiteY5" fmla="*/ 283750 h 338138"/>
                <a:gd name="connsiteX6" fmla="*/ 338138 w 338138"/>
                <a:gd name="connsiteY6" fmla="*/ 293036 h 338138"/>
                <a:gd name="connsiteX7" fmla="*/ 330233 w 338138"/>
                <a:gd name="connsiteY7" fmla="*/ 298342 h 338138"/>
                <a:gd name="connsiteX8" fmla="*/ 311788 w 338138"/>
                <a:gd name="connsiteY8" fmla="*/ 303648 h 338138"/>
                <a:gd name="connsiteX9" fmla="*/ 303883 w 338138"/>
                <a:gd name="connsiteY9" fmla="*/ 310281 h 338138"/>
                <a:gd name="connsiteX10" fmla="*/ 299930 w 338138"/>
                <a:gd name="connsiteY10" fmla="*/ 331505 h 338138"/>
                <a:gd name="connsiteX11" fmla="*/ 293343 w 338138"/>
                <a:gd name="connsiteY11" fmla="*/ 338138 h 338138"/>
                <a:gd name="connsiteX12" fmla="*/ 290708 w 338138"/>
                <a:gd name="connsiteY12" fmla="*/ 338138 h 338138"/>
                <a:gd name="connsiteX13" fmla="*/ 284120 w 338138"/>
                <a:gd name="connsiteY13" fmla="*/ 335485 h 338138"/>
                <a:gd name="connsiteX14" fmla="*/ 235372 w 338138"/>
                <a:gd name="connsiteY14" fmla="*/ 286403 h 338138"/>
                <a:gd name="connsiteX15" fmla="*/ 232737 w 338138"/>
                <a:gd name="connsiteY15" fmla="*/ 279770 h 338138"/>
                <a:gd name="connsiteX16" fmla="*/ 234054 w 338138"/>
                <a:gd name="connsiteY16" fmla="*/ 249260 h 338138"/>
                <a:gd name="connsiteX17" fmla="*/ 149733 w 338138"/>
                <a:gd name="connsiteY17" fmla="*/ 164361 h 338138"/>
                <a:gd name="connsiteX18" fmla="*/ 149733 w 338138"/>
                <a:gd name="connsiteY18" fmla="*/ 148443 h 338138"/>
                <a:gd name="connsiteX19" fmla="*/ 157638 w 338138"/>
                <a:gd name="connsiteY19" fmla="*/ 144463 h 338138"/>
                <a:gd name="connsiteX20" fmla="*/ 145922 w 338138"/>
                <a:gd name="connsiteY20" fmla="*/ 120650 h 338138"/>
                <a:gd name="connsiteX21" fmla="*/ 169863 w 338138"/>
                <a:gd name="connsiteY21" fmla="*/ 137383 h 338138"/>
                <a:gd name="connsiteX22" fmla="*/ 157893 w 338138"/>
                <a:gd name="connsiteY22" fmla="*/ 133522 h 338138"/>
                <a:gd name="connsiteX23" fmla="*/ 141931 w 338138"/>
                <a:gd name="connsiteY23" fmla="*/ 141245 h 338138"/>
                <a:gd name="connsiteX24" fmla="*/ 137941 w 338138"/>
                <a:gd name="connsiteY24" fmla="*/ 168275 h 338138"/>
                <a:gd name="connsiteX25" fmla="*/ 120650 w 338138"/>
                <a:gd name="connsiteY25" fmla="*/ 145106 h 338138"/>
                <a:gd name="connsiteX26" fmla="*/ 145922 w 338138"/>
                <a:gd name="connsiteY26" fmla="*/ 120650 h 338138"/>
                <a:gd name="connsiteX27" fmla="*/ 146051 w 338138"/>
                <a:gd name="connsiteY27" fmla="*/ 60325 h 338138"/>
                <a:gd name="connsiteX28" fmla="*/ 230188 w 338138"/>
                <a:gd name="connsiteY28" fmla="*/ 145257 h 338138"/>
                <a:gd name="connsiteX29" fmla="*/ 219671 w 338138"/>
                <a:gd name="connsiteY29" fmla="*/ 186395 h 338138"/>
                <a:gd name="connsiteX30" fmla="*/ 193378 w 338138"/>
                <a:gd name="connsiteY30" fmla="*/ 161181 h 338138"/>
                <a:gd name="connsiteX31" fmla="*/ 196007 w 338138"/>
                <a:gd name="connsiteY31" fmla="*/ 145257 h 338138"/>
                <a:gd name="connsiteX32" fmla="*/ 146051 w 338138"/>
                <a:gd name="connsiteY32" fmla="*/ 94828 h 338138"/>
                <a:gd name="connsiteX33" fmla="*/ 96094 w 338138"/>
                <a:gd name="connsiteY33" fmla="*/ 145257 h 338138"/>
                <a:gd name="connsiteX34" fmla="*/ 146051 w 338138"/>
                <a:gd name="connsiteY34" fmla="*/ 195685 h 338138"/>
                <a:gd name="connsiteX35" fmla="*/ 161827 w 338138"/>
                <a:gd name="connsiteY35" fmla="*/ 193031 h 338138"/>
                <a:gd name="connsiteX36" fmla="*/ 188119 w 338138"/>
                <a:gd name="connsiteY36" fmla="*/ 219572 h 338138"/>
                <a:gd name="connsiteX37" fmla="*/ 146051 w 338138"/>
                <a:gd name="connsiteY37" fmla="*/ 230188 h 338138"/>
                <a:gd name="connsiteX38" fmla="*/ 61913 w 338138"/>
                <a:gd name="connsiteY38" fmla="*/ 145257 h 338138"/>
                <a:gd name="connsiteX39" fmla="*/ 146051 w 338138"/>
                <a:gd name="connsiteY39" fmla="*/ 60325 h 338138"/>
                <a:gd name="connsiteX40" fmla="*/ 145257 w 338138"/>
                <a:gd name="connsiteY40" fmla="*/ 0 h 338138"/>
                <a:gd name="connsiteX41" fmla="*/ 290513 w 338138"/>
                <a:gd name="connsiteY41" fmla="*/ 145257 h 338138"/>
                <a:gd name="connsiteX42" fmla="*/ 269385 w 338138"/>
                <a:gd name="connsiteY42" fmla="*/ 221846 h 338138"/>
                <a:gd name="connsiteX43" fmla="*/ 254859 w 338138"/>
                <a:gd name="connsiteY43" fmla="*/ 221846 h 338138"/>
                <a:gd name="connsiteX44" fmla="*/ 239013 w 338138"/>
                <a:gd name="connsiteY44" fmla="*/ 206000 h 338138"/>
                <a:gd name="connsiteX45" fmla="*/ 256180 w 338138"/>
                <a:gd name="connsiteY45" fmla="*/ 145257 h 338138"/>
                <a:gd name="connsiteX46" fmla="*/ 145257 w 338138"/>
                <a:gd name="connsiteY46" fmla="*/ 34333 h 338138"/>
                <a:gd name="connsiteX47" fmla="*/ 34333 w 338138"/>
                <a:gd name="connsiteY47" fmla="*/ 145257 h 338138"/>
                <a:gd name="connsiteX48" fmla="*/ 145257 w 338138"/>
                <a:gd name="connsiteY48" fmla="*/ 256180 h 338138"/>
                <a:gd name="connsiteX49" fmla="*/ 206000 w 338138"/>
                <a:gd name="connsiteY49" fmla="*/ 239013 h 338138"/>
                <a:gd name="connsiteX50" fmla="*/ 221847 w 338138"/>
                <a:gd name="connsiteY50" fmla="*/ 254859 h 338138"/>
                <a:gd name="connsiteX51" fmla="*/ 221847 w 338138"/>
                <a:gd name="connsiteY51" fmla="*/ 269385 h 338138"/>
                <a:gd name="connsiteX52" fmla="*/ 145257 w 338138"/>
                <a:gd name="connsiteY52" fmla="*/ 290513 h 338138"/>
                <a:gd name="connsiteX53" fmla="*/ 0 w 338138"/>
                <a:gd name="connsiteY53" fmla="*/ 145257 h 338138"/>
                <a:gd name="connsiteX54" fmla="*/ 145257 w 338138"/>
                <a:gd name="connsiteY54"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38138" h="338138">
                  <a:moveTo>
                    <a:pt x="157638" y="144463"/>
                  </a:moveTo>
                  <a:cubicBezTo>
                    <a:pt x="160273" y="144463"/>
                    <a:pt x="162908" y="145790"/>
                    <a:pt x="165544" y="148443"/>
                  </a:cubicBezTo>
                  <a:cubicBezTo>
                    <a:pt x="165544" y="148443"/>
                    <a:pt x="165544" y="148443"/>
                    <a:pt x="249865" y="233341"/>
                  </a:cubicBezTo>
                  <a:cubicBezTo>
                    <a:pt x="249865" y="233341"/>
                    <a:pt x="249865" y="233341"/>
                    <a:pt x="280167" y="232015"/>
                  </a:cubicBezTo>
                  <a:cubicBezTo>
                    <a:pt x="282803" y="232015"/>
                    <a:pt x="285438" y="233341"/>
                    <a:pt x="286755" y="234668"/>
                  </a:cubicBezTo>
                  <a:cubicBezTo>
                    <a:pt x="286755" y="234668"/>
                    <a:pt x="286755" y="234668"/>
                    <a:pt x="335503" y="283750"/>
                  </a:cubicBezTo>
                  <a:cubicBezTo>
                    <a:pt x="338138" y="286403"/>
                    <a:pt x="338138" y="289056"/>
                    <a:pt x="338138" y="293036"/>
                  </a:cubicBezTo>
                  <a:cubicBezTo>
                    <a:pt x="336821" y="295689"/>
                    <a:pt x="334186" y="298342"/>
                    <a:pt x="330233" y="298342"/>
                  </a:cubicBezTo>
                  <a:cubicBezTo>
                    <a:pt x="330233" y="298342"/>
                    <a:pt x="330233" y="298342"/>
                    <a:pt x="311788" y="303648"/>
                  </a:cubicBezTo>
                  <a:cubicBezTo>
                    <a:pt x="307835" y="303648"/>
                    <a:pt x="305200" y="306301"/>
                    <a:pt x="303883" y="310281"/>
                  </a:cubicBezTo>
                  <a:cubicBezTo>
                    <a:pt x="303883" y="310281"/>
                    <a:pt x="303883" y="310281"/>
                    <a:pt x="299930" y="331505"/>
                  </a:cubicBezTo>
                  <a:cubicBezTo>
                    <a:pt x="298613" y="334158"/>
                    <a:pt x="295978" y="336812"/>
                    <a:pt x="293343" y="338138"/>
                  </a:cubicBezTo>
                  <a:cubicBezTo>
                    <a:pt x="292025" y="338138"/>
                    <a:pt x="292025" y="338138"/>
                    <a:pt x="290708" y="338138"/>
                  </a:cubicBezTo>
                  <a:cubicBezTo>
                    <a:pt x="288073" y="338138"/>
                    <a:pt x="285438" y="336812"/>
                    <a:pt x="284120" y="335485"/>
                  </a:cubicBezTo>
                  <a:cubicBezTo>
                    <a:pt x="284120" y="335485"/>
                    <a:pt x="284120" y="335485"/>
                    <a:pt x="235372" y="286403"/>
                  </a:cubicBezTo>
                  <a:cubicBezTo>
                    <a:pt x="232737" y="283750"/>
                    <a:pt x="232737" y="281097"/>
                    <a:pt x="232737" y="279770"/>
                  </a:cubicBezTo>
                  <a:cubicBezTo>
                    <a:pt x="232737" y="279770"/>
                    <a:pt x="232737" y="279770"/>
                    <a:pt x="234054" y="249260"/>
                  </a:cubicBezTo>
                  <a:cubicBezTo>
                    <a:pt x="234054" y="249260"/>
                    <a:pt x="234054" y="249260"/>
                    <a:pt x="149733" y="164361"/>
                  </a:cubicBezTo>
                  <a:cubicBezTo>
                    <a:pt x="144463" y="159055"/>
                    <a:pt x="144463" y="152422"/>
                    <a:pt x="149733" y="148443"/>
                  </a:cubicBezTo>
                  <a:cubicBezTo>
                    <a:pt x="151051" y="145790"/>
                    <a:pt x="155003" y="144463"/>
                    <a:pt x="157638" y="144463"/>
                  </a:cubicBezTo>
                  <a:close/>
                  <a:moveTo>
                    <a:pt x="145922" y="120650"/>
                  </a:moveTo>
                  <a:cubicBezTo>
                    <a:pt x="157893" y="120650"/>
                    <a:pt x="167203" y="128373"/>
                    <a:pt x="169863" y="137383"/>
                  </a:cubicBezTo>
                  <a:cubicBezTo>
                    <a:pt x="167203" y="134809"/>
                    <a:pt x="161883" y="133522"/>
                    <a:pt x="157893" y="133522"/>
                  </a:cubicBezTo>
                  <a:cubicBezTo>
                    <a:pt x="151242" y="133522"/>
                    <a:pt x="145922" y="136096"/>
                    <a:pt x="141931" y="141245"/>
                  </a:cubicBezTo>
                  <a:cubicBezTo>
                    <a:pt x="133951" y="147680"/>
                    <a:pt x="132620" y="160552"/>
                    <a:pt x="137941" y="168275"/>
                  </a:cubicBezTo>
                  <a:cubicBezTo>
                    <a:pt x="128630" y="165701"/>
                    <a:pt x="120650" y="156691"/>
                    <a:pt x="120650" y="145106"/>
                  </a:cubicBezTo>
                  <a:cubicBezTo>
                    <a:pt x="120650" y="132234"/>
                    <a:pt x="132620" y="120650"/>
                    <a:pt x="145922" y="120650"/>
                  </a:cubicBezTo>
                  <a:close/>
                  <a:moveTo>
                    <a:pt x="146051" y="60325"/>
                  </a:moveTo>
                  <a:cubicBezTo>
                    <a:pt x="192063" y="60325"/>
                    <a:pt x="230188" y="98810"/>
                    <a:pt x="230188" y="145257"/>
                  </a:cubicBezTo>
                  <a:cubicBezTo>
                    <a:pt x="230188" y="159854"/>
                    <a:pt x="226244" y="174452"/>
                    <a:pt x="219671" y="186395"/>
                  </a:cubicBezTo>
                  <a:lnTo>
                    <a:pt x="193378" y="161181"/>
                  </a:lnTo>
                  <a:cubicBezTo>
                    <a:pt x="196007" y="155873"/>
                    <a:pt x="196007" y="150565"/>
                    <a:pt x="196007" y="145257"/>
                  </a:cubicBezTo>
                  <a:cubicBezTo>
                    <a:pt x="196007" y="117388"/>
                    <a:pt x="173658" y="94828"/>
                    <a:pt x="146051" y="94828"/>
                  </a:cubicBezTo>
                  <a:cubicBezTo>
                    <a:pt x="118443" y="94828"/>
                    <a:pt x="96094" y="117388"/>
                    <a:pt x="96094" y="145257"/>
                  </a:cubicBezTo>
                  <a:cubicBezTo>
                    <a:pt x="96094" y="173125"/>
                    <a:pt x="118443" y="195685"/>
                    <a:pt x="146051" y="195685"/>
                  </a:cubicBezTo>
                  <a:cubicBezTo>
                    <a:pt x="151309" y="195685"/>
                    <a:pt x="156568" y="194358"/>
                    <a:pt x="161827" y="193031"/>
                  </a:cubicBezTo>
                  <a:cubicBezTo>
                    <a:pt x="161827" y="193031"/>
                    <a:pt x="161827" y="193031"/>
                    <a:pt x="188119" y="219572"/>
                  </a:cubicBezTo>
                  <a:cubicBezTo>
                    <a:pt x="174973" y="226207"/>
                    <a:pt x="161827" y="230188"/>
                    <a:pt x="146051" y="230188"/>
                  </a:cubicBezTo>
                  <a:cubicBezTo>
                    <a:pt x="100038" y="230188"/>
                    <a:pt x="61913" y="191703"/>
                    <a:pt x="61913" y="145257"/>
                  </a:cubicBezTo>
                  <a:cubicBezTo>
                    <a:pt x="61913" y="98810"/>
                    <a:pt x="100038" y="60325"/>
                    <a:pt x="146051" y="60325"/>
                  </a:cubicBezTo>
                  <a:close/>
                  <a:moveTo>
                    <a:pt x="145257" y="0"/>
                  </a:moveTo>
                  <a:cubicBezTo>
                    <a:pt x="225808" y="0"/>
                    <a:pt x="290513" y="64705"/>
                    <a:pt x="290513" y="145257"/>
                  </a:cubicBezTo>
                  <a:cubicBezTo>
                    <a:pt x="290513" y="172987"/>
                    <a:pt x="282590" y="199398"/>
                    <a:pt x="269385" y="221846"/>
                  </a:cubicBezTo>
                  <a:cubicBezTo>
                    <a:pt x="269385" y="221846"/>
                    <a:pt x="269385" y="221846"/>
                    <a:pt x="254859" y="221846"/>
                  </a:cubicBezTo>
                  <a:cubicBezTo>
                    <a:pt x="254859" y="221846"/>
                    <a:pt x="254859" y="221846"/>
                    <a:pt x="239013" y="206000"/>
                  </a:cubicBezTo>
                  <a:cubicBezTo>
                    <a:pt x="249577" y="188833"/>
                    <a:pt x="256180" y="167705"/>
                    <a:pt x="256180" y="145257"/>
                  </a:cubicBezTo>
                  <a:cubicBezTo>
                    <a:pt x="256180" y="84513"/>
                    <a:pt x="207321" y="34333"/>
                    <a:pt x="145257" y="34333"/>
                  </a:cubicBezTo>
                  <a:cubicBezTo>
                    <a:pt x="84513" y="34333"/>
                    <a:pt x="34333" y="84513"/>
                    <a:pt x="34333" y="145257"/>
                  </a:cubicBezTo>
                  <a:cubicBezTo>
                    <a:pt x="34333" y="207321"/>
                    <a:pt x="84513" y="256180"/>
                    <a:pt x="145257" y="256180"/>
                  </a:cubicBezTo>
                  <a:cubicBezTo>
                    <a:pt x="167705" y="256180"/>
                    <a:pt x="188834" y="249577"/>
                    <a:pt x="206000" y="239013"/>
                  </a:cubicBezTo>
                  <a:cubicBezTo>
                    <a:pt x="206000" y="239013"/>
                    <a:pt x="206000" y="239013"/>
                    <a:pt x="221847" y="254859"/>
                  </a:cubicBezTo>
                  <a:cubicBezTo>
                    <a:pt x="221847" y="254859"/>
                    <a:pt x="221847" y="254859"/>
                    <a:pt x="221847" y="269385"/>
                  </a:cubicBezTo>
                  <a:cubicBezTo>
                    <a:pt x="199398" y="282590"/>
                    <a:pt x="172988" y="290513"/>
                    <a:pt x="145257" y="290513"/>
                  </a:cubicBezTo>
                  <a:cubicBezTo>
                    <a:pt x="64705" y="290513"/>
                    <a:pt x="0" y="225808"/>
                    <a:pt x="0" y="145257"/>
                  </a:cubicBezTo>
                  <a:cubicBezTo>
                    <a:pt x="0" y="64705"/>
                    <a:pt x="64705" y="0"/>
                    <a:pt x="14525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lumMod val="65000"/>
                    <a:lumOff val="35000"/>
                  </a:schemeClr>
                </a:solidFill>
                <a:cs typeface="+mn-ea"/>
                <a:sym typeface="+mn-lt"/>
              </a:endParaRPr>
            </a:p>
          </p:txBody>
        </p:sp>
      </p:grpSp>
      <p:sp>
        <p:nvSpPr>
          <p:cNvPr id="26" name="文本框 25"/>
          <p:cNvSpPr txBox="1"/>
          <p:nvPr/>
        </p:nvSpPr>
        <p:spPr>
          <a:xfrm>
            <a:off x="1680000" y="244359"/>
            <a:ext cx="4536651" cy="584775"/>
          </a:xfrm>
          <a:prstGeom prst="rect">
            <a:avLst/>
          </a:prstGeom>
          <a:noFill/>
        </p:spPr>
        <p:txBody>
          <a:bodyPr wrap="square" rtlCol="0">
            <a:spAutoFit/>
          </a:bodyPr>
          <a:lstStyle/>
          <a:p>
            <a:r>
              <a:rPr lang="zh-CN" altLang="en-US" sz="3200" b="1" dirty="0">
                <a:cs typeface="+mn-ea"/>
                <a:sym typeface="+mn-lt"/>
              </a:rPr>
              <a:t>事故的特征</a:t>
            </a: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p:cTn id="7" dur="500" fill="hold"/>
                                        <p:tgtEl>
                                          <p:spTgt spid="51"/>
                                        </p:tgtEl>
                                        <p:attrNameLst>
                                          <p:attrName>ppt_w</p:attrName>
                                        </p:attrNameLst>
                                      </p:cBhvr>
                                      <p:tavLst>
                                        <p:tav tm="0">
                                          <p:val>
                                            <p:fltVal val="0"/>
                                          </p:val>
                                        </p:tav>
                                        <p:tav tm="100000">
                                          <p:val>
                                            <p:strVal val="#ppt_w"/>
                                          </p:val>
                                        </p:tav>
                                      </p:tavLst>
                                    </p:anim>
                                    <p:anim calcmode="lin" valueType="num">
                                      <p:cBhvr>
                                        <p:cTn id="8" dur="500" fill="hold"/>
                                        <p:tgtEl>
                                          <p:spTgt spid="51"/>
                                        </p:tgtEl>
                                        <p:attrNameLst>
                                          <p:attrName>ppt_h</p:attrName>
                                        </p:attrNameLst>
                                      </p:cBhvr>
                                      <p:tavLst>
                                        <p:tav tm="0">
                                          <p:val>
                                            <p:fltVal val="0"/>
                                          </p:val>
                                        </p:tav>
                                        <p:tav tm="100000">
                                          <p:val>
                                            <p:strVal val="#ppt_h"/>
                                          </p:val>
                                        </p:tav>
                                      </p:tavLst>
                                    </p:anim>
                                    <p:animEffect transition="in" filter="fade">
                                      <p:cBhvr>
                                        <p:cTn id="9"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402913"/>
            <a:ext cx="10515600" cy="1325563"/>
          </a:xfrm>
        </p:spPr>
        <p:txBody>
          <a:bodyPr/>
          <a:lstStyle/>
          <a:p>
            <a:r>
              <a:rPr lang="en-US" altLang="zh-CN" sz="3735" dirty="0">
                <a:latin typeface="+mn-lt"/>
                <a:ea typeface="+mn-ea"/>
                <a:cs typeface="+mn-ea"/>
                <a:sym typeface="+mn-lt"/>
              </a:rPr>
              <a:t>  </a:t>
            </a:r>
            <a:r>
              <a:rPr lang="zh-CN" altLang="en-US" sz="2665" dirty="0">
                <a:latin typeface="+mn-lt"/>
                <a:ea typeface="+mn-ea"/>
                <a:cs typeface="+mn-ea"/>
                <a:sym typeface="+mn-lt"/>
              </a:rPr>
              <a:t>公司的结局：                                    职工的结局：</a:t>
            </a:r>
          </a:p>
        </p:txBody>
      </p:sp>
      <p:pic>
        <p:nvPicPr>
          <p:cNvPr id="5" name="图片 4" descr="C:\Users\admin\Desktop\配图\微信截图_20180502172030.png微信截图_20180502172030"/>
          <p:cNvPicPr>
            <a:picLocks noChangeAspect="1"/>
          </p:cNvPicPr>
          <p:nvPr/>
        </p:nvPicPr>
        <p:blipFill>
          <a:blip r:embed="rId2"/>
          <a:srcRect/>
          <a:stretch>
            <a:fillRect/>
          </a:stretch>
        </p:blipFill>
        <p:spPr>
          <a:xfrm>
            <a:off x="5908675" y="1474469"/>
            <a:ext cx="5935980" cy="3910331"/>
          </a:xfrm>
          <a:prstGeom prst="rect">
            <a:avLst/>
          </a:prstGeom>
        </p:spPr>
      </p:pic>
      <p:pic>
        <p:nvPicPr>
          <p:cNvPr id="7" name="图片 6"/>
          <p:cNvPicPr>
            <a:picLocks noChangeAspect="1"/>
          </p:cNvPicPr>
          <p:nvPr/>
        </p:nvPicPr>
        <p:blipFill>
          <a:blip r:embed="rId3"/>
          <a:stretch>
            <a:fillRect/>
          </a:stretch>
        </p:blipFill>
        <p:spPr>
          <a:xfrm>
            <a:off x="427357" y="1473836"/>
            <a:ext cx="5154295" cy="3910965"/>
          </a:xfrm>
          <a:prstGeom prst="rect">
            <a:avLst/>
          </a:prstGeom>
        </p:spPr>
      </p:pic>
      <p:sp>
        <p:nvSpPr>
          <p:cNvPr id="6" name="文本框 5"/>
          <p:cNvSpPr txBox="1"/>
          <p:nvPr/>
        </p:nvSpPr>
        <p:spPr>
          <a:xfrm>
            <a:off x="1469201" y="249141"/>
            <a:ext cx="5110280" cy="584775"/>
          </a:xfrm>
          <a:prstGeom prst="rect">
            <a:avLst/>
          </a:prstGeom>
          <a:noFill/>
        </p:spPr>
        <p:txBody>
          <a:bodyPr wrap="square" rtlCol="0">
            <a:spAutoFit/>
          </a:bodyPr>
          <a:lstStyle>
            <a:defPPr>
              <a:defRPr lang="zh-CN"/>
            </a:defPPr>
            <a:lvl1pPr algn="ctr">
              <a:defRPr sz="2800" b="1">
                <a:latin typeface="+mj-ea"/>
                <a:ea typeface="+mj-ea"/>
              </a:defRPr>
            </a:lvl1pPr>
          </a:lstStyle>
          <a:p>
            <a:pPr algn="l"/>
            <a:r>
              <a:rPr lang="zh-CN" altLang="en-US" sz="3200" dirty="0">
                <a:latin typeface="+mn-lt"/>
                <a:ea typeface="+mn-ea"/>
                <a:cs typeface="+mn-ea"/>
                <a:sym typeface="+mn-lt"/>
              </a:rPr>
              <a:t>安全为了谁</a:t>
            </a:r>
          </a:p>
        </p:txBody>
      </p:sp>
    </p:spTree>
  </p:cSld>
  <p:clrMapOvr>
    <a:masterClrMapping/>
  </p:clrMapOvr>
  <mc:AlternateContent xmlns:mc="http://schemas.openxmlformats.org/markup-compatibility/2006" xmlns:p14="http://schemas.microsoft.com/office/powerpoint/2010/main">
    <mc:Choice Requires="p14">
      <p:transition spd="slow" p14:dur="1250" advClick="0" advTm="0">
        <p:random/>
      </p:transition>
    </mc:Choice>
    <mc:Fallback xmlns="">
      <p:transition spd="slow" advClick="0" advTm="0">
        <p:random/>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roofs-of-the-banking-center-london-2210x1475"/>
          <p:cNvPicPr>
            <a:picLocks noChangeAspect="1"/>
          </p:cNvPicPr>
          <p:nvPr/>
        </p:nvPicPr>
        <p:blipFill>
          <a:blip r:embed="rId3"/>
          <a:srcRect b="53013"/>
          <a:stretch>
            <a:fillRect/>
          </a:stretch>
        </p:blipFill>
        <p:spPr>
          <a:xfrm>
            <a:off x="0" y="0"/>
            <a:ext cx="12186920" cy="3822065"/>
          </a:xfrm>
          <a:prstGeom prst="rect">
            <a:avLst/>
          </a:prstGeom>
        </p:spPr>
      </p:pic>
      <p:sp>
        <p:nvSpPr>
          <p:cNvPr id="4" name="矩形 3"/>
          <p:cNvSpPr/>
          <p:nvPr/>
        </p:nvSpPr>
        <p:spPr>
          <a:xfrm>
            <a:off x="-884582" y="635"/>
            <a:ext cx="12186920" cy="3821430"/>
          </a:xfrm>
          <a:prstGeom prst="rect">
            <a:avLst/>
          </a:prstGeom>
          <a:solidFill>
            <a:schemeClr val="accent5">
              <a:lumMod val="50000"/>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 name="文本框 11"/>
          <p:cNvSpPr txBox="1"/>
          <p:nvPr/>
        </p:nvSpPr>
        <p:spPr>
          <a:xfrm>
            <a:off x="2973345" y="4013501"/>
            <a:ext cx="7722704" cy="1200329"/>
          </a:xfrm>
          <a:prstGeom prst="rect">
            <a:avLst/>
          </a:prstGeom>
          <a:noFill/>
        </p:spPr>
        <p:txBody>
          <a:bodyPr wrap="square" rtlCol="0">
            <a:spAutoFit/>
          </a:bodyPr>
          <a:lstStyle/>
          <a:p>
            <a:r>
              <a:rPr lang="zh-CN" altLang="en-US" sz="7200" b="1" dirty="0">
                <a:cs typeface="+mn-ea"/>
                <a:sym typeface="+mn-lt"/>
              </a:rPr>
              <a:t>如何治理三违？</a:t>
            </a:r>
          </a:p>
        </p:txBody>
      </p:sp>
      <p:sp>
        <p:nvSpPr>
          <p:cNvPr id="14" name="文本框 13"/>
          <p:cNvSpPr txBox="1"/>
          <p:nvPr/>
        </p:nvSpPr>
        <p:spPr>
          <a:xfrm>
            <a:off x="4229873" y="2056764"/>
            <a:ext cx="3727174" cy="1200329"/>
          </a:xfrm>
          <a:prstGeom prst="rect">
            <a:avLst/>
          </a:prstGeom>
          <a:noFill/>
        </p:spPr>
        <p:txBody>
          <a:bodyPr wrap="square" rtlCol="0">
            <a:spAutoFit/>
          </a:bodyPr>
          <a:lstStyle/>
          <a:p>
            <a:r>
              <a:rPr lang="zh-CN" altLang="en-US" sz="7200" b="1" dirty="0">
                <a:solidFill>
                  <a:schemeClr val="bg1"/>
                </a:solidFill>
                <a:cs typeface="+mn-ea"/>
                <a:sym typeface="+mn-lt"/>
              </a:rPr>
              <a:t>第三节</a:t>
            </a:r>
          </a:p>
        </p:txBody>
      </p:sp>
    </p:spTree>
    <p:custDataLst>
      <p:tags r:id="rId1"/>
    </p:custData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Freeform 14"/>
          <p:cNvSpPr/>
          <p:nvPr/>
        </p:nvSpPr>
        <p:spPr bwMode="auto">
          <a:xfrm>
            <a:off x="2614524" y="2641000"/>
            <a:ext cx="663227" cy="2606405"/>
          </a:xfrm>
          <a:custGeom>
            <a:avLst/>
            <a:gdLst>
              <a:gd name="T0" fmla="*/ 0 w 820"/>
              <a:gd name="T1" fmla="*/ 1728 h 3366"/>
              <a:gd name="T2" fmla="*/ 261 w 820"/>
              <a:gd name="T3" fmla="*/ 1854 h 3366"/>
              <a:gd name="T4" fmla="*/ 328 w 820"/>
              <a:gd name="T5" fmla="*/ 2144 h 3366"/>
              <a:gd name="T6" fmla="*/ 328 w 820"/>
              <a:gd name="T7" fmla="*/ 2785 h 3366"/>
              <a:gd name="T8" fmla="*/ 448 w 820"/>
              <a:gd name="T9" fmla="*/ 3239 h 3366"/>
              <a:gd name="T10" fmla="*/ 820 w 820"/>
              <a:gd name="T11" fmla="*/ 3366 h 3366"/>
              <a:gd name="T12" fmla="*/ 820 w 820"/>
              <a:gd name="T13" fmla="*/ 3262 h 3366"/>
              <a:gd name="T14" fmla="*/ 537 w 820"/>
              <a:gd name="T15" fmla="*/ 3150 h 3366"/>
              <a:gd name="T16" fmla="*/ 462 w 820"/>
              <a:gd name="T17" fmla="*/ 2845 h 3366"/>
              <a:gd name="T18" fmla="*/ 462 w 820"/>
              <a:gd name="T19" fmla="*/ 2115 h 3366"/>
              <a:gd name="T20" fmla="*/ 366 w 820"/>
              <a:gd name="T21" fmla="*/ 1802 h 3366"/>
              <a:gd name="T22" fmla="*/ 134 w 820"/>
              <a:gd name="T23" fmla="*/ 1698 h 3366"/>
              <a:gd name="T24" fmla="*/ 134 w 820"/>
              <a:gd name="T25" fmla="*/ 1668 h 3366"/>
              <a:gd name="T26" fmla="*/ 358 w 820"/>
              <a:gd name="T27" fmla="*/ 1578 h 3366"/>
              <a:gd name="T28" fmla="*/ 462 w 820"/>
              <a:gd name="T29" fmla="*/ 1251 h 3366"/>
              <a:gd name="T30" fmla="*/ 462 w 820"/>
              <a:gd name="T31" fmla="*/ 521 h 3366"/>
              <a:gd name="T32" fmla="*/ 537 w 820"/>
              <a:gd name="T33" fmla="*/ 208 h 3366"/>
              <a:gd name="T34" fmla="*/ 820 w 820"/>
              <a:gd name="T35" fmla="*/ 104 h 3366"/>
              <a:gd name="T36" fmla="*/ 820 w 820"/>
              <a:gd name="T37" fmla="*/ 0 h 3366"/>
              <a:gd name="T38" fmla="*/ 448 w 820"/>
              <a:gd name="T39" fmla="*/ 126 h 3366"/>
              <a:gd name="T40" fmla="*/ 328 w 820"/>
              <a:gd name="T41" fmla="*/ 581 h 3366"/>
              <a:gd name="T42" fmla="*/ 328 w 820"/>
              <a:gd name="T43" fmla="*/ 1221 h 3366"/>
              <a:gd name="T44" fmla="*/ 254 w 820"/>
              <a:gd name="T45" fmla="*/ 1519 h 3366"/>
              <a:gd name="T46" fmla="*/ 0 w 820"/>
              <a:gd name="T47" fmla="*/ 1638 h 3366"/>
              <a:gd name="T48" fmla="*/ 0 w 820"/>
              <a:gd name="T49" fmla="*/ 1728 h 3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20" h="3366">
                <a:moveTo>
                  <a:pt x="0" y="1728"/>
                </a:moveTo>
                <a:cubicBezTo>
                  <a:pt x="129" y="1738"/>
                  <a:pt x="216" y="1780"/>
                  <a:pt x="261" y="1854"/>
                </a:cubicBezTo>
                <a:cubicBezTo>
                  <a:pt x="306" y="1928"/>
                  <a:pt x="328" y="2026"/>
                  <a:pt x="328" y="2144"/>
                </a:cubicBezTo>
                <a:lnTo>
                  <a:pt x="328" y="2785"/>
                </a:lnTo>
                <a:cubicBezTo>
                  <a:pt x="328" y="3004"/>
                  <a:pt x="368" y="3155"/>
                  <a:pt x="448" y="3239"/>
                </a:cubicBezTo>
                <a:cubicBezTo>
                  <a:pt x="527" y="3324"/>
                  <a:pt x="651" y="3366"/>
                  <a:pt x="820" y="3366"/>
                </a:cubicBezTo>
                <a:lnTo>
                  <a:pt x="820" y="3262"/>
                </a:lnTo>
                <a:cubicBezTo>
                  <a:pt x="681" y="3262"/>
                  <a:pt x="586" y="3224"/>
                  <a:pt x="537" y="3150"/>
                </a:cubicBezTo>
                <a:cubicBezTo>
                  <a:pt x="487" y="3075"/>
                  <a:pt x="462" y="2974"/>
                  <a:pt x="462" y="2845"/>
                </a:cubicBezTo>
                <a:lnTo>
                  <a:pt x="462" y="2115"/>
                </a:lnTo>
                <a:cubicBezTo>
                  <a:pt x="462" y="1976"/>
                  <a:pt x="430" y="1871"/>
                  <a:pt x="366" y="1802"/>
                </a:cubicBezTo>
                <a:cubicBezTo>
                  <a:pt x="301" y="1733"/>
                  <a:pt x="224" y="1698"/>
                  <a:pt x="134" y="1698"/>
                </a:cubicBezTo>
                <a:lnTo>
                  <a:pt x="134" y="1668"/>
                </a:lnTo>
                <a:cubicBezTo>
                  <a:pt x="214" y="1668"/>
                  <a:pt x="289" y="1638"/>
                  <a:pt x="358" y="1578"/>
                </a:cubicBezTo>
                <a:cubicBezTo>
                  <a:pt x="427" y="1519"/>
                  <a:pt x="462" y="1410"/>
                  <a:pt x="462" y="1251"/>
                </a:cubicBezTo>
                <a:lnTo>
                  <a:pt x="462" y="521"/>
                </a:lnTo>
                <a:cubicBezTo>
                  <a:pt x="462" y="382"/>
                  <a:pt x="487" y="277"/>
                  <a:pt x="537" y="208"/>
                </a:cubicBezTo>
                <a:cubicBezTo>
                  <a:pt x="586" y="139"/>
                  <a:pt x="681" y="104"/>
                  <a:pt x="820" y="104"/>
                </a:cubicBezTo>
                <a:lnTo>
                  <a:pt x="820" y="0"/>
                </a:lnTo>
                <a:cubicBezTo>
                  <a:pt x="651" y="0"/>
                  <a:pt x="527" y="42"/>
                  <a:pt x="448" y="126"/>
                </a:cubicBezTo>
                <a:cubicBezTo>
                  <a:pt x="368" y="211"/>
                  <a:pt x="328" y="362"/>
                  <a:pt x="328" y="581"/>
                </a:cubicBezTo>
                <a:lnTo>
                  <a:pt x="328" y="1221"/>
                </a:lnTo>
                <a:cubicBezTo>
                  <a:pt x="328" y="1360"/>
                  <a:pt x="303" y="1459"/>
                  <a:pt x="254" y="1519"/>
                </a:cubicBezTo>
                <a:cubicBezTo>
                  <a:pt x="204" y="1578"/>
                  <a:pt x="120" y="1618"/>
                  <a:pt x="0" y="1638"/>
                </a:cubicBezTo>
                <a:lnTo>
                  <a:pt x="0" y="1728"/>
                </a:lnTo>
                <a:close/>
              </a:path>
            </a:pathLst>
          </a:custGeom>
          <a:solidFill>
            <a:srgbClr val="0070C0"/>
          </a:solidFill>
          <a:ln>
            <a:noFill/>
          </a:ln>
        </p:spPr>
        <p:txBody>
          <a:bodyPr vert="horz" wrap="square" lIns="91400" tIns="45699" rIns="91400" bIns="45699" numCol="1" anchor="t" anchorCtr="0" compatLnSpc="1"/>
          <a:lstStyle/>
          <a:p>
            <a:endParaRPr lang="zh-CN" altLang="en-US">
              <a:solidFill>
                <a:schemeClr val="accent1"/>
              </a:solidFill>
              <a:cs typeface="+mn-ea"/>
              <a:sym typeface="+mn-lt"/>
            </a:endParaRPr>
          </a:p>
        </p:txBody>
      </p:sp>
      <p:sp>
        <p:nvSpPr>
          <p:cNvPr id="82" name="Oval 16"/>
          <p:cNvSpPr>
            <a:spLocks noChangeArrowheads="1"/>
          </p:cNvSpPr>
          <p:nvPr/>
        </p:nvSpPr>
        <p:spPr bwMode="auto">
          <a:xfrm>
            <a:off x="700214" y="3200847"/>
            <a:ext cx="1553551" cy="1556316"/>
          </a:xfrm>
          <a:prstGeom prst="ellipse">
            <a:avLst/>
          </a:prstGeom>
          <a:solidFill>
            <a:srgbClr val="0070C0"/>
          </a:solidFill>
          <a:ln w="10" cap="flat">
            <a:solidFill>
              <a:srgbClr val="0070C0"/>
            </a:solidFill>
            <a:prstDash val="solid"/>
            <a:miter lim="800000"/>
          </a:ln>
        </p:spPr>
        <p:txBody>
          <a:bodyPr vert="horz" wrap="square" lIns="91400" tIns="45699" rIns="91400" bIns="45699" numCol="1" anchor="t" anchorCtr="0" compatLnSpc="1"/>
          <a:lstStyle/>
          <a:p>
            <a:endParaRPr lang="zh-CN" altLang="en-US">
              <a:solidFill>
                <a:schemeClr val="accent1"/>
              </a:solidFill>
              <a:cs typeface="+mn-ea"/>
              <a:sym typeface="+mn-lt"/>
            </a:endParaRPr>
          </a:p>
        </p:txBody>
      </p:sp>
      <p:grpSp>
        <p:nvGrpSpPr>
          <p:cNvPr id="84" name="组合 83"/>
          <p:cNvGrpSpPr/>
          <p:nvPr/>
        </p:nvGrpSpPr>
        <p:grpSpPr>
          <a:xfrm>
            <a:off x="3495163" y="2678275"/>
            <a:ext cx="2717896" cy="525042"/>
            <a:chOff x="3670398" y="2817261"/>
            <a:chExt cx="2555478" cy="525040"/>
          </a:xfrm>
        </p:grpSpPr>
        <p:sp>
          <p:nvSpPr>
            <p:cNvPr id="85" name="Freeform 9"/>
            <p:cNvSpPr/>
            <p:nvPr/>
          </p:nvSpPr>
          <p:spPr bwMode="auto">
            <a:xfrm>
              <a:off x="3670398" y="2817261"/>
              <a:ext cx="2555478" cy="525040"/>
            </a:xfrm>
            <a:custGeom>
              <a:avLst/>
              <a:gdLst>
                <a:gd name="T0" fmla="*/ 61 w 2740"/>
                <a:gd name="T1" fmla="*/ 0 h 692"/>
                <a:gd name="T2" fmla="*/ 2678 w 2740"/>
                <a:gd name="T3" fmla="*/ 0 h 692"/>
                <a:gd name="T4" fmla="*/ 2740 w 2740"/>
                <a:gd name="T5" fmla="*/ 62 h 692"/>
                <a:gd name="T6" fmla="*/ 2740 w 2740"/>
                <a:gd name="T7" fmla="*/ 631 h 692"/>
                <a:gd name="T8" fmla="*/ 2678 w 2740"/>
                <a:gd name="T9" fmla="*/ 692 h 692"/>
                <a:gd name="T10" fmla="*/ 61 w 2740"/>
                <a:gd name="T11" fmla="*/ 692 h 692"/>
                <a:gd name="T12" fmla="*/ 0 w 2740"/>
                <a:gd name="T13" fmla="*/ 631 h 692"/>
                <a:gd name="T14" fmla="*/ 0 w 2740"/>
                <a:gd name="T15" fmla="*/ 62 h 692"/>
                <a:gd name="T16" fmla="*/ 61 w 2740"/>
                <a:gd name="T17" fmla="*/ 0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40" h="692">
                  <a:moveTo>
                    <a:pt x="61" y="0"/>
                  </a:moveTo>
                  <a:lnTo>
                    <a:pt x="2678" y="0"/>
                  </a:lnTo>
                  <a:cubicBezTo>
                    <a:pt x="2712" y="0"/>
                    <a:pt x="2740" y="28"/>
                    <a:pt x="2740" y="62"/>
                  </a:cubicBezTo>
                  <a:lnTo>
                    <a:pt x="2740" y="631"/>
                  </a:lnTo>
                  <a:cubicBezTo>
                    <a:pt x="2740" y="665"/>
                    <a:pt x="2712" y="692"/>
                    <a:pt x="2678" y="692"/>
                  </a:cubicBezTo>
                  <a:lnTo>
                    <a:pt x="61" y="692"/>
                  </a:lnTo>
                  <a:cubicBezTo>
                    <a:pt x="28" y="692"/>
                    <a:pt x="0" y="665"/>
                    <a:pt x="0" y="631"/>
                  </a:cubicBezTo>
                  <a:lnTo>
                    <a:pt x="0" y="62"/>
                  </a:lnTo>
                  <a:cubicBezTo>
                    <a:pt x="0" y="28"/>
                    <a:pt x="28" y="0"/>
                    <a:pt x="61" y="0"/>
                  </a:cubicBezTo>
                  <a:close/>
                </a:path>
              </a:pathLst>
            </a:custGeom>
            <a:solidFill>
              <a:srgbClr val="0070C0"/>
            </a:solidFill>
            <a:ln w="10" cap="flat">
              <a:noFill/>
              <a:prstDash val="solid"/>
              <a:miter lim="800000"/>
            </a:ln>
          </p:spPr>
          <p:txBody>
            <a:bodyPr vert="horz" wrap="square" lIns="121883" tIns="60941" rIns="121883" bIns="60941" numCol="1" anchor="t" anchorCtr="0" compatLnSpc="1"/>
            <a:lstStyle/>
            <a:p>
              <a:endParaRPr lang="zh-CN" altLang="en-US">
                <a:solidFill>
                  <a:schemeClr val="bg1"/>
                </a:solidFill>
                <a:cs typeface="+mn-ea"/>
                <a:sym typeface="+mn-lt"/>
              </a:endParaRPr>
            </a:p>
          </p:txBody>
        </p:sp>
        <p:sp>
          <p:nvSpPr>
            <p:cNvPr id="86" name="TextBox 14"/>
            <p:cNvSpPr txBox="1"/>
            <p:nvPr/>
          </p:nvSpPr>
          <p:spPr>
            <a:xfrm>
              <a:off x="3706624" y="2877105"/>
              <a:ext cx="2519252" cy="369331"/>
            </a:xfrm>
            <a:prstGeom prst="rect">
              <a:avLst/>
            </a:prstGeom>
            <a:noFill/>
          </p:spPr>
          <p:txBody>
            <a:bodyPr wrap="square" rtlCol="0">
              <a:spAutoFit/>
            </a:bodyPr>
            <a:lstStyle/>
            <a:p>
              <a:pPr algn="ctr"/>
              <a:r>
                <a:rPr lang="zh-CN" altLang="en-US" dirty="0">
                  <a:solidFill>
                    <a:schemeClr val="bg1"/>
                  </a:solidFill>
                  <a:cs typeface="+mn-ea"/>
                  <a:sym typeface="+mn-lt"/>
                </a:rPr>
                <a:t>工作间断后复工环节</a:t>
              </a:r>
            </a:p>
          </p:txBody>
        </p:sp>
      </p:grpSp>
      <p:grpSp>
        <p:nvGrpSpPr>
          <p:cNvPr id="87" name="组合 86"/>
          <p:cNvGrpSpPr/>
          <p:nvPr/>
        </p:nvGrpSpPr>
        <p:grpSpPr>
          <a:xfrm>
            <a:off x="6602145" y="2678274"/>
            <a:ext cx="5099075" cy="695184"/>
            <a:chOff x="5934506" y="2817261"/>
            <a:chExt cx="1931287" cy="695182"/>
          </a:xfrm>
        </p:grpSpPr>
        <p:sp>
          <p:nvSpPr>
            <p:cNvPr id="88" name="Freeform 5"/>
            <p:cNvSpPr/>
            <p:nvPr/>
          </p:nvSpPr>
          <p:spPr bwMode="auto">
            <a:xfrm>
              <a:off x="5934506" y="2817261"/>
              <a:ext cx="1931287" cy="525040"/>
            </a:xfrm>
            <a:custGeom>
              <a:avLst/>
              <a:gdLst>
                <a:gd name="T0" fmla="*/ 61 w 2740"/>
                <a:gd name="T1" fmla="*/ 0 h 692"/>
                <a:gd name="T2" fmla="*/ 2678 w 2740"/>
                <a:gd name="T3" fmla="*/ 0 h 692"/>
                <a:gd name="T4" fmla="*/ 2740 w 2740"/>
                <a:gd name="T5" fmla="*/ 62 h 692"/>
                <a:gd name="T6" fmla="*/ 2740 w 2740"/>
                <a:gd name="T7" fmla="*/ 631 h 692"/>
                <a:gd name="T8" fmla="*/ 2678 w 2740"/>
                <a:gd name="T9" fmla="*/ 692 h 692"/>
                <a:gd name="T10" fmla="*/ 61 w 2740"/>
                <a:gd name="T11" fmla="*/ 692 h 692"/>
                <a:gd name="T12" fmla="*/ 0 w 2740"/>
                <a:gd name="T13" fmla="*/ 631 h 692"/>
                <a:gd name="T14" fmla="*/ 0 w 2740"/>
                <a:gd name="T15" fmla="*/ 62 h 692"/>
                <a:gd name="T16" fmla="*/ 61 w 2740"/>
                <a:gd name="T17" fmla="*/ 0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40" h="692">
                  <a:moveTo>
                    <a:pt x="61" y="0"/>
                  </a:moveTo>
                  <a:lnTo>
                    <a:pt x="2678" y="0"/>
                  </a:lnTo>
                  <a:cubicBezTo>
                    <a:pt x="2712" y="0"/>
                    <a:pt x="2740" y="28"/>
                    <a:pt x="2740" y="62"/>
                  </a:cubicBezTo>
                  <a:lnTo>
                    <a:pt x="2740" y="631"/>
                  </a:lnTo>
                  <a:cubicBezTo>
                    <a:pt x="2740" y="665"/>
                    <a:pt x="2712" y="692"/>
                    <a:pt x="2678" y="692"/>
                  </a:cubicBezTo>
                  <a:lnTo>
                    <a:pt x="61" y="692"/>
                  </a:lnTo>
                  <a:cubicBezTo>
                    <a:pt x="28" y="692"/>
                    <a:pt x="0" y="665"/>
                    <a:pt x="0" y="631"/>
                  </a:cubicBezTo>
                  <a:lnTo>
                    <a:pt x="0" y="62"/>
                  </a:lnTo>
                  <a:cubicBezTo>
                    <a:pt x="0" y="28"/>
                    <a:pt x="28" y="0"/>
                    <a:pt x="61" y="0"/>
                  </a:cubicBezTo>
                  <a:close/>
                </a:path>
              </a:pathLst>
            </a:custGeom>
            <a:solidFill>
              <a:srgbClr val="0070C0"/>
            </a:solidFill>
            <a:ln w="10" cap="flat">
              <a:noFill/>
              <a:prstDash val="solid"/>
              <a:miter lim="800000"/>
            </a:ln>
          </p:spPr>
          <p:txBody>
            <a:bodyPr vert="horz" wrap="square" lIns="121883" tIns="60941" rIns="121883" bIns="60941" numCol="1" anchor="t" anchorCtr="0" compatLnSpc="1"/>
            <a:lstStyle/>
            <a:p>
              <a:endParaRPr lang="zh-CN" altLang="en-US">
                <a:solidFill>
                  <a:schemeClr val="bg1"/>
                </a:solidFill>
                <a:cs typeface="+mn-ea"/>
                <a:sym typeface="+mn-lt"/>
              </a:endParaRPr>
            </a:p>
          </p:txBody>
        </p:sp>
        <p:sp>
          <p:nvSpPr>
            <p:cNvPr id="89" name="TextBox 19"/>
            <p:cNvSpPr txBox="1"/>
            <p:nvPr/>
          </p:nvSpPr>
          <p:spPr>
            <a:xfrm>
              <a:off x="5934506" y="2866114"/>
              <a:ext cx="1931285" cy="646329"/>
            </a:xfrm>
            <a:prstGeom prst="rect">
              <a:avLst/>
            </a:prstGeom>
            <a:noFill/>
          </p:spPr>
          <p:txBody>
            <a:bodyPr wrap="square" rtlCol="0">
              <a:spAutoFit/>
            </a:bodyPr>
            <a:lstStyle/>
            <a:p>
              <a:r>
                <a:rPr lang="zh-CN" altLang="en-US" dirty="0">
                  <a:solidFill>
                    <a:schemeClr val="bg1"/>
                  </a:solidFill>
                  <a:cs typeface="+mn-ea"/>
                  <a:sym typeface="+mn-lt"/>
                </a:rPr>
                <a:t>急于下班；产假、病假后不能进入工作状态</a:t>
              </a:r>
            </a:p>
            <a:p>
              <a:endParaRPr lang="zh-CN" altLang="en-US" dirty="0">
                <a:solidFill>
                  <a:schemeClr val="bg1"/>
                </a:solidFill>
                <a:cs typeface="+mn-ea"/>
                <a:sym typeface="+mn-lt"/>
              </a:endParaRPr>
            </a:p>
          </p:txBody>
        </p:sp>
      </p:grpSp>
      <p:grpSp>
        <p:nvGrpSpPr>
          <p:cNvPr id="90" name="组合 89"/>
          <p:cNvGrpSpPr/>
          <p:nvPr/>
        </p:nvGrpSpPr>
        <p:grpSpPr>
          <a:xfrm>
            <a:off x="3495164" y="3360977"/>
            <a:ext cx="2717897" cy="525042"/>
            <a:chOff x="3670398" y="3499961"/>
            <a:chExt cx="2719326" cy="525040"/>
          </a:xfrm>
        </p:grpSpPr>
        <p:sp>
          <p:nvSpPr>
            <p:cNvPr id="91" name="Freeform 10"/>
            <p:cNvSpPr/>
            <p:nvPr/>
          </p:nvSpPr>
          <p:spPr bwMode="auto">
            <a:xfrm>
              <a:off x="3670398" y="3499961"/>
              <a:ext cx="2719325" cy="525040"/>
            </a:xfrm>
            <a:custGeom>
              <a:avLst/>
              <a:gdLst>
                <a:gd name="T0" fmla="*/ 61 w 2740"/>
                <a:gd name="T1" fmla="*/ 0 h 692"/>
                <a:gd name="T2" fmla="*/ 2678 w 2740"/>
                <a:gd name="T3" fmla="*/ 0 h 692"/>
                <a:gd name="T4" fmla="*/ 2740 w 2740"/>
                <a:gd name="T5" fmla="*/ 62 h 692"/>
                <a:gd name="T6" fmla="*/ 2740 w 2740"/>
                <a:gd name="T7" fmla="*/ 631 h 692"/>
                <a:gd name="T8" fmla="*/ 2678 w 2740"/>
                <a:gd name="T9" fmla="*/ 692 h 692"/>
                <a:gd name="T10" fmla="*/ 61 w 2740"/>
                <a:gd name="T11" fmla="*/ 692 h 692"/>
                <a:gd name="T12" fmla="*/ 0 w 2740"/>
                <a:gd name="T13" fmla="*/ 631 h 692"/>
                <a:gd name="T14" fmla="*/ 0 w 2740"/>
                <a:gd name="T15" fmla="*/ 62 h 692"/>
                <a:gd name="T16" fmla="*/ 61 w 2740"/>
                <a:gd name="T17" fmla="*/ 0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40" h="692">
                  <a:moveTo>
                    <a:pt x="61" y="0"/>
                  </a:moveTo>
                  <a:lnTo>
                    <a:pt x="2678" y="0"/>
                  </a:lnTo>
                  <a:cubicBezTo>
                    <a:pt x="2712" y="0"/>
                    <a:pt x="2740" y="28"/>
                    <a:pt x="2740" y="62"/>
                  </a:cubicBezTo>
                  <a:lnTo>
                    <a:pt x="2740" y="631"/>
                  </a:lnTo>
                  <a:cubicBezTo>
                    <a:pt x="2740" y="665"/>
                    <a:pt x="2712" y="692"/>
                    <a:pt x="2678" y="692"/>
                  </a:cubicBezTo>
                  <a:lnTo>
                    <a:pt x="61" y="692"/>
                  </a:lnTo>
                  <a:cubicBezTo>
                    <a:pt x="28" y="692"/>
                    <a:pt x="0" y="665"/>
                    <a:pt x="0" y="631"/>
                  </a:cubicBezTo>
                  <a:lnTo>
                    <a:pt x="0" y="62"/>
                  </a:lnTo>
                  <a:cubicBezTo>
                    <a:pt x="0" y="28"/>
                    <a:pt x="28" y="0"/>
                    <a:pt x="61" y="0"/>
                  </a:cubicBezTo>
                  <a:close/>
                </a:path>
              </a:pathLst>
            </a:custGeom>
            <a:solidFill>
              <a:srgbClr val="0070C0"/>
            </a:solidFill>
            <a:ln w="10" cap="flat">
              <a:noFill/>
              <a:prstDash val="solid"/>
              <a:miter lim="800000"/>
            </a:ln>
          </p:spPr>
          <p:txBody>
            <a:bodyPr vert="horz" wrap="square" lIns="121883" tIns="60941" rIns="121883" bIns="60941" numCol="1" anchor="t" anchorCtr="0" compatLnSpc="1"/>
            <a:lstStyle/>
            <a:p>
              <a:endParaRPr lang="zh-CN" altLang="en-US">
                <a:solidFill>
                  <a:schemeClr val="bg1"/>
                </a:solidFill>
                <a:cs typeface="+mn-ea"/>
                <a:sym typeface="+mn-lt"/>
              </a:endParaRPr>
            </a:p>
          </p:txBody>
        </p:sp>
        <p:sp>
          <p:nvSpPr>
            <p:cNvPr id="92" name="TextBox 22"/>
            <p:cNvSpPr txBox="1"/>
            <p:nvPr/>
          </p:nvSpPr>
          <p:spPr>
            <a:xfrm>
              <a:off x="3670399" y="3556578"/>
              <a:ext cx="2719325" cy="369331"/>
            </a:xfrm>
            <a:prstGeom prst="rect">
              <a:avLst/>
            </a:prstGeom>
            <a:noFill/>
          </p:spPr>
          <p:txBody>
            <a:bodyPr wrap="square" rtlCol="0">
              <a:spAutoFit/>
            </a:bodyPr>
            <a:lstStyle/>
            <a:p>
              <a:r>
                <a:rPr lang="zh-CN" altLang="en-US" dirty="0">
                  <a:solidFill>
                    <a:schemeClr val="bg1"/>
                  </a:solidFill>
                  <a:cs typeface="+mn-ea"/>
                  <a:sym typeface="+mn-lt"/>
                </a:rPr>
                <a:t>工作条件发生变化的环节</a:t>
              </a:r>
            </a:p>
          </p:txBody>
        </p:sp>
      </p:grpSp>
      <p:grpSp>
        <p:nvGrpSpPr>
          <p:cNvPr id="93" name="组合 92"/>
          <p:cNvGrpSpPr/>
          <p:nvPr/>
        </p:nvGrpSpPr>
        <p:grpSpPr>
          <a:xfrm>
            <a:off x="6602143" y="3360969"/>
            <a:ext cx="5099072" cy="525041"/>
            <a:chOff x="5934504" y="3499961"/>
            <a:chExt cx="4950032" cy="525040"/>
          </a:xfrm>
        </p:grpSpPr>
        <p:sp>
          <p:nvSpPr>
            <p:cNvPr id="94" name="Freeform 6"/>
            <p:cNvSpPr/>
            <p:nvPr/>
          </p:nvSpPr>
          <p:spPr bwMode="auto">
            <a:xfrm>
              <a:off x="5934506" y="3499961"/>
              <a:ext cx="4950030" cy="525040"/>
            </a:xfrm>
            <a:custGeom>
              <a:avLst/>
              <a:gdLst>
                <a:gd name="T0" fmla="*/ 61 w 2740"/>
                <a:gd name="T1" fmla="*/ 0 h 692"/>
                <a:gd name="T2" fmla="*/ 2678 w 2740"/>
                <a:gd name="T3" fmla="*/ 0 h 692"/>
                <a:gd name="T4" fmla="*/ 2740 w 2740"/>
                <a:gd name="T5" fmla="*/ 62 h 692"/>
                <a:gd name="T6" fmla="*/ 2740 w 2740"/>
                <a:gd name="T7" fmla="*/ 631 h 692"/>
                <a:gd name="T8" fmla="*/ 2678 w 2740"/>
                <a:gd name="T9" fmla="*/ 692 h 692"/>
                <a:gd name="T10" fmla="*/ 61 w 2740"/>
                <a:gd name="T11" fmla="*/ 692 h 692"/>
                <a:gd name="T12" fmla="*/ 0 w 2740"/>
                <a:gd name="T13" fmla="*/ 631 h 692"/>
                <a:gd name="T14" fmla="*/ 0 w 2740"/>
                <a:gd name="T15" fmla="*/ 62 h 692"/>
                <a:gd name="T16" fmla="*/ 61 w 2740"/>
                <a:gd name="T17" fmla="*/ 0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40" h="692">
                  <a:moveTo>
                    <a:pt x="61" y="0"/>
                  </a:moveTo>
                  <a:lnTo>
                    <a:pt x="2678" y="0"/>
                  </a:lnTo>
                  <a:cubicBezTo>
                    <a:pt x="2712" y="0"/>
                    <a:pt x="2740" y="28"/>
                    <a:pt x="2740" y="62"/>
                  </a:cubicBezTo>
                  <a:lnTo>
                    <a:pt x="2740" y="631"/>
                  </a:lnTo>
                  <a:cubicBezTo>
                    <a:pt x="2740" y="665"/>
                    <a:pt x="2712" y="692"/>
                    <a:pt x="2678" y="692"/>
                  </a:cubicBezTo>
                  <a:lnTo>
                    <a:pt x="61" y="692"/>
                  </a:lnTo>
                  <a:cubicBezTo>
                    <a:pt x="28" y="692"/>
                    <a:pt x="0" y="665"/>
                    <a:pt x="0" y="631"/>
                  </a:cubicBezTo>
                  <a:lnTo>
                    <a:pt x="0" y="62"/>
                  </a:lnTo>
                  <a:cubicBezTo>
                    <a:pt x="0" y="28"/>
                    <a:pt x="28" y="0"/>
                    <a:pt x="61" y="0"/>
                  </a:cubicBezTo>
                  <a:close/>
                </a:path>
              </a:pathLst>
            </a:custGeom>
            <a:solidFill>
              <a:srgbClr val="0070C0"/>
            </a:solidFill>
            <a:ln w="10" cap="flat">
              <a:noFill/>
              <a:prstDash val="solid"/>
              <a:miter lim="800000"/>
            </a:ln>
          </p:spPr>
          <p:txBody>
            <a:bodyPr vert="horz" wrap="square" lIns="121883" tIns="60941" rIns="121883" bIns="60941" numCol="1" anchor="t" anchorCtr="0" compatLnSpc="1"/>
            <a:lstStyle/>
            <a:p>
              <a:endParaRPr lang="zh-CN" altLang="en-US">
                <a:solidFill>
                  <a:schemeClr val="bg1"/>
                </a:solidFill>
                <a:cs typeface="+mn-ea"/>
                <a:sym typeface="+mn-lt"/>
              </a:endParaRPr>
            </a:p>
          </p:txBody>
        </p:sp>
        <p:sp>
          <p:nvSpPr>
            <p:cNvPr id="95" name="TextBox 25"/>
            <p:cNvSpPr txBox="1"/>
            <p:nvPr/>
          </p:nvSpPr>
          <p:spPr>
            <a:xfrm>
              <a:off x="5934504" y="3525720"/>
              <a:ext cx="4950027" cy="369331"/>
            </a:xfrm>
            <a:prstGeom prst="rect">
              <a:avLst/>
            </a:prstGeom>
            <a:noFill/>
          </p:spPr>
          <p:txBody>
            <a:bodyPr wrap="square" rtlCol="0">
              <a:spAutoFit/>
            </a:bodyPr>
            <a:lstStyle/>
            <a:p>
              <a:r>
                <a:rPr lang="zh-CN" altLang="en-US" dirty="0">
                  <a:solidFill>
                    <a:schemeClr val="bg1"/>
                  </a:solidFill>
                  <a:cs typeface="+mn-ea"/>
                  <a:sym typeface="+mn-lt"/>
                </a:rPr>
                <a:t>恶劣天气；照明不充足；设备更换；新工作场所</a:t>
              </a:r>
            </a:p>
          </p:txBody>
        </p:sp>
      </p:grpSp>
      <p:grpSp>
        <p:nvGrpSpPr>
          <p:cNvPr id="96" name="组合 95"/>
          <p:cNvGrpSpPr/>
          <p:nvPr/>
        </p:nvGrpSpPr>
        <p:grpSpPr>
          <a:xfrm>
            <a:off x="3495163" y="4049621"/>
            <a:ext cx="2717895" cy="526527"/>
            <a:chOff x="3670399" y="4188610"/>
            <a:chExt cx="2555477" cy="526527"/>
          </a:xfrm>
        </p:grpSpPr>
        <p:sp>
          <p:nvSpPr>
            <p:cNvPr id="97" name="Freeform 11"/>
            <p:cNvSpPr/>
            <p:nvPr/>
          </p:nvSpPr>
          <p:spPr bwMode="auto">
            <a:xfrm>
              <a:off x="3670399" y="4188610"/>
              <a:ext cx="2555477" cy="526527"/>
            </a:xfrm>
            <a:custGeom>
              <a:avLst/>
              <a:gdLst>
                <a:gd name="T0" fmla="*/ 61 w 2740"/>
                <a:gd name="T1" fmla="*/ 0 h 692"/>
                <a:gd name="T2" fmla="*/ 2678 w 2740"/>
                <a:gd name="T3" fmla="*/ 0 h 692"/>
                <a:gd name="T4" fmla="*/ 2740 w 2740"/>
                <a:gd name="T5" fmla="*/ 61 h 692"/>
                <a:gd name="T6" fmla="*/ 2740 w 2740"/>
                <a:gd name="T7" fmla="*/ 631 h 692"/>
                <a:gd name="T8" fmla="*/ 2678 w 2740"/>
                <a:gd name="T9" fmla="*/ 692 h 692"/>
                <a:gd name="T10" fmla="*/ 61 w 2740"/>
                <a:gd name="T11" fmla="*/ 692 h 692"/>
                <a:gd name="T12" fmla="*/ 0 w 2740"/>
                <a:gd name="T13" fmla="*/ 631 h 692"/>
                <a:gd name="T14" fmla="*/ 0 w 2740"/>
                <a:gd name="T15" fmla="*/ 61 h 692"/>
                <a:gd name="T16" fmla="*/ 61 w 2740"/>
                <a:gd name="T17" fmla="*/ 0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40" h="692">
                  <a:moveTo>
                    <a:pt x="61" y="0"/>
                  </a:moveTo>
                  <a:lnTo>
                    <a:pt x="2678" y="0"/>
                  </a:lnTo>
                  <a:cubicBezTo>
                    <a:pt x="2712" y="0"/>
                    <a:pt x="2740" y="27"/>
                    <a:pt x="2740" y="61"/>
                  </a:cubicBezTo>
                  <a:lnTo>
                    <a:pt x="2740" y="631"/>
                  </a:lnTo>
                  <a:cubicBezTo>
                    <a:pt x="2740" y="664"/>
                    <a:pt x="2712" y="692"/>
                    <a:pt x="2678" y="692"/>
                  </a:cubicBezTo>
                  <a:lnTo>
                    <a:pt x="61" y="692"/>
                  </a:lnTo>
                  <a:cubicBezTo>
                    <a:pt x="28" y="692"/>
                    <a:pt x="0" y="664"/>
                    <a:pt x="0" y="631"/>
                  </a:cubicBezTo>
                  <a:lnTo>
                    <a:pt x="0" y="61"/>
                  </a:lnTo>
                  <a:cubicBezTo>
                    <a:pt x="0" y="27"/>
                    <a:pt x="28" y="0"/>
                    <a:pt x="61" y="0"/>
                  </a:cubicBezTo>
                  <a:close/>
                </a:path>
              </a:pathLst>
            </a:custGeom>
            <a:solidFill>
              <a:srgbClr val="0070C0"/>
            </a:solidFill>
            <a:ln w="10" cap="flat">
              <a:noFill/>
              <a:prstDash val="solid"/>
              <a:miter lim="800000"/>
            </a:ln>
          </p:spPr>
          <p:txBody>
            <a:bodyPr vert="horz" wrap="square" lIns="121883" tIns="60941" rIns="121883" bIns="60941" numCol="1" anchor="t" anchorCtr="0" compatLnSpc="1"/>
            <a:lstStyle/>
            <a:p>
              <a:endParaRPr lang="zh-CN" altLang="en-US">
                <a:solidFill>
                  <a:schemeClr val="bg1"/>
                </a:solidFill>
                <a:cs typeface="+mn-ea"/>
                <a:sym typeface="+mn-lt"/>
              </a:endParaRPr>
            </a:p>
          </p:txBody>
        </p:sp>
        <p:sp>
          <p:nvSpPr>
            <p:cNvPr id="98" name="TextBox 28"/>
            <p:cNvSpPr txBox="1"/>
            <p:nvPr/>
          </p:nvSpPr>
          <p:spPr>
            <a:xfrm>
              <a:off x="3670399" y="4234267"/>
              <a:ext cx="2555477" cy="369332"/>
            </a:xfrm>
            <a:prstGeom prst="rect">
              <a:avLst/>
            </a:prstGeom>
            <a:noFill/>
          </p:spPr>
          <p:txBody>
            <a:bodyPr wrap="square" rtlCol="0">
              <a:spAutoFit/>
            </a:bodyPr>
            <a:lstStyle/>
            <a:p>
              <a:pPr algn="ctr"/>
              <a:r>
                <a:rPr lang="zh-CN" altLang="en-US" dirty="0">
                  <a:solidFill>
                    <a:schemeClr val="bg1"/>
                  </a:solidFill>
                  <a:cs typeface="+mn-ea"/>
                  <a:sym typeface="+mn-lt"/>
                </a:rPr>
                <a:t>工作终结的环节</a:t>
              </a:r>
            </a:p>
          </p:txBody>
        </p:sp>
      </p:grpSp>
      <p:grpSp>
        <p:nvGrpSpPr>
          <p:cNvPr id="99" name="组合 98"/>
          <p:cNvGrpSpPr/>
          <p:nvPr/>
        </p:nvGrpSpPr>
        <p:grpSpPr>
          <a:xfrm>
            <a:off x="6602144" y="4049618"/>
            <a:ext cx="5099067" cy="691988"/>
            <a:chOff x="5934504" y="4188610"/>
            <a:chExt cx="5101749" cy="691989"/>
          </a:xfrm>
        </p:grpSpPr>
        <p:sp>
          <p:nvSpPr>
            <p:cNvPr id="100" name="Freeform 7"/>
            <p:cNvSpPr/>
            <p:nvPr/>
          </p:nvSpPr>
          <p:spPr bwMode="auto">
            <a:xfrm>
              <a:off x="5934505" y="4188610"/>
              <a:ext cx="5101748" cy="526527"/>
            </a:xfrm>
            <a:custGeom>
              <a:avLst/>
              <a:gdLst>
                <a:gd name="T0" fmla="*/ 61 w 2740"/>
                <a:gd name="T1" fmla="*/ 0 h 692"/>
                <a:gd name="T2" fmla="*/ 2678 w 2740"/>
                <a:gd name="T3" fmla="*/ 0 h 692"/>
                <a:gd name="T4" fmla="*/ 2740 w 2740"/>
                <a:gd name="T5" fmla="*/ 61 h 692"/>
                <a:gd name="T6" fmla="*/ 2740 w 2740"/>
                <a:gd name="T7" fmla="*/ 631 h 692"/>
                <a:gd name="T8" fmla="*/ 2678 w 2740"/>
                <a:gd name="T9" fmla="*/ 692 h 692"/>
                <a:gd name="T10" fmla="*/ 61 w 2740"/>
                <a:gd name="T11" fmla="*/ 692 h 692"/>
                <a:gd name="T12" fmla="*/ 0 w 2740"/>
                <a:gd name="T13" fmla="*/ 631 h 692"/>
                <a:gd name="T14" fmla="*/ 0 w 2740"/>
                <a:gd name="T15" fmla="*/ 61 h 692"/>
                <a:gd name="T16" fmla="*/ 61 w 2740"/>
                <a:gd name="T17" fmla="*/ 0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40" h="692">
                  <a:moveTo>
                    <a:pt x="61" y="0"/>
                  </a:moveTo>
                  <a:lnTo>
                    <a:pt x="2678" y="0"/>
                  </a:lnTo>
                  <a:cubicBezTo>
                    <a:pt x="2712" y="0"/>
                    <a:pt x="2740" y="27"/>
                    <a:pt x="2740" y="61"/>
                  </a:cubicBezTo>
                  <a:lnTo>
                    <a:pt x="2740" y="631"/>
                  </a:lnTo>
                  <a:cubicBezTo>
                    <a:pt x="2740" y="664"/>
                    <a:pt x="2712" y="692"/>
                    <a:pt x="2678" y="692"/>
                  </a:cubicBezTo>
                  <a:lnTo>
                    <a:pt x="61" y="692"/>
                  </a:lnTo>
                  <a:cubicBezTo>
                    <a:pt x="28" y="692"/>
                    <a:pt x="0" y="664"/>
                    <a:pt x="0" y="631"/>
                  </a:cubicBezTo>
                  <a:lnTo>
                    <a:pt x="0" y="61"/>
                  </a:lnTo>
                  <a:cubicBezTo>
                    <a:pt x="0" y="27"/>
                    <a:pt x="28" y="0"/>
                    <a:pt x="61" y="0"/>
                  </a:cubicBezTo>
                  <a:close/>
                </a:path>
              </a:pathLst>
            </a:custGeom>
            <a:solidFill>
              <a:srgbClr val="0070C0"/>
            </a:solidFill>
            <a:ln w="10" cap="flat">
              <a:noFill/>
              <a:prstDash val="solid"/>
              <a:miter lim="800000"/>
            </a:ln>
          </p:spPr>
          <p:txBody>
            <a:bodyPr vert="horz" wrap="square" lIns="121883" tIns="60941" rIns="121883" bIns="60941" numCol="1" anchor="t" anchorCtr="0" compatLnSpc="1"/>
            <a:lstStyle/>
            <a:p>
              <a:endParaRPr lang="zh-CN" altLang="en-US" dirty="0">
                <a:solidFill>
                  <a:schemeClr val="bg1"/>
                </a:solidFill>
                <a:cs typeface="+mn-ea"/>
                <a:sym typeface="+mn-lt"/>
              </a:endParaRPr>
            </a:p>
          </p:txBody>
        </p:sp>
        <p:sp>
          <p:nvSpPr>
            <p:cNvPr id="101" name="TextBox 31"/>
            <p:cNvSpPr txBox="1"/>
            <p:nvPr/>
          </p:nvSpPr>
          <p:spPr>
            <a:xfrm>
              <a:off x="5934504" y="4234267"/>
              <a:ext cx="5101749" cy="646332"/>
            </a:xfrm>
            <a:prstGeom prst="rect">
              <a:avLst/>
            </a:prstGeom>
            <a:noFill/>
          </p:spPr>
          <p:txBody>
            <a:bodyPr wrap="square" rtlCol="0">
              <a:spAutoFit/>
            </a:bodyPr>
            <a:lstStyle/>
            <a:p>
              <a:r>
                <a:rPr lang="zh-CN" altLang="en-US" dirty="0">
                  <a:solidFill>
                    <a:schemeClr val="bg1"/>
                  </a:solidFill>
                  <a:cs typeface="+mn-ea"/>
                  <a:sym typeface="+mn-lt"/>
                </a:rPr>
                <a:t>疲惫劳累；急于下班；放松警惕</a:t>
              </a:r>
            </a:p>
            <a:p>
              <a:endParaRPr lang="zh-CN" altLang="en-US" dirty="0">
                <a:solidFill>
                  <a:schemeClr val="bg1"/>
                </a:solidFill>
                <a:cs typeface="+mn-ea"/>
                <a:sym typeface="+mn-lt"/>
              </a:endParaRPr>
            </a:p>
          </p:txBody>
        </p:sp>
      </p:grpSp>
      <p:grpSp>
        <p:nvGrpSpPr>
          <p:cNvPr id="102" name="组合 101"/>
          <p:cNvGrpSpPr/>
          <p:nvPr/>
        </p:nvGrpSpPr>
        <p:grpSpPr>
          <a:xfrm>
            <a:off x="3495163" y="4733817"/>
            <a:ext cx="2717895" cy="525042"/>
            <a:chOff x="3670398" y="4872797"/>
            <a:chExt cx="2719324" cy="525040"/>
          </a:xfrm>
        </p:grpSpPr>
        <p:sp>
          <p:nvSpPr>
            <p:cNvPr id="103" name="Freeform 12"/>
            <p:cNvSpPr/>
            <p:nvPr/>
          </p:nvSpPr>
          <p:spPr bwMode="auto">
            <a:xfrm>
              <a:off x="3670399" y="4872797"/>
              <a:ext cx="2719323" cy="525040"/>
            </a:xfrm>
            <a:custGeom>
              <a:avLst/>
              <a:gdLst>
                <a:gd name="T0" fmla="*/ 61 w 2740"/>
                <a:gd name="T1" fmla="*/ 0 h 692"/>
                <a:gd name="T2" fmla="*/ 2678 w 2740"/>
                <a:gd name="T3" fmla="*/ 0 h 692"/>
                <a:gd name="T4" fmla="*/ 2740 w 2740"/>
                <a:gd name="T5" fmla="*/ 61 h 692"/>
                <a:gd name="T6" fmla="*/ 2740 w 2740"/>
                <a:gd name="T7" fmla="*/ 631 h 692"/>
                <a:gd name="T8" fmla="*/ 2678 w 2740"/>
                <a:gd name="T9" fmla="*/ 692 h 692"/>
                <a:gd name="T10" fmla="*/ 61 w 2740"/>
                <a:gd name="T11" fmla="*/ 692 h 692"/>
                <a:gd name="T12" fmla="*/ 0 w 2740"/>
                <a:gd name="T13" fmla="*/ 631 h 692"/>
                <a:gd name="T14" fmla="*/ 0 w 2740"/>
                <a:gd name="T15" fmla="*/ 61 h 692"/>
                <a:gd name="T16" fmla="*/ 61 w 2740"/>
                <a:gd name="T17" fmla="*/ 0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40" h="692">
                  <a:moveTo>
                    <a:pt x="61" y="0"/>
                  </a:moveTo>
                  <a:lnTo>
                    <a:pt x="2678" y="0"/>
                  </a:lnTo>
                  <a:cubicBezTo>
                    <a:pt x="2712" y="0"/>
                    <a:pt x="2740" y="27"/>
                    <a:pt x="2740" y="61"/>
                  </a:cubicBezTo>
                  <a:lnTo>
                    <a:pt x="2740" y="631"/>
                  </a:lnTo>
                  <a:cubicBezTo>
                    <a:pt x="2740" y="664"/>
                    <a:pt x="2712" y="692"/>
                    <a:pt x="2678" y="692"/>
                  </a:cubicBezTo>
                  <a:lnTo>
                    <a:pt x="61" y="692"/>
                  </a:lnTo>
                  <a:cubicBezTo>
                    <a:pt x="28" y="692"/>
                    <a:pt x="0" y="664"/>
                    <a:pt x="0" y="631"/>
                  </a:cubicBezTo>
                  <a:lnTo>
                    <a:pt x="0" y="61"/>
                  </a:lnTo>
                  <a:cubicBezTo>
                    <a:pt x="0" y="27"/>
                    <a:pt x="28" y="0"/>
                    <a:pt x="61" y="0"/>
                  </a:cubicBezTo>
                  <a:close/>
                </a:path>
              </a:pathLst>
            </a:custGeom>
            <a:solidFill>
              <a:srgbClr val="0070C0"/>
            </a:solidFill>
            <a:ln w="10" cap="flat">
              <a:noFill/>
              <a:prstDash val="solid"/>
              <a:miter lim="800000"/>
            </a:ln>
          </p:spPr>
          <p:txBody>
            <a:bodyPr vert="horz" wrap="square" lIns="121883" tIns="60941" rIns="121883" bIns="60941" numCol="1" anchor="t" anchorCtr="0" compatLnSpc="1"/>
            <a:lstStyle/>
            <a:p>
              <a:endParaRPr lang="zh-CN" altLang="en-US">
                <a:solidFill>
                  <a:schemeClr val="bg1"/>
                </a:solidFill>
                <a:cs typeface="+mn-ea"/>
                <a:sym typeface="+mn-lt"/>
              </a:endParaRPr>
            </a:p>
          </p:txBody>
        </p:sp>
        <p:sp>
          <p:nvSpPr>
            <p:cNvPr id="104" name="TextBox 34"/>
            <p:cNvSpPr txBox="1"/>
            <p:nvPr/>
          </p:nvSpPr>
          <p:spPr>
            <a:xfrm>
              <a:off x="3670398" y="4924730"/>
              <a:ext cx="2719324" cy="369331"/>
            </a:xfrm>
            <a:prstGeom prst="rect">
              <a:avLst/>
            </a:prstGeom>
            <a:noFill/>
          </p:spPr>
          <p:txBody>
            <a:bodyPr wrap="square" rtlCol="0">
              <a:spAutoFit/>
            </a:bodyPr>
            <a:lstStyle/>
            <a:p>
              <a:r>
                <a:rPr lang="zh-CN" altLang="en-US" dirty="0">
                  <a:solidFill>
                    <a:schemeClr val="bg1"/>
                  </a:solidFill>
                  <a:cs typeface="+mn-ea"/>
                  <a:sym typeface="+mn-lt"/>
                </a:rPr>
                <a:t>节假日前后、加班的环节</a:t>
              </a:r>
            </a:p>
          </p:txBody>
        </p:sp>
      </p:grpSp>
      <p:grpSp>
        <p:nvGrpSpPr>
          <p:cNvPr id="105" name="组合 104"/>
          <p:cNvGrpSpPr/>
          <p:nvPr/>
        </p:nvGrpSpPr>
        <p:grpSpPr>
          <a:xfrm>
            <a:off x="6602144" y="4733817"/>
            <a:ext cx="5099067" cy="525042"/>
            <a:chOff x="5934505" y="4872797"/>
            <a:chExt cx="4950027" cy="525040"/>
          </a:xfrm>
          <a:solidFill>
            <a:srgbClr val="0070C0"/>
          </a:solidFill>
        </p:grpSpPr>
        <p:sp>
          <p:nvSpPr>
            <p:cNvPr id="106" name="Freeform 8"/>
            <p:cNvSpPr/>
            <p:nvPr/>
          </p:nvSpPr>
          <p:spPr bwMode="auto">
            <a:xfrm>
              <a:off x="5934505" y="4872797"/>
              <a:ext cx="4950027" cy="525040"/>
            </a:xfrm>
            <a:custGeom>
              <a:avLst/>
              <a:gdLst>
                <a:gd name="T0" fmla="*/ 61 w 2740"/>
                <a:gd name="T1" fmla="*/ 0 h 692"/>
                <a:gd name="T2" fmla="*/ 2678 w 2740"/>
                <a:gd name="T3" fmla="*/ 0 h 692"/>
                <a:gd name="T4" fmla="*/ 2740 w 2740"/>
                <a:gd name="T5" fmla="*/ 61 h 692"/>
                <a:gd name="T6" fmla="*/ 2740 w 2740"/>
                <a:gd name="T7" fmla="*/ 631 h 692"/>
                <a:gd name="T8" fmla="*/ 2678 w 2740"/>
                <a:gd name="T9" fmla="*/ 692 h 692"/>
                <a:gd name="T10" fmla="*/ 61 w 2740"/>
                <a:gd name="T11" fmla="*/ 692 h 692"/>
                <a:gd name="T12" fmla="*/ 0 w 2740"/>
                <a:gd name="T13" fmla="*/ 631 h 692"/>
                <a:gd name="T14" fmla="*/ 0 w 2740"/>
                <a:gd name="T15" fmla="*/ 61 h 692"/>
                <a:gd name="T16" fmla="*/ 61 w 2740"/>
                <a:gd name="T17" fmla="*/ 0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40" h="692">
                  <a:moveTo>
                    <a:pt x="61" y="0"/>
                  </a:moveTo>
                  <a:lnTo>
                    <a:pt x="2678" y="0"/>
                  </a:lnTo>
                  <a:cubicBezTo>
                    <a:pt x="2712" y="0"/>
                    <a:pt x="2740" y="27"/>
                    <a:pt x="2740" y="61"/>
                  </a:cubicBezTo>
                  <a:lnTo>
                    <a:pt x="2740" y="631"/>
                  </a:lnTo>
                  <a:cubicBezTo>
                    <a:pt x="2740" y="664"/>
                    <a:pt x="2712" y="692"/>
                    <a:pt x="2678" y="692"/>
                  </a:cubicBezTo>
                  <a:lnTo>
                    <a:pt x="61" y="692"/>
                  </a:lnTo>
                  <a:cubicBezTo>
                    <a:pt x="28" y="692"/>
                    <a:pt x="0" y="664"/>
                    <a:pt x="0" y="631"/>
                  </a:cubicBezTo>
                  <a:lnTo>
                    <a:pt x="0" y="61"/>
                  </a:lnTo>
                  <a:cubicBezTo>
                    <a:pt x="0" y="27"/>
                    <a:pt x="28" y="0"/>
                    <a:pt x="61" y="0"/>
                  </a:cubicBezTo>
                  <a:close/>
                </a:path>
              </a:pathLst>
            </a:custGeom>
            <a:grpFill/>
            <a:ln w="10" cap="flat">
              <a:noFill/>
              <a:prstDash val="solid"/>
              <a:miter lim="800000"/>
            </a:ln>
          </p:spPr>
          <p:txBody>
            <a:bodyPr vert="horz" wrap="square" lIns="121883" tIns="60941" rIns="121883" bIns="60941" numCol="1" anchor="t" anchorCtr="0" compatLnSpc="1"/>
            <a:lstStyle/>
            <a:p>
              <a:endParaRPr lang="zh-CN" altLang="en-US">
                <a:solidFill>
                  <a:schemeClr val="bg1"/>
                </a:solidFill>
                <a:cs typeface="+mn-ea"/>
                <a:sym typeface="+mn-lt"/>
              </a:endParaRPr>
            </a:p>
          </p:txBody>
        </p:sp>
        <p:sp>
          <p:nvSpPr>
            <p:cNvPr id="107" name="TextBox 37"/>
            <p:cNvSpPr txBox="1"/>
            <p:nvPr/>
          </p:nvSpPr>
          <p:spPr>
            <a:xfrm>
              <a:off x="5934505" y="4924730"/>
              <a:ext cx="4745110" cy="369331"/>
            </a:xfrm>
            <a:prstGeom prst="rect">
              <a:avLst/>
            </a:prstGeom>
            <a:noFill/>
          </p:spPr>
          <p:txBody>
            <a:bodyPr wrap="square" rtlCol="0">
              <a:spAutoFit/>
            </a:bodyPr>
            <a:lstStyle/>
            <a:p>
              <a:r>
                <a:rPr lang="zh-CN" altLang="en-US" dirty="0">
                  <a:solidFill>
                    <a:schemeClr val="bg1"/>
                  </a:solidFill>
                  <a:cs typeface="+mn-ea"/>
                  <a:sym typeface="+mn-lt"/>
                </a:rPr>
                <a:t>节日综合征；抱怨加班；工作图快</a:t>
              </a:r>
            </a:p>
          </p:txBody>
        </p:sp>
      </p:grpSp>
      <p:sp>
        <p:nvSpPr>
          <p:cNvPr id="109" name="TextBox 39"/>
          <p:cNvSpPr txBox="1"/>
          <p:nvPr/>
        </p:nvSpPr>
        <p:spPr>
          <a:xfrm>
            <a:off x="741631" y="3410076"/>
            <a:ext cx="1430959" cy="1200286"/>
          </a:xfrm>
          <a:prstGeom prst="rect">
            <a:avLst/>
          </a:prstGeom>
          <a:noFill/>
        </p:spPr>
        <p:txBody>
          <a:bodyPr wrap="square" lIns="91400" tIns="45699" rIns="91400" bIns="45699" rtlCol="0">
            <a:spAutoFit/>
          </a:bodyPr>
          <a:lstStyle/>
          <a:p>
            <a:pPr algn="ctr"/>
            <a:r>
              <a:rPr lang="en-US" altLang="zh-CN" sz="2400" b="1" dirty="0">
                <a:solidFill>
                  <a:schemeClr val="bg1"/>
                </a:solidFill>
                <a:cs typeface="+mn-ea"/>
                <a:sym typeface="+mn-lt"/>
              </a:rPr>
              <a:t>“</a:t>
            </a:r>
            <a:r>
              <a:rPr lang="zh-CN" altLang="en-US" sz="2400" b="1" dirty="0">
                <a:solidFill>
                  <a:schemeClr val="bg1"/>
                </a:solidFill>
                <a:cs typeface="+mn-ea"/>
                <a:sym typeface="+mn-lt"/>
              </a:rPr>
              <a:t>三违</a:t>
            </a:r>
            <a:r>
              <a:rPr lang="en-US" altLang="zh-CN" sz="2400" b="1" dirty="0">
                <a:solidFill>
                  <a:schemeClr val="bg1"/>
                </a:solidFill>
                <a:cs typeface="+mn-ea"/>
                <a:sym typeface="+mn-lt"/>
              </a:rPr>
              <a:t>”</a:t>
            </a:r>
            <a:r>
              <a:rPr lang="zh-CN" altLang="en-US" sz="2400" b="1" dirty="0">
                <a:solidFill>
                  <a:schemeClr val="bg1"/>
                </a:solidFill>
                <a:cs typeface="+mn-ea"/>
                <a:sym typeface="+mn-lt"/>
              </a:rPr>
              <a:t>易发作业环节</a:t>
            </a:r>
          </a:p>
        </p:txBody>
      </p:sp>
      <p:sp>
        <p:nvSpPr>
          <p:cNvPr id="110" name="TextBox 40"/>
          <p:cNvSpPr txBox="1"/>
          <p:nvPr/>
        </p:nvSpPr>
        <p:spPr>
          <a:xfrm>
            <a:off x="762715" y="1234621"/>
            <a:ext cx="10786860" cy="920531"/>
          </a:xfrm>
          <a:prstGeom prst="rect">
            <a:avLst/>
          </a:prstGeom>
          <a:noFill/>
        </p:spPr>
        <p:txBody>
          <a:bodyPr wrap="square" lIns="91400" tIns="45699" rIns="91400" bIns="45699" rtlCol="0">
            <a:spAutoFit/>
          </a:bodyPr>
          <a:lstStyle/>
          <a:p>
            <a:pPr>
              <a:lnSpc>
                <a:spcPct val="150000"/>
              </a:lnSpc>
            </a:pPr>
            <a:r>
              <a:rPr lang="zh-CN" altLang="en-US" sz="2000" b="1" kern="0" dirty="0">
                <a:solidFill>
                  <a:schemeClr val="accent2"/>
                </a:solidFill>
                <a:cs typeface="+mn-ea"/>
                <a:sym typeface="+mn-lt"/>
              </a:rPr>
              <a:t>       “三违”易发环节</a:t>
            </a:r>
            <a:r>
              <a:rPr lang="zh-CN" altLang="en-US" dirty="0">
                <a:solidFill>
                  <a:schemeClr val="tx1">
                    <a:lumMod val="85000"/>
                    <a:lumOff val="15000"/>
                  </a:schemeClr>
                </a:solidFill>
                <a:cs typeface="+mn-ea"/>
                <a:sym typeface="+mn-lt"/>
              </a:rPr>
              <a:t>进行严格监督，制定相应的管理制度，定期对员工进行安全教育，预防员工放松警惕，产生懈怠心理。</a:t>
            </a:r>
          </a:p>
        </p:txBody>
      </p:sp>
      <p:sp>
        <p:nvSpPr>
          <p:cNvPr id="30" name="文本框 29"/>
          <p:cNvSpPr txBox="1"/>
          <p:nvPr/>
        </p:nvSpPr>
        <p:spPr>
          <a:xfrm>
            <a:off x="1680000" y="244359"/>
            <a:ext cx="4536651" cy="584775"/>
          </a:xfrm>
          <a:prstGeom prst="rect">
            <a:avLst/>
          </a:prstGeom>
          <a:noFill/>
        </p:spPr>
        <p:txBody>
          <a:bodyPr wrap="square" rtlCol="0">
            <a:spAutoFit/>
          </a:bodyPr>
          <a:lstStyle/>
          <a:p>
            <a:r>
              <a:rPr lang="zh-CN" altLang="en-US" sz="3200" b="1" dirty="0">
                <a:cs typeface="+mn-ea"/>
                <a:sym typeface="+mn-lt"/>
              </a:rPr>
              <a:t>如何反三违？</a:t>
            </a: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4"/>
                                        </p:tgtEl>
                                        <p:attrNameLst>
                                          <p:attrName>style.visibility</p:attrName>
                                        </p:attrNameLst>
                                      </p:cBhvr>
                                      <p:to>
                                        <p:strVal val="visible"/>
                                      </p:to>
                                    </p:set>
                                    <p:anim calcmode="lin" valueType="num">
                                      <p:cBhvr additive="base">
                                        <p:cTn id="7" dur="500" fill="hold"/>
                                        <p:tgtEl>
                                          <p:spTgt spid="84"/>
                                        </p:tgtEl>
                                        <p:attrNameLst>
                                          <p:attrName>ppt_x</p:attrName>
                                        </p:attrNameLst>
                                      </p:cBhvr>
                                      <p:tavLst>
                                        <p:tav tm="0">
                                          <p:val>
                                            <p:strVal val="0-#ppt_w/2"/>
                                          </p:val>
                                        </p:tav>
                                        <p:tav tm="100000">
                                          <p:val>
                                            <p:strVal val="#ppt_x"/>
                                          </p:val>
                                        </p:tav>
                                      </p:tavLst>
                                    </p:anim>
                                    <p:anim calcmode="lin" valueType="num">
                                      <p:cBhvr additive="base">
                                        <p:cTn id="8" dur="500" fill="hold"/>
                                        <p:tgtEl>
                                          <p:spTgt spid="8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100"/>
                                  </p:stCondLst>
                                  <p:childTnLst>
                                    <p:set>
                                      <p:cBhvr>
                                        <p:cTn id="10" dur="1" fill="hold">
                                          <p:stCondLst>
                                            <p:cond delay="0"/>
                                          </p:stCondLst>
                                        </p:cTn>
                                        <p:tgtEl>
                                          <p:spTgt spid="90"/>
                                        </p:tgtEl>
                                        <p:attrNameLst>
                                          <p:attrName>style.visibility</p:attrName>
                                        </p:attrNameLst>
                                      </p:cBhvr>
                                      <p:to>
                                        <p:strVal val="visible"/>
                                      </p:to>
                                    </p:set>
                                    <p:anim calcmode="lin" valueType="num">
                                      <p:cBhvr additive="base">
                                        <p:cTn id="11" dur="500" fill="hold"/>
                                        <p:tgtEl>
                                          <p:spTgt spid="90"/>
                                        </p:tgtEl>
                                        <p:attrNameLst>
                                          <p:attrName>ppt_x</p:attrName>
                                        </p:attrNameLst>
                                      </p:cBhvr>
                                      <p:tavLst>
                                        <p:tav tm="0">
                                          <p:val>
                                            <p:strVal val="0-#ppt_w/2"/>
                                          </p:val>
                                        </p:tav>
                                        <p:tav tm="100000">
                                          <p:val>
                                            <p:strVal val="#ppt_x"/>
                                          </p:val>
                                        </p:tav>
                                      </p:tavLst>
                                    </p:anim>
                                    <p:anim calcmode="lin" valueType="num">
                                      <p:cBhvr additive="base">
                                        <p:cTn id="12" dur="500" fill="hold"/>
                                        <p:tgtEl>
                                          <p:spTgt spid="90"/>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20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500" fill="hold"/>
                                        <p:tgtEl>
                                          <p:spTgt spid="96"/>
                                        </p:tgtEl>
                                        <p:attrNameLst>
                                          <p:attrName>ppt_x</p:attrName>
                                        </p:attrNameLst>
                                      </p:cBhvr>
                                      <p:tavLst>
                                        <p:tav tm="0">
                                          <p:val>
                                            <p:strVal val="0-#ppt_w/2"/>
                                          </p:val>
                                        </p:tav>
                                        <p:tav tm="100000">
                                          <p:val>
                                            <p:strVal val="#ppt_x"/>
                                          </p:val>
                                        </p:tav>
                                      </p:tavLst>
                                    </p:anim>
                                    <p:anim calcmode="lin" valueType="num">
                                      <p:cBhvr additive="base">
                                        <p:cTn id="16" dur="500" fill="hold"/>
                                        <p:tgtEl>
                                          <p:spTgt spid="96"/>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300"/>
                                  </p:stCondLst>
                                  <p:childTnLst>
                                    <p:set>
                                      <p:cBhvr>
                                        <p:cTn id="18" dur="1" fill="hold">
                                          <p:stCondLst>
                                            <p:cond delay="0"/>
                                          </p:stCondLst>
                                        </p:cTn>
                                        <p:tgtEl>
                                          <p:spTgt spid="102"/>
                                        </p:tgtEl>
                                        <p:attrNameLst>
                                          <p:attrName>style.visibility</p:attrName>
                                        </p:attrNameLst>
                                      </p:cBhvr>
                                      <p:to>
                                        <p:strVal val="visible"/>
                                      </p:to>
                                    </p:set>
                                    <p:anim calcmode="lin" valueType="num">
                                      <p:cBhvr additive="base">
                                        <p:cTn id="19" dur="500" fill="hold"/>
                                        <p:tgtEl>
                                          <p:spTgt spid="102"/>
                                        </p:tgtEl>
                                        <p:attrNameLst>
                                          <p:attrName>ppt_x</p:attrName>
                                        </p:attrNameLst>
                                      </p:cBhvr>
                                      <p:tavLst>
                                        <p:tav tm="0">
                                          <p:val>
                                            <p:strVal val="0-#ppt_w/2"/>
                                          </p:val>
                                        </p:tav>
                                        <p:tav tm="100000">
                                          <p:val>
                                            <p:strVal val="#ppt_x"/>
                                          </p:val>
                                        </p:tav>
                                      </p:tavLst>
                                    </p:anim>
                                    <p:anim calcmode="lin" valueType="num">
                                      <p:cBhvr additive="base">
                                        <p:cTn id="20" dur="500" fill="hold"/>
                                        <p:tgtEl>
                                          <p:spTgt spid="102"/>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2" presetClass="entr" presetSubtype="6" fill="hold" nodeType="afterEffect">
                                  <p:stCondLst>
                                    <p:cond delay="0"/>
                                  </p:stCondLst>
                                  <p:childTnLst>
                                    <p:set>
                                      <p:cBhvr>
                                        <p:cTn id="23" dur="1" fill="hold">
                                          <p:stCondLst>
                                            <p:cond delay="0"/>
                                          </p:stCondLst>
                                        </p:cTn>
                                        <p:tgtEl>
                                          <p:spTgt spid="87"/>
                                        </p:tgtEl>
                                        <p:attrNameLst>
                                          <p:attrName>style.visibility</p:attrName>
                                        </p:attrNameLst>
                                      </p:cBhvr>
                                      <p:to>
                                        <p:strVal val="visible"/>
                                      </p:to>
                                    </p:set>
                                    <p:anim calcmode="lin" valueType="num">
                                      <p:cBhvr additive="base">
                                        <p:cTn id="24" dur="500" fill="hold"/>
                                        <p:tgtEl>
                                          <p:spTgt spid="87"/>
                                        </p:tgtEl>
                                        <p:attrNameLst>
                                          <p:attrName>ppt_x</p:attrName>
                                        </p:attrNameLst>
                                      </p:cBhvr>
                                      <p:tavLst>
                                        <p:tav tm="0">
                                          <p:val>
                                            <p:strVal val="1+#ppt_w/2"/>
                                          </p:val>
                                        </p:tav>
                                        <p:tav tm="100000">
                                          <p:val>
                                            <p:strVal val="#ppt_x"/>
                                          </p:val>
                                        </p:tav>
                                      </p:tavLst>
                                    </p:anim>
                                    <p:anim calcmode="lin" valueType="num">
                                      <p:cBhvr additive="base">
                                        <p:cTn id="25" dur="500" fill="hold"/>
                                        <p:tgtEl>
                                          <p:spTgt spid="87"/>
                                        </p:tgtEl>
                                        <p:attrNameLst>
                                          <p:attrName>ppt_y</p:attrName>
                                        </p:attrNameLst>
                                      </p:cBhvr>
                                      <p:tavLst>
                                        <p:tav tm="0">
                                          <p:val>
                                            <p:strVal val="1+#ppt_h/2"/>
                                          </p:val>
                                        </p:tav>
                                        <p:tav tm="100000">
                                          <p:val>
                                            <p:strVal val="#ppt_y"/>
                                          </p:val>
                                        </p:tav>
                                      </p:tavLst>
                                    </p:anim>
                                  </p:childTnLst>
                                </p:cTn>
                              </p:par>
                              <p:par>
                                <p:cTn id="26" presetID="2" presetClass="entr" presetSubtype="6" fill="hold" nodeType="withEffect">
                                  <p:stCondLst>
                                    <p:cond delay="100"/>
                                  </p:stCondLst>
                                  <p:childTnLst>
                                    <p:set>
                                      <p:cBhvr>
                                        <p:cTn id="27" dur="1" fill="hold">
                                          <p:stCondLst>
                                            <p:cond delay="0"/>
                                          </p:stCondLst>
                                        </p:cTn>
                                        <p:tgtEl>
                                          <p:spTgt spid="93"/>
                                        </p:tgtEl>
                                        <p:attrNameLst>
                                          <p:attrName>style.visibility</p:attrName>
                                        </p:attrNameLst>
                                      </p:cBhvr>
                                      <p:to>
                                        <p:strVal val="visible"/>
                                      </p:to>
                                    </p:set>
                                    <p:anim calcmode="lin" valueType="num">
                                      <p:cBhvr additive="base">
                                        <p:cTn id="28" dur="500" fill="hold"/>
                                        <p:tgtEl>
                                          <p:spTgt spid="93"/>
                                        </p:tgtEl>
                                        <p:attrNameLst>
                                          <p:attrName>ppt_x</p:attrName>
                                        </p:attrNameLst>
                                      </p:cBhvr>
                                      <p:tavLst>
                                        <p:tav tm="0">
                                          <p:val>
                                            <p:strVal val="1+#ppt_w/2"/>
                                          </p:val>
                                        </p:tav>
                                        <p:tav tm="100000">
                                          <p:val>
                                            <p:strVal val="#ppt_x"/>
                                          </p:val>
                                        </p:tav>
                                      </p:tavLst>
                                    </p:anim>
                                    <p:anim calcmode="lin" valueType="num">
                                      <p:cBhvr additive="base">
                                        <p:cTn id="29" dur="500" fill="hold"/>
                                        <p:tgtEl>
                                          <p:spTgt spid="93"/>
                                        </p:tgtEl>
                                        <p:attrNameLst>
                                          <p:attrName>ppt_y</p:attrName>
                                        </p:attrNameLst>
                                      </p:cBhvr>
                                      <p:tavLst>
                                        <p:tav tm="0">
                                          <p:val>
                                            <p:strVal val="1+#ppt_h/2"/>
                                          </p:val>
                                        </p:tav>
                                        <p:tav tm="100000">
                                          <p:val>
                                            <p:strVal val="#ppt_y"/>
                                          </p:val>
                                        </p:tav>
                                      </p:tavLst>
                                    </p:anim>
                                  </p:childTnLst>
                                </p:cTn>
                              </p:par>
                              <p:par>
                                <p:cTn id="30" presetID="2" presetClass="entr" presetSubtype="6" fill="hold" nodeType="withEffect">
                                  <p:stCondLst>
                                    <p:cond delay="200"/>
                                  </p:stCondLst>
                                  <p:childTnLst>
                                    <p:set>
                                      <p:cBhvr>
                                        <p:cTn id="31" dur="1" fill="hold">
                                          <p:stCondLst>
                                            <p:cond delay="0"/>
                                          </p:stCondLst>
                                        </p:cTn>
                                        <p:tgtEl>
                                          <p:spTgt spid="99"/>
                                        </p:tgtEl>
                                        <p:attrNameLst>
                                          <p:attrName>style.visibility</p:attrName>
                                        </p:attrNameLst>
                                      </p:cBhvr>
                                      <p:to>
                                        <p:strVal val="visible"/>
                                      </p:to>
                                    </p:set>
                                    <p:anim calcmode="lin" valueType="num">
                                      <p:cBhvr additive="base">
                                        <p:cTn id="32" dur="500" fill="hold"/>
                                        <p:tgtEl>
                                          <p:spTgt spid="99"/>
                                        </p:tgtEl>
                                        <p:attrNameLst>
                                          <p:attrName>ppt_x</p:attrName>
                                        </p:attrNameLst>
                                      </p:cBhvr>
                                      <p:tavLst>
                                        <p:tav tm="0">
                                          <p:val>
                                            <p:strVal val="1+#ppt_w/2"/>
                                          </p:val>
                                        </p:tav>
                                        <p:tav tm="100000">
                                          <p:val>
                                            <p:strVal val="#ppt_x"/>
                                          </p:val>
                                        </p:tav>
                                      </p:tavLst>
                                    </p:anim>
                                    <p:anim calcmode="lin" valueType="num">
                                      <p:cBhvr additive="base">
                                        <p:cTn id="33" dur="500" fill="hold"/>
                                        <p:tgtEl>
                                          <p:spTgt spid="99"/>
                                        </p:tgtEl>
                                        <p:attrNameLst>
                                          <p:attrName>ppt_y</p:attrName>
                                        </p:attrNameLst>
                                      </p:cBhvr>
                                      <p:tavLst>
                                        <p:tav tm="0">
                                          <p:val>
                                            <p:strVal val="1+#ppt_h/2"/>
                                          </p:val>
                                        </p:tav>
                                        <p:tav tm="100000">
                                          <p:val>
                                            <p:strVal val="#ppt_y"/>
                                          </p:val>
                                        </p:tav>
                                      </p:tavLst>
                                    </p:anim>
                                  </p:childTnLst>
                                </p:cTn>
                              </p:par>
                              <p:par>
                                <p:cTn id="34" presetID="2" presetClass="entr" presetSubtype="6" fill="hold" nodeType="withEffect">
                                  <p:stCondLst>
                                    <p:cond delay="300"/>
                                  </p:stCondLst>
                                  <p:childTnLst>
                                    <p:set>
                                      <p:cBhvr>
                                        <p:cTn id="35" dur="1" fill="hold">
                                          <p:stCondLst>
                                            <p:cond delay="0"/>
                                          </p:stCondLst>
                                        </p:cTn>
                                        <p:tgtEl>
                                          <p:spTgt spid="105"/>
                                        </p:tgtEl>
                                        <p:attrNameLst>
                                          <p:attrName>style.visibility</p:attrName>
                                        </p:attrNameLst>
                                      </p:cBhvr>
                                      <p:to>
                                        <p:strVal val="visible"/>
                                      </p:to>
                                    </p:set>
                                    <p:anim calcmode="lin" valueType="num">
                                      <p:cBhvr additive="base">
                                        <p:cTn id="36" dur="500" fill="hold"/>
                                        <p:tgtEl>
                                          <p:spTgt spid="105"/>
                                        </p:tgtEl>
                                        <p:attrNameLst>
                                          <p:attrName>ppt_x</p:attrName>
                                        </p:attrNameLst>
                                      </p:cBhvr>
                                      <p:tavLst>
                                        <p:tav tm="0">
                                          <p:val>
                                            <p:strVal val="1+#ppt_w/2"/>
                                          </p:val>
                                        </p:tav>
                                        <p:tav tm="100000">
                                          <p:val>
                                            <p:strVal val="#ppt_x"/>
                                          </p:val>
                                        </p:tav>
                                      </p:tavLst>
                                    </p:anim>
                                    <p:anim calcmode="lin" valueType="num">
                                      <p:cBhvr additive="base">
                                        <p:cTn id="37" dur="500" fill="hold"/>
                                        <p:tgtEl>
                                          <p:spTgt spid="105"/>
                                        </p:tgtEl>
                                        <p:attrNameLst>
                                          <p:attrName>ppt_y</p:attrName>
                                        </p:attrNameLst>
                                      </p:cBhvr>
                                      <p:tavLst>
                                        <p:tav tm="0">
                                          <p:val>
                                            <p:strVal val="1+#ppt_h/2"/>
                                          </p:val>
                                        </p:tav>
                                        <p:tav tm="100000">
                                          <p:val>
                                            <p:strVal val="#ppt_y"/>
                                          </p:val>
                                        </p:tav>
                                      </p:tavLst>
                                    </p:anim>
                                  </p:childTnLst>
                                </p:cTn>
                              </p:par>
                            </p:childTnLst>
                          </p:cTn>
                        </p:par>
                        <p:par>
                          <p:cTn id="38" fill="hold">
                            <p:stCondLst>
                              <p:cond delay="1000"/>
                            </p:stCondLst>
                            <p:childTnLst>
                              <p:par>
                                <p:cTn id="39" presetID="12" presetClass="entr" presetSubtype="2" fill="hold" grpId="0" nodeType="afterEffect">
                                  <p:stCondLst>
                                    <p:cond delay="0"/>
                                  </p:stCondLst>
                                  <p:childTnLst>
                                    <p:set>
                                      <p:cBhvr>
                                        <p:cTn id="40" dur="1" fill="hold">
                                          <p:stCondLst>
                                            <p:cond delay="0"/>
                                          </p:stCondLst>
                                        </p:cTn>
                                        <p:tgtEl>
                                          <p:spTgt spid="80"/>
                                        </p:tgtEl>
                                        <p:attrNameLst>
                                          <p:attrName>style.visibility</p:attrName>
                                        </p:attrNameLst>
                                      </p:cBhvr>
                                      <p:to>
                                        <p:strVal val="visible"/>
                                      </p:to>
                                    </p:set>
                                    <p:anim calcmode="lin" valueType="num">
                                      <p:cBhvr additive="base">
                                        <p:cTn id="41" dur="500"/>
                                        <p:tgtEl>
                                          <p:spTgt spid="80"/>
                                        </p:tgtEl>
                                        <p:attrNameLst>
                                          <p:attrName>ppt_x</p:attrName>
                                        </p:attrNameLst>
                                      </p:cBhvr>
                                      <p:tavLst>
                                        <p:tav tm="0">
                                          <p:val>
                                            <p:strVal val="#ppt_x+#ppt_w*1.125000"/>
                                          </p:val>
                                        </p:tav>
                                        <p:tav tm="100000">
                                          <p:val>
                                            <p:strVal val="#ppt_x"/>
                                          </p:val>
                                        </p:tav>
                                      </p:tavLst>
                                    </p:anim>
                                    <p:animEffect transition="in" filter="wipe(left)">
                                      <p:cBhvr>
                                        <p:cTn id="42" dur="500"/>
                                        <p:tgtEl>
                                          <p:spTgt spid="80"/>
                                        </p:tgtEl>
                                      </p:cBhvr>
                                    </p:animEffect>
                                  </p:childTnLst>
                                </p:cTn>
                              </p:par>
                            </p:childTnLst>
                          </p:cTn>
                        </p:par>
                        <p:par>
                          <p:cTn id="43" fill="hold">
                            <p:stCondLst>
                              <p:cond delay="1500"/>
                            </p:stCondLst>
                            <p:childTnLst>
                              <p:par>
                                <p:cTn id="44" presetID="52" presetClass="entr" presetSubtype="0" fill="hold" grpId="0" nodeType="afterEffect">
                                  <p:stCondLst>
                                    <p:cond delay="0"/>
                                  </p:stCondLst>
                                  <p:childTnLst>
                                    <p:set>
                                      <p:cBhvr>
                                        <p:cTn id="45" dur="1" fill="hold">
                                          <p:stCondLst>
                                            <p:cond delay="0"/>
                                          </p:stCondLst>
                                        </p:cTn>
                                        <p:tgtEl>
                                          <p:spTgt spid="82"/>
                                        </p:tgtEl>
                                        <p:attrNameLst>
                                          <p:attrName>style.visibility</p:attrName>
                                        </p:attrNameLst>
                                      </p:cBhvr>
                                      <p:to>
                                        <p:strVal val="visible"/>
                                      </p:to>
                                    </p:set>
                                    <p:animScale>
                                      <p:cBhvr>
                                        <p:cTn id="46" dur="1000" decel="50000" fill="hold">
                                          <p:stCondLst>
                                            <p:cond delay="0"/>
                                          </p:stCondLst>
                                        </p:cTn>
                                        <p:tgtEl>
                                          <p:spTgt spid="8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7" dur="1000" decel="50000" fill="hold">
                                          <p:stCondLst>
                                            <p:cond delay="0"/>
                                          </p:stCondLst>
                                        </p:cTn>
                                        <p:tgtEl>
                                          <p:spTgt spid="82"/>
                                        </p:tgtEl>
                                        <p:attrNameLst>
                                          <p:attrName>ppt_x</p:attrName>
                                          <p:attrName>ppt_y</p:attrName>
                                        </p:attrNameLst>
                                      </p:cBhvr>
                                    </p:animMotion>
                                    <p:animEffect transition="in" filter="fade">
                                      <p:cBhvr>
                                        <p:cTn id="48" dur="1000"/>
                                        <p:tgtEl>
                                          <p:spTgt spid="82"/>
                                        </p:tgtEl>
                                      </p:cBhvr>
                                    </p:animEffect>
                                  </p:childTnLst>
                                </p:cTn>
                              </p:par>
                              <p:par>
                                <p:cTn id="49" presetID="52" presetClass="entr" presetSubtype="0" fill="hold" grpId="0" nodeType="withEffect">
                                  <p:stCondLst>
                                    <p:cond delay="0"/>
                                  </p:stCondLst>
                                  <p:childTnLst>
                                    <p:set>
                                      <p:cBhvr>
                                        <p:cTn id="50" dur="1" fill="hold">
                                          <p:stCondLst>
                                            <p:cond delay="0"/>
                                          </p:stCondLst>
                                        </p:cTn>
                                        <p:tgtEl>
                                          <p:spTgt spid="109"/>
                                        </p:tgtEl>
                                        <p:attrNameLst>
                                          <p:attrName>style.visibility</p:attrName>
                                        </p:attrNameLst>
                                      </p:cBhvr>
                                      <p:to>
                                        <p:strVal val="visible"/>
                                      </p:to>
                                    </p:set>
                                    <p:animScale>
                                      <p:cBhvr>
                                        <p:cTn id="51" dur="1000" decel="50000" fill="hold">
                                          <p:stCondLst>
                                            <p:cond delay="0"/>
                                          </p:stCondLst>
                                        </p:cTn>
                                        <p:tgtEl>
                                          <p:spTgt spid="10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2" dur="1000" decel="50000" fill="hold">
                                          <p:stCondLst>
                                            <p:cond delay="0"/>
                                          </p:stCondLst>
                                        </p:cTn>
                                        <p:tgtEl>
                                          <p:spTgt spid="109"/>
                                        </p:tgtEl>
                                        <p:attrNameLst>
                                          <p:attrName>ppt_x</p:attrName>
                                          <p:attrName>ppt_y</p:attrName>
                                        </p:attrNameLst>
                                      </p:cBhvr>
                                    </p:animMotion>
                                    <p:animEffect transition="in" filter="fade">
                                      <p:cBhvr>
                                        <p:cTn id="53" dur="1000"/>
                                        <p:tgtEl>
                                          <p:spTgt spid="109"/>
                                        </p:tgtEl>
                                      </p:cBhvr>
                                    </p:animEffect>
                                  </p:childTnLst>
                                </p:cTn>
                              </p:par>
                            </p:childTnLst>
                          </p:cTn>
                        </p:par>
                        <p:par>
                          <p:cTn id="54" fill="hold">
                            <p:stCondLst>
                              <p:cond delay="2500"/>
                            </p:stCondLst>
                            <p:childTnLst>
                              <p:par>
                                <p:cTn id="55" presetID="22" presetClass="entr" presetSubtype="1" fill="hold" grpId="0" nodeType="afterEffect">
                                  <p:stCondLst>
                                    <p:cond delay="0"/>
                                  </p:stCondLst>
                                  <p:childTnLst>
                                    <p:set>
                                      <p:cBhvr>
                                        <p:cTn id="56" dur="1" fill="hold">
                                          <p:stCondLst>
                                            <p:cond delay="0"/>
                                          </p:stCondLst>
                                        </p:cTn>
                                        <p:tgtEl>
                                          <p:spTgt spid="110"/>
                                        </p:tgtEl>
                                        <p:attrNameLst>
                                          <p:attrName>style.visibility</p:attrName>
                                        </p:attrNameLst>
                                      </p:cBhvr>
                                      <p:to>
                                        <p:strVal val="visible"/>
                                      </p:to>
                                    </p:set>
                                    <p:animEffect transition="in" filter="wipe(up)">
                                      <p:cBhvr>
                                        <p:cTn id="57"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2" grpId="0" animBg="1"/>
      <p:bldP spid="109" grpId="0"/>
      <p:bldP spid="11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圆角矩形 16"/>
          <p:cNvPicPr/>
          <p:nvPr/>
        </p:nvPicPr>
        <p:blipFill>
          <a:blip r:embed="rId3"/>
          <a:stretch>
            <a:fillRect/>
          </a:stretch>
        </p:blipFill>
        <p:spPr>
          <a:xfrm>
            <a:off x="-50800" y="1041824"/>
            <a:ext cx="11988800" cy="1219200"/>
          </a:xfrm>
          <a:prstGeom prst="rect">
            <a:avLst/>
          </a:prstGeom>
          <a:noFill/>
          <a:ln w="9525">
            <a:noFill/>
          </a:ln>
        </p:spPr>
      </p:pic>
      <p:sp>
        <p:nvSpPr>
          <p:cNvPr id="36868" name="Rectangle 3"/>
          <p:cNvSpPr/>
          <p:nvPr/>
        </p:nvSpPr>
        <p:spPr>
          <a:xfrm>
            <a:off x="965200" y="1447474"/>
            <a:ext cx="10160000" cy="461665"/>
          </a:xfrm>
          <a:prstGeom prst="rect">
            <a:avLst/>
          </a:prstGeom>
          <a:noFill/>
          <a:ln w="9525">
            <a:noFill/>
          </a:ln>
        </p:spPr>
        <p:txBody>
          <a:bodyPr anchor="ctr">
            <a:spAutoFit/>
          </a:bodyPr>
          <a:lstStyle/>
          <a:p>
            <a:r>
              <a:rPr lang="en-US" altLang="zh-CN" sz="2400" b="1" dirty="0">
                <a:solidFill>
                  <a:srgbClr val="001A19"/>
                </a:solidFill>
                <a:cs typeface="+mn-ea"/>
                <a:sym typeface="+mn-lt"/>
              </a:rPr>
              <a:t>       </a:t>
            </a:r>
            <a:r>
              <a:rPr lang="zh-CN" altLang="en-US" sz="2400" b="1" dirty="0">
                <a:solidFill>
                  <a:srgbClr val="001A19"/>
                </a:solidFill>
                <a:cs typeface="+mn-ea"/>
                <a:sym typeface="+mn-lt"/>
              </a:rPr>
              <a:t>工业伤害事故的发生发展过程描述为具有一定因果关系事件的连锁。 </a:t>
            </a:r>
          </a:p>
        </p:txBody>
      </p:sp>
      <p:grpSp>
        <p:nvGrpSpPr>
          <p:cNvPr id="36869" name="Group 9"/>
          <p:cNvGrpSpPr/>
          <p:nvPr/>
        </p:nvGrpSpPr>
        <p:grpSpPr>
          <a:xfrm>
            <a:off x="2552700" y="3186431"/>
            <a:ext cx="711200" cy="685801"/>
            <a:chOff x="0" y="0"/>
            <a:chExt cx="3098" cy="1480"/>
          </a:xfrm>
        </p:grpSpPr>
        <p:pic>
          <p:nvPicPr>
            <p:cNvPr id="36894" name="五边形 29"/>
            <p:cNvPicPr/>
            <p:nvPr/>
          </p:nvPicPr>
          <p:blipFill>
            <a:blip r:embed="rId4"/>
            <a:stretch>
              <a:fillRect/>
            </a:stretch>
          </p:blipFill>
          <p:spPr>
            <a:xfrm>
              <a:off x="0" y="0"/>
              <a:ext cx="3098" cy="1480"/>
            </a:xfrm>
            <a:prstGeom prst="rect">
              <a:avLst/>
            </a:prstGeom>
            <a:noFill/>
            <a:ln w="9525">
              <a:noFill/>
            </a:ln>
          </p:spPr>
        </p:pic>
        <p:sp>
          <p:nvSpPr>
            <p:cNvPr id="36895" name="TextBox 22"/>
            <p:cNvSpPr txBox="1"/>
            <p:nvPr/>
          </p:nvSpPr>
          <p:spPr>
            <a:xfrm>
              <a:off x="500" y="442"/>
              <a:ext cx="1953" cy="819"/>
            </a:xfrm>
            <a:prstGeom prst="rect">
              <a:avLst/>
            </a:prstGeom>
            <a:noFill/>
            <a:ln w="9525">
              <a:noFill/>
            </a:ln>
          </p:spPr>
          <p:txBody>
            <a:bodyPr rot="10800000">
              <a:spAutoFit/>
            </a:bodyPr>
            <a:lstStyle/>
            <a:p>
              <a:pPr algn="ctr"/>
              <a:endParaRPr lang="zh-CN" altLang="zh-CN" sz="1865" dirty="0">
                <a:solidFill>
                  <a:schemeClr val="bg1"/>
                </a:solidFill>
                <a:cs typeface="+mn-ea"/>
                <a:sym typeface="+mn-lt"/>
              </a:endParaRPr>
            </a:p>
          </p:txBody>
        </p:sp>
      </p:grpSp>
      <p:pic>
        <p:nvPicPr>
          <p:cNvPr id="36870" name="圆角矩形 30"/>
          <p:cNvPicPr/>
          <p:nvPr/>
        </p:nvPicPr>
        <p:blipFill>
          <a:blip r:embed="rId5"/>
          <a:stretch>
            <a:fillRect/>
          </a:stretch>
        </p:blipFill>
        <p:spPr>
          <a:xfrm>
            <a:off x="3287184" y="1152314"/>
            <a:ext cx="1320800" cy="5422900"/>
          </a:xfrm>
          <a:prstGeom prst="rect">
            <a:avLst/>
          </a:prstGeom>
          <a:noFill/>
          <a:ln w="9525">
            <a:noFill/>
          </a:ln>
        </p:spPr>
      </p:pic>
      <p:pic>
        <p:nvPicPr>
          <p:cNvPr id="36871" name="圆角矩形 30"/>
          <p:cNvPicPr/>
          <p:nvPr/>
        </p:nvPicPr>
        <p:blipFill>
          <a:blip r:embed="rId5"/>
          <a:stretch>
            <a:fillRect/>
          </a:stretch>
        </p:blipFill>
        <p:spPr>
          <a:xfrm>
            <a:off x="5181600" y="1236980"/>
            <a:ext cx="1320800" cy="5283200"/>
          </a:xfrm>
          <a:prstGeom prst="rect">
            <a:avLst/>
          </a:prstGeom>
          <a:noFill/>
          <a:ln w="9525">
            <a:noFill/>
          </a:ln>
        </p:spPr>
      </p:pic>
      <p:pic>
        <p:nvPicPr>
          <p:cNvPr id="36872" name="圆角矩形 30"/>
          <p:cNvPicPr/>
          <p:nvPr/>
        </p:nvPicPr>
        <p:blipFill>
          <a:blip r:embed="rId5"/>
          <a:stretch>
            <a:fillRect/>
          </a:stretch>
        </p:blipFill>
        <p:spPr>
          <a:xfrm>
            <a:off x="7315200" y="1160780"/>
            <a:ext cx="1320800" cy="5461000"/>
          </a:xfrm>
          <a:prstGeom prst="rect">
            <a:avLst/>
          </a:prstGeom>
          <a:noFill/>
          <a:ln w="9525">
            <a:noFill/>
          </a:ln>
        </p:spPr>
      </p:pic>
      <p:sp>
        <p:nvSpPr>
          <p:cNvPr id="36873" name="Text Box 36"/>
          <p:cNvSpPr txBox="1"/>
          <p:nvPr/>
        </p:nvSpPr>
        <p:spPr>
          <a:xfrm>
            <a:off x="5318205" y="2462531"/>
            <a:ext cx="1107996" cy="2451100"/>
          </a:xfrm>
          <a:prstGeom prst="rect">
            <a:avLst/>
          </a:prstGeom>
          <a:noFill/>
          <a:ln w="9525">
            <a:noFill/>
          </a:ln>
        </p:spPr>
        <p:txBody>
          <a:bodyPr vert="eaVert">
            <a:spAutoFit/>
          </a:bodyPr>
          <a:lstStyle/>
          <a:p>
            <a:pPr>
              <a:spcBef>
                <a:spcPct val="50000"/>
              </a:spcBef>
            </a:pPr>
            <a:r>
              <a:rPr lang="zh-CN" altLang="en-US" sz="2400" dirty="0">
                <a:cs typeface="+mn-ea"/>
                <a:sym typeface="+mn-lt"/>
              </a:rPr>
              <a:t>人的不安全行为</a:t>
            </a:r>
          </a:p>
          <a:p>
            <a:pPr>
              <a:spcBef>
                <a:spcPct val="50000"/>
              </a:spcBef>
            </a:pPr>
            <a:r>
              <a:rPr lang="zh-CN" altLang="en-US" sz="2400" dirty="0">
                <a:cs typeface="+mn-ea"/>
                <a:sym typeface="+mn-lt"/>
              </a:rPr>
              <a:t>物的不安全状态</a:t>
            </a:r>
          </a:p>
        </p:txBody>
      </p:sp>
      <p:grpSp>
        <p:nvGrpSpPr>
          <p:cNvPr id="36875" name="Group 8"/>
          <p:cNvGrpSpPr/>
          <p:nvPr/>
        </p:nvGrpSpPr>
        <p:grpSpPr>
          <a:xfrm>
            <a:off x="9417051" y="1135380"/>
            <a:ext cx="1320800" cy="5488517"/>
            <a:chOff x="106" y="1537"/>
            <a:chExt cx="624" cy="3457"/>
          </a:xfrm>
        </p:grpSpPr>
        <p:pic>
          <p:nvPicPr>
            <p:cNvPr id="36892" name="圆角矩形 30"/>
            <p:cNvPicPr/>
            <p:nvPr/>
          </p:nvPicPr>
          <p:blipFill>
            <a:blip r:embed="rId5"/>
            <a:stretch>
              <a:fillRect/>
            </a:stretch>
          </p:blipFill>
          <p:spPr>
            <a:xfrm>
              <a:off x="106" y="1537"/>
              <a:ext cx="624" cy="3457"/>
            </a:xfrm>
            <a:prstGeom prst="rect">
              <a:avLst/>
            </a:prstGeom>
            <a:noFill/>
            <a:ln w="9525">
              <a:noFill/>
            </a:ln>
          </p:spPr>
        </p:pic>
        <p:sp>
          <p:nvSpPr>
            <p:cNvPr id="36893" name="TextBox 22"/>
            <p:cNvSpPr txBox="1"/>
            <p:nvPr/>
          </p:nvSpPr>
          <p:spPr>
            <a:xfrm>
              <a:off x="183" y="2774"/>
              <a:ext cx="450" cy="523"/>
            </a:xfrm>
            <a:prstGeom prst="rect">
              <a:avLst/>
            </a:prstGeom>
            <a:noFill/>
            <a:ln w="9525">
              <a:noFill/>
            </a:ln>
          </p:spPr>
          <p:txBody>
            <a:bodyPr>
              <a:spAutoFit/>
            </a:bodyPr>
            <a:lstStyle/>
            <a:p>
              <a:pPr algn="ctr"/>
              <a:r>
                <a:rPr lang="zh-CN" altLang="en-US" sz="2400" dirty="0">
                  <a:cs typeface="+mn-ea"/>
                  <a:sym typeface="+mn-lt"/>
                </a:rPr>
                <a:t>人员伤亡</a:t>
              </a:r>
            </a:p>
          </p:txBody>
        </p:sp>
      </p:grpSp>
      <p:pic>
        <p:nvPicPr>
          <p:cNvPr id="36876" name="圆角矩形 30"/>
          <p:cNvPicPr/>
          <p:nvPr/>
        </p:nvPicPr>
        <p:blipFill>
          <a:blip r:embed="rId5"/>
          <a:stretch>
            <a:fillRect/>
          </a:stretch>
        </p:blipFill>
        <p:spPr>
          <a:xfrm>
            <a:off x="1231900" y="1162897"/>
            <a:ext cx="1320800" cy="5461000"/>
          </a:xfrm>
          <a:prstGeom prst="rect">
            <a:avLst/>
          </a:prstGeom>
          <a:noFill/>
          <a:ln w="9525">
            <a:noFill/>
          </a:ln>
        </p:spPr>
      </p:pic>
      <p:sp>
        <p:nvSpPr>
          <p:cNvPr id="36877" name="TextBox 22"/>
          <p:cNvSpPr txBox="1"/>
          <p:nvPr/>
        </p:nvSpPr>
        <p:spPr>
          <a:xfrm>
            <a:off x="1416051" y="2892213"/>
            <a:ext cx="952500" cy="1200329"/>
          </a:xfrm>
          <a:prstGeom prst="rect">
            <a:avLst/>
          </a:prstGeom>
          <a:noFill/>
          <a:ln w="9525">
            <a:noFill/>
          </a:ln>
        </p:spPr>
        <p:txBody>
          <a:bodyPr>
            <a:spAutoFit/>
          </a:bodyPr>
          <a:lstStyle/>
          <a:p>
            <a:pPr algn="ctr"/>
            <a:r>
              <a:rPr lang="zh-CN" altLang="en-US" sz="2400" dirty="0">
                <a:cs typeface="+mn-ea"/>
                <a:sym typeface="+mn-lt"/>
              </a:rPr>
              <a:t>环境或先天</a:t>
            </a:r>
          </a:p>
        </p:txBody>
      </p:sp>
      <p:sp>
        <p:nvSpPr>
          <p:cNvPr id="36878" name="TextBox 22"/>
          <p:cNvSpPr txBox="1"/>
          <p:nvPr/>
        </p:nvSpPr>
        <p:spPr>
          <a:xfrm>
            <a:off x="7499351" y="2940898"/>
            <a:ext cx="952500" cy="830997"/>
          </a:xfrm>
          <a:prstGeom prst="rect">
            <a:avLst/>
          </a:prstGeom>
          <a:noFill/>
          <a:ln w="9525">
            <a:noFill/>
          </a:ln>
        </p:spPr>
        <p:txBody>
          <a:bodyPr>
            <a:spAutoFit/>
          </a:bodyPr>
          <a:lstStyle/>
          <a:p>
            <a:pPr algn="ctr"/>
            <a:endParaRPr lang="en-US" altLang="zh-CN" sz="2400" b="1" dirty="0">
              <a:solidFill>
                <a:schemeClr val="bg1"/>
              </a:solidFill>
              <a:cs typeface="+mn-ea"/>
              <a:sym typeface="+mn-lt"/>
            </a:endParaRPr>
          </a:p>
          <a:p>
            <a:pPr algn="ctr"/>
            <a:r>
              <a:rPr lang="zh-CN" altLang="en-US" sz="2400" b="1" dirty="0">
                <a:solidFill>
                  <a:schemeClr val="bg1"/>
                </a:solidFill>
                <a:cs typeface="+mn-ea"/>
                <a:sym typeface="+mn-lt"/>
              </a:rPr>
              <a:t>事故</a:t>
            </a:r>
          </a:p>
        </p:txBody>
      </p:sp>
      <p:sp>
        <p:nvSpPr>
          <p:cNvPr id="36879" name="TextBox 22"/>
          <p:cNvSpPr txBox="1"/>
          <p:nvPr/>
        </p:nvSpPr>
        <p:spPr>
          <a:xfrm>
            <a:off x="3426885" y="3110232"/>
            <a:ext cx="952500" cy="830997"/>
          </a:xfrm>
          <a:prstGeom prst="rect">
            <a:avLst/>
          </a:prstGeom>
          <a:noFill/>
          <a:ln w="9525">
            <a:noFill/>
          </a:ln>
        </p:spPr>
        <p:txBody>
          <a:bodyPr>
            <a:spAutoFit/>
          </a:bodyPr>
          <a:lstStyle/>
          <a:p>
            <a:pPr algn="ctr"/>
            <a:r>
              <a:rPr lang="zh-CN" altLang="en-US" sz="2400" dirty="0">
                <a:cs typeface="+mn-ea"/>
                <a:sym typeface="+mn-lt"/>
              </a:rPr>
              <a:t>人的缺点</a:t>
            </a:r>
          </a:p>
        </p:txBody>
      </p:sp>
      <p:grpSp>
        <p:nvGrpSpPr>
          <p:cNvPr id="36880" name="Group 9"/>
          <p:cNvGrpSpPr/>
          <p:nvPr/>
        </p:nvGrpSpPr>
        <p:grpSpPr>
          <a:xfrm>
            <a:off x="4531784" y="3199131"/>
            <a:ext cx="711200" cy="685801"/>
            <a:chOff x="0" y="0"/>
            <a:chExt cx="3098" cy="1480"/>
          </a:xfrm>
        </p:grpSpPr>
        <p:pic>
          <p:nvPicPr>
            <p:cNvPr id="36890" name="五边形 29"/>
            <p:cNvPicPr/>
            <p:nvPr/>
          </p:nvPicPr>
          <p:blipFill>
            <a:blip r:embed="rId4"/>
            <a:stretch>
              <a:fillRect/>
            </a:stretch>
          </p:blipFill>
          <p:spPr>
            <a:xfrm>
              <a:off x="0" y="0"/>
              <a:ext cx="3098" cy="1480"/>
            </a:xfrm>
            <a:prstGeom prst="rect">
              <a:avLst/>
            </a:prstGeom>
            <a:noFill/>
            <a:ln w="9525">
              <a:noFill/>
            </a:ln>
          </p:spPr>
        </p:pic>
        <p:sp>
          <p:nvSpPr>
            <p:cNvPr id="36891" name="TextBox 22"/>
            <p:cNvSpPr txBox="1"/>
            <p:nvPr/>
          </p:nvSpPr>
          <p:spPr>
            <a:xfrm>
              <a:off x="500" y="442"/>
              <a:ext cx="1953" cy="819"/>
            </a:xfrm>
            <a:prstGeom prst="rect">
              <a:avLst/>
            </a:prstGeom>
            <a:noFill/>
            <a:ln w="9525">
              <a:noFill/>
            </a:ln>
          </p:spPr>
          <p:txBody>
            <a:bodyPr rot="10800000">
              <a:spAutoFit/>
            </a:bodyPr>
            <a:lstStyle/>
            <a:p>
              <a:pPr algn="ctr"/>
              <a:endParaRPr lang="zh-CN" altLang="zh-CN" sz="1865" dirty="0">
                <a:solidFill>
                  <a:schemeClr val="bg1"/>
                </a:solidFill>
                <a:cs typeface="+mn-ea"/>
                <a:sym typeface="+mn-lt"/>
              </a:endParaRPr>
            </a:p>
          </p:txBody>
        </p:sp>
      </p:grpSp>
      <p:grpSp>
        <p:nvGrpSpPr>
          <p:cNvPr id="36881" name="Group 9"/>
          <p:cNvGrpSpPr/>
          <p:nvPr/>
        </p:nvGrpSpPr>
        <p:grpSpPr>
          <a:xfrm>
            <a:off x="6548967" y="3222414"/>
            <a:ext cx="711200" cy="685801"/>
            <a:chOff x="0" y="0"/>
            <a:chExt cx="3098" cy="1480"/>
          </a:xfrm>
        </p:grpSpPr>
        <p:pic>
          <p:nvPicPr>
            <p:cNvPr id="36888" name="五边形 29"/>
            <p:cNvPicPr/>
            <p:nvPr/>
          </p:nvPicPr>
          <p:blipFill>
            <a:blip r:embed="rId4"/>
            <a:stretch>
              <a:fillRect/>
            </a:stretch>
          </p:blipFill>
          <p:spPr>
            <a:xfrm>
              <a:off x="0" y="0"/>
              <a:ext cx="3098" cy="1480"/>
            </a:xfrm>
            <a:prstGeom prst="rect">
              <a:avLst/>
            </a:prstGeom>
            <a:noFill/>
            <a:ln w="9525">
              <a:noFill/>
            </a:ln>
          </p:spPr>
        </p:pic>
        <p:sp>
          <p:nvSpPr>
            <p:cNvPr id="36889" name="TextBox 22"/>
            <p:cNvSpPr txBox="1"/>
            <p:nvPr/>
          </p:nvSpPr>
          <p:spPr>
            <a:xfrm>
              <a:off x="500" y="442"/>
              <a:ext cx="1953" cy="819"/>
            </a:xfrm>
            <a:prstGeom prst="rect">
              <a:avLst/>
            </a:prstGeom>
            <a:noFill/>
            <a:ln w="9525">
              <a:noFill/>
            </a:ln>
          </p:spPr>
          <p:txBody>
            <a:bodyPr rot="10800000">
              <a:spAutoFit/>
            </a:bodyPr>
            <a:lstStyle/>
            <a:p>
              <a:pPr algn="ctr"/>
              <a:endParaRPr lang="zh-CN" altLang="zh-CN" sz="1865" dirty="0">
                <a:solidFill>
                  <a:schemeClr val="bg1"/>
                </a:solidFill>
                <a:cs typeface="+mn-ea"/>
                <a:sym typeface="+mn-lt"/>
              </a:endParaRPr>
            </a:p>
          </p:txBody>
        </p:sp>
      </p:grpSp>
      <p:grpSp>
        <p:nvGrpSpPr>
          <p:cNvPr id="36882" name="Group 9"/>
          <p:cNvGrpSpPr/>
          <p:nvPr/>
        </p:nvGrpSpPr>
        <p:grpSpPr>
          <a:xfrm>
            <a:off x="8792633" y="3254165"/>
            <a:ext cx="711200" cy="685801"/>
            <a:chOff x="0" y="0"/>
            <a:chExt cx="3098" cy="1480"/>
          </a:xfrm>
        </p:grpSpPr>
        <p:pic>
          <p:nvPicPr>
            <p:cNvPr id="36886" name="五边形 29"/>
            <p:cNvPicPr/>
            <p:nvPr/>
          </p:nvPicPr>
          <p:blipFill>
            <a:blip r:embed="rId4"/>
            <a:stretch>
              <a:fillRect/>
            </a:stretch>
          </p:blipFill>
          <p:spPr>
            <a:xfrm>
              <a:off x="0" y="0"/>
              <a:ext cx="3098" cy="1480"/>
            </a:xfrm>
            <a:prstGeom prst="rect">
              <a:avLst/>
            </a:prstGeom>
            <a:noFill/>
            <a:ln w="9525">
              <a:noFill/>
            </a:ln>
          </p:spPr>
        </p:pic>
        <p:sp>
          <p:nvSpPr>
            <p:cNvPr id="36887" name="TextBox 22"/>
            <p:cNvSpPr txBox="1"/>
            <p:nvPr/>
          </p:nvSpPr>
          <p:spPr>
            <a:xfrm>
              <a:off x="500" y="442"/>
              <a:ext cx="1953" cy="819"/>
            </a:xfrm>
            <a:prstGeom prst="rect">
              <a:avLst/>
            </a:prstGeom>
            <a:noFill/>
            <a:ln w="9525">
              <a:noFill/>
            </a:ln>
          </p:spPr>
          <p:txBody>
            <a:bodyPr rot="10800000">
              <a:spAutoFit/>
            </a:bodyPr>
            <a:lstStyle/>
            <a:p>
              <a:pPr algn="ctr"/>
              <a:endParaRPr lang="zh-CN" altLang="zh-CN" sz="1865" dirty="0">
                <a:solidFill>
                  <a:schemeClr val="bg1"/>
                </a:solidFill>
                <a:cs typeface="+mn-ea"/>
                <a:sym typeface="+mn-lt"/>
              </a:endParaRPr>
            </a:p>
          </p:txBody>
        </p:sp>
      </p:grpSp>
      <p:sp>
        <p:nvSpPr>
          <p:cNvPr id="36883" name="矩形 46"/>
          <p:cNvSpPr/>
          <p:nvPr/>
        </p:nvSpPr>
        <p:spPr>
          <a:xfrm>
            <a:off x="6504518" y="3351531"/>
            <a:ext cx="732893" cy="420884"/>
          </a:xfrm>
          <a:prstGeom prst="rect">
            <a:avLst/>
          </a:prstGeom>
          <a:noFill/>
          <a:ln w="9525">
            <a:noFill/>
          </a:ln>
        </p:spPr>
        <p:txBody>
          <a:bodyPr wrap="none">
            <a:spAutoFit/>
          </a:bodyPr>
          <a:lstStyle/>
          <a:p>
            <a:r>
              <a:rPr lang="zh-CN" altLang="en-US" sz="2135" b="1" dirty="0">
                <a:cs typeface="+mn-ea"/>
                <a:sym typeface="+mn-lt"/>
              </a:rPr>
              <a:t>诱发</a:t>
            </a:r>
          </a:p>
        </p:txBody>
      </p:sp>
      <p:sp>
        <p:nvSpPr>
          <p:cNvPr id="36884" name="矩形 46"/>
          <p:cNvSpPr/>
          <p:nvPr/>
        </p:nvSpPr>
        <p:spPr>
          <a:xfrm>
            <a:off x="8705853" y="3351531"/>
            <a:ext cx="732893" cy="420884"/>
          </a:xfrm>
          <a:prstGeom prst="rect">
            <a:avLst/>
          </a:prstGeom>
          <a:noFill/>
          <a:ln w="9525">
            <a:noFill/>
          </a:ln>
        </p:spPr>
        <p:txBody>
          <a:bodyPr wrap="none">
            <a:spAutoFit/>
          </a:bodyPr>
          <a:lstStyle/>
          <a:p>
            <a:r>
              <a:rPr lang="zh-CN" altLang="en-US" sz="2135" b="1" dirty="0">
                <a:cs typeface="+mn-ea"/>
                <a:sym typeface="+mn-lt"/>
              </a:rPr>
              <a:t>导致</a:t>
            </a:r>
          </a:p>
        </p:txBody>
      </p:sp>
      <p:sp>
        <p:nvSpPr>
          <p:cNvPr id="36885" name="文本框 6"/>
          <p:cNvSpPr txBox="1"/>
          <p:nvPr/>
        </p:nvSpPr>
        <p:spPr>
          <a:xfrm>
            <a:off x="5120218" y="-25399"/>
            <a:ext cx="6625167" cy="584775"/>
          </a:xfrm>
          <a:prstGeom prst="rect">
            <a:avLst/>
          </a:prstGeom>
          <a:noFill/>
          <a:ln w="9525">
            <a:noFill/>
          </a:ln>
        </p:spPr>
        <p:txBody>
          <a:bodyPr>
            <a:spAutoFit/>
          </a:bodyPr>
          <a:lstStyle/>
          <a:p>
            <a:pPr algn="ctr"/>
            <a:r>
              <a:rPr lang="zh-CN" altLang="en-US" sz="3200" b="1" dirty="0">
                <a:solidFill>
                  <a:schemeClr val="bg1"/>
                </a:solidFill>
                <a:cs typeface="+mn-ea"/>
                <a:sym typeface="+mn-lt"/>
              </a:rPr>
              <a:t>反“三违”措施</a:t>
            </a:r>
          </a:p>
        </p:txBody>
      </p:sp>
      <p:sp>
        <p:nvSpPr>
          <p:cNvPr id="36874" name="Rectangle 37"/>
          <p:cNvSpPr/>
          <p:nvPr/>
        </p:nvSpPr>
        <p:spPr>
          <a:xfrm>
            <a:off x="742315" y="5457995"/>
            <a:ext cx="10261600" cy="941155"/>
          </a:xfrm>
          <a:prstGeom prst="rect">
            <a:avLst/>
          </a:prstGeom>
          <a:noFill/>
          <a:ln w="9525">
            <a:noFill/>
          </a:ln>
        </p:spPr>
        <p:txBody>
          <a:bodyPr anchor="ctr">
            <a:spAutoFit/>
          </a:bodyPr>
          <a:lstStyle/>
          <a:p>
            <a:pPr>
              <a:lnSpc>
                <a:spcPct val="120000"/>
              </a:lnSpc>
            </a:pPr>
            <a:r>
              <a:rPr lang="zh-CN" altLang="en-US" sz="2400" b="1" dirty="0">
                <a:solidFill>
                  <a:srgbClr val="EE410B"/>
                </a:solidFill>
                <a:cs typeface="+mn-ea"/>
                <a:sym typeface="+mn-lt"/>
              </a:rPr>
              <a:t>理论意义：</a:t>
            </a:r>
            <a:r>
              <a:rPr lang="zh-CN" altLang="en-US" sz="2400" dirty="0">
                <a:cs typeface="+mn-ea"/>
                <a:sym typeface="+mn-lt"/>
              </a:rPr>
              <a:t>企业安全工作的中心就是防止人的安全行为，消除机械或物质的不安全状态，中断事故连锁的进程，从而避免事故的发生。</a:t>
            </a:r>
            <a:r>
              <a:rPr lang="zh-CN" altLang="en-US" sz="2400" dirty="0">
                <a:solidFill>
                  <a:srgbClr val="0000FF"/>
                </a:solidFill>
                <a:cs typeface="+mn-ea"/>
                <a:sym typeface="+mn-lt"/>
              </a:rPr>
              <a:t> </a:t>
            </a:r>
          </a:p>
        </p:txBody>
      </p:sp>
      <p:sp>
        <p:nvSpPr>
          <p:cNvPr id="35" name="文本框 34"/>
          <p:cNvSpPr txBox="1"/>
          <p:nvPr/>
        </p:nvSpPr>
        <p:spPr>
          <a:xfrm>
            <a:off x="1680000" y="244359"/>
            <a:ext cx="4536651" cy="584775"/>
          </a:xfrm>
          <a:prstGeom prst="rect">
            <a:avLst/>
          </a:prstGeom>
          <a:noFill/>
        </p:spPr>
        <p:txBody>
          <a:bodyPr wrap="square" rtlCol="0">
            <a:spAutoFit/>
          </a:bodyPr>
          <a:lstStyle/>
          <a:p>
            <a:r>
              <a:rPr lang="zh-CN" altLang="en-US" sz="3200" b="1" dirty="0">
                <a:cs typeface="+mn-ea"/>
                <a:sym typeface="+mn-lt"/>
              </a:rPr>
              <a:t>如何反三违？</a:t>
            </a:r>
          </a:p>
        </p:txBody>
      </p:sp>
    </p:spTree>
  </p:cSld>
  <p:clrMapOvr>
    <a:masterClrMapping/>
  </p:clrMapOvr>
  <mc:AlternateContent xmlns:mc="http://schemas.openxmlformats.org/markup-compatibility/2006" xmlns:p14="http://schemas.microsoft.com/office/powerpoint/2010/main">
    <mc:Choice Requires="p14">
      <p:transition spd="slow" p14:dur="1250" advClick="0" advTm="0">
        <p:random/>
      </p:transition>
    </mc:Choice>
    <mc:Fallback xmlns="">
      <p:transition spd="slow" advClick="0" advTm="0">
        <p:random/>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p:cNvPicPr>
            <a:picLocks noChangeAspect="1"/>
          </p:cNvPicPr>
          <p:nvPr/>
        </p:nvPicPr>
        <p:blipFill>
          <a:blip r:embed="rId3" cstate="print">
            <a:extLst>
              <a:ext uri="{28A0092B-C50C-407E-A947-70E740481C1C}">
                <a14:useLocalDpi xmlns:a14="http://schemas.microsoft.com/office/drawing/2010/main" val="0"/>
              </a:ext>
            </a:extLst>
          </a:blip>
          <a:srcRect l="5599" t="100000" r="89646" b="-19444"/>
          <a:stretch>
            <a:fillRect/>
          </a:stretch>
        </p:blipFill>
        <p:spPr>
          <a:xfrm>
            <a:off x="6572253" y="6858001"/>
            <a:ext cx="283041" cy="1333500"/>
          </a:xfrm>
          <a:custGeom>
            <a:avLst/>
            <a:gdLst>
              <a:gd name="connsiteX0" fmla="*/ 0 w 283041"/>
              <a:gd name="connsiteY0" fmla="*/ 0 h 1333500"/>
              <a:gd name="connsiteX1" fmla="*/ 283041 w 283041"/>
              <a:gd name="connsiteY1" fmla="*/ 0 h 1333500"/>
              <a:gd name="connsiteX2" fmla="*/ 0 w 283041"/>
              <a:gd name="connsiteY2" fmla="*/ 1333500 h 1333500"/>
              <a:gd name="connsiteX3" fmla="*/ 0 w 283041"/>
              <a:gd name="connsiteY3" fmla="*/ 0 h 1333500"/>
            </a:gdLst>
            <a:ahLst/>
            <a:cxnLst>
              <a:cxn ang="0">
                <a:pos x="connsiteX0" y="connsiteY0"/>
              </a:cxn>
              <a:cxn ang="0">
                <a:pos x="connsiteX1" y="connsiteY1"/>
              </a:cxn>
              <a:cxn ang="0">
                <a:pos x="connsiteX2" y="connsiteY2"/>
              </a:cxn>
              <a:cxn ang="0">
                <a:pos x="connsiteX3" y="connsiteY3"/>
              </a:cxn>
            </a:cxnLst>
            <a:rect l="l" t="t" r="r" b="b"/>
            <a:pathLst>
              <a:path w="283041" h="1333500">
                <a:moveTo>
                  <a:pt x="0" y="0"/>
                </a:moveTo>
                <a:lnTo>
                  <a:pt x="283041" y="0"/>
                </a:lnTo>
                <a:lnTo>
                  <a:pt x="0" y="1333500"/>
                </a:lnTo>
                <a:lnTo>
                  <a:pt x="0" y="0"/>
                </a:lnTo>
                <a:close/>
              </a:path>
            </a:pathLst>
          </a:custGeom>
        </p:spPr>
      </p:pic>
      <p:sp>
        <p:nvSpPr>
          <p:cNvPr id="59" name="Freeform 6"/>
          <p:cNvSpPr/>
          <p:nvPr/>
        </p:nvSpPr>
        <p:spPr bwMode="auto">
          <a:xfrm>
            <a:off x="6868539" y="2942172"/>
            <a:ext cx="1375639" cy="1587501"/>
          </a:xfrm>
          <a:custGeom>
            <a:avLst/>
            <a:gdLst>
              <a:gd name="T0" fmla="*/ 1130 w 2260"/>
              <a:gd name="T1" fmla="*/ 0 h 2610"/>
              <a:gd name="T2" fmla="*/ 1695 w 2260"/>
              <a:gd name="T3" fmla="*/ 326 h 2610"/>
              <a:gd name="T4" fmla="*/ 2260 w 2260"/>
              <a:gd name="T5" fmla="*/ 652 h 2610"/>
              <a:gd name="T6" fmla="*/ 2260 w 2260"/>
              <a:gd name="T7" fmla="*/ 1305 h 2610"/>
              <a:gd name="T8" fmla="*/ 2260 w 2260"/>
              <a:gd name="T9" fmla="*/ 1957 h 2610"/>
              <a:gd name="T10" fmla="*/ 1695 w 2260"/>
              <a:gd name="T11" fmla="*/ 2283 h 2610"/>
              <a:gd name="T12" fmla="*/ 1130 w 2260"/>
              <a:gd name="T13" fmla="*/ 2610 h 2610"/>
              <a:gd name="T14" fmla="*/ 565 w 2260"/>
              <a:gd name="T15" fmla="*/ 2283 h 2610"/>
              <a:gd name="T16" fmla="*/ 0 w 2260"/>
              <a:gd name="T17" fmla="*/ 1957 h 2610"/>
              <a:gd name="T18" fmla="*/ 0 w 2260"/>
              <a:gd name="T19" fmla="*/ 1305 h 2610"/>
              <a:gd name="T20" fmla="*/ 0 w 2260"/>
              <a:gd name="T21" fmla="*/ 652 h 2610"/>
              <a:gd name="T22" fmla="*/ 565 w 2260"/>
              <a:gd name="T23" fmla="*/ 326 h 2610"/>
              <a:gd name="T24" fmla="*/ 1130 w 2260"/>
              <a:gd name="T25"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0" h="2610">
                <a:moveTo>
                  <a:pt x="1130" y="0"/>
                </a:moveTo>
                <a:lnTo>
                  <a:pt x="1695" y="326"/>
                </a:lnTo>
                <a:lnTo>
                  <a:pt x="2260" y="652"/>
                </a:lnTo>
                <a:lnTo>
                  <a:pt x="2260" y="1305"/>
                </a:lnTo>
                <a:lnTo>
                  <a:pt x="2260" y="1957"/>
                </a:lnTo>
                <a:lnTo>
                  <a:pt x="1695" y="2283"/>
                </a:lnTo>
                <a:lnTo>
                  <a:pt x="1130" y="2610"/>
                </a:lnTo>
                <a:lnTo>
                  <a:pt x="565" y="2283"/>
                </a:lnTo>
                <a:lnTo>
                  <a:pt x="0" y="1957"/>
                </a:lnTo>
                <a:lnTo>
                  <a:pt x="0" y="1305"/>
                </a:lnTo>
                <a:lnTo>
                  <a:pt x="0" y="652"/>
                </a:lnTo>
                <a:lnTo>
                  <a:pt x="565" y="326"/>
                </a:lnTo>
                <a:lnTo>
                  <a:pt x="1130" y="0"/>
                </a:lnTo>
                <a:close/>
              </a:path>
            </a:pathLst>
          </a:custGeom>
          <a:solidFill>
            <a:srgbClr val="3399FF"/>
          </a:solidFill>
          <a:ln>
            <a:noFill/>
          </a:ln>
        </p:spPr>
        <p:txBody>
          <a:bodyPr vert="horz" wrap="square" lIns="91400" tIns="45699" rIns="91400" bIns="45699" numCol="1" anchor="t" anchorCtr="0" compatLnSpc="1"/>
          <a:lstStyle/>
          <a:p>
            <a:endParaRPr lang="zh-CN" altLang="en-US" sz="1865">
              <a:solidFill>
                <a:schemeClr val="tx1">
                  <a:lumMod val="75000"/>
                  <a:lumOff val="25000"/>
                </a:schemeClr>
              </a:solidFill>
              <a:cs typeface="+mn-ea"/>
              <a:sym typeface="+mn-lt"/>
            </a:endParaRPr>
          </a:p>
        </p:txBody>
      </p:sp>
      <p:sp>
        <p:nvSpPr>
          <p:cNvPr id="60" name="Freeform 7"/>
          <p:cNvSpPr/>
          <p:nvPr/>
        </p:nvSpPr>
        <p:spPr bwMode="auto">
          <a:xfrm>
            <a:off x="4015714" y="2942172"/>
            <a:ext cx="1374053" cy="1587501"/>
          </a:xfrm>
          <a:custGeom>
            <a:avLst/>
            <a:gdLst>
              <a:gd name="T0" fmla="*/ 1130 w 2260"/>
              <a:gd name="T1" fmla="*/ 0 h 2610"/>
              <a:gd name="T2" fmla="*/ 1695 w 2260"/>
              <a:gd name="T3" fmla="*/ 326 h 2610"/>
              <a:gd name="T4" fmla="*/ 2260 w 2260"/>
              <a:gd name="T5" fmla="*/ 652 h 2610"/>
              <a:gd name="T6" fmla="*/ 2260 w 2260"/>
              <a:gd name="T7" fmla="*/ 1305 h 2610"/>
              <a:gd name="T8" fmla="*/ 2260 w 2260"/>
              <a:gd name="T9" fmla="*/ 1957 h 2610"/>
              <a:gd name="T10" fmla="*/ 1695 w 2260"/>
              <a:gd name="T11" fmla="*/ 2283 h 2610"/>
              <a:gd name="T12" fmla="*/ 1130 w 2260"/>
              <a:gd name="T13" fmla="*/ 2610 h 2610"/>
              <a:gd name="T14" fmla="*/ 565 w 2260"/>
              <a:gd name="T15" fmla="*/ 2283 h 2610"/>
              <a:gd name="T16" fmla="*/ 0 w 2260"/>
              <a:gd name="T17" fmla="*/ 1957 h 2610"/>
              <a:gd name="T18" fmla="*/ 0 w 2260"/>
              <a:gd name="T19" fmla="*/ 1305 h 2610"/>
              <a:gd name="T20" fmla="*/ 0 w 2260"/>
              <a:gd name="T21" fmla="*/ 652 h 2610"/>
              <a:gd name="T22" fmla="*/ 565 w 2260"/>
              <a:gd name="T23" fmla="*/ 326 h 2610"/>
              <a:gd name="T24" fmla="*/ 1130 w 2260"/>
              <a:gd name="T25"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0" h="2610">
                <a:moveTo>
                  <a:pt x="1130" y="0"/>
                </a:moveTo>
                <a:lnTo>
                  <a:pt x="1695" y="326"/>
                </a:lnTo>
                <a:lnTo>
                  <a:pt x="2260" y="652"/>
                </a:lnTo>
                <a:lnTo>
                  <a:pt x="2260" y="1305"/>
                </a:lnTo>
                <a:lnTo>
                  <a:pt x="2260" y="1957"/>
                </a:lnTo>
                <a:lnTo>
                  <a:pt x="1695" y="2283"/>
                </a:lnTo>
                <a:lnTo>
                  <a:pt x="1130" y="2610"/>
                </a:lnTo>
                <a:lnTo>
                  <a:pt x="565" y="2283"/>
                </a:lnTo>
                <a:lnTo>
                  <a:pt x="0" y="1957"/>
                </a:lnTo>
                <a:lnTo>
                  <a:pt x="0" y="1305"/>
                </a:lnTo>
                <a:lnTo>
                  <a:pt x="0" y="652"/>
                </a:lnTo>
                <a:lnTo>
                  <a:pt x="565" y="326"/>
                </a:lnTo>
                <a:lnTo>
                  <a:pt x="1130" y="0"/>
                </a:lnTo>
                <a:close/>
              </a:path>
            </a:pathLst>
          </a:custGeom>
          <a:solidFill>
            <a:srgbClr val="0070C0"/>
          </a:solidFill>
          <a:ln>
            <a:noFill/>
          </a:ln>
        </p:spPr>
        <p:txBody>
          <a:bodyPr vert="horz" wrap="square" lIns="91400" tIns="45699" rIns="91400" bIns="45699" numCol="1" anchor="t" anchorCtr="0" compatLnSpc="1"/>
          <a:lstStyle/>
          <a:p>
            <a:endParaRPr lang="zh-CN" altLang="en-US" sz="1865">
              <a:solidFill>
                <a:schemeClr val="tx1">
                  <a:lumMod val="75000"/>
                  <a:lumOff val="25000"/>
                </a:schemeClr>
              </a:solidFill>
              <a:cs typeface="+mn-ea"/>
              <a:sym typeface="+mn-lt"/>
            </a:endParaRPr>
          </a:p>
        </p:txBody>
      </p:sp>
      <p:sp>
        <p:nvSpPr>
          <p:cNvPr id="61" name="Freeform 8"/>
          <p:cNvSpPr/>
          <p:nvPr/>
        </p:nvSpPr>
        <p:spPr bwMode="auto">
          <a:xfrm>
            <a:off x="4728127" y="1702333"/>
            <a:ext cx="1374053" cy="1589088"/>
          </a:xfrm>
          <a:custGeom>
            <a:avLst/>
            <a:gdLst>
              <a:gd name="T0" fmla="*/ 1130 w 2260"/>
              <a:gd name="T1" fmla="*/ 0 h 2610"/>
              <a:gd name="T2" fmla="*/ 1695 w 2260"/>
              <a:gd name="T3" fmla="*/ 326 h 2610"/>
              <a:gd name="T4" fmla="*/ 2260 w 2260"/>
              <a:gd name="T5" fmla="*/ 652 h 2610"/>
              <a:gd name="T6" fmla="*/ 2260 w 2260"/>
              <a:gd name="T7" fmla="*/ 1305 h 2610"/>
              <a:gd name="T8" fmla="*/ 2260 w 2260"/>
              <a:gd name="T9" fmla="*/ 1957 h 2610"/>
              <a:gd name="T10" fmla="*/ 1695 w 2260"/>
              <a:gd name="T11" fmla="*/ 2283 h 2610"/>
              <a:gd name="T12" fmla="*/ 1130 w 2260"/>
              <a:gd name="T13" fmla="*/ 2610 h 2610"/>
              <a:gd name="T14" fmla="*/ 565 w 2260"/>
              <a:gd name="T15" fmla="*/ 2283 h 2610"/>
              <a:gd name="T16" fmla="*/ 0 w 2260"/>
              <a:gd name="T17" fmla="*/ 1957 h 2610"/>
              <a:gd name="T18" fmla="*/ 0 w 2260"/>
              <a:gd name="T19" fmla="*/ 1305 h 2610"/>
              <a:gd name="T20" fmla="*/ 0 w 2260"/>
              <a:gd name="T21" fmla="*/ 652 h 2610"/>
              <a:gd name="T22" fmla="*/ 565 w 2260"/>
              <a:gd name="T23" fmla="*/ 326 h 2610"/>
              <a:gd name="T24" fmla="*/ 1130 w 2260"/>
              <a:gd name="T25"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0" h="2610">
                <a:moveTo>
                  <a:pt x="1130" y="0"/>
                </a:moveTo>
                <a:lnTo>
                  <a:pt x="1695" y="326"/>
                </a:lnTo>
                <a:lnTo>
                  <a:pt x="2260" y="652"/>
                </a:lnTo>
                <a:lnTo>
                  <a:pt x="2260" y="1305"/>
                </a:lnTo>
                <a:lnTo>
                  <a:pt x="2260" y="1957"/>
                </a:lnTo>
                <a:lnTo>
                  <a:pt x="1695" y="2283"/>
                </a:lnTo>
                <a:lnTo>
                  <a:pt x="1130" y="2610"/>
                </a:lnTo>
                <a:lnTo>
                  <a:pt x="565" y="2283"/>
                </a:lnTo>
                <a:lnTo>
                  <a:pt x="0" y="1957"/>
                </a:lnTo>
                <a:lnTo>
                  <a:pt x="0" y="1305"/>
                </a:lnTo>
                <a:lnTo>
                  <a:pt x="0" y="652"/>
                </a:lnTo>
                <a:lnTo>
                  <a:pt x="565" y="326"/>
                </a:lnTo>
                <a:lnTo>
                  <a:pt x="1130" y="0"/>
                </a:lnTo>
                <a:close/>
              </a:path>
            </a:pathLst>
          </a:custGeom>
          <a:solidFill>
            <a:srgbClr val="3399FF"/>
          </a:solidFill>
          <a:ln>
            <a:noFill/>
          </a:ln>
        </p:spPr>
        <p:txBody>
          <a:bodyPr vert="horz" wrap="square" lIns="91400" tIns="45699" rIns="91400" bIns="45699" numCol="1" anchor="t" anchorCtr="0" compatLnSpc="1"/>
          <a:lstStyle/>
          <a:p>
            <a:endParaRPr lang="zh-CN" altLang="en-US" sz="1865">
              <a:solidFill>
                <a:schemeClr val="tx1">
                  <a:lumMod val="75000"/>
                  <a:lumOff val="25000"/>
                </a:schemeClr>
              </a:solidFill>
              <a:cs typeface="+mn-ea"/>
              <a:sym typeface="+mn-lt"/>
            </a:endParaRPr>
          </a:p>
        </p:txBody>
      </p:sp>
      <p:sp>
        <p:nvSpPr>
          <p:cNvPr id="62" name="Freeform 9"/>
          <p:cNvSpPr/>
          <p:nvPr/>
        </p:nvSpPr>
        <p:spPr bwMode="auto">
          <a:xfrm>
            <a:off x="6157712" y="1702333"/>
            <a:ext cx="1374053" cy="1589088"/>
          </a:xfrm>
          <a:custGeom>
            <a:avLst/>
            <a:gdLst>
              <a:gd name="T0" fmla="*/ 1130 w 2260"/>
              <a:gd name="T1" fmla="*/ 0 h 2610"/>
              <a:gd name="T2" fmla="*/ 1695 w 2260"/>
              <a:gd name="T3" fmla="*/ 326 h 2610"/>
              <a:gd name="T4" fmla="*/ 2260 w 2260"/>
              <a:gd name="T5" fmla="*/ 652 h 2610"/>
              <a:gd name="T6" fmla="*/ 2260 w 2260"/>
              <a:gd name="T7" fmla="*/ 1305 h 2610"/>
              <a:gd name="T8" fmla="*/ 2260 w 2260"/>
              <a:gd name="T9" fmla="*/ 1957 h 2610"/>
              <a:gd name="T10" fmla="*/ 1695 w 2260"/>
              <a:gd name="T11" fmla="*/ 2283 h 2610"/>
              <a:gd name="T12" fmla="*/ 1130 w 2260"/>
              <a:gd name="T13" fmla="*/ 2610 h 2610"/>
              <a:gd name="T14" fmla="*/ 565 w 2260"/>
              <a:gd name="T15" fmla="*/ 2283 h 2610"/>
              <a:gd name="T16" fmla="*/ 0 w 2260"/>
              <a:gd name="T17" fmla="*/ 1957 h 2610"/>
              <a:gd name="T18" fmla="*/ 0 w 2260"/>
              <a:gd name="T19" fmla="*/ 1305 h 2610"/>
              <a:gd name="T20" fmla="*/ 0 w 2260"/>
              <a:gd name="T21" fmla="*/ 652 h 2610"/>
              <a:gd name="T22" fmla="*/ 565 w 2260"/>
              <a:gd name="T23" fmla="*/ 326 h 2610"/>
              <a:gd name="T24" fmla="*/ 1130 w 2260"/>
              <a:gd name="T25"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0" h="2610">
                <a:moveTo>
                  <a:pt x="1130" y="0"/>
                </a:moveTo>
                <a:lnTo>
                  <a:pt x="1695" y="326"/>
                </a:lnTo>
                <a:lnTo>
                  <a:pt x="2260" y="652"/>
                </a:lnTo>
                <a:lnTo>
                  <a:pt x="2260" y="1305"/>
                </a:lnTo>
                <a:lnTo>
                  <a:pt x="2260" y="1957"/>
                </a:lnTo>
                <a:lnTo>
                  <a:pt x="1695" y="2283"/>
                </a:lnTo>
                <a:lnTo>
                  <a:pt x="1130" y="2610"/>
                </a:lnTo>
                <a:lnTo>
                  <a:pt x="565" y="2283"/>
                </a:lnTo>
                <a:lnTo>
                  <a:pt x="0" y="1957"/>
                </a:lnTo>
                <a:lnTo>
                  <a:pt x="0" y="1305"/>
                </a:lnTo>
                <a:lnTo>
                  <a:pt x="0" y="652"/>
                </a:lnTo>
                <a:lnTo>
                  <a:pt x="565" y="326"/>
                </a:lnTo>
                <a:lnTo>
                  <a:pt x="1130" y="0"/>
                </a:lnTo>
                <a:close/>
              </a:path>
            </a:pathLst>
          </a:custGeom>
          <a:solidFill>
            <a:srgbClr val="0070C0"/>
          </a:solidFill>
          <a:ln>
            <a:noFill/>
          </a:ln>
        </p:spPr>
        <p:txBody>
          <a:bodyPr vert="horz" wrap="square" lIns="91400" tIns="45699" rIns="91400" bIns="45699" numCol="1" anchor="t" anchorCtr="0" compatLnSpc="1"/>
          <a:lstStyle/>
          <a:p>
            <a:endParaRPr lang="zh-CN" altLang="en-US" sz="1865">
              <a:solidFill>
                <a:schemeClr val="tx1">
                  <a:lumMod val="75000"/>
                  <a:lumOff val="25000"/>
                </a:schemeClr>
              </a:solidFill>
              <a:cs typeface="+mn-ea"/>
              <a:sym typeface="+mn-lt"/>
            </a:endParaRPr>
          </a:p>
        </p:txBody>
      </p:sp>
      <p:sp>
        <p:nvSpPr>
          <p:cNvPr id="63" name="Freeform 10"/>
          <p:cNvSpPr/>
          <p:nvPr/>
        </p:nvSpPr>
        <p:spPr bwMode="auto">
          <a:xfrm>
            <a:off x="4728127" y="4174071"/>
            <a:ext cx="1374053" cy="1589088"/>
          </a:xfrm>
          <a:custGeom>
            <a:avLst/>
            <a:gdLst>
              <a:gd name="T0" fmla="*/ 1130 w 2260"/>
              <a:gd name="T1" fmla="*/ 0 h 2609"/>
              <a:gd name="T2" fmla="*/ 1695 w 2260"/>
              <a:gd name="T3" fmla="*/ 326 h 2609"/>
              <a:gd name="T4" fmla="*/ 2260 w 2260"/>
              <a:gd name="T5" fmla="*/ 652 h 2609"/>
              <a:gd name="T6" fmla="*/ 2260 w 2260"/>
              <a:gd name="T7" fmla="*/ 1305 h 2609"/>
              <a:gd name="T8" fmla="*/ 2260 w 2260"/>
              <a:gd name="T9" fmla="*/ 1957 h 2609"/>
              <a:gd name="T10" fmla="*/ 1695 w 2260"/>
              <a:gd name="T11" fmla="*/ 2283 h 2609"/>
              <a:gd name="T12" fmla="*/ 1130 w 2260"/>
              <a:gd name="T13" fmla="*/ 2609 h 2609"/>
              <a:gd name="T14" fmla="*/ 565 w 2260"/>
              <a:gd name="T15" fmla="*/ 2283 h 2609"/>
              <a:gd name="T16" fmla="*/ 0 w 2260"/>
              <a:gd name="T17" fmla="*/ 1957 h 2609"/>
              <a:gd name="T18" fmla="*/ 0 w 2260"/>
              <a:gd name="T19" fmla="*/ 1305 h 2609"/>
              <a:gd name="T20" fmla="*/ 0 w 2260"/>
              <a:gd name="T21" fmla="*/ 652 h 2609"/>
              <a:gd name="T22" fmla="*/ 565 w 2260"/>
              <a:gd name="T23" fmla="*/ 326 h 2609"/>
              <a:gd name="T24" fmla="*/ 1130 w 2260"/>
              <a:gd name="T25" fmla="*/ 0 h 2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0" h="2609">
                <a:moveTo>
                  <a:pt x="1130" y="0"/>
                </a:moveTo>
                <a:lnTo>
                  <a:pt x="1695" y="326"/>
                </a:lnTo>
                <a:lnTo>
                  <a:pt x="2260" y="652"/>
                </a:lnTo>
                <a:lnTo>
                  <a:pt x="2260" y="1305"/>
                </a:lnTo>
                <a:lnTo>
                  <a:pt x="2260" y="1957"/>
                </a:lnTo>
                <a:lnTo>
                  <a:pt x="1695" y="2283"/>
                </a:lnTo>
                <a:lnTo>
                  <a:pt x="1130" y="2609"/>
                </a:lnTo>
                <a:lnTo>
                  <a:pt x="565" y="2283"/>
                </a:lnTo>
                <a:lnTo>
                  <a:pt x="0" y="1957"/>
                </a:lnTo>
                <a:lnTo>
                  <a:pt x="0" y="1305"/>
                </a:lnTo>
                <a:lnTo>
                  <a:pt x="0" y="652"/>
                </a:lnTo>
                <a:lnTo>
                  <a:pt x="565" y="326"/>
                </a:lnTo>
                <a:lnTo>
                  <a:pt x="1130" y="0"/>
                </a:lnTo>
                <a:close/>
              </a:path>
            </a:pathLst>
          </a:custGeom>
          <a:solidFill>
            <a:srgbClr val="3399FF"/>
          </a:solidFill>
          <a:ln>
            <a:noFill/>
          </a:ln>
        </p:spPr>
        <p:txBody>
          <a:bodyPr vert="horz" wrap="square" lIns="91400" tIns="45699" rIns="91400" bIns="45699" numCol="1" anchor="t" anchorCtr="0" compatLnSpc="1"/>
          <a:lstStyle/>
          <a:p>
            <a:endParaRPr lang="zh-CN" altLang="en-US" sz="1865">
              <a:solidFill>
                <a:schemeClr val="tx1">
                  <a:lumMod val="75000"/>
                  <a:lumOff val="25000"/>
                </a:schemeClr>
              </a:solidFill>
              <a:cs typeface="+mn-ea"/>
              <a:sym typeface="+mn-lt"/>
            </a:endParaRPr>
          </a:p>
        </p:txBody>
      </p:sp>
      <p:sp>
        <p:nvSpPr>
          <p:cNvPr id="64" name="Freeform 11"/>
          <p:cNvSpPr/>
          <p:nvPr/>
        </p:nvSpPr>
        <p:spPr bwMode="auto">
          <a:xfrm>
            <a:off x="6157712" y="4174071"/>
            <a:ext cx="1374053" cy="1589088"/>
          </a:xfrm>
          <a:custGeom>
            <a:avLst/>
            <a:gdLst>
              <a:gd name="T0" fmla="*/ 1130 w 2260"/>
              <a:gd name="T1" fmla="*/ 0 h 2609"/>
              <a:gd name="T2" fmla="*/ 1695 w 2260"/>
              <a:gd name="T3" fmla="*/ 326 h 2609"/>
              <a:gd name="T4" fmla="*/ 2260 w 2260"/>
              <a:gd name="T5" fmla="*/ 652 h 2609"/>
              <a:gd name="T6" fmla="*/ 2260 w 2260"/>
              <a:gd name="T7" fmla="*/ 1305 h 2609"/>
              <a:gd name="T8" fmla="*/ 2260 w 2260"/>
              <a:gd name="T9" fmla="*/ 1957 h 2609"/>
              <a:gd name="T10" fmla="*/ 1695 w 2260"/>
              <a:gd name="T11" fmla="*/ 2283 h 2609"/>
              <a:gd name="T12" fmla="*/ 1130 w 2260"/>
              <a:gd name="T13" fmla="*/ 2609 h 2609"/>
              <a:gd name="T14" fmla="*/ 565 w 2260"/>
              <a:gd name="T15" fmla="*/ 2283 h 2609"/>
              <a:gd name="T16" fmla="*/ 0 w 2260"/>
              <a:gd name="T17" fmla="*/ 1957 h 2609"/>
              <a:gd name="T18" fmla="*/ 0 w 2260"/>
              <a:gd name="T19" fmla="*/ 1305 h 2609"/>
              <a:gd name="T20" fmla="*/ 0 w 2260"/>
              <a:gd name="T21" fmla="*/ 652 h 2609"/>
              <a:gd name="T22" fmla="*/ 565 w 2260"/>
              <a:gd name="T23" fmla="*/ 326 h 2609"/>
              <a:gd name="T24" fmla="*/ 1130 w 2260"/>
              <a:gd name="T25" fmla="*/ 0 h 2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0" h="2609">
                <a:moveTo>
                  <a:pt x="1130" y="0"/>
                </a:moveTo>
                <a:lnTo>
                  <a:pt x="1695" y="326"/>
                </a:lnTo>
                <a:lnTo>
                  <a:pt x="2260" y="652"/>
                </a:lnTo>
                <a:lnTo>
                  <a:pt x="2260" y="1305"/>
                </a:lnTo>
                <a:lnTo>
                  <a:pt x="2260" y="1957"/>
                </a:lnTo>
                <a:lnTo>
                  <a:pt x="1695" y="2283"/>
                </a:lnTo>
                <a:lnTo>
                  <a:pt x="1130" y="2609"/>
                </a:lnTo>
                <a:lnTo>
                  <a:pt x="565" y="2283"/>
                </a:lnTo>
                <a:lnTo>
                  <a:pt x="0" y="1957"/>
                </a:lnTo>
                <a:lnTo>
                  <a:pt x="0" y="1305"/>
                </a:lnTo>
                <a:lnTo>
                  <a:pt x="0" y="652"/>
                </a:lnTo>
                <a:lnTo>
                  <a:pt x="565" y="326"/>
                </a:lnTo>
                <a:lnTo>
                  <a:pt x="1130" y="0"/>
                </a:lnTo>
                <a:close/>
              </a:path>
            </a:pathLst>
          </a:custGeom>
          <a:solidFill>
            <a:srgbClr val="0070C0"/>
          </a:solidFill>
          <a:ln>
            <a:noFill/>
          </a:ln>
        </p:spPr>
        <p:txBody>
          <a:bodyPr vert="horz" wrap="square" lIns="91400" tIns="45699" rIns="91400" bIns="45699" numCol="1" anchor="t" anchorCtr="0" compatLnSpc="1"/>
          <a:lstStyle/>
          <a:p>
            <a:endParaRPr lang="zh-CN" altLang="en-US" sz="1865">
              <a:solidFill>
                <a:schemeClr val="tx1">
                  <a:lumMod val="75000"/>
                  <a:lumOff val="25000"/>
                </a:schemeClr>
              </a:solidFill>
              <a:cs typeface="+mn-ea"/>
              <a:sym typeface="+mn-lt"/>
            </a:endParaRPr>
          </a:p>
        </p:txBody>
      </p:sp>
      <p:sp>
        <p:nvSpPr>
          <p:cNvPr id="65" name="Freeform 12"/>
          <p:cNvSpPr>
            <a:spLocks noEditPoints="1"/>
          </p:cNvSpPr>
          <p:nvPr/>
        </p:nvSpPr>
        <p:spPr bwMode="auto">
          <a:xfrm>
            <a:off x="5132726" y="4718584"/>
            <a:ext cx="598175" cy="446088"/>
          </a:xfrm>
          <a:custGeom>
            <a:avLst/>
            <a:gdLst>
              <a:gd name="T0" fmla="*/ 201 w 983"/>
              <a:gd name="T1" fmla="*/ 386 h 731"/>
              <a:gd name="T2" fmla="*/ 359 w 983"/>
              <a:gd name="T3" fmla="*/ 110 h 731"/>
              <a:gd name="T4" fmla="*/ 398 w 983"/>
              <a:gd name="T5" fmla="*/ 64 h 731"/>
              <a:gd name="T6" fmla="*/ 759 w 983"/>
              <a:gd name="T7" fmla="*/ 93 h 731"/>
              <a:gd name="T8" fmla="*/ 738 w 983"/>
              <a:gd name="T9" fmla="*/ 49 h 731"/>
              <a:gd name="T10" fmla="*/ 821 w 983"/>
              <a:gd name="T11" fmla="*/ 24 h 731"/>
              <a:gd name="T12" fmla="*/ 877 w 983"/>
              <a:gd name="T13" fmla="*/ 27 h 731"/>
              <a:gd name="T14" fmla="*/ 859 w 983"/>
              <a:gd name="T15" fmla="*/ 109 h 731"/>
              <a:gd name="T16" fmla="*/ 830 w 983"/>
              <a:gd name="T17" fmla="*/ 154 h 731"/>
              <a:gd name="T18" fmla="*/ 623 w 983"/>
              <a:gd name="T19" fmla="*/ 344 h 731"/>
              <a:gd name="T20" fmla="*/ 622 w 983"/>
              <a:gd name="T21" fmla="*/ 345 h 731"/>
              <a:gd name="T22" fmla="*/ 952 w 983"/>
              <a:gd name="T23" fmla="*/ 670 h 731"/>
              <a:gd name="T24" fmla="*/ 952 w 983"/>
              <a:gd name="T25" fmla="*/ 731 h 731"/>
              <a:gd name="T26" fmla="*/ 763 w 983"/>
              <a:gd name="T27" fmla="*/ 731 h 731"/>
              <a:gd name="T28" fmla="*/ 558 w 983"/>
              <a:gd name="T29" fmla="*/ 731 h 731"/>
              <a:gd name="T30" fmla="*/ 353 w 983"/>
              <a:gd name="T31" fmla="*/ 731 h 731"/>
              <a:gd name="T32" fmla="*/ 148 w 983"/>
              <a:gd name="T33" fmla="*/ 731 h 731"/>
              <a:gd name="T34" fmla="*/ 0 w 983"/>
              <a:gd name="T35" fmla="*/ 701 h 731"/>
              <a:gd name="T36" fmla="*/ 31 w 983"/>
              <a:gd name="T37" fmla="*/ 0 h 731"/>
              <a:gd name="T38" fmla="*/ 62 w 983"/>
              <a:gd name="T39" fmla="*/ 670 h 731"/>
              <a:gd name="T40" fmla="*/ 148 w 983"/>
              <a:gd name="T41" fmla="*/ 530 h 731"/>
              <a:gd name="T42" fmla="*/ 236 w 983"/>
              <a:gd name="T43" fmla="*/ 499 h 731"/>
              <a:gd name="T44" fmla="*/ 267 w 983"/>
              <a:gd name="T45" fmla="*/ 670 h 731"/>
              <a:gd name="T46" fmla="*/ 353 w 983"/>
              <a:gd name="T47" fmla="*/ 316 h 731"/>
              <a:gd name="T48" fmla="*/ 441 w 983"/>
              <a:gd name="T49" fmla="*/ 286 h 731"/>
              <a:gd name="T50" fmla="*/ 472 w 983"/>
              <a:gd name="T51" fmla="*/ 670 h 731"/>
              <a:gd name="T52" fmla="*/ 558 w 983"/>
              <a:gd name="T53" fmla="*/ 421 h 731"/>
              <a:gd name="T54" fmla="*/ 646 w 983"/>
              <a:gd name="T55" fmla="*/ 390 h 731"/>
              <a:gd name="T56" fmla="*/ 677 w 983"/>
              <a:gd name="T57" fmla="*/ 670 h 731"/>
              <a:gd name="T58" fmla="*/ 763 w 983"/>
              <a:gd name="T59" fmla="*/ 245 h 731"/>
              <a:gd name="T60" fmla="*/ 851 w 983"/>
              <a:gd name="T61" fmla="*/ 214 h 731"/>
              <a:gd name="T62" fmla="*/ 881 w 983"/>
              <a:gd name="T63" fmla="*/ 670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83" h="731">
                <a:moveTo>
                  <a:pt x="404" y="154"/>
                </a:moveTo>
                <a:lnTo>
                  <a:pt x="201" y="386"/>
                </a:lnTo>
                <a:lnTo>
                  <a:pt x="153" y="345"/>
                </a:lnTo>
                <a:lnTo>
                  <a:pt x="359" y="110"/>
                </a:lnTo>
                <a:lnTo>
                  <a:pt x="359" y="110"/>
                </a:lnTo>
                <a:lnTo>
                  <a:pt x="398" y="64"/>
                </a:lnTo>
                <a:lnTo>
                  <a:pt x="616" y="255"/>
                </a:lnTo>
                <a:lnTo>
                  <a:pt x="759" y="93"/>
                </a:lnTo>
                <a:lnTo>
                  <a:pt x="734" y="71"/>
                </a:lnTo>
                <a:cubicBezTo>
                  <a:pt x="724" y="63"/>
                  <a:pt x="726" y="53"/>
                  <a:pt x="738" y="49"/>
                </a:cubicBezTo>
                <a:lnTo>
                  <a:pt x="777" y="37"/>
                </a:lnTo>
                <a:cubicBezTo>
                  <a:pt x="789" y="34"/>
                  <a:pt x="809" y="27"/>
                  <a:pt x="821" y="24"/>
                </a:cubicBezTo>
                <a:lnTo>
                  <a:pt x="860" y="12"/>
                </a:lnTo>
                <a:cubicBezTo>
                  <a:pt x="872" y="8"/>
                  <a:pt x="880" y="15"/>
                  <a:pt x="877" y="27"/>
                </a:cubicBezTo>
                <a:lnTo>
                  <a:pt x="869" y="65"/>
                </a:lnTo>
                <a:cubicBezTo>
                  <a:pt x="866" y="77"/>
                  <a:pt x="862" y="97"/>
                  <a:pt x="859" y="109"/>
                </a:cubicBezTo>
                <a:lnTo>
                  <a:pt x="851" y="147"/>
                </a:lnTo>
                <a:cubicBezTo>
                  <a:pt x="849" y="159"/>
                  <a:pt x="839" y="162"/>
                  <a:pt x="830" y="154"/>
                </a:cubicBezTo>
                <a:lnTo>
                  <a:pt x="807" y="134"/>
                </a:lnTo>
                <a:lnTo>
                  <a:pt x="623" y="344"/>
                </a:lnTo>
                <a:lnTo>
                  <a:pt x="623" y="344"/>
                </a:lnTo>
                <a:lnTo>
                  <a:pt x="622" y="345"/>
                </a:lnTo>
                <a:lnTo>
                  <a:pt x="404" y="154"/>
                </a:lnTo>
                <a:close/>
                <a:moveTo>
                  <a:pt x="952" y="670"/>
                </a:moveTo>
                <a:cubicBezTo>
                  <a:pt x="969" y="670"/>
                  <a:pt x="983" y="684"/>
                  <a:pt x="983" y="701"/>
                </a:cubicBezTo>
                <a:cubicBezTo>
                  <a:pt x="983" y="718"/>
                  <a:pt x="969" y="731"/>
                  <a:pt x="952" y="731"/>
                </a:cubicBezTo>
                <a:lnTo>
                  <a:pt x="881" y="731"/>
                </a:lnTo>
                <a:lnTo>
                  <a:pt x="763" y="731"/>
                </a:lnTo>
                <a:lnTo>
                  <a:pt x="677" y="731"/>
                </a:lnTo>
                <a:lnTo>
                  <a:pt x="558" y="731"/>
                </a:lnTo>
                <a:lnTo>
                  <a:pt x="472" y="731"/>
                </a:lnTo>
                <a:lnTo>
                  <a:pt x="353" y="731"/>
                </a:lnTo>
                <a:lnTo>
                  <a:pt x="267" y="731"/>
                </a:lnTo>
                <a:lnTo>
                  <a:pt x="148" y="731"/>
                </a:lnTo>
                <a:lnTo>
                  <a:pt x="32" y="731"/>
                </a:lnTo>
                <a:cubicBezTo>
                  <a:pt x="14" y="731"/>
                  <a:pt x="0" y="718"/>
                  <a:pt x="0" y="701"/>
                </a:cubicBezTo>
                <a:lnTo>
                  <a:pt x="0" y="31"/>
                </a:lnTo>
                <a:cubicBezTo>
                  <a:pt x="0" y="14"/>
                  <a:pt x="14" y="0"/>
                  <a:pt x="31" y="0"/>
                </a:cubicBezTo>
                <a:cubicBezTo>
                  <a:pt x="48" y="0"/>
                  <a:pt x="62" y="14"/>
                  <a:pt x="62" y="31"/>
                </a:cubicBezTo>
                <a:lnTo>
                  <a:pt x="62" y="670"/>
                </a:lnTo>
                <a:lnTo>
                  <a:pt x="148" y="670"/>
                </a:lnTo>
                <a:lnTo>
                  <a:pt x="148" y="530"/>
                </a:lnTo>
                <a:cubicBezTo>
                  <a:pt x="148" y="513"/>
                  <a:pt x="162" y="499"/>
                  <a:pt x="179" y="499"/>
                </a:cubicBezTo>
                <a:lnTo>
                  <a:pt x="236" y="499"/>
                </a:lnTo>
                <a:cubicBezTo>
                  <a:pt x="253" y="499"/>
                  <a:pt x="267" y="513"/>
                  <a:pt x="267" y="530"/>
                </a:cubicBezTo>
                <a:lnTo>
                  <a:pt x="267" y="670"/>
                </a:lnTo>
                <a:lnTo>
                  <a:pt x="353" y="670"/>
                </a:lnTo>
                <a:lnTo>
                  <a:pt x="353" y="316"/>
                </a:lnTo>
                <a:cubicBezTo>
                  <a:pt x="353" y="299"/>
                  <a:pt x="367" y="286"/>
                  <a:pt x="384" y="286"/>
                </a:cubicBezTo>
                <a:lnTo>
                  <a:pt x="441" y="286"/>
                </a:lnTo>
                <a:cubicBezTo>
                  <a:pt x="458" y="286"/>
                  <a:pt x="472" y="299"/>
                  <a:pt x="472" y="316"/>
                </a:cubicBezTo>
                <a:lnTo>
                  <a:pt x="472" y="670"/>
                </a:lnTo>
                <a:lnTo>
                  <a:pt x="558" y="670"/>
                </a:lnTo>
                <a:lnTo>
                  <a:pt x="558" y="421"/>
                </a:lnTo>
                <a:cubicBezTo>
                  <a:pt x="558" y="404"/>
                  <a:pt x="572" y="390"/>
                  <a:pt x="589" y="390"/>
                </a:cubicBezTo>
                <a:lnTo>
                  <a:pt x="646" y="390"/>
                </a:lnTo>
                <a:cubicBezTo>
                  <a:pt x="663" y="390"/>
                  <a:pt x="677" y="404"/>
                  <a:pt x="677" y="421"/>
                </a:cubicBezTo>
                <a:lnTo>
                  <a:pt x="677" y="670"/>
                </a:lnTo>
                <a:lnTo>
                  <a:pt x="763" y="670"/>
                </a:lnTo>
                <a:lnTo>
                  <a:pt x="763" y="245"/>
                </a:lnTo>
                <a:cubicBezTo>
                  <a:pt x="763" y="228"/>
                  <a:pt x="776" y="214"/>
                  <a:pt x="793" y="214"/>
                </a:cubicBezTo>
                <a:lnTo>
                  <a:pt x="851" y="214"/>
                </a:lnTo>
                <a:cubicBezTo>
                  <a:pt x="868" y="214"/>
                  <a:pt x="881" y="228"/>
                  <a:pt x="881" y="245"/>
                </a:cubicBezTo>
                <a:lnTo>
                  <a:pt x="881" y="670"/>
                </a:lnTo>
                <a:lnTo>
                  <a:pt x="952" y="670"/>
                </a:lnTo>
                <a:close/>
              </a:path>
            </a:pathLst>
          </a:custGeom>
          <a:solidFill>
            <a:schemeClr val="bg1"/>
          </a:solidFill>
          <a:ln>
            <a:noFill/>
          </a:ln>
        </p:spPr>
        <p:txBody>
          <a:bodyPr vert="horz" wrap="square" lIns="91400" tIns="45699" rIns="91400" bIns="45699" numCol="1" anchor="t" anchorCtr="0" compatLnSpc="1"/>
          <a:lstStyle/>
          <a:p>
            <a:endParaRPr lang="zh-CN" altLang="en-US" sz="1865">
              <a:solidFill>
                <a:schemeClr val="tx1">
                  <a:lumMod val="75000"/>
                  <a:lumOff val="25000"/>
                </a:schemeClr>
              </a:solidFill>
              <a:cs typeface="+mn-ea"/>
              <a:sym typeface="+mn-lt"/>
            </a:endParaRPr>
          </a:p>
        </p:txBody>
      </p:sp>
      <p:sp>
        <p:nvSpPr>
          <p:cNvPr id="66" name="Freeform 13"/>
          <p:cNvSpPr>
            <a:spLocks noEditPoints="1"/>
          </p:cNvSpPr>
          <p:nvPr/>
        </p:nvSpPr>
        <p:spPr bwMode="auto">
          <a:xfrm>
            <a:off x="7296938" y="3435886"/>
            <a:ext cx="612455" cy="604839"/>
          </a:xfrm>
          <a:custGeom>
            <a:avLst/>
            <a:gdLst>
              <a:gd name="T0" fmla="*/ 909 w 1006"/>
              <a:gd name="T1" fmla="*/ 858 h 995"/>
              <a:gd name="T2" fmla="*/ 805 w 1006"/>
              <a:gd name="T3" fmla="*/ 858 h 995"/>
              <a:gd name="T4" fmla="*/ 969 w 1006"/>
              <a:gd name="T5" fmla="*/ 97 h 995"/>
              <a:gd name="T6" fmla="*/ 834 w 1006"/>
              <a:gd name="T7" fmla="*/ 0 h 995"/>
              <a:gd name="T8" fmla="*/ 472 w 1006"/>
              <a:gd name="T9" fmla="*/ 323 h 995"/>
              <a:gd name="T10" fmla="*/ 421 w 1006"/>
              <a:gd name="T11" fmla="*/ 397 h 995"/>
              <a:gd name="T12" fmla="*/ 376 w 1006"/>
              <a:gd name="T13" fmla="*/ 419 h 995"/>
              <a:gd name="T14" fmla="*/ 381 w 1006"/>
              <a:gd name="T15" fmla="*/ 556 h 995"/>
              <a:gd name="T16" fmla="*/ 89 w 1006"/>
              <a:gd name="T17" fmla="*/ 810 h 995"/>
              <a:gd name="T18" fmla="*/ 57 w 1006"/>
              <a:gd name="T19" fmla="*/ 995 h 995"/>
              <a:gd name="T20" fmla="*/ 208 w 1006"/>
              <a:gd name="T21" fmla="*/ 844 h 995"/>
              <a:gd name="T22" fmla="*/ 445 w 1006"/>
              <a:gd name="T23" fmla="*/ 621 h 995"/>
              <a:gd name="T24" fmla="*/ 578 w 1006"/>
              <a:gd name="T25" fmla="*/ 621 h 995"/>
              <a:gd name="T26" fmla="*/ 616 w 1006"/>
              <a:gd name="T27" fmla="*/ 537 h 995"/>
              <a:gd name="T28" fmla="*/ 674 w 1006"/>
              <a:gd name="T29" fmla="*/ 525 h 995"/>
              <a:gd name="T30" fmla="*/ 969 w 1006"/>
              <a:gd name="T31" fmla="*/ 97 h 995"/>
              <a:gd name="T32" fmla="*/ 392 w 1006"/>
              <a:gd name="T33" fmla="*/ 325 h 995"/>
              <a:gd name="T34" fmla="*/ 404 w 1006"/>
              <a:gd name="T35" fmla="*/ 312 h 995"/>
              <a:gd name="T36" fmla="*/ 436 w 1006"/>
              <a:gd name="T37" fmla="*/ 281 h 995"/>
              <a:gd name="T38" fmla="*/ 215 w 1006"/>
              <a:gd name="T39" fmla="*/ 1 h 995"/>
              <a:gd name="T40" fmla="*/ 280 w 1006"/>
              <a:gd name="T41" fmla="*/ 160 h 995"/>
              <a:gd name="T42" fmla="*/ 21 w 1006"/>
              <a:gd name="T43" fmla="*/ 195 h 995"/>
              <a:gd name="T44" fmla="*/ 232 w 1006"/>
              <a:gd name="T45" fmla="*/ 447 h 995"/>
              <a:gd name="T46" fmla="*/ 303 w 1006"/>
              <a:gd name="T47" fmla="*/ 433 h 995"/>
              <a:gd name="T48" fmla="*/ 363 w 1006"/>
              <a:gd name="T49" fmla="*/ 354 h 995"/>
              <a:gd name="T50" fmla="*/ 672 w 1006"/>
              <a:gd name="T51" fmla="*/ 606 h 995"/>
              <a:gd name="T52" fmla="*/ 617 w 1006"/>
              <a:gd name="T53" fmla="*/ 660 h 995"/>
              <a:gd name="T54" fmla="*/ 741 w 1006"/>
              <a:gd name="T55" fmla="*/ 871 h 995"/>
              <a:gd name="T56" fmla="*/ 869 w 1006"/>
              <a:gd name="T57" fmla="*/ 995 h 995"/>
              <a:gd name="T58" fmla="*/ 980 w 1006"/>
              <a:gd name="T59" fmla="*/ 825 h 995"/>
              <a:gd name="T60" fmla="*/ 702 w 1006"/>
              <a:gd name="T61" fmla="*/ 576 h 995"/>
              <a:gd name="T62" fmla="*/ 658 w 1006"/>
              <a:gd name="T63" fmla="*/ 579 h 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06" h="995">
                <a:moveTo>
                  <a:pt x="857" y="806"/>
                </a:moveTo>
                <a:cubicBezTo>
                  <a:pt x="886" y="806"/>
                  <a:pt x="909" y="829"/>
                  <a:pt x="909" y="858"/>
                </a:cubicBezTo>
                <a:cubicBezTo>
                  <a:pt x="909" y="887"/>
                  <a:pt x="886" y="910"/>
                  <a:pt x="857" y="910"/>
                </a:cubicBezTo>
                <a:cubicBezTo>
                  <a:pt x="828" y="910"/>
                  <a:pt x="805" y="887"/>
                  <a:pt x="805" y="858"/>
                </a:cubicBezTo>
                <a:cubicBezTo>
                  <a:pt x="805" y="829"/>
                  <a:pt x="828" y="806"/>
                  <a:pt x="857" y="806"/>
                </a:cubicBezTo>
                <a:close/>
                <a:moveTo>
                  <a:pt x="969" y="97"/>
                </a:moveTo>
                <a:lnTo>
                  <a:pt x="900" y="28"/>
                </a:lnTo>
                <a:cubicBezTo>
                  <a:pt x="882" y="9"/>
                  <a:pt x="858" y="0"/>
                  <a:pt x="834" y="0"/>
                </a:cubicBezTo>
                <a:cubicBezTo>
                  <a:pt x="810" y="0"/>
                  <a:pt x="786" y="9"/>
                  <a:pt x="767" y="28"/>
                </a:cubicBezTo>
                <a:lnTo>
                  <a:pt x="472" y="323"/>
                </a:lnTo>
                <a:cubicBezTo>
                  <a:pt x="481" y="340"/>
                  <a:pt x="475" y="367"/>
                  <a:pt x="460" y="381"/>
                </a:cubicBezTo>
                <a:cubicBezTo>
                  <a:pt x="451" y="391"/>
                  <a:pt x="435" y="397"/>
                  <a:pt x="421" y="397"/>
                </a:cubicBezTo>
                <a:cubicBezTo>
                  <a:pt x="414" y="397"/>
                  <a:pt x="408" y="396"/>
                  <a:pt x="402" y="393"/>
                </a:cubicBezTo>
                <a:lnTo>
                  <a:pt x="376" y="419"/>
                </a:lnTo>
                <a:cubicBezTo>
                  <a:pt x="340" y="455"/>
                  <a:pt x="340" y="515"/>
                  <a:pt x="376" y="552"/>
                </a:cubicBezTo>
                <a:lnTo>
                  <a:pt x="381" y="556"/>
                </a:lnTo>
                <a:lnTo>
                  <a:pt x="151" y="787"/>
                </a:lnTo>
                <a:lnTo>
                  <a:pt x="89" y="810"/>
                </a:lnTo>
                <a:lnTo>
                  <a:pt x="0" y="938"/>
                </a:lnTo>
                <a:lnTo>
                  <a:pt x="57" y="995"/>
                </a:lnTo>
                <a:lnTo>
                  <a:pt x="185" y="906"/>
                </a:lnTo>
                <a:lnTo>
                  <a:pt x="208" y="844"/>
                </a:lnTo>
                <a:lnTo>
                  <a:pt x="439" y="614"/>
                </a:lnTo>
                <a:lnTo>
                  <a:pt x="445" y="621"/>
                </a:lnTo>
                <a:cubicBezTo>
                  <a:pt x="464" y="639"/>
                  <a:pt x="488" y="648"/>
                  <a:pt x="512" y="648"/>
                </a:cubicBezTo>
                <a:cubicBezTo>
                  <a:pt x="536" y="648"/>
                  <a:pt x="560" y="639"/>
                  <a:pt x="578" y="621"/>
                </a:cubicBezTo>
                <a:lnTo>
                  <a:pt x="604" y="595"/>
                </a:lnTo>
                <a:cubicBezTo>
                  <a:pt x="596" y="577"/>
                  <a:pt x="602" y="551"/>
                  <a:pt x="616" y="537"/>
                </a:cubicBezTo>
                <a:cubicBezTo>
                  <a:pt x="626" y="527"/>
                  <a:pt x="642" y="521"/>
                  <a:pt x="656" y="521"/>
                </a:cubicBezTo>
                <a:cubicBezTo>
                  <a:pt x="662" y="521"/>
                  <a:pt x="669" y="522"/>
                  <a:pt x="674" y="525"/>
                </a:cubicBezTo>
                <a:lnTo>
                  <a:pt x="969" y="230"/>
                </a:lnTo>
                <a:cubicBezTo>
                  <a:pt x="1006" y="193"/>
                  <a:pt x="1006" y="133"/>
                  <a:pt x="969" y="97"/>
                </a:cubicBezTo>
                <a:close/>
                <a:moveTo>
                  <a:pt x="363" y="354"/>
                </a:moveTo>
                <a:lnTo>
                  <a:pt x="392" y="325"/>
                </a:lnTo>
                <a:lnTo>
                  <a:pt x="418" y="338"/>
                </a:lnTo>
                <a:lnTo>
                  <a:pt x="404" y="312"/>
                </a:lnTo>
                <a:lnTo>
                  <a:pt x="433" y="284"/>
                </a:lnTo>
                <a:lnTo>
                  <a:pt x="436" y="281"/>
                </a:lnTo>
                <a:cubicBezTo>
                  <a:pt x="442" y="264"/>
                  <a:pt x="446" y="248"/>
                  <a:pt x="446" y="233"/>
                </a:cubicBezTo>
                <a:cubicBezTo>
                  <a:pt x="446" y="115"/>
                  <a:pt x="333" y="0"/>
                  <a:pt x="215" y="1"/>
                </a:cubicBezTo>
                <a:cubicBezTo>
                  <a:pt x="214" y="1"/>
                  <a:pt x="201" y="15"/>
                  <a:pt x="193" y="22"/>
                </a:cubicBezTo>
                <a:cubicBezTo>
                  <a:pt x="288" y="117"/>
                  <a:pt x="280" y="102"/>
                  <a:pt x="280" y="160"/>
                </a:cubicBezTo>
                <a:cubicBezTo>
                  <a:pt x="280" y="207"/>
                  <a:pt x="205" y="282"/>
                  <a:pt x="159" y="282"/>
                </a:cubicBezTo>
                <a:cubicBezTo>
                  <a:pt x="99" y="282"/>
                  <a:pt x="118" y="291"/>
                  <a:pt x="21" y="195"/>
                </a:cubicBezTo>
                <a:cubicBezTo>
                  <a:pt x="14" y="202"/>
                  <a:pt x="0" y="215"/>
                  <a:pt x="0" y="216"/>
                </a:cubicBezTo>
                <a:cubicBezTo>
                  <a:pt x="2" y="334"/>
                  <a:pt x="113" y="447"/>
                  <a:pt x="232" y="447"/>
                </a:cubicBezTo>
                <a:cubicBezTo>
                  <a:pt x="253" y="447"/>
                  <a:pt x="276" y="440"/>
                  <a:pt x="299" y="429"/>
                </a:cubicBezTo>
                <a:lnTo>
                  <a:pt x="303" y="433"/>
                </a:lnTo>
                <a:cubicBezTo>
                  <a:pt x="310" y="414"/>
                  <a:pt x="322" y="395"/>
                  <a:pt x="337" y="380"/>
                </a:cubicBezTo>
                <a:lnTo>
                  <a:pt x="363" y="354"/>
                </a:lnTo>
                <a:close/>
                <a:moveTo>
                  <a:pt x="658" y="579"/>
                </a:moveTo>
                <a:lnTo>
                  <a:pt x="672" y="606"/>
                </a:lnTo>
                <a:lnTo>
                  <a:pt x="644" y="634"/>
                </a:lnTo>
                <a:lnTo>
                  <a:pt x="617" y="660"/>
                </a:lnTo>
                <a:cubicBezTo>
                  <a:pt x="602" y="675"/>
                  <a:pt x="584" y="687"/>
                  <a:pt x="564" y="694"/>
                </a:cubicBezTo>
                <a:lnTo>
                  <a:pt x="741" y="871"/>
                </a:lnTo>
                <a:lnTo>
                  <a:pt x="824" y="983"/>
                </a:lnTo>
                <a:lnTo>
                  <a:pt x="869" y="995"/>
                </a:lnTo>
                <a:lnTo>
                  <a:pt x="992" y="871"/>
                </a:lnTo>
                <a:lnTo>
                  <a:pt x="980" y="825"/>
                </a:lnTo>
                <a:lnTo>
                  <a:pt x="869" y="743"/>
                </a:lnTo>
                <a:lnTo>
                  <a:pt x="702" y="576"/>
                </a:lnTo>
                <a:lnTo>
                  <a:pt x="685" y="592"/>
                </a:lnTo>
                <a:lnTo>
                  <a:pt x="658" y="579"/>
                </a:lnTo>
                <a:close/>
              </a:path>
            </a:pathLst>
          </a:custGeom>
          <a:solidFill>
            <a:schemeClr val="bg1"/>
          </a:solidFill>
          <a:ln>
            <a:noFill/>
          </a:ln>
        </p:spPr>
        <p:txBody>
          <a:bodyPr vert="horz" wrap="square" lIns="91400" tIns="45699" rIns="91400" bIns="45699" numCol="1" anchor="t" anchorCtr="0" compatLnSpc="1"/>
          <a:lstStyle/>
          <a:p>
            <a:endParaRPr lang="zh-CN" altLang="en-US" sz="1865">
              <a:solidFill>
                <a:schemeClr val="tx1">
                  <a:lumMod val="75000"/>
                  <a:lumOff val="25000"/>
                </a:schemeClr>
              </a:solidFill>
              <a:cs typeface="+mn-ea"/>
              <a:sym typeface="+mn-lt"/>
            </a:endParaRPr>
          </a:p>
        </p:txBody>
      </p:sp>
      <p:sp>
        <p:nvSpPr>
          <p:cNvPr id="67" name="Freeform 14"/>
          <p:cNvSpPr>
            <a:spLocks noEditPoints="1"/>
          </p:cNvSpPr>
          <p:nvPr/>
        </p:nvSpPr>
        <p:spPr bwMode="auto">
          <a:xfrm>
            <a:off x="5216819" y="2132548"/>
            <a:ext cx="439507" cy="600075"/>
          </a:xfrm>
          <a:custGeom>
            <a:avLst/>
            <a:gdLst>
              <a:gd name="T0" fmla="*/ 95 w 723"/>
              <a:gd name="T1" fmla="*/ 160 h 986"/>
              <a:gd name="T2" fmla="*/ 80 w 723"/>
              <a:gd name="T3" fmla="*/ 986 h 986"/>
              <a:gd name="T4" fmla="*/ 723 w 723"/>
              <a:gd name="T5" fmla="*/ 242 h 986"/>
              <a:gd name="T6" fmla="*/ 668 w 723"/>
              <a:gd name="T7" fmla="*/ 260 h 986"/>
              <a:gd name="T8" fmla="*/ 83 w 723"/>
              <a:gd name="T9" fmla="*/ 929 h 986"/>
              <a:gd name="T10" fmla="*/ 313 w 723"/>
              <a:gd name="T11" fmla="*/ 105 h 986"/>
              <a:gd name="T12" fmla="*/ 410 w 723"/>
              <a:gd name="T13" fmla="*/ 105 h 986"/>
              <a:gd name="T14" fmla="*/ 360 w 723"/>
              <a:gd name="T15" fmla="*/ 157 h 986"/>
              <a:gd name="T16" fmla="*/ 253 w 723"/>
              <a:gd name="T17" fmla="*/ 107 h 986"/>
              <a:gd name="T18" fmla="*/ 133 w 723"/>
              <a:gd name="T19" fmla="*/ 250 h 986"/>
              <a:gd name="T20" fmla="*/ 590 w 723"/>
              <a:gd name="T21" fmla="*/ 250 h 986"/>
              <a:gd name="T22" fmla="*/ 470 w 723"/>
              <a:gd name="T23" fmla="*/ 107 h 986"/>
              <a:gd name="T24" fmla="*/ 253 w 723"/>
              <a:gd name="T25" fmla="*/ 107 h 986"/>
              <a:gd name="T26" fmla="*/ 255 w 723"/>
              <a:gd name="T27" fmla="*/ 749 h 986"/>
              <a:gd name="T28" fmla="*/ 175 w 723"/>
              <a:gd name="T29" fmla="*/ 771 h 986"/>
              <a:gd name="T30" fmla="*/ 158 w 723"/>
              <a:gd name="T31" fmla="*/ 789 h 986"/>
              <a:gd name="T32" fmla="*/ 255 w 723"/>
              <a:gd name="T33" fmla="*/ 796 h 986"/>
              <a:gd name="T34" fmla="*/ 153 w 723"/>
              <a:gd name="T35" fmla="*/ 846 h 986"/>
              <a:gd name="T36" fmla="*/ 280 w 723"/>
              <a:gd name="T37" fmla="*/ 784 h 986"/>
              <a:gd name="T38" fmla="*/ 280 w 723"/>
              <a:gd name="T39" fmla="*/ 744 h 986"/>
              <a:gd name="T40" fmla="*/ 128 w 723"/>
              <a:gd name="T41" fmla="*/ 751 h 986"/>
              <a:gd name="T42" fmla="*/ 248 w 723"/>
              <a:gd name="T43" fmla="*/ 879 h 986"/>
              <a:gd name="T44" fmla="*/ 248 w 723"/>
              <a:gd name="T45" fmla="*/ 387 h 986"/>
              <a:gd name="T46" fmla="*/ 175 w 723"/>
              <a:gd name="T47" fmla="*/ 409 h 986"/>
              <a:gd name="T48" fmla="*/ 200 w 723"/>
              <a:gd name="T49" fmla="*/ 474 h 986"/>
              <a:gd name="T50" fmla="*/ 153 w 723"/>
              <a:gd name="T51" fmla="*/ 492 h 986"/>
              <a:gd name="T52" fmla="*/ 248 w 723"/>
              <a:gd name="T53" fmla="*/ 362 h 986"/>
              <a:gd name="T54" fmla="*/ 128 w 723"/>
              <a:gd name="T55" fmla="*/ 489 h 986"/>
              <a:gd name="T56" fmla="*/ 279 w 723"/>
              <a:gd name="T57" fmla="*/ 416 h 986"/>
              <a:gd name="T58" fmla="*/ 278 w 723"/>
              <a:gd name="T59" fmla="*/ 382 h 986"/>
              <a:gd name="T60" fmla="*/ 255 w 723"/>
              <a:gd name="T61" fmla="*/ 582 h 986"/>
              <a:gd name="T62" fmla="*/ 158 w 723"/>
              <a:gd name="T63" fmla="*/ 607 h 986"/>
              <a:gd name="T64" fmla="*/ 255 w 723"/>
              <a:gd name="T65" fmla="*/ 672 h 986"/>
              <a:gd name="T66" fmla="*/ 280 w 723"/>
              <a:gd name="T67" fmla="*/ 563 h 986"/>
              <a:gd name="T68" fmla="*/ 128 w 723"/>
              <a:gd name="T69" fmla="*/ 569 h 986"/>
              <a:gd name="T70" fmla="*/ 255 w 723"/>
              <a:gd name="T71" fmla="*/ 696 h 986"/>
              <a:gd name="T72" fmla="*/ 334 w 723"/>
              <a:gd name="T73" fmla="*/ 538 h 986"/>
              <a:gd name="T74" fmla="*/ 378 w 723"/>
              <a:gd name="T75" fmla="*/ 836 h 986"/>
              <a:gd name="T76" fmla="*/ 580 w 723"/>
              <a:gd name="T77" fmla="*/ 774 h 986"/>
              <a:gd name="T78" fmla="*/ 370 w 723"/>
              <a:gd name="T79" fmla="*/ 829 h 986"/>
              <a:gd name="T80" fmla="*/ 580 w 723"/>
              <a:gd name="T81" fmla="*/ 587 h 986"/>
              <a:gd name="T82" fmla="*/ 370 w 723"/>
              <a:gd name="T83" fmla="*/ 474 h 986"/>
              <a:gd name="T84" fmla="*/ 370 w 723"/>
              <a:gd name="T85" fmla="*/ 407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23" h="986">
                <a:moveTo>
                  <a:pt x="55" y="260"/>
                </a:moveTo>
                <a:cubicBezTo>
                  <a:pt x="55" y="232"/>
                  <a:pt x="68" y="218"/>
                  <a:pt x="95" y="217"/>
                </a:cubicBezTo>
                <a:lnTo>
                  <a:pt x="95" y="160"/>
                </a:lnTo>
                <a:cubicBezTo>
                  <a:pt x="45" y="161"/>
                  <a:pt x="0" y="193"/>
                  <a:pt x="0" y="242"/>
                </a:cubicBezTo>
                <a:lnTo>
                  <a:pt x="0" y="906"/>
                </a:lnTo>
                <a:cubicBezTo>
                  <a:pt x="0" y="947"/>
                  <a:pt x="40" y="986"/>
                  <a:pt x="80" y="986"/>
                </a:cubicBezTo>
                <a:lnTo>
                  <a:pt x="643" y="986"/>
                </a:lnTo>
                <a:cubicBezTo>
                  <a:pt x="683" y="986"/>
                  <a:pt x="723" y="947"/>
                  <a:pt x="723" y="906"/>
                </a:cubicBezTo>
                <a:lnTo>
                  <a:pt x="723" y="242"/>
                </a:lnTo>
                <a:cubicBezTo>
                  <a:pt x="723" y="193"/>
                  <a:pt x="678" y="161"/>
                  <a:pt x="628" y="160"/>
                </a:cubicBezTo>
                <a:lnTo>
                  <a:pt x="628" y="217"/>
                </a:lnTo>
                <a:cubicBezTo>
                  <a:pt x="655" y="218"/>
                  <a:pt x="668" y="232"/>
                  <a:pt x="668" y="260"/>
                </a:cubicBezTo>
                <a:lnTo>
                  <a:pt x="668" y="889"/>
                </a:lnTo>
                <a:cubicBezTo>
                  <a:pt x="668" y="908"/>
                  <a:pt x="659" y="929"/>
                  <a:pt x="640" y="929"/>
                </a:cubicBezTo>
                <a:lnTo>
                  <a:pt x="83" y="929"/>
                </a:lnTo>
                <a:cubicBezTo>
                  <a:pt x="61" y="929"/>
                  <a:pt x="55" y="906"/>
                  <a:pt x="55" y="884"/>
                </a:cubicBezTo>
                <a:lnTo>
                  <a:pt x="55" y="260"/>
                </a:lnTo>
                <a:close/>
                <a:moveTo>
                  <a:pt x="313" y="105"/>
                </a:moveTo>
                <a:cubicBezTo>
                  <a:pt x="313" y="82"/>
                  <a:pt x="335" y="60"/>
                  <a:pt x="358" y="60"/>
                </a:cubicBezTo>
                <a:lnTo>
                  <a:pt x="365" y="60"/>
                </a:lnTo>
                <a:cubicBezTo>
                  <a:pt x="388" y="60"/>
                  <a:pt x="410" y="82"/>
                  <a:pt x="410" y="105"/>
                </a:cubicBezTo>
                <a:lnTo>
                  <a:pt x="410" y="110"/>
                </a:lnTo>
                <a:cubicBezTo>
                  <a:pt x="410" y="135"/>
                  <a:pt x="388" y="157"/>
                  <a:pt x="363" y="157"/>
                </a:cubicBezTo>
                <a:lnTo>
                  <a:pt x="360" y="157"/>
                </a:lnTo>
                <a:cubicBezTo>
                  <a:pt x="335" y="157"/>
                  <a:pt x="313" y="135"/>
                  <a:pt x="313" y="110"/>
                </a:cubicBezTo>
                <a:lnTo>
                  <a:pt x="313" y="105"/>
                </a:lnTo>
                <a:close/>
                <a:moveTo>
                  <a:pt x="253" y="107"/>
                </a:moveTo>
                <a:lnTo>
                  <a:pt x="173" y="107"/>
                </a:lnTo>
                <a:cubicBezTo>
                  <a:pt x="145" y="107"/>
                  <a:pt x="133" y="120"/>
                  <a:pt x="133" y="147"/>
                </a:cubicBezTo>
                <a:lnTo>
                  <a:pt x="133" y="250"/>
                </a:lnTo>
                <a:cubicBezTo>
                  <a:pt x="133" y="267"/>
                  <a:pt x="144" y="285"/>
                  <a:pt x="160" y="285"/>
                </a:cubicBezTo>
                <a:lnTo>
                  <a:pt x="563" y="285"/>
                </a:lnTo>
                <a:cubicBezTo>
                  <a:pt x="579" y="285"/>
                  <a:pt x="590" y="267"/>
                  <a:pt x="590" y="250"/>
                </a:cubicBezTo>
                <a:lnTo>
                  <a:pt x="590" y="147"/>
                </a:lnTo>
                <a:cubicBezTo>
                  <a:pt x="590" y="120"/>
                  <a:pt x="578" y="107"/>
                  <a:pt x="550" y="107"/>
                </a:cubicBezTo>
                <a:lnTo>
                  <a:pt x="470" y="107"/>
                </a:lnTo>
                <a:cubicBezTo>
                  <a:pt x="470" y="52"/>
                  <a:pt x="423" y="0"/>
                  <a:pt x="370" y="0"/>
                </a:cubicBezTo>
                <a:lnTo>
                  <a:pt x="353" y="0"/>
                </a:lnTo>
                <a:cubicBezTo>
                  <a:pt x="300" y="0"/>
                  <a:pt x="253" y="52"/>
                  <a:pt x="253" y="107"/>
                </a:cubicBezTo>
                <a:close/>
                <a:moveTo>
                  <a:pt x="153" y="756"/>
                </a:moveTo>
                <a:cubicBezTo>
                  <a:pt x="153" y="751"/>
                  <a:pt x="154" y="749"/>
                  <a:pt x="160" y="749"/>
                </a:cubicBezTo>
                <a:lnTo>
                  <a:pt x="255" y="749"/>
                </a:lnTo>
                <a:lnTo>
                  <a:pt x="255" y="756"/>
                </a:lnTo>
                <a:cubicBezTo>
                  <a:pt x="255" y="764"/>
                  <a:pt x="216" y="787"/>
                  <a:pt x="208" y="791"/>
                </a:cubicBezTo>
                <a:cubicBezTo>
                  <a:pt x="201" y="786"/>
                  <a:pt x="186" y="771"/>
                  <a:pt x="175" y="771"/>
                </a:cubicBezTo>
                <a:lnTo>
                  <a:pt x="173" y="771"/>
                </a:lnTo>
                <a:cubicBezTo>
                  <a:pt x="167" y="771"/>
                  <a:pt x="158" y="780"/>
                  <a:pt x="158" y="786"/>
                </a:cubicBezTo>
                <a:lnTo>
                  <a:pt x="158" y="789"/>
                </a:lnTo>
                <a:cubicBezTo>
                  <a:pt x="158" y="795"/>
                  <a:pt x="193" y="834"/>
                  <a:pt x="200" y="834"/>
                </a:cubicBezTo>
                <a:lnTo>
                  <a:pt x="203" y="834"/>
                </a:lnTo>
                <a:cubicBezTo>
                  <a:pt x="208" y="834"/>
                  <a:pt x="247" y="802"/>
                  <a:pt x="255" y="796"/>
                </a:cubicBezTo>
                <a:cubicBezTo>
                  <a:pt x="255" y="810"/>
                  <a:pt x="261" y="854"/>
                  <a:pt x="248" y="854"/>
                </a:cubicBezTo>
                <a:lnTo>
                  <a:pt x="160" y="854"/>
                </a:lnTo>
                <a:cubicBezTo>
                  <a:pt x="154" y="854"/>
                  <a:pt x="153" y="852"/>
                  <a:pt x="153" y="846"/>
                </a:cubicBezTo>
                <a:lnTo>
                  <a:pt x="153" y="756"/>
                </a:lnTo>
                <a:close/>
                <a:moveTo>
                  <a:pt x="248" y="879"/>
                </a:moveTo>
                <a:cubicBezTo>
                  <a:pt x="295" y="879"/>
                  <a:pt x="277" y="827"/>
                  <a:pt x="280" y="784"/>
                </a:cubicBezTo>
                <a:cubicBezTo>
                  <a:pt x="282" y="762"/>
                  <a:pt x="337" y="742"/>
                  <a:pt x="343" y="721"/>
                </a:cubicBezTo>
                <a:lnTo>
                  <a:pt x="335" y="721"/>
                </a:lnTo>
                <a:cubicBezTo>
                  <a:pt x="318" y="721"/>
                  <a:pt x="293" y="737"/>
                  <a:pt x="280" y="744"/>
                </a:cubicBezTo>
                <a:cubicBezTo>
                  <a:pt x="274" y="735"/>
                  <a:pt x="268" y="724"/>
                  <a:pt x="253" y="724"/>
                </a:cubicBezTo>
                <a:lnTo>
                  <a:pt x="155" y="724"/>
                </a:lnTo>
                <a:cubicBezTo>
                  <a:pt x="141" y="724"/>
                  <a:pt x="128" y="737"/>
                  <a:pt x="128" y="751"/>
                </a:cubicBezTo>
                <a:lnTo>
                  <a:pt x="128" y="851"/>
                </a:lnTo>
                <a:cubicBezTo>
                  <a:pt x="128" y="868"/>
                  <a:pt x="143" y="879"/>
                  <a:pt x="160" y="879"/>
                </a:cubicBezTo>
                <a:lnTo>
                  <a:pt x="248" y="879"/>
                </a:lnTo>
                <a:close/>
                <a:moveTo>
                  <a:pt x="153" y="394"/>
                </a:moveTo>
                <a:cubicBezTo>
                  <a:pt x="153" y="389"/>
                  <a:pt x="154" y="387"/>
                  <a:pt x="160" y="387"/>
                </a:cubicBezTo>
                <a:lnTo>
                  <a:pt x="248" y="387"/>
                </a:lnTo>
                <a:cubicBezTo>
                  <a:pt x="253" y="387"/>
                  <a:pt x="255" y="389"/>
                  <a:pt x="255" y="394"/>
                </a:cubicBezTo>
                <a:cubicBezTo>
                  <a:pt x="255" y="401"/>
                  <a:pt x="213" y="429"/>
                  <a:pt x="208" y="429"/>
                </a:cubicBezTo>
                <a:cubicBezTo>
                  <a:pt x="203" y="429"/>
                  <a:pt x="190" y="409"/>
                  <a:pt x="175" y="409"/>
                </a:cubicBezTo>
                <a:cubicBezTo>
                  <a:pt x="168" y="409"/>
                  <a:pt x="158" y="417"/>
                  <a:pt x="158" y="424"/>
                </a:cubicBezTo>
                <a:lnTo>
                  <a:pt x="158" y="427"/>
                </a:lnTo>
                <a:cubicBezTo>
                  <a:pt x="158" y="437"/>
                  <a:pt x="192" y="470"/>
                  <a:pt x="200" y="474"/>
                </a:cubicBezTo>
                <a:lnTo>
                  <a:pt x="255" y="434"/>
                </a:lnTo>
                <a:lnTo>
                  <a:pt x="255" y="492"/>
                </a:lnTo>
                <a:lnTo>
                  <a:pt x="153" y="492"/>
                </a:lnTo>
                <a:lnTo>
                  <a:pt x="153" y="394"/>
                </a:lnTo>
                <a:close/>
                <a:moveTo>
                  <a:pt x="278" y="382"/>
                </a:moveTo>
                <a:cubicBezTo>
                  <a:pt x="275" y="369"/>
                  <a:pt x="264" y="362"/>
                  <a:pt x="248" y="362"/>
                </a:cubicBezTo>
                <a:lnTo>
                  <a:pt x="160" y="362"/>
                </a:lnTo>
                <a:cubicBezTo>
                  <a:pt x="143" y="362"/>
                  <a:pt x="128" y="373"/>
                  <a:pt x="128" y="390"/>
                </a:cubicBezTo>
                <a:lnTo>
                  <a:pt x="128" y="489"/>
                </a:lnTo>
                <a:cubicBezTo>
                  <a:pt x="128" y="504"/>
                  <a:pt x="141" y="517"/>
                  <a:pt x="155" y="517"/>
                </a:cubicBezTo>
                <a:lnTo>
                  <a:pt x="253" y="517"/>
                </a:lnTo>
                <a:cubicBezTo>
                  <a:pt x="292" y="517"/>
                  <a:pt x="280" y="455"/>
                  <a:pt x="279" y="416"/>
                </a:cubicBezTo>
                <a:lnTo>
                  <a:pt x="343" y="362"/>
                </a:lnTo>
                <a:cubicBezTo>
                  <a:pt x="343" y="362"/>
                  <a:pt x="338" y="360"/>
                  <a:pt x="338" y="360"/>
                </a:cubicBezTo>
                <a:cubicBezTo>
                  <a:pt x="313" y="360"/>
                  <a:pt x="293" y="381"/>
                  <a:pt x="278" y="382"/>
                </a:cubicBezTo>
                <a:close/>
                <a:moveTo>
                  <a:pt x="153" y="569"/>
                </a:moveTo>
                <a:lnTo>
                  <a:pt x="255" y="569"/>
                </a:lnTo>
                <a:lnTo>
                  <a:pt x="255" y="582"/>
                </a:lnTo>
                <a:lnTo>
                  <a:pt x="208" y="612"/>
                </a:lnTo>
                <a:lnTo>
                  <a:pt x="176" y="588"/>
                </a:lnTo>
                <a:cubicBezTo>
                  <a:pt x="168" y="593"/>
                  <a:pt x="158" y="595"/>
                  <a:pt x="158" y="607"/>
                </a:cubicBezTo>
                <a:cubicBezTo>
                  <a:pt x="158" y="614"/>
                  <a:pt x="193" y="654"/>
                  <a:pt x="200" y="654"/>
                </a:cubicBezTo>
                <a:cubicBezTo>
                  <a:pt x="212" y="654"/>
                  <a:pt x="242" y="620"/>
                  <a:pt x="255" y="617"/>
                </a:cubicBezTo>
                <a:lnTo>
                  <a:pt x="255" y="672"/>
                </a:lnTo>
                <a:lnTo>
                  <a:pt x="153" y="672"/>
                </a:lnTo>
                <a:lnTo>
                  <a:pt x="153" y="569"/>
                </a:lnTo>
                <a:close/>
                <a:moveTo>
                  <a:pt x="280" y="563"/>
                </a:moveTo>
                <a:cubicBezTo>
                  <a:pt x="275" y="555"/>
                  <a:pt x="269" y="544"/>
                  <a:pt x="255" y="544"/>
                </a:cubicBezTo>
                <a:lnTo>
                  <a:pt x="153" y="544"/>
                </a:lnTo>
                <a:cubicBezTo>
                  <a:pt x="140" y="544"/>
                  <a:pt x="128" y="557"/>
                  <a:pt x="128" y="569"/>
                </a:cubicBezTo>
                <a:lnTo>
                  <a:pt x="128" y="672"/>
                </a:lnTo>
                <a:cubicBezTo>
                  <a:pt x="128" y="684"/>
                  <a:pt x="140" y="696"/>
                  <a:pt x="153" y="696"/>
                </a:cubicBezTo>
                <a:lnTo>
                  <a:pt x="255" y="696"/>
                </a:lnTo>
                <a:cubicBezTo>
                  <a:pt x="291" y="696"/>
                  <a:pt x="280" y="632"/>
                  <a:pt x="279" y="596"/>
                </a:cubicBezTo>
                <a:lnTo>
                  <a:pt x="343" y="542"/>
                </a:lnTo>
                <a:lnTo>
                  <a:pt x="334" y="538"/>
                </a:lnTo>
                <a:lnTo>
                  <a:pt x="280" y="563"/>
                </a:lnTo>
                <a:close/>
                <a:moveTo>
                  <a:pt x="370" y="829"/>
                </a:moveTo>
                <a:cubicBezTo>
                  <a:pt x="370" y="834"/>
                  <a:pt x="372" y="836"/>
                  <a:pt x="378" y="836"/>
                </a:cubicBezTo>
                <a:lnTo>
                  <a:pt x="573" y="836"/>
                </a:lnTo>
                <a:cubicBezTo>
                  <a:pt x="579" y="836"/>
                  <a:pt x="580" y="834"/>
                  <a:pt x="580" y="829"/>
                </a:cubicBezTo>
                <a:lnTo>
                  <a:pt x="580" y="774"/>
                </a:lnTo>
                <a:cubicBezTo>
                  <a:pt x="580" y="768"/>
                  <a:pt x="579" y="766"/>
                  <a:pt x="573" y="766"/>
                </a:cubicBezTo>
                <a:lnTo>
                  <a:pt x="370" y="766"/>
                </a:lnTo>
                <a:lnTo>
                  <a:pt x="370" y="829"/>
                </a:lnTo>
                <a:close/>
                <a:moveTo>
                  <a:pt x="370" y="654"/>
                </a:moveTo>
                <a:lnTo>
                  <a:pt x="580" y="654"/>
                </a:lnTo>
                <a:lnTo>
                  <a:pt x="580" y="587"/>
                </a:lnTo>
                <a:lnTo>
                  <a:pt x="370" y="587"/>
                </a:lnTo>
                <a:lnTo>
                  <a:pt x="370" y="654"/>
                </a:lnTo>
                <a:close/>
                <a:moveTo>
                  <a:pt x="370" y="474"/>
                </a:moveTo>
                <a:lnTo>
                  <a:pt x="523" y="474"/>
                </a:lnTo>
                <a:lnTo>
                  <a:pt x="523" y="407"/>
                </a:lnTo>
                <a:lnTo>
                  <a:pt x="370" y="407"/>
                </a:lnTo>
                <a:lnTo>
                  <a:pt x="370" y="474"/>
                </a:lnTo>
                <a:close/>
              </a:path>
            </a:pathLst>
          </a:custGeom>
          <a:solidFill>
            <a:schemeClr val="bg1"/>
          </a:solidFill>
          <a:ln>
            <a:noFill/>
          </a:ln>
        </p:spPr>
        <p:txBody>
          <a:bodyPr vert="horz" wrap="square" lIns="91400" tIns="45699" rIns="91400" bIns="45699" numCol="1" anchor="t" anchorCtr="0" compatLnSpc="1"/>
          <a:lstStyle/>
          <a:p>
            <a:endParaRPr lang="zh-CN" altLang="en-US" sz="1865">
              <a:solidFill>
                <a:schemeClr val="tx1">
                  <a:lumMod val="75000"/>
                  <a:lumOff val="25000"/>
                </a:schemeClr>
              </a:solidFill>
              <a:cs typeface="+mn-ea"/>
              <a:sym typeface="+mn-lt"/>
            </a:endParaRPr>
          </a:p>
        </p:txBody>
      </p:sp>
      <p:sp>
        <p:nvSpPr>
          <p:cNvPr id="68" name="Freeform 15"/>
          <p:cNvSpPr>
            <a:spLocks noEditPoints="1"/>
          </p:cNvSpPr>
          <p:nvPr/>
        </p:nvSpPr>
        <p:spPr bwMode="auto">
          <a:xfrm>
            <a:off x="6497259" y="2199222"/>
            <a:ext cx="698133" cy="598489"/>
          </a:xfrm>
          <a:custGeom>
            <a:avLst/>
            <a:gdLst>
              <a:gd name="T0" fmla="*/ 737 w 1149"/>
              <a:gd name="T1" fmla="*/ 427 h 983"/>
              <a:gd name="T2" fmla="*/ 640 w 1149"/>
              <a:gd name="T3" fmla="*/ 427 h 983"/>
              <a:gd name="T4" fmla="*/ 616 w 1149"/>
              <a:gd name="T5" fmla="*/ 502 h 983"/>
              <a:gd name="T6" fmla="*/ 640 w 1149"/>
              <a:gd name="T7" fmla="*/ 810 h 983"/>
              <a:gd name="T8" fmla="*/ 575 w 1149"/>
              <a:gd name="T9" fmla="*/ 921 h 983"/>
              <a:gd name="T10" fmla="*/ 514 w 1149"/>
              <a:gd name="T11" fmla="*/ 810 h 983"/>
              <a:gd name="T12" fmla="*/ 549 w 1149"/>
              <a:gd name="T13" fmla="*/ 503 h 983"/>
              <a:gd name="T14" fmla="*/ 524 w 1149"/>
              <a:gd name="T15" fmla="*/ 427 h 983"/>
              <a:gd name="T16" fmla="*/ 417 w 1149"/>
              <a:gd name="T17" fmla="*/ 427 h 983"/>
              <a:gd name="T18" fmla="*/ 417 w 1149"/>
              <a:gd name="T19" fmla="*/ 427 h 983"/>
              <a:gd name="T20" fmla="*/ 241 w 1149"/>
              <a:gd name="T21" fmla="*/ 612 h 983"/>
              <a:gd name="T22" fmla="*/ 266 w 1149"/>
              <a:gd name="T23" fmla="*/ 801 h 983"/>
              <a:gd name="T24" fmla="*/ 443 w 1149"/>
              <a:gd name="T25" fmla="*/ 983 h 983"/>
              <a:gd name="T26" fmla="*/ 711 w 1149"/>
              <a:gd name="T27" fmla="*/ 983 h 983"/>
              <a:gd name="T28" fmla="*/ 888 w 1149"/>
              <a:gd name="T29" fmla="*/ 799 h 983"/>
              <a:gd name="T30" fmla="*/ 913 w 1149"/>
              <a:gd name="T31" fmla="*/ 609 h 983"/>
              <a:gd name="T32" fmla="*/ 737 w 1149"/>
              <a:gd name="T33" fmla="*/ 427 h 983"/>
              <a:gd name="T34" fmla="*/ 218 w 1149"/>
              <a:gd name="T35" fmla="*/ 308 h 983"/>
              <a:gd name="T36" fmla="*/ 330 w 1149"/>
              <a:gd name="T37" fmla="*/ 196 h 983"/>
              <a:gd name="T38" fmla="*/ 218 w 1149"/>
              <a:gd name="T39" fmla="*/ 83 h 983"/>
              <a:gd name="T40" fmla="*/ 105 w 1149"/>
              <a:gd name="T41" fmla="*/ 196 h 983"/>
              <a:gd name="T42" fmla="*/ 218 w 1149"/>
              <a:gd name="T43" fmla="*/ 308 h 983"/>
              <a:gd name="T44" fmla="*/ 318 w 1149"/>
              <a:gd name="T45" fmla="*/ 344 h 983"/>
              <a:gd name="T46" fmla="*/ 118 w 1149"/>
              <a:gd name="T47" fmla="*/ 344 h 983"/>
              <a:gd name="T48" fmla="*/ 118 w 1149"/>
              <a:gd name="T49" fmla="*/ 343 h 983"/>
              <a:gd name="T50" fmla="*/ 7 w 1149"/>
              <a:gd name="T51" fmla="*/ 458 h 983"/>
              <a:gd name="T52" fmla="*/ 23 w 1149"/>
              <a:gd name="T53" fmla="*/ 577 h 983"/>
              <a:gd name="T54" fmla="*/ 134 w 1149"/>
              <a:gd name="T55" fmla="*/ 689 h 983"/>
              <a:gd name="T56" fmla="*/ 191 w 1149"/>
              <a:gd name="T57" fmla="*/ 689 h 983"/>
              <a:gd name="T58" fmla="*/ 180 w 1149"/>
              <a:gd name="T59" fmla="*/ 606 h 983"/>
              <a:gd name="T60" fmla="*/ 180 w 1149"/>
              <a:gd name="T61" fmla="*/ 606 h 983"/>
              <a:gd name="T62" fmla="*/ 180 w 1149"/>
              <a:gd name="T63" fmla="*/ 606 h 983"/>
              <a:gd name="T64" fmla="*/ 231 w 1149"/>
              <a:gd name="T65" fmla="*/ 449 h 983"/>
              <a:gd name="T66" fmla="*/ 308 w 1149"/>
              <a:gd name="T67" fmla="*/ 393 h 983"/>
              <a:gd name="T68" fmla="*/ 387 w 1149"/>
              <a:gd name="T69" fmla="*/ 367 h 983"/>
              <a:gd name="T70" fmla="*/ 318 w 1149"/>
              <a:gd name="T71" fmla="*/ 344 h 983"/>
              <a:gd name="T72" fmla="*/ 931 w 1149"/>
              <a:gd name="T73" fmla="*/ 308 h 983"/>
              <a:gd name="T74" fmla="*/ 1043 w 1149"/>
              <a:gd name="T75" fmla="*/ 196 h 983"/>
              <a:gd name="T76" fmla="*/ 931 w 1149"/>
              <a:gd name="T77" fmla="*/ 83 h 983"/>
              <a:gd name="T78" fmla="*/ 819 w 1149"/>
              <a:gd name="T79" fmla="*/ 196 h 983"/>
              <a:gd name="T80" fmla="*/ 931 w 1149"/>
              <a:gd name="T81" fmla="*/ 308 h 983"/>
              <a:gd name="T82" fmla="*/ 1031 w 1149"/>
              <a:gd name="T83" fmla="*/ 344 h 983"/>
              <a:gd name="T84" fmla="*/ 831 w 1149"/>
              <a:gd name="T85" fmla="*/ 344 h 983"/>
              <a:gd name="T86" fmla="*/ 831 w 1149"/>
              <a:gd name="T87" fmla="*/ 343 h 983"/>
              <a:gd name="T88" fmla="*/ 763 w 1149"/>
              <a:gd name="T89" fmla="*/ 366 h 983"/>
              <a:gd name="T90" fmla="*/ 847 w 1149"/>
              <a:gd name="T91" fmla="*/ 393 h 983"/>
              <a:gd name="T92" fmla="*/ 925 w 1149"/>
              <a:gd name="T93" fmla="*/ 450 h 983"/>
              <a:gd name="T94" fmla="*/ 974 w 1149"/>
              <a:gd name="T95" fmla="*/ 603 h 983"/>
              <a:gd name="T96" fmla="*/ 974 w 1149"/>
              <a:gd name="T97" fmla="*/ 603 h 983"/>
              <a:gd name="T98" fmla="*/ 974 w 1149"/>
              <a:gd name="T99" fmla="*/ 603 h 983"/>
              <a:gd name="T100" fmla="*/ 962 w 1149"/>
              <a:gd name="T101" fmla="*/ 689 h 983"/>
              <a:gd name="T102" fmla="*/ 1015 w 1149"/>
              <a:gd name="T103" fmla="*/ 689 h 983"/>
              <a:gd name="T104" fmla="*/ 1126 w 1149"/>
              <a:gd name="T105" fmla="*/ 575 h 983"/>
              <a:gd name="T106" fmla="*/ 1142 w 1149"/>
              <a:gd name="T107" fmla="*/ 456 h 983"/>
              <a:gd name="T108" fmla="*/ 1031 w 1149"/>
              <a:gd name="T109" fmla="*/ 344 h 983"/>
              <a:gd name="T110" fmla="*/ 756 w 1149"/>
              <a:gd name="T111" fmla="*/ 184 h 983"/>
              <a:gd name="T112" fmla="*/ 577 w 1149"/>
              <a:gd name="T113" fmla="*/ 369 h 983"/>
              <a:gd name="T114" fmla="*/ 398 w 1149"/>
              <a:gd name="T115" fmla="*/ 184 h 983"/>
              <a:gd name="T116" fmla="*/ 577 w 1149"/>
              <a:gd name="T117" fmla="*/ 0 h 983"/>
              <a:gd name="T118" fmla="*/ 756 w 1149"/>
              <a:gd name="T119" fmla="*/ 184 h 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49" h="983">
                <a:moveTo>
                  <a:pt x="737" y="427"/>
                </a:moveTo>
                <a:lnTo>
                  <a:pt x="640" y="427"/>
                </a:lnTo>
                <a:cubicBezTo>
                  <a:pt x="641" y="437"/>
                  <a:pt x="642" y="483"/>
                  <a:pt x="616" y="502"/>
                </a:cubicBezTo>
                <a:cubicBezTo>
                  <a:pt x="616" y="502"/>
                  <a:pt x="658" y="735"/>
                  <a:pt x="640" y="810"/>
                </a:cubicBezTo>
                <a:cubicBezTo>
                  <a:pt x="633" y="842"/>
                  <a:pt x="606" y="921"/>
                  <a:pt x="575" y="921"/>
                </a:cubicBezTo>
                <a:cubicBezTo>
                  <a:pt x="544" y="920"/>
                  <a:pt x="520" y="841"/>
                  <a:pt x="514" y="810"/>
                </a:cubicBezTo>
                <a:cubicBezTo>
                  <a:pt x="499" y="735"/>
                  <a:pt x="549" y="503"/>
                  <a:pt x="549" y="503"/>
                </a:cubicBezTo>
                <a:cubicBezTo>
                  <a:pt x="541" y="500"/>
                  <a:pt x="527" y="486"/>
                  <a:pt x="524" y="427"/>
                </a:cubicBezTo>
                <a:lnTo>
                  <a:pt x="417" y="427"/>
                </a:lnTo>
                <a:lnTo>
                  <a:pt x="417" y="427"/>
                </a:lnTo>
                <a:cubicBezTo>
                  <a:pt x="320" y="427"/>
                  <a:pt x="229" y="510"/>
                  <a:pt x="241" y="612"/>
                </a:cubicBezTo>
                <a:lnTo>
                  <a:pt x="266" y="801"/>
                </a:lnTo>
                <a:cubicBezTo>
                  <a:pt x="286" y="902"/>
                  <a:pt x="345" y="983"/>
                  <a:pt x="443" y="983"/>
                </a:cubicBezTo>
                <a:lnTo>
                  <a:pt x="711" y="983"/>
                </a:lnTo>
                <a:cubicBezTo>
                  <a:pt x="809" y="983"/>
                  <a:pt x="868" y="899"/>
                  <a:pt x="888" y="799"/>
                </a:cubicBezTo>
                <a:lnTo>
                  <a:pt x="913" y="609"/>
                </a:lnTo>
                <a:cubicBezTo>
                  <a:pt x="925" y="510"/>
                  <a:pt x="834" y="427"/>
                  <a:pt x="737" y="427"/>
                </a:cubicBezTo>
                <a:close/>
                <a:moveTo>
                  <a:pt x="218" y="308"/>
                </a:moveTo>
                <a:cubicBezTo>
                  <a:pt x="280" y="308"/>
                  <a:pt x="330" y="258"/>
                  <a:pt x="330" y="196"/>
                </a:cubicBezTo>
                <a:cubicBezTo>
                  <a:pt x="330" y="134"/>
                  <a:pt x="280" y="83"/>
                  <a:pt x="218" y="83"/>
                </a:cubicBezTo>
                <a:cubicBezTo>
                  <a:pt x="156" y="83"/>
                  <a:pt x="105" y="134"/>
                  <a:pt x="105" y="196"/>
                </a:cubicBezTo>
                <a:cubicBezTo>
                  <a:pt x="105" y="258"/>
                  <a:pt x="156" y="308"/>
                  <a:pt x="218" y="308"/>
                </a:cubicBezTo>
                <a:close/>
                <a:moveTo>
                  <a:pt x="318" y="344"/>
                </a:moveTo>
                <a:lnTo>
                  <a:pt x="118" y="344"/>
                </a:lnTo>
                <a:lnTo>
                  <a:pt x="118" y="343"/>
                </a:lnTo>
                <a:cubicBezTo>
                  <a:pt x="57" y="343"/>
                  <a:pt x="0" y="395"/>
                  <a:pt x="7" y="458"/>
                </a:cubicBezTo>
                <a:lnTo>
                  <a:pt x="23" y="577"/>
                </a:lnTo>
                <a:cubicBezTo>
                  <a:pt x="35" y="639"/>
                  <a:pt x="73" y="689"/>
                  <a:pt x="134" y="689"/>
                </a:cubicBezTo>
                <a:lnTo>
                  <a:pt x="191" y="689"/>
                </a:lnTo>
                <a:lnTo>
                  <a:pt x="180" y="606"/>
                </a:lnTo>
                <a:lnTo>
                  <a:pt x="180" y="606"/>
                </a:lnTo>
                <a:lnTo>
                  <a:pt x="180" y="606"/>
                </a:lnTo>
                <a:cubicBezTo>
                  <a:pt x="173" y="549"/>
                  <a:pt x="191" y="493"/>
                  <a:pt x="231" y="449"/>
                </a:cubicBezTo>
                <a:cubicBezTo>
                  <a:pt x="252" y="425"/>
                  <a:pt x="279" y="406"/>
                  <a:pt x="308" y="393"/>
                </a:cubicBezTo>
                <a:cubicBezTo>
                  <a:pt x="333" y="379"/>
                  <a:pt x="359" y="371"/>
                  <a:pt x="387" y="367"/>
                </a:cubicBezTo>
                <a:cubicBezTo>
                  <a:pt x="367" y="352"/>
                  <a:pt x="343" y="344"/>
                  <a:pt x="318" y="344"/>
                </a:cubicBezTo>
                <a:close/>
                <a:moveTo>
                  <a:pt x="931" y="308"/>
                </a:moveTo>
                <a:cubicBezTo>
                  <a:pt x="993" y="308"/>
                  <a:pt x="1043" y="258"/>
                  <a:pt x="1043" y="196"/>
                </a:cubicBezTo>
                <a:cubicBezTo>
                  <a:pt x="1043" y="134"/>
                  <a:pt x="993" y="83"/>
                  <a:pt x="931" y="83"/>
                </a:cubicBezTo>
                <a:cubicBezTo>
                  <a:pt x="869" y="83"/>
                  <a:pt x="819" y="134"/>
                  <a:pt x="819" y="196"/>
                </a:cubicBezTo>
                <a:cubicBezTo>
                  <a:pt x="819" y="258"/>
                  <a:pt x="869" y="308"/>
                  <a:pt x="931" y="308"/>
                </a:cubicBezTo>
                <a:close/>
                <a:moveTo>
                  <a:pt x="1031" y="344"/>
                </a:moveTo>
                <a:lnTo>
                  <a:pt x="831" y="344"/>
                </a:lnTo>
                <a:lnTo>
                  <a:pt x="831" y="343"/>
                </a:lnTo>
                <a:cubicBezTo>
                  <a:pt x="806" y="343"/>
                  <a:pt x="782" y="352"/>
                  <a:pt x="763" y="366"/>
                </a:cubicBezTo>
                <a:cubicBezTo>
                  <a:pt x="792" y="370"/>
                  <a:pt x="821" y="379"/>
                  <a:pt x="847" y="393"/>
                </a:cubicBezTo>
                <a:cubicBezTo>
                  <a:pt x="877" y="406"/>
                  <a:pt x="903" y="426"/>
                  <a:pt x="925" y="450"/>
                </a:cubicBezTo>
                <a:cubicBezTo>
                  <a:pt x="963" y="494"/>
                  <a:pt x="981" y="548"/>
                  <a:pt x="974" y="603"/>
                </a:cubicBezTo>
                <a:lnTo>
                  <a:pt x="974" y="603"/>
                </a:lnTo>
                <a:lnTo>
                  <a:pt x="974" y="603"/>
                </a:lnTo>
                <a:lnTo>
                  <a:pt x="962" y="689"/>
                </a:lnTo>
                <a:lnTo>
                  <a:pt x="1015" y="689"/>
                </a:lnTo>
                <a:cubicBezTo>
                  <a:pt x="1076" y="689"/>
                  <a:pt x="1114" y="637"/>
                  <a:pt x="1126" y="575"/>
                </a:cubicBezTo>
                <a:lnTo>
                  <a:pt x="1142" y="456"/>
                </a:lnTo>
                <a:cubicBezTo>
                  <a:pt x="1149" y="395"/>
                  <a:pt x="1092" y="344"/>
                  <a:pt x="1031" y="344"/>
                </a:cubicBezTo>
                <a:close/>
                <a:moveTo>
                  <a:pt x="756" y="184"/>
                </a:moveTo>
                <a:cubicBezTo>
                  <a:pt x="756" y="286"/>
                  <a:pt x="676" y="369"/>
                  <a:pt x="577" y="369"/>
                </a:cubicBezTo>
                <a:cubicBezTo>
                  <a:pt x="478" y="369"/>
                  <a:pt x="398" y="286"/>
                  <a:pt x="398" y="184"/>
                </a:cubicBezTo>
                <a:cubicBezTo>
                  <a:pt x="398" y="82"/>
                  <a:pt x="478" y="0"/>
                  <a:pt x="577" y="0"/>
                </a:cubicBezTo>
                <a:cubicBezTo>
                  <a:pt x="676" y="0"/>
                  <a:pt x="756" y="82"/>
                  <a:pt x="756" y="184"/>
                </a:cubicBezTo>
                <a:close/>
              </a:path>
            </a:pathLst>
          </a:custGeom>
          <a:solidFill>
            <a:schemeClr val="bg1"/>
          </a:solidFill>
          <a:ln>
            <a:noFill/>
          </a:ln>
        </p:spPr>
        <p:txBody>
          <a:bodyPr vert="horz" wrap="square" lIns="91400" tIns="45699" rIns="91400" bIns="45699" numCol="1" anchor="t" anchorCtr="0" compatLnSpc="1"/>
          <a:lstStyle/>
          <a:p>
            <a:endParaRPr lang="zh-CN" altLang="en-US" sz="1865">
              <a:solidFill>
                <a:schemeClr val="tx1">
                  <a:lumMod val="75000"/>
                  <a:lumOff val="25000"/>
                </a:schemeClr>
              </a:solidFill>
              <a:cs typeface="+mn-ea"/>
              <a:sym typeface="+mn-lt"/>
            </a:endParaRPr>
          </a:p>
        </p:txBody>
      </p:sp>
      <p:sp>
        <p:nvSpPr>
          <p:cNvPr id="69" name="Freeform 16"/>
          <p:cNvSpPr>
            <a:spLocks noEditPoints="1"/>
          </p:cNvSpPr>
          <p:nvPr/>
        </p:nvSpPr>
        <p:spPr bwMode="auto">
          <a:xfrm>
            <a:off x="6513125" y="4688424"/>
            <a:ext cx="752080" cy="600075"/>
          </a:xfrm>
          <a:custGeom>
            <a:avLst/>
            <a:gdLst>
              <a:gd name="T0" fmla="*/ 1238 w 1238"/>
              <a:gd name="T1" fmla="*/ 579 h 986"/>
              <a:gd name="T2" fmla="*/ 424 w 1238"/>
              <a:gd name="T3" fmla="*/ 579 h 986"/>
              <a:gd name="T4" fmla="*/ 443 w 1238"/>
              <a:gd name="T5" fmla="*/ 209 h 986"/>
              <a:gd name="T6" fmla="*/ 357 w 1238"/>
              <a:gd name="T7" fmla="*/ 223 h 986"/>
              <a:gd name="T8" fmla="*/ 329 w 1238"/>
              <a:gd name="T9" fmla="*/ 254 h 986"/>
              <a:gd name="T10" fmla="*/ 441 w 1238"/>
              <a:gd name="T11" fmla="*/ 316 h 986"/>
              <a:gd name="T12" fmla="*/ 311 w 1238"/>
              <a:gd name="T13" fmla="*/ 0 h 986"/>
              <a:gd name="T14" fmla="*/ 311 w 1238"/>
              <a:gd name="T15" fmla="*/ 620 h 986"/>
              <a:gd name="T16" fmla="*/ 367 w 1238"/>
              <a:gd name="T17" fmla="*/ 550 h 986"/>
              <a:gd name="T18" fmla="*/ 329 w 1238"/>
              <a:gd name="T19" fmla="*/ 473 h 986"/>
              <a:gd name="T20" fmla="*/ 295 w 1238"/>
              <a:gd name="T21" fmla="*/ 516 h 986"/>
              <a:gd name="T22" fmla="*/ 168 w 1238"/>
              <a:gd name="T23" fmla="*/ 370 h 986"/>
              <a:gd name="T24" fmla="*/ 295 w 1238"/>
              <a:gd name="T25" fmla="*/ 410 h 986"/>
              <a:gd name="T26" fmla="*/ 229 w 1238"/>
              <a:gd name="T27" fmla="*/ 307 h 986"/>
              <a:gd name="T28" fmla="*/ 295 w 1238"/>
              <a:gd name="T29" fmla="*/ 127 h 986"/>
              <a:gd name="T30" fmla="*/ 329 w 1238"/>
              <a:gd name="T31" fmla="*/ 104 h 986"/>
              <a:gd name="T32" fmla="*/ 443 w 1238"/>
              <a:gd name="T33" fmla="*/ 209 h 986"/>
              <a:gd name="T34" fmla="*/ 295 w 1238"/>
              <a:gd name="T35" fmla="*/ 186 h 986"/>
              <a:gd name="T36" fmla="*/ 295 w 1238"/>
              <a:gd name="T37" fmla="*/ 245 h 986"/>
              <a:gd name="T38" fmla="*/ 329 w 1238"/>
              <a:gd name="T39" fmla="*/ 413 h 986"/>
              <a:gd name="T40" fmla="*/ 357 w 1238"/>
              <a:gd name="T41" fmla="*/ 398 h 986"/>
              <a:gd name="T42" fmla="*/ 359 w 1238"/>
              <a:gd name="T43" fmla="*/ 356 h 986"/>
              <a:gd name="T44" fmla="*/ 329 w 1238"/>
              <a:gd name="T45" fmla="*/ 413 h 986"/>
              <a:gd name="T46" fmla="*/ 854 w 1238"/>
              <a:gd name="T47" fmla="*/ 713 h 986"/>
              <a:gd name="T48" fmla="*/ 904 w 1238"/>
              <a:gd name="T49" fmla="*/ 665 h 986"/>
              <a:gd name="T50" fmla="*/ 854 w 1238"/>
              <a:gd name="T51" fmla="*/ 617 h 986"/>
              <a:gd name="T52" fmla="*/ 810 w 1238"/>
              <a:gd name="T53" fmla="*/ 416 h 986"/>
              <a:gd name="T54" fmla="*/ 784 w 1238"/>
              <a:gd name="T55" fmla="*/ 477 h 986"/>
              <a:gd name="T56" fmla="*/ 810 w 1238"/>
              <a:gd name="T57" fmla="*/ 416 h 986"/>
              <a:gd name="T58" fmla="*/ 1004 w 1238"/>
              <a:gd name="T59" fmla="*/ 447 h 986"/>
              <a:gd name="T60" fmla="*/ 854 w 1238"/>
              <a:gd name="T61" fmla="*/ 418 h 986"/>
              <a:gd name="T62" fmla="*/ 977 w 1238"/>
              <a:gd name="T63" fmla="*/ 557 h 986"/>
              <a:gd name="T64" fmla="*/ 854 w 1238"/>
              <a:gd name="T65" fmla="*/ 792 h 986"/>
              <a:gd name="T66" fmla="*/ 810 w 1238"/>
              <a:gd name="T67" fmla="*/ 849 h 986"/>
              <a:gd name="T68" fmla="*/ 643 w 1238"/>
              <a:gd name="T69" fmla="*/ 658 h 986"/>
              <a:gd name="T70" fmla="*/ 810 w 1238"/>
              <a:gd name="T71" fmla="*/ 710 h 986"/>
              <a:gd name="T72" fmla="*/ 724 w 1238"/>
              <a:gd name="T73" fmla="*/ 575 h 986"/>
              <a:gd name="T74" fmla="*/ 810 w 1238"/>
              <a:gd name="T75" fmla="*/ 339 h 986"/>
              <a:gd name="T76" fmla="*/ 854 w 1238"/>
              <a:gd name="T77" fmla="*/ 309 h 986"/>
              <a:gd name="T78" fmla="*/ 1004 w 1238"/>
              <a:gd name="T79" fmla="*/ 447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38" h="986">
                <a:moveTo>
                  <a:pt x="831" y="172"/>
                </a:moveTo>
                <a:cubicBezTo>
                  <a:pt x="1055" y="172"/>
                  <a:pt x="1238" y="354"/>
                  <a:pt x="1238" y="579"/>
                </a:cubicBezTo>
                <a:cubicBezTo>
                  <a:pt x="1238" y="804"/>
                  <a:pt x="1055" y="986"/>
                  <a:pt x="831" y="986"/>
                </a:cubicBezTo>
                <a:cubicBezTo>
                  <a:pt x="606" y="986"/>
                  <a:pt x="424" y="804"/>
                  <a:pt x="424" y="579"/>
                </a:cubicBezTo>
                <a:cubicBezTo>
                  <a:pt x="424" y="354"/>
                  <a:pt x="606" y="172"/>
                  <a:pt x="831" y="172"/>
                </a:cubicBezTo>
                <a:close/>
                <a:moveTo>
                  <a:pt x="443" y="209"/>
                </a:moveTo>
                <a:lnTo>
                  <a:pt x="443" y="209"/>
                </a:lnTo>
                <a:lnTo>
                  <a:pt x="357" y="223"/>
                </a:lnTo>
                <a:cubicBezTo>
                  <a:pt x="350" y="204"/>
                  <a:pt x="346" y="197"/>
                  <a:pt x="329" y="187"/>
                </a:cubicBezTo>
                <a:lnTo>
                  <a:pt x="329" y="254"/>
                </a:lnTo>
                <a:cubicBezTo>
                  <a:pt x="375" y="266"/>
                  <a:pt x="406" y="279"/>
                  <a:pt x="422" y="293"/>
                </a:cubicBezTo>
                <a:cubicBezTo>
                  <a:pt x="430" y="300"/>
                  <a:pt x="436" y="308"/>
                  <a:pt x="441" y="316"/>
                </a:cubicBezTo>
                <a:cubicBezTo>
                  <a:pt x="480" y="260"/>
                  <a:pt x="533" y="215"/>
                  <a:pt x="594" y="185"/>
                </a:cubicBezTo>
                <a:cubicBezTo>
                  <a:pt x="546" y="76"/>
                  <a:pt x="437" y="0"/>
                  <a:pt x="311" y="0"/>
                </a:cubicBezTo>
                <a:cubicBezTo>
                  <a:pt x="139" y="0"/>
                  <a:pt x="0" y="139"/>
                  <a:pt x="0" y="310"/>
                </a:cubicBezTo>
                <a:cubicBezTo>
                  <a:pt x="0" y="481"/>
                  <a:pt x="139" y="620"/>
                  <a:pt x="311" y="620"/>
                </a:cubicBezTo>
                <a:cubicBezTo>
                  <a:pt x="331" y="620"/>
                  <a:pt x="352" y="618"/>
                  <a:pt x="372" y="614"/>
                </a:cubicBezTo>
                <a:cubicBezTo>
                  <a:pt x="368" y="593"/>
                  <a:pt x="367" y="572"/>
                  <a:pt x="367" y="550"/>
                </a:cubicBezTo>
                <a:cubicBezTo>
                  <a:pt x="367" y="521"/>
                  <a:pt x="370" y="493"/>
                  <a:pt x="376" y="465"/>
                </a:cubicBezTo>
                <a:cubicBezTo>
                  <a:pt x="361" y="470"/>
                  <a:pt x="345" y="472"/>
                  <a:pt x="329" y="473"/>
                </a:cubicBezTo>
                <a:lnTo>
                  <a:pt x="329" y="516"/>
                </a:lnTo>
                <a:lnTo>
                  <a:pt x="295" y="516"/>
                </a:lnTo>
                <a:lnTo>
                  <a:pt x="295" y="473"/>
                </a:lnTo>
                <a:cubicBezTo>
                  <a:pt x="226" y="467"/>
                  <a:pt x="180" y="440"/>
                  <a:pt x="168" y="370"/>
                </a:cubicBezTo>
                <a:lnTo>
                  <a:pt x="261" y="359"/>
                </a:lnTo>
                <a:cubicBezTo>
                  <a:pt x="265" y="385"/>
                  <a:pt x="271" y="398"/>
                  <a:pt x="295" y="410"/>
                </a:cubicBezTo>
                <a:lnTo>
                  <a:pt x="295" y="329"/>
                </a:lnTo>
                <a:cubicBezTo>
                  <a:pt x="264" y="320"/>
                  <a:pt x="242" y="313"/>
                  <a:pt x="229" y="307"/>
                </a:cubicBezTo>
                <a:cubicBezTo>
                  <a:pt x="173" y="279"/>
                  <a:pt x="166" y="200"/>
                  <a:pt x="210" y="157"/>
                </a:cubicBezTo>
                <a:cubicBezTo>
                  <a:pt x="229" y="139"/>
                  <a:pt x="257" y="129"/>
                  <a:pt x="295" y="127"/>
                </a:cubicBezTo>
                <a:lnTo>
                  <a:pt x="295" y="104"/>
                </a:lnTo>
                <a:lnTo>
                  <a:pt x="329" y="104"/>
                </a:lnTo>
                <a:lnTo>
                  <a:pt x="329" y="127"/>
                </a:lnTo>
                <a:cubicBezTo>
                  <a:pt x="384" y="130"/>
                  <a:pt x="430" y="151"/>
                  <a:pt x="443" y="209"/>
                </a:cubicBezTo>
                <a:close/>
                <a:moveTo>
                  <a:pt x="295" y="186"/>
                </a:moveTo>
                <a:lnTo>
                  <a:pt x="295" y="186"/>
                </a:lnTo>
                <a:cubicBezTo>
                  <a:pt x="274" y="193"/>
                  <a:pt x="259" y="212"/>
                  <a:pt x="275" y="233"/>
                </a:cubicBezTo>
                <a:cubicBezTo>
                  <a:pt x="279" y="238"/>
                  <a:pt x="285" y="242"/>
                  <a:pt x="295" y="245"/>
                </a:cubicBezTo>
                <a:lnTo>
                  <a:pt x="295" y="186"/>
                </a:lnTo>
                <a:close/>
                <a:moveTo>
                  <a:pt x="329" y="413"/>
                </a:moveTo>
                <a:lnTo>
                  <a:pt x="329" y="413"/>
                </a:lnTo>
                <a:cubicBezTo>
                  <a:pt x="342" y="410"/>
                  <a:pt x="351" y="405"/>
                  <a:pt x="357" y="398"/>
                </a:cubicBezTo>
                <a:cubicBezTo>
                  <a:pt x="363" y="392"/>
                  <a:pt x="366" y="384"/>
                  <a:pt x="366" y="376"/>
                </a:cubicBezTo>
                <a:cubicBezTo>
                  <a:pt x="366" y="368"/>
                  <a:pt x="364" y="362"/>
                  <a:pt x="359" y="356"/>
                </a:cubicBezTo>
                <a:cubicBezTo>
                  <a:pt x="354" y="350"/>
                  <a:pt x="344" y="344"/>
                  <a:pt x="329" y="339"/>
                </a:cubicBezTo>
                <a:lnTo>
                  <a:pt x="329" y="413"/>
                </a:lnTo>
                <a:close/>
                <a:moveTo>
                  <a:pt x="854" y="713"/>
                </a:moveTo>
                <a:lnTo>
                  <a:pt x="854" y="713"/>
                </a:lnTo>
                <a:cubicBezTo>
                  <a:pt x="871" y="710"/>
                  <a:pt x="884" y="703"/>
                  <a:pt x="892" y="695"/>
                </a:cubicBezTo>
                <a:cubicBezTo>
                  <a:pt x="900" y="686"/>
                  <a:pt x="904" y="676"/>
                  <a:pt x="904" y="665"/>
                </a:cubicBezTo>
                <a:cubicBezTo>
                  <a:pt x="904" y="656"/>
                  <a:pt x="901" y="647"/>
                  <a:pt x="894" y="639"/>
                </a:cubicBezTo>
                <a:cubicBezTo>
                  <a:pt x="887" y="631"/>
                  <a:pt x="874" y="624"/>
                  <a:pt x="854" y="617"/>
                </a:cubicBezTo>
                <a:lnTo>
                  <a:pt x="854" y="713"/>
                </a:lnTo>
                <a:close/>
                <a:moveTo>
                  <a:pt x="810" y="416"/>
                </a:moveTo>
                <a:lnTo>
                  <a:pt x="810" y="416"/>
                </a:lnTo>
                <a:cubicBezTo>
                  <a:pt x="783" y="426"/>
                  <a:pt x="763" y="451"/>
                  <a:pt x="784" y="477"/>
                </a:cubicBezTo>
                <a:cubicBezTo>
                  <a:pt x="789" y="484"/>
                  <a:pt x="798" y="489"/>
                  <a:pt x="810" y="494"/>
                </a:cubicBezTo>
                <a:lnTo>
                  <a:pt x="810" y="416"/>
                </a:lnTo>
                <a:close/>
                <a:moveTo>
                  <a:pt x="1004" y="447"/>
                </a:moveTo>
                <a:lnTo>
                  <a:pt x="1004" y="447"/>
                </a:lnTo>
                <a:lnTo>
                  <a:pt x="892" y="464"/>
                </a:lnTo>
                <a:cubicBezTo>
                  <a:pt x="883" y="440"/>
                  <a:pt x="877" y="430"/>
                  <a:pt x="854" y="418"/>
                </a:cubicBezTo>
                <a:lnTo>
                  <a:pt x="854" y="505"/>
                </a:lnTo>
                <a:cubicBezTo>
                  <a:pt x="916" y="521"/>
                  <a:pt x="956" y="539"/>
                  <a:pt x="977" y="557"/>
                </a:cubicBezTo>
                <a:cubicBezTo>
                  <a:pt x="1043" y="616"/>
                  <a:pt x="1024" y="719"/>
                  <a:pt x="953" y="765"/>
                </a:cubicBezTo>
                <a:cubicBezTo>
                  <a:pt x="925" y="783"/>
                  <a:pt x="892" y="791"/>
                  <a:pt x="854" y="792"/>
                </a:cubicBezTo>
                <a:lnTo>
                  <a:pt x="854" y="849"/>
                </a:lnTo>
                <a:lnTo>
                  <a:pt x="810" y="849"/>
                </a:lnTo>
                <a:lnTo>
                  <a:pt x="810" y="792"/>
                </a:lnTo>
                <a:cubicBezTo>
                  <a:pt x="720" y="784"/>
                  <a:pt x="660" y="750"/>
                  <a:pt x="643" y="658"/>
                </a:cubicBezTo>
                <a:lnTo>
                  <a:pt x="765" y="644"/>
                </a:lnTo>
                <a:cubicBezTo>
                  <a:pt x="772" y="677"/>
                  <a:pt x="779" y="695"/>
                  <a:pt x="810" y="710"/>
                </a:cubicBezTo>
                <a:lnTo>
                  <a:pt x="810" y="604"/>
                </a:lnTo>
                <a:cubicBezTo>
                  <a:pt x="770" y="593"/>
                  <a:pt x="741" y="583"/>
                  <a:pt x="724" y="575"/>
                </a:cubicBezTo>
                <a:cubicBezTo>
                  <a:pt x="650" y="539"/>
                  <a:pt x="641" y="434"/>
                  <a:pt x="699" y="379"/>
                </a:cubicBezTo>
                <a:cubicBezTo>
                  <a:pt x="724" y="355"/>
                  <a:pt x="761" y="341"/>
                  <a:pt x="810" y="339"/>
                </a:cubicBezTo>
                <a:lnTo>
                  <a:pt x="810" y="309"/>
                </a:lnTo>
                <a:lnTo>
                  <a:pt x="854" y="309"/>
                </a:lnTo>
                <a:lnTo>
                  <a:pt x="854" y="339"/>
                </a:lnTo>
                <a:cubicBezTo>
                  <a:pt x="927" y="343"/>
                  <a:pt x="987" y="370"/>
                  <a:pt x="1004" y="447"/>
                </a:cubicBezTo>
                <a:close/>
              </a:path>
            </a:pathLst>
          </a:custGeom>
          <a:solidFill>
            <a:schemeClr val="bg1"/>
          </a:solidFill>
          <a:ln>
            <a:noFill/>
          </a:ln>
        </p:spPr>
        <p:txBody>
          <a:bodyPr vert="horz" wrap="square" lIns="91400" tIns="45699" rIns="91400" bIns="45699" numCol="1" anchor="t" anchorCtr="0" compatLnSpc="1"/>
          <a:lstStyle/>
          <a:p>
            <a:endParaRPr lang="zh-CN" altLang="en-US" sz="1865">
              <a:solidFill>
                <a:schemeClr val="tx1">
                  <a:lumMod val="75000"/>
                  <a:lumOff val="25000"/>
                </a:schemeClr>
              </a:solidFill>
              <a:cs typeface="+mn-ea"/>
              <a:sym typeface="+mn-lt"/>
            </a:endParaRPr>
          </a:p>
        </p:txBody>
      </p:sp>
      <p:sp>
        <p:nvSpPr>
          <p:cNvPr id="115" name="Freeform 17"/>
          <p:cNvSpPr>
            <a:spLocks noEditPoints="1"/>
          </p:cNvSpPr>
          <p:nvPr/>
        </p:nvSpPr>
        <p:spPr bwMode="auto">
          <a:xfrm>
            <a:off x="4406033" y="3432710"/>
            <a:ext cx="612455" cy="614364"/>
          </a:xfrm>
          <a:custGeom>
            <a:avLst/>
            <a:gdLst>
              <a:gd name="T0" fmla="*/ 504 w 1008"/>
              <a:gd name="T1" fmla="*/ 1009 h 1009"/>
              <a:gd name="T2" fmla="*/ 0 w 1008"/>
              <a:gd name="T3" fmla="*/ 504 h 1009"/>
              <a:gd name="T4" fmla="*/ 504 w 1008"/>
              <a:gd name="T5" fmla="*/ 0 h 1009"/>
              <a:gd name="T6" fmla="*/ 1008 w 1008"/>
              <a:gd name="T7" fmla="*/ 504 h 1009"/>
              <a:gd name="T8" fmla="*/ 504 w 1008"/>
              <a:gd name="T9" fmla="*/ 1009 h 1009"/>
              <a:gd name="T10" fmla="*/ 725 w 1008"/>
              <a:gd name="T11" fmla="*/ 769 h 1009"/>
              <a:gd name="T12" fmla="*/ 725 w 1008"/>
              <a:gd name="T13" fmla="*/ 769 h 1009"/>
              <a:gd name="T14" fmla="*/ 538 w 1008"/>
              <a:gd name="T15" fmla="*/ 586 h 1009"/>
              <a:gd name="T16" fmla="*/ 504 w 1008"/>
              <a:gd name="T17" fmla="*/ 592 h 1009"/>
              <a:gd name="T18" fmla="*/ 416 w 1008"/>
              <a:gd name="T19" fmla="*/ 504 h 1009"/>
              <a:gd name="T20" fmla="*/ 456 w 1008"/>
              <a:gd name="T21" fmla="*/ 431 h 1009"/>
              <a:gd name="T22" fmla="*/ 456 w 1008"/>
              <a:gd name="T23" fmla="*/ 179 h 1009"/>
              <a:gd name="T24" fmla="*/ 553 w 1008"/>
              <a:gd name="T25" fmla="*/ 179 h 1009"/>
              <a:gd name="T26" fmla="*/ 553 w 1008"/>
              <a:gd name="T27" fmla="*/ 431 h 1009"/>
              <a:gd name="T28" fmla="*/ 592 w 1008"/>
              <a:gd name="T29" fmla="*/ 504 h 1009"/>
              <a:gd name="T30" fmla="*/ 586 w 1008"/>
              <a:gd name="T31" fmla="*/ 536 h 1009"/>
              <a:gd name="T32" fmla="*/ 774 w 1008"/>
              <a:gd name="T33" fmla="*/ 719 h 1009"/>
              <a:gd name="T34" fmla="*/ 725 w 1008"/>
              <a:gd name="T35" fmla="*/ 769 h 1009"/>
              <a:gd name="T36" fmla="*/ 168 w 1008"/>
              <a:gd name="T37" fmla="*/ 471 h 1009"/>
              <a:gd name="T38" fmla="*/ 168 w 1008"/>
              <a:gd name="T39" fmla="*/ 471 h 1009"/>
              <a:gd name="T40" fmla="*/ 234 w 1008"/>
              <a:gd name="T41" fmla="*/ 471 h 1009"/>
              <a:gd name="T42" fmla="*/ 234 w 1008"/>
              <a:gd name="T43" fmla="*/ 538 h 1009"/>
              <a:gd name="T44" fmla="*/ 168 w 1008"/>
              <a:gd name="T45" fmla="*/ 538 h 1009"/>
              <a:gd name="T46" fmla="*/ 168 w 1008"/>
              <a:gd name="T47" fmla="*/ 471 h 1009"/>
              <a:gd name="T48" fmla="*/ 774 w 1008"/>
              <a:gd name="T49" fmla="*/ 471 h 1009"/>
              <a:gd name="T50" fmla="*/ 774 w 1008"/>
              <a:gd name="T51" fmla="*/ 471 h 1009"/>
              <a:gd name="T52" fmla="*/ 840 w 1008"/>
              <a:gd name="T53" fmla="*/ 471 h 1009"/>
              <a:gd name="T54" fmla="*/ 840 w 1008"/>
              <a:gd name="T55" fmla="*/ 538 h 1009"/>
              <a:gd name="T56" fmla="*/ 774 w 1008"/>
              <a:gd name="T57" fmla="*/ 538 h 1009"/>
              <a:gd name="T58" fmla="*/ 774 w 1008"/>
              <a:gd name="T59" fmla="*/ 471 h 1009"/>
              <a:gd name="T60" fmla="*/ 470 w 1008"/>
              <a:gd name="T61" fmla="*/ 840 h 1009"/>
              <a:gd name="T62" fmla="*/ 470 w 1008"/>
              <a:gd name="T63" fmla="*/ 840 h 1009"/>
              <a:gd name="T64" fmla="*/ 470 w 1008"/>
              <a:gd name="T65" fmla="*/ 775 h 1009"/>
              <a:gd name="T66" fmla="*/ 538 w 1008"/>
              <a:gd name="T67" fmla="*/ 775 h 1009"/>
              <a:gd name="T68" fmla="*/ 538 w 1008"/>
              <a:gd name="T69" fmla="*/ 840 h 1009"/>
              <a:gd name="T70" fmla="*/ 470 w 1008"/>
              <a:gd name="T71" fmla="*/ 840 h 1009"/>
              <a:gd name="T72" fmla="*/ 504 w 1008"/>
              <a:gd name="T73" fmla="*/ 912 h 1009"/>
              <a:gd name="T74" fmla="*/ 504 w 1008"/>
              <a:gd name="T75" fmla="*/ 912 h 1009"/>
              <a:gd name="T76" fmla="*/ 912 w 1008"/>
              <a:gd name="T77" fmla="*/ 504 h 1009"/>
              <a:gd name="T78" fmla="*/ 504 w 1008"/>
              <a:gd name="T79" fmla="*/ 97 h 1009"/>
              <a:gd name="T80" fmla="*/ 96 w 1008"/>
              <a:gd name="T81" fmla="*/ 504 h 1009"/>
              <a:gd name="T82" fmla="*/ 504 w 1008"/>
              <a:gd name="T83" fmla="*/ 912 h 10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08" h="1009">
                <a:moveTo>
                  <a:pt x="504" y="1009"/>
                </a:moveTo>
                <a:cubicBezTo>
                  <a:pt x="226" y="1009"/>
                  <a:pt x="0" y="783"/>
                  <a:pt x="0" y="504"/>
                </a:cubicBezTo>
                <a:cubicBezTo>
                  <a:pt x="0" y="226"/>
                  <a:pt x="226" y="0"/>
                  <a:pt x="504" y="0"/>
                </a:cubicBezTo>
                <a:cubicBezTo>
                  <a:pt x="782" y="0"/>
                  <a:pt x="1008" y="226"/>
                  <a:pt x="1008" y="504"/>
                </a:cubicBezTo>
                <a:cubicBezTo>
                  <a:pt x="1008" y="783"/>
                  <a:pt x="782" y="1009"/>
                  <a:pt x="504" y="1009"/>
                </a:cubicBezTo>
                <a:close/>
                <a:moveTo>
                  <a:pt x="725" y="769"/>
                </a:moveTo>
                <a:lnTo>
                  <a:pt x="725" y="769"/>
                </a:lnTo>
                <a:lnTo>
                  <a:pt x="538" y="586"/>
                </a:lnTo>
                <a:cubicBezTo>
                  <a:pt x="528" y="590"/>
                  <a:pt x="516" y="592"/>
                  <a:pt x="504" y="592"/>
                </a:cubicBezTo>
                <a:cubicBezTo>
                  <a:pt x="455" y="592"/>
                  <a:pt x="416" y="553"/>
                  <a:pt x="416" y="504"/>
                </a:cubicBezTo>
                <a:cubicBezTo>
                  <a:pt x="416" y="474"/>
                  <a:pt x="432" y="447"/>
                  <a:pt x="456" y="431"/>
                </a:cubicBezTo>
                <a:lnTo>
                  <a:pt x="456" y="179"/>
                </a:lnTo>
                <a:cubicBezTo>
                  <a:pt x="456" y="115"/>
                  <a:pt x="553" y="115"/>
                  <a:pt x="553" y="179"/>
                </a:cubicBezTo>
                <a:lnTo>
                  <a:pt x="553" y="431"/>
                </a:lnTo>
                <a:cubicBezTo>
                  <a:pt x="576" y="447"/>
                  <a:pt x="592" y="474"/>
                  <a:pt x="592" y="504"/>
                </a:cubicBezTo>
                <a:cubicBezTo>
                  <a:pt x="592" y="516"/>
                  <a:pt x="590" y="526"/>
                  <a:pt x="586" y="536"/>
                </a:cubicBezTo>
                <a:lnTo>
                  <a:pt x="774" y="719"/>
                </a:lnTo>
                <a:cubicBezTo>
                  <a:pt x="806" y="751"/>
                  <a:pt x="758" y="801"/>
                  <a:pt x="725" y="769"/>
                </a:cubicBezTo>
                <a:close/>
                <a:moveTo>
                  <a:pt x="168" y="471"/>
                </a:moveTo>
                <a:lnTo>
                  <a:pt x="168" y="471"/>
                </a:lnTo>
                <a:lnTo>
                  <a:pt x="234" y="471"/>
                </a:lnTo>
                <a:cubicBezTo>
                  <a:pt x="278" y="471"/>
                  <a:pt x="278" y="538"/>
                  <a:pt x="234" y="538"/>
                </a:cubicBezTo>
                <a:lnTo>
                  <a:pt x="168" y="538"/>
                </a:lnTo>
                <a:cubicBezTo>
                  <a:pt x="123" y="538"/>
                  <a:pt x="123" y="471"/>
                  <a:pt x="168" y="471"/>
                </a:cubicBezTo>
                <a:close/>
                <a:moveTo>
                  <a:pt x="774" y="471"/>
                </a:moveTo>
                <a:lnTo>
                  <a:pt x="774" y="471"/>
                </a:lnTo>
                <a:lnTo>
                  <a:pt x="840" y="471"/>
                </a:lnTo>
                <a:cubicBezTo>
                  <a:pt x="885" y="471"/>
                  <a:pt x="885" y="538"/>
                  <a:pt x="840" y="538"/>
                </a:cubicBezTo>
                <a:lnTo>
                  <a:pt x="774" y="538"/>
                </a:lnTo>
                <a:cubicBezTo>
                  <a:pt x="730" y="538"/>
                  <a:pt x="730" y="471"/>
                  <a:pt x="774" y="471"/>
                </a:cubicBezTo>
                <a:close/>
                <a:moveTo>
                  <a:pt x="470" y="840"/>
                </a:moveTo>
                <a:lnTo>
                  <a:pt x="470" y="840"/>
                </a:lnTo>
                <a:lnTo>
                  <a:pt x="470" y="775"/>
                </a:lnTo>
                <a:cubicBezTo>
                  <a:pt x="470" y="730"/>
                  <a:pt x="538" y="730"/>
                  <a:pt x="538" y="775"/>
                </a:cubicBezTo>
                <a:lnTo>
                  <a:pt x="538" y="840"/>
                </a:lnTo>
                <a:cubicBezTo>
                  <a:pt x="538" y="885"/>
                  <a:pt x="470" y="885"/>
                  <a:pt x="470" y="840"/>
                </a:cubicBezTo>
                <a:close/>
                <a:moveTo>
                  <a:pt x="504" y="912"/>
                </a:moveTo>
                <a:lnTo>
                  <a:pt x="504" y="912"/>
                </a:lnTo>
                <a:cubicBezTo>
                  <a:pt x="729" y="912"/>
                  <a:pt x="912" y="730"/>
                  <a:pt x="912" y="504"/>
                </a:cubicBezTo>
                <a:cubicBezTo>
                  <a:pt x="912" y="279"/>
                  <a:pt x="729" y="97"/>
                  <a:pt x="504" y="97"/>
                </a:cubicBezTo>
                <a:cubicBezTo>
                  <a:pt x="279" y="97"/>
                  <a:pt x="96" y="279"/>
                  <a:pt x="96" y="504"/>
                </a:cubicBezTo>
                <a:cubicBezTo>
                  <a:pt x="96" y="730"/>
                  <a:pt x="279" y="912"/>
                  <a:pt x="504" y="912"/>
                </a:cubicBezTo>
                <a:close/>
              </a:path>
            </a:pathLst>
          </a:custGeom>
          <a:solidFill>
            <a:schemeClr val="bg1"/>
          </a:solidFill>
          <a:ln>
            <a:noFill/>
          </a:ln>
        </p:spPr>
        <p:txBody>
          <a:bodyPr vert="horz" wrap="square" lIns="91400" tIns="45699" rIns="91400" bIns="45699" numCol="1" anchor="t" anchorCtr="0" compatLnSpc="1"/>
          <a:lstStyle/>
          <a:p>
            <a:endParaRPr lang="zh-CN" altLang="en-US" sz="1865">
              <a:solidFill>
                <a:schemeClr val="tx1">
                  <a:lumMod val="75000"/>
                  <a:lumOff val="25000"/>
                </a:schemeClr>
              </a:solidFill>
              <a:cs typeface="+mn-ea"/>
              <a:sym typeface="+mn-lt"/>
            </a:endParaRPr>
          </a:p>
        </p:txBody>
      </p:sp>
      <p:sp>
        <p:nvSpPr>
          <p:cNvPr id="116" name="TextBox 15"/>
          <p:cNvSpPr txBox="1"/>
          <p:nvPr/>
        </p:nvSpPr>
        <p:spPr>
          <a:xfrm>
            <a:off x="2285977" y="1802788"/>
            <a:ext cx="1996297" cy="369289"/>
          </a:xfrm>
          <a:prstGeom prst="rect">
            <a:avLst/>
          </a:prstGeom>
          <a:noFill/>
        </p:spPr>
        <p:txBody>
          <a:bodyPr wrap="square" lIns="91400" tIns="45699" rIns="91400" bIns="45699" rtlCol="0">
            <a:spAutoFit/>
          </a:bodyPr>
          <a:lstStyle/>
          <a:p>
            <a:pPr algn="r"/>
            <a:r>
              <a:rPr lang="en-US" altLang="zh-CN" b="1" dirty="0">
                <a:solidFill>
                  <a:schemeClr val="tx1">
                    <a:lumMod val="75000"/>
                    <a:lumOff val="25000"/>
                  </a:schemeClr>
                </a:solidFill>
                <a:cs typeface="+mn-ea"/>
                <a:sym typeface="+mn-lt"/>
              </a:rPr>
              <a:t>【</a:t>
            </a:r>
            <a:r>
              <a:rPr lang="zh-CN" altLang="en-US" b="1" dirty="0">
                <a:solidFill>
                  <a:schemeClr val="tx1">
                    <a:lumMod val="75000"/>
                    <a:lumOff val="25000"/>
                  </a:schemeClr>
                </a:solidFill>
                <a:cs typeface="+mn-ea"/>
                <a:sym typeface="+mn-lt"/>
              </a:rPr>
              <a:t>规范制度</a:t>
            </a:r>
            <a:r>
              <a:rPr lang="en-US" altLang="zh-CN" b="1" dirty="0">
                <a:solidFill>
                  <a:schemeClr val="tx1">
                    <a:lumMod val="75000"/>
                    <a:lumOff val="25000"/>
                  </a:schemeClr>
                </a:solidFill>
                <a:cs typeface="+mn-ea"/>
                <a:sym typeface="+mn-lt"/>
              </a:rPr>
              <a:t>】</a:t>
            </a:r>
            <a:endParaRPr lang="zh-CN" altLang="en-US" b="1" dirty="0">
              <a:solidFill>
                <a:schemeClr val="tx1">
                  <a:lumMod val="75000"/>
                  <a:lumOff val="25000"/>
                </a:schemeClr>
              </a:solidFill>
              <a:cs typeface="+mn-ea"/>
              <a:sym typeface="+mn-lt"/>
            </a:endParaRPr>
          </a:p>
        </p:txBody>
      </p:sp>
      <p:sp>
        <p:nvSpPr>
          <p:cNvPr id="117" name="TextBox 16"/>
          <p:cNvSpPr txBox="1"/>
          <p:nvPr/>
        </p:nvSpPr>
        <p:spPr>
          <a:xfrm>
            <a:off x="441348" y="2116464"/>
            <a:ext cx="3968371" cy="830954"/>
          </a:xfrm>
          <a:prstGeom prst="rect">
            <a:avLst/>
          </a:prstGeom>
          <a:noFill/>
        </p:spPr>
        <p:txBody>
          <a:bodyPr wrap="square" lIns="91400" tIns="45699" rIns="91400" bIns="45699" rtlCol="0">
            <a:spAutoFit/>
          </a:bodyPr>
          <a:lstStyle/>
          <a:p>
            <a:r>
              <a:rPr lang="zh-CN" altLang="en-US" sz="1600" dirty="0">
                <a:solidFill>
                  <a:schemeClr val="tx1">
                    <a:lumMod val="75000"/>
                    <a:lumOff val="25000"/>
                  </a:schemeClr>
                </a:solidFill>
                <a:cs typeface="+mn-ea"/>
                <a:sym typeface="+mn-lt"/>
              </a:rPr>
              <a:t>治理“三违”行为的规范制度是一把具体的标尺，便于衡量和规范企业与员工的行为，保证了企业治理“三违”有章可循。</a:t>
            </a:r>
          </a:p>
        </p:txBody>
      </p:sp>
      <p:sp>
        <p:nvSpPr>
          <p:cNvPr id="118" name="TextBox 19"/>
          <p:cNvSpPr txBox="1"/>
          <p:nvPr/>
        </p:nvSpPr>
        <p:spPr>
          <a:xfrm>
            <a:off x="7718533" y="1769531"/>
            <a:ext cx="1996297" cy="369289"/>
          </a:xfrm>
          <a:prstGeom prst="rect">
            <a:avLst/>
          </a:prstGeom>
          <a:noFill/>
        </p:spPr>
        <p:txBody>
          <a:bodyPr wrap="square" lIns="91400" tIns="45699" rIns="91400" bIns="45699" rtlCol="0">
            <a:spAutoFit/>
          </a:bodyPr>
          <a:lstStyle/>
          <a:p>
            <a:pPr algn="ctr"/>
            <a:r>
              <a:rPr lang="en-US" altLang="zh-CN" b="1" dirty="0">
                <a:solidFill>
                  <a:schemeClr val="tx1">
                    <a:lumMod val="75000"/>
                    <a:lumOff val="25000"/>
                  </a:schemeClr>
                </a:solidFill>
                <a:cs typeface="+mn-ea"/>
                <a:sym typeface="+mn-lt"/>
              </a:rPr>
              <a:t>【</a:t>
            </a:r>
            <a:r>
              <a:rPr lang="zh-CN" altLang="en-US" b="1" dirty="0">
                <a:solidFill>
                  <a:schemeClr val="tx1">
                    <a:lumMod val="75000"/>
                    <a:lumOff val="25000"/>
                  </a:schemeClr>
                </a:solidFill>
                <a:cs typeface="+mn-ea"/>
                <a:sym typeface="+mn-lt"/>
              </a:rPr>
              <a:t>处理</a:t>
            </a:r>
            <a:r>
              <a:rPr lang="en-US" altLang="zh-CN" b="1" dirty="0">
                <a:solidFill>
                  <a:schemeClr val="tx1">
                    <a:lumMod val="75000"/>
                    <a:lumOff val="25000"/>
                  </a:schemeClr>
                </a:solidFill>
                <a:cs typeface="+mn-ea"/>
                <a:sym typeface="+mn-lt"/>
              </a:rPr>
              <a:t>】</a:t>
            </a:r>
            <a:endParaRPr lang="zh-CN" altLang="en-US" b="1" dirty="0">
              <a:solidFill>
                <a:schemeClr val="tx1">
                  <a:lumMod val="75000"/>
                  <a:lumOff val="25000"/>
                </a:schemeClr>
              </a:solidFill>
              <a:cs typeface="+mn-ea"/>
              <a:sym typeface="+mn-lt"/>
            </a:endParaRPr>
          </a:p>
        </p:txBody>
      </p:sp>
      <p:sp>
        <p:nvSpPr>
          <p:cNvPr id="119" name="TextBox 20"/>
          <p:cNvSpPr txBox="1"/>
          <p:nvPr/>
        </p:nvSpPr>
        <p:spPr>
          <a:xfrm>
            <a:off x="8121112" y="2162959"/>
            <a:ext cx="4184541" cy="830954"/>
          </a:xfrm>
          <a:prstGeom prst="rect">
            <a:avLst/>
          </a:prstGeom>
          <a:noFill/>
        </p:spPr>
        <p:txBody>
          <a:bodyPr wrap="square" lIns="91400" tIns="45699" rIns="91400" bIns="45699" rtlCol="0">
            <a:spAutoFit/>
          </a:bodyPr>
          <a:lstStyle/>
          <a:p>
            <a:r>
              <a:rPr lang="zh-CN" altLang="en-US" sz="1600" dirty="0">
                <a:solidFill>
                  <a:schemeClr val="tx1">
                    <a:lumMod val="75000"/>
                    <a:lumOff val="25000"/>
                  </a:schemeClr>
                </a:solidFill>
                <a:cs typeface="+mn-ea"/>
                <a:sym typeface="+mn-lt"/>
              </a:rPr>
              <a:t>处理“三违”行为时，按照制度进行处理。对于同一次“三违”行为，不能重复处罚，否则会导致员工产生逆反、埋怨等心理。</a:t>
            </a:r>
          </a:p>
        </p:txBody>
      </p:sp>
      <p:sp>
        <p:nvSpPr>
          <p:cNvPr id="120" name="TextBox 21"/>
          <p:cNvSpPr txBox="1"/>
          <p:nvPr/>
        </p:nvSpPr>
        <p:spPr>
          <a:xfrm>
            <a:off x="8411850" y="3172662"/>
            <a:ext cx="1996297" cy="369289"/>
          </a:xfrm>
          <a:prstGeom prst="rect">
            <a:avLst/>
          </a:prstGeom>
          <a:noFill/>
        </p:spPr>
        <p:txBody>
          <a:bodyPr wrap="square" lIns="91400" tIns="45699" rIns="91400" bIns="45699" rtlCol="0">
            <a:spAutoFit/>
          </a:bodyPr>
          <a:lstStyle/>
          <a:p>
            <a:r>
              <a:rPr lang="en-US" altLang="zh-CN" b="1" dirty="0">
                <a:solidFill>
                  <a:schemeClr val="tx1">
                    <a:lumMod val="75000"/>
                    <a:lumOff val="25000"/>
                  </a:schemeClr>
                </a:solidFill>
                <a:cs typeface="+mn-ea"/>
                <a:sym typeface="+mn-lt"/>
              </a:rPr>
              <a:t>【</a:t>
            </a:r>
            <a:r>
              <a:rPr lang="zh-CN" altLang="en-US" b="1" dirty="0">
                <a:solidFill>
                  <a:schemeClr val="tx1">
                    <a:lumMod val="75000"/>
                    <a:lumOff val="25000"/>
                  </a:schemeClr>
                </a:solidFill>
                <a:cs typeface="+mn-ea"/>
                <a:sym typeface="+mn-lt"/>
              </a:rPr>
              <a:t>处罚</a:t>
            </a:r>
            <a:r>
              <a:rPr lang="en-US" altLang="zh-CN" b="1" dirty="0">
                <a:solidFill>
                  <a:schemeClr val="tx1">
                    <a:lumMod val="75000"/>
                    <a:lumOff val="25000"/>
                  </a:schemeClr>
                </a:solidFill>
                <a:cs typeface="+mn-ea"/>
                <a:sym typeface="+mn-lt"/>
              </a:rPr>
              <a:t>】</a:t>
            </a:r>
            <a:endParaRPr lang="zh-CN" altLang="en-US" b="1" dirty="0">
              <a:solidFill>
                <a:schemeClr val="tx1">
                  <a:lumMod val="75000"/>
                  <a:lumOff val="25000"/>
                </a:schemeClr>
              </a:solidFill>
              <a:cs typeface="+mn-ea"/>
              <a:sym typeface="+mn-lt"/>
            </a:endParaRPr>
          </a:p>
        </p:txBody>
      </p:sp>
      <p:sp>
        <p:nvSpPr>
          <p:cNvPr id="121" name="TextBox 22"/>
          <p:cNvSpPr txBox="1"/>
          <p:nvPr/>
        </p:nvSpPr>
        <p:spPr>
          <a:xfrm>
            <a:off x="8377347" y="3566090"/>
            <a:ext cx="3406499" cy="830954"/>
          </a:xfrm>
          <a:prstGeom prst="rect">
            <a:avLst/>
          </a:prstGeom>
          <a:noFill/>
        </p:spPr>
        <p:txBody>
          <a:bodyPr wrap="square" lIns="91400" tIns="45699" rIns="91400" bIns="45699" rtlCol="0">
            <a:spAutoFit/>
          </a:bodyPr>
          <a:lstStyle/>
          <a:p>
            <a:r>
              <a:rPr lang="zh-CN" altLang="en-US" sz="1600" dirty="0">
                <a:solidFill>
                  <a:schemeClr val="tx1">
                    <a:lumMod val="75000"/>
                    <a:lumOff val="25000"/>
                  </a:schemeClr>
                </a:solidFill>
                <a:cs typeface="+mn-ea"/>
                <a:sym typeface="+mn-lt"/>
              </a:rPr>
              <a:t>必须处罚的情况：</a:t>
            </a:r>
            <a:endParaRPr lang="en-US" altLang="zh-CN" sz="1600" dirty="0">
              <a:solidFill>
                <a:schemeClr val="tx1">
                  <a:lumMod val="75000"/>
                  <a:lumOff val="25000"/>
                </a:schemeClr>
              </a:solidFill>
              <a:cs typeface="+mn-ea"/>
              <a:sym typeface="+mn-lt"/>
            </a:endParaRPr>
          </a:p>
          <a:p>
            <a:r>
              <a:rPr lang="zh-CN" altLang="en-US" sz="1600" dirty="0">
                <a:solidFill>
                  <a:schemeClr val="tx1">
                    <a:lumMod val="75000"/>
                    <a:lumOff val="25000"/>
                  </a:schemeClr>
                </a:solidFill>
                <a:cs typeface="+mn-ea"/>
                <a:sym typeface="+mn-lt"/>
              </a:rPr>
              <a:t>违反禁令；重复“三违”行为；明知故犯；违章指挥；不服从管理</a:t>
            </a:r>
          </a:p>
        </p:txBody>
      </p:sp>
      <p:sp>
        <p:nvSpPr>
          <p:cNvPr id="122" name="TextBox 23"/>
          <p:cNvSpPr txBox="1"/>
          <p:nvPr/>
        </p:nvSpPr>
        <p:spPr>
          <a:xfrm>
            <a:off x="7687017" y="4512731"/>
            <a:ext cx="1996297" cy="369289"/>
          </a:xfrm>
          <a:prstGeom prst="rect">
            <a:avLst/>
          </a:prstGeom>
          <a:noFill/>
        </p:spPr>
        <p:txBody>
          <a:bodyPr wrap="square" lIns="91400" tIns="45699" rIns="91400" bIns="45699" rtlCol="0">
            <a:spAutoFit/>
          </a:bodyPr>
          <a:lstStyle/>
          <a:p>
            <a:r>
              <a:rPr lang="en-US" altLang="zh-CN" b="1" dirty="0">
                <a:solidFill>
                  <a:schemeClr val="tx1">
                    <a:lumMod val="75000"/>
                    <a:lumOff val="25000"/>
                  </a:schemeClr>
                </a:solidFill>
                <a:cs typeface="+mn-ea"/>
                <a:sym typeface="+mn-lt"/>
              </a:rPr>
              <a:t>【</a:t>
            </a:r>
            <a:r>
              <a:rPr lang="zh-CN" altLang="en-US" b="1" dirty="0">
                <a:solidFill>
                  <a:schemeClr val="tx1">
                    <a:lumMod val="75000"/>
                    <a:lumOff val="25000"/>
                  </a:schemeClr>
                </a:solidFill>
                <a:cs typeface="+mn-ea"/>
                <a:sym typeface="+mn-lt"/>
              </a:rPr>
              <a:t>检查审核</a:t>
            </a:r>
            <a:r>
              <a:rPr lang="en-US" altLang="zh-CN" b="1" dirty="0">
                <a:solidFill>
                  <a:schemeClr val="tx1">
                    <a:lumMod val="75000"/>
                    <a:lumOff val="25000"/>
                  </a:schemeClr>
                </a:solidFill>
                <a:cs typeface="+mn-ea"/>
                <a:sym typeface="+mn-lt"/>
              </a:rPr>
              <a:t>】</a:t>
            </a:r>
            <a:endParaRPr lang="zh-CN" altLang="en-US" b="1" dirty="0">
              <a:solidFill>
                <a:schemeClr val="tx1">
                  <a:lumMod val="75000"/>
                  <a:lumOff val="25000"/>
                </a:schemeClr>
              </a:solidFill>
              <a:cs typeface="+mn-ea"/>
              <a:sym typeface="+mn-lt"/>
            </a:endParaRPr>
          </a:p>
        </p:txBody>
      </p:sp>
      <p:sp>
        <p:nvSpPr>
          <p:cNvPr id="123" name="TextBox 24"/>
          <p:cNvSpPr txBox="1"/>
          <p:nvPr/>
        </p:nvSpPr>
        <p:spPr>
          <a:xfrm>
            <a:off x="7652513" y="4906159"/>
            <a:ext cx="3406499" cy="1077176"/>
          </a:xfrm>
          <a:prstGeom prst="rect">
            <a:avLst/>
          </a:prstGeom>
          <a:noFill/>
        </p:spPr>
        <p:txBody>
          <a:bodyPr wrap="square" lIns="91400" tIns="45699" rIns="91400" bIns="45699" rtlCol="0">
            <a:spAutoFit/>
          </a:bodyPr>
          <a:lstStyle/>
          <a:p>
            <a:r>
              <a:rPr lang="zh-CN" altLang="en-US" sz="1600" dirty="0">
                <a:solidFill>
                  <a:schemeClr val="tx1">
                    <a:lumMod val="75000"/>
                    <a:lumOff val="25000"/>
                  </a:schemeClr>
                </a:solidFill>
                <a:cs typeface="+mn-ea"/>
                <a:sym typeface="+mn-lt"/>
              </a:rPr>
              <a:t>在进行检查审核时，应该整体与重点兼顾。对于企业整体情况，要做到全面、到位，不能留死角。对于重点部位应该着重关注。</a:t>
            </a:r>
          </a:p>
        </p:txBody>
      </p:sp>
      <p:sp>
        <p:nvSpPr>
          <p:cNvPr id="124" name="TextBox 25"/>
          <p:cNvSpPr txBox="1"/>
          <p:nvPr/>
        </p:nvSpPr>
        <p:spPr>
          <a:xfrm>
            <a:off x="2535796" y="4528496"/>
            <a:ext cx="1996297" cy="369289"/>
          </a:xfrm>
          <a:prstGeom prst="rect">
            <a:avLst/>
          </a:prstGeom>
          <a:noFill/>
        </p:spPr>
        <p:txBody>
          <a:bodyPr wrap="square" lIns="91400" tIns="45699" rIns="91400" bIns="45699" rtlCol="0">
            <a:spAutoFit/>
          </a:bodyPr>
          <a:lstStyle/>
          <a:p>
            <a:pPr algn="ctr"/>
            <a:r>
              <a:rPr lang="en-US" altLang="zh-CN" b="1" dirty="0">
                <a:solidFill>
                  <a:schemeClr val="tx1">
                    <a:lumMod val="75000"/>
                    <a:lumOff val="25000"/>
                  </a:schemeClr>
                </a:solidFill>
                <a:cs typeface="+mn-ea"/>
                <a:sym typeface="+mn-lt"/>
              </a:rPr>
              <a:t>【</a:t>
            </a:r>
            <a:r>
              <a:rPr lang="zh-CN" altLang="en-US" b="1" dirty="0">
                <a:solidFill>
                  <a:schemeClr val="tx1">
                    <a:lumMod val="75000"/>
                    <a:lumOff val="25000"/>
                  </a:schemeClr>
                </a:solidFill>
                <a:cs typeface="+mn-ea"/>
                <a:sym typeface="+mn-lt"/>
              </a:rPr>
              <a:t>执行</a:t>
            </a:r>
            <a:r>
              <a:rPr lang="en-US" altLang="zh-CN" b="1" dirty="0">
                <a:solidFill>
                  <a:schemeClr val="tx1">
                    <a:lumMod val="75000"/>
                    <a:lumOff val="25000"/>
                  </a:schemeClr>
                </a:solidFill>
                <a:cs typeface="+mn-ea"/>
                <a:sym typeface="+mn-lt"/>
              </a:rPr>
              <a:t>】</a:t>
            </a:r>
            <a:endParaRPr lang="zh-CN" altLang="en-US" b="1" dirty="0">
              <a:solidFill>
                <a:schemeClr val="tx1">
                  <a:lumMod val="75000"/>
                  <a:lumOff val="25000"/>
                </a:schemeClr>
              </a:solidFill>
              <a:cs typeface="+mn-ea"/>
              <a:sym typeface="+mn-lt"/>
            </a:endParaRPr>
          </a:p>
        </p:txBody>
      </p:sp>
      <p:sp>
        <p:nvSpPr>
          <p:cNvPr id="125" name="TextBox 26"/>
          <p:cNvSpPr txBox="1"/>
          <p:nvPr/>
        </p:nvSpPr>
        <p:spPr>
          <a:xfrm>
            <a:off x="819302" y="4921924"/>
            <a:ext cx="3731975" cy="1077176"/>
          </a:xfrm>
          <a:prstGeom prst="rect">
            <a:avLst/>
          </a:prstGeom>
          <a:noFill/>
        </p:spPr>
        <p:txBody>
          <a:bodyPr wrap="square" lIns="91400" tIns="45699" rIns="91400" bIns="45699" rtlCol="0">
            <a:spAutoFit/>
          </a:bodyPr>
          <a:lstStyle/>
          <a:p>
            <a:r>
              <a:rPr lang="zh-CN" altLang="en-US" sz="1600" dirty="0">
                <a:solidFill>
                  <a:schemeClr val="tx1">
                    <a:lumMod val="75000"/>
                    <a:lumOff val="25000"/>
                  </a:schemeClr>
                </a:solidFill>
                <a:cs typeface="+mn-ea"/>
                <a:sym typeface="+mn-lt"/>
              </a:rPr>
              <a:t>无论多好的制度，如果没有执行，都只能是纸上谈兵，得不到有效地落实。治理“三违”制度执行的好坏，是反“三违”工作能否顺利进行的关键所在。</a:t>
            </a:r>
          </a:p>
        </p:txBody>
      </p:sp>
      <p:sp>
        <p:nvSpPr>
          <p:cNvPr id="126" name="TextBox 27"/>
          <p:cNvSpPr txBox="1"/>
          <p:nvPr/>
        </p:nvSpPr>
        <p:spPr>
          <a:xfrm>
            <a:off x="1889749" y="3172663"/>
            <a:ext cx="1996297" cy="369289"/>
          </a:xfrm>
          <a:prstGeom prst="rect">
            <a:avLst/>
          </a:prstGeom>
          <a:noFill/>
        </p:spPr>
        <p:txBody>
          <a:bodyPr wrap="square" lIns="91400" tIns="45699" rIns="91400" bIns="45699" rtlCol="0">
            <a:spAutoFit/>
          </a:bodyPr>
          <a:lstStyle/>
          <a:p>
            <a:pPr algn="r"/>
            <a:r>
              <a:rPr lang="en-US" altLang="zh-CN" b="1" dirty="0">
                <a:solidFill>
                  <a:schemeClr val="tx1">
                    <a:lumMod val="75000"/>
                    <a:lumOff val="25000"/>
                  </a:schemeClr>
                </a:solidFill>
                <a:cs typeface="+mn-ea"/>
                <a:sym typeface="+mn-lt"/>
              </a:rPr>
              <a:t>【</a:t>
            </a:r>
            <a:r>
              <a:rPr lang="zh-CN" altLang="en-US" b="1" dirty="0">
                <a:solidFill>
                  <a:schemeClr val="tx1">
                    <a:lumMod val="75000"/>
                    <a:lumOff val="25000"/>
                  </a:schemeClr>
                </a:solidFill>
                <a:cs typeface="+mn-ea"/>
                <a:sym typeface="+mn-lt"/>
              </a:rPr>
              <a:t>培训宣贯</a:t>
            </a:r>
            <a:r>
              <a:rPr lang="en-US" altLang="zh-CN" b="1" dirty="0">
                <a:solidFill>
                  <a:schemeClr val="tx1">
                    <a:lumMod val="75000"/>
                    <a:lumOff val="25000"/>
                  </a:schemeClr>
                </a:solidFill>
                <a:cs typeface="+mn-ea"/>
                <a:sym typeface="+mn-lt"/>
              </a:rPr>
              <a:t>】</a:t>
            </a:r>
            <a:endParaRPr lang="zh-CN" altLang="en-US" b="1" dirty="0">
              <a:solidFill>
                <a:schemeClr val="tx1">
                  <a:lumMod val="75000"/>
                  <a:lumOff val="25000"/>
                </a:schemeClr>
              </a:solidFill>
              <a:cs typeface="+mn-ea"/>
              <a:sym typeface="+mn-lt"/>
            </a:endParaRPr>
          </a:p>
        </p:txBody>
      </p:sp>
      <p:sp>
        <p:nvSpPr>
          <p:cNvPr id="127" name="TextBox 28"/>
          <p:cNvSpPr txBox="1"/>
          <p:nvPr/>
        </p:nvSpPr>
        <p:spPr>
          <a:xfrm>
            <a:off x="498729" y="3566090"/>
            <a:ext cx="3406499" cy="830954"/>
          </a:xfrm>
          <a:prstGeom prst="rect">
            <a:avLst/>
          </a:prstGeom>
          <a:noFill/>
        </p:spPr>
        <p:txBody>
          <a:bodyPr wrap="square" lIns="91400" tIns="45699" rIns="91400" bIns="45699" rtlCol="0">
            <a:spAutoFit/>
          </a:bodyPr>
          <a:lstStyle/>
          <a:p>
            <a:r>
              <a:rPr lang="zh-CN" altLang="en-US" sz="1600" dirty="0">
                <a:solidFill>
                  <a:schemeClr val="tx1">
                    <a:lumMod val="75000"/>
                    <a:lumOff val="25000"/>
                  </a:schemeClr>
                </a:solidFill>
                <a:cs typeface="+mn-ea"/>
                <a:sym typeface="+mn-lt"/>
              </a:rPr>
              <a:t> 治理“三违”行为的规范制度正式使用后，首先要做的就是对企业所有的员工进行新制度培训</a:t>
            </a:r>
          </a:p>
        </p:txBody>
      </p:sp>
      <p:sp>
        <p:nvSpPr>
          <p:cNvPr id="39" name="文本框 38"/>
          <p:cNvSpPr txBox="1"/>
          <p:nvPr/>
        </p:nvSpPr>
        <p:spPr>
          <a:xfrm>
            <a:off x="1680000" y="244359"/>
            <a:ext cx="4536651" cy="584775"/>
          </a:xfrm>
          <a:prstGeom prst="rect">
            <a:avLst/>
          </a:prstGeom>
          <a:noFill/>
        </p:spPr>
        <p:txBody>
          <a:bodyPr wrap="square" rtlCol="0">
            <a:spAutoFit/>
          </a:bodyPr>
          <a:lstStyle/>
          <a:p>
            <a:r>
              <a:rPr lang="zh-CN" altLang="en-US" sz="3200" b="1" dirty="0">
                <a:cs typeface="+mn-ea"/>
                <a:sym typeface="+mn-lt"/>
              </a:rPr>
              <a:t>如何反三违？</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14:presetBounceEnd="40000">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14:bounceEnd="40000">
                                          <p:cBhvr additive="base">
                                            <p:cTn id="7" dur="500" fill="hold"/>
                                            <p:tgtEl>
                                              <p:spTgt spid="61"/>
                                            </p:tgtEl>
                                            <p:attrNameLst>
                                              <p:attrName>ppt_x</p:attrName>
                                            </p:attrNameLst>
                                          </p:cBhvr>
                                          <p:tavLst>
                                            <p:tav tm="0">
                                              <p:val>
                                                <p:strVal val="0-#ppt_w/2"/>
                                              </p:val>
                                            </p:tav>
                                            <p:tav tm="100000">
                                              <p:val>
                                                <p:strVal val="#ppt_x"/>
                                              </p:val>
                                            </p:tav>
                                          </p:tavLst>
                                        </p:anim>
                                        <p:anim calcmode="lin" valueType="num" p14:bounceEnd="40000">
                                          <p:cBhvr additive="base">
                                            <p:cTn id="8" dur="500" fill="hold"/>
                                            <p:tgtEl>
                                              <p:spTgt spid="61"/>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14:presetBounceEnd="40000">
                                      <p:stCondLst>
                                        <p:cond delay="0"/>
                                      </p:stCondLst>
                                      <p:childTnLst>
                                        <p:set>
                                          <p:cBhvr>
                                            <p:cTn id="10" dur="1" fill="hold">
                                              <p:stCondLst>
                                                <p:cond delay="0"/>
                                              </p:stCondLst>
                                            </p:cTn>
                                            <p:tgtEl>
                                              <p:spTgt spid="62"/>
                                            </p:tgtEl>
                                            <p:attrNameLst>
                                              <p:attrName>style.visibility</p:attrName>
                                            </p:attrNameLst>
                                          </p:cBhvr>
                                          <p:to>
                                            <p:strVal val="visible"/>
                                          </p:to>
                                        </p:set>
                                        <p:anim calcmode="lin" valueType="num" p14:bounceEnd="40000">
                                          <p:cBhvr additive="base">
                                            <p:cTn id="11" dur="500" fill="hold"/>
                                            <p:tgtEl>
                                              <p:spTgt spid="62"/>
                                            </p:tgtEl>
                                            <p:attrNameLst>
                                              <p:attrName>ppt_x</p:attrName>
                                            </p:attrNameLst>
                                          </p:cBhvr>
                                          <p:tavLst>
                                            <p:tav tm="0">
                                              <p:val>
                                                <p:strVal val="1+#ppt_w/2"/>
                                              </p:val>
                                            </p:tav>
                                            <p:tav tm="100000">
                                              <p:val>
                                                <p:strVal val="#ppt_x"/>
                                              </p:val>
                                            </p:tav>
                                          </p:tavLst>
                                        </p:anim>
                                        <p:anim calcmode="lin" valueType="num" p14:bounceEnd="40000">
                                          <p:cBhvr additive="base">
                                            <p:cTn id="12" dur="500" fill="hold"/>
                                            <p:tgtEl>
                                              <p:spTgt spid="62"/>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14:presetBounceEnd="40000">
                                      <p:stCondLst>
                                        <p:cond delay="0"/>
                                      </p:stCondLst>
                                      <p:childTnLst>
                                        <p:set>
                                          <p:cBhvr>
                                            <p:cTn id="14" dur="1" fill="hold">
                                              <p:stCondLst>
                                                <p:cond delay="0"/>
                                              </p:stCondLst>
                                            </p:cTn>
                                            <p:tgtEl>
                                              <p:spTgt spid="59"/>
                                            </p:tgtEl>
                                            <p:attrNameLst>
                                              <p:attrName>style.visibility</p:attrName>
                                            </p:attrNameLst>
                                          </p:cBhvr>
                                          <p:to>
                                            <p:strVal val="visible"/>
                                          </p:to>
                                        </p:set>
                                        <p:anim calcmode="lin" valueType="num" p14:bounceEnd="40000">
                                          <p:cBhvr additive="base">
                                            <p:cTn id="15" dur="500" fill="hold"/>
                                            <p:tgtEl>
                                              <p:spTgt spid="59"/>
                                            </p:tgtEl>
                                            <p:attrNameLst>
                                              <p:attrName>ppt_x</p:attrName>
                                            </p:attrNameLst>
                                          </p:cBhvr>
                                          <p:tavLst>
                                            <p:tav tm="0">
                                              <p:val>
                                                <p:strVal val="1+#ppt_w/2"/>
                                              </p:val>
                                            </p:tav>
                                            <p:tav tm="100000">
                                              <p:val>
                                                <p:strVal val="#ppt_x"/>
                                              </p:val>
                                            </p:tav>
                                          </p:tavLst>
                                        </p:anim>
                                        <p:anim calcmode="lin" valueType="num" p14:bounceEnd="40000">
                                          <p:cBhvr additive="base">
                                            <p:cTn id="16" dur="500" fill="hold"/>
                                            <p:tgtEl>
                                              <p:spTgt spid="59"/>
                                            </p:tgtEl>
                                            <p:attrNameLst>
                                              <p:attrName>ppt_y</p:attrName>
                                            </p:attrNameLst>
                                          </p:cBhvr>
                                          <p:tavLst>
                                            <p:tav tm="0">
                                              <p:val>
                                                <p:strVal val="#ppt_y"/>
                                              </p:val>
                                            </p:tav>
                                            <p:tav tm="100000">
                                              <p:val>
                                                <p:strVal val="#ppt_y"/>
                                              </p:val>
                                            </p:tav>
                                          </p:tavLst>
                                        </p:anim>
                                      </p:childTnLst>
                                    </p:cTn>
                                  </p:par>
                                  <p:par>
                                    <p:cTn id="17" presetID="2" presetClass="entr" presetSubtype="6" fill="hold" grpId="0" nodeType="withEffect" p14:presetBounceEnd="40000">
                                      <p:stCondLst>
                                        <p:cond delay="0"/>
                                      </p:stCondLst>
                                      <p:childTnLst>
                                        <p:set>
                                          <p:cBhvr>
                                            <p:cTn id="18" dur="1" fill="hold">
                                              <p:stCondLst>
                                                <p:cond delay="0"/>
                                              </p:stCondLst>
                                            </p:cTn>
                                            <p:tgtEl>
                                              <p:spTgt spid="64"/>
                                            </p:tgtEl>
                                            <p:attrNameLst>
                                              <p:attrName>style.visibility</p:attrName>
                                            </p:attrNameLst>
                                          </p:cBhvr>
                                          <p:to>
                                            <p:strVal val="visible"/>
                                          </p:to>
                                        </p:set>
                                        <p:anim calcmode="lin" valueType="num" p14:bounceEnd="40000">
                                          <p:cBhvr additive="base">
                                            <p:cTn id="19" dur="500" fill="hold"/>
                                            <p:tgtEl>
                                              <p:spTgt spid="64"/>
                                            </p:tgtEl>
                                            <p:attrNameLst>
                                              <p:attrName>ppt_x</p:attrName>
                                            </p:attrNameLst>
                                          </p:cBhvr>
                                          <p:tavLst>
                                            <p:tav tm="0">
                                              <p:val>
                                                <p:strVal val="1+#ppt_w/2"/>
                                              </p:val>
                                            </p:tav>
                                            <p:tav tm="100000">
                                              <p:val>
                                                <p:strVal val="#ppt_x"/>
                                              </p:val>
                                            </p:tav>
                                          </p:tavLst>
                                        </p:anim>
                                        <p:anim calcmode="lin" valueType="num" p14:bounceEnd="40000">
                                          <p:cBhvr additive="base">
                                            <p:cTn id="20" dur="500" fill="hold"/>
                                            <p:tgtEl>
                                              <p:spTgt spid="64"/>
                                            </p:tgtEl>
                                            <p:attrNameLst>
                                              <p:attrName>ppt_y</p:attrName>
                                            </p:attrNameLst>
                                          </p:cBhvr>
                                          <p:tavLst>
                                            <p:tav tm="0">
                                              <p:val>
                                                <p:strVal val="1+#ppt_h/2"/>
                                              </p:val>
                                            </p:tav>
                                            <p:tav tm="100000">
                                              <p:val>
                                                <p:strVal val="#ppt_y"/>
                                              </p:val>
                                            </p:tav>
                                          </p:tavLst>
                                        </p:anim>
                                      </p:childTnLst>
                                    </p:cTn>
                                  </p:par>
                                  <p:par>
                                    <p:cTn id="21" presetID="2" presetClass="entr" presetSubtype="12" fill="hold" grpId="0" nodeType="withEffect" p14:presetBounceEnd="40000">
                                      <p:stCondLst>
                                        <p:cond delay="0"/>
                                      </p:stCondLst>
                                      <p:childTnLst>
                                        <p:set>
                                          <p:cBhvr>
                                            <p:cTn id="22" dur="1" fill="hold">
                                              <p:stCondLst>
                                                <p:cond delay="0"/>
                                              </p:stCondLst>
                                            </p:cTn>
                                            <p:tgtEl>
                                              <p:spTgt spid="63"/>
                                            </p:tgtEl>
                                            <p:attrNameLst>
                                              <p:attrName>style.visibility</p:attrName>
                                            </p:attrNameLst>
                                          </p:cBhvr>
                                          <p:to>
                                            <p:strVal val="visible"/>
                                          </p:to>
                                        </p:set>
                                        <p:anim calcmode="lin" valueType="num" p14:bounceEnd="40000">
                                          <p:cBhvr additive="base">
                                            <p:cTn id="23" dur="500" fill="hold"/>
                                            <p:tgtEl>
                                              <p:spTgt spid="63"/>
                                            </p:tgtEl>
                                            <p:attrNameLst>
                                              <p:attrName>ppt_x</p:attrName>
                                            </p:attrNameLst>
                                          </p:cBhvr>
                                          <p:tavLst>
                                            <p:tav tm="0">
                                              <p:val>
                                                <p:strVal val="0-#ppt_w/2"/>
                                              </p:val>
                                            </p:tav>
                                            <p:tav tm="100000">
                                              <p:val>
                                                <p:strVal val="#ppt_x"/>
                                              </p:val>
                                            </p:tav>
                                          </p:tavLst>
                                        </p:anim>
                                        <p:anim calcmode="lin" valueType="num" p14:bounceEnd="40000">
                                          <p:cBhvr additive="base">
                                            <p:cTn id="24" dur="500" fill="hold"/>
                                            <p:tgtEl>
                                              <p:spTgt spid="63"/>
                                            </p:tgtEl>
                                            <p:attrNameLst>
                                              <p:attrName>ppt_y</p:attrName>
                                            </p:attrNameLst>
                                          </p:cBhvr>
                                          <p:tavLst>
                                            <p:tav tm="0">
                                              <p:val>
                                                <p:strVal val="1+#ppt_h/2"/>
                                              </p:val>
                                            </p:tav>
                                            <p:tav tm="100000">
                                              <p:val>
                                                <p:strVal val="#ppt_y"/>
                                              </p:val>
                                            </p:tav>
                                          </p:tavLst>
                                        </p:anim>
                                      </p:childTnLst>
                                    </p:cTn>
                                  </p:par>
                                  <p:par>
                                    <p:cTn id="25" presetID="2" presetClass="entr" presetSubtype="8" fill="hold" grpId="0" nodeType="withEffect" p14:presetBounceEnd="40000">
                                      <p:stCondLst>
                                        <p:cond delay="0"/>
                                      </p:stCondLst>
                                      <p:childTnLst>
                                        <p:set>
                                          <p:cBhvr>
                                            <p:cTn id="26" dur="1" fill="hold">
                                              <p:stCondLst>
                                                <p:cond delay="0"/>
                                              </p:stCondLst>
                                            </p:cTn>
                                            <p:tgtEl>
                                              <p:spTgt spid="60"/>
                                            </p:tgtEl>
                                            <p:attrNameLst>
                                              <p:attrName>style.visibility</p:attrName>
                                            </p:attrNameLst>
                                          </p:cBhvr>
                                          <p:to>
                                            <p:strVal val="visible"/>
                                          </p:to>
                                        </p:set>
                                        <p:anim calcmode="lin" valueType="num" p14:bounceEnd="40000">
                                          <p:cBhvr additive="base">
                                            <p:cTn id="27" dur="500" fill="hold"/>
                                            <p:tgtEl>
                                              <p:spTgt spid="60"/>
                                            </p:tgtEl>
                                            <p:attrNameLst>
                                              <p:attrName>ppt_x</p:attrName>
                                            </p:attrNameLst>
                                          </p:cBhvr>
                                          <p:tavLst>
                                            <p:tav tm="0">
                                              <p:val>
                                                <p:strVal val="0-#ppt_w/2"/>
                                              </p:val>
                                            </p:tav>
                                            <p:tav tm="100000">
                                              <p:val>
                                                <p:strVal val="#ppt_x"/>
                                              </p:val>
                                            </p:tav>
                                          </p:tavLst>
                                        </p:anim>
                                        <p:anim calcmode="lin" valueType="num" p14:bounceEnd="40000">
                                          <p:cBhvr additive="base">
                                            <p:cTn id="28" dur="500" fill="hold"/>
                                            <p:tgtEl>
                                              <p:spTgt spid="60"/>
                                            </p:tgtEl>
                                            <p:attrNameLst>
                                              <p:attrName>ppt_y</p:attrName>
                                            </p:attrNameLst>
                                          </p:cBhvr>
                                          <p:tavLst>
                                            <p:tav tm="0">
                                              <p:val>
                                                <p:strVal val="#ppt_y"/>
                                              </p:val>
                                            </p:tav>
                                            <p:tav tm="100000">
                                              <p:val>
                                                <p:strVal val="#ppt_y"/>
                                              </p:val>
                                            </p:tav>
                                          </p:tavLst>
                                        </p:anim>
                                      </p:childTnLst>
                                    </p:cTn>
                                  </p:par>
                                </p:childTnLst>
                              </p:cTn>
                            </p:par>
                            <p:par>
                              <p:cTn id="29" fill="hold">
                                <p:stCondLst>
                                  <p:cond delay="500"/>
                                </p:stCondLst>
                                <p:childTnLst>
                                  <p:par>
                                    <p:cTn id="30" presetID="31" presetClass="entr" presetSubtype="0" fill="hold" grpId="0" nodeType="afterEffect">
                                      <p:stCondLst>
                                        <p:cond delay="0"/>
                                      </p:stCondLst>
                                      <p:childTnLst>
                                        <p:set>
                                          <p:cBhvr>
                                            <p:cTn id="31" dur="1" fill="hold">
                                              <p:stCondLst>
                                                <p:cond delay="0"/>
                                              </p:stCondLst>
                                            </p:cTn>
                                            <p:tgtEl>
                                              <p:spTgt spid="67"/>
                                            </p:tgtEl>
                                            <p:attrNameLst>
                                              <p:attrName>style.visibility</p:attrName>
                                            </p:attrNameLst>
                                          </p:cBhvr>
                                          <p:to>
                                            <p:strVal val="visible"/>
                                          </p:to>
                                        </p:set>
                                        <p:anim calcmode="lin" valueType="num">
                                          <p:cBhvr>
                                            <p:cTn id="32" dur="400" fill="hold"/>
                                            <p:tgtEl>
                                              <p:spTgt spid="67"/>
                                            </p:tgtEl>
                                            <p:attrNameLst>
                                              <p:attrName>ppt_w</p:attrName>
                                            </p:attrNameLst>
                                          </p:cBhvr>
                                          <p:tavLst>
                                            <p:tav tm="0">
                                              <p:val>
                                                <p:fltVal val="0"/>
                                              </p:val>
                                            </p:tav>
                                            <p:tav tm="100000">
                                              <p:val>
                                                <p:strVal val="#ppt_w"/>
                                              </p:val>
                                            </p:tav>
                                          </p:tavLst>
                                        </p:anim>
                                        <p:anim calcmode="lin" valueType="num">
                                          <p:cBhvr>
                                            <p:cTn id="33" dur="400" fill="hold"/>
                                            <p:tgtEl>
                                              <p:spTgt spid="67"/>
                                            </p:tgtEl>
                                            <p:attrNameLst>
                                              <p:attrName>ppt_h</p:attrName>
                                            </p:attrNameLst>
                                          </p:cBhvr>
                                          <p:tavLst>
                                            <p:tav tm="0">
                                              <p:val>
                                                <p:fltVal val="0"/>
                                              </p:val>
                                            </p:tav>
                                            <p:tav tm="100000">
                                              <p:val>
                                                <p:strVal val="#ppt_h"/>
                                              </p:val>
                                            </p:tav>
                                          </p:tavLst>
                                        </p:anim>
                                        <p:anim calcmode="lin" valueType="num">
                                          <p:cBhvr>
                                            <p:cTn id="34" dur="400" fill="hold"/>
                                            <p:tgtEl>
                                              <p:spTgt spid="67"/>
                                            </p:tgtEl>
                                            <p:attrNameLst>
                                              <p:attrName>style.rotation</p:attrName>
                                            </p:attrNameLst>
                                          </p:cBhvr>
                                          <p:tavLst>
                                            <p:tav tm="0">
                                              <p:val>
                                                <p:fltVal val="90"/>
                                              </p:val>
                                            </p:tav>
                                            <p:tav tm="100000">
                                              <p:val>
                                                <p:fltVal val="0"/>
                                              </p:val>
                                            </p:tav>
                                          </p:tavLst>
                                        </p:anim>
                                        <p:animEffect transition="in" filter="fade">
                                          <p:cBhvr>
                                            <p:cTn id="35" dur="400"/>
                                            <p:tgtEl>
                                              <p:spTgt spid="67"/>
                                            </p:tgtEl>
                                          </p:cBhvr>
                                        </p:animEffect>
                                      </p:childTnLst>
                                    </p:cTn>
                                  </p:par>
                                </p:childTnLst>
                              </p:cTn>
                            </p:par>
                            <p:par>
                              <p:cTn id="36" fill="hold">
                                <p:stCondLst>
                                  <p:cond delay="1000"/>
                                </p:stCondLst>
                                <p:childTnLst>
                                  <p:par>
                                    <p:cTn id="37" presetID="22" presetClass="entr" presetSubtype="2" fill="hold" grpId="0" nodeType="afterEffect">
                                      <p:stCondLst>
                                        <p:cond delay="0"/>
                                      </p:stCondLst>
                                      <p:childTnLst>
                                        <p:set>
                                          <p:cBhvr>
                                            <p:cTn id="38" dur="1" fill="hold">
                                              <p:stCondLst>
                                                <p:cond delay="0"/>
                                              </p:stCondLst>
                                            </p:cTn>
                                            <p:tgtEl>
                                              <p:spTgt spid="116"/>
                                            </p:tgtEl>
                                            <p:attrNameLst>
                                              <p:attrName>style.visibility</p:attrName>
                                            </p:attrNameLst>
                                          </p:cBhvr>
                                          <p:to>
                                            <p:strVal val="visible"/>
                                          </p:to>
                                        </p:set>
                                        <p:animEffect transition="in" filter="wipe(right)">
                                          <p:cBhvr>
                                            <p:cTn id="39" dur="500"/>
                                            <p:tgtEl>
                                              <p:spTgt spid="116"/>
                                            </p:tgtEl>
                                          </p:cBhvr>
                                        </p:animEffect>
                                      </p:childTnLst>
                                    </p:cTn>
                                  </p:par>
                                  <p:par>
                                    <p:cTn id="40" presetID="22" presetClass="entr" presetSubtype="2" fill="hold" grpId="0" nodeType="withEffect">
                                      <p:stCondLst>
                                        <p:cond delay="0"/>
                                      </p:stCondLst>
                                      <p:childTnLst>
                                        <p:set>
                                          <p:cBhvr>
                                            <p:cTn id="41" dur="1" fill="hold">
                                              <p:stCondLst>
                                                <p:cond delay="0"/>
                                              </p:stCondLst>
                                            </p:cTn>
                                            <p:tgtEl>
                                              <p:spTgt spid="117"/>
                                            </p:tgtEl>
                                            <p:attrNameLst>
                                              <p:attrName>style.visibility</p:attrName>
                                            </p:attrNameLst>
                                          </p:cBhvr>
                                          <p:to>
                                            <p:strVal val="visible"/>
                                          </p:to>
                                        </p:set>
                                        <p:animEffect transition="in" filter="wipe(right)">
                                          <p:cBhvr>
                                            <p:cTn id="42" dur="500"/>
                                            <p:tgtEl>
                                              <p:spTgt spid="117"/>
                                            </p:tgtEl>
                                          </p:cBhvr>
                                        </p:animEffect>
                                      </p:childTnLst>
                                    </p:cTn>
                                  </p:par>
                                </p:childTnLst>
                              </p:cTn>
                            </p:par>
                            <p:par>
                              <p:cTn id="43" fill="hold">
                                <p:stCondLst>
                                  <p:cond delay="1500"/>
                                </p:stCondLst>
                                <p:childTnLst>
                                  <p:par>
                                    <p:cTn id="44" presetID="31" presetClass="entr" presetSubtype="0" fill="hold" grpId="0" nodeType="afterEffect">
                                      <p:stCondLst>
                                        <p:cond delay="0"/>
                                      </p:stCondLst>
                                      <p:childTnLst>
                                        <p:set>
                                          <p:cBhvr>
                                            <p:cTn id="45" dur="1" fill="hold">
                                              <p:stCondLst>
                                                <p:cond delay="0"/>
                                              </p:stCondLst>
                                            </p:cTn>
                                            <p:tgtEl>
                                              <p:spTgt spid="68"/>
                                            </p:tgtEl>
                                            <p:attrNameLst>
                                              <p:attrName>style.visibility</p:attrName>
                                            </p:attrNameLst>
                                          </p:cBhvr>
                                          <p:to>
                                            <p:strVal val="visible"/>
                                          </p:to>
                                        </p:set>
                                        <p:anim calcmode="lin" valueType="num">
                                          <p:cBhvr>
                                            <p:cTn id="46" dur="400" fill="hold"/>
                                            <p:tgtEl>
                                              <p:spTgt spid="68"/>
                                            </p:tgtEl>
                                            <p:attrNameLst>
                                              <p:attrName>ppt_w</p:attrName>
                                            </p:attrNameLst>
                                          </p:cBhvr>
                                          <p:tavLst>
                                            <p:tav tm="0">
                                              <p:val>
                                                <p:fltVal val="0"/>
                                              </p:val>
                                            </p:tav>
                                            <p:tav tm="100000">
                                              <p:val>
                                                <p:strVal val="#ppt_w"/>
                                              </p:val>
                                            </p:tav>
                                          </p:tavLst>
                                        </p:anim>
                                        <p:anim calcmode="lin" valueType="num">
                                          <p:cBhvr>
                                            <p:cTn id="47" dur="400" fill="hold"/>
                                            <p:tgtEl>
                                              <p:spTgt spid="68"/>
                                            </p:tgtEl>
                                            <p:attrNameLst>
                                              <p:attrName>ppt_h</p:attrName>
                                            </p:attrNameLst>
                                          </p:cBhvr>
                                          <p:tavLst>
                                            <p:tav tm="0">
                                              <p:val>
                                                <p:fltVal val="0"/>
                                              </p:val>
                                            </p:tav>
                                            <p:tav tm="100000">
                                              <p:val>
                                                <p:strVal val="#ppt_h"/>
                                              </p:val>
                                            </p:tav>
                                          </p:tavLst>
                                        </p:anim>
                                        <p:anim calcmode="lin" valueType="num">
                                          <p:cBhvr>
                                            <p:cTn id="48" dur="400" fill="hold"/>
                                            <p:tgtEl>
                                              <p:spTgt spid="68"/>
                                            </p:tgtEl>
                                            <p:attrNameLst>
                                              <p:attrName>style.rotation</p:attrName>
                                            </p:attrNameLst>
                                          </p:cBhvr>
                                          <p:tavLst>
                                            <p:tav tm="0">
                                              <p:val>
                                                <p:fltVal val="90"/>
                                              </p:val>
                                            </p:tav>
                                            <p:tav tm="100000">
                                              <p:val>
                                                <p:fltVal val="0"/>
                                              </p:val>
                                            </p:tav>
                                          </p:tavLst>
                                        </p:anim>
                                        <p:animEffect transition="in" filter="fade">
                                          <p:cBhvr>
                                            <p:cTn id="49" dur="400"/>
                                            <p:tgtEl>
                                              <p:spTgt spid="68"/>
                                            </p:tgtEl>
                                          </p:cBhvr>
                                        </p:animEffect>
                                      </p:childTnLst>
                                    </p:cTn>
                                  </p:par>
                                </p:childTnLst>
                              </p:cTn>
                            </p:par>
                            <p:par>
                              <p:cTn id="50" fill="hold">
                                <p:stCondLst>
                                  <p:cond delay="2000"/>
                                </p:stCondLst>
                                <p:childTnLst>
                                  <p:par>
                                    <p:cTn id="51" presetID="22" presetClass="entr" presetSubtype="2" fill="hold" grpId="0" nodeType="afterEffect">
                                      <p:stCondLst>
                                        <p:cond delay="0"/>
                                      </p:stCondLst>
                                      <p:childTnLst>
                                        <p:set>
                                          <p:cBhvr>
                                            <p:cTn id="52" dur="1" fill="hold">
                                              <p:stCondLst>
                                                <p:cond delay="0"/>
                                              </p:stCondLst>
                                            </p:cTn>
                                            <p:tgtEl>
                                              <p:spTgt spid="118"/>
                                            </p:tgtEl>
                                            <p:attrNameLst>
                                              <p:attrName>style.visibility</p:attrName>
                                            </p:attrNameLst>
                                          </p:cBhvr>
                                          <p:to>
                                            <p:strVal val="visible"/>
                                          </p:to>
                                        </p:set>
                                        <p:animEffect transition="in" filter="wipe(right)">
                                          <p:cBhvr>
                                            <p:cTn id="53" dur="500"/>
                                            <p:tgtEl>
                                              <p:spTgt spid="118"/>
                                            </p:tgtEl>
                                          </p:cBhvr>
                                        </p:animEffect>
                                      </p:childTnLst>
                                    </p:cTn>
                                  </p:par>
                                  <p:par>
                                    <p:cTn id="54" presetID="22" presetClass="entr" presetSubtype="2" fill="hold" grpId="0" nodeType="withEffect">
                                      <p:stCondLst>
                                        <p:cond delay="0"/>
                                      </p:stCondLst>
                                      <p:childTnLst>
                                        <p:set>
                                          <p:cBhvr>
                                            <p:cTn id="55" dur="1" fill="hold">
                                              <p:stCondLst>
                                                <p:cond delay="0"/>
                                              </p:stCondLst>
                                            </p:cTn>
                                            <p:tgtEl>
                                              <p:spTgt spid="119"/>
                                            </p:tgtEl>
                                            <p:attrNameLst>
                                              <p:attrName>style.visibility</p:attrName>
                                            </p:attrNameLst>
                                          </p:cBhvr>
                                          <p:to>
                                            <p:strVal val="visible"/>
                                          </p:to>
                                        </p:set>
                                        <p:animEffect transition="in" filter="wipe(right)">
                                          <p:cBhvr>
                                            <p:cTn id="56" dur="500"/>
                                            <p:tgtEl>
                                              <p:spTgt spid="119"/>
                                            </p:tgtEl>
                                          </p:cBhvr>
                                        </p:animEffect>
                                      </p:childTnLst>
                                    </p:cTn>
                                  </p:par>
                                </p:childTnLst>
                              </p:cTn>
                            </p:par>
                            <p:par>
                              <p:cTn id="57" fill="hold">
                                <p:stCondLst>
                                  <p:cond delay="2500"/>
                                </p:stCondLst>
                                <p:childTnLst>
                                  <p:par>
                                    <p:cTn id="58" presetID="31" presetClass="entr" presetSubtype="0" fill="hold" grpId="0" nodeType="afterEffect">
                                      <p:stCondLst>
                                        <p:cond delay="0"/>
                                      </p:stCondLst>
                                      <p:childTnLst>
                                        <p:set>
                                          <p:cBhvr>
                                            <p:cTn id="59" dur="1" fill="hold">
                                              <p:stCondLst>
                                                <p:cond delay="0"/>
                                              </p:stCondLst>
                                            </p:cTn>
                                            <p:tgtEl>
                                              <p:spTgt spid="66"/>
                                            </p:tgtEl>
                                            <p:attrNameLst>
                                              <p:attrName>style.visibility</p:attrName>
                                            </p:attrNameLst>
                                          </p:cBhvr>
                                          <p:to>
                                            <p:strVal val="visible"/>
                                          </p:to>
                                        </p:set>
                                        <p:anim calcmode="lin" valueType="num">
                                          <p:cBhvr>
                                            <p:cTn id="60" dur="400" fill="hold"/>
                                            <p:tgtEl>
                                              <p:spTgt spid="66"/>
                                            </p:tgtEl>
                                            <p:attrNameLst>
                                              <p:attrName>ppt_w</p:attrName>
                                            </p:attrNameLst>
                                          </p:cBhvr>
                                          <p:tavLst>
                                            <p:tav tm="0">
                                              <p:val>
                                                <p:fltVal val="0"/>
                                              </p:val>
                                            </p:tav>
                                            <p:tav tm="100000">
                                              <p:val>
                                                <p:strVal val="#ppt_w"/>
                                              </p:val>
                                            </p:tav>
                                          </p:tavLst>
                                        </p:anim>
                                        <p:anim calcmode="lin" valueType="num">
                                          <p:cBhvr>
                                            <p:cTn id="61" dur="400" fill="hold"/>
                                            <p:tgtEl>
                                              <p:spTgt spid="66"/>
                                            </p:tgtEl>
                                            <p:attrNameLst>
                                              <p:attrName>ppt_h</p:attrName>
                                            </p:attrNameLst>
                                          </p:cBhvr>
                                          <p:tavLst>
                                            <p:tav tm="0">
                                              <p:val>
                                                <p:fltVal val="0"/>
                                              </p:val>
                                            </p:tav>
                                            <p:tav tm="100000">
                                              <p:val>
                                                <p:strVal val="#ppt_h"/>
                                              </p:val>
                                            </p:tav>
                                          </p:tavLst>
                                        </p:anim>
                                        <p:anim calcmode="lin" valueType="num">
                                          <p:cBhvr>
                                            <p:cTn id="62" dur="400" fill="hold"/>
                                            <p:tgtEl>
                                              <p:spTgt spid="66"/>
                                            </p:tgtEl>
                                            <p:attrNameLst>
                                              <p:attrName>style.rotation</p:attrName>
                                            </p:attrNameLst>
                                          </p:cBhvr>
                                          <p:tavLst>
                                            <p:tav tm="0">
                                              <p:val>
                                                <p:fltVal val="90"/>
                                              </p:val>
                                            </p:tav>
                                            <p:tav tm="100000">
                                              <p:val>
                                                <p:fltVal val="0"/>
                                              </p:val>
                                            </p:tav>
                                          </p:tavLst>
                                        </p:anim>
                                        <p:animEffect transition="in" filter="fade">
                                          <p:cBhvr>
                                            <p:cTn id="63" dur="400"/>
                                            <p:tgtEl>
                                              <p:spTgt spid="66"/>
                                            </p:tgtEl>
                                          </p:cBhvr>
                                        </p:animEffect>
                                      </p:childTnLst>
                                    </p:cTn>
                                  </p:par>
                                </p:childTnLst>
                              </p:cTn>
                            </p:par>
                            <p:par>
                              <p:cTn id="64" fill="hold">
                                <p:stCondLst>
                                  <p:cond delay="3000"/>
                                </p:stCondLst>
                                <p:childTnLst>
                                  <p:par>
                                    <p:cTn id="65" presetID="22" presetClass="entr" presetSubtype="2" fill="hold" grpId="0" nodeType="afterEffect">
                                      <p:stCondLst>
                                        <p:cond delay="0"/>
                                      </p:stCondLst>
                                      <p:childTnLst>
                                        <p:set>
                                          <p:cBhvr>
                                            <p:cTn id="66" dur="1" fill="hold">
                                              <p:stCondLst>
                                                <p:cond delay="0"/>
                                              </p:stCondLst>
                                            </p:cTn>
                                            <p:tgtEl>
                                              <p:spTgt spid="120"/>
                                            </p:tgtEl>
                                            <p:attrNameLst>
                                              <p:attrName>style.visibility</p:attrName>
                                            </p:attrNameLst>
                                          </p:cBhvr>
                                          <p:to>
                                            <p:strVal val="visible"/>
                                          </p:to>
                                        </p:set>
                                        <p:animEffect transition="in" filter="wipe(right)">
                                          <p:cBhvr>
                                            <p:cTn id="67" dur="500"/>
                                            <p:tgtEl>
                                              <p:spTgt spid="120"/>
                                            </p:tgtEl>
                                          </p:cBhvr>
                                        </p:animEffect>
                                      </p:childTnLst>
                                    </p:cTn>
                                  </p:par>
                                  <p:par>
                                    <p:cTn id="68" presetID="22" presetClass="entr" presetSubtype="2" fill="hold" grpId="0" nodeType="withEffect">
                                      <p:stCondLst>
                                        <p:cond delay="0"/>
                                      </p:stCondLst>
                                      <p:childTnLst>
                                        <p:set>
                                          <p:cBhvr>
                                            <p:cTn id="69" dur="1" fill="hold">
                                              <p:stCondLst>
                                                <p:cond delay="0"/>
                                              </p:stCondLst>
                                            </p:cTn>
                                            <p:tgtEl>
                                              <p:spTgt spid="121"/>
                                            </p:tgtEl>
                                            <p:attrNameLst>
                                              <p:attrName>style.visibility</p:attrName>
                                            </p:attrNameLst>
                                          </p:cBhvr>
                                          <p:to>
                                            <p:strVal val="visible"/>
                                          </p:to>
                                        </p:set>
                                        <p:animEffect transition="in" filter="wipe(right)">
                                          <p:cBhvr>
                                            <p:cTn id="70" dur="500"/>
                                            <p:tgtEl>
                                              <p:spTgt spid="121"/>
                                            </p:tgtEl>
                                          </p:cBhvr>
                                        </p:animEffect>
                                      </p:childTnLst>
                                    </p:cTn>
                                  </p:par>
                                </p:childTnLst>
                              </p:cTn>
                            </p:par>
                            <p:par>
                              <p:cTn id="71" fill="hold">
                                <p:stCondLst>
                                  <p:cond delay="3500"/>
                                </p:stCondLst>
                                <p:childTnLst>
                                  <p:par>
                                    <p:cTn id="72" presetID="31" presetClass="entr" presetSubtype="0" fill="hold" grpId="0" nodeType="afterEffect">
                                      <p:stCondLst>
                                        <p:cond delay="0"/>
                                      </p:stCondLst>
                                      <p:childTnLst>
                                        <p:set>
                                          <p:cBhvr>
                                            <p:cTn id="73" dur="1" fill="hold">
                                              <p:stCondLst>
                                                <p:cond delay="0"/>
                                              </p:stCondLst>
                                            </p:cTn>
                                            <p:tgtEl>
                                              <p:spTgt spid="69"/>
                                            </p:tgtEl>
                                            <p:attrNameLst>
                                              <p:attrName>style.visibility</p:attrName>
                                            </p:attrNameLst>
                                          </p:cBhvr>
                                          <p:to>
                                            <p:strVal val="visible"/>
                                          </p:to>
                                        </p:set>
                                        <p:anim calcmode="lin" valueType="num">
                                          <p:cBhvr>
                                            <p:cTn id="74" dur="400" fill="hold"/>
                                            <p:tgtEl>
                                              <p:spTgt spid="69"/>
                                            </p:tgtEl>
                                            <p:attrNameLst>
                                              <p:attrName>ppt_w</p:attrName>
                                            </p:attrNameLst>
                                          </p:cBhvr>
                                          <p:tavLst>
                                            <p:tav tm="0">
                                              <p:val>
                                                <p:fltVal val="0"/>
                                              </p:val>
                                            </p:tav>
                                            <p:tav tm="100000">
                                              <p:val>
                                                <p:strVal val="#ppt_w"/>
                                              </p:val>
                                            </p:tav>
                                          </p:tavLst>
                                        </p:anim>
                                        <p:anim calcmode="lin" valueType="num">
                                          <p:cBhvr>
                                            <p:cTn id="75" dur="400" fill="hold"/>
                                            <p:tgtEl>
                                              <p:spTgt spid="69"/>
                                            </p:tgtEl>
                                            <p:attrNameLst>
                                              <p:attrName>ppt_h</p:attrName>
                                            </p:attrNameLst>
                                          </p:cBhvr>
                                          <p:tavLst>
                                            <p:tav tm="0">
                                              <p:val>
                                                <p:fltVal val="0"/>
                                              </p:val>
                                            </p:tav>
                                            <p:tav tm="100000">
                                              <p:val>
                                                <p:strVal val="#ppt_h"/>
                                              </p:val>
                                            </p:tav>
                                          </p:tavLst>
                                        </p:anim>
                                        <p:anim calcmode="lin" valueType="num">
                                          <p:cBhvr>
                                            <p:cTn id="76" dur="400" fill="hold"/>
                                            <p:tgtEl>
                                              <p:spTgt spid="69"/>
                                            </p:tgtEl>
                                            <p:attrNameLst>
                                              <p:attrName>style.rotation</p:attrName>
                                            </p:attrNameLst>
                                          </p:cBhvr>
                                          <p:tavLst>
                                            <p:tav tm="0">
                                              <p:val>
                                                <p:fltVal val="90"/>
                                              </p:val>
                                            </p:tav>
                                            <p:tav tm="100000">
                                              <p:val>
                                                <p:fltVal val="0"/>
                                              </p:val>
                                            </p:tav>
                                          </p:tavLst>
                                        </p:anim>
                                        <p:animEffect transition="in" filter="fade">
                                          <p:cBhvr>
                                            <p:cTn id="77" dur="400"/>
                                            <p:tgtEl>
                                              <p:spTgt spid="69"/>
                                            </p:tgtEl>
                                          </p:cBhvr>
                                        </p:animEffect>
                                      </p:childTnLst>
                                    </p:cTn>
                                  </p:par>
                                </p:childTnLst>
                              </p:cTn>
                            </p:par>
                            <p:par>
                              <p:cTn id="78" fill="hold">
                                <p:stCondLst>
                                  <p:cond delay="4000"/>
                                </p:stCondLst>
                                <p:childTnLst>
                                  <p:par>
                                    <p:cTn id="79" presetID="22" presetClass="entr" presetSubtype="2" fill="hold" grpId="0" nodeType="afterEffect">
                                      <p:stCondLst>
                                        <p:cond delay="0"/>
                                      </p:stCondLst>
                                      <p:childTnLst>
                                        <p:set>
                                          <p:cBhvr>
                                            <p:cTn id="80" dur="1" fill="hold">
                                              <p:stCondLst>
                                                <p:cond delay="0"/>
                                              </p:stCondLst>
                                            </p:cTn>
                                            <p:tgtEl>
                                              <p:spTgt spid="122"/>
                                            </p:tgtEl>
                                            <p:attrNameLst>
                                              <p:attrName>style.visibility</p:attrName>
                                            </p:attrNameLst>
                                          </p:cBhvr>
                                          <p:to>
                                            <p:strVal val="visible"/>
                                          </p:to>
                                        </p:set>
                                        <p:animEffect transition="in" filter="wipe(right)">
                                          <p:cBhvr>
                                            <p:cTn id="81" dur="500"/>
                                            <p:tgtEl>
                                              <p:spTgt spid="122"/>
                                            </p:tgtEl>
                                          </p:cBhvr>
                                        </p:animEffect>
                                      </p:childTnLst>
                                    </p:cTn>
                                  </p:par>
                                  <p:par>
                                    <p:cTn id="82" presetID="22" presetClass="entr" presetSubtype="2" fill="hold" grpId="0" nodeType="withEffect">
                                      <p:stCondLst>
                                        <p:cond delay="0"/>
                                      </p:stCondLst>
                                      <p:childTnLst>
                                        <p:set>
                                          <p:cBhvr>
                                            <p:cTn id="83" dur="1" fill="hold">
                                              <p:stCondLst>
                                                <p:cond delay="0"/>
                                              </p:stCondLst>
                                            </p:cTn>
                                            <p:tgtEl>
                                              <p:spTgt spid="123"/>
                                            </p:tgtEl>
                                            <p:attrNameLst>
                                              <p:attrName>style.visibility</p:attrName>
                                            </p:attrNameLst>
                                          </p:cBhvr>
                                          <p:to>
                                            <p:strVal val="visible"/>
                                          </p:to>
                                        </p:set>
                                        <p:animEffect transition="in" filter="wipe(right)">
                                          <p:cBhvr>
                                            <p:cTn id="84" dur="500"/>
                                            <p:tgtEl>
                                              <p:spTgt spid="123"/>
                                            </p:tgtEl>
                                          </p:cBhvr>
                                        </p:animEffect>
                                      </p:childTnLst>
                                    </p:cTn>
                                  </p:par>
                                </p:childTnLst>
                              </p:cTn>
                            </p:par>
                            <p:par>
                              <p:cTn id="85" fill="hold">
                                <p:stCondLst>
                                  <p:cond delay="4500"/>
                                </p:stCondLst>
                                <p:childTnLst>
                                  <p:par>
                                    <p:cTn id="86" presetID="31" presetClass="entr" presetSubtype="0" fill="hold" grpId="0" nodeType="afterEffect">
                                      <p:stCondLst>
                                        <p:cond delay="0"/>
                                      </p:stCondLst>
                                      <p:childTnLst>
                                        <p:set>
                                          <p:cBhvr>
                                            <p:cTn id="87" dur="1" fill="hold">
                                              <p:stCondLst>
                                                <p:cond delay="0"/>
                                              </p:stCondLst>
                                            </p:cTn>
                                            <p:tgtEl>
                                              <p:spTgt spid="65"/>
                                            </p:tgtEl>
                                            <p:attrNameLst>
                                              <p:attrName>style.visibility</p:attrName>
                                            </p:attrNameLst>
                                          </p:cBhvr>
                                          <p:to>
                                            <p:strVal val="visible"/>
                                          </p:to>
                                        </p:set>
                                        <p:anim calcmode="lin" valueType="num">
                                          <p:cBhvr>
                                            <p:cTn id="88" dur="400" fill="hold"/>
                                            <p:tgtEl>
                                              <p:spTgt spid="65"/>
                                            </p:tgtEl>
                                            <p:attrNameLst>
                                              <p:attrName>ppt_w</p:attrName>
                                            </p:attrNameLst>
                                          </p:cBhvr>
                                          <p:tavLst>
                                            <p:tav tm="0">
                                              <p:val>
                                                <p:fltVal val="0"/>
                                              </p:val>
                                            </p:tav>
                                            <p:tav tm="100000">
                                              <p:val>
                                                <p:strVal val="#ppt_w"/>
                                              </p:val>
                                            </p:tav>
                                          </p:tavLst>
                                        </p:anim>
                                        <p:anim calcmode="lin" valueType="num">
                                          <p:cBhvr>
                                            <p:cTn id="89" dur="400" fill="hold"/>
                                            <p:tgtEl>
                                              <p:spTgt spid="65"/>
                                            </p:tgtEl>
                                            <p:attrNameLst>
                                              <p:attrName>ppt_h</p:attrName>
                                            </p:attrNameLst>
                                          </p:cBhvr>
                                          <p:tavLst>
                                            <p:tav tm="0">
                                              <p:val>
                                                <p:fltVal val="0"/>
                                              </p:val>
                                            </p:tav>
                                            <p:tav tm="100000">
                                              <p:val>
                                                <p:strVal val="#ppt_h"/>
                                              </p:val>
                                            </p:tav>
                                          </p:tavLst>
                                        </p:anim>
                                        <p:anim calcmode="lin" valueType="num">
                                          <p:cBhvr>
                                            <p:cTn id="90" dur="400" fill="hold"/>
                                            <p:tgtEl>
                                              <p:spTgt spid="65"/>
                                            </p:tgtEl>
                                            <p:attrNameLst>
                                              <p:attrName>style.rotation</p:attrName>
                                            </p:attrNameLst>
                                          </p:cBhvr>
                                          <p:tavLst>
                                            <p:tav tm="0">
                                              <p:val>
                                                <p:fltVal val="90"/>
                                              </p:val>
                                            </p:tav>
                                            <p:tav tm="100000">
                                              <p:val>
                                                <p:fltVal val="0"/>
                                              </p:val>
                                            </p:tav>
                                          </p:tavLst>
                                        </p:anim>
                                        <p:animEffect transition="in" filter="fade">
                                          <p:cBhvr>
                                            <p:cTn id="91" dur="400"/>
                                            <p:tgtEl>
                                              <p:spTgt spid="65"/>
                                            </p:tgtEl>
                                          </p:cBhvr>
                                        </p:animEffect>
                                      </p:childTnLst>
                                    </p:cTn>
                                  </p:par>
                                </p:childTnLst>
                              </p:cTn>
                            </p:par>
                            <p:par>
                              <p:cTn id="92" fill="hold">
                                <p:stCondLst>
                                  <p:cond delay="5000"/>
                                </p:stCondLst>
                                <p:childTnLst>
                                  <p:par>
                                    <p:cTn id="93" presetID="22" presetClass="entr" presetSubtype="2" fill="hold" grpId="0" nodeType="afterEffect">
                                      <p:stCondLst>
                                        <p:cond delay="0"/>
                                      </p:stCondLst>
                                      <p:childTnLst>
                                        <p:set>
                                          <p:cBhvr>
                                            <p:cTn id="94" dur="1" fill="hold">
                                              <p:stCondLst>
                                                <p:cond delay="0"/>
                                              </p:stCondLst>
                                            </p:cTn>
                                            <p:tgtEl>
                                              <p:spTgt spid="124"/>
                                            </p:tgtEl>
                                            <p:attrNameLst>
                                              <p:attrName>style.visibility</p:attrName>
                                            </p:attrNameLst>
                                          </p:cBhvr>
                                          <p:to>
                                            <p:strVal val="visible"/>
                                          </p:to>
                                        </p:set>
                                        <p:animEffect transition="in" filter="wipe(right)">
                                          <p:cBhvr>
                                            <p:cTn id="95" dur="500"/>
                                            <p:tgtEl>
                                              <p:spTgt spid="124"/>
                                            </p:tgtEl>
                                          </p:cBhvr>
                                        </p:animEffect>
                                      </p:childTnLst>
                                    </p:cTn>
                                  </p:par>
                                  <p:par>
                                    <p:cTn id="96" presetID="22" presetClass="entr" presetSubtype="2" fill="hold" grpId="0" nodeType="withEffect">
                                      <p:stCondLst>
                                        <p:cond delay="0"/>
                                      </p:stCondLst>
                                      <p:childTnLst>
                                        <p:set>
                                          <p:cBhvr>
                                            <p:cTn id="97" dur="1" fill="hold">
                                              <p:stCondLst>
                                                <p:cond delay="0"/>
                                              </p:stCondLst>
                                            </p:cTn>
                                            <p:tgtEl>
                                              <p:spTgt spid="125"/>
                                            </p:tgtEl>
                                            <p:attrNameLst>
                                              <p:attrName>style.visibility</p:attrName>
                                            </p:attrNameLst>
                                          </p:cBhvr>
                                          <p:to>
                                            <p:strVal val="visible"/>
                                          </p:to>
                                        </p:set>
                                        <p:animEffect transition="in" filter="wipe(right)">
                                          <p:cBhvr>
                                            <p:cTn id="98" dur="500"/>
                                            <p:tgtEl>
                                              <p:spTgt spid="125"/>
                                            </p:tgtEl>
                                          </p:cBhvr>
                                        </p:animEffect>
                                      </p:childTnLst>
                                    </p:cTn>
                                  </p:par>
                                </p:childTnLst>
                              </p:cTn>
                            </p:par>
                            <p:par>
                              <p:cTn id="99" fill="hold">
                                <p:stCondLst>
                                  <p:cond delay="5500"/>
                                </p:stCondLst>
                                <p:childTnLst>
                                  <p:par>
                                    <p:cTn id="100" presetID="31" presetClass="entr" presetSubtype="0" fill="hold" grpId="0" nodeType="afterEffect">
                                      <p:stCondLst>
                                        <p:cond delay="0"/>
                                      </p:stCondLst>
                                      <p:childTnLst>
                                        <p:set>
                                          <p:cBhvr>
                                            <p:cTn id="101" dur="1" fill="hold">
                                              <p:stCondLst>
                                                <p:cond delay="0"/>
                                              </p:stCondLst>
                                            </p:cTn>
                                            <p:tgtEl>
                                              <p:spTgt spid="115"/>
                                            </p:tgtEl>
                                            <p:attrNameLst>
                                              <p:attrName>style.visibility</p:attrName>
                                            </p:attrNameLst>
                                          </p:cBhvr>
                                          <p:to>
                                            <p:strVal val="visible"/>
                                          </p:to>
                                        </p:set>
                                        <p:anim calcmode="lin" valueType="num">
                                          <p:cBhvr>
                                            <p:cTn id="102" dur="400" fill="hold"/>
                                            <p:tgtEl>
                                              <p:spTgt spid="115"/>
                                            </p:tgtEl>
                                            <p:attrNameLst>
                                              <p:attrName>ppt_w</p:attrName>
                                            </p:attrNameLst>
                                          </p:cBhvr>
                                          <p:tavLst>
                                            <p:tav tm="0">
                                              <p:val>
                                                <p:fltVal val="0"/>
                                              </p:val>
                                            </p:tav>
                                            <p:tav tm="100000">
                                              <p:val>
                                                <p:strVal val="#ppt_w"/>
                                              </p:val>
                                            </p:tav>
                                          </p:tavLst>
                                        </p:anim>
                                        <p:anim calcmode="lin" valueType="num">
                                          <p:cBhvr>
                                            <p:cTn id="103" dur="400" fill="hold"/>
                                            <p:tgtEl>
                                              <p:spTgt spid="115"/>
                                            </p:tgtEl>
                                            <p:attrNameLst>
                                              <p:attrName>ppt_h</p:attrName>
                                            </p:attrNameLst>
                                          </p:cBhvr>
                                          <p:tavLst>
                                            <p:tav tm="0">
                                              <p:val>
                                                <p:fltVal val="0"/>
                                              </p:val>
                                            </p:tav>
                                            <p:tav tm="100000">
                                              <p:val>
                                                <p:strVal val="#ppt_h"/>
                                              </p:val>
                                            </p:tav>
                                          </p:tavLst>
                                        </p:anim>
                                        <p:anim calcmode="lin" valueType="num">
                                          <p:cBhvr>
                                            <p:cTn id="104" dur="400" fill="hold"/>
                                            <p:tgtEl>
                                              <p:spTgt spid="115"/>
                                            </p:tgtEl>
                                            <p:attrNameLst>
                                              <p:attrName>style.rotation</p:attrName>
                                            </p:attrNameLst>
                                          </p:cBhvr>
                                          <p:tavLst>
                                            <p:tav tm="0">
                                              <p:val>
                                                <p:fltVal val="90"/>
                                              </p:val>
                                            </p:tav>
                                            <p:tav tm="100000">
                                              <p:val>
                                                <p:fltVal val="0"/>
                                              </p:val>
                                            </p:tav>
                                          </p:tavLst>
                                        </p:anim>
                                        <p:animEffect transition="in" filter="fade">
                                          <p:cBhvr>
                                            <p:cTn id="105" dur="400"/>
                                            <p:tgtEl>
                                              <p:spTgt spid="115"/>
                                            </p:tgtEl>
                                          </p:cBhvr>
                                        </p:animEffect>
                                      </p:childTnLst>
                                    </p:cTn>
                                  </p:par>
                                </p:childTnLst>
                              </p:cTn>
                            </p:par>
                            <p:par>
                              <p:cTn id="106" fill="hold">
                                <p:stCondLst>
                                  <p:cond delay="6000"/>
                                </p:stCondLst>
                                <p:childTnLst>
                                  <p:par>
                                    <p:cTn id="107" presetID="22" presetClass="entr" presetSubtype="2" fill="hold" grpId="0" nodeType="afterEffect">
                                      <p:stCondLst>
                                        <p:cond delay="0"/>
                                      </p:stCondLst>
                                      <p:childTnLst>
                                        <p:set>
                                          <p:cBhvr>
                                            <p:cTn id="108" dur="1" fill="hold">
                                              <p:stCondLst>
                                                <p:cond delay="0"/>
                                              </p:stCondLst>
                                            </p:cTn>
                                            <p:tgtEl>
                                              <p:spTgt spid="126"/>
                                            </p:tgtEl>
                                            <p:attrNameLst>
                                              <p:attrName>style.visibility</p:attrName>
                                            </p:attrNameLst>
                                          </p:cBhvr>
                                          <p:to>
                                            <p:strVal val="visible"/>
                                          </p:to>
                                        </p:set>
                                        <p:animEffect transition="in" filter="wipe(right)">
                                          <p:cBhvr>
                                            <p:cTn id="109" dur="500"/>
                                            <p:tgtEl>
                                              <p:spTgt spid="126"/>
                                            </p:tgtEl>
                                          </p:cBhvr>
                                        </p:animEffect>
                                      </p:childTnLst>
                                    </p:cTn>
                                  </p:par>
                                  <p:par>
                                    <p:cTn id="110" presetID="22" presetClass="entr" presetSubtype="2" fill="hold" grpId="0" nodeType="withEffect">
                                      <p:stCondLst>
                                        <p:cond delay="0"/>
                                      </p:stCondLst>
                                      <p:childTnLst>
                                        <p:set>
                                          <p:cBhvr>
                                            <p:cTn id="111" dur="1" fill="hold">
                                              <p:stCondLst>
                                                <p:cond delay="0"/>
                                              </p:stCondLst>
                                            </p:cTn>
                                            <p:tgtEl>
                                              <p:spTgt spid="127"/>
                                            </p:tgtEl>
                                            <p:attrNameLst>
                                              <p:attrName>style.visibility</p:attrName>
                                            </p:attrNameLst>
                                          </p:cBhvr>
                                          <p:to>
                                            <p:strVal val="visible"/>
                                          </p:to>
                                        </p:set>
                                        <p:animEffect transition="in" filter="wipe(right)">
                                          <p:cBhvr>
                                            <p:cTn id="112" dur="500"/>
                                            <p:tgtEl>
                                              <p:spTgt spid="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115" grpId="0" animBg="1"/>
          <p:bldP spid="116" grpId="0"/>
          <p:bldP spid="117" grpId="0"/>
          <p:bldP spid="118" grpId="0"/>
          <p:bldP spid="119" grpId="0"/>
          <p:bldP spid="120" grpId="0"/>
          <p:bldP spid="121" grpId="0"/>
          <p:bldP spid="122" grpId="0"/>
          <p:bldP spid="123" grpId="0"/>
          <p:bldP spid="124" grpId="0"/>
          <p:bldP spid="125" grpId="0"/>
          <p:bldP spid="126" grpId="0"/>
          <p:bldP spid="12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additive="base">
                                            <p:cTn id="7" dur="500" fill="hold"/>
                                            <p:tgtEl>
                                              <p:spTgt spid="61"/>
                                            </p:tgtEl>
                                            <p:attrNameLst>
                                              <p:attrName>ppt_x</p:attrName>
                                            </p:attrNameLst>
                                          </p:cBhvr>
                                          <p:tavLst>
                                            <p:tav tm="0">
                                              <p:val>
                                                <p:strVal val="0-#ppt_w/2"/>
                                              </p:val>
                                            </p:tav>
                                            <p:tav tm="100000">
                                              <p:val>
                                                <p:strVal val="#ppt_x"/>
                                              </p:val>
                                            </p:tav>
                                          </p:tavLst>
                                        </p:anim>
                                        <p:anim calcmode="lin" valueType="num">
                                          <p:cBhvr additive="base">
                                            <p:cTn id="8" dur="500" fill="hold"/>
                                            <p:tgtEl>
                                              <p:spTgt spid="61"/>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62"/>
                                            </p:tgtEl>
                                            <p:attrNameLst>
                                              <p:attrName>style.visibility</p:attrName>
                                            </p:attrNameLst>
                                          </p:cBhvr>
                                          <p:to>
                                            <p:strVal val="visible"/>
                                          </p:to>
                                        </p:set>
                                        <p:anim calcmode="lin" valueType="num">
                                          <p:cBhvr additive="base">
                                            <p:cTn id="11" dur="500" fill="hold"/>
                                            <p:tgtEl>
                                              <p:spTgt spid="62"/>
                                            </p:tgtEl>
                                            <p:attrNameLst>
                                              <p:attrName>ppt_x</p:attrName>
                                            </p:attrNameLst>
                                          </p:cBhvr>
                                          <p:tavLst>
                                            <p:tav tm="0">
                                              <p:val>
                                                <p:strVal val="1+#ppt_w/2"/>
                                              </p:val>
                                            </p:tav>
                                            <p:tav tm="100000">
                                              <p:val>
                                                <p:strVal val="#ppt_x"/>
                                              </p:val>
                                            </p:tav>
                                          </p:tavLst>
                                        </p:anim>
                                        <p:anim calcmode="lin" valueType="num">
                                          <p:cBhvr additive="base">
                                            <p:cTn id="12" dur="500" fill="hold"/>
                                            <p:tgtEl>
                                              <p:spTgt spid="62"/>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59"/>
                                            </p:tgtEl>
                                            <p:attrNameLst>
                                              <p:attrName>style.visibility</p:attrName>
                                            </p:attrNameLst>
                                          </p:cBhvr>
                                          <p:to>
                                            <p:strVal val="visible"/>
                                          </p:to>
                                        </p:set>
                                        <p:anim calcmode="lin" valueType="num">
                                          <p:cBhvr additive="base">
                                            <p:cTn id="15" dur="500" fill="hold"/>
                                            <p:tgtEl>
                                              <p:spTgt spid="59"/>
                                            </p:tgtEl>
                                            <p:attrNameLst>
                                              <p:attrName>ppt_x</p:attrName>
                                            </p:attrNameLst>
                                          </p:cBhvr>
                                          <p:tavLst>
                                            <p:tav tm="0">
                                              <p:val>
                                                <p:strVal val="1+#ppt_w/2"/>
                                              </p:val>
                                            </p:tav>
                                            <p:tav tm="100000">
                                              <p:val>
                                                <p:strVal val="#ppt_x"/>
                                              </p:val>
                                            </p:tav>
                                          </p:tavLst>
                                        </p:anim>
                                        <p:anim calcmode="lin" valueType="num">
                                          <p:cBhvr additive="base">
                                            <p:cTn id="16" dur="500" fill="hold"/>
                                            <p:tgtEl>
                                              <p:spTgt spid="59"/>
                                            </p:tgtEl>
                                            <p:attrNameLst>
                                              <p:attrName>ppt_y</p:attrName>
                                            </p:attrNameLst>
                                          </p:cBhvr>
                                          <p:tavLst>
                                            <p:tav tm="0">
                                              <p:val>
                                                <p:strVal val="#ppt_y"/>
                                              </p:val>
                                            </p:tav>
                                            <p:tav tm="100000">
                                              <p:val>
                                                <p:strVal val="#ppt_y"/>
                                              </p:val>
                                            </p:tav>
                                          </p:tavLst>
                                        </p:anim>
                                      </p:childTnLst>
                                    </p:cTn>
                                  </p:par>
                                  <p:par>
                                    <p:cTn id="17" presetID="2" presetClass="entr" presetSubtype="6" fill="hold" grpId="0" nodeType="withEffect">
                                      <p:stCondLst>
                                        <p:cond delay="0"/>
                                      </p:stCondLst>
                                      <p:childTnLst>
                                        <p:set>
                                          <p:cBhvr>
                                            <p:cTn id="18" dur="1" fill="hold">
                                              <p:stCondLst>
                                                <p:cond delay="0"/>
                                              </p:stCondLst>
                                            </p:cTn>
                                            <p:tgtEl>
                                              <p:spTgt spid="64"/>
                                            </p:tgtEl>
                                            <p:attrNameLst>
                                              <p:attrName>style.visibility</p:attrName>
                                            </p:attrNameLst>
                                          </p:cBhvr>
                                          <p:to>
                                            <p:strVal val="visible"/>
                                          </p:to>
                                        </p:set>
                                        <p:anim calcmode="lin" valueType="num">
                                          <p:cBhvr additive="base">
                                            <p:cTn id="19" dur="500" fill="hold"/>
                                            <p:tgtEl>
                                              <p:spTgt spid="64"/>
                                            </p:tgtEl>
                                            <p:attrNameLst>
                                              <p:attrName>ppt_x</p:attrName>
                                            </p:attrNameLst>
                                          </p:cBhvr>
                                          <p:tavLst>
                                            <p:tav tm="0">
                                              <p:val>
                                                <p:strVal val="1+#ppt_w/2"/>
                                              </p:val>
                                            </p:tav>
                                            <p:tav tm="100000">
                                              <p:val>
                                                <p:strVal val="#ppt_x"/>
                                              </p:val>
                                            </p:tav>
                                          </p:tavLst>
                                        </p:anim>
                                        <p:anim calcmode="lin" valueType="num">
                                          <p:cBhvr additive="base">
                                            <p:cTn id="20" dur="500" fill="hold"/>
                                            <p:tgtEl>
                                              <p:spTgt spid="64"/>
                                            </p:tgtEl>
                                            <p:attrNameLst>
                                              <p:attrName>ppt_y</p:attrName>
                                            </p:attrNameLst>
                                          </p:cBhvr>
                                          <p:tavLst>
                                            <p:tav tm="0">
                                              <p:val>
                                                <p:strVal val="1+#ppt_h/2"/>
                                              </p:val>
                                            </p:tav>
                                            <p:tav tm="100000">
                                              <p:val>
                                                <p:strVal val="#ppt_y"/>
                                              </p:val>
                                            </p:tav>
                                          </p:tavLst>
                                        </p:anim>
                                      </p:childTnLst>
                                    </p:cTn>
                                  </p:par>
                                  <p:par>
                                    <p:cTn id="21" presetID="2" presetClass="entr" presetSubtype="12" fill="hold" grpId="0" nodeType="withEffect">
                                      <p:stCondLst>
                                        <p:cond delay="0"/>
                                      </p:stCondLst>
                                      <p:childTnLst>
                                        <p:set>
                                          <p:cBhvr>
                                            <p:cTn id="22" dur="1" fill="hold">
                                              <p:stCondLst>
                                                <p:cond delay="0"/>
                                              </p:stCondLst>
                                            </p:cTn>
                                            <p:tgtEl>
                                              <p:spTgt spid="63"/>
                                            </p:tgtEl>
                                            <p:attrNameLst>
                                              <p:attrName>style.visibility</p:attrName>
                                            </p:attrNameLst>
                                          </p:cBhvr>
                                          <p:to>
                                            <p:strVal val="visible"/>
                                          </p:to>
                                        </p:set>
                                        <p:anim calcmode="lin" valueType="num">
                                          <p:cBhvr additive="base">
                                            <p:cTn id="23" dur="500" fill="hold"/>
                                            <p:tgtEl>
                                              <p:spTgt spid="63"/>
                                            </p:tgtEl>
                                            <p:attrNameLst>
                                              <p:attrName>ppt_x</p:attrName>
                                            </p:attrNameLst>
                                          </p:cBhvr>
                                          <p:tavLst>
                                            <p:tav tm="0">
                                              <p:val>
                                                <p:strVal val="0-#ppt_w/2"/>
                                              </p:val>
                                            </p:tav>
                                            <p:tav tm="100000">
                                              <p:val>
                                                <p:strVal val="#ppt_x"/>
                                              </p:val>
                                            </p:tav>
                                          </p:tavLst>
                                        </p:anim>
                                        <p:anim calcmode="lin" valueType="num">
                                          <p:cBhvr additive="base">
                                            <p:cTn id="24" dur="500" fill="hold"/>
                                            <p:tgtEl>
                                              <p:spTgt spid="63"/>
                                            </p:tgtEl>
                                            <p:attrNameLst>
                                              <p:attrName>ppt_y</p:attrName>
                                            </p:attrNameLst>
                                          </p:cBhvr>
                                          <p:tavLst>
                                            <p:tav tm="0">
                                              <p:val>
                                                <p:strVal val="1+#ppt_h/2"/>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60"/>
                                            </p:tgtEl>
                                            <p:attrNameLst>
                                              <p:attrName>style.visibility</p:attrName>
                                            </p:attrNameLst>
                                          </p:cBhvr>
                                          <p:to>
                                            <p:strVal val="visible"/>
                                          </p:to>
                                        </p:set>
                                        <p:anim calcmode="lin" valueType="num">
                                          <p:cBhvr additive="base">
                                            <p:cTn id="27" dur="500" fill="hold"/>
                                            <p:tgtEl>
                                              <p:spTgt spid="60"/>
                                            </p:tgtEl>
                                            <p:attrNameLst>
                                              <p:attrName>ppt_x</p:attrName>
                                            </p:attrNameLst>
                                          </p:cBhvr>
                                          <p:tavLst>
                                            <p:tav tm="0">
                                              <p:val>
                                                <p:strVal val="0-#ppt_w/2"/>
                                              </p:val>
                                            </p:tav>
                                            <p:tav tm="100000">
                                              <p:val>
                                                <p:strVal val="#ppt_x"/>
                                              </p:val>
                                            </p:tav>
                                          </p:tavLst>
                                        </p:anim>
                                        <p:anim calcmode="lin" valueType="num">
                                          <p:cBhvr additive="base">
                                            <p:cTn id="28" dur="500" fill="hold"/>
                                            <p:tgtEl>
                                              <p:spTgt spid="60"/>
                                            </p:tgtEl>
                                            <p:attrNameLst>
                                              <p:attrName>ppt_y</p:attrName>
                                            </p:attrNameLst>
                                          </p:cBhvr>
                                          <p:tavLst>
                                            <p:tav tm="0">
                                              <p:val>
                                                <p:strVal val="#ppt_y"/>
                                              </p:val>
                                            </p:tav>
                                            <p:tav tm="100000">
                                              <p:val>
                                                <p:strVal val="#ppt_y"/>
                                              </p:val>
                                            </p:tav>
                                          </p:tavLst>
                                        </p:anim>
                                      </p:childTnLst>
                                    </p:cTn>
                                  </p:par>
                                </p:childTnLst>
                              </p:cTn>
                            </p:par>
                            <p:par>
                              <p:cTn id="29" fill="hold">
                                <p:stCondLst>
                                  <p:cond delay="500"/>
                                </p:stCondLst>
                                <p:childTnLst>
                                  <p:par>
                                    <p:cTn id="30" presetID="31" presetClass="entr" presetSubtype="0" fill="hold" grpId="0" nodeType="afterEffect">
                                      <p:stCondLst>
                                        <p:cond delay="0"/>
                                      </p:stCondLst>
                                      <p:childTnLst>
                                        <p:set>
                                          <p:cBhvr>
                                            <p:cTn id="31" dur="1" fill="hold">
                                              <p:stCondLst>
                                                <p:cond delay="0"/>
                                              </p:stCondLst>
                                            </p:cTn>
                                            <p:tgtEl>
                                              <p:spTgt spid="67"/>
                                            </p:tgtEl>
                                            <p:attrNameLst>
                                              <p:attrName>style.visibility</p:attrName>
                                            </p:attrNameLst>
                                          </p:cBhvr>
                                          <p:to>
                                            <p:strVal val="visible"/>
                                          </p:to>
                                        </p:set>
                                        <p:anim calcmode="lin" valueType="num">
                                          <p:cBhvr>
                                            <p:cTn id="32" dur="400" fill="hold"/>
                                            <p:tgtEl>
                                              <p:spTgt spid="67"/>
                                            </p:tgtEl>
                                            <p:attrNameLst>
                                              <p:attrName>ppt_w</p:attrName>
                                            </p:attrNameLst>
                                          </p:cBhvr>
                                          <p:tavLst>
                                            <p:tav tm="0">
                                              <p:val>
                                                <p:fltVal val="0"/>
                                              </p:val>
                                            </p:tav>
                                            <p:tav tm="100000">
                                              <p:val>
                                                <p:strVal val="#ppt_w"/>
                                              </p:val>
                                            </p:tav>
                                          </p:tavLst>
                                        </p:anim>
                                        <p:anim calcmode="lin" valueType="num">
                                          <p:cBhvr>
                                            <p:cTn id="33" dur="400" fill="hold"/>
                                            <p:tgtEl>
                                              <p:spTgt spid="67"/>
                                            </p:tgtEl>
                                            <p:attrNameLst>
                                              <p:attrName>ppt_h</p:attrName>
                                            </p:attrNameLst>
                                          </p:cBhvr>
                                          <p:tavLst>
                                            <p:tav tm="0">
                                              <p:val>
                                                <p:fltVal val="0"/>
                                              </p:val>
                                            </p:tav>
                                            <p:tav tm="100000">
                                              <p:val>
                                                <p:strVal val="#ppt_h"/>
                                              </p:val>
                                            </p:tav>
                                          </p:tavLst>
                                        </p:anim>
                                        <p:anim calcmode="lin" valueType="num">
                                          <p:cBhvr>
                                            <p:cTn id="34" dur="400" fill="hold"/>
                                            <p:tgtEl>
                                              <p:spTgt spid="67"/>
                                            </p:tgtEl>
                                            <p:attrNameLst>
                                              <p:attrName>style.rotation</p:attrName>
                                            </p:attrNameLst>
                                          </p:cBhvr>
                                          <p:tavLst>
                                            <p:tav tm="0">
                                              <p:val>
                                                <p:fltVal val="90"/>
                                              </p:val>
                                            </p:tav>
                                            <p:tav tm="100000">
                                              <p:val>
                                                <p:fltVal val="0"/>
                                              </p:val>
                                            </p:tav>
                                          </p:tavLst>
                                        </p:anim>
                                        <p:animEffect transition="in" filter="fade">
                                          <p:cBhvr>
                                            <p:cTn id="35" dur="400"/>
                                            <p:tgtEl>
                                              <p:spTgt spid="67"/>
                                            </p:tgtEl>
                                          </p:cBhvr>
                                        </p:animEffect>
                                      </p:childTnLst>
                                    </p:cTn>
                                  </p:par>
                                </p:childTnLst>
                              </p:cTn>
                            </p:par>
                            <p:par>
                              <p:cTn id="36" fill="hold">
                                <p:stCondLst>
                                  <p:cond delay="1000"/>
                                </p:stCondLst>
                                <p:childTnLst>
                                  <p:par>
                                    <p:cTn id="37" presetID="22" presetClass="entr" presetSubtype="2" fill="hold" grpId="0" nodeType="afterEffect">
                                      <p:stCondLst>
                                        <p:cond delay="0"/>
                                      </p:stCondLst>
                                      <p:childTnLst>
                                        <p:set>
                                          <p:cBhvr>
                                            <p:cTn id="38" dur="1" fill="hold">
                                              <p:stCondLst>
                                                <p:cond delay="0"/>
                                              </p:stCondLst>
                                            </p:cTn>
                                            <p:tgtEl>
                                              <p:spTgt spid="116"/>
                                            </p:tgtEl>
                                            <p:attrNameLst>
                                              <p:attrName>style.visibility</p:attrName>
                                            </p:attrNameLst>
                                          </p:cBhvr>
                                          <p:to>
                                            <p:strVal val="visible"/>
                                          </p:to>
                                        </p:set>
                                        <p:animEffect transition="in" filter="wipe(right)">
                                          <p:cBhvr>
                                            <p:cTn id="39" dur="500"/>
                                            <p:tgtEl>
                                              <p:spTgt spid="116"/>
                                            </p:tgtEl>
                                          </p:cBhvr>
                                        </p:animEffect>
                                      </p:childTnLst>
                                    </p:cTn>
                                  </p:par>
                                  <p:par>
                                    <p:cTn id="40" presetID="22" presetClass="entr" presetSubtype="2" fill="hold" grpId="0" nodeType="withEffect">
                                      <p:stCondLst>
                                        <p:cond delay="0"/>
                                      </p:stCondLst>
                                      <p:childTnLst>
                                        <p:set>
                                          <p:cBhvr>
                                            <p:cTn id="41" dur="1" fill="hold">
                                              <p:stCondLst>
                                                <p:cond delay="0"/>
                                              </p:stCondLst>
                                            </p:cTn>
                                            <p:tgtEl>
                                              <p:spTgt spid="117"/>
                                            </p:tgtEl>
                                            <p:attrNameLst>
                                              <p:attrName>style.visibility</p:attrName>
                                            </p:attrNameLst>
                                          </p:cBhvr>
                                          <p:to>
                                            <p:strVal val="visible"/>
                                          </p:to>
                                        </p:set>
                                        <p:animEffect transition="in" filter="wipe(right)">
                                          <p:cBhvr>
                                            <p:cTn id="42" dur="500"/>
                                            <p:tgtEl>
                                              <p:spTgt spid="117"/>
                                            </p:tgtEl>
                                          </p:cBhvr>
                                        </p:animEffect>
                                      </p:childTnLst>
                                    </p:cTn>
                                  </p:par>
                                </p:childTnLst>
                              </p:cTn>
                            </p:par>
                            <p:par>
                              <p:cTn id="43" fill="hold">
                                <p:stCondLst>
                                  <p:cond delay="1500"/>
                                </p:stCondLst>
                                <p:childTnLst>
                                  <p:par>
                                    <p:cTn id="44" presetID="31" presetClass="entr" presetSubtype="0" fill="hold" grpId="0" nodeType="afterEffect">
                                      <p:stCondLst>
                                        <p:cond delay="0"/>
                                      </p:stCondLst>
                                      <p:childTnLst>
                                        <p:set>
                                          <p:cBhvr>
                                            <p:cTn id="45" dur="1" fill="hold">
                                              <p:stCondLst>
                                                <p:cond delay="0"/>
                                              </p:stCondLst>
                                            </p:cTn>
                                            <p:tgtEl>
                                              <p:spTgt spid="68"/>
                                            </p:tgtEl>
                                            <p:attrNameLst>
                                              <p:attrName>style.visibility</p:attrName>
                                            </p:attrNameLst>
                                          </p:cBhvr>
                                          <p:to>
                                            <p:strVal val="visible"/>
                                          </p:to>
                                        </p:set>
                                        <p:anim calcmode="lin" valueType="num">
                                          <p:cBhvr>
                                            <p:cTn id="46" dur="400" fill="hold"/>
                                            <p:tgtEl>
                                              <p:spTgt spid="68"/>
                                            </p:tgtEl>
                                            <p:attrNameLst>
                                              <p:attrName>ppt_w</p:attrName>
                                            </p:attrNameLst>
                                          </p:cBhvr>
                                          <p:tavLst>
                                            <p:tav tm="0">
                                              <p:val>
                                                <p:fltVal val="0"/>
                                              </p:val>
                                            </p:tav>
                                            <p:tav tm="100000">
                                              <p:val>
                                                <p:strVal val="#ppt_w"/>
                                              </p:val>
                                            </p:tav>
                                          </p:tavLst>
                                        </p:anim>
                                        <p:anim calcmode="lin" valueType="num">
                                          <p:cBhvr>
                                            <p:cTn id="47" dur="400" fill="hold"/>
                                            <p:tgtEl>
                                              <p:spTgt spid="68"/>
                                            </p:tgtEl>
                                            <p:attrNameLst>
                                              <p:attrName>ppt_h</p:attrName>
                                            </p:attrNameLst>
                                          </p:cBhvr>
                                          <p:tavLst>
                                            <p:tav tm="0">
                                              <p:val>
                                                <p:fltVal val="0"/>
                                              </p:val>
                                            </p:tav>
                                            <p:tav tm="100000">
                                              <p:val>
                                                <p:strVal val="#ppt_h"/>
                                              </p:val>
                                            </p:tav>
                                          </p:tavLst>
                                        </p:anim>
                                        <p:anim calcmode="lin" valueType="num">
                                          <p:cBhvr>
                                            <p:cTn id="48" dur="400" fill="hold"/>
                                            <p:tgtEl>
                                              <p:spTgt spid="68"/>
                                            </p:tgtEl>
                                            <p:attrNameLst>
                                              <p:attrName>style.rotation</p:attrName>
                                            </p:attrNameLst>
                                          </p:cBhvr>
                                          <p:tavLst>
                                            <p:tav tm="0">
                                              <p:val>
                                                <p:fltVal val="90"/>
                                              </p:val>
                                            </p:tav>
                                            <p:tav tm="100000">
                                              <p:val>
                                                <p:fltVal val="0"/>
                                              </p:val>
                                            </p:tav>
                                          </p:tavLst>
                                        </p:anim>
                                        <p:animEffect transition="in" filter="fade">
                                          <p:cBhvr>
                                            <p:cTn id="49" dur="400"/>
                                            <p:tgtEl>
                                              <p:spTgt spid="68"/>
                                            </p:tgtEl>
                                          </p:cBhvr>
                                        </p:animEffect>
                                      </p:childTnLst>
                                    </p:cTn>
                                  </p:par>
                                </p:childTnLst>
                              </p:cTn>
                            </p:par>
                            <p:par>
                              <p:cTn id="50" fill="hold">
                                <p:stCondLst>
                                  <p:cond delay="2000"/>
                                </p:stCondLst>
                                <p:childTnLst>
                                  <p:par>
                                    <p:cTn id="51" presetID="22" presetClass="entr" presetSubtype="2" fill="hold" grpId="0" nodeType="afterEffect">
                                      <p:stCondLst>
                                        <p:cond delay="0"/>
                                      </p:stCondLst>
                                      <p:childTnLst>
                                        <p:set>
                                          <p:cBhvr>
                                            <p:cTn id="52" dur="1" fill="hold">
                                              <p:stCondLst>
                                                <p:cond delay="0"/>
                                              </p:stCondLst>
                                            </p:cTn>
                                            <p:tgtEl>
                                              <p:spTgt spid="118"/>
                                            </p:tgtEl>
                                            <p:attrNameLst>
                                              <p:attrName>style.visibility</p:attrName>
                                            </p:attrNameLst>
                                          </p:cBhvr>
                                          <p:to>
                                            <p:strVal val="visible"/>
                                          </p:to>
                                        </p:set>
                                        <p:animEffect transition="in" filter="wipe(right)">
                                          <p:cBhvr>
                                            <p:cTn id="53" dur="500"/>
                                            <p:tgtEl>
                                              <p:spTgt spid="118"/>
                                            </p:tgtEl>
                                          </p:cBhvr>
                                        </p:animEffect>
                                      </p:childTnLst>
                                    </p:cTn>
                                  </p:par>
                                  <p:par>
                                    <p:cTn id="54" presetID="22" presetClass="entr" presetSubtype="2" fill="hold" grpId="0" nodeType="withEffect">
                                      <p:stCondLst>
                                        <p:cond delay="0"/>
                                      </p:stCondLst>
                                      <p:childTnLst>
                                        <p:set>
                                          <p:cBhvr>
                                            <p:cTn id="55" dur="1" fill="hold">
                                              <p:stCondLst>
                                                <p:cond delay="0"/>
                                              </p:stCondLst>
                                            </p:cTn>
                                            <p:tgtEl>
                                              <p:spTgt spid="119"/>
                                            </p:tgtEl>
                                            <p:attrNameLst>
                                              <p:attrName>style.visibility</p:attrName>
                                            </p:attrNameLst>
                                          </p:cBhvr>
                                          <p:to>
                                            <p:strVal val="visible"/>
                                          </p:to>
                                        </p:set>
                                        <p:animEffect transition="in" filter="wipe(right)">
                                          <p:cBhvr>
                                            <p:cTn id="56" dur="500"/>
                                            <p:tgtEl>
                                              <p:spTgt spid="119"/>
                                            </p:tgtEl>
                                          </p:cBhvr>
                                        </p:animEffect>
                                      </p:childTnLst>
                                    </p:cTn>
                                  </p:par>
                                </p:childTnLst>
                              </p:cTn>
                            </p:par>
                            <p:par>
                              <p:cTn id="57" fill="hold">
                                <p:stCondLst>
                                  <p:cond delay="2500"/>
                                </p:stCondLst>
                                <p:childTnLst>
                                  <p:par>
                                    <p:cTn id="58" presetID="31" presetClass="entr" presetSubtype="0" fill="hold" grpId="0" nodeType="afterEffect">
                                      <p:stCondLst>
                                        <p:cond delay="0"/>
                                      </p:stCondLst>
                                      <p:childTnLst>
                                        <p:set>
                                          <p:cBhvr>
                                            <p:cTn id="59" dur="1" fill="hold">
                                              <p:stCondLst>
                                                <p:cond delay="0"/>
                                              </p:stCondLst>
                                            </p:cTn>
                                            <p:tgtEl>
                                              <p:spTgt spid="66"/>
                                            </p:tgtEl>
                                            <p:attrNameLst>
                                              <p:attrName>style.visibility</p:attrName>
                                            </p:attrNameLst>
                                          </p:cBhvr>
                                          <p:to>
                                            <p:strVal val="visible"/>
                                          </p:to>
                                        </p:set>
                                        <p:anim calcmode="lin" valueType="num">
                                          <p:cBhvr>
                                            <p:cTn id="60" dur="400" fill="hold"/>
                                            <p:tgtEl>
                                              <p:spTgt spid="66"/>
                                            </p:tgtEl>
                                            <p:attrNameLst>
                                              <p:attrName>ppt_w</p:attrName>
                                            </p:attrNameLst>
                                          </p:cBhvr>
                                          <p:tavLst>
                                            <p:tav tm="0">
                                              <p:val>
                                                <p:fltVal val="0"/>
                                              </p:val>
                                            </p:tav>
                                            <p:tav tm="100000">
                                              <p:val>
                                                <p:strVal val="#ppt_w"/>
                                              </p:val>
                                            </p:tav>
                                          </p:tavLst>
                                        </p:anim>
                                        <p:anim calcmode="lin" valueType="num">
                                          <p:cBhvr>
                                            <p:cTn id="61" dur="400" fill="hold"/>
                                            <p:tgtEl>
                                              <p:spTgt spid="66"/>
                                            </p:tgtEl>
                                            <p:attrNameLst>
                                              <p:attrName>ppt_h</p:attrName>
                                            </p:attrNameLst>
                                          </p:cBhvr>
                                          <p:tavLst>
                                            <p:tav tm="0">
                                              <p:val>
                                                <p:fltVal val="0"/>
                                              </p:val>
                                            </p:tav>
                                            <p:tav tm="100000">
                                              <p:val>
                                                <p:strVal val="#ppt_h"/>
                                              </p:val>
                                            </p:tav>
                                          </p:tavLst>
                                        </p:anim>
                                        <p:anim calcmode="lin" valueType="num">
                                          <p:cBhvr>
                                            <p:cTn id="62" dur="400" fill="hold"/>
                                            <p:tgtEl>
                                              <p:spTgt spid="66"/>
                                            </p:tgtEl>
                                            <p:attrNameLst>
                                              <p:attrName>style.rotation</p:attrName>
                                            </p:attrNameLst>
                                          </p:cBhvr>
                                          <p:tavLst>
                                            <p:tav tm="0">
                                              <p:val>
                                                <p:fltVal val="90"/>
                                              </p:val>
                                            </p:tav>
                                            <p:tav tm="100000">
                                              <p:val>
                                                <p:fltVal val="0"/>
                                              </p:val>
                                            </p:tav>
                                          </p:tavLst>
                                        </p:anim>
                                        <p:animEffect transition="in" filter="fade">
                                          <p:cBhvr>
                                            <p:cTn id="63" dur="400"/>
                                            <p:tgtEl>
                                              <p:spTgt spid="66"/>
                                            </p:tgtEl>
                                          </p:cBhvr>
                                        </p:animEffect>
                                      </p:childTnLst>
                                    </p:cTn>
                                  </p:par>
                                </p:childTnLst>
                              </p:cTn>
                            </p:par>
                            <p:par>
                              <p:cTn id="64" fill="hold">
                                <p:stCondLst>
                                  <p:cond delay="3000"/>
                                </p:stCondLst>
                                <p:childTnLst>
                                  <p:par>
                                    <p:cTn id="65" presetID="22" presetClass="entr" presetSubtype="2" fill="hold" grpId="0" nodeType="afterEffect">
                                      <p:stCondLst>
                                        <p:cond delay="0"/>
                                      </p:stCondLst>
                                      <p:childTnLst>
                                        <p:set>
                                          <p:cBhvr>
                                            <p:cTn id="66" dur="1" fill="hold">
                                              <p:stCondLst>
                                                <p:cond delay="0"/>
                                              </p:stCondLst>
                                            </p:cTn>
                                            <p:tgtEl>
                                              <p:spTgt spid="120"/>
                                            </p:tgtEl>
                                            <p:attrNameLst>
                                              <p:attrName>style.visibility</p:attrName>
                                            </p:attrNameLst>
                                          </p:cBhvr>
                                          <p:to>
                                            <p:strVal val="visible"/>
                                          </p:to>
                                        </p:set>
                                        <p:animEffect transition="in" filter="wipe(right)">
                                          <p:cBhvr>
                                            <p:cTn id="67" dur="500"/>
                                            <p:tgtEl>
                                              <p:spTgt spid="120"/>
                                            </p:tgtEl>
                                          </p:cBhvr>
                                        </p:animEffect>
                                      </p:childTnLst>
                                    </p:cTn>
                                  </p:par>
                                  <p:par>
                                    <p:cTn id="68" presetID="22" presetClass="entr" presetSubtype="2" fill="hold" grpId="0" nodeType="withEffect">
                                      <p:stCondLst>
                                        <p:cond delay="0"/>
                                      </p:stCondLst>
                                      <p:childTnLst>
                                        <p:set>
                                          <p:cBhvr>
                                            <p:cTn id="69" dur="1" fill="hold">
                                              <p:stCondLst>
                                                <p:cond delay="0"/>
                                              </p:stCondLst>
                                            </p:cTn>
                                            <p:tgtEl>
                                              <p:spTgt spid="121"/>
                                            </p:tgtEl>
                                            <p:attrNameLst>
                                              <p:attrName>style.visibility</p:attrName>
                                            </p:attrNameLst>
                                          </p:cBhvr>
                                          <p:to>
                                            <p:strVal val="visible"/>
                                          </p:to>
                                        </p:set>
                                        <p:animEffect transition="in" filter="wipe(right)">
                                          <p:cBhvr>
                                            <p:cTn id="70" dur="500"/>
                                            <p:tgtEl>
                                              <p:spTgt spid="121"/>
                                            </p:tgtEl>
                                          </p:cBhvr>
                                        </p:animEffect>
                                      </p:childTnLst>
                                    </p:cTn>
                                  </p:par>
                                </p:childTnLst>
                              </p:cTn>
                            </p:par>
                            <p:par>
                              <p:cTn id="71" fill="hold">
                                <p:stCondLst>
                                  <p:cond delay="3500"/>
                                </p:stCondLst>
                                <p:childTnLst>
                                  <p:par>
                                    <p:cTn id="72" presetID="31" presetClass="entr" presetSubtype="0" fill="hold" grpId="0" nodeType="afterEffect">
                                      <p:stCondLst>
                                        <p:cond delay="0"/>
                                      </p:stCondLst>
                                      <p:childTnLst>
                                        <p:set>
                                          <p:cBhvr>
                                            <p:cTn id="73" dur="1" fill="hold">
                                              <p:stCondLst>
                                                <p:cond delay="0"/>
                                              </p:stCondLst>
                                            </p:cTn>
                                            <p:tgtEl>
                                              <p:spTgt spid="69"/>
                                            </p:tgtEl>
                                            <p:attrNameLst>
                                              <p:attrName>style.visibility</p:attrName>
                                            </p:attrNameLst>
                                          </p:cBhvr>
                                          <p:to>
                                            <p:strVal val="visible"/>
                                          </p:to>
                                        </p:set>
                                        <p:anim calcmode="lin" valueType="num">
                                          <p:cBhvr>
                                            <p:cTn id="74" dur="400" fill="hold"/>
                                            <p:tgtEl>
                                              <p:spTgt spid="69"/>
                                            </p:tgtEl>
                                            <p:attrNameLst>
                                              <p:attrName>ppt_w</p:attrName>
                                            </p:attrNameLst>
                                          </p:cBhvr>
                                          <p:tavLst>
                                            <p:tav tm="0">
                                              <p:val>
                                                <p:fltVal val="0"/>
                                              </p:val>
                                            </p:tav>
                                            <p:tav tm="100000">
                                              <p:val>
                                                <p:strVal val="#ppt_w"/>
                                              </p:val>
                                            </p:tav>
                                          </p:tavLst>
                                        </p:anim>
                                        <p:anim calcmode="lin" valueType="num">
                                          <p:cBhvr>
                                            <p:cTn id="75" dur="400" fill="hold"/>
                                            <p:tgtEl>
                                              <p:spTgt spid="69"/>
                                            </p:tgtEl>
                                            <p:attrNameLst>
                                              <p:attrName>ppt_h</p:attrName>
                                            </p:attrNameLst>
                                          </p:cBhvr>
                                          <p:tavLst>
                                            <p:tav tm="0">
                                              <p:val>
                                                <p:fltVal val="0"/>
                                              </p:val>
                                            </p:tav>
                                            <p:tav tm="100000">
                                              <p:val>
                                                <p:strVal val="#ppt_h"/>
                                              </p:val>
                                            </p:tav>
                                          </p:tavLst>
                                        </p:anim>
                                        <p:anim calcmode="lin" valueType="num">
                                          <p:cBhvr>
                                            <p:cTn id="76" dur="400" fill="hold"/>
                                            <p:tgtEl>
                                              <p:spTgt spid="69"/>
                                            </p:tgtEl>
                                            <p:attrNameLst>
                                              <p:attrName>style.rotation</p:attrName>
                                            </p:attrNameLst>
                                          </p:cBhvr>
                                          <p:tavLst>
                                            <p:tav tm="0">
                                              <p:val>
                                                <p:fltVal val="90"/>
                                              </p:val>
                                            </p:tav>
                                            <p:tav tm="100000">
                                              <p:val>
                                                <p:fltVal val="0"/>
                                              </p:val>
                                            </p:tav>
                                          </p:tavLst>
                                        </p:anim>
                                        <p:animEffect transition="in" filter="fade">
                                          <p:cBhvr>
                                            <p:cTn id="77" dur="400"/>
                                            <p:tgtEl>
                                              <p:spTgt spid="69"/>
                                            </p:tgtEl>
                                          </p:cBhvr>
                                        </p:animEffect>
                                      </p:childTnLst>
                                    </p:cTn>
                                  </p:par>
                                </p:childTnLst>
                              </p:cTn>
                            </p:par>
                            <p:par>
                              <p:cTn id="78" fill="hold">
                                <p:stCondLst>
                                  <p:cond delay="4000"/>
                                </p:stCondLst>
                                <p:childTnLst>
                                  <p:par>
                                    <p:cTn id="79" presetID="22" presetClass="entr" presetSubtype="2" fill="hold" grpId="0" nodeType="afterEffect">
                                      <p:stCondLst>
                                        <p:cond delay="0"/>
                                      </p:stCondLst>
                                      <p:childTnLst>
                                        <p:set>
                                          <p:cBhvr>
                                            <p:cTn id="80" dur="1" fill="hold">
                                              <p:stCondLst>
                                                <p:cond delay="0"/>
                                              </p:stCondLst>
                                            </p:cTn>
                                            <p:tgtEl>
                                              <p:spTgt spid="122"/>
                                            </p:tgtEl>
                                            <p:attrNameLst>
                                              <p:attrName>style.visibility</p:attrName>
                                            </p:attrNameLst>
                                          </p:cBhvr>
                                          <p:to>
                                            <p:strVal val="visible"/>
                                          </p:to>
                                        </p:set>
                                        <p:animEffect transition="in" filter="wipe(right)">
                                          <p:cBhvr>
                                            <p:cTn id="81" dur="500"/>
                                            <p:tgtEl>
                                              <p:spTgt spid="122"/>
                                            </p:tgtEl>
                                          </p:cBhvr>
                                        </p:animEffect>
                                      </p:childTnLst>
                                    </p:cTn>
                                  </p:par>
                                  <p:par>
                                    <p:cTn id="82" presetID="22" presetClass="entr" presetSubtype="2" fill="hold" grpId="0" nodeType="withEffect">
                                      <p:stCondLst>
                                        <p:cond delay="0"/>
                                      </p:stCondLst>
                                      <p:childTnLst>
                                        <p:set>
                                          <p:cBhvr>
                                            <p:cTn id="83" dur="1" fill="hold">
                                              <p:stCondLst>
                                                <p:cond delay="0"/>
                                              </p:stCondLst>
                                            </p:cTn>
                                            <p:tgtEl>
                                              <p:spTgt spid="123"/>
                                            </p:tgtEl>
                                            <p:attrNameLst>
                                              <p:attrName>style.visibility</p:attrName>
                                            </p:attrNameLst>
                                          </p:cBhvr>
                                          <p:to>
                                            <p:strVal val="visible"/>
                                          </p:to>
                                        </p:set>
                                        <p:animEffect transition="in" filter="wipe(right)">
                                          <p:cBhvr>
                                            <p:cTn id="84" dur="500"/>
                                            <p:tgtEl>
                                              <p:spTgt spid="123"/>
                                            </p:tgtEl>
                                          </p:cBhvr>
                                        </p:animEffect>
                                      </p:childTnLst>
                                    </p:cTn>
                                  </p:par>
                                </p:childTnLst>
                              </p:cTn>
                            </p:par>
                            <p:par>
                              <p:cTn id="85" fill="hold">
                                <p:stCondLst>
                                  <p:cond delay="4500"/>
                                </p:stCondLst>
                                <p:childTnLst>
                                  <p:par>
                                    <p:cTn id="86" presetID="31" presetClass="entr" presetSubtype="0" fill="hold" grpId="0" nodeType="afterEffect">
                                      <p:stCondLst>
                                        <p:cond delay="0"/>
                                      </p:stCondLst>
                                      <p:childTnLst>
                                        <p:set>
                                          <p:cBhvr>
                                            <p:cTn id="87" dur="1" fill="hold">
                                              <p:stCondLst>
                                                <p:cond delay="0"/>
                                              </p:stCondLst>
                                            </p:cTn>
                                            <p:tgtEl>
                                              <p:spTgt spid="65"/>
                                            </p:tgtEl>
                                            <p:attrNameLst>
                                              <p:attrName>style.visibility</p:attrName>
                                            </p:attrNameLst>
                                          </p:cBhvr>
                                          <p:to>
                                            <p:strVal val="visible"/>
                                          </p:to>
                                        </p:set>
                                        <p:anim calcmode="lin" valueType="num">
                                          <p:cBhvr>
                                            <p:cTn id="88" dur="400" fill="hold"/>
                                            <p:tgtEl>
                                              <p:spTgt spid="65"/>
                                            </p:tgtEl>
                                            <p:attrNameLst>
                                              <p:attrName>ppt_w</p:attrName>
                                            </p:attrNameLst>
                                          </p:cBhvr>
                                          <p:tavLst>
                                            <p:tav tm="0">
                                              <p:val>
                                                <p:fltVal val="0"/>
                                              </p:val>
                                            </p:tav>
                                            <p:tav tm="100000">
                                              <p:val>
                                                <p:strVal val="#ppt_w"/>
                                              </p:val>
                                            </p:tav>
                                          </p:tavLst>
                                        </p:anim>
                                        <p:anim calcmode="lin" valueType="num">
                                          <p:cBhvr>
                                            <p:cTn id="89" dur="400" fill="hold"/>
                                            <p:tgtEl>
                                              <p:spTgt spid="65"/>
                                            </p:tgtEl>
                                            <p:attrNameLst>
                                              <p:attrName>ppt_h</p:attrName>
                                            </p:attrNameLst>
                                          </p:cBhvr>
                                          <p:tavLst>
                                            <p:tav tm="0">
                                              <p:val>
                                                <p:fltVal val="0"/>
                                              </p:val>
                                            </p:tav>
                                            <p:tav tm="100000">
                                              <p:val>
                                                <p:strVal val="#ppt_h"/>
                                              </p:val>
                                            </p:tav>
                                          </p:tavLst>
                                        </p:anim>
                                        <p:anim calcmode="lin" valueType="num">
                                          <p:cBhvr>
                                            <p:cTn id="90" dur="400" fill="hold"/>
                                            <p:tgtEl>
                                              <p:spTgt spid="65"/>
                                            </p:tgtEl>
                                            <p:attrNameLst>
                                              <p:attrName>style.rotation</p:attrName>
                                            </p:attrNameLst>
                                          </p:cBhvr>
                                          <p:tavLst>
                                            <p:tav tm="0">
                                              <p:val>
                                                <p:fltVal val="90"/>
                                              </p:val>
                                            </p:tav>
                                            <p:tav tm="100000">
                                              <p:val>
                                                <p:fltVal val="0"/>
                                              </p:val>
                                            </p:tav>
                                          </p:tavLst>
                                        </p:anim>
                                        <p:animEffect transition="in" filter="fade">
                                          <p:cBhvr>
                                            <p:cTn id="91" dur="400"/>
                                            <p:tgtEl>
                                              <p:spTgt spid="65"/>
                                            </p:tgtEl>
                                          </p:cBhvr>
                                        </p:animEffect>
                                      </p:childTnLst>
                                    </p:cTn>
                                  </p:par>
                                </p:childTnLst>
                              </p:cTn>
                            </p:par>
                            <p:par>
                              <p:cTn id="92" fill="hold">
                                <p:stCondLst>
                                  <p:cond delay="5000"/>
                                </p:stCondLst>
                                <p:childTnLst>
                                  <p:par>
                                    <p:cTn id="93" presetID="22" presetClass="entr" presetSubtype="2" fill="hold" grpId="0" nodeType="afterEffect">
                                      <p:stCondLst>
                                        <p:cond delay="0"/>
                                      </p:stCondLst>
                                      <p:childTnLst>
                                        <p:set>
                                          <p:cBhvr>
                                            <p:cTn id="94" dur="1" fill="hold">
                                              <p:stCondLst>
                                                <p:cond delay="0"/>
                                              </p:stCondLst>
                                            </p:cTn>
                                            <p:tgtEl>
                                              <p:spTgt spid="124"/>
                                            </p:tgtEl>
                                            <p:attrNameLst>
                                              <p:attrName>style.visibility</p:attrName>
                                            </p:attrNameLst>
                                          </p:cBhvr>
                                          <p:to>
                                            <p:strVal val="visible"/>
                                          </p:to>
                                        </p:set>
                                        <p:animEffect transition="in" filter="wipe(right)">
                                          <p:cBhvr>
                                            <p:cTn id="95" dur="500"/>
                                            <p:tgtEl>
                                              <p:spTgt spid="124"/>
                                            </p:tgtEl>
                                          </p:cBhvr>
                                        </p:animEffect>
                                      </p:childTnLst>
                                    </p:cTn>
                                  </p:par>
                                  <p:par>
                                    <p:cTn id="96" presetID="22" presetClass="entr" presetSubtype="2" fill="hold" grpId="0" nodeType="withEffect">
                                      <p:stCondLst>
                                        <p:cond delay="0"/>
                                      </p:stCondLst>
                                      <p:childTnLst>
                                        <p:set>
                                          <p:cBhvr>
                                            <p:cTn id="97" dur="1" fill="hold">
                                              <p:stCondLst>
                                                <p:cond delay="0"/>
                                              </p:stCondLst>
                                            </p:cTn>
                                            <p:tgtEl>
                                              <p:spTgt spid="125"/>
                                            </p:tgtEl>
                                            <p:attrNameLst>
                                              <p:attrName>style.visibility</p:attrName>
                                            </p:attrNameLst>
                                          </p:cBhvr>
                                          <p:to>
                                            <p:strVal val="visible"/>
                                          </p:to>
                                        </p:set>
                                        <p:animEffect transition="in" filter="wipe(right)">
                                          <p:cBhvr>
                                            <p:cTn id="98" dur="500"/>
                                            <p:tgtEl>
                                              <p:spTgt spid="125"/>
                                            </p:tgtEl>
                                          </p:cBhvr>
                                        </p:animEffect>
                                      </p:childTnLst>
                                    </p:cTn>
                                  </p:par>
                                </p:childTnLst>
                              </p:cTn>
                            </p:par>
                            <p:par>
                              <p:cTn id="99" fill="hold">
                                <p:stCondLst>
                                  <p:cond delay="5500"/>
                                </p:stCondLst>
                                <p:childTnLst>
                                  <p:par>
                                    <p:cTn id="100" presetID="31" presetClass="entr" presetSubtype="0" fill="hold" grpId="0" nodeType="afterEffect">
                                      <p:stCondLst>
                                        <p:cond delay="0"/>
                                      </p:stCondLst>
                                      <p:childTnLst>
                                        <p:set>
                                          <p:cBhvr>
                                            <p:cTn id="101" dur="1" fill="hold">
                                              <p:stCondLst>
                                                <p:cond delay="0"/>
                                              </p:stCondLst>
                                            </p:cTn>
                                            <p:tgtEl>
                                              <p:spTgt spid="115"/>
                                            </p:tgtEl>
                                            <p:attrNameLst>
                                              <p:attrName>style.visibility</p:attrName>
                                            </p:attrNameLst>
                                          </p:cBhvr>
                                          <p:to>
                                            <p:strVal val="visible"/>
                                          </p:to>
                                        </p:set>
                                        <p:anim calcmode="lin" valueType="num">
                                          <p:cBhvr>
                                            <p:cTn id="102" dur="400" fill="hold"/>
                                            <p:tgtEl>
                                              <p:spTgt spid="115"/>
                                            </p:tgtEl>
                                            <p:attrNameLst>
                                              <p:attrName>ppt_w</p:attrName>
                                            </p:attrNameLst>
                                          </p:cBhvr>
                                          <p:tavLst>
                                            <p:tav tm="0">
                                              <p:val>
                                                <p:fltVal val="0"/>
                                              </p:val>
                                            </p:tav>
                                            <p:tav tm="100000">
                                              <p:val>
                                                <p:strVal val="#ppt_w"/>
                                              </p:val>
                                            </p:tav>
                                          </p:tavLst>
                                        </p:anim>
                                        <p:anim calcmode="lin" valueType="num">
                                          <p:cBhvr>
                                            <p:cTn id="103" dur="400" fill="hold"/>
                                            <p:tgtEl>
                                              <p:spTgt spid="115"/>
                                            </p:tgtEl>
                                            <p:attrNameLst>
                                              <p:attrName>ppt_h</p:attrName>
                                            </p:attrNameLst>
                                          </p:cBhvr>
                                          <p:tavLst>
                                            <p:tav tm="0">
                                              <p:val>
                                                <p:fltVal val="0"/>
                                              </p:val>
                                            </p:tav>
                                            <p:tav tm="100000">
                                              <p:val>
                                                <p:strVal val="#ppt_h"/>
                                              </p:val>
                                            </p:tav>
                                          </p:tavLst>
                                        </p:anim>
                                        <p:anim calcmode="lin" valueType="num">
                                          <p:cBhvr>
                                            <p:cTn id="104" dur="400" fill="hold"/>
                                            <p:tgtEl>
                                              <p:spTgt spid="115"/>
                                            </p:tgtEl>
                                            <p:attrNameLst>
                                              <p:attrName>style.rotation</p:attrName>
                                            </p:attrNameLst>
                                          </p:cBhvr>
                                          <p:tavLst>
                                            <p:tav tm="0">
                                              <p:val>
                                                <p:fltVal val="90"/>
                                              </p:val>
                                            </p:tav>
                                            <p:tav tm="100000">
                                              <p:val>
                                                <p:fltVal val="0"/>
                                              </p:val>
                                            </p:tav>
                                          </p:tavLst>
                                        </p:anim>
                                        <p:animEffect transition="in" filter="fade">
                                          <p:cBhvr>
                                            <p:cTn id="105" dur="400"/>
                                            <p:tgtEl>
                                              <p:spTgt spid="115"/>
                                            </p:tgtEl>
                                          </p:cBhvr>
                                        </p:animEffect>
                                      </p:childTnLst>
                                    </p:cTn>
                                  </p:par>
                                </p:childTnLst>
                              </p:cTn>
                            </p:par>
                            <p:par>
                              <p:cTn id="106" fill="hold">
                                <p:stCondLst>
                                  <p:cond delay="6000"/>
                                </p:stCondLst>
                                <p:childTnLst>
                                  <p:par>
                                    <p:cTn id="107" presetID="22" presetClass="entr" presetSubtype="2" fill="hold" grpId="0" nodeType="afterEffect">
                                      <p:stCondLst>
                                        <p:cond delay="0"/>
                                      </p:stCondLst>
                                      <p:childTnLst>
                                        <p:set>
                                          <p:cBhvr>
                                            <p:cTn id="108" dur="1" fill="hold">
                                              <p:stCondLst>
                                                <p:cond delay="0"/>
                                              </p:stCondLst>
                                            </p:cTn>
                                            <p:tgtEl>
                                              <p:spTgt spid="126"/>
                                            </p:tgtEl>
                                            <p:attrNameLst>
                                              <p:attrName>style.visibility</p:attrName>
                                            </p:attrNameLst>
                                          </p:cBhvr>
                                          <p:to>
                                            <p:strVal val="visible"/>
                                          </p:to>
                                        </p:set>
                                        <p:animEffect transition="in" filter="wipe(right)">
                                          <p:cBhvr>
                                            <p:cTn id="109" dur="500"/>
                                            <p:tgtEl>
                                              <p:spTgt spid="126"/>
                                            </p:tgtEl>
                                          </p:cBhvr>
                                        </p:animEffect>
                                      </p:childTnLst>
                                    </p:cTn>
                                  </p:par>
                                  <p:par>
                                    <p:cTn id="110" presetID="22" presetClass="entr" presetSubtype="2" fill="hold" grpId="0" nodeType="withEffect">
                                      <p:stCondLst>
                                        <p:cond delay="0"/>
                                      </p:stCondLst>
                                      <p:childTnLst>
                                        <p:set>
                                          <p:cBhvr>
                                            <p:cTn id="111" dur="1" fill="hold">
                                              <p:stCondLst>
                                                <p:cond delay="0"/>
                                              </p:stCondLst>
                                            </p:cTn>
                                            <p:tgtEl>
                                              <p:spTgt spid="127"/>
                                            </p:tgtEl>
                                            <p:attrNameLst>
                                              <p:attrName>style.visibility</p:attrName>
                                            </p:attrNameLst>
                                          </p:cBhvr>
                                          <p:to>
                                            <p:strVal val="visible"/>
                                          </p:to>
                                        </p:set>
                                        <p:animEffect transition="in" filter="wipe(right)">
                                          <p:cBhvr>
                                            <p:cTn id="112" dur="500"/>
                                            <p:tgtEl>
                                              <p:spTgt spid="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115" grpId="0" animBg="1"/>
          <p:bldP spid="116" grpId="0"/>
          <p:bldP spid="117" grpId="0"/>
          <p:bldP spid="118" grpId="0"/>
          <p:bldP spid="119" grpId="0"/>
          <p:bldP spid="120" grpId="0"/>
          <p:bldP spid="121" grpId="0"/>
          <p:bldP spid="122" grpId="0"/>
          <p:bldP spid="123" grpId="0"/>
          <p:bldP spid="124" grpId="0"/>
          <p:bldP spid="125" grpId="0"/>
          <p:bldP spid="126" grpId="0"/>
          <p:bldP spid="127" grpId="0"/>
        </p:bldLst>
      </p:timing>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p:cNvPicPr>
            <a:picLocks noChangeAspect="1"/>
          </p:cNvPicPr>
          <p:nvPr/>
        </p:nvPicPr>
        <p:blipFill>
          <a:blip r:embed="rId3" cstate="print">
            <a:extLst>
              <a:ext uri="{28A0092B-C50C-407E-A947-70E740481C1C}">
                <a14:useLocalDpi xmlns:a14="http://schemas.microsoft.com/office/drawing/2010/main" val="0"/>
              </a:ext>
            </a:extLst>
          </a:blip>
          <a:srcRect l="5599" t="100000" r="89646" b="-19444"/>
          <a:stretch>
            <a:fillRect/>
          </a:stretch>
        </p:blipFill>
        <p:spPr>
          <a:xfrm>
            <a:off x="6572253" y="6858001"/>
            <a:ext cx="283041" cy="1333500"/>
          </a:xfrm>
          <a:custGeom>
            <a:avLst/>
            <a:gdLst>
              <a:gd name="connsiteX0" fmla="*/ 0 w 283041"/>
              <a:gd name="connsiteY0" fmla="*/ 0 h 1333500"/>
              <a:gd name="connsiteX1" fmla="*/ 283041 w 283041"/>
              <a:gd name="connsiteY1" fmla="*/ 0 h 1333500"/>
              <a:gd name="connsiteX2" fmla="*/ 0 w 283041"/>
              <a:gd name="connsiteY2" fmla="*/ 1333500 h 1333500"/>
              <a:gd name="connsiteX3" fmla="*/ 0 w 283041"/>
              <a:gd name="connsiteY3" fmla="*/ 0 h 1333500"/>
            </a:gdLst>
            <a:ahLst/>
            <a:cxnLst>
              <a:cxn ang="0">
                <a:pos x="connsiteX0" y="connsiteY0"/>
              </a:cxn>
              <a:cxn ang="0">
                <a:pos x="connsiteX1" y="connsiteY1"/>
              </a:cxn>
              <a:cxn ang="0">
                <a:pos x="connsiteX2" y="connsiteY2"/>
              </a:cxn>
              <a:cxn ang="0">
                <a:pos x="connsiteX3" y="connsiteY3"/>
              </a:cxn>
            </a:cxnLst>
            <a:rect l="l" t="t" r="r" b="b"/>
            <a:pathLst>
              <a:path w="283041" h="1333500">
                <a:moveTo>
                  <a:pt x="0" y="0"/>
                </a:moveTo>
                <a:lnTo>
                  <a:pt x="283041" y="0"/>
                </a:lnTo>
                <a:lnTo>
                  <a:pt x="0" y="1333500"/>
                </a:lnTo>
                <a:lnTo>
                  <a:pt x="0" y="0"/>
                </a:lnTo>
                <a:close/>
              </a:path>
            </a:pathLst>
          </a:custGeom>
        </p:spPr>
      </p:pic>
      <p:sp>
        <p:nvSpPr>
          <p:cNvPr id="64" name="文本占位符 2"/>
          <p:cNvSpPr txBox="1"/>
          <p:nvPr/>
        </p:nvSpPr>
        <p:spPr bwMode="auto">
          <a:xfrm>
            <a:off x="3867622" y="3921397"/>
            <a:ext cx="3974521" cy="1762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sym typeface="Calibri" panose="020F050202020403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sym typeface="Calibri" panose="020F050202020403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sym typeface="Calibri" panose="020F050202020403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sym typeface="Calibri" panose="020F050202020403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sym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Clr>
                <a:srgbClr val="2E75B5"/>
              </a:buClr>
              <a:buFont typeface="Wingdings" panose="05000000000000000000" pitchFamily="2" charset="2"/>
              <a:buChar char="Ø"/>
            </a:pPr>
            <a:r>
              <a:rPr lang="zh-CN" altLang="en-US" sz="2400" kern="100" dirty="0">
                <a:cs typeface="+mn-ea"/>
                <a:sym typeface="+mn-lt"/>
              </a:rPr>
              <a:t>对员工进行安全教育培训</a:t>
            </a:r>
          </a:p>
          <a:p>
            <a:pPr>
              <a:lnSpc>
                <a:spcPct val="150000"/>
              </a:lnSpc>
              <a:buClr>
                <a:srgbClr val="2E75B5"/>
              </a:buClr>
              <a:buFont typeface="Wingdings" panose="05000000000000000000" pitchFamily="2" charset="2"/>
              <a:buChar char="Ø"/>
            </a:pPr>
            <a:r>
              <a:rPr lang="zh-CN" altLang="en-US" sz="2400" kern="100" dirty="0">
                <a:cs typeface="+mn-ea"/>
                <a:sym typeface="+mn-lt"/>
              </a:rPr>
              <a:t>开展安全活动</a:t>
            </a:r>
          </a:p>
        </p:txBody>
      </p:sp>
      <p:sp>
        <p:nvSpPr>
          <p:cNvPr id="65" name="文本占位符 2"/>
          <p:cNvSpPr txBox="1"/>
          <p:nvPr/>
        </p:nvSpPr>
        <p:spPr>
          <a:xfrm>
            <a:off x="3649933" y="1635589"/>
            <a:ext cx="8111067" cy="1514907"/>
          </a:xfrm>
          <a:prstGeom prst="rect">
            <a:avLst/>
          </a:prstGeom>
        </p:spPr>
        <p:txBody>
          <a:bodyPr/>
          <a:lstStyle>
            <a:lvl1pPr marL="107950" indent="-107950" algn="l" defTabSz="431800" rtl="0" eaLnBrk="1" latinLnBrk="0" hangingPunct="1">
              <a:lnSpc>
                <a:spcPct val="90000"/>
              </a:lnSpc>
              <a:spcBef>
                <a:spcPts val="470"/>
              </a:spcBef>
              <a:buFont typeface="Arial" panose="020B0604020202020204" pitchFamily="34" charset="0"/>
              <a:buChar char="•"/>
              <a:defRPr sz="1325" kern="1200">
                <a:solidFill>
                  <a:schemeClr val="tx1"/>
                </a:solidFill>
                <a:latin typeface="+mn-lt"/>
                <a:ea typeface="+mn-ea"/>
                <a:cs typeface="+mn-cs"/>
              </a:defRPr>
            </a:lvl1pPr>
            <a:lvl2pPr marL="323850" indent="-107950" algn="l" defTabSz="431800" rtl="0" eaLnBrk="1" latinLnBrk="0" hangingPunct="1">
              <a:lnSpc>
                <a:spcPct val="90000"/>
              </a:lnSpc>
              <a:spcBef>
                <a:spcPts val="235"/>
              </a:spcBef>
              <a:buFont typeface="Arial" panose="020B0604020202020204" pitchFamily="34" charset="0"/>
              <a:buChar char="•"/>
              <a:defRPr sz="1135" kern="1200">
                <a:solidFill>
                  <a:schemeClr val="tx1"/>
                </a:solidFill>
                <a:latin typeface="+mn-lt"/>
                <a:ea typeface="+mn-ea"/>
                <a:cs typeface="+mn-cs"/>
              </a:defRPr>
            </a:lvl2pPr>
            <a:lvl3pPr marL="540385" indent="-107950" algn="l" defTabSz="431800" rtl="0" eaLnBrk="1" latinLnBrk="0" hangingPunct="1">
              <a:lnSpc>
                <a:spcPct val="90000"/>
              </a:lnSpc>
              <a:spcBef>
                <a:spcPts val="235"/>
              </a:spcBef>
              <a:buFont typeface="Arial" panose="020B0604020202020204" pitchFamily="34" charset="0"/>
              <a:buChar char="•"/>
              <a:defRPr sz="945" kern="1200">
                <a:solidFill>
                  <a:schemeClr val="tx1"/>
                </a:solidFill>
                <a:latin typeface="+mn-lt"/>
                <a:ea typeface="+mn-ea"/>
                <a:cs typeface="+mn-cs"/>
              </a:defRPr>
            </a:lvl3pPr>
            <a:lvl4pPr marL="756285" indent="-107950" algn="l" defTabSz="431800" rtl="0" eaLnBrk="1" latinLnBrk="0" hangingPunct="1">
              <a:lnSpc>
                <a:spcPct val="90000"/>
              </a:lnSpc>
              <a:spcBef>
                <a:spcPts val="235"/>
              </a:spcBef>
              <a:buFont typeface="Arial" panose="020B0604020202020204" pitchFamily="34" charset="0"/>
              <a:buChar char="•"/>
              <a:defRPr sz="850" kern="1200">
                <a:solidFill>
                  <a:schemeClr val="tx1"/>
                </a:solidFill>
                <a:latin typeface="+mn-lt"/>
                <a:ea typeface="+mn-ea"/>
                <a:cs typeface="+mn-cs"/>
              </a:defRPr>
            </a:lvl4pPr>
            <a:lvl5pPr marL="972185" indent="-107950" algn="l" defTabSz="431800" rtl="0" eaLnBrk="1" latinLnBrk="0" hangingPunct="1">
              <a:lnSpc>
                <a:spcPct val="90000"/>
              </a:lnSpc>
              <a:spcBef>
                <a:spcPts val="235"/>
              </a:spcBef>
              <a:buFont typeface="Arial" panose="020B0604020202020204" pitchFamily="34" charset="0"/>
              <a:buChar char="•"/>
              <a:defRPr sz="850" kern="1200">
                <a:solidFill>
                  <a:schemeClr val="tx1"/>
                </a:solidFill>
                <a:latin typeface="+mn-lt"/>
                <a:ea typeface="+mn-ea"/>
                <a:cs typeface="+mn-cs"/>
              </a:defRPr>
            </a:lvl5pPr>
            <a:lvl6pPr marL="1188085" indent="-107950" algn="l" defTabSz="431800" rtl="0" eaLnBrk="1" latinLnBrk="0" hangingPunct="1">
              <a:lnSpc>
                <a:spcPct val="90000"/>
              </a:lnSpc>
              <a:spcBef>
                <a:spcPts val="235"/>
              </a:spcBef>
              <a:buFont typeface="Arial" panose="020B0604020202020204" pitchFamily="34" charset="0"/>
              <a:buChar char="•"/>
              <a:defRPr sz="850" kern="1200">
                <a:solidFill>
                  <a:schemeClr val="tx1"/>
                </a:solidFill>
                <a:latin typeface="+mn-lt"/>
                <a:ea typeface="+mn-ea"/>
                <a:cs typeface="+mn-cs"/>
              </a:defRPr>
            </a:lvl6pPr>
            <a:lvl7pPr marL="1403985" indent="-107950" algn="l" defTabSz="431800" rtl="0" eaLnBrk="1" latinLnBrk="0" hangingPunct="1">
              <a:lnSpc>
                <a:spcPct val="90000"/>
              </a:lnSpc>
              <a:spcBef>
                <a:spcPts val="235"/>
              </a:spcBef>
              <a:buFont typeface="Arial" panose="020B0604020202020204" pitchFamily="34" charset="0"/>
              <a:buChar char="•"/>
              <a:defRPr sz="850" kern="1200">
                <a:solidFill>
                  <a:schemeClr val="tx1"/>
                </a:solidFill>
                <a:latin typeface="+mn-lt"/>
                <a:ea typeface="+mn-ea"/>
                <a:cs typeface="+mn-cs"/>
              </a:defRPr>
            </a:lvl7pPr>
            <a:lvl8pPr marL="1620520" indent="-107950" algn="l" defTabSz="431800" rtl="0" eaLnBrk="1" latinLnBrk="0" hangingPunct="1">
              <a:lnSpc>
                <a:spcPct val="90000"/>
              </a:lnSpc>
              <a:spcBef>
                <a:spcPts val="235"/>
              </a:spcBef>
              <a:buFont typeface="Arial" panose="020B0604020202020204" pitchFamily="34" charset="0"/>
              <a:buChar char="•"/>
              <a:defRPr sz="850" kern="1200">
                <a:solidFill>
                  <a:schemeClr val="tx1"/>
                </a:solidFill>
                <a:latin typeface="+mn-lt"/>
                <a:ea typeface="+mn-ea"/>
                <a:cs typeface="+mn-cs"/>
              </a:defRPr>
            </a:lvl8pPr>
            <a:lvl9pPr marL="1836420" indent="-107950" algn="l" defTabSz="431800" rtl="0" eaLnBrk="1" latinLnBrk="0" hangingPunct="1">
              <a:lnSpc>
                <a:spcPct val="90000"/>
              </a:lnSpc>
              <a:spcBef>
                <a:spcPts val="235"/>
              </a:spcBef>
              <a:buFont typeface="Arial" panose="020B0604020202020204" pitchFamily="34" charset="0"/>
              <a:buChar char="•"/>
              <a:defRPr sz="850" kern="1200">
                <a:solidFill>
                  <a:schemeClr val="tx1"/>
                </a:solidFill>
                <a:latin typeface="+mn-lt"/>
                <a:ea typeface="+mn-ea"/>
                <a:cs typeface="+mn-cs"/>
              </a:defRPr>
            </a:lvl9pPr>
          </a:lstStyle>
          <a:p>
            <a:pPr marL="0" indent="0">
              <a:lnSpc>
                <a:spcPct val="150000"/>
              </a:lnSpc>
              <a:buNone/>
            </a:pPr>
            <a:r>
              <a:rPr lang="zh-CN" altLang="en-US" sz="2800" kern="100" dirty="0">
                <a:cs typeface="+mn-ea"/>
                <a:sym typeface="+mn-lt"/>
              </a:rPr>
              <a:t>员工反“</a:t>
            </a:r>
            <a:r>
              <a:rPr lang="zh-CN" altLang="en-US" sz="2800" b="1" kern="100" dirty="0">
                <a:solidFill>
                  <a:srgbClr val="FF8900"/>
                </a:solidFill>
                <a:cs typeface="+mn-ea"/>
                <a:sym typeface="+mn-lt"/>
              </a:rPr>
              <a:t>三违”</a:t>
            </a:r>
            <a:r>
              <a:rPr lang="zh-CN" altLang="en-US" sz="2800" kern="100" dirty="0">
                <a:cs typeface="+mn-ea"/>
                <a:sym typeface="+mn-lt"/>
              </a:rPr>
              <a:t>安全意识的建立是一个</a:t>
            </a:r>
            <a:r>
              <a:rPr lang="zh-CN" altLang="en-US" sz="2800" b="1" kern="100" dirty="0">
                <a:solidFill>
                  <a:srgbClr val="FF8900"/>
                </a:solidFill>
                <a:cs typeface="+mn-ea"/>
                <a:sym typeface="+mn-lt"/>
              </a:rPr>
              <a:t>长期</a:t>
            </a:r>
            <a:r>
              <a:rPr lang="zh-CN" altLang="en-US" sz="2800" kern="100" dirty="0">
                <a:cs typeface="+mn-ea"/>
                <a:sym typeface="+mn-lt"/>
              </a:rPr>
              <a:t>的、</a:t>
            </a:r>
            <a:r>
              <a:rPr lang="zh-CN" altLang="en-US" sz="2800" b="1" kern="100" dirty="0">
                <a:solidFill>
                  <a:srgbClr val="FF8900"/>
                </a:solidFill>
                <a:cs typeface="+mn-ea"/>
                <a:sym typeface="+mn-lt"/>
              </a:rPr>
              <a:t>持续</a:t>
            </a:r>
            <a:r>
              <a:rPr lang="zh-CN" altLang="en-US" sz="2800" kern="100" dirty="0">
                <a:cs typeface="+mn-ea"/>
                <a:sym typeface="+mn-lt"/>
              </a:rPr>
              <a:t>的过程，可以通过</a:t>
            </a:r>
            <a:r>
              <a:rPr lang="zh-CN" altLang="en-US" sz="2800" b="1" kern="100" dirty="0">
                <a:solidFill>
                  <a:srgbClr val="FF8900"/>
                </a:solidFill>
                <a:cs typeface="+mn-ea"/>
                <a:sym typeface="+mn-lt"/>
              </a:rPr>
              <a:t>不同的方式</a:t>
            </a:r>
            <a:r>
              <a:rPr lang="zh-CN" altLang="en-US" sz="2800" kern="100" dirty="0">
                <a:cs typeface="+mn-ea"/>
                <a:sym typeface="+mn-lt"/>
              </a:rPr>
              <a:t>来进行。</a:t>
            </a:r>
            <a:endParaRPr lang="en-US" altLang="zh-CN" sz="2800" kern="100" dirty="0">
              <a:cs typeface="+mn-ea"/>
              <a:sym typeface="+mn-lt"/>
            </a:endParaRPr>
          </a:p>
        </p:txBody>
      </p:sp>
      <p:grpSp>
        <p:nvGrpSpPr>
          <p:cNvPr id="67" name="组合 66"/>
          <p:cNvGrpSpPr/>
          <p:nvPr/>
        </p:nvGrpSpPr>
        <p:grpSpPr>
          <a:xfrm>
            <a:off x="631708" y="2152803"/>
            <a:ext cx="2330885" cy="1950671"/>
            <a:chOff x="10593388" y="692150"/>
            <a:chExt cx="1119187" cy="936625"/>
          </a:xfrm>
        </p:grpSpPr>
        <p:sp>
          <p:nvSpPr>
            <p:cNvPr id="68" name="Freeform 12"/>
            <p:cNvSpPr>
              <a:spLocks noEditPoints="1"/>
            </p:cNvSpPr>
            <p:nvPr/>
          </p:nvSpPr>
          <p:spPr bwMode="auto">
            <a:xfrm>
              <a:off x="10593388" y="827088"/>
              <a:ext cx="679450" cy="679450"/>
            </a:xfrm>
            <a:custGeom>
              <a:avLst/>
              <a:gdLst>
                <a:gd name="T0" fmla="*/ 145 w 290"/>
                <a:gd name="T1" fmla="*/ 290 h 290"/>
                <a:gd name="T2" fmla="*/ 168 w 290"/>
                <a:gd name="T3" fmla="*/ 290 h 290"/>
                <a:gd name="T4" fmla="*/ 168 w 290"/>
                <a:gd name="T5" fmla="*/ 268 h 290"/>
                <a:gd name="T6" fmla="*/ 216 w 290"/>
                <a:gd name="T7" fmla="*/ 249 h 290"/>
                <a:gd name="T8" fmla="*/ 231 w 290"/>
                <a:gd name="T9" fmla="*/ 264 h 290"/>
                <a:gd name="T10" fmla="*/ 264 w 290"/>
                <a:gd name="T11" fmla="*/ 232 h 290"/>
                <a:gd name="T12" fmla="*/ 248 w 290"/>
                <a:gd name="T13" fmla="*/ 216 h 290"/>
                <a:gd name="T14" fmla="*/ 268 w 290"/>
                <a:gd name="T15" fmla="*/ 168 h 290"/>
                <a:gd name="T16" fmla="*/ 290 w 290"/>
                <a:gd name="T17" fmla="*/ 168 h 290"/>
                <a:gd name="T18" fmla="*/ 290 w 290"/>
                <a:gd name="T19" fmla="*/ 122 h 290"/>
                <a:gd name="T20" fmla="*/ 268 w 290"/>
                <a:gd name="T21" fmla="*/ 122 h 290"/>
                <a:gd name="T22" fmla="*/ 248 w 290"/>
                <a:gd name="T23" fmla="*/ 74 h 290"/>
                <a:gd name="T24" fmla="*/ 264 w 290"/>
                <a:gd name="T25" fmla="*/ 59 h 290"/>
                <a:gd name="T26" fmla="*/ 231 w 290"/>
                <a:gd name="T27" fmla="*/ 27 h 290"/>
                <a:gd name="T28" fmla="*/ 216 w 290"/>
                <a:gd name="T29" fmla="*/ 42 h 290"/>
                <a:gd name="T30" fmla="*/ 168 w 290"/>
                <a:gd name="T31" fmla="*/ 22 h 290"/>
                <a:gd name="T32" fmla="*/ 168 w 290"/>
                <a:gd name="T33" fmla="*/ 0 h 290"/>
                <a:gd name="T34" fmla="*/ 145 w 290"/>
                <a:gd name="T35" fmla="*/ 0 h 290"/>
                <a:gd name="T36" fmla="*/ 145 w 290"/>
                <a:gd name="T37" fmla="*/ 53 h 290"/>
                <a:gd name="T38" fmla="*/ 237 w 290"/>
                <a:gd name="T39" fmla="*/ 145 h 290"/>
                <a:gd name="T40" fmla="*/ 145 w 290"/>
                <a:gd name="T41" fmla="*/ 238 h 290"/>
                <a:gd name="T42" fmla="*/ 145 w 290"/>
                <a:gd name="T43" fmla="*/ 290 h 290"/>
                <a:gd name="T44" fmla="*/ 42 w 290"/>
                <a:gd name="T45" fmla="*/ 216 h 290"/>
                <a:gd name="T46" fmla="*/ 26 w 290"/>
                <a:gd name="T47" fmla="*/ 232 h 290"/>
                <a:gd name="T48" fmla="*/ 59 w 290"/>
                <a:gd name="T49" fmla="*/ 264 h 290"/>
                <a:gd name="T50" fmla="*/ 74 w 290"/>
                <a:gd name="T51" fmla="*/ 249 h 290"/>
                <a:gd name="T52" fmla="*/ 122 w 290"/>
                <a:gd name="T53" fmla="*/ 268 h 290"/>
                <a:gd name="T54" fmla="*/ 122 w 290"/>
                <a:gd name="T55" fmla="*/ 290 h 290"/>
                <a:gd name="T56" fmla="*/ 145 w 290"/>
                <a:gd name="T57" fmla="*/ 290 h 290"/>
                <a:gd name="T58" fmla="*/ 145 w 290"/>
                <a:gd name="T59" fmla="*/ 238 h 290"/>
                <a:gd name="T60" fmla="*/ 145 w 290"/>
                <a:gd name="T61" fmla="*/ 238 h 290"/>
                <a:gd name="T62" fmla="*/ 52 w 290"/>
                <a:gd name="T63" fmla="*/ 145 h 290"/>
                <a:gd name="T64" fmla="*/ 145 w 290"/>
                <a:gd name="T65" fmla="*/ 53 h 290"/>
                <a:gd name="T66" fmla="*/ 145 w 290"/>
                <a:gd name="T67" fmla="*/ 53 h 290"/>
                <a:gd name="T68" fmla="*/ 145 w 290"/>
                <a:gd name="T69" fmla="*/ 53 h 290"/>
                <a:gd name="T70" fmla="*/ 145 w 290"/>
                <a:gd name="T71" fmla="*/ 0 h 290"/>
                <a:gd name="T72" fmla="*/ 122 w 290"/>
                <a:gd name="T73" fmla="*/ 0 h 290"/>
                <a:gd name="T74" fmla="*/ 122 w 290"/>
                <a:gd name="T75" fmla="*/ 22 h 290"/>
                <a:gd name="T76" fmla="*/ 74 w 290"/>
                <a:gd name="T77" fmla="*/ 42 h 290"/>
                <a:gd name="T78" fmla="*/ 59 w 290"/>
                <a:gd name="T79" fmla="*/ 27 h 290"/>
                <a:gd name="T80" fmla="*/ 26 w 290"/>
                <a:gd name="T81" fmla="*/ 59 h 290"/>
                <a:gd name="T82" fmla="*/ 42 w 290"/>
                <a:gd name="T83" fmla="*/ 74 h 290"/>
                <a:gd name="T84" fmla="*/ 22 w 290"/>
                <a:gd name="T85" fmla="*/ 122 h 290"/>
                <a:gd name="T86" fmla="*/ 0 w 290"/>
                <a:gd name="T87" fmla="*/ 122 h 290"/>
                <a:gd name="T88" fmla="*/ 0 w 290"/>
                <a:gd name="T89" fmla="*/ 168 h 290"/>
                <a:gd name="T90" fmla="*/ 22 w 290"/>
                <a:gd name="T91" fmla="*/ 168 h 290"/>
                <a:gd name="T92" fmla="*/ 42 w 290"/>
                <a:gd name="T93" fmla="*/ 216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90" h="290">
                  <a:moveTo>
                    <a:pt x="145" y="290"/>
                  </a:moveTo>
                  <a:cubicBezTo>
                    <a:pt x="168" y="290"/>
                    <a:pt x="168" y="290"/>
                    <a:pt x="168" y="290"/>
                  </a:cubicBezTo>
                  <a:cubicBezTo>
                    <a:pt x="168" y="268"/>
                    <a:pt x="168" y="268"/>
                    <a:pt x="168" y="268"/>
                  </a:cubicBezTo>
                  <a:cubicBezTo>
                    <a:pt x="185" y="265"/>
                    <a:pt x="202" y="258"/>
                    <a:pt x="216" y="249"/>
                  </a:cubicBezTo>
                  <a:cubicBezTo>
                    <a:pt x="231" y="264"/>
                    <a:pt x="231" y="264"/>
                    <a:pt x="231" y="264"/>
                  </a:cubicBezTo>
                  <a:cubicBezTo>
                    <a:pt x="264" y="232"/>
                    <a:pt x="264" y="232"/>
                    <a:pt x="264" y="232"/>
                  </a:cubicBezTo>
                  <a:cubicBezTo>
                    <a:pt x="248" y="216"/>
                    <a:pt x="248" y="216"/>
                    <a:pt x="248" y="216"/>
                  </a:cubicBezTo>
                  <a:cubicBezTo>
                    <a:pt x="258" y="202"/>
                    <a:pt x="265" y="186"/>
                    <a:pt x="268" y="168"/>
                  </a:cubicBezTo>
                  <a:cubicBezTo>
                    <a:pt x="290" y="168"/>
                    <a:pt x="290" y="168"/>
                    <a:pt x="290" y="168"/>
                  </a:cubicBezTo>
                  <a:cubicBezTo>
                    <a:pt x="290" y="122"/>
                    <a:pt x="290" y="122"/>
                    <a:pt x="290" y="122"/>
                  </a:cubicBezTo>
                  <a:cubicBezTo>
                    <a:pt x="268" y="122"/>
                    <a:pt x="268" y="122"/>
                    <a:pt x="268" y="122"/>
                  </a:cubicBezTo>
                  <a:cubicBezTo>
                    <a:pt x="265" y="105"/>
                    <a:pt x="258" y="89"/>
                    <a:pt x="248" y="74"/>
                  </a:cubicBezTo>
                  <a:cubicBezTo>
                    <a:pt x="264" y="59"/>
                    <a:pt x="264" y="59"/>
                    <a:pt x="264" y="59"/>
                  </a:cubicBezTo>
                  <a:cubicBezTo>
                    <a:pt x="231" y="27"/>
                    <a:pt x="231" y="27"/>
                    <a:pt x="231" y="27"/>
                  </a:cubicBezTo>
                  <a:cubicBezTo>
                    <a:pt x="216" y="42"/>
                    <a:pt x="216" y="42"/>
                    <a:pt x="216" y="42"/>
                  </a:cubicBezTo>
                  <a:cubicBezTo>
                    <a:pt x="202" y="32"/>
                    <a:pt x="185" y="25"/>
                    <a:pt x="168" y="22"/>
                  </a:cubicBezTo>
                  <a:cubicBezTo>
                    <a:pt x="168" y="0"/>
                    <a:pt x="168" y="0"/>
                    <a:pt x="168" y="0"/>
                  </a:cubicBezTo>
                  <a:cubicBezTo>
                    <a:pt x="145" y="0"/>
                    <a:pt x="145" y="0"/>
                    <a:pt x="145" y="0"/>
                  </a:cubicBezTo>
                  <a:cubicBezTo>
                    <a:pt x="145" y="53"/>
                    <a:pt x="145" y="53"/>
                    <a:pt x="145" y="53"/>
                  </a:cubicBezTo>
                  <a:cubicBezTo>
                    <a:pt x="196" y="53"/>
                    <a:pt x="237" y="94"/>
                    <a:pt x="237" y="145"/>
                  </a:cubicBezTo>
                  <a:cubicBezTo>
                    <a:pt x="237" y="196"/>
                    <a:pt x="196" y="238"/>
                    <a:pt x="145" y="238"/>
                  </a:cubicBezTo>
                  <a:lnTo>
                    <a:pt x="145" y="290"/>
                  </a:lnTo>
                  <a:close/>
                  <a:moveTo>
                    <a:pt x="42" y="216"/>
                  </a:moveTo>
                  <a:cubicBezTo>
                    <a:pt x="26" y="232"/>
                    <a:pt x="26" y="232"/>
                    <a:pt x="26" y="232"/>
                  </a:cubicBezTo>
                  <a:cubicBezTo>
                    <a:pt x="59" y="264"/>
                    <a:pt x="59" y="264"/>
                    <a:pt x="59" y="264"/>
                  </a:cubicBezTo>
                  <a:cubicBezTo>
                    <a:pt x="74" y="249"/>
                    <a:pt x="74" y="249"/>
                    <a:pt x="74" y="249"/>
                  </a:cubicBezTo>
                  <a:cubicBezTo>
                    <a:pt x="88" y="258"/>
                    <a:pt x="105" y="265"/>
                    <a:pt x="122" y="268"/>
                  </a:cubicBezTo>
                  <a:cubicBezTo>
                    <a:pt x="122" y="290"/>
                    <a:pt x="122" y="290"/>
                    <a:pt x="122" y="290"/>
                  </a:cubicBezTo>
                  <a:cubicBezTo>
                    <a:pt x="145" y="290"/>
                    <a:pt x="145" y="290"/>
                    <a:pt x="145" y="290"/>
                  </a:cubicBezTo>
                  <a:cubicBezTo>
                    <a:pt x="145" y="238"/>
                    <a:pt x="145" y="238"/>
                    <a:pt x="145" y="238"/>
                  </a:cubicBezTo>
                  <a:cubicBezTo>
                    <a:pt x="145" y="238"/>
                    <a:pt x="145" y="238"/>
                    <a:pt x="145" y="238"/>
                  </a:cubicBezTo>
                  <a:cubicBezTo>
                    <a:pt x="94" y="238"/>
                    <a:pt x="52" y="196"/>
                    <a:pt x="52" y="145"/>
                  </a:cubicBezTo>
                  <a:cubicBezTo>
                    <a:pt x="52" y="94"/>
                    <a:pt x="94" y="53"/>
                    <a:pt x="145" y="53"/>
                  </a:cubicBezTo>
                  <a:cubicBezTo>
                    <a:pt x="145" y="53"/>
                    <a:pt x="145" y="53"/>
                    <a:pt x="145" y="53"/>
                  </a:cubicBezTo>
                  <a:cubicBezTo>
                    <a:pt x="145" y="53"/>
                    <a:pt x="145" y="53"/>
                    <a:pt x="145" y="53"/>
                  </a:cubicBezTo>
                  <a:cubicBezTo>
                    <a:pt x="145" y="0"/>
                    <a:pt x="145" y="0"/>
                    <a:pt x="145" y="0"/>
                  </a:cubicBezTo>
                  <a:cubicBezTo>
                    <a:pt x="122" y="0"/>
                    <a:pt x="122" y="0"/>
                    <a:pt x="122" y="0"/>
                  </a:cubicBezTo>
                  <a:cubicBezTo>
                    <a:pt x="122" y="22"/>
                    <a:pt x="122" y="22"/>
                    <a:pt x="122" y="22"/>
                  </a:cubicBezTo>
                  <a:cubicBezTo>
                    <a:pt x="105" y="25"/>
                    <a:pt x="88" y="32"/>
                    <a:pt x="74" y="42"/>
                  </a:cubicBezTo>
                  <a:cubicBezTo>
                    <a:pt x="59" y="27"/>
                    <a:pt x="59" y="27"/>
                    <a:pt x="59" y="27"/>
                  </a:cubicBezTo>
                  <a:cubicBezTo>
                    <a:pt x="26" y="59"/>
                    <a:pt x="26" y="59"/>
                    <a:pt x="26" y="59"/>
                  </a:cubicBezTo>
                  <a:cubicBezTo>
                    <a:pt x="42" y="74"/>
                    <a:pt x="42" y="74"/>
                    <a:pt x="42" y="74"/>
                  </a:cubicBezTo>
                  <a:cubicBezTo>
                    <a:pt x="32" y="89"/>
                    <a:pt x="25" y="105"/>
                    <a:pt x="22" y="122"/>
                  </a:cubicBezTo>
                  <a:cubicBezTo>
                    <a:pt x="0" y="122"/>
                    <a:pt x="0" y="122"/>
                    <a:pt x="0" y="122"/>
                  </a:cubicBezTo>
                  <a:cubicBezTo>
                    <a:pt x="0" y="168"/>
                    <a:pt x="0" y="168"/>
                    <a:pt x="0" y="168"/>
                  </a:cubicBezTo>
                  <a:cubicBezTo>
                    <a:pt x="22" y="168"/>
                    <a:pt x="22" y="168"/>
                    <a:pt x="22" y="168"/>
                  </a:cubicBezTo>
                  <a:cubicBezTo>
                    <a:pt x="25" y="186"/>
                    <a:pt x="32" y="202"/>
                    <a:pt x="42" y="216"/>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9200"/>
              <a:endParaRPr lang="zh-CN" altLang="en-US" sz="2400">
                <a:solidFill>
                  <a:prstClr val="black"/>
                </a:solidFill>
                <a:cs typeface="+mn-ea"/>
                <a:sym typeface="+mn-lt"/>
              </a:endParaRPr>
            </a:p>
          </p:txBody>
        </p:sp>
        <p:sp>
          <p:nvSpPr>
            <p:cNvPr id="69" name="Freeform 13"/>
            <p:cNvSpPr>
              <a:spLocks noEditPoints="1"/>
            </p:cNvSpPr>
            <p:nvPr/>
          </p:nvSpPr>
          <p:spPr bwMode="auto">
            <a:xfrm>
              <a:off x="11268075" y="1190625"/>
              <a:ext cx="438150" cy="438150"/>
            </a:xfrm>
            <a:custGeom>
              <a:avLst/>
              <a:gdLst>
                <a:gd name="T0" fmla="*/ 93 w 187"/>
                <a:gd name="T1" fmla="*/ 15 h 187"/>
                <a:gd name="T2" fmla="*/ 118 w 187"/>
                <a:gd name="T3" fmla="*/ 19 h 187"/>
                <a:gd name="T4" fmla="*/ 123 w 187"/>
                <a:gd name="T5" fmla="*/ 5 h 187"/>
                <a:gd name="T6" fmla="*/ 155 w 187"/>
                <a:gd name="T7" fmla="*/ 23 h 187"/>
                <a:gd name="T8" fmla="*/ 145 w 187"/>
                <a:gd name="T9" fmla="*/ 34 h 187"/>
                <a:gd name="T10" fmla="*/ 164 w 187"/>
                <a:gd name="T11" fmla="*/ 58 h 187"/>
                <a:gd name="T12" fmla="*/ 177 w 187"/>
                <a:gd name="T13" fmla="*/ 52 h 187"/>
                <a:gd name="T14" fmla="*/ 187 w 187"/>
                <a:gd name="T15" fmla="*/ 87 h 187"/>
                <a:gd name="T16" fmla="*/ 172 w 187"/>
                <a:gd name="T17" fmla="*/ 88 h 187"/>
                <a:gd name="T18" fmla="*/ 168 w 187"/>
                <a:gd name="T19" fmla="*/ 119 h 187"/>
                <a:gd name="T20" fmla="*/ 182 w 187"/>
                <a:gd name="T21" fmla="*/ 123 h 187"/>
                <a:gd name="T22" fmla="*/ 164 w 187"/>
                <a:gd name="T23" fmla="*/ 155 h 187"/>
                <a:gd name="T24" fmla="*/ 153 w 187"/>
                <a:gd name="T25" fmla="*/ 145 h 187"/>
                <a:gd name="T26" fmla="*/ 129 w 187"/>
                <a:gd name="T27" fmla="*/ 164 h 187"/>
                <a:gd name="T28" fmla="*/ 135 w 187"/>
                <a:gd name="T29" fmla="*/ 178 h 187"/>
                <a:gd name="T30" fmla="*/ 100 w 187"/>
                <a:gd name="T31" fmla="*/ 187 h 187"/>
                <a:gd name="T32" fmla="*/ 99 w 187"/>
                <a:gd name="T33" fmla="*/ 172 h 187"/>
                <a:gd name="T34" fmla="*/ 93 w 187"/>
                <a:gd name="T35" fmla="*/ 172 h 187"/>
                <a:gd name="T36" fmla="*/ 93 w 187"/>
                <a:gd name="T37" fmla="*/ 132 h 187"/>
                <a:gd name="T38" fmla="*/ 130 w 187"/>
                <a:gd name="T39" fmla="*/ 106 h 187"/>
                <a:gd name="T40" fmla="*/ 105 w 187"/>
                <a:gd name="T41" fmla="*/ 57 h 187"/>
                <a:gd name="T42" fmla="*/ 93 w 187"/>
                <a:gd name="T43" fmla="*/ 55 h 187"/>
                <a:gd name="T44" fmla="*/ 93 w 187"/>
                <a:gd name="T45" fmla="*/ 15 h 187"/>
                <a:gd name="T46" fmla="*/ 23 w 187"/>
                <a:gd name="T47" fmla="*/ 129 h 187"/>
                <a:gd name="T48" fmla="*/ 9 w 187"/>
                <a:gd name="T49" fmla="*/ 135 h 187"/>
                <a:gd name="T50" fmla="*/ 0 w 187"/>
                <a:gd name="T51" fmla="*/ 100 h 187"/>
                <a:gd name="T52" fmla="*/ 15 w 187"/>
                <a:gd name="T53" fmla="*/ 99 h 187"/>
                <a:gd name="T54" fmla="*/ 19 w 187"/>
                <a:gd name="T55" fmla="*/ 69 h 187"/>
                <a:gd name="T56" fmla="*/ 4 w 187"/>
                <a:gd name="T57" fmla="*/ 64 h 187"/>
                <a:gd name="T58" fmla="*/ 23 w 187"/>
                <a:gd name="T59" fmla="*/ 32 h 187"/>
                <a:gd name="T60" fmla="*/ 34 w 187"/>
                <a:gd name="T61" fmla="*/ 42 h 187"/>
                <a:gd name="T62" fmla="*/ 58 w 187"/>
                <a:gd name="T63" fmla="*/ 23 h 187"/>
                <a:gd name="T64" fmla="*/ 51 w 187"/>
                <a:gd name="T65" fmla="*/ 10 h 187"/>
                <a:gd name="T66" fmla="*/ 87 w 187"/>
                <a:gd name="T67" fmla="*/ 0 h 187"/>
                <a:gd name="T68" fmla="*/ 88 w 187"/>
                <a:gd name="T69" fmla="*/ 15 h 187"/>
                <a:gd name="T70" fmla="*/ 93 w 187"/>
                <a:gd name="T71" fmla="*/ 15 h 187"/>
                <a:gd name="T72" fmla="*/ 93 w 187"/>
                <a:gd name="T73" fmla="*/ 55 h 187"/>
                <a:gd name="T74" fmla="*/ 57 w 187"/>
                <a:gd name="T75" fmla="*/ 81 h 187"/>
                <a:gd name="T76" fmla="*/ 81 w 187"/>
                <a:gd name="T77" fmla="*/ 130 h 187"/>
                <a:gd name="T78" fmla="*/ 93 w 187"/>
                <a:gd name="T79" fmla="*/ 132 h 187"/>
                <a:gd name="T80" fmla="*/ 93 w 187"/>
                <a:gd name="T81" fmla="*/ 172 h 187"/>
                <a:gd name="T82" fmla="*/ 68 w 187"/>
                <a:gd name="T83" fmla="*/ 168 h 187"/>
                <a:gd name="T84" fmla="*/ 64 w 187"/>
                <a:gd name="T85" fmla="*/ 183 h 187"/>
                <a:gd name="T86" fmla="*/ 32 w 187"/>
                <a:gd name="T87" fmla="*/ 164 h 187"/>
                <a:gd name="T88" fmla="*/ 42 w 187"/>
                <a:gd name="T89" fmla="*/ 153 h 187"/>
                <a:gd name="T90" fmla="*/ 23 w 187"/>
                <a:gd name="T91" fmla="*/ 129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7" h="187">
                  <a:moveTo>
                    <a:pt x="93" y="15"/>
                  </a:moveTo>
                  <a:cubicBezTo>
                    <a:pt x="102" y="15"/>
                    <a:pt x="110" y="16"/>
                    <a:pt x="118" y="19"/>
                  </a:cubicBezTo>
                  <a:cubicBezTo>
                    <a:pt x="123" y="5"/>
                    <a:pt x="123" y="5"/>
                    <a:pt x="123" y="5"/>
                  </a:cubicBezTo>
                  <a:cubicBezTo>
                    <a:pt x="135" y="9"/>
                    <a:pt x="146" y="15"/>
                    <a:pt x="155" y="23"/>
                  </a:cubicBezTo>
                  <a:cubicBezTo>
                    <a:pt x="145" y="34"/>
                    <a:pt x="145" y="34"/>
                    <a:pt x="145" y="34"/>
                  </a:cubicBezTo>
                  <a:cubicBezTo>
                    <a:pt x="153" y="41"/>
                    <a:pt x="159" y="49"/>
                    <a:pt x="164" y="58"/>
                  </a:cubicBezTo>
                  <a:cubicBezTo>
                    <a:pt x="177" y="52"/>
                    <a:pt x="177" y="52"/>
                    <a:pt x="177" y="52"/>
                  </a:cubicBezTo>
                  <a:cubicBezTo>
                    <a:pt x="183" y="63"/>
                    <a:pt x="186" y="75"/>
                    <a:pt x="187" y="87"/>
                  </a:cubicBezTo>
                  <a:cubicBezTo>
                    <a:pt x="172" y="88"/>
                    <a:pt x="172" y="88"/>
                    <a:pt x="172" y="88"/>
                  </a:cubicBezTo>
                  <a:cubicBezTo>
                    <a:pt x="173" y="98"/>
                    <a:pt x="172" y="108"/>
                    <a:pt x="168" y="119"/>
                  </a:cubicBezTo>
                  <a:cubicBezTo>
                    <a:pt x="182" y="123"/>
                    <a:pt x="182" y="123"/>
                    <a:pt x="182" y="123"/>
                  </a:cubicBezTo>
                  <a:cubicBezTo>
                    <a:pt x="178" y="135"/>
                    <a:pt x="172" y="146"/>
                    <a:pt x="164" y="155"/>
                  </a:cubicBezTo>
                  <a:cubicBezTo>
                    <a:pt x="153" y="145"/>
                    <a:pt x="153" y="145"/>
                    <a:pt x="153" y="145"/>
                  </a:cubicBezTo>
                  <a:cubicBezTo>
                    <a:pt x="146" y="153"/>
                    <a:pt x="138" y="160"/>
                    <a:pt x="129" y="164"/>
                  </a:cubicBezTo>
                  <a:cubicBezTo>
                    <a:pt x="135" y="178"/>
                    <a:pt x="135" y="178"/>
                    <a:pt x="135" y="178"/>
                  </a:cubicBezTo>
                  <a:cubicBezTo>
                    <a:pt x="124" y="183"/>
                    <a:pt x="112" y="186"/>
                    <a:pt x="100" y="187"/>
                  </a:cubicBezTo>
                  <a:cubicBezTo>
                    <a:pt x="99" y="172"/>
                    <a:pt x="99" y="172"/>
                    <a:pt x="99" y="172"/>
                  </a:cubicBezTo>
                  <a:cubicBezTo>
                    <a:pt x="97" y="172"/>
                    <a:pt x="95" y="172"/>
                    <a:pt x="93" y="172"/>
                  </a:cubicBezTo>
                  <a:cubicBezTo>
                    <a:pt x="93" y="132"/>
                    <a:pt x="93" y="132"/>
                    <a:pt x="93" y="132"/>
                  </a:cubicBezTo>
                  <a:cubicBezTo>
                    <a:pt x="109" y="132"/>
                    <a:pt x="124" y="122"/>
                    <a:pt x="130" y="106"/>
                  </a:cubicBezTo>
                  <a:cubicBezTo>
                    <a:pt x="136" y="86"/>
                    <a:pt x="126" y="64"/>
                    <a:pt x="105" y="57"/>
                  </a:cubicBezTo>
                  <a:cubicBezTo>
                    <a:pt x="101" y="56"/>
                    <a:pt x="97" y="55"/>
                    <a:pt x="93" y="55"/>
                  </a:cubicBezTo>
                  <a:lnTo>
                    <a:pt x="93" y="15"/>
                  </a:lnTo>
                  <a:close/>
                  <a:moveTo>
                    <a:pt x="23" y="129"/>
                  </a:moveTo>
                  <a:cubicBezTo>
                    <a:pt x="9" y="135"/>
                    <a:pt x="9" y="135"/>
                    <a:pt x="9" y="135"/>
                  </a:cubicBezTo>
                  <a:cubicBezTo>
                    <a:pt x="4" y="125"/>
                    <a:pt x="1" y="113"/>
                    <a:pt x="0" y="100"/>
                  </a:cubicBezTo>
                  <a:cubicBezTo>
                    <a:pt x="15" y="99"/>
                    <a:pt x="15" y="99"/>
                    <a:pt x="15" y="99"/>
                  </a:cubicBezTo>
                  <a:cubicBezTo>
                    <a:pt x="14" y="89"/>
                    <a:pt x="15" y="79"/>
                    <a:pt x="19" y="69"/>
                  </a:cubicBezTo>
                  <a:cubicBezTo>
                    <a:pt x="4" y="64"/>
                    <a:pt x="4" y="64"/>
                    <a:pt x="4" y="64"/>
                  </a:cubicBezTo>
                  <a:cubicBezTo>
                    <a:pt x="8" y="52"/>
                    <a:pt x="15" y="41"/>
                    <a:pt x="23" y="32"/>
                  </a:cubicBezTo>
                  <a:cubicBezTo>
                    <a:pt x="34" y="42"/>
                    <a:pt x="34" y="42"/>
                    <a:pt x="34" y="42"/>
                  </a:cubicBezTo>
                  <a:cubicBezTo>
                    <a:pt x="41" y="34"/>
                    <a:pt x="49" y="28"/>
                    <a:pt x="58" y="23"/>
                  </a:cubicBezTo>
                  <a:cubicBezTo>
                    <a:pt x="51" y="10"/>
                    <a:pt x="51" y="10"/>
                    <a:pt x="51" y="10"/>
                  </a:cubicBezTo>
                  <a:cubicBezTo>
                    <a:pt x="62" y="4"/>
                    <a:pt x="74" y="1"/>
                    <a:pt x="87" y="0"/>
                  </a:cubicBezTo>
                  <a:cubicBezTo>
                    <a:pt x="88" y="15"/>
                    <a:pt x="88" y="15"/>
                    <a:pt x="88" y="15"/>
                  </a:cubicBezTo>
                  <a:cubicBezTo>
                    <a:pt x="90" y="15"/>
                    <a:pt x="92" y="15"/>
                    <a:pt x="93" y="15"/>
                  </a:cubicBezTo>
                  <a:cubicBezTo>
                    <a:pt x="93" y="55"/>
                    <a:pt x="93" y="55"/>
                    <a:pt x="93" y="55"/>
                  </a:cubicBezTo>
                  <a:cubicBezTo>
                    <a:pt x="77" y="55"/>
                    <a:pt x="62" y="65"/>
                    <a:pt x="57" y="81"/>
                  </a:cubicBezTo>
                  <a:cubicBezTo>
                    <a:pt x="50" y="101"/>
                    <a:pt x="61" y="123"/>
                    <a:pt x="81" y="130"/>
                  </a:cubicBezTo>
                  <a:cubicBezTo>
                    <a:pt x="85" y="131"/>
                    <a:pt x="89" y="132"/>
                    <a:pt x="93" y="132"/>
                  </a:cubicBezTo>
                  <a:cubicBezTo>
                    <a:pt x="93" y="172"/>
                    <a:pt x="93" y="172"/>
                    <a:pt x="93" y="172"/>
                  </a:cubicBezTo>
                  <a:cubicBezTo>
                    <a:pt x="85" y="172"/>
                    <a:pt x="77" y="171"/>
                    <a:pt x="68" y="168"/>
                  </a:cubicBezTo>
                  <a:cubicBezTo>
                    <a:pt x="64" y="183"/>
                    <a:pt x="64" y="183"/>
                    <a:pt x="64" y="183"/>
                  </a:cubicBezTo>
                  <a:cubicBezTo>
                    <a:pt x="52" y="179"/>
                    <a:pt x="41" y="172"/>
                    <a:pt x="32" y="164"/>
                  </a:cubicBezTo>
                  <a:cubicBezTo>
                    <a:pt x="42" y="153"/>
                    <a:pt x="42" y="153"/>
                    <a:pt x="42" y="153"/>
                  </a:cubicBezTo>
                  <a:cubicBezTo>
                    <a:pt x="34" y="146"/>
                    <a:pt x="27" y="138"/>
                    <a:pt x="23" y="129"/>
                  </a:cubicBezTo>
                  <a:close/>
                </a:path>
              </a:pathLst>
            </a:custGeom>
            <a:solidFill>
              <a:srgbClr val="CB7748"/>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9200"/>
              <a:endParaRPr lang="zh-CN" altLang="en-US" sz="2400">
                <a:solidFill>
                  <a:prstClr val="black"/>
                </a:solidFill>
                <a:cs typeface="+mn-ea"/>
                <a:sym typeface="+mn-lt"/>
              </a:endParaRPr>
            </a:p>
          </p:txBody>
        </p:sp>
        <p:sp>
          <p:nvSpPr>
            <p:cNvPr id="70" name="Freeform 14"/>
            <p:cNvSpPr>
              <a:spLocks noEditPoints="1"/>
            </p:cNvSpPr>
            <p:nvPr/>
          </p:nvSpPr>
          <p:spPr bwMode="auto">
            <a:xfrm>
              <a:off x="11256963" y="692150"/>
              <a:ext cx="455612" cy="454025"/>
            </a:xfrm>
            <a:custGeom>
              <a:avLst/>
              <a:gdLst>
                <a:gd name="T0" fmla="*/ 104 w 195"/>
                <a:gd name="T1" fmla="*/ 29 h 194"/>
                <a:gd name="T2" fmla="*/ 107 w 195"/>
                <a:gd name="T3" fmla="*/ 0 h 194"/>
                <a:gd name="T4" fmla="*/ 148 w 195"/>
                <a:gd name="T5" fmla="*/ 13 h 194"/>
                <a:gd name="T6" fmla="*/ 133 w 195"/>
                <a:gd name="T7" fmla="*/ 38 h 194"/>
                <a:gd name="T8" fmla="*/ 155 w 195"/>
                <a:gd name="T9" fmla="*/ 59 h 194"/>
                <a:gd name="T10" fmla="*/ 180 w 195"/>
                <a:gd name="T11" fmla="*/ 43 h 194"/>
                <a:gd name="T12" fmla="*/ 190 w 195"/>
                <a:gd name="T13" fmla="*/ 62 h 194"/>
                <a:gd name="T14" fmla="*/ 195 w 195"/>
                <a:gd name="T15" fmla="*/ 83 h 194"/>
                <a:gd name="T16" fmla="*/ 166 w 195"/>
                <a:gd name="T17" fmla="*/ 87 h 194"/>
                <a:gd name="T18" fmla="*/ 164 w 195"/>
                <a:gd name="T19" fmla="*/ 118 h 194"/>
                <a:gd name="T20" fmla="*/ 192 w 195"/>
                <a:gd name="T21" fmla="*/ 127 h 194"/>
                <a:gd name="T22" fmla="*/ 169 w 195"/>
                <a:gd name="T23" fmla="*/ 164 h 194"/>
                <a:gd name="T24" fmla="*/ 148 w 195"/>
                <a:gd name="T25" fmla="*/ 144 h 194"/>
                <a:gd name="T26" fmla="*/ 123 w 195"/>
                <a:gd name="T27" fmla="*/ 161 h 194"/>
                <a:gd name="T28" fmla="*/ 123 w 195"/>
                <a:gd name="T29" fmla="*/ 161 h 194"/>
                <a:gd name="T30" fmla="*/ 133 w 195"/>
                <a:gd name="T31" fmla="*/ 188 h 194"/>
                <a:gd name="T32" fmla="*/ 99 w 195"/>
                <a:gd name="T33" fmla="*/ 194 h 194"/>
                <a:gd name="T34" fmla="*/ 99 w 195"/>
                <a:gd name="T35" fmla="*/ 154 h 194"/>
                <a:gd name="T36" fmla="*/ 119 w 195"/>
                <a:gd name="T37" fmla="*/ 150 h 194"/>
                <a:gd name="T38" fmla="*/ 152 w 195"/>
                <a:gd name="T39" fmla="*/ 77 h 194"/>
                <a:gd name="T40" fmla="*/ 99 w 195"/>
                <a:gd name="T41" fmla="*/ 40 h 194"/>
                <a:gd name="T42" fmla="*/ 99 w 195"/>
                <a:gd name="T43" fmla="*/ 28 h 194"/>
                <a:gd name="T44" fmla="*/ 104 w 195"/>
                <a:gd name="T45" fmla="*/ 29 h 194"/>
                <a:gd name="T46" fmla="*/ 99 w 195"/>
                <a:gd name="T47" fmla="*/ 194 h 194"/>
                <a:gd name="T48" fmla="*/ 90 w 195"/>
                <a:gd name="T49" fmla="*/ 194 h 194"/>
                <a:gd name="T50" fmla="*/ 93 w 195"/>
                <a:gd name="T51" fmla="*/ 165 h 194"/>
                <a:gd name="T52" fmla="*/ 64 w 195"/>
                <a:gd name="T53" fmla="*/ 156 h 194"/>
                <a:gd name="T54" fmla="*/ 49 w 195"/>
                <a:gd name="T55" fmla="*/ 181 h 194"/>
                <a:gd name="T56" fmla="*/ 17 w 195"/>
                <a:gd name="T57" fmla="*/ 151 h 194"/>
                <a:gd name="T58" fmla="*/ 42 w 195"/>
                <a:gd name="T59" fmla="*/ 135 h 194"/>
                <a:gd name="T60" fmla="*/ 35 w 195"/>
                <a:gd name="T61" fmla="*/ 121 h 194"/>
                <a:gd name="T62" fmla="*/ 31 w 195"/>
                <a:gd name="T63" fmla="*/ 106 h 194"/>
                <a:gd name="T64" fmla="*/ 2 w 195"/>
                <a:gd name="T65" fmla="*/ 111 h 194"/>
                <a:gd name="T66" fmla="*/ 6 w 195"/>
                <a:gd name="T67" fmla="*/ 67 h 194"/>
                <a:gd name="T68" fmla="*/ 33 w 195"/>
                <a:gd name="T69" fmla="*/ 76 h 194"/>
                <a:gd name="T70" fmla="*/ 49 w 195"/>
                <a:gd name="T71" fmla="*/ 50 h 194"/>
                <a:gd name="T72" fmla="*/ 28 w 195"/>
                <a:gd name="T73" fmla="*/ 30 h 194"/>
                <a:gd name="T74" fmla="*/ 64 w 195"/>
                <a:gd name="T75" fmla="*/ 6 h 194"/>
                <a:gd name="T76" fmla="*/ 74 w 195"/>
                <a:gd name="T77" fmla="*/ 33 h 194"/>
                <a:gd name="T78" fmla="*/ 99 w 195"/>
                <a:gd name="T79" fmla="*/ 28 h 194"/>
                <a:gd name="T80" fmla="*/ 99 w 195"/>
                <a:gd name="T81" fmla="*/ 40 h 194"/>
                <a:gd name="T82" fmla="*/ 78 w 195"/>
                <a:gd name="T83" fmla="*/ 44 h 194"/>
                <a:gd name="T84" fmla="*/ 45 w 195"/>
                <a:gd name="T85" fmla="*/ 117 h 194"/>
                <a:gd name="T86" fmla="*/ 99 w 195"/>
                <a:gd name="T87" fmla="*/ 154 h 194"/>
                <a:gd name="T88" fmla="*/ 99 w 195"/>
                <a:gd name="T89" fmla="*/ 19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5" h="194">
                  <a:moveTo>
                    <a:pt x="104" y="29"/>
                  </a:moveTo>
                  <a:cubicBezTo>
                    <a:pt x="107" y="0"/>
                    <a:pt x="107" y="0"/>
                    <a:pt x="107" y="0"/>
                  </a:cubicBezTo>
                  <a:cubicBezTo>
                    <a:pt x="121" y="1"/>
                    <a:pt x="136" y="5"/>
                    <a:pt x="148" y="13"/>
                  </a:cubicBezTo>
                  <a:cubicBezTo>
                    <a:pt x="133" y="38"/>
                    <a:pt x="133" y="38"/>
                    <a:pt x="133" y="38"/>
                  </a:cubicBezTo>
                  <a:cubicBezTo>
                    <a:pt x="142" y="43"/>
                    <a:pt x="150" y="50"/>
                    <a:pt x="155" y="59"/>
                  </a:cubicBezTo>
                  <a:cubicBezTo>
                    <a:pt x="180" y="43"/>
                    <a:pt x="180" y="43"/>
                    <a:pt x="180" y="43"/>
                  </a:cubicBezTo>
                  <a:cubicBezTo>
                    <a:pt x="184" y="49"/>
                    <a:pt x="187" y="55"/>
                    <a:pt x="190" y="62"/>
                  </a:cubicBezTo>
                  <a:cubicBezTo>
                    <a:pt x="192" y="69"/>
                    <a:pt x="194" y="76"/>
                    <a:pt x="195" y="83"/>
                  </a:cubicBezTo>
                  <a:cubicBezTo>
                    <a:pt x="166" y="87"/>
                    <a:pt x="166" y="87"/>
                    <a:pt x="166" y="87"/>
                  </a:cubicBezTo>
                  <a:cubicBezTo>
                    <a:pt x="168" y="98"/>
                    <a:pt x="167" y="108"/>
                    <a:pt x="164" y="118"/>
                  </a:cubicBezTo>
                  <a:cubicBezTo>
                    <a:pt x="192" y="127"/>
                    <a:pt x="192" y="127"/>
                    <a:pt x="192" y="127"/>
                  </a:cubicBezTo>
                  <a:cubicBezTo>
                    <a:pt x="187" y="140"/>
                    <a:pt x="180" y="153"/>
                    <a:pt x="169" y="164"/>
                  </a:cubicBezTo>
                  <a:cubicBezTo>
                    <a:pt x="148" y="144"/>
                    <a:pt x="148" y="144"/>
                    <a:pt x="148" y="144"/>
                  </a:cubicBezTo>
                  <a:cubicBezTo>
                    <a:pt x="141" y="151"/>
                    <a:pt x="133" y="157"/>
                    <a:pt x="123" y="161"/>
                  </a:cubicBezTo>
                  <a:cubicBezTo>
                    <a:pt x="123" y="161"/>
                    <a:pt x="123" y="161"/>
                    <a:pt x="123" y="161"/>
                  </a:cubicBezTo>
                  <a:cubicBezTo>
                    <a:pt x="133" y="188"/>
                    <a:pt x="133" y="188"/>
                    <a:pt x="133" y="188"/>
                  </a:cubicBezTo>
                  <a:cubicBezTo>
                    <a:pt x="122" y="192"/>
                    <a:pt x="110" y="194"/>
                    <a:pt x="99" y="194"/>
                  </a:cubicBezTo>
                  <a:cubicBezTo>
                    <a:pt x="99" y="154"/>
                    <a:pt x="99" y="154"/>
                    <a:pt x="99" y="154"/>
                  </a:cubicBezTo>
                  <a:cubicBezTo>
                    <a:pt x="105" y="154"/>
                    <a:pt x="112" y="153"/>
                    <a:pt x="119" y="150"/>
                  </a:cubicBezTo>
                  <a:cubicBezTo>
                    <a:pt x="148" y="139"/>
                    <a:pt x="163" y="106"/>
                    <a:pt x="152" y="77"/>
                  </a:cubicBezTo>
                  <a:cubicBezTo>
                    <a:pt x="143" y="54"/>
                    <a:pt x="121" y="40"/>
                    <a:pt x="99" y="40"/>
                  </a:cubicBezTo>
                  <a:cubicBezTo>
                    <a:pt x="99" y="28"/>
                    <a:pt x="99" y="28"/>
                    <a:pt x="99" y="28"/>
                  </a:cubicBezTo>
                  <a:cubicBezTo>
                    <a:pt x="100" y="28"/>
                    <a:pt x="102" y="29"/>
                    <a:pt x="104" y="29"/>
                  </a:cubicBezTo>
                  <a:close/>
                  <a:moveTo>
                    <a:pt x="99" y="194"/>
                  </a:moveTo>
                  <a:cubicBezTo>
                    <a:pt x="96" y="194"/>
                    <a:pt x="93" y="194"/>
                    <a:pt x="90" y="194"/>
                  </a:cubicBezTo>
                  <a:cubicBezTo>
                    <a:pt x="93" y="165"/>
                    <a:pt x="93" y="165"/>
                    <a:pt x="93" y="165"/>
                  </a:cubicBezTo>
                  <a:cubicBezTo>
                    <a:pt x="82" y="164"/>
                    <a:pt x="73" y="161"/>
                    <a:pt x="64" y="156"/>
                  </a:cubicBezTo>
                  <a:cubicBezTo>
                    <a:pt x="49" y="181"/>
                    <a:pt x="49" y="181"/>
                    <a:pt x="49" y="181"/>
                  </a:cubicBezTo>
                  <a:cubicBezTo>
                    <a:pt x="37" y="174"/>
                    <a:pt x="26" y="164"/>
                    <a:pt x="17" y="151"/>
                  </a:cubicBezTo>
                  <a:cubicBezTo>
                    <a:pt x="42" y="135"/>
                    <a:pt x="42" y="135"/>
                    <a:pt x="42" y="135"/>
                  </a:cubicBezTo>
                  <a:cubicBezTo>
                    <a:pt x="39" y="131"/>
                    <a:pt x="36" y="126"/>
                    <a:pt x="35" y="121"/>
                  </a:cubicBezTo>
                  <a:cubicBezTo>
                    <a:pt x="33" y="116"/>
                    <a:pt x="31" y="111"/>
                    <a:pt x="31" y="106"/>
                  </a:cubicBezTo>
                  <a:cubicBezTo>
                    <a:pt x="2" y="111"/>
                    <a:pt x="2" y="111"/>
                    <a:pt x="2" y="111"/>
                  </a:cubicBezTo>
                  <a:cubicBezTo>
                    <a:pt x="0" y="96"/>
                    <a:pt x="1" y="81"/>
                    <a:pt x="6" y="67"/>
                  </a:cubicBezTo>
                  <a:cubicBezTo>
                    <a:pt x="33" y="76"/>
                    <a:pt x="33" y="76"/>
                    <a:pt x="33" y="76"/>
                  </a:cubicBezTo>
                  <a:cubicBezTo>
                    <a:pt x="36" y="66"/>
                    <a:pt x="42" y="57"/>
                    <a:pt x="49" y="50"/>
                  </a:cubicBezTo>
                  <a:cubicBezTo>
                    <a:pt x="28" y="30"/>
                    <a:pt x="28" y="30"/>
                    <a:pt x="28" y="30"/>
                  </a:cubicBezTo>
                  <a:cubicBezTo>
                    <a:pt x="37" y="19"/>
                    <a:pt x="50" y="11"/>
                    <a:pt x="64" y="6"/>
                  </a:cubicBezTo>
                  <a:cubicBezTo>
                    <a:pt x="74" y="33"/>
                    <a:pt x="74" y="33"/>
                    <a:pt x="74" y="33"/>
                  </a:cubicBezTo>
                  <a:cubicBezTo>
                    <a:pt x="82" y="30"/>
                    <a:pt x="90" y="28"/>
                    <a:pt x="99" y="28"/>
                  </a:cubicBezTo>
                  <a:cubicBezTo>
                    <a:pt x="99" y="40"/>
                    <a:pt x="99" y="40"/>
                    <a:pt x="99" y="40"/>
                  </a:cubicBezTo>
                  <a:cubicBezTo>
                    <a:pt x="92" y="40"/>
                    <a:pt x="85" y="41"/>
                    <a:pt x="78" y="44"/>
                  </a:cubicBezTo>
                  <a:cubicBezTo>
                    <a:pt x="49" y="55"/>
                    <a:pt x="34" y="88"/>
                    <a:pt x="45" y="117"/>
                  </a:cubicBezTo>
                  <a:cubicBezTo>
                    <a:pt x="54" y="140"/>
                    <a:pt x="76" y="154"/>
                    <a:pt x="99" y="154"/>
                  </a:cubicBezTo>
                  <a:lnTo>
                    <a:pt x="99" y="194"/>
                  </a:lnTo>
                  <a:close/>
                </a:path>
              </a:pathLst>
            </a:custGeom>
            <a:solidFill>
              <a:srgbClr val="89C6AC"/>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9200"/>
              <a:endParaRPr lang="zh-CN" altLang="en-US" sz="2400">
                <a:solidFill>
                  <a:prstClr val="black"/>
                </a:solidFill>
                <a:cs typeface="+mn-ea"/>
                <a:sym typeface="+mn-lt"/>
              </a:endParaRPr>
            </a:p>
          </p:txBody>
        </p:sp>
      </p:grpSp>
      <p:cxnSp>
        <p:nvCxnSpPr>
          <p:cNvPr id="71" name="直接连接符 70"/>
          <p:cNvCxnSpPr/>
          <p:nvPr/>
        </p:nvCxnSpPr>
        <p:spPr>
          <a:xfrm>
            <a:off x="1363183" y="5005839"/>
            <a:ext cx="1986189" cy="0"/>
          </a:xfrm>
          <a:prstGeom prst="line">
            <a:avLst/>
          </a:prstGeom>
          <a:ln>
            <a:prstDash val="dash"/>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72" name="直接连接符 71"/>
          <p:cNvCxnSpPr/>
          <p:nvPr/>
        </p:nvCxnSpPr>
        <p:spPr>
          <a:xfrm flipV="1">
            <a:off x="1363181" y="4123480"/>
            <a:ext cx="0" cy="882361"/>
          </a:xfrm>
          <a:prstGeom prst="line">
            <a:avLst/>
          </a:prstGeom>
          <a:ln>
            <a:prstDash val="dash"/>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73" name="直接连接符 72"/>
          <p:cNvCxnSpPr/>
          <p:nvPr/>
        </p:nvCxnSpPr>
        <p:spPr>
          <a:xfrm flipV="1">
            <a:off x="3349371" y="4247347"/>
            <a:ext cx="0" cy="758493"/>
          </a:xfrm>
          <a:prstGeom prst="line">
            <a:avLst/>
          </a:prstGeom>
          <a:ln>
            <a:prstDash val="dash"/>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74" name="直接连接符 73"/>
          <p:cNvCxnSpPr/>
          <p:nvPr/>
        </p:nvCxnSpPr>
        <p:spPr>
          <a:xfrm flipH="1">
            <a:off x="3349372" y="4247345"/>
            <a:ext cx="518251" cy="0"/>
          </a:xfrm>
          <a:prstGeom prst="line">
            <a:avLst/>
          </a:prstGeom>
          <a:ln>
            <a:prstDash val="dash"/>
            <a:headEnd type="diamond"/>
            <a:tailEnd type="diamond"/>
          </a:ln>
        </p:spPr>
        <p:style>
          <a:lnRef idx="1">
            <a:schemeClr val="accent1"/>
          </a:lnRef>
          <a:fillRef idx="0">
            <a:schemeClr val="accent1"/>
          </a:fillRef>
          <a:effectRef idx="0">
            <a:schemeClr val="accent1"/>
          </a:effectRef>
          <a:fontRef idx="minor">
            <a:schemeClr val="tx1"/>
          </a:fontRef>
        </p:style>
      </p:cxnSp>
      <p:sp>
        <p:nvSpPr>
          <p:cNvPr id="75" name="文本占位符 2"/>
          <p:cNvSpPr txBox="1"/>
          <p:nvPr/>
        </p:nvSpPr>
        <p:spPr bwMode="auto">
          <a:xfrm>
            <a:off x="7993470" y="3921397"/>
            <a:ext cx="4064207" cy="1762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sym typeface="Calibri" panose="020F050202020403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sym typeface="Calibri" panose="020F050202020403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sym typeface="Calibri" panose="020F050202020403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sym typeface="Calibri" panose="020F050202020403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sym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Clr>
                <a:srgbClr val="2E75B5"/>
              </a:buClr>
              <a:buFont typeface="Wingdings" panose="05000000000000000000" pitchFamily="2" charset="2"/>
              <a:buChar char="Ø"/>
            </a:pPr>
            <a:r>
              <a:rPr lang="zh-CN" altLang="en-US" sz="2400" kern="100" dirty="0">
                <a:cs typeface="+mn-ea"/>
                <a:sym typeface="+mn-lt"/>
              </a:rPr>
              <a:t>开好班前班后会</a:t>
            </a:r>
          </a:p>
          <a:p>
            <a:pPr>
              <a:lnSpc>
                <a:spcPct val="150000"/>
              </a:lnSpc>
              <a:buClr>
                <a:srgbClr val="2E75B5"/>
              </a:buClr>
              <a:buFont typeface="Wingdings" panose="05000000000000000000" pitchFamily="2" charset="2"/>
              <a:buChar char="Ø"/>
            </a:pPr>
            <a:r>
              <a:rPr lang="zh-CN" altLang="en-US" sz="2400" kern="100" dirty="0">
                <a:cs typeface="+mn-ea"/>
                <a:sym typeface="+mn-lt"/>
              </a:rPr>
              <a:t>严格考核“三违”行为</a:t>
            </a:r>
          </a:p>
          <a:p>
            <a:pPr marL="0" indent="0">
              <a:lnSpc>
                <a:spcPct val="150000"/>
              </a:lnSpc>
              <a:buNone/>
            </a:pPr>
            <a:endParaRPr lang="zh-CN" altLang="en-US" sz="1865" kern="100" dirty="0">
              <a:cs typeface="+mn-ea"/>
              <a:sym typeface="+mn-lt"/>
            </a:endParaRPr>
          </a:p>
        </p:txBody>
      </p:sp>
      <p:sp>
        <p:nvSpPr>
          <p:cNvPr id="28" name="文本框 27"/>
          <p:cNvSpPr txBox="1"/>
          <p:nvPr/>
        </p:nvSpPr>
        <p:spPr>
          <a:xfrm>
            <a:off x="1680000" y="244359"/>
            <a:ext cx="4536651" cy="584775"/>
          </a:xfrm>
          <a:prstGeom prst="rect">
            <a:avLst/>
          </a:prstGeom>
          <a:noFill/>
        </p:spPr>
        <p:txBody>
          <a:bodyPr wrap="square" rtlCol="0">
            <a:spAutoFit/>
          </a:bodyPr>
          <a:lstStyle/>
          <a:p>
            <a:r>
              <a:rPr lang="zh-CN" altLang="en-US" sz="3200" b="1" dirty="0">
                <a:cs typeface="+mn-ea"/>
                <a:sym typeface="+mn-lt"/>
              </a:rPr>
              <a:t>如何反三违？</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千图PPT彼岸天：ID 8661124库_组合 1"/>
          <p:cNvGrpSpPr/>
          <p:nvPr>
            <p:custDataLst>
              <p:tags r:id="rId1"/>
            </p:custDataLst>
          </p:nvPr>
        </p:nvGrpSpPr>
        <p:grpSpPr>
          <a:xfrm>
            <a:off x="240000" y="3621000"/>
            <a:ext cx="10483851" cy="273051"/>
            <a:chOff x="743744" y="3552306"/>
            <a:chExt cx="8771907" cy="272860"/>
          </a:xfrm>
        </p:grpSpPr>
        <p:sp>
          <p:nvSpPr>
            <p:cNvPr id="4" name="Rectangle: Rounded Corners 4"/>
            <p:cNvSpPr/>
            <p:nvPr/>
          </p:nvSpPr>
          <p:spPr>
            <a:xfrm>
              <a:off x="743744" y="3552306"/>
              <a:ext cx="2046219" cy="272860"/>
            </a:xfrm>
            <a:prstGeom prst="roundRect">
              <a:avLst>
                <a:gd name="adj" fmla="val 50000"/>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5" name="Rectangle: Rounded Corners 5"/>
            <p:cNvSpPr/>
            <p:nvPr/>
          </p:nvSpPr>
          <p:spPr>
            <a:xfrm>
              <a:off x="2530925" y="3552306"/>
              <a:ext cx="2500935" cy="272860"/>
            </a:xfrm>
            <a:prstGeom prst="roundRect">
              <a:avLst>
                <a:gd name="adj" fmla="val 50000"/>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6" name="Rectangle: Rounded Corners 6"/>
            <p:cNvSpPr/>
            <p:nvPr/>
          </p:nvSpPr>
          <p:spPr>
            <a:xfrm>
              <a:off x="4772821" y="3552306"/>
              <a:ext cx="2500935" cy="272860"/>
            </a:xfrm>
            <a:prstGeom prst="roundRect">
              <a:avLst>
                <a:gd name="adj" fmla="val 50000"/>
              </a:avLst>
            </a:pr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7" name="Rectangle: Rounded Corners 7"/>
            <p:cNvSpPr/>
            <p:nvPr/>
          </p:nvSpPr>
          <p:spPr>
            <a:xfrm>
              <a:off x="7014716" y="3552306"/>
              <a:ext cx="2500935" cy="272860"/>
            </a:xfrm>
            <a:prstGeom prst="roundRect">
              <a:avLst>
                <a:gd name="adj" fmla="val 50000"/>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grpSp>
      <p:grpSp>
        <p:nvGrpSpPr>
          <p:cNvPr id="27" name="千图PPT彼岸天：ID 8661124库_组合 26"/>
          <p:cNvGrpSpPr/>
          <p:nvPr>
            <p:custDataLst>
              <p:tags r:id="rId2"/>
            </p:custDataLst>
          </p:nvPr>
        </p:nvGrpSpPr>
        <p:grpSpPr>
          <a:xfrm>
            <a:off x="2080627" y="1769822"/>
            <a:ext cx="363772" cy="1572855"/>
            <a:chOff x="2493952" y="1888500"/>
            <a:chExt cx="363772" cy="1572854"/>
          </a:xfrm>
        </p:grpSpPr>
        <p:sp>
          <p:nvSpPr>
            <p:cNvPr id="8" name="Oval 8"/>
            <p:cNvSpPr>
              <a:spLocks noChangeAspect="1"/>
            </p:cNvSpPr>
            <p:nvPr/>
          </p:nvSpPr>
          <p:spPr>
            <a:xfrm>
              <a:off x="2493952" y="1888500"/>
              <a:ext cx="363772" cy="363772"/>
            </a:xfrm>
            <a:prstGeom prst="ellipse">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400">
                <a:cs typeface="+mn-ea"/>
                <a:sym typeface="+mn-lt"/>
              </a:endParaRPr>
            </a:p>
          </p:txBody>
        </p:sp>
        <p:cxnSp>
          <p:nvCxnSpPr>
            <p:cNvPr id="12" name="Straight Connector 12"/>
            <p:cNvCxnSpPr/>
            <p:nvPr/>
          </p:nvCxnSpPr>
          <p:spPr>
            <a:xfrm>
              <a:off x="2675839" y="2324565"/>
              <a:ext cx="0" cy="1136789"/>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29" name="千图PPT彼岸天：ID 8661124库_组合 28"/>
          <p:cNvGrpSpPr/>
          <p:nvPr>
            <p:custDataLst>
              <p:tags r:id="rId3"/>
            </p:custDataLst>
          </p:nvPr>
        </p:nvGrpSpPr>
        <p:grpSpPr>
          <a:xfrm>
            <a:off x="6601391" y="1769822"/>
            <a:ext cx="363772" cy="1572855"/>
            <a:chOff x="7014716" y="1888500"/>
            <a:chExt cx="363772" cy="1572854"/>
          </a:xfrm>
        </p:grpSpPr>
        <p:sp>
          <p:nvSpPr>
            <p:cNvPr id="10" name="Oval 10"/>
            <p:cNvSpPr>
              <a:spLocks noChangeAspect="1"/>
            </p:cNvSpPr>
            <p:nvPr/>
          </p:nvSpPr>
          <p:spPr>
            <a:xfrm>
              <a:off x="7014716" y="1888500"/>
              <a:ext cx="363772" cy="363772"/>
            </a:xfrm>
            <a:prstGeom prst="ellipse">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400">
                <a:cs typeface="+mn-ea"/>
                <a:sym typeface="+mn-lt"/>
              </a:endParaRPr>
            </a:p>
          </p:txBody>
        </p:sp>
        <p:cxnSp>
          <p:nvCxnSpPr>
            <p:cNvPr id="14" name="Straight Connector 14"/>
            <p:cNvCxnSpPr/>
            <p:nvPr/>
          </p:nvCxnSpPr>
          <p:spPr>
            <a:xfrm>
              <a:off x="7196603" y="2324565"/>
              <a:ext cx="0" cy="1136789"/>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28" name="千图PPT彼岸天：ID 8661124库_组合 27"/>
          <p:cNvGrpSpPr/>
          <p:nvPr>
            <p:custDataLst>
              <p:tags r:id="rId4"/>
            </p:custDataLst>
          </p:nvPr>
        </p:nvGrpSpPr>
        <p:grpSpPr>
          <a:xfrm>
            <a:off x="4276337" y="3797440"/>
            <a:ext cx="363772" cy="1637117"/>
            <a:chOff x="4689661" y="3916119"/>
            <a:chExt cx="363772" cy="1637117"/>
          </a:xfrm>
        </p:grpSpPr>
        <p:sp>
          <p:nvSpPr>
            <p:cNvPr id="9" name="Oval 9"/>
            <p:cNvSpPr>
              <a:spLocks noChangeAspect="1"/>
            </p:cNvSpPr>
            <p:nvPr/>
          </p:nvSpPr>
          <p:spPr>
            <a:xfrm>
              <a:off x="4689661" y="5189464"/>
              <a:ext cx="363772" cy="363772"/>
            </a:xfrm>
            <a:prstGeom prst="ellipse">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400">
                <a:cs typeface="+mn-ea"/>
                <a:sym typeface="+mn-lt"/>
              </a:endParaRPr>
            </a:p>
          </p:txBody>
        </p:sp>
        <p:cxnSp>
          <p:nvCxnSpPr>
            <p:cNvPr id="13" name="Straight Connector 13"/>
            <p:cNvCxnSpPr/>
            <p:nvPr/>
          </p:nvCxnSpPr>
          <p:spPr>
            <a:xfrm>
              <a:off x="4864686" y="3916119"/>
              <a:ext cx="0" cy="1136789"/>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32" name="iSlíďè"/>
          <p:cNvSpPr txBox="1"/>
          <p:nvPr/>
        </p:nvSpPr>
        <p:spPr bwMode="auto">
          <a:xfrm>
            <a:off x="2466399" y="1769811"/>
            <a:ext cx="3424555" cy="1351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Autofit/>
          </a:bodyPr>
          <a:lstStyle/>
          <a:p>
            <a:pPr algn="ctr" eaLnBrk="0" hangingPunct="0">
              <a:lnSpc>
                <a:spcPct val="200000"/>
              </a:lnSpc>
            </a:pPr>
            <a:r>
              <a:rPr lang="zh-CN" altLang="en-US" sz="2665" b="1" dirty="0">
                <a:cs typeface="+mn-ea"/>
                <a:sym typeface="+mn-lt"/>
              </a:rPr>
              <a:t>企业反“三违”的</a:t>
            </a:r>
          </a:p>
          <a:p>
            <a:pPr algn="ctr" eaLnBrk="0" hangingPunct="0">
              <a:lnSpc>
                <a:spcPct val="200000"/>
              </a:lnSpc>
            </a:pPr>
            <a:r>
              <a:rPr lang="zh-CN" altLang="en-US" sz="2665" b="1" dirty="0">
                <a:solidFill>
                  <a:srgbClr val="FF0000"/>
                </a:solidFill>
                <a:cs typeface="+mn-ea"/>
                <a:sym typeface="+mn-lt"/>
              </a:rPr>
              <a:t>工作重点是基层操作岗位</a:t>
            </a:r>
          </a:p>
        </p:txBody>
      </p:sp>
      <p:sp>
        <p:nvSpPr>
          <p:cNvPr id="34" name="iSlíďè"/>
          <p:cNvSpPr txBox="1"/>
          <p:nvPr/>
        </p:nvSpPr>
        <p:spPr bwMode="auto">
          <a:xfrm>
            <a:off x="6859965" y="2133665"/>
            <a:ext cx="3848100" cy="999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Autofit/>
          </a:bodyPr>
          <a:lstStyle/>
          <a:p>
            <a:pPr algn="l" eaLnBrk="0" hangingPunct="0">
              <a:lnSpc>
                <a:spcPct val="150000"/>
              </a:lnSpc>
            </a:pPr>
            <a:r>
              <a:rPr lang="zh-CN" altLang="en-US" sz="2665" b="1" dirty="0">
                <a:solidFill>
                  <a:srgbClr val="FF0000"/>
                </a:solidFill>
                <a:cs typeface="+mn-ea"/>
                <a:sym typeface="+mn-lt"/>
              </a:rPr>
              <a:t>生产一线各部门、班组</a:t>
            </a:r>
            <a:r>
              <a:rPr lang="zh-CN" altLang="en-US" sz="2665" b="1" dirty="0">
                <a:cs typeface="+mn-ea"/>
                <a:sym typeface="+mn-lt"/>
              </a:rPr>
              <a:t>是企业反</a:t>
            </a:r>
          </a:p>
          <a:p>
            <a:pPr algn="l" eaLnBrk="0" hangingPunct="0">
              <a:lnSpc>
                <a:spcPct val="150000"/>
              </a:lnSpc>
            </a:pPr>
            <a:r>
              <a:rPr lang="zh-CN" altLang="en-US" sz="2665" b="1" dirty="0">
                <a:cs typeface="+mn-ea"/>
                <a:sym typeface="+mn-lt"/>
              </a:rPr>
              <a:t>“三违”、消灭事故的前沿阵地 </a:t>
            </a:r>
            <a:endParaRPr lang="zh-CN" altLang="en-US" sz="2665" b="1" dirty="0">
              <a:solidFill>
                <a:schemeClr val="bg2">
                  <a:lumMod val="10000"/>
                </a:schemeClr>
              </a:solidFill>
              <a:cs typeface="+mn-ea"/>
              <a:sym typeface="+mn-lt"/>
            </a:endParaRPr>
          </a:p>
        </p:txBody>
      </p:sp>
      <p:sp>
        <p:nvSpPr>
          <p:cNvPr id="36" name="iSlíďè"/>
          <p:cNvSpPr txBox="1"/>
          <p:nvPr/>
        </p:nvSpPr>
        <p:spPr bwMode="auto">
          <a:xfrm>
            <a:off x="4853999" y="4582861"/>
            <a:ext cx="3779520" cy="351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Autofit/>
          </a:bodyPr>
          <a:lstStyle/>
          <a:p>
            <a:pPr algn="l" eaLnBrk="0" hangingPunct="0"/>
            <a:r>
              <a:rPr lang="zh-CN" altLang="en-US" sz="2400" b="1" dirty="0">
                <a:cs typeface="+mn-ea"/>
                <a:sym typeface="+mn-lt"/>
              </a:rPr>
              <a:t>一线员工的反“三违”工作仍然严峻</a:t>
            </a:r>
            <a:endParaRPr lang="zh-CN" altLang="en-US" sz="2135" b="1" dirty="0">
              <a:solidFill>
                <a:schemeClr val="bg2">
                  <a:lumMod val="10000"/>
                </a:schemeClr>
              </a:solidFill>
              <a:cs typeface="+mn-ea"/>
              <a:sym typeface="+mn-lt"/>
            </a:endParaRPr>
          </a:p>
        </p:txBody>
      </p:sp>
      <p:sp>
        <p:nvSpPr>
          <p:cNvPr id="23" name="文本框 22"/>
          <p:cNvSpPr txBox="1"/>
          <p:nvPr/>
        </p:nvSpPr>
        <p:spPr>
          <a:xfrm>
            <a:off x="1680000" y="244359"/>
            <a:ext cx="4536651" cy="584775"/>
          </a:xfrm>
          <a:prstGeom prst="rect">
            <a:avLst/>
          </a:prstGeom>
          <a:noFill/>
        </p:spPr>
        <p:txBody>
          <a:bodyPr wrap="square" rtlCol="0">
            <a:spAutoFit/>
          </a:bodyPr>
          <a:lstStyle/>
          <a:p>
            <a:r>
              <a:rPr lang="zh-CN" altLang="en-US" sz="3200" b="1" dirty="0">
                <a:cs typeface="+mn-ea"/>
                <a:sym typeface="+mn-lt"/>
              </a:rPr>
              <a:t>如何反三违？</a:t>
            </a: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randombar(horizontal)">
                                      <p:cBhvr>
                                        <p:cTn id="11" dur="500"/>
                                        <p:tgtEl>
                                          <p:spTgt spid="27"/>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randombar(horizontal)">
                                      <p:cBhvr>
                                        <p:cTn id="15" dur="500"/>
                                        <p:tgtEl>
                                          <p:spTgt spid="28"/>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randombar(horizontal)">
                                      <p:cBhvr>
                                        <p:cTn id="19" dur="500"/>
                                        <p:tgtEl>
                                          <p:spTgt spid="29"/>
                                        </p:tgtEl>
                                      </p:cBhvr>
                                    </p:animEffect>
                                  </p:childTnLst>
                                </p:cTn>
                              </p:par>
                            </p:childTnLst>
                          </p:cTn>
                        </p:par>
                        <p:par>
                          <p:cTn id="20" fill="hold">
                            <p:stCondLst>
                              <p:cond delay="2000"/>
                            </p:stCondLst>
                            <p:childTnLst>
                              <p:par>
                                <p:cTn id="21" presetID="14" presetClass="entr" presetSubtype="10" fill="hold" grpId="0" nodeType="after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par>
                          <p:cTn id="24" fill="hold">
                            <p:stCondLst>
                              <p:cond delay="2500"/>
                            </p:stCondLst>
                            <p:childTnLst>
                              <p:par>
                                <p:cTn id="25" presetID="14" presetClass="entr" presetSubtype="10" fill="hold" grpId="0" nodeType="after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randombar(horizontal)">
                                      <p:cBhvr>
                                        <p:cTn id="27" dur="500"/>
                                        <p:tgtEl>
                                          <p:spTgt spid="34"/>
                                        </p:tgtEl>
                                      </p:cBhvr>
                                    </p:animEffect>
                                  </p:childTnLst>
                                </p:cTn>
                              </p:par>
                            </p:childTnLst>
                          </p:cTn>
                        </p:par>
                        <p:par>
                          <p:cTn id="28" fill="hold">
                            <p:stCondLst>
                              <p:cond delay="3000"/>
                            </p:stCondLst>
                            <p:childTnLst>
                              <p:par>
                                <p:cTn id="29" presetID="14" presetClass="entr" presetSubtype="10" fill="hold" grpId="0" nodeType="after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randombar(horizontal)">
                                      <p:cBhvr>
                                        <p:cTn id="3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p:bldP spid="3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p:cNvSpPr/>
          <p:nvPr/>
        </p:nvSpPr>
        <p:spPr>
          <a:xfrm>
            <a:off x="2346327" y="1685080"/>
            <a:ext cx="7499349" cy="461665"/>
          </a:xfrm>
          <a:prstGeom prst="rect">
            <a:avLst/>
          </a:prstGeom>
          <a:noFill/>
          <a:ln w="9525">
            <a:noFill/>
          </a:ln>
        </p:spPr>
        <p:txBody>
          <a:bodyPr>
            <a:spAutoFit/>
          </a:bodyPr>
          <a:lstStyle/>
          <a:p>
            <a:pPr eaLnBrk="0" hangingPunct="0"/>
            <a:r>
              <a:rPr lang="zh-CN" altLang="en-US" sz="2400" b="1" dirty="0">
                <a:cs typeface="+mn-ea"/>
                <a:sym typeface="+mn-lt"/>
              </a:rPr>
              <a:t>① 加强反“三违”的舆论宣传 </a:t>
            </a:r>
          </a:p>
        </p:txBody>
      </p:sp>
      <p:sp>
        <p:nvSpPr>
          <p:cNvPr id="39940" name="Rectangle 5"/>
          <p:cNvSpPr/>
          <p:nvPr/>
        </p:nvSpPr>
        <p:spPr>
          <a:xfrm>
            <a:off x="2346327" y="2523279"/>
            <a:ext cx="10293349" cy="461665"/>
          </a:xfrm>
          <a:prstGeom prst="rect">
            <a:avLst/>
          </a:prstGeom>
          <a:noFill/>
          <a:ln w="9525">
            <a:noFill/>
          </a:ln>
        </p:spPr>
        <p:txBody>
          <a:bodyPr>
            <a:spAutoFit/>
          </a:bodyPr>
          <a:lstStyle/>
          <a:p>
            <a:pPr eaLnBrk="0" hangingPunct="0"/>
            <a:r>
              <a:rPr lang="zh-CN" altLang="en-US" sz="2400" b="1" dirty="0">
                <a:cs typeface="+mn-ea"/>
                <a:sym typeface="+mn-lt"/>
              </a:rPr>
              <a:t>② 做好法律法规、管理制度、操作规程、安全知识的教育培训</a:t>
            </a:r>
          </a:p>
        </p:txBody>
      </p:sp>
      <p:sp>
        <p:nvSpPr>
          <p:cNvPr id="39943" name="Rectangle 6"/>
          <p:cNvSpPr/>
          <p:nvPr/>
        </p:nvSpPr>
        <p:spPr>
          <a:xfrm>
            <a:off x="2346327" y="4273764"/>
            <a:ext cx="10871200" cy="461665"/>
          </a:xfrm>
          <a:prstGeom prst="rect">
            <a:avLst/>
          </a:prstGeom>
          <a:noFill/>
          <a:ln w="9525">
            <a:noFill/>
          </a:ln>
        </p:spPr>
        <p:txBody>
          <a:bodyPr>
            <a:spAutoFit/>
          </a:bodyPr>
          <a:lstStyle/>
          <a:p>
            <a:pPr eaLnBrk="0" hangingPunct="0"/>
            <a:r>
              <a:rPr lang="zh-CN" altLang="en-US" sz="2400" b="1" dirty="0">
                <a:cs typeface="+mn-ea"/>
                <a:sym typeface="+mn-lt"/>
              </a:rPr>
              <a:t>④ 安全管理人员加强监督</a:t>
            </a:r>
          </a:p>
        </p:txBody>
      </p:sp>
      <p:sp>
        <p:nvSpPr>
          <p:cNvPr id="39944" name="Rectangle 137"/>
          <p:cNvSpPr/>
          <p:nvPr/>
        </p:nvSpPr>
        <p:spPr>
          <a:xfrm>
            <a:off x="2378075" y="5228265"/>
            <a:ext cx="11684000" cy="461665"/>
          </a:xfrm>
          <a:prstGeom prst="rect">
            <a:avLst/>
          </a:prstGeom>
          <a:noFill/>
          <a:ln w="9525">
            <a:noFill/>
          </a:ln>
        </p:spPr>
        <p:txBody>
          <a:bodyPr anchor="ctr">
            <a:spAutoFit/>
          </a:bodyPr>
          <a:lstStyle/>
          <a:p>
            <a:pPr eaLnBrk="0" hangingPunct="0"/>
            <a:r>
              <a:rPr lang="zh-CN" altLang="en-US" sz="2400" b="1" dirty="0">
                <a:cs typeface="+mn-ea"/>
                <a:sym typeface="+mn-lt"/>
              </a:rPr>
              <a:t>⑤ 加强现场巡查管理</a:t>
            </a:r>
          </a:p>
        </p:txBody>
      </p:sp>
      <p:sp>
        <p:nvSpPr>
          <p:cNvPr id="39948" name="Rectangle 5"/>
          <p:cNvSpPr/>
          <p:nvPr/>
        </p:nvSpPr>
        <p:spPr>
          <a:xfrm>
            <a:off x="2346327" y="3359363"/>
            <a:ext cx="10293349" cy="461665"/>
          </a:xfrm>
          <a:prstGeom prst="rect">
            <a:avLst/>
          </a:prstGeom>
          <a:noFill/>
          <a:ln w="9525">
            <a:noFill/>
          </a:ln>
        </p:spPr>
        <p:txBody>
          <a:bodyPr>
            <a:spAutoFit/>
          </a:bodyPr>
          <a:lstStyle/>
          <a:p>
            <a:pPr eaLnBrk="0" hangingPunct="0"/>
            <a:r>
              <a:rPr lang="zh-CN" altLang="en-US" sz="2400" b="1" dirty="0">
                <a:cs typeface="+mn-ea"/>
                <a:sym typeface="+mn-lt"/>
              </a:rPr>
              <a:t>③ 重点管理好三类人群，即特种作业人员、新员工、外协人员</a:t>
            </a:r>
          </a:p>
        </p:txBody>
      </p:sp>
      <p:grpSp>
        <p:nvGrpSpPr>
          <p:cNvPr id="35" name="Group 3"/>
          <p:cNvGrpSpPr/>
          <p:nvPr/>
        </p:nvGrpSpPr>
        <p:grpSpPr>
          <a:xfrm>
            <a:off x="1594485" y="5064760"/>
            <a:ext cx="624840" cy="624840"/>
            <a:chOff x="7924891" y="4464172"/>
            <a:chExt cx="542724" cy="542724"/>
          </a:xfrm>
        </p:grpSpPr>
        <p:sp>
          <p:nvSpPr>
            <p:cNvPr id="37" name="Freeform: Shape 4"/>
            <p:cNvSpPr/>
            <p:nvPr/>
          </p:nvSpPr>
          <p:spPr>
            <a:xfrm>
              <a:off x="7924891" y="4464172"/>
              <a:ext cx="542724" cy="54272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12700">
              <a:noFill/>
              <a:miter lim="400000"/>
            </a:ln>
          </p:spPr>
          <p:txBody>
            <a:bodyPr anchor="ctr"/>
            <a:lstStyle/>
            <a:p>
              <a:pPr algn="ctr"/>
              <a:endParaRPr>
                <a:solidFill>
                  <a:schemeClr val="tx1">
                    <a:lumMod val="65000"/>
                    <a:lumOff val="35000"/>
                  </a:schemeClr>
                </a:solidFill>
                <a:cs typeface="+mn-ea"/>
                <a:sym typeface="+mn-lt"/>
              </a:endParaRPr>
            </a:p>
          </p:txBody>
        </p:sp>
        <p:sp>
          <p:nvSpPr>
            <p:cNvPr id="38" name="Freeform: Shape 5"/>
            <p:cNvSpPr/>
            <p:nvPr/>
          </p:nvSpPr>
          <p:spPr>
            <a:xfrm>
              <a:off x="8082466" y="4626398"/>
              <a:ext cx="207486" cy="218273"/>
            </a:xfrm>
            <a:custGeom>
              <a:avLst/>
              <a:gdLst/>
              <a:ahLst/>
              <a:cxnLst>
                <a:cxn ang="0">
                  <a:pos x="wd2" y="hd2"/>
                </a:cxn>
                <a:cxn ang="5400000">
                  <a:pos x="wd2" y="hd2"/>
                </a:cxn>
                <a:cxn ang="10800000">
                  <a:pos x="wd2" y="hd2"/>
                </a:cxn>
                <a:cxn ang="16200000">
                  <a:pos x="wd2" y="hd2"/>
                </a:cxn>
              </a:cxnLst>
              <a:rect l="0" t="0" r="r" b="b"/>
              <a:pathLst>
                <a:path w="20689" h="21367" extrusionOk="0">
                  <a:moveTo>
                    <a:pt x="5399" y="21367"/>
                  </a:moveTo>
                  <a:cubicBezTo>
                    <a:pt x="3945" y="21367"/>
                    <a:pt x="2583" y="20761"/>
                    <a:pt x="1600" y="19796"/>
                  </a:cubicBezTo>
                  <a:cubicBezTo>
                    <a:pt x="-305" y="17926"/>
                    <a:pt x="-835" y="14661"/>
                    <a:pt x="1835" y="12040"/>
                  </a:cubicBezTo>
                  <a:cubicBezTo>
                    <a:pt x="3400" y="10503"/>
                    <a:pt x="9667" y="4351"/>
                    <a:pt x="12796" y="1279"/>
                  </a:cubicBezTo>
                  <a:cubicBezTo>
                    <a:pt x="13906" y="188"/>
                    <a:pt x="15321" y="-233"/>
                    <a:pt x="16674" y="123"/>
                  </a:cubicBezTo>
                  <a:cubicBezTo>
                    <a:pt x="18004" y="473"/>
                    <a:pt x="19093" y="1542"/>
                    <a:pt x="19449" y="2847"/>
                  </a:cubicBezTo>
                  <a:cubicBezTo>
                    <a:pt x="19811" y="4176"/>
                    <a:pt x="19382" y="5564"/>
                    <a:pt x="18273" y="6654"/>
                  </a:cubicBezTo>
                  <a:lnTo>
                    <a:pt x="7790" y="16945"/>
                  </a:lnTo>
                  <a:cubicBezTo>
                    <a:pt x="7191" y="17533"/>
                    <a:pt x="6516" y="17880"/>
                    <a:pt x="5836" y="17951"/>
                  </a:cubicBezTo>
                  <a:cubicBezTo>
                    <a:pt x="5163" y="18020"/>
                    <a:pt x="4520" y="17808"/>
                    <a:pt x="4071" y="17366"/>
                  </a:cubicBezTo>
                  <a:cubicBezTo>
                    <a:pt x="3256" y="16566"/>
                    <a:pt x="3140" y="15060"/>
                    <a:pt x="4495" y="13730"/>
                  </a:cubicBezTo>
                  <a:lnTo>
                    <a:pt x="11857" y="6501"/>
                  </a:lnTo>
                  <a:cubicBezTo>
                    <a:pt x="12160" y="6204"/>
                    <a:pt x="12650" y="6204"/>
                    <a:pt x="12952" y="6501"/>
                  </a:cubicBezTo>
                  <a:cubicBezTo>
                    <a:pt x="13255" y="6798"/>
                    <a:pt x="13255" y="7279"/>
                    <a:pt x="12952" y="7576"/>
                  </a:cubicBezTo>
                  <a:lnTo>
                    <a:pt x="5590" y="14805"/>
                  </a:lnTo>
                  <a:cubicBezTo>
                    <a:pt x="4953" y="15429"/>
                    <a:pt x="4896" y="16025"/>
                    <a:pt x="5166" y="16291"/>
                  </a:cubicBezTo>
                  <a:cubicBezTo>
                    <a:pt x="5285" y="16409"/>
                    <a:pt x="5464" y="16461"/>
                    <a:pt x="5672" y="16439"/>
                  </a:cubicBezTo>
                  <a:cubicBezTo>
                    <a:pt x="5992" y="16406"/>
                    <a:pt x="6354" y="16204"/>
                    <a:pt x="6695" y="15870"/>
                  </a:cubicBezTo>
                  <a:lnTo>
                    <a:pt x="17178" y="5579"/>
                  </a:lnTo>
                  <a:cubicBezTo>
                    <a:pt x="17896" y="4873"/>
                    <a:pt x="18171" y="4043"/>
                    <a:pt x="17953" y="3240"/>
                  </a:cubicBezTo>
                  <a:cubicBezTo>
                    <a:pt x="17737" y="2451"/>
                    <a:pt x="17078" y="1804"/>
                    <a:pt x="16273" y="1592"/>
                  </a:cubicBezTo>
                  <a:cubicBezTo>
                    <a:pt x="15457" y="1377"/>
                    <a:pt x="14611" y="1648"/>
                    <a:pt x="13891" y="2354"/>
                  </a:cubicBezTo>
                  <a:cubicBezTo>
                    <a:pt x="10762" y="5426"/>
                    <a:pt x="4495" y="11579"/>
                    <a:pt x="2930" y="13115"/>
                  </a:cubicBezTo>
                  <a:cubicBezTo>
                    <a:pt x="887" y="15120"/>
                    <a:pt x="1378" y="17427"/>
                    <a:pt x="2695" y="18721"/>
                  </a:cubicBezTo>
                  <a:cubicBezTo>
                    <a:pt x="4014" y="20015"/>
                    <a:pt x="6364" y="20495"/>
                    <a:pt x="8406" y="18491"/>
                  </a:cubicBezTo>
                  <a:lnTo>
                    <a:pt x="19368" y="7729"/>
                  </a:lnTo>
                  <a:cubicBezTo>
                    <a:pt x="19670" y="7433"/>
                    <a:pt x="20160" y="7433"/>
                    <a:pt x="20463" y="7729"/>
                  </a:cubicBezTo>
                  <a:cubicBezTo>
                    <a:pt x="20765" y="8026"/>
                    <a:pt x="20765" y="8508"/>
                    <a:pt x="20463" y="8804"/>
                  </a:cubicBezTo>
                  <a:lnTo>
                    <a:pt x="9501" y="19566"/>
                  </a:lnTo>
                  <a:cubicBezTo>
                    <a:pt x="8209" y="20835"/>
                    <a:pt x="6763" y="21367"/>
                    <a:pt x="5399" y="21367"/>
                  </a:cubicBezTo>
                  <a:close/>
                </a:path>
              </a:pathLst>
            </a:custGeom>
            <a:solidFill>
              <a:srgbClr val="FFFFFF"/>
            </a:solidFill>
            <a:ln w="12700">
              <a:noFill/>
              <a:miter lim="400000"/>
            </a:ln>
          </p:spPr>
          <p:txBody>
            <a:bodyPr anchor="ctr"/>
            <a:lstStyle/>
            <a:p>
              <a:pPr algn="ctr"/>
              <a:endParaRPr>
                <a:solidFill>
                  <a:schemeClr val="tx1">
                    <a:lumMod val="65000"/>
                    <a:lumOff val="35000"/>
                  </a:schemeClr>
                </a:solidFill>
                <a:cs typeface="+mn-ea"/>
                <a:sym typeface="+mn-lt"/>
              </a:endParaRPr>
            </a:p>
          </p:txBody>
        </p:sp>
      </p:grpSp>
      <p:grpSp>
        <p:nvGrpSpPr>
          <p:cNvPr id="45" name="Group 12"/>
          <p:cNvGrpSpPr/>
          <p:nvPr/>
        </p:nvGrpSpPr>
        <p:grpSpPr>
          <a:xfrm>
            <a:off x="1612900" y="3359151"/>
            <a:ext cx="624840" cy="624840"/>
            <a:chOff x="5121224" y="4464172"/>
            <a:chExt cx="542724" cy="542724"/>
          </a:xfrm>
        </p:grpSpPr>
        <p:sp>
          <p:nvSpPr>
            <p:cNvPr id="46" name="Freeform: Shape 13"/>
            <p:cNvSpPr/>
            <p:nvPr/>
          </p:nvSpPr>
          <p:spPr>
            <a:xfrm>
              <a:off x="5121224" y="4464172"/>
              <a:ext cx="542724" cy="54272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2"/>
            </a:solidFill>
            <a:ln w="12700">
              <a:noFill/>
              <a:miter lim="400000"/>
            </a:ln>
          </p:spPr>
          <p:txBody>
            <a:bodyPr anchor="ctr"/>
            <a:lstStyle/>
            <a:p>
              <a:pPr algn="ctr"/>
              <a:endParaRPr>
                <a:solidFill>
                  <a:schemeClr val="tx1">
                    <a:lumMod val="65000"/>
                    <a:lumOff val="35000"/>
                  </a:schemeClr>
                </a:solidFill>
                <a:cs typeface="+mn-ea"/>
                <a:sym typeface="+mn-lt"/>
              </a:endParaRPr>
            </a:p>
          </p:txBody>
        </p:sp>
        <p:sp>
          <p:nvSpPr>
            <p:cNvPr id="47" name="Freeform: Shape 14"/>
            <p:cNvSpPr/>
            <p:nvPr/>
          </p:nvSpPr>
          <p:spPr>
            <a:xfrm>
              <a:off x="5292217" y="4624750"/>
              <a:ext cx="208280" cy="221569"/>
            </a:xfrm>
            <a:custGeom>
              <a:avLst/>
              <a:gdLst/>
              <a:ahLst/>
              <a:cxnLst>
                <a:cxn ang="0">
                  <a:pos x="wd2" y="hd2"/>
                </a:cxn>
                <a:cxn ang="5400000">
                  <a:pos x="wd2" y="hd2"/>
                </a:cxn>
                <a:cxn ang="10800000">
                  <a:pos x="wd2" y="hd2"/>
                </a:cxn>
                <a:cxn ang="16200000">
                  <a:pos x="wd2" y="hd2"/>
                </a:cxn>
              </a:cxnLst>
              <a:rect l="0" t="0" r="r" b="b"/>
              <a:pathLst>
                <a:path w="21600" h="21567" extrusionOk="0">
                  <a:moveTo>
                    <a:pt x="10665" y="9681"/>
                  </a:moveTo>
                  <a:cubicBezTo>
                    <a:pt x="10079" y="14119"/>
                    <a:pt x="7081" y="15033"/>
                    <a:pt x="7081" y="18117"/>
                  </a:cubicBezTo>
                  <a:cubicBezTo>
                    <a:pt x="7081" y="20023"/>
                    <a:pt x="8782" y="21567"/>
                    <a:pt x="10799" y="21567"/>
                  </a:cubicBezTo>
                  <a:cubicBezTo>
                    <a:pt x="12818" y="21567"/>
                    <a:pt x="14519" y="20023"/>
                    <a:pt x="14519" y="18117"/>
                  </a:cubicBezTo>
                  <a:cubicBezTo>
                    <a:pt x="14519" y="15033"/>
                    <a:pt x="11521" y="14119"/>
                    <a:pt x="10935" y="9681"/>
                  </a:cubicBezTo>
                  <a:cubicBezTo>
                    <a:pt x="10917" y="9547"/>
                    <a:pt x="10683" y="9547"/>
                    <a:pt x="10665" y="9681"/>
                  </a:cubicBezTo>
                  <a:close/>
                  <a:moveTo>
                    <a:pt x="18015" y="101"/>
                  </a:moveTo>
                  <a:cubicBezTo>
                    <a:pt x="17997" y="-33"/>
                    <a:pt x="17762" y="-33"/>
                    <a:pt x="17744" y="101"/>
                  </a:cubicBezTo>
                  <a:cubicBezTo>
                    <a:pt x="17159" y="4539"/>
                    <a:pt x="14160" y="5453"/>
                    <a:pt x="14160" y="8537"/>
                  </a:cubicBezTo>
                  <a:cubicBezTo>
                    <a:pt x="14160" y="10442"/>
                    <a:pt x="15863" y="11987"/>
                    <a:pt x="17880" y="11987"/>
                  </a:cubicBezTo>
                  <a:cubicBezTo>
                    <a:pt x="19897" y="11987"/>
                    <a:pt x="21600" y="10442"/>
                    <a:pt x="21600" y="8537"/>
                  </a:cubicBezTo>
                  <a:cubicBezTo>
                    <a:pt x="21600" y="5453"/>
                    <a:pt x="18602" y="4539"/>
                    <a:pt x="18015" y="101"/>
                  </a:cubicBezTo>
                  <a:close/>
                  <a:moveTo>
                    <a:pt x="3856" y="101"/>
                  </a:moveTo>
                  <a:cubicBezTo>
                    <a:pt x="3838" y="-33"/>
                    <a:pt x="3603" y="-33"/>
                    <a:pt x="3586" y="101"/>
                  </a:cubicBezTo>
                  <a:cubicBezTo>
                    <a:pt x="2999" y="4539"/>
                    <a:pt x="0" y="5453"/>
                    <a:pt x="0" y="8537"/>
                  </a:cubicBezTo>
                  <a:cubicBezTo>
                    <a:pt x="0" y="10442"/>
                    <a:pt x="1703" y="11987"/>
                    <a:pt x="3720" y="11987"/>
                  </a:cubicBezTo>
                  <a:cubicBezTo>
                    <a:pt x="5739" y="11987"/>
                    <a:pt x="7440" y="10442"/>
                    <a:pt x="7440" y="8537"/>
                  </a:cubicBezTo>
                  <a:cubicBezTo>
                    <a:pt x="7440" y="5453"/>
                    <a:pt x="4442" y="4539"/>
                    <a:pt x="3856" y="101"/>
                  </a:cubicBezTo>
                  <a:close/>
                </a:path>
              </a:pathLst>
            </a:custGeom>
            <a:solidFill>
              <a:srgbClr val="FFFFFF"/>
            </a:solidFill>
            <a:ln w="12700">
              <a:noFill/>
              <a:miter lim="400000"/>
            </a:ln>
          </p:spPr>
          <p:txBody>
            <a:bodyPr anchor="ctr"/>
            <a:lstStyle/>
            <a:p>
              <a:pPr algn="ctr"/>
              <a:endParaRPr>
                <a:solidFill>
                  <a:schemeClr val="tx1">
                    <a:lumMod val="65000"/>
                    <a:lumOff val="35000"/>
                  </a:schemeClr>
                </a:solidFill>
                <a:cs typeface="+mn-ea"/>
                <a:sym typeface="+mn-lt"/>
              </a:endParaRPr>
            </a:p>
          </p:txBody>
        </p:sp>
      </p:grpSp>
      <p:grpSp>
        <p:nvGrpSpPr>
          <p:cNvPr id="48" name="Group 15"/>
          <p:cNvGrpSpPr/>
          <p:nvPr/>
        </p:nvGrpSpPr>
        <p:grpSpPr>
          <a:xfrm>
            <a:off x="1594485" y="4301491"/>
            <a:ext cx="624840" cy="624840"/>
            <a:chOff x="6523058" y="4464172"/>
            <a:chExt cx="542724" cy="542724"/>
          </a:xfrm>
        </p:grpSpPr>
        <p:sp>
          <p:nvSpPr>
            <p:cNvPr id="49" name="Freeform: Shape 16"/>
            <p:cNvSpPr/>
            <p:nvPr/>
          </p:nvSpPr>
          <p:spPr>
            <a:xfrm>
              <a:off x="6523058" y="4464172"/>
              <a:ext cx="542724" cy="54272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12700">
              <a:noFill/>
              <a:miter lim="400000"/>
            </a:ln>
          </p:spPr>
          <p:txBody>
            <a:bodyPr anchor="ctr"/>
            <a:lstStyle/>
            <a:p>
              <a:pPr algn="ctr"/>
              <a:endParaRPr>
                <a:solidFill>
                  <a:schemeClr val="tx1">
                    <a:lumMod val="65000"/>
                    <a:lumOff val="35000"/>
                  </a:schemeClr>
                </a:solidFill>
                <a:cs typeface="+mn-ea"/>
                <a:sym typeface="+mn-lt"/>
              </a:endParaRPr>
            </a:p>
          </p:txBody>
        </p:sp>
        <p:sp>
          <p:nvSpPr>
            <p:cNvPr id="50" name="Freeform: Shape 17"/>
            <p:cNvSpPr/>
            <p:nvPr/>
          </p:nvSpPr>
          <p:spPr>
            <a:xfrm>
              <a:off x="6732712" y="4617826"/>
              <a:ext cx="129250" cy="221569"/>
            </a:xfrm>
            <a:custGeom>
              <a:avLst/>
              <a:gdLst/>
              <a:ahLst/>
              <a:cxnLst>
                <a:cxn ang="0">
                  <a:pos x="wd2" y="hd2"/>
                </a:cxn>
                <a:cxn ang="5400000">
                  <a:pos x="wd2" y="hd2"/>
                </a:cxn>
                <a:cxn ang="10800000">
                  <a:pos x="wd2" y="hd2"/>
                </a:cxn>
                <a:cxn ang="16200000">
                  <a:pos x="wd2" y="hd2"/>
                </a:cxn>
              </a:cxnLst>
              <a:rect l="0" t="0" r="r" b="b"/>
              <a:pathLst>
                <a:path w="21600" h="21540" extrusionOk="0">
                  <a:moveTo>
                    <a:pt x="9547" y="8995"/>
                  </a:moveTo>
                  <a:cubicBezTo>
                    <a:pt x="9431" y="9241"/>
                    <a:pt x="9310" y="9495"/>
                    <a:pt x="9182" y="9756"/>
                  </a:cubicBezTo>
                  <a:cubicBezTo>
                    <a:pt x="8409" y="11354"/>
                    <a:pt x="7531" y="13164"/>
                    <a:pt x="7531" y="15261"/>
                  </a:cubicBezTo>
                  <a:cubicBezTo>
                    <a:pt x="7531" y="16396"/>
                    <a:pt x="6379" y="16800"/>
                    <a:pt x="5302" y="16800"/>
                  </a:cubicBezTo>
                  <a:cubicBezTo>
                    <a:pt x="4071" y="16800"/>
                    <a:pt x="3070" y="16212"/>
                    <a:pt x="3070" y="15491"/>
                  </a:cubicBezTo>
                  <a:cubicBezTo>
                    <a:pt x="3070" y="13016"/>
                    <a:pt x="5121" y="11397"/>
                    <a:pt x="6930" y="9971"/>
                  </a:cubicBezTo>
                  <a:cubicBezTo>
                    <a:pt x="7496" y="9523"/>
                    <a:pt x="8031" y="9101"/>
                    <a:pt x="8465" y="8681"/>
                  </a:cubicBezTo>
                  <a:cubicBezTo>
                    <a:pt x="8665" y="8489"/>
                    <a:pt x="9201" y="8497"/>
                    <a:pt x="9443" y="8687"/>
                  </a:cubicBezTo>
                  <a:cubicBezTo>
                    <a:pt x="9559" y="8776"/>
                    <a:pt x="9596" y="8890"/>
                    <a:pt x="9547" y="8995"/>
                  </a:cubicBezTo>
                  <a:close/>
                  <a:moveTo>
                    <a:pt x="11191" y="180"/>
                  </a:moveTo>
                  <a:cubicBezTo>
                    <a:pt x="11140" y="-60"/>
                    <a:pt x="10460" y="-60"/>
                    <a:pt x="10409" y="180"/>
                  </a:cubicBezTo>
                  <a:cubicBezTo>
                    <a:pt x="8706" y="8155"/>
                    <a:pt x="0" y="9798"/>
                    <a:pt x="0" y="15341"/>
                  </a:cubicBezTo>
                  <a:cubicBezTo>
                    <a:pt x="0" y="18765"/>
                    <a:pt x="4944" y="21540"/>
                    <a:pt x="10801" y="21540"/>
                  </a:cubicBezTo>
                  <a:cubicBezTo>
                    <a:pt x="16656" y="21540"/>
                    <a:pt x="21600" y="18765"/>
                    <a:pt x="21600" y="15341"/>
                  </a:cubicBezTo>
                  <a:cubicBezTo>
                    <a:pt x="21600" y="9798"/>
                    <a:pt x="12894" y="8155"/>
                    <a:pt x="11191" y="180"/>
                  </a:cubicBezTo>
                  <a:close/>
                </a:path>
              </a:pathLst>
            </a:custGeom>
            <a:solidFill>
              <a:srgbClr val="FFFFFF"/>
            </a:solidFill>
            <a:ln w="12700">
              <a:noFill/>
              <a:miter lim="400000"/>
            </a:ln>
          </p:spPr>
          <p:txBody>
            <a:bodyPr anchor="ctr"/>
            <a:lstStyle/>
            <a:p>
              <a:pPr algn="ctr"/>
              <a:endParaRPr>
                <a:solidFill>
                  <a:schemeClr val="tx1">
                    <a:lumMod val="65000"/>
                    <a:lumOff val="35000"/>
                  </a:schemeClr>
                </a:solidFill>
                <a:cs typeface="+mn-ea"/>
                <a:sym typeface="+mn-lt"/>
              </a:endParaRPr>
            </a:p>
          </p:txBody>
        </p:sp>
      </p:grpSp>
      <p:grpSp>
        <p:nvGrpSpPr>
          <p:cNvPr id="72" name="Group 19"/>
          <p:cNvGrpSpPr/>
          <p:nvPr/>
        </p:nvGrpSpPr>
        <p:grpSpPr>
          <a:xfrm>
            <a:off x="1612900" y="1685291"/>
            <a:ext cx="624840" cy="624840"/>
            <a:chOff x="2320887" y="4464172"/>
            <a:chExt cx="542724" cy="542724"/>
          </a:xfrm>
        </p:grpSpPr>
        <p:sp>
          <p:nvSpPr>
            <p:cNvPr id="73" name="Freeform: Shape 20"/>
            <p:cNvSpPr/>
            <p:nvPr/>
          </p:nvSpPr>
          <p:spPr>
            <a:xfrm>
              <a:off x="2320887" y="4464172"/>
              <a:ext cx="542724" cy="54272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solidFill>
            <a:ln w="12700">
              <a:noFill/>
              <a:miter lim="400000"/>
            </a:ln>
          </p:spPr>
          <p:txBody>
            <a:bodyPr anchor="ctr"/>
            <a:lstStyle/>
            <a:p>
              <a:pPr algn="ctr"/>
              <a:endParaRPr>
                <a:solidFill>
                  <a:schemeClr val="tx1">
                    <a:lumMod val="65000"/>
                    <a:lumOff val="35000"/>
                  </a:schemeClr>
                </a:solidFill>
                <a:cs typeface="+mn-ea"/>
                <a:sym typeface="+mn-lt"/>
              </a:endParaRPr>
            </a:p>
          </p:txBody>
        </p:sp>
        <p:sp>
          <p:nvSpPr>
            <p:cNvPr id="74" name="Freeform: Shape 21"/>
            <p:cNvSpPr/>
            <p:nvPr/>
          </p:nvSpPr>
          <p:spPr>
            <a:xfrm>
              <a:off x="2475534" y="4604112"/>
              <a:ext cx="233430" cy="248997"/>
            </a:xfrm>
            <a:custGeom>
              <a:avLst/>
              <a:gdLst/>
              <a:ahLst/>
              <a:cxnLst>
                <a:cxn ang="0">
                  <a:pos x="wd2" y="hd2"/>
                </a:cxn>
                <a:cxn ang="5400000">
                  <a:pos x="wd2" y="hd2"/>
                </a:cxn>
                <a:cxn ang="10800000">
                  <a:pos x="wd2" y="hd2"/>
                </a:cxn>
                <a:cxn ang="16200000">
                  <a:pos x="wd2" y="hd2"/>
                </a:cxn>
              </a:cxnLst>
              <a:rect l="0" t="0" r="r" b="b"/>
              <a:pathLst>
                <a:path w="21153" h="21260" extrusionOk="0">
                  <a:moveTo>
                    <a:pt x="11752" y="11733"/>
                  </a:moveTo>
                  <a:lnTo>
                    <a:pt x="9401" y="11733"/>
                  </a:lnTo>
                  <a:lnTo>
                    <a:pt x="9401" y="5975"/>
                  </a:lnTo>
                  <a:lnTo>
                    <a:pt x="11752" y="5975"/>
                  </a:lnTo>
                  <a:cubicBezTo>
                    <a:pt x="11752" y="5975"/>
                    <a:pt x="11752" y="11733"/>
                    <a:pt x="11752" y="11733"/>
                  </a:cubicBezTo>
                  <a:close/>
                  <a:moveTo>
                    <a:pt x="11752" y="15276"/>
                  </a:moveTo>
                  <a:lnTo>
                    <a:pt x="9401" y="15276"/>
                  </a:lnTo>
                  <a:lnTo>
                    <a:pt x="9401" y="12951"/>
                  </a:lnTo>
                  <a:lnTo>
                    <a:pt x="11752" y="12951"/>
                  </a:lnTo>
                  <a:cubicBezTo>
                    <a:pt x="11752" y="12951"/>
                    <a:pt x="11752" y="15276"/>
                    <a:pt x="11752" y="15276"/>
                  </a:cubicBezTo>
                  <a:close/>
                  <a:moveTo>
                    <a:pt x="20789" y="13227"/>
                  </a:moveTo>
                  <a:lnTo>
                    <a:pt x="18761" y="11523"/>
                  </a:lnTo>
                  <a:cubicBezTo>
                    <a:pt x="18172" y="11029"/>
                    <a:pt x="18172" y="10223"/>
                    <a:pt x="18761" y="9729"/>
                  </a:cubicBezTo>
                  <a:lnTo>
                    <a:pt x="20789" y="8025"/>
                  </a:lnTo>
                  <a:cubicBezTo>
                    <a:pt x="21376" y="7532"/>
                    <a:pt x="21220" y="7072"/>
                    <a:pt x="20441" y="7001"/>
                  </a:cubicBezTo>
                  <a:lnTo>
                    <a:pt x="17751" y="6761"/>
                  </a:lnTo>
                  <a:cubicBezTo>
                    <a:pt x="16971" y="6692"/>
                    <a:pt x="16552" y="6061"/>
                    <a:pt x="16819" y="5360"/>
                  </a:cubicBezTo>
                  <a:lnTo>
                    <a:pt x="18247" y="1615"/>
                  </a:lnTo>
                  <a:cubicBezTo>
                    <a:pt x="18515" y="912"/>
                    <a:pt x="18188" y="656"/>
                    <a:pt x="17520" y="1047"/>
                  </a:cubicBezTo>
                  <a:lnTo>
                    <a:pt x="14346" y="2896"/>
                  </a:lnTo>
                  <a:cubicBezTo>
                    <a:pt x="13678" y="3285"/>
                    <a:pt x="12815" y="3072"/>
                    <a:pt x="12430" y="2423"/>
                  </a:cubicBezTo>
                  <a:lnTo>
                    <a:pt x="11279" y="489"/>
                  </a:lnTo>
                  <a:cubicBezTo>
                    <a:pt x="10893" y="-160"/>
                    <a:pt x="10255" y="-164"/>
                    <a:pt x="9860" y="481"/>
                  </a:cubicBezTo>
                  <a:lnTo>
                    <a:pt x="8793" y="2232"/>
                  </a:lnTo>
                  <a:cubicBezTo>
                    <a:pt x="8398" y="2877"/>
                    <a:pt x="7493" y="3153"/>
                    <a:pt x="6781" y="2844"/>
                  </a:cubicBezTo>
                  <a:lnTo>
                    <a:pt x="4900" y="2031"/>
                  </a:lnTo>
                  <a:cubicBezTo>
                    <a:pt x="4188" y="1723"/>
                    <a:pt x="3639" y="2080"/>
                    <a:pt x="3682" y="2825"/>
                  </a:cubicBezTo>
                  <a:lnTo>
                    <a:pt x="3784" y="4615"/>
                  </a:lnTo>
                  <a:cubicBezTo>
                    <a:pt x="3826" y="5360"/>
                    <a:pt x="3242" y="6128"/>
                    <a:pt x="2486" y="6320"/>
                  </a:cubicBezTo>
                  <a:lnTo>
                    <a:pt x="670" y="6780"/>
                  </a:lnTo>
                  <a:cubicBezTo>
                    <a:pt x="-85" y="6972"/>
                    <a:pt x="-224" y="7532"/>
                    <a:pt x="365" y="8025"/>
                  </a:cubicBezTo>
                  <a:lnTo>
                    <a:pt x="2394" y="9729"/>
                  </a:lnTo>
                  <a:cubicBezTo>
                    <a:pt x="2981" y="10223"/>
                    <a:pt x="2981" y="11029"/>
                    <a:pt x="2394" y="11523"/>
                  </a:cubicBezTo>
                  <a:lnTo>
                    <a:pt x="365" y="13225"/>
                  </a:lnTo>
                  <a:cubicBezTo>
                    <a:pt x="-224" y="13720"/>
                    <a:pt x="-68" y="14196"/>
                    <a:pt x="709" y="14285"/>
                  </a:cubicBezTo>
                  <a:lnTo>
                    <a:pt x="3171" y="14567"/>
                  </a:lnTo>
                  <a:cubicBezTo>
                    <a:pt x="3948" y="14656"/>
                    <a:pt x="4381" y="15309"/>
                    <a:pt x="4133" y="16017"/>
                  </a:cubicBezTo>
                  <a:lnTo>
                    <a:pt x="2869" y="19625"/>
                  </a:lnTo>
                  <a:cubicBezTo>
                    <a:pt x="2622" y="20333"/>
                    <a:pt x="2976" y="20609"/>
                    <a:pt x="3655" y="20240"/>
                  </a:cubicBezTo>
                  <a:lnTo>
                    <a:pt x="6549" y="18661"/>
                  </a:lnTo>
                  <a:cubicBezTo>
                    <a:pt x="7229" y="18291"/>
                    <a:pt x="8143" y="18495"/>
                    <a:pt x="8581" y="19113"/>
                  </a:cubicBezTo>
                  <a:lnTo>
                    <a:pt x="9782" y="20816"/>
                  </a:lnTo>
                  <a:cubicBezTo>
                    <a:pt x="10219" y="21436"/>
                    <a:pt x="10875" y="21403"/>
                    <a:pt x="11240" y="20741"/>
                  </a:cubicBezTo>
                  <a:lnTo>
                    <a:pt x="12297" y="18823"/>
                  </a:lnTo>
                  <a:cubicBezTo>
                    <a:pt x="12660" y="18160"/>
                    <a:pt x="13532" y="17891"/>
                    <a:pt x="14234" y="18221"/>
                  </a:cubicBezTo>
                  <a:lnTo>
                    <a:pt x="16272" y="19181"/>
                  </a:lnTo>
                  <a:cubicBezTo>
                    <a:pt x="16974" y="19511"/>
                    <a:pt x="17514" y="19172"/>
                    <a:pt x="17472" y="18427"/>
                  </a:cubicBezTo>
                  <a:lnTo>
                    <a:pt x="17370" y="16637"/>
                  </a:lnTo>
                  <a:cubicBezTo>
                    <a:pt x="17327" y="15891"/>
                    <a:pt x="17912" y="15124"/>
                    <a:pt x="18668" y="14932"/>
                  </a:cubicBezTo>
                  <a:lnTo>
                    <a:pt x="20482" y="14472"/>
                  </a:lnTo>
                  <a:cubicBezTo>
                    <a:pt x="21239" y="14280"/>
                    <a:pt x="21376" y="13720"/>
                    <a:pt x="20789" y="13227"/>
                  </a:cubicBezTo>
                  <a:close/>
                </a:path>
              </a:pathLst>
            </a:custGeom>
            <a:solidFill>
              <a:srgbClr val="FFFFFF"/>
            </a:solidFill>
            <a:ln w="12700">
              <a:noFill/>
              <a:miter lim="400000"/>
            </a:ln>
          </p:spPr>
          <p:txBody>
            <a:bodyPr anchor="ctr"/>
            <a:lstStyle/>
            <a:p>
              <a:pPr algn="ctr"/>
              <a:endParaRPr>
                <a:solidFill>
                  <a:schemeClr val="tx1">
                    <a:lumMod val="65000"/>
                    <a:lumOff val="35000"/>
                  </a:schemeClr>
                </a:solidFill>
                <a:cs typeface="+mn-ea"/>
                <a:sym typeface="+mn-lt"/>
              </a:endParaRPr>
            </a:p>
          </p:txBody>
        </p:sp>
      </p:grpSp>
      <p:grpSp>
        <p:nvGrpSpPr>
          <p:cNvPr id="75" name="Group 7"/>
          <p:cNvGrpSpPr/>
          <p:nvPr/>
        </p:nvGrpSpPr>
        <p:grpSpPr>
          <a:xfrm>
            <a:off x="1600200" y="2523491"/>
            <a:ext cx="624840" cy="624840"/>
            <a:chOff x="3721867" y="4464172"/>
            <a:chExt cx="542724" cy="542724"/>
          </a:xfrm>
        </p:grpSpPr>
        <p:sp>
          <p:nvSpPr>
            <p:cNvPr id="76" name="Freeform: Shape 8"/>
            <p:cNvSpPr/>
            <p:nvPr/>
          </p:nvSpPr>
          <p:spPr>
            <a:xfrm>
              <a:off x="3721867" y="4464172"/>
              <a:ext cx="542724" cy="54272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12700">
              <a:noFill/>
              <a:miter lim="400000"/>
            </a:ln>
          </p:spPr>
          <p:txBody>
            <a:bodyPr anchor="ctr"/>
            <a:lstStyle/>
            <a:p>
              <a:pPr algn="ctr"/>
              <a:endParaRPr>
                <a:solidFill>
                  <a:schemeClr val="tx1">
                    <a:lumMod val="65000"/>
                    <a:lumOff val="35000"/>
                  </a:schemeClr>
                </a:solidFill>
                <a:cs typeface="+mn-ea"/>
                <a:sym typeface="+mn-lt"/>
              </a:endParaRPr>
            </a:p>
          </p:txBody>
        </p:sp>
        <p:sp>
          <p:nvSpPr>
            <p:cNvPr id="77" name="Freeform: Shape 9"/>
            <p:cNvSpPr/>
            <p:nvPr/>
          </p:nvSpPr>
          <p:spPr>
            <a:xfrm>
              <a:off x="3874891" y="4633413"/>
              <a:ext cx="233430" cy="204242"/>
            </a:xfrm>
            <a:custGeom>
              <a:avLst/>
              <a:gdLst/>
              <a:ahLst/>
              <a:cxnLst>
                <a:cxn ang="0">
                  <a:pos x="wd2" y="hd2"/>
                </a:cxn>
                <a:cxn ang="5400000">
                  <a:pos x="wd2" y="hd2"/>
                </a:cxn>
                <a:cxn ang="10800000">
                  <a:pos x="wd2" y="hd2"/>
                </a:cxn>
                <a:cxn ang="16200000">
                  <a:pos x="wd2" y="hd2"/>
                </a:cxn>
              </a:cxnLst>
              <a:rect l="0" t="0" r="r" b="b"/>
              <a:pathLst>
                <a:path w="21600" h="21600" extrusionOk="0">
                  <a:moveTo>
                    <a:pt x="18900" y="0"/>
                  </a:moveTo>
                  <a:lnTo>
                    <a:pt x="2700" y="0"/>
                  </a:lnTo>
                  <a:cubicBezTo>
                    <a:pt x="1216" y="0"/>
                    <a:pt x="0" y="1389"/>
                    <a:pt x="0" y="3086"/>
                  </a:cubicBezTo>
                  <a:lnTo>
                    <a:pt x="0" y="13885"/>
                  </a:lnTo>
                  <a:cubicBezTo>
                    <a:pt x="0" y="15583"/>
                    <a:pt x="1216" y="16971"/>
                    <a:pt x="2700" y="16971"/>
                  </a:cubicBezTo>
                  <a:lnTo>
                    <a:pt x="8100" y="16971"/>
                  </a:lnTo>
                  <a:lnTo>
                    <a:pt x="13500" y="21600"/>
                  </a:lnTo>
                  <a:lnTo>
                    <a:pt x="13500" y="16971"/>
                  </a:lnTo>
                  <a:lnTo>
                    <a:pt x="18900" y="16971"/>
                  </a:lnTo>
                  <a:cubicBezTo>
                    <a:pt x="20384" y="16971"/>
                    <a:pt x="21600" y="15583"/>
                    <a:pt x="21600" y="13885"/>
                  </a:cubicBezTo>
                  <a:lnTo>
                    <a:pt x="21600" y="3086"/>
                  </a:lnTo>
                  <a:cubicBezTo>
                    <a:pt x="21600" y="1389"/>
                    <a:pt x="20384" y="0"/>
                    <a:pt x="18900" y="0"/>
                  </a:cubicBezTo>
                  <a:close/>
                </a:path>
              </a:pathLst>
            </a:custGeom>
            <a:solidFill>
              <a:srgbClr val="FFFFFF"/>
            </a:solidFill>
            <a:ln w="12700">
              <a:noFill/>
              <a:miter lim="400000"/>
            </a:ln>
          </p:spPr>
          <p:txBody>
            <a:bodyPr anchor="ctr"/>
            <a:lstStyle/>
            <a:p>
              <a:pPr algn="ctr"/>
              <a:endParaRPr>
                <a:solidFill>
                  <a:schemeClr val="tx1">
                    <a:lumMod val="65000"/>
                    <a:lumOff val="35000"/>
                  </a:schemeClr>
                </a:solidFill>
                <a:cs typeface="+mn-ea"/>
                <a:sym typeface="+mn-lt"/>
              </a:endParaRPr>
            </a:p>
          </p:txBody>
        </p:sp>
      </p:grpSp>
      <p:sp>
        <p:nvSpPr>
          <p:cNvPr id="26" name="文本框 25"/>
          <p:cNvSpPr txBox="1"/>
          <p:nvPr/>
        </p:nvSpPr>
        <p:spPr>
          <a:xfrm>
            <a:off x="1680000" y="244359"/>
            <a:ext cx="4536651" cy="584775"/>
          </a:xfrm>
          <a:prstGeom prst="rect">
            <a:avLst/>
          </a:prstGeom>
          <a:noFill/>
        </p:spPr>
        <p:txBody>
          <a:bodyPr wrap="square" rtlCol="0">
            <a:spAutoFit/>
          </a:bodyPr>
          <a:lstStyle/>
          <a:p>
            <a:r>
              <a:rPr lang="zh-CN" altLang="en-US" sz="3200" b="1" dirty="0">
                <a:cs typeface="+mn-ea"/>
                <a:sym typeface="+mn-lt"/>
              </a:rPr>
              <a:t>如何反三违？</a:t>
            </a: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
          <p:cNvGrpSpPr/>
          <p:nvPr/>
        </p:nvGrpSpPr>
        <p:grpSpPr>
          <a:xfrm>
            <a:off x="1517437" y="4542541"/>
            <a:ext cx="624840" cy="624840"/>
            <a:chOff x="7924891" y="4464172"/>
            <a:chExt cx="542724" cy="542724"/>
          </a:xfrm>
        </p:grpSpPr>
        <p:sp>
          <p:nvSpPr>
            <p:cNvPr id="37" name="Freeform: Shape 4"/>
            <p:cNvSpPr/>
            <p:nvPr/>
          </p:nvSpPr>
          <p:spPr>
            <a:xfrm>
              <a:off x="7924891" y="4464172"/>
              <a:ext cx="542724" cy="54272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12700">
              <a:noFill/>
              <a:miter lim="400000"/>
            </a:ln>
          </p:spPr>
          <p:txBody>
            <a:bodyPr anchor="ctr"/>
            <a:lstStyle/>
            <a:p>
              <a:pPr algn="ctr"/>
              <a:endParaRPr>
                <a:solidFill>
                  <a:schemeClr val="tx1">
                    <a:lumMod val="65000"/>
                    <a:lumOff val="35000"/>
                  </a:schemeClr>
                </a:solidFill>
                <a:cs typeface="+mn-ea"/>
                <a:sym typeface="+mn-lt"/>
              </a:endParaRPr>
            </a:p>
          </p:txBody>
        </p:sp>
        <p:sp>
          <p:nvSpPr>
            <p:cNvPr id="38" name="Freeform: Shape 5"/>
            <p:cNvSpPr/>
            <p:nvPr/>
          </p:nvSpPr>
          <p:spPr>
            <a:xfrm>
              <a:off x="8082466" y="4626398"/>
              <a:ext cx="207486" cy="218273"/>
            </a:xfrm>
            <a:custGeom>
              <a:avLst/>
              <a:gdLst/>
              <a:ahLst/>
              <a:cxnLst>
                <a:cxn ang="0">
                  <a:pos x="wd2" y="hd2"/>
                </a:cxn>
                <a:cxn ang="5400000">
                  <a:pos x="wd2" y="hd2"/>
                </a:cxn>
                <a:cxn ang="10800000">
                  <a:pos x="wd2" y="hd2"/>
                </a:cxn>
                <a:cxn ang="16200000">
                  <a:pos x="wd2" y="hd2"/>
                </a:cxn>
              </a:cxnLst>
              <a:rect l="0" t="0" r="r" b="b"/>
              <a:pathLst>
                <a:path w="20689" h="21367" extrusionOk="0">
                  <a:moveTo>
                    <a:pt x="5399" y="21367"/>
                  </a:moveTo>
                  <a:cubicBezTo>
                    <a:pt x="3945" y="21367"/>
                    <a:pt x="2583" y="20761"/>
                    <a:pt x="1600" y="19796"/>
                  </a:cubicBezTo>
                  <a:cubicBezTo>
                    <a:pt x="-305" y="17926"/>
                    <a:pt x="-835" y="14661"/>
                    <a:pt x="1835" y="12040"/>
                  </a:cubicBezTo>
                  <a:cubicBezTo>
                    <a:pt x="3400" y="10503"/>
                    <a:pt x="9667" y="4351"/>
                    <a:pt x="12796" y="1279"/>
                  </a:cubicBezTo>
                  <a:cubicBezTo>
                    <a:pt x="13906" y="188"/>
                    <a:pt x="15321" y="-233"/>
                    <a:pt x="16674" y="123"/>
                  </a:cubicBezTo>
                  <a:cubicBezTo>
                    <a:pt x="18004" y="473"/>
                    <a:pt x="19093" y="1542"/>
                    <a:pt x="19449" y="2847"/>
                  </a:cubicBezTo>
                  <a:cubicBezTo>
                    <a:pt x="19811" y="4176"/>
                    <a:pt x="19382" y="5564"/>
                    <a:pt x="18273" y="6654"/>
                  </a:cubicBezTo>
                  <a:lnTo>
                    <a:pt x="7790" y="16945"/>
                  </a:lnTo>
                  <a:cubicBezTo>
                    <a:pt x="7191" y="17533"/>
                    <a:pt x="6516" y="17880"/>
                    <a:pt x="5836" y="17951"/>
                  </a:cubicBezTo>
                  <a:cubicBezTo>
                    <a:pt x="5163" y="18020"/>
                    <a:pt x="4520" y="17808"/>
                    <a:pt x="4071" y="17366"/>
                  </a:cubicBezTo>
                  <a:cubicBezTo>
                    <a:pt x="3256" y="16566"/>
                    <a:pt x="3140" y="15060"/>
                    <a:pt x="4495" y="13730"/>
                  </a:cubicBezTo>
                  <a:lnTo>
                    <a:pt x="11857" y="6501"/>
                  </a:lnTo>
                  <a:cubicBezTo>
                    <a:pt x="12160" y="6204"/>
                    <a:pt x="12650" y="6204"/>
                    <a:pt x="12952" y="6501"/>
                  </a:cubicBezTo>
                  <a:cubicBezTo>
                    <a:pt x="13255" y="6798"/>
                    <a:pt x="13255" y="7279"/>
                    <a:pt x="12952" y="7576"/>
                  </a:cubicBezTo>
                  <a:lnTo>
                    <a:pt x="5590" y="14805"/>
                  </a:lnTo>
                  <a:cubicBezTo>
                    <a:pt x="4953" y="15429"/>
                    <a:pt x="4896" y="16025"/>
                    <a:pt x="5166" y="16291"/>
                  </a:cubicBezTo>
                  <a:cubicBezTo>
                    <a:pt x="5285" y="16409"/>
                    <a:pt x="5464" y="16461"/>
                    <a:pt x="5672" y="16439"/>
                  </a:cubicBezTo>
                  <a:cubicBezTo>
                    <a:pt x="5992" y="16406"/>
                    <a:pt x="6354" y="16204"/>
                    <a:pt x="6695" y="15870"/>
                  </a:cubicBezTo>
                  <a:lnTo>
                    <a:pt x="17178" y="5579"/>
                  </a:lnTo>
                  <a:cubicBezTo>
                    <a:pt x="17896" y="4873"/>
                    <a:pt x="18171" y="4043"/>
                    <a:pt x="17953" y="3240"/>
                  </a:cubicBezTo>
                  <a:cubicBezTo>
                    <a:pt x="17737" y="2451"/>
                    <a:pt x="17078" y="1804"/>
                    <a:pt x="16273" y="1592"/>
                  </a:cubicBezTo>
                  <a:cubicBezTo>
                    <a:pt x="15457" y="1377"/>
                    <a:pt x="14611" y="1648"/>
                    <a:pt x="13891" y="2354"/>
                  </a:cubicBezTo>
                  <a:cubicBezTo>
                    <a:pt x="10762" y="5426"/>
                    <a:pt x="4495" y="11579"/>
                    <a:pt x="2930" y="13115"/>
                  </a:cubicBezTo>
                  <a:cubicBezTo>
                    <a:pt x="887" y="15120"/>
                    <a:pt x="1378" y="17427"/>
                    <a:pt x="2695" y="18721"/>
                  </a:cubicBezTo>
                  <a:cubicBezTo>
                    <a:pt x="4014" y="20015"/>
                    <a:pt x="6364" y="20495"/>
                    <a:pt x="8406" y="18491"/>
                  </a:cubicBezTo>
                  <a:lnTo>
                    <a:pt x="19368" y="7729"/>
                  </a:lnTo>
                  <a:cubicBezTo>
                    <a:pt x="19670" y="7433"/>
                    <a:pt x="20160" y="7433"/>
                    <a:pt x="20463" y="7729"/>
                  </a:cubicBezTo>
                  <a:cubicBezTo>
                    <a:pt x="20765" y="8026"/>
                    <a:pt x="20765" y="8508"/>
                    <a:pt x="20463" y="8804"/>
                  </a:cubicBezTo>
                  <a:lnTo>
                    <a:pt x="9501" y="19566"/>
                  </a:lnTo>
                  <a:cubicBezTo>
                    <a:pt x="8209" y="20835"/>
                    <a:pt x="6763" y="21367"/>
                    <a:pt x="5399" y="21367"/>
                  </a:cubicBezTo>
                  <a:close/>
                </a:path>
              </a:pathLst>
            </a:custGeom>
            <a:solidFill>
              <a:srgbClr val="FFFFFF"/>
            </a:solidFill>
            <a:ln w="12700">
              <a:noFill/>
              <a:miter lim="400000"/>
            </a:ln>
          </p:spPr>
          <p:txBody>
            <a:bodyPr anchor="ctr"/>
            <a:lstStyle/>
            <a:p>
              <a:pPr algn="ctr"/>
              <a:endParaRPr>
                <a:solidFill>
                  <a:schemeClr val="tx1">
                    <a:lumMod val="65000"/>
                    <a:lumOff val="35000"/>
                  </a:schemeClr>
                </a:solidFill>
                <a:cs typeface="+mn-ea"/>
                <a:sym typeface="+mn-lt"/>
              </a:endParaRPr>
            </a:p>
          </p:txBody>
        </p:sp>
      </p:grpSp>
      <p:grpSp>
        <p:nvGrpSpPr>
          <p:cNvPr id="45" name="Group 12"/>
          <p:cNvGrpSpPr/>
          <p:nvPr/>
        </p:nvGrpSpPr>
        <p:grpSpPr>
          <a:xfrm>
            <a:off x="1535852" y="2836931"/>
            <a:ext cx="624840" cy="624840"/>
            <a:chOff x="5121224" y="4464172"/>
            <a:chExt cx="542724" cy="542724"/>
          </a:xfrm>
        </p:grpSpPr>
        <p:sp>
          <p:nvSpPr>
            <p:cNvPr id="46" name="Freeform: Shape 13"/>
            <p:cNvSpPr/>
            <p:nvPr/>
          </p:nvSpPr>
          <p:spPr>
            <a:xfrm>
              <a:off x="5121224" y="4464172"/>
              <a:ext cx="542724" cy="54272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2"/>
            </a:solidFill>
            <a:ln w="12700">
              <a:noFill/>
              <a:miter lim="400000"/>
            </a:ln>
          </p:spPr>
          <p:txBody>
            <a:bodyPr anchor="ctr"/>
            <a:lstStyle/>
            <a:p>
              <a:pPr algn="ctr"/>
              <a:endParaRPr>
                <a:solidFill>
                  <a:schemeClr val="tx1">
                    <a:lumMod val="65000"/>
                    <a:lumOff val="35000"/>
                  </a:schemeClr>
                </a:solidFill>
                <a:cs typeface="+mn-ea"/>
                <a:sym typeface="+mn-lt"/>
              </a:endParaRPr>
            </a:p>
          </p:txBody>
        </p:sp>
        <p:sp>
          <p:nvSpPr>
            <p:cNvPr id="47" name="Freeform: Shape 14"/>
            <p:cNvSpPr/>
            <p:nvPr/>
          </p:nvSpPr>
          <p:spPr>
            <a:xfrm>
              <a:off x="5292217" y="4624750"/>
              <a:ext cx="208280" cy="221569"/>
            </a:xfrm>
            <a:custGeom>
              <a:avLst/>
              <a:gdLst/>
              <a:ahLst/>
              <a:cxnLst>
                <a:cxn ang="0">
                  <a:pos x="wd2" y="hd2"/>
                </a:cxn>
                <a:cxn ang="5400000">
                  <a:pos x="wd2" y="hd2"/>
                </a:cxn>
                <a:cxn ang="10800000">
                  <a:pos x="wd2" y="hd2"/>
                </a:cxn>
                <a:cxn ang="16200000">
                  <a:pos x="wd2" y="hd2"/>
                </a:cxn>
              </a:cxnLst>
              <a:rect l="0" t="0" r="r" b="b"/>
              <a:pathLst>
                <a:path w="21600" h="21567" extrusionOk="0">
                  <a:moveTo>
                    <a:pt x="10665" y="9681"/>
                  </a:moveTo>
                  <a:cubicBezTo>
                    <a:pt x="10079" y="14119"/>
                    <a:pt x="7081" y="15033"/>
                    <a:pt x="7081" y="18117"/>
                  </a:cubicBezTo>
                  <a:cubicBezTo>
                    <a:pt x="7081" y="20023"/>
                    <a:pt x="8782" y="21567"/>
                    <a:pt x="10799" y="21567"/>
                  </a:cubicBezTo>
                  <a:cubicBezTo>
                    <a:pt x="12818" y="21567"/>
                    <a:pt x="14519" y="20023"/>
                    <a:pt x="14519" y="18117"/>
                  </a:cubicBezTo>
                  <a:cubicBezTo>
                    <a:pt x="14519" y="15033"/>
                    <a:pt x="11521" y="14119"/>
                    <a:pt x="10935" y="9681"/>
                  </a:cubicBezTo>
                  <a:cubicBezTo>
                    <a:pt x="10917" y="9547"/>
                    <a:pt x="10683" y="9547"/>
                    <a:pt x="10665" y="9681"/>
                  </a:cubicBezTo>
                  <a:close/>
                  <a:moveTo>
                    <a:pt x="18015" y="101"/>
                  </a:moveTo>
                  <a:cubicBezTo>
                    <a:pt x="17997" y="-33"/>
                    <a:pt x="17762" y="-33"/>
                    <a:pt x="17744" y="101"/>
                  </a:cubicBezTo>
                  <a:cubicBezTo>
                    <a:pt x="17159" y="4539"/>
                    <a:pt x="14160" y="5453"/>
                    <a:pt x="14160" y="8537"/>
                  </a:cubicBezTo>
                  <a:cubicBezTo>
                    <a:pt x="14160" y="10442"/>
                    <a:pt x="15863" y="11987"/>
                    <a:pt x="17880" y="11987"/>
                  </a:cubicBezTo>
                  <a:cubicBezTo>
                    <a:pt x="19897" y="11987"/>
                    <a:pt x="21600" y="10442"/>
                    <a:pt x="21600" y="8537"/>
                  </a:cubicBezTo>
                  <a:cubicBezTo>
                    <a:pt x="21600" y="5453"/>
                    <a:pt x="18602" y="4539"/>
                    <a:pt x="18015" y="101"/>
                  </a:cubicBezTo>
                  <a:close/>
                  <a:moveTo>
                    <a:pt x="3856" y="101"/>
                  </a:moveTo>
                  <a:cubicBezTo>
                    <a:pt x="3838" y="-33"/>
                    <a:pt x="3603" y="-33"/>
                    <a:pt x="3586" y="101"/>
                  </a:cubicBezTo>
                  <a:cubicBezTo>
                    <a:pt x="2999" y="4539"/>
                    <a:pt x="0" y="5453"/>
                    <a:pt x="0" y="8537"/>
                  </a:cubicBezTo>
                  <a:cubicBezTo>
                    <a:pt x="0" y="10442"/>
                    <a:pt x="1703" y="11987"/>
                    <a:pt x="3720" y="11987"/>
                  </a:cubicBezTo>
                  <a:cubicBezTo>
                    <a:pt x="5739" y="11987"/>
                    <a:pt x="7440" y="10442"/>
                    <a:pt x="7440" y="8537"/>
                  </a:cubicBezTo>
                  <a:cubicBezTo>
                    <a:pt x="7440" y="5453"/>
                    <a:pt x="4442" y="4539"/>
                    <a:pt x="3856" y="101"/>
                  </a:cubicBezTo>
                  <a:close/>
                </a:path>
              </a:pathLst>
            </a:custGeom>
            <a:solidFill>
              <a:srgbClr val="FFFFFF"/>
            </a:solidFill>
            <a:ln w="12700">
              <a:noFill/>
              <a:miter lim="400000"/>
            </a:ln>
          </p:spPr>
          <p:txBody>
            <a:bodyPr anchor="ctr"/>
            <a:lstStyle/>
            <a:p>
              <a:pPr algn="ctr"/>
              <a:endParaRPr>
                <a:solidFill>
                  <a:schemeClr val="tx1">
                    <a:lumMod val="65000"/>
                    <a:lumOff val="35000"/>
                  </a:schemeClr>
                </a:solidFill>
                <a:cs typeface="+mn-ea"/>
                <a:sym typeface="+mn-lt"/>
              </a:endParaRPr>
            </a:p>
          </p:txBody>
        </p:sp>
      </p:grpSp>
      <p:grpSp>
        <p:nvGrpSpPr>
          <p:cNvPr id="48" name="Group 15"/>
          <p:cNvGrpSpPr/>
          <p:nvPr/>
        </p:nvGrpSpPr>
        <p:grpSpPr>
          <a:xfrm>
            <a:off x="1517437" y="3779271"/>
            <a:ext cx="624840" cy="624840"/>
            <a:chOff x="6523058" y="4464172"/>
            <a:chExt cx="542724" cy="542724"/>
          </a:xfrm>
        </p:grpSpPr>
        <p:sp>
          <p:nvSpPr>
            <p:cNvPr id="49" name="Freeform: Shape 16"/>
            <p:cNvSpPr/>
            <p:nvPr/>
          </p:nvSpPr>
          <p:spPr>
            <a:xfrm>
              <a:off x="6523058" y="4464172"/>
              <a:ext cx="542724" cy="54272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12700">
              <a:noFill/>
              <a:miter lim="400000"/>
            </a:ln>
          </p:spPr>
          <p:txBody>
            <a:bodyPr anchor="ctr"/>
            <a:lstStyle/>
            <a:p>
              <a:pPr algn="ctr"/>
              <a:endParaRPr>
                <a:solidFill>
                  <a:schemeClr val="tx1">
                    <a:lumMod val="65000"/>
                    <a:lumOff val="35000"/>
                  </a:schemeClr>
                </a:solidFill>
                <a:cs typeface="+mn-ea"/>
                <a:sym typeface="+mn-lt"/>
              </a:endParaRPr>
            </a:p>
          </p:txBody>
        </p:sp>
        <p:sp>
          <p:nvSpPr>
            <p:cNvPr id="50" name="Freeform: Shape 17"/>
            <p:cNvSpPr/>
            <p:nvPr/>
          </p:nvSpPr>
          <p:spPr>
            <a:xfrm>
              <a:off x="6732712" y="4617826"/>
              <a:ext cx="129250" cy="221569"/>
            </a:xfrm>
            <a:custGeom>
              <a:avLst/>
              <a:gdLst/>
              <a:ahLst/>
              <a:cxnLst>
                <a:cxn ang="0">
                  <a:pos x="wd2" y="hd2"/>
                </a:cxn>
                <a:cxn ang="5400000">
                  <a:pos x="wd2" y="hd2"/>
                </a:cxn>
                <a:cxn ang="10800000">
                  <a:pos x="wd2" y="hd2"/>
                </a:cxn>
                <a:cxn ang="16200000">
                  <a:pos x="wd2" y="hd2"/>
                </a:cxn>
              </a:cxnLst>
              <a:rect l="0" t="0" r="r" b="b"/>
              <a:pathLst>
                <a:path w="21600" h="21540" extrusionOk="0">
                  <a:moveTo>
                    <a:pt x="9547" y="8995"/>
                  </a:moveTo>
                  <a:cubicBezTo>
                    <a:pt x="9431" y="9241"/>
                    <a:pt x="9310" y="9495"/>
                    <a:pt x="9182" y="9756"/>
                  </a:cubicBezTo>
                  <a:cubicBezTo>
                    <a:pt x="8409" y="11354"/>
                    <a:pt x="7531" y="13164"/>
                    <a:pt x="7531" y="15261"/>
                  </a:cubicBezTo>
                  <a:cubicBezTo>
                    <a:pt x="7531" y="16396"/>
                    <a:pt x="6379" y="16800"/>
                    <a:pt x="5302" y="16800"/>
                  </a:cubicBezTo>
                  <a:cubicBezTo>
                    <a:pt x="4071" y="16800"/>
                    <a:pt x="3070" y="16212"/>
                    <a:pt x="3070" y="15491"/>
                  </a:cubicBezTo>
                  <a:cubicBezTo>
                    <a:pt x="3070" y="13016"/>
                    <a:pt x="5121" y="11397"/>
                    <a:pt x="6930" y="9971"/>
                  </a:cubicBezTo>
                  <a:cubicBezTo>
                    <a:pt x="7496" y="9523"/>
                    <a:pt x="8031" y="9101"/>
                    <a:pt x="8465" y="8681"/>
                  </a:cubicBezTo>
                  <a:cubicBezTo>
                    <a:pt x="8665" y="8489"/>
                    <a:pt x="9201" y="8497"/>
                    <a:pt x="9443" y="8687"/>
                  </a:cubicBezTo>
                  <a:cubicBezTo>
                    <a:pt x="9559" y="8776"/>
                    <a:pt x="9596" y="8890"/>
                    <a:pt x="9547" y="8995"/>
                  </a:cubicBezTo>
                  <a:close/>
                  <a:moveTo>
                    <a:pt x="11191" y="180"/>
                  </a:moveTo>
                  <a:cubicBezTo>
                    <a:pt x="11140" y="-60"/>
                    <a:pt x="10460" y="-60"/>
                    <a:pt x="10409" y="180"/>
                  </a:cubicBezTo>
                  <a:cubicBezTo>
                    <a:pt x="8706" y="8155"/>
                    <a:pt x="0" y="9798"/>
                    <a:pt x="0" y="15341"/>
                  </a:cubicBezTo>
                  <a:cubicBezTo>
                    <a:pt x="0" y="18765"/>
                    <a:pt x="4944" y="21540"/>
                    <a:pt x="10801" y="21540"/>
                  </a:cubicBezTo>
                  <a:cubicBezTo>
                    <a:pt x="16656" y="21540"/>
                    <a:pt x="21600" y="18765"/>
                    <a:pt x="21600" y="15341"/>
                  </a:cubicBezTo>
                  <a:cubicBezTo>
                    <a:pt x="21600" y="9798"/>
                    <a:pt x="12894" y="8155"/>
                    <a:pt x="11191" y="180"/>
                  </a:cubicBezTo>
                  <a:close/>
                </a:path>
              </a:pathLst>
            </a:custGeom>
            <a:solidFill>
              <a:srgbClr val="FFFFFF"/>
            </a:solidFill>
            <a:ln w="12700">
              <a:noFill/>
              <a:miter lim="400000"/>
            </a:ln>
          </p:spPr>
          <p:txBody>
            <a:bodyPr anchor="ctr"/>
            <a:lstStyle/>
            <a:p>
              <a:pPr algn="ctr"/>
              <a:endParaRPr>
                <a:solidFill>
                  <a:schemeClr val="tx1">
                    <a:lumMod val="65000"/>
                    <a:lumOff val="35000"/>
                  </a:schemeClr>
                </a:solidFill>
                <a:cs typeface="+mn-ea"/>
                <a:sym typeface="+mn-lt"/>
              </a:endParaRPr>
            </a:p>
          </p:txBody>
        </p:sp>
      </p:grpSp>
      <p:grpSp>
        <p:nvGrpSpPr>
          <p:cNvPr id="72" name="Group 19"/>
          <p:cNvGrpSpPr/>
          <p:nvPr/>
        </p:nvGrpSpPr>
        <p:grpSpPr>
          <a:xfrm>
            <a:off x="1535852" y="1163071"/>
            <a:ext cx="624840" cy="624840"/>
            <a:chOff x="2320887" y="4464172"/>
            <a:chExt cx="542724" cy="542724"/>
          </a:xfrm>
        </p:grpSpPr>
        <p:sp>
          <p:nvSpPr>
            <p:cNvPr id="73" name="Freeform: Shape 20"/>
            <p:cNvSpPr/>
            <p:nvPr/>
          </p:nvSpPr>
          <p:spPr>
            <a:xfrm>
              <a:off x="2320887" y="4464172"/>
              <a:ext cx="542724" cy="54272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solidFill>
            <a:ln w="12700">
              <a:noFill/>
              <a:miter lim="400000"/>
            </a:ln>
          </p:spPr>
          <p:txBody>
            <a:bodyPr anchor="ctr"/>
            <a:lstStyle/>
            <a:p>
              <a:pPr algn="ctr"/>
              <a:endParaRPr>
                <a:solidFill>
                  <a:schemeClr val="tx1">
                    <a:lumMod val="65000"/>
                    <a:lumOff val="35000"/>
                  </a:schemeClr>
                </a:solidFill>
                <a:cs typeface="+mn-ea"/>
                <a:sym typeface="+mn-lt"/>
              </a:endParaRPr>
            </a:p>
          </p:txBody>
        </p:sp>
        <p:sp>
          <p:nvSpPr>
            <p:cNvPr id="74" name="Freeform: Shape 21"/>
            <p:cNvSpPr/>
            <p:nvPr/>
          </p:nvSpPr>
          <p:spPr>
            <a:xfrm>
              <a:off x="2475534" y="4604112"/>
              <a:ext cx="233430" cy="248997"/>
            </a:xfrm>
            <a:custGeom>
              <a:avLst/>
              <a:gdLst/>
              <a:ahLst/>
              <a:cxnLst>
                <a:cxn ang="0">
                  <a:pos x="wd2" y="hd2"/>
                </a:cxn>
                <a:cxn ang="5400000">
                  <a:pos x="wd2" y="hd2"/>
                </a:cxn>
                <a:cxn ang="10800000">
                  <a:pos x="wd2" y="hd2"/>
                </a:cxn>
                <a:cxn ang="16200000">
                  <a:pos x="wd2" y="hd2"/>
                </a:cxn>
              </a:cxnLst>
              <a:rect l="0" t="0" r="r" b="b"/>
              <a:pathLst>
                <a:path w="21153" h="21260" extrusionOk="0">
                  <a:moveTo>
                    <a:pt x="11752" y="11733"/>
                  </a:moveTo>
                  <a:lnTo>
                    <a:pt x="9401" y="11733"/>
                  </a:lnTo>
                  <a:lnTo>
                    <a:pt x="9401" y="5975"/>
                  </a:lnTo>
                  <a:lnTo>
                    <a:pt x="11752" y="5975"/>
                  </a:lnTo>
                  <a:cubicBezTo>
                    <a:pt x="11752" y="5975"/>
                    <a:pt x="11752" y="11733"/>
                    <a:pt x="11752" y="11733"/>
                  </a:cubicBezTo>
                  <a:close/>
                  <a:moveTo>
                    <a:pt x="11752" y="15276"/>
                  </a:moveTo>
                  <a:lnTo>
                    <a:pt x="9401" y="15276"/>
                  </a:lnTo>
                  <a:lnTo>
                    <a:pt x="9401" y="12951"/>
                  </a:lnTo>
                  <a:lnTo>
                    <a:pt x="11752" y="12951"/>
                  </a:lnTo>
                  <a:cubicBezTo>
                    <a:pt x="11752" y="12951"/>
                    <a:pt x="11752" y="15276"/>
                    <a:pt x="11752" y="15276"/>
                  </a:cubicBezTo>
                  <a:close/>
                  <a:moveTo>
                    <a:pt x="20789" y="13227"/>
                  </a:moveTo>
                  <a:lnTo>
                    <a:pt x="18761" y="11523"/>
                  </a:lnTo>
                  <a:cubicBezTo>
                    <a:pt x="18172" y="11029"/>
                    <a:pt x="18172" y="10223"/>
                    <a:pt x="18761" y="9729"/>
                  </a:cubicBezTo>
                  <a:lnTo>
                    <a:pt x="20789" y="8025"/>
                  </a:lnTo>
                  <a:cubicBezTo>
                    <a:pt x="21376" y="7532"/>
                    <a:pt x="21220" y="7072"/>
                    <a:pt x="20441" y="7001"/>
                  </a:cubicBezTo>
                  <a:lnTo>
                    <a:pt x="17751" y="6761"/>
                  </a:lnTo>
                  <a:cubicBezTo>
                    <a:pt x="16971" y="6692"/>
                    <a:pt x="16552" y="6061"/>
                    <a:pt x="16819" y="5360"/>
                  </a:cubicBezTo>
                  <a:lnTo>
                    <a:pt x="18247" y="1615"/>
                  </a:lnTo>
                  <a:cubicBezTo>
                    <a:pt x="18515" y="912"/>
                    <a:pt x="18188" y="656"/>
                    <a:pt x="17520" y="1047"/>
                  </a:cubicBezTo>
                  <a:lnTo>
                    <a:pt x="14346" y="2896"/>
                  </a:lnTo>
                  <a:cubicBezTo>
                    <a:pt x="13678" y="3285"/>
                    <a:pt x="12815" y="3072"/>
                    <a:pt x="12430" y="2423"/>
                  </a:cubicBezTo>
                  <a:lnTo>
                    <a:pt x="11279" y="489"/>
                  </a:lnTo>
                  <a:cubicBezTo>
                    <a:pt x="10893" y="-160"/>
                    <a:pt x="10255" y="-164"/>
                    <a:pt x="9860" y="481"/>
                  </a:cubicBezTo>
                  <a:lnTo>
                    <a:pt x="8793" y="2232"/>
                  </a:lnTo>
                  <a:cubicBezTo>
                    <a:pt x="8398" y="2877"/>
                    <a:pt x="7493" y="3153"/>
                    <a:pt x="6781" y="2844"/>
                  </a:cubicBezTo>
                  <a:lnTo>
                    <a:pt x="4900" y="2031"/>
                  </a:lnTo>
                  <a:cubicBezTo>
                    <a:pt x="4188" y="1723"/>
                    <a:pt x="3639" y="2080"/>
                    <a:pt x="3682" y="2825"/>
                  </a:cubicBezTo>
                  <a:lnTo>
                    <a:pt x="3784" y="4615"/>
                  </a:lnTo>
                  <a:cubicBezTo>
                    <a:pt x="3826" y="5360"/>
                    <a:pt x="3242" y="6128"/>
                    <a:pt x="2486" y="6320"/>
                  </a:cubicBezTo>
                  <a:lnTo>
                    <a:pt x="670" y="6780"/>
                  </a:lnTo>
                  <a:cubicBezTo>
                    <a:pt x="-85" y="6972"/>
                    <a:pt x="-224" y="7532"/>
                    <a:pt x="365" y="8025"/>
                  </a:cubicBezTo>
                  <a:lnTo>
                    <a:pt x="2394" y="9729"/>
                  </a:lnTo>
                  <a:cubicBezTo>
                    <a:pt x="2981" y="10223"/>
                    <a:pt x="2981" y="11029"/>
                    <a:pt x="2394" y="11523"/>
                  </a:cubicBezTo>
                  <a:lnTo>
                    <a:pt x="365" y="13225"/>
                  </a:lnTo>
                  <a:cubicBezTo>
                    <a:pt x="-224" y="13720"/>
                    <a:pt x="-68" y="14196"/>
                    <a:pt x="709" y="14285"/>
                  </a:cubicBezTo>
                  <a:lnTo>
                    <a:pt x="3171" y="14567"/>
                  </a:lnTo>
                  <a:cubicBezTo>
                    <a:pt x="3948" y="14656"/>
                    <a:pt x="4381" y="15309"/>
                    <a:pt x="4133" y="16017"/>
                  </a:cubicBezTo>
                  <a:lnTo>
                    <a:pt x="2869" y="19625"/>
                  </a:lnTo>
                  <a:cubicBezTo>
                    <a:pt x="2622" y="20333"/>
                    <a:pt x="2976" y="20609"/>
                    <a:pt x="3655" y="20240"/>
                  </a:cubicBezTo>
                  <a:lnTo>
                    <a:pt x="6549" y="18661"/>
                  </a:lnTo>
                  <a:cubicBezTo>
                    <a:pt x="7229" y="18291"/>
                    <a:pt x="8143" y="18495"/>
                    <a:pt x="8581" y="19113"/>
                  </a:cubicBezTo>
                  <a:lnTo>
                    <a:pt x="9782" y="20816"/>
                  </a:lnTo>
                  <a:cubicBezTo>
                    <a:pt x="10219" y="21436"/>
                    <a:pt x="10875" y="21403"/>
                    <a:pt x="11240" y="20741"/>
                  </a:cubicBezTo>
                  <a:lnTo>
                    <a:pt x="12297" y="18823"/>
                  </a:lnTo>
                  <a:cubicBezTo>
                    <a:pt x="12660" y="18160"/>
                    <a:pt x="13532" y="17891"/>
                    <a:pt x="14234" y="18221"/>
                  </a:cubicBezTo>
                  <a:lnTo>
                    <a:pt x="16272" y="19181"/>
                  </a:lnTo>
                  <a:cubicBezTo>
                    <a:pt x="16974" y="19511"/>
                    <a:pt x="17514" y="19172"/>
                    <a:pt x="17472" y="18427"/>
                  </a:cubicBezTo>
                  <a:lnTo>
                    <a:pt x="17370" y="16637"/>
                  </a:lnTo>
                  <a:cubicBezTo>
                    <a:pt x="17327" y="15891"/>
                    <a:pt x="17912" y="15124"/>
                    <a:pt x="18668" y="14932"/>
                  </a:cubicBezTo>
                  <a:lnTo>
                    <a:pt x="20482" y="14472"/>
                  </a:lnTo>
                  <a:cubicBezTo>
                    <a:pt x="21239" y="14280"/>
                    <a:pt x="21376" y="13720"/>
                    <a:pt x="20789" y="13227"/>
                  </a:cubicBezTo>
                  <a:close/>
                </a:path>
              </a:pathLst>
            </a:custGeom>
            <a:solidFill>
              <a:srgbClr val="FFFFFF"/>
            </a:solidFill>
            <a:ln w="12700">
              <a:noFill/>
              <a:miter lim="400000"/>
            </a:ln>
          </p:spPr>
          <p:txBody>
            <a:bodyPr anchor="ctr"/>
            <a:lstStyle/>
            <a:p>
              <a:pPr algn="ctr"/>
              <a:endParaRPr>
                <a:solidFill>
                  <a:schemeClr val="tx1">
                    <a:lumMod val="65000"/>
                    <a:lumOff val="35000"/>
                  </a:schemeClr>
                </a:solidFill>
                <a:cs typeface="+mn-ea"/>
                <a:sym typeface="+mn-lt"/>
              </a:endParaRPr>
            </a:p>
          </p:txBody>
        </p:sp>
      </p:grpSp>
      <p:grpSp>
        <p:nvGrpSpPr>
          <p:cNvPr id="75" name="Group 7"/>
          <p:cNvGrpSpPr/>
          <p:nvPr/>
        </p:nvGrpSpPr>
        <p:grpSpPr>
          <a:xfrm>
            <a:off x="1523152" y="2001271"/>
            <a:ext cx="624840" cy="624840"/>
            <a:chOff x="3721867" y="4464172"/>
            <a:chExt cx="542724" cy="542724"/>
          </a:xfrm>
        </p:grpSpPr>
        <p:sp>
          <p:nvSpPr>
            <p:cNvPr id="76" name="Freeform: Shape 8"/>
            <p:cNvSpPr/>
            <p:nvPr/>
          </p:nvSpPr>
          <p:spPr>
            <a:xfrm>
              <a:off x="3721867" y="4464172"/>
              <a:ext cx="542724" cy="54272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12700">
              <a:noFill/>
              <a:miter lim="400000"/>
            </a:ln>
          </p:spPr>
          <p:txBody>
            <a:bodyPr anchor="ctr"/>
            <a:lstStyle/>
            <a:p>
              <a:pPr algn="ctr"/>
              <a:endParaRPr>
                <a:solidFill>
                  <a:schemeClr val="tx1">
                    <a:lumMod val="65000"/>
                    <a:lumOff val="35000"/>
                  </a:schemeClr>
                </a:solidFill>
                <a:cs typeface="+mn-ea"/>
                <a:sym typeface="+mn-lt"/>
              </a:endParaRPr>
            </a:p>
          </p:txBody>
        </p:sp>
        <p:sp>
          <p:nvSpPr>
            <p:cNvPr id="77" name="Freeform: Shape 9"/>
            <p:cNvSpPr/>
            <p:nvPr/>
          </p:nvSpPr>
          <p:spPr>
            <a:xfrm>
              <a:off x="3874891" y="4633413"/>
              <a:ext cx="233430" cy="204242"/>
            </a:xfrm>
            <a:custGeom>
              <a:avLst/>
              <a:gdLst/>
              <a:ahLst/>
              <a:cxnLst>
                <a:cxn ang="0">
                  <a:pos x="wd2" y="hd2"/>
                </a:cxn>
                <a:cxn ang="5400000">
                  <a:pos x="wd2" y="hd2"/>
                </a:cxn>
                <a:cxn ang="10800000">
                  <a:pos x="wd2" y="hd2"/>
                </a:cxn>
                <a:cxn ang="16200000">
                  <a:pos x="wd2" y="hd2"/>
                </a:cxn>
              </a:cxnLst>
              <a:rect l="0" t="0" r="r" b="b"/>
              <a:pathLst>
                <a:path w="21600" h="21600" extrusionOk="0">
                  <a:moveTo>
                    <a:pt x="18900" y="0"/>
                  </a:moveTo>
                  <a:lnTo>
                    <a:pt x="2700" y="0"/>
                  </a:lnTo>
                  <a:cubicBezTo>
                    <a:pt x="1216" y="0"/>
                    <a:pt x="0" y="1389"/>
                    <a:pt x="0" y="3086"/>
                  </a:cubicBezTo>
                  <a:lnTo>
                    <a:pt x="0" y="13885"/>
                  </a:lnTo>
                  <a:cubicBezTo>
                    <a:pt x="0" y="15583"/>
                    <a:pt x="1216" y="16971"/>
                    <a:pt x="2700" y="16971"/>
                  </a:cubicBezTo>
                  <a:lnTo>
                    <a:pt x="8100" y="16971"/>
                  </a:lnTo>
                  <a:lnTo>
                    <a:pt x="13500" y="21600"/>
                  </a:lnTo>
                  <a:lnTo>
                    <a:pt x="13500" y="16971"/>
                  </a:lnTo>
                  <a:lnTo>
                    <a:pt x="18900" y="16971"/>
                  </a:lnTo>
                  <a:cubicBezTo>
                    <a:pt x="20384" y="16971"/>
                    <a:pt x="21600" y="15583"/>
                    <a:pt x="21600" y="13885"/>
                  </a:cubicBezTo>
                  <a:lnTo>
                    <a:pt x="21600" y="3086"/>
                  </a:lnTo>
                  <a:cubicBezTo>
                    <a:pt x="21600" y="1389"/>
                    <a:pt x="20384" y="0"/>
                    <a:pt x="18900" y="0"/>
                  </a:cubicBezTo>
                  <a:close/>
                </a:path>
              </a:pathLst>
            </a:custGeom>
            <a:solidFill>
              <a:srgbClr val="FFFFFF"/>
            </a:solidFill>
            <a:ln w="12700">
              <a:noFill/>
              <a:miter lim="400000"/>
            </a:ln>
          </p:spPr>
          <p:txBody>
            <a:bodyPr anchor="ctr"/>
            <a:lstStyle/>
            <a:p>
              <a:pPr algn="ctr"/>
              <a:endParaRPr>
                <a:solidFill>
                  <a:schemeClr val="tx1">
                    <a:lumMod val="65000"/>
                    <a:lumOff val="35000"/>
                  </a:schemeClr>
                </a:solidFill>
                <a:cs typeface="+mn-ea"/>
                <a:sym typeface="+mn-lt"/>
              </a:endParaRPr>
            </a:p>
          </p:txBody>
        </p:sp>
      </p:grpSp>
      <p:sp>
        <p:nvSpPr>
          <p:cNvPr id="40962" name="Rectangle 3"/>
          <p:cNvSpPr/>
          <p:nvPr/>
        </p:nvSpPr>
        <p:spPr>
          <a:xfrm>
            <a:off x="2265681" y="1075865"/>
            <a:ext cx="7499351" cy="461665"/>
          </a:xfrm>
          <a:prstGeom prst="rect">
            <a:avLst/>
          </a:prstGeom>
          <a:noFill/>
          <a:ln w="9525">
            <a:noFill/>
          </a:ln>
        </p:spPr>
        <p:txBody>
          <a:bodyPr>
            <a:spAutoFit/>
          </a:bodyPr>
          <a:lstStyle/>
          <a:p>
            <a:pPr eaLnBrk="0" hangingPunct="0"/>
            <a:r>
              <a:rPr lang="zh-CN" altLang="en-US" sz="2400" b="1" dirty="0">
                <a:cs typeface="+mn-ea"/>
                <a:sym typeface="+mn-lt"/>
              </a:rPr>
              <a:t>⑥ 每天坚持班前班后会反“三违” </a:t>
            </a:r>
          </a:p>
        </p:txBody>
      </p:sp>
      <p:sp>
        <p:nvSpPr>
          <p:cNvPr id="40963" name="Rectangle 5"/>
          <p:cNvSpPr/>
          <p:nvPr/>
        </p:nvSpPr>
        <p:spPr>
          <a:xfrm>
            <a:off x="2265679" y="1914065"/>
            <a:ext cx="6400800" cy="461665"/>
          </a:xfrm>
          <a:prstGeom prst="rect">
            <a:avLst/>
          </a:prstGeom>
          <a:noFill/>
          <a:ln w="9525">
            <a:noFill/>
          </a:ln>
        </p:spPr>
        <p:txBody>
          <a:bodyPr>
            <a:spAutoFit/>
          </a:bodyPr>
          <a:lstStyle/>
          <a:p>
            <a:pPr eaLnBrk="0" hangingPunct="0"/>
            <a:r>
              <a:rPr lang="zh-CN" altLang="en-US" sz="2400" b="1" dirty="0">
                <a:cs typeface="+mn-ea"/>
                <a:sym typeface="+mn-lt"/>
              </a:rPr>
              <a:t>⑦ 严格依照执行操作规程作业 </a:t>
            </a:r>
          </a:p>
        </p:txBody>
      </p:sp>
      <p:sp>
        <p:nvSpPr>
          <p:cNvPr id="40964" name="Rectangle 6"/>
          <p:cNvSpPr/>
          <p:nvPr/>
        </p:nvSpPr>
        <p:spPr>
          <a:xfrm>
            <a:off x="2265680" y="3017521"/>
            <a:ext cx="10769600" cy="461665"/>
          </a:xfrm>
          <a:prstGeom prst="rect">
            <a:avLst/>
          </a:prstGeom>
          <a:noFill/>
          <a:ln w="9525">
            <a:noFill/>
          </a:ln>
        </p:spPr>
        <p:txBody>
          <a:bodyPr>
            <a:spAutoFit/>
          </a:bodyPr>
          <a:lstStyle/>
          <a:p>
            <a:pPr eaLnBrk="0" hangingPunct="0"/>
            <a:r>
              <a:rPr lang="zh-CN" altLang="en-US" sz="2400" b="1" dirty="0">
                <a:cs typeface="+mn-ea"/>
                <a:sym typeface="+mn-lt"/>
              </a:rPr>
              <a:t>⑧ 做好关键装置、重点部位的检查及隐患整改工作 </a:t>
            </a:r>
          </a:p>
        </p:txBody>
      </p:sp>
      <p:sp>
        <p:nvSpPr>
          <p:cNvPr id="40967" name="Rectangle 6"/>
          <p:cNvSpPr/>
          <p:nvPr/>
        </p:nvSpPr>
        <p:spPr>
          <a:xfrm>
            <a:off x="2265680" y="3885354"/>
            <a:ext cx="10871200" cy="461665"/>
          </a:xfrm>
          <a:prstGeom prst="rect">
            <a:avLst/>
          </a:prstGeom>
          <a:noFill/>
          <a:ln w="9525">
            <a:noFill/>
          </a:ln>
        </p:spPr>
        <p:txBody>
          <a:bodyPr>
            <a:spAutoFit/>
          </a:bodyPr>
          <a:lstStyle/>
          <a:p>
            <a:pPr eaLnBrk="0" hangingPunct="0"/>
            <a:r>
              <a:rPr lang="zh-CN" altLang="en-US" sz="2400" b="1" dirty="0">
                <a:cs typeface="+mn-ea"/>
                <a:sym typeface="+mn-lt"/>
              </a:rPr>
              <a:t>⑨ 加强班组的业务知识学习培训，了解作业危害</a:t>
            </a:r>
          </a:p>
        </p:txBody>
      </p:sp>
      <p:sp>
        <p:nvSpPr>
          <p:cNvPr id="40968" name="Rectangle 137"/>
          <p:cNvSpPr/>
          <p:nvPr/>
        </p:nvSpPr>
        <p:spPr>
          <a:xfrm>
            <a:off x="2265680" y="4862082"/>
            <a:ext cx="11684000" cy="461665"/>
          </a:xfrm>
          <a:prstGeom prst="rect">
            <a:avLst/>
          </a:prstGeom>
          <a:noFill/>
          <a:ln w="9525">
            <a:noFill/>
          </a:ln>
        </p:spPr>
        <p:txBody>
          <a:bodyPr anchor="ctr">
            <a:spAutoFit/>
          </a:bodyPr>
          <a:lstStyle/>
          <a:p>
            <a:pPr eaLnBrk="0" hangingPunct="0"/>
            <a:r>
              <a:rPr lang="zh-CN" altLang="en-US" sz="2400" b="1" dirty="0">
                <a:cs typeface="+mn-ea"/>
                <a:sym typeface="+mn-lt"/>
              </a:rPr>
              <a:t>⑩ 做好员工思想工作，引导、教育员工养成遵章守纪的习惯</a:t>
            </a:r>
          </a:p>
        </p:txBody>
      </p:sp>
      <p:sp>
        <p:nvSpPr>
          <p:cNvPr id="40972" name="Rectangle 137"/>
          <p:cNvSpPr/>
          <p:nvPr/>
        </p:nvSpPr>
        <p:spPr>
          <a:xfrm>
            <a:off x="2269945" y="5664901"/>
            <a:ext cx="11684000" cy="461665"/>
          </a:xfrm>
          <a:prstGeom prst="rect">
            <a:avLst/>
          </a:prstGeom>
          <a:noFill/>
          <a:ln w="9525">
            <a:noFill/>
          </a:ln>
        </p:spPr>
        <p:txBody>
          <a:bodyPr anchor="ctr">
            <a:spAutoFit/>
          </a:bodyPr>
          <a:lstStyle/>
          <a:p>
            <a:pPr eaLnBrk="0" hangingPunct="0"/>
            <a:r>
              <a:rPr lang="zh-CN" altLang="en-US" sz="2400" b="1" dirty="0">
                <a:cs typeface="+mn-ea"/>
                <a:sym typeface="+mn-lt"/>
              </a:rPr>
              <a:t>⑾ 完善惩处机制，追究“三违”责任</a:t>
            </a:r>
          </a:p>
        </p:txBody>
      </p:sp>
      <p:sp>
        <p:nvSpPr>
          <p:cNvPr id="25" name="Freeform: Shape 24"/>
          <p:cNvSpPr/>
          <p:nvPr/>
        </p:nvSpPr>
        <p:spPr>
          <a:xfrm>
            <a:off x="1517641" y="5516929"/>
            <a:ext cx="625024" cy="62502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2"/>
          </a:solidFill>
          <a:ln w="12700">
            <a:noFill/>
            <a:miter lim="400000"/>
          </a:ln>
        </p:spPr>
        <p:txBody>
          <a:bodyPr anchor="ctr"/>
          <a:lstStyle/>
          <a:p>
            <a:pPr algn="ctr"/>
            <a:endParaRPr>
              <a:solidFill>
                <a:schemeClr val="tx1">
                  <a:lumMod val="65000"/>
                  <a:lumOff val="35000"/>
                </a:schemeClr>
              </a:solidFill>
              <a:cs typeface="+mn-ea"/>
              <a:sym typeface="+mn-lt"/>
            </a:endParaRPr>
          </a:p>
        </p:txBody>
      </p:sp>
      <p:sp>
        <p:nvSpPr>
          <p:cNvPr id="26" name="Freeform: Shape 25"/>
          <p:cNvSpPr/>
          <p:nvPr/>
        </p:nvSpPr>
        <p:spPr>
          <a:xfrm>
            <a:off x="1734466" y="5677972"/>
            <a:ext cx="191377" cy="28706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9464" y="0"/>
                  <a:pt x="8150" y="146"/>
                  <a:pt x="6863" y="450"/>
                </a:cubicBezTo>
                <a:cubicBezTo>
                  <a:pt x="5576" y="755"/>
                  <a:pt x="4422" y="1177"/>
                  <a:pt x="3403" y="1706"/>
                </a:cubicBezTo>
                <a:cubicBezTo>
                  <a:pt x="2383" y="2236"/>
                  <a:pt x="1554" y="2892"/>
                  <a:pt x="928" y="3694"/>
                </a:cubicBezTo>
                <a:cubicBezTo>
                  <a:pt x="302" y="4496"/>
                  <a:pt x="0" y="5372"/>
                  <a:pt x="0" y="6300"/>
                </a:cubicBezTo>
                <a:cubicBezTo>
                  <a:pt x="0" y="7753"/>
                  <a:pt x="717" y="9009"/>
                  <a:pt x="2166" y="10069"/>
                </a:cubicBezTo>
                <a:cubicBezTo>
                  <a:pt x="2798" y="10528"/>
                  <a:pt x="3326" y="10932"/>
                  <a:pt x="3741" y="11288"/>
                </a:cubicBezTo>
                <a:cubicBezTo>
                  <a:pt x="4155" y="11644"/>
                  <a:pt x="4556" y="12098"/>
                  <a:pt x="4978" y="12638"/>
                </a:cubicBezTo>
                <a:cubicBezTo>
                  <a:pt x="5399" y="13176"/>
                  <a:pt x="5654" y="13668"/>
                  <a:pt x="5709" y="14138"/>
                </a:cubicBezTo>
                <a:cubicBezTo>
                  <a:pt x="5048" y="14400"/>
                  <a:pt x="4725" y="14794"/>
                  <a:pt x="4725" y="15300"/>
                </a:cubicBezTo>
                <a:cubicBezTo>
                  <a:pt x="4725" y="15647"/>
                  <a:pt x="4880" y="15947"/>
                  <a:pt x="5231" y="16200"/>
                </a:cubicBezTo>
                <a:cubicBezTo>
                  <a:pt x="4880" y="16453"/>
                  <a:pt x="4725" y="16753"/>
                  <a:pt x="4725" y="17100"/>
                </a:cubicBezTo>
                <a:cubicBezTo>
                  <a:pt x="4725" y="17588"/>
                  <a:pt x="5020" y="17972"/>
                  <a:pt x="5653" y="18244"/>
                </a:cubicBezTo>
                <a:cubicBezTo>
                  <a:pt x="5470" y="18459"/>
                  <a:pt x="5400" y="18675"/>
                  <a:pt x="5400" y="18900"/>
                </a:cubicBezTo>
                <a:cubicBezTo>
                  <a:pt x="5400" y="19331"/>
                  <a:pt x="5605" y="19660"/>
                  <a:pt x="6047" y="19894"/>
                </a:cubicBezTo>
                <a:cubicBezTo>
                  <a:pt x="6489" y="20128"/>
                  <a:pt x="7032" y="20250"/>
                  <a:pt x="7678" y="20250"/>
                </a:cubicBezTo>
                <a:cubicBezTo>
                  <a:pt x="7960" y="20662"/>
                  <a:pt x="8382" y="20981"/>
                  <a:pt x="8944" y="21225"/>
                </a:cubicBezTo>
                <a:cubicBezTo>
                  <a:pt x="9506" y="21469"/>
                  <a:pt x="10139" y="21600"/>
                  <a:pt x="10800" y="21600"/>
                </a:cubicBezTo>
                <a:cubicBezTo>
                  <a:pt x="11461" y="21600"/>
                  <a:pt x="12065" y="21469"/>
                  <a:pt x="12628" y="21225"/>
                </a:cubicBezTo>
                <a:cubicBezTo>
                  <a:pt x="13191" y="20981"/>
                  <a:pt x="13613" y="20662"/>
                  <a:pt x="13894" y="20250"/>
                </a:cubicBezTo>
                <a:cubicBezTo>
                  <a:pt x="14541" y="20250"/>
                  <a:pt x="15083" y="20128"/>
                  <a:pt x="15525" y="19894"/>
                </a:cubicBezTo>
                <a:cubicBezTo>
                  <a:pt x="15967" y="19660"/>
                  <a:pt x="16200" y="19331"/>
                  <a:pt x="16200" y="18900"/>
                </a:cubicBezTo>
                <a:cubicBezTo>
                  <a:pt x="16200" y="18675"/>
                  <a:pt x="16102" y="18459"/>
                  <a:pt x="15919" y="18244"/>
                </a:cubicBezTo>
                <a:cubicBezTo>
                  <a:pt x="16552" y="17972"/>
                  <a:pt x="16875" y="17588"/>
                  <a:pt x="16875" y="17100"/>
                </a:cubicBezTo>
                <a:cubicBezTo>
                  <a:pt x="16875" y="16753"/>
                  <a:pt x="16692" y="16453"/>
                  <a:pt x="16341" y="16200"/>
                </a:cubicBezTo>
                <a:cubicBezTo>
                  <a:pt x="16692" y="15947"/>
                  <a:pt x="16875" y="15647"/>
                  <a:pt x="16875" y="15300"/>
                </a:cubicBezTo>
                <a:cubicBezTo>
                  <a:pt x="16875" y="14793"/>
                  <a:pt x="16524" y="14400"/>
                  <a:pt x="15863" y="14138"/>
                </a:cubicBezTo>
                <a:cubicBezTo>
                  <a:pt x="15919" y="13668"/>
                  <a:pt x="16173" y="13176"/>
                  <a:pt x="16594" y="12638"/>
                </a:cubicBezTo>
                <a:cubicBezTo>
                  <a:pt x="17016" y="12098"/>
                  <a:pt x="17417" y="11644"/>
                  <a:pt x="17831" y="11288"/>
                </a:cubicBezTo>
                <a:cubicBezTo>
                  <a:pt x="18247" y="10932"/>
                  <a:pt x="18774" y="10528"/>
                  <a:pt x="19406" y="10069"/>
                </a:cubicBezTo>
                <a:cubicBezTo>
                  <a:pt x="20855" y="9009"/>
                  <a:pt x="21600" y="7753"/>
                  <a:pt x="21600" y="6300"/>
                </a:cubicBezTo>
                <a:cubicBezTo>
                  <a:pt x="21600" y="5372"/>
                  <a:pt x="21271" y="4496"/>
                  <a:pt x="20644" y="3694"/>
                </a:cubicBezTo>
                <a:cubicBezTo>
                  <a:pt x="20018" y="2893"/>
                  <a:pt x="19188" y="2236"/>
                  <a:pt x="18169" y="1706"/>
                </a:cubicBezTo>
                <a:cubicBezTo>
                  <a:pt x="17149" y="1177"/>
                  <a:pt x="15996" y="755"/>
                  <a:pt x="14709" y="450"/>
                </a:cubicBezTo>
                <a:cubicBezTo>
                  <a:pt x="13422" y="146"/>
                  <a:pt x="12136" y="0"/>
                  <a:pt x="10800" y="0"/>
                </a:cubicBezTo>
                <a:close/>
                <a:moveTo>
                  <a:pt x="10800" y="1800"/>
                </a:moveTo>
                <a:cubicBezTo>
                  <a:pt x="11771" y="1800"/>
                  <a:pt x="12719" y="1907"/>
                  <a:pt x="13669" y="2119"/>
                </a:cubicBezTo>
                <a:cubicBezTo>
                  <a:pt x="14617" y="2329"/>
                  <a:pt x="15475" y="2611"/>
                  <a:pt x="16256" y="2981"/>
                </a:cubicBezTo>
                <a:cubicBezTo>
                  <a:pt x="17036" y="3352"/>
                  <a:pt x="17683" y="3825"/>
                  <a:pt x="18169" y="4406"/>
                </a:cubicBezTo>
                <a:cubicBezTo>
                  <a:pt x="18653" y="4988"/>
                  <a:pt x="18900" y="5625"/>
                  <a:pt x="18900" y="6300"/>
                </a:cubicBezTo>
                <a:cubicBezTo>
                  <a:pt x="18900" y="7246"/>
                  <a:pt x="18421" y="8091"/>
                  <a:pt x="17466" y="8831"/>
                </a:cubicBezTo>
                <a:cubicBezTo>
                  <a:pt x="17324" y="8935"/>
                  <a:pt x="17107" y="9094"/>
                  <a:pt x="16819" y="9300"/>
                </a:cubicBezTo>
                <a:cubicBezTo>
                  <a:pt x="16531" y="9507"/>
                  <a:pt x="16312" y="9647"/>
                  <a:pt x="16172" y="9750"/>
                </a:cubicBezTo>
                <a:cubicBezTo>
                  <a:pt x="14372" y="11184"/>
                  <a:pt x="13374" y="12591"/>
                  <a:pt x="13191" y="13950"/>
                </a:cubicBezTo>
                <a:lnTo>
                  <a:pt x="8381" y="13950"/>
                </a:lnTo>
                <a:cubicBezTo>
                  <a:pt x="8198" y="12591"/>
                  <a:pt x="7200" y="11185"/>
                  <a:pt x="5400" y="9750"/>
                </a:cubicBezTo>
                <a:cubicBezTo>
                  <a:pt x="5260" y="9647"/>
                  <a:pt x="5041" y="9507"/>
                  <a:pt x="4753" y="9300"/>
                </a:cubicBezTo>
                <a:cubicBezTo>
                  <a:pt x="4465" y="9094"/>
                  <a:pt x="4275" y="8935"/>
                  <a:pt x="4134" y="8831"/>
                </a:cubicBezTo>
                <a:cubicBezTo>
                  <a:pt x="3179" y="8091"/>
                  <a:pt x="2700" y="7247"/>
                  <a:pt x="2700" y="6300"/>
                </a:cubicBezTo>
                <a:cubicBezTo>
                  <a:pt x="2700" y="5625"/>
                  <a:pt x="2919" y="4988"/>
                  <a:pt x="3403" y="4406"/>
                </a:cubicBezTo>
                <a:cubicBezTo>
                  <a:pt x="3889" y="3825"/>
                  <a:pt x="4536" y="3352"/>
                  <a:pt x="5316" y="2981"/>
                </a:cubicBezTo>
                <a:cubicBezTo>
                  <a:pt x="6096" y="2611"/>
                  <a:pt x="6954" y="2329"/>
                  <a:pt x="7903" y="2119"/>
                </a:cubicBezTo>
                <a:cubicBezTo>
                  <a:pt x="8853" y="1907"/>
                  <a:pt x="9829" y="1800"/>
                  <a:pt x="10800" y="1800"/>
                </a:cubicBezTo>
                <a:close/>
                <a:moveTo>
                  <a:pt x="10688" y="3881"/>
                </a:moveTo>
                <a:cubicBezTo>
                  <a:pt x="10506" y="3881"/>
                  <a:pt x="10343" y="3923"/>
                  <a:pt x="10209" y="4013"/>
                </a:cubicBezTo>
                <a:cubicBezTo>
                  <a:pt x="10075" y="4102"/>
                  <a:pt x="10013" y="4210"/>
                  <a:pt x="10013" y="4331"/>
                </a:cubicBezTo>
                <a:cubicBezTo>
                  <a:pt x="10013" y="4453"/>
                  <a:pt x="10075" y="4561"/>
                  <a:pt x="10209" y="4650"/>
                </a:cubicBezTo>
                <a:cubicBezTo>
                  <a:pt x="10343" y="4739"/>
                  <a:pt x="10506" y="4781"/>
                  <a:pt x="10688" y="4781"/>
                </a:cubicBezTo>
                <a:cubicBezTo>
                  <a:pt x="11420" y="4781"/>
                  <a:pt x="12178" y="4903"/>
                  <a:pt x="12938" y="5138"/>
                </a:cubicBezTo>
                <a:cubicBezTo>
                  <a:pt x="13697" y="5372"/>
                  <a:pt x="14063" y="5700"/>
                  <a:pt x="14063" y="6131"/>
                </a:cubicBezTo>
                <a:cubicBezTo>
                  <a:pt x="14063" y="6253"/>
                  <a:pt x="14126" y="6362"/>
                  <a:pt x="14259" y="6450"/>
                </a:cubicBezTo>
                <a:cubicBezTo>
                  <a:pt x="14393" y="6539"/>
                  <a:pt x="14554" y="6581"/>
                  <a:pt x="14738" y="6581"/>
                </a:cubicBezTo>
                <a:cubicBezTo>
                  <a:pt x="14920" y="6581"/>
                  <a:pt x="15082" y="6539"/>
                  <a:pt x="15216" y="6450"/>
                </a:cubicBezTo>
                <a:cubicBezTo>
                  <a:pt x="15350" y="6362"/>
                  <a:pt x="15413" y="6253"/>
                  <a:pt x="15413" y="6131"/>
                </a:cubicBezTo>
                <a:cubicBezTo>
                  <a:pt x="15413" y="5643"/>
                  <a:pt x="15152" y="5213"/>
                  <a:pt x="14625" y="4856"/>
                </a:cubicBezTo>
                <a:cubicBezTo>
                  <a:pt x="14098" y="4501"/>
                  <a:pt x="13494" y="4256"/>
                  <a:pt x="12797" y="4106"/>
                </a:cubicBezTo>
                <a:cubicBezTo>
                  <a:pt x="12102" y="3957"/>
                  <a:pt x="11391" y="3881"/>
                  <a:pt x="10688" y="3881"/>
                </a:cubicBezTo>
                <a:close/>
              </a:path>
            </a:pathLst>
          </a:custGeom>
          <a:solidFill>
            <a:srgbClr val="FFFFFF"/>
          </a:solidFill>
          <a:ln w="12700">
            <a:noFill/>
            <a:miter lim="400000"/>
          </a:ln>
        </p:spPr>
        <p:txBody>
          <a:bodyPr anchor="ctr"/>
          <a:lstStyle/>
          <a:p>
            <a:pPr algn="ctr"/>
            <a:endParaRPr>
              <a:solidFill>
                <a:schemeClr val="tx1">
                  <a:lumMod val="65000"/>
                  <a:lumOff val="35000"/>
                </a:schemeClr>
              </a:solidFill>
              <a:cs typeface="+mn-ea"/>
              <a:sym typeface="+mn-lt"/>
            </a:endParaRPr>
          </a:p>
        </p:txBody>
      </p:sp>
      <p:sp>
        <p:nvSpPr>
          <p:cNvPr id="29" name="文本框 28"/>
          <p:cNvSpPr txBox="1"/>
          <p:nvPr/>
        </p:nvSpPr>
        <p:spPr>
          <a:xfrm>
            <a:off x="1680000" y="244359"/>
            <a:ext cx="4536651" cy="584775"/>
          </a:xfrm>
          <a:prstGeom prst="rect">
            <a:avLst/>
          </a:prstGeom>
          <a:noFill/>
        </p:spPr>
        <p:txBody>
          <a:bodyPr wrap="square" rtlCol="0">
            <a:spAutoFit/>
          </a:bodyPr>
          <a:lstStyle/>
          <a:p>
            <a:r>
              <a:rPr lang="zh-CN" altLang="en-US" sz="3200" b="1" dirty="0">
                <a:cs typeface="+mn-ea"/>
                <a:sym typeface="+mn-lt"/>
              </a:rPr>
              <a:t>如何反三违？</a:t>
            </a: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987" name="Group 2"/>
          <p:cNvGrpSpPr/>
          <p:nvPr/>
        </p:nvGrpSpPr>
        <p:grpSpPr>
          <a:xfrm>
            <a:off x="914400" y="1454152"/>
            <a:ext cx="4368800" cy="420688"/>
            <a:chOff x="1776" y="1364"/>
            <a:chExt cx="2064" cy="265"/>
          </a:xfrm>
        </p:grpSpPr>
        <p:sp>
          <p:nvSpPr>
            <p:cNvPr id="42019" name="Rectangle 11"/>
            <p:cNvSpPr/>
            <p:nvPr/>
          </p:nvSpPr>
          <p:spPr>
            <a:xfrm>
              <a:off x="1987" y="1364"/>
              <a:ext cx="1835" cy="265"/>
            </a:xfrm>
            <a:prstGeom prst="rect">
              <a:avLst/>
            </a:prstGeom>
            <a:noFill/>
            <a:ln w="9525">
              <a:noFill/>
            </a:ln>
          </p:spPr>
          <p:txBody>
            <a:bodyPr wrap="none">
              <a:spAutoFit/>
            </a:bodyPr>
            <a:lstStyle/>
            <a:p>
              <a:pPr algn="ctr" eaLnBrk="0" hangingPunct="0"/>
              <a:r>
                <a:rPr lang="zh-CN" altLang="en-US" sz="2135" b="1" dirty="0">
                  <a:solidFill>
                    <a:srgbClr val="EE410B"/>
                  </a:solidFill>
                  <a:cs typeface="+mn-ea"/>
                  <a:sym typeface="+mn-lt"/>
                </a:rPr>
                <a:t>一是不考虑后果的“大胆人”</a:t>
              </a:r>
              <a:r>
                <a:rPr lang="zh-CN" altLang="en-US" sz="2135" dirty="0">
                  <a:solidFill>
                    <a:srgbClr val="EE410B"/>
                  </a:solidFill>
                  <a:cs typeface="+mn-ea"/>
                  <a:sym typeface="+mn-lt"/>
                </a:rPr>
                <a:t> </a:t>
              </a:r>
            </a:p>
          </p:txBody>
        </p:sp>
        <p:sp>
          <p:nvSpPr>
            <p:cNvPr id="42020" name="Line 12"/>
            <p:cNvSpPr/>
            <p:nvPr/>
          </p:nvSpPr>
          <p:spPr>
            <a:xfrm>
              <a:off x="1776" y="1584"/>
              <a:ext cx="2064" cy="0"/>
            </a:xfrm>
            <a:prstGeom prst="line">
              <a:avLst/>
            </a:prstGeom>
            <a:ln w="9525" cap="flat" cmpd="sng">
              <a:solidFill>
                <a:srgbClr val="99CCFF"/>
              </a:solidFill>
              <a:prstDash val="solid"/>
              <a:headEnd type="none" w="med" len="med"/>
              <a:tailEnd type="none" w="med" len="med"/>
            </a:ln>
          </p:spPr>
          <p:txBody>
            <a:bodyPr/>
            <a:lstStyle/>
            <a:p>
              <a:endParaRPr lang="zh-CN" altLang="en-US">
                <a:cs typeface="+mn-ea"/>
                <a:sym typeface="+mn-lt"/>
              </a:endParaRPr>
            </a:p>
          </p:txBody>
        </p:sp>
      </p:grpSp>
      <p:sp>
        <p:nvSpPr>
          <p:cNvPr id="41988" name="Rectangle 22"/>
          <p:cNvSpPr/>
          <p:nvPr/>
        </p:nvSpPr>
        <p:spPr>
          <a:xfrm>
            <a:off x="1343658" y="2063751"/>
            <a:ext cx="3611887" cy="420884"/>
          </a:xfrm>
          <a:prstGeom prst="rect">
            <a:avLst/>
          </a:prstGeom>
          <a:noFill/>
          <a:ln w="9525">
            <a:noFill/>
          </a:ln>
        </p:spPr>
        <p:txBody>
          <a:bodyPr wrap="none">
            <a:spAutoFit/>
          </a:bodyPr>
          <a:lstStyle/>
          <a:p>
            <a:pPr algn="ctr" eaLnBrk="0" hangingPunct="0"/>
            <a:r>
              <a:rPr lang="zh-CN" altLang="en-US" sz="2135" b="1" dirty="0">
                <a:solidFill>
                  <a:srgbClr val="EE410B"/>
                </a:solidFill>
                <a:cs typeface="+mn-ea"/>
                <a:sym typeface="+mn-lt"/>
              </a:rPr>
              <a:t>二是冒险蛮干的“危险人” </a:t>
            </a:r>
          </a:p>
        </p:txBody>
      </p:sp>
      <p:sp>
        <p:nvSpPr>
          <p:cNvPr id="41989" name="Line 23"/>
          <p:cNvSpPr/>
          <p:nvPr/>
        </p:nvSpPr>
        <p:spPr>
          <a:xfrm>
            <a:off x="914400" y="2413000"/>
            <a:ext cx="4368800" cy="0"/>
          </a:xfrm>
          <a:prstGeom prst="line">
            <a:avLst/>
          </a:prstGeom>
          <a:ln w="9525" cap="flat" cmpd="sng">
            <a:solidFill>
              <a:srgbClr val="7BA6F3"/>
            </a:solidFill>
            <a:prstDash val="solid"/>
            <a:headEnd type="none" w="med" len="med"/>
            <a:tailEnd type="none" w="med" len="med"/>
          </a:ln>
        </p:spPr>
        <p:txBody>
          <a:bodyPr/>
          <a:lstStyle/>
          <a:p>
            <a:endParaRPr lang="zh-CN" altLang="en-US">
              <a:cs typeface="+mn-ea"/>
              <a:sym typeface="+mn-lt"/>
            </a:endParaRPr>
          </a:p>
        </p:txBody>
      </p:sp>
      <p:sp>
        <p:nvSpPr>
          <p:cNvPr id="41990" name="Rectangle 33"/>
          <p:cNvSpPr/>
          <p:nvPr/>
        </p:nvSpPr>
        <p:spPr>
          <a:xfrm>
            <a:off x="1343658" y="2616200"/>
            <a:ext cx="3611887" cy="420884"/>
          </a:xfrm>
          <a:prstGeom prst="rect">
            <a:avLst/>
          </a:prstGeom>
          <a:noFill/>
          <a:ln w="9525">
            <a:noFill/>
          </a:ln>
        </p:spPr>
        <p:txBody>
          <a:bodyPr wrap="none">
            <a:spAutoFit/>
          </a:bodyPr>
          <a:lstStyle/>
          <a:p>
            <a:pPr algn="ctr" eaLnBrk="0" hangingPunct="0"/>
            <a:r>
              <a:rPr lang="zh-CN" altLang="en-US" sz="2135" b="1" dirty="0">
                <a:solidFill>
                  <a:srgbClr val="EE410B"/>
                </a:solidFill>
                <a:cs typeface="+mn-ea"/>
                <a:sym typeface="+mn-lt"/>
              </a:rPr>
              <a:t>三是冒失莽撞的“勇敢人” </a:t>
            </a:r>
          </a:p>
        </p:txBody>
      </p:sp>
      <p:sp>
        <p:nvSpPr>
          <p:cNvPr id="41991" name="Line 34"/>
          <p:cNvSpPr/>
          <p:nvPr/>
        </p:nvSpPr>
        <p:spPr>
          <a:xfrm>
            <a:off x="914400" y="3001433"/>
            <a:ext cx="4368800" cy="0"/>
          </a:xfrm>
          <a:prstGeom prst="line">
            <a:avLst/>
          </a:prstGeom>
          <a:ln w="9525" cap="flat" cmpd="sng">
            <a:solidFill>
              <a:schemeClr val="folHlink"/>
            </a:solidFill>
            <a:prstDash val="solid"/>
            <a:headEnd type="none" w="med" len="med"/>
            <a:tailEnd type="none" w="med" len="med"/>
          </a:ln>
        </p:spPr>
        <p:txBody>
          <a:bodyPr/>
          <a:lstStyle/>
          <a:p>
            <a:endParaRPr lang="zh-CN" altLang="en-US">
              <a:cs typeface="+mn-ea"/>
              <a:sym typeface="+mn-lt"/>
            </a:endParaRPr>
          </a:p>
        </p:txBody>
      </p:sp>
      <p:sp>
        <p:nvSpPr>
          <p:cNvPr id="41992" name="Rectangle 44"/>
          <p:cNvSpPr/>
          <p:nvPr/>
        </p:nvSpPr>
        <p:spPr>
          <a:xfrm>
            <a:off x="1356884" y="3200400"/>
            <a:ext cx="3886000" cy="420884"/>
          </a:xfrm>
          <a:prstGeom prst="rect">
            <a:avLst/>
          </a:prstGeom>
          <a:noFill/>
          <a:ln w="9525">
            <a:noFill/>
          </a:ln>
        </p:spPr>
        <p:txBody>
          <a:bodyPr wrap="none">
            <a:spAutoFit/>
          </a:bodyPr>
          <a:lstStyle/>
          <a:p>
            <a:pPr algn="ctr" eaLnBrk="0" hangingPunct="0"/>
            <a:r>
              <a:rPr lang="zh-CN" altLang="en-US" sz="2135" b="1" dirty="0">
                <a:solidFill>
                  <a:srgbClr val="EE410B"/>
                </a:solidFill>
                <a:cs typeface="+mn-ea"/>
                <a:sym typeface="+mn-lt"/>
              </a:rPr>
              <a:t>四是盲目听指挥的“糊涂人” </a:t>
            </a:r>
          </a:p>
        </p:txBody>
      </p:sp>
      <p:sp>
        <p:nvSpPr>
          <p:cNvPr id="41993" name="Line 45"/>
          <p:cNvSpPr/>
          <p:nvPr/>
        </p:nvSpPr>
        <p:spPr>
          <a:xfrm>
            <a:off x="914400" y="3632200"/>
            <a:ext cx="4368800" cy="0"/>
          </a:xfrm>
          <a:prstGeom prst="line">
            <a:avLst/>
          </a:prstGeom>
          <a:ln w="9525" cap="flat" cmpd="sng">
            <a:solidFill>
              <a:srgbClr val="99CCFF"/>
            </a:solidFill>
            <a:prstDash val="solid"/>
            <a:headEnd type="none" w="med" len="med"/>
            <a:tailEnd type="none" w="med" len="med"/>
          </a:ln>
        </p:spPr>
        <p:txBody>
          <a:bodyPr/>
          <a:lstStyle/>
          <a:p>
            <a:endParaRPr lang="zh-CN" altLang="en-US">
              <a:cs typeface="+mn-ea"/>
              <a:sym typeface="+mn-lt"/>
            </a:endParaRPr>
          </a:p>
        </p:txBody>
      </p:sp>
      <p:sp>
        <p:nvSpPr>
          <p:cNvPr id="41994" name="Rectangle 55"/>
          <p:cNvSpPr/>
          <p:nvPr/>
        </p:nvSpPr>
        <p:spPr>
          <a:xfrm>
            <a:off x="1343658" y="3835400"/>
            <a:ext cx="3611887" cy="420884"/>
          </a:xfrm>
          <a:prstGeom prst="rect">
            <a:avLst/>
          </a:prstGeom>
          <a:noFill/>
          <a:ln w="9525">
            <a:noFill/>
          </a:ln>
        </p:spPr>
        <p:txBody>
          <a:bodyPr wrap="none">
            <a:spAutoFit/>
          </a:bodyPr>
          <a:lstStyle/>
          <a:p>
            <a:pPr algn="ctr" eaLnBrk="0" hangingPunct="0"/>
            <a:r>
              <a:rPr lang="zh-CN" altLang="en-US" sz="2135" b="1" dirty="0">
                <a:solidFill>
                  <a:srgbClr val="EE410B"/>
                </a:solidFill>
                <a:cs typeface="+mn-ea"/>
                <a:sym typeface="+mn-lt"/>
              </a:rPr>
              <a:t>五是吊儿郎当的“马虎人” </a:t>
            </a:r>
          </a:p>
        </p:txBody>
      </p:sp>
      <p:sp>
        <p:nvSpPr>
          <p:cNvPr id="41995" name="Line 56"/>
          <p:cNvSpPr/>
          <p:nvPr/>
        </p:nvSpPr>
        <p:spPr>
          <a:xfrm>
            <a:off x="914400" y="4241800"/>
            <a:ext cx="4368800" cy="0"/>
          </a:xfrm>
          <a:prstGeom prst="line">
            <a:avLst/>
          </a:prstGeom>
          <a:ln w="9525" cap="flat" cmpd="sng">
            <a:solidFill>
              <a:srgbClr val="7BA6F3"/>
            </a:solidFill>
            <a:prstDash val="solid"/>
            <a:headEnd type="none" w="med" len="med"/>
            <a:tailEnd type="none" w="med" len="med"/>
          </a:ln>
        </p:spPr>
        <p:txBody>
          <a:bodyPr/>
          <a:lstStyle/>
          <a:p>
            <a:endParaRPr lang="zh-CN" altLang="en-US">
              <a:cs typeface="+mn-ea"/>
              <a:sym typeface="+mn-lt"/>
            </a:endParaRPr>
          </a:p>
        </p:txBody>
      </p:sp>
      <p:sp>
        <p:nvSpPr>
          <p:cNvPr id="41996" name="Rectangle 33"/>
          <p:cNvSpPr/>
          <p:nvPr/>
        </p:nvSpPr>
        <p:spPr>
          <a:xfrm>
            <a:off x="1360591" y="4445000"/>
            <a:ext cx="3611887" cy="420884"/>
          </a:xfrm>
          <a:prstGeom prst="rect">
            <a:avLst/>
          </a:prstGeom>
          <a:noFill/>
          <a:ln w="9525">
            <a:noFill/>
          </a:ln>
        </p:spPr>
        <p:txBody>
          <a:bodyPr wrap="none">
            <a:spAutoFit/>
          </a:bodyPr>
          <a:lstStyle/>
          <a:p>
            <a:pPr algn="ctr" eaLnBrk="0" hangingPunct="0"/>
            <a:r>
              <a:rPr lang="zh-CN" altLang="en-US" sz="2135" b="1" dirty="0">
                <a:solidFill>
                  <a:srgbClr val="EE410B"/>
                </a:solidFill>
                <a:cs typeface="+mn-ea"/>
                <a:sym typeface="+mn-lt"/>
              </a:rPr>
              <a:t>六是投机取巧的“大能人” </a:t>
            </a:r>
          </a:p>
        </p:txBody>
      </p:sp>
      <p:sp>
        <p:nvSpPr>
          <p:cNvPr id="41997" name="Line 34"/>
          <p:cNvSpPr/>
          <p:nvPr/>
        </p:nvSpPr>
        <p:spPr>
          <a:xfrm>
            <a:off x="914400" y="4851400"/>
            <a:ext cx="4368800" cy="0"/>
          </a:xfrm>
          <a:prstGeom prst="line">
            <a:avLst/>
          </a:prstGeom>
          <a:ln w="9525" cap="flat" cmpd="sng">
            <a:solidFill>
              <a:schemeClr val="folHlink"/>
            </a:solidFill>
            <a:prstDash val="solid"/>
            <a:headEnd type="none" w="med" len="med"/>
            <a:tailEnd type="none" w="med" len="med"/>
          </a:ln>
        </p:spPr>
        <p:txBody>
          <a:bodyPr/>
          <a:lstStyle/>
          <a:p>
            <a:endParaRPr lang="zh-CN" altLang="en-US">
              <a:cs typeface="+mn-ea"/>
              <a:sym typeface="+mn-lt"/>
            </a:endParaRPr>
          </a:p>
        </p:txBody>
      </p:sp>
      <p:sp>
        <p:nvSpPr>
          <p:cNvPr id="41998" name="Rectangle 44"/>
          <p:cNvSpPr/>
          <p:nvPr/>
        </p:nvSpPr>
        <p:spPr>
          <a:xfrm>
            <a:off x="1343658" y="5054600"/>
            <a:ext cx="3611887" cy="420884"/>
          </a:xfrm>
          <a:prstGeom prst="rect">
            <a:avLst/>
          </a:prstGeom>
          <a:noFill/>
          <a:ln w="9525">
            <a:noFill/>
          </a:ln>
        </p:spPr>
        <p:txBody>
          <a:bodyPr wrap="none">
            <a:spAutoFit/>
          </a:bodyPr>
          <a:lstStyle/>
          <a:p>
            <a:pPr algn="ctr" eaLnBrk="0" hangingPunct="0"/>
            <a:r>
              <a:rPr lang="zh-CN" altLang="en-US" sz="2135" b="1" dirty="0">
                <a:solidFill>
                  <a:srgbClr val="EE410B"/>
                </a:solidFill>
                <a:cs typeface="+mn-ea"/>
                <a:sym typeface="+mn-lt"/>
              </a:rPr>
              <a:t>七是凑凑和和的“懒怠人” </a:t>
            </a:r>
          </a:p>
        </p:txBody>
      </p:sp>
      <p:sp>
        <p:nvSpPr>
          <p:cNvPr id="41999" name="Line 45"/>
          <p:cNvSpPr/>
          <p:nvPr/>
        </p:nvSpPr>
        <p:spPr>
          <a:xfrm>
            <a:off x="914400" y="5461000"/>
            <a:ext cx="4368800" cy="0"/>
          </a:xfrm>
          <a:prstGeom prst="line">
            <a:avLst/>
          </a:prstGeom>
          <a:ln w="9525" cap="flat" cmpd="sng">
            <a:solidFill>
              <a:srgbClr val="99CCFF"/>
            </a:solidFill>
            <a:prstDash val="solid"/>
            <a:headEnd type="none" w="med" len="med"/>
            <a:tailEnd type="none" w="med" len="med"/>
          </a:ln>
        </p:spPr>
        <p:txBody>
          <a:bodyPr/>
          <a:lstStyle/>
          <a:p>
            <a:endParaRPr lang="zh-CN" altLang="en-US">
              <a:cs typeface="+mn-ea"/>
              <a:sym typeface="+mn-lt"/>
            </a:endParaRPr>
          </a:p>
        </p:txBody>
      </p:sp>
      <p:sp>
        <p:nvSpPr>
          <p:cNvPr id="42000" name="Rectangle 55"/>
          <p:cNvSpPr/>
          <p:nvPr/>
        </p:nvSpPr>
        <p:spPr>
          <a:xfrm>
            <a:off x="1343658" y="5664200"/>
            <a:ext cx="3611887" cy="420884"/>
          </a:xfrm>
          <a:prstGeom prst="rect">
            <a:avLst/>
          </a:prstGeom>
          <a:noFill/>
          <a:ln w="9525">
            <a:noFill/>
          </a:ln>
        </p:spPr>
        <p:txBody>
          <a:bodyPr wrap="none">
            <a:spAutoFit/>
          </a:bodyPr>
          <a:lstStyle/>
          <a:p>
            <a:pPr algn="ctr" eaLnBrk="0" hangingPunct="0"/>
            <a:r>
              <a:rPr lang="zh-CN" altLang="en-US" sz="2135" b="1" dirty="0">
                <a:solidFill>
                  <a:srgbClr val="EE410B"/>
                </a:solidFill>
                <a:cs typeface="+mn-ea"/>
                <a:sym typeface="+mn-lt"/>
              </a:rPr>
              <a:t>八是委屈满腹的“气愤人” </a:t>
            </a:r>
          </a:p>
        </p:txBody>
      </p:sp>
      <p:sp>
        <p:nvSpPr>
          <p:cNvPr id="42001" name="Line 56"/>
          <p:cNvSpPr/>
          <p:nvPr/>
        </p:nvSpPr>
        <p:spPr>
          <a:xfrm>
            <a:off x="914400" y="6070600"/>
            <a:ext cx="4368800" cy="0"/>
          </a:xfrm>
          <a:prstGeom prst="line">
            <a:avLst/>
          </a:prstGeom>
          <a:ln w="9525" cap="flat" cmpd="sng">
            <a:solidFill>
              <a:srgbClr val="7BA6F3"/>
            </a:solidFill>
            <a:prstDash val="solid"/>
            <a:headEnd type="none" w="med" len="med"/>
            <a:tailEnd type="none" w="med" len="med"/>
          </a:ln>
        </p:spPr>
        <p:txBody>
          <a:bodyPr/>
          <a:lstStyle/>
          <a:p>
            <a:endParaRPr lang="zh-CN" altLang="en-US">
              <a:cs typeface="+mn-ea"/>
              <a:sym typeface="+mn-lt"/>
            </a:endParaRPr>
          </a:p>
        </p:txBody>
      </p:sp>
      <p:sp>
        <p:nvSpPr>
          <p:cNvPr id="42002" name="Rectangle 11"/>
          <p:cNvSpPr/>
          <p:nvPr/>
        </p:nvSpPr>
        <p:spPr>
          <a:xfrm>
            <a:off x="6626858" y="1454151"/>
            <a:ext cx="3611887" cy="420884"/>
          </a:xfrm>
          <a:prstGeom prst="rect">
            <a:avLst/>
          </a:prstGeom>
          <a:noFill/>
          <a:ln w="9525">
            <a:noFill/>
          </a:ln>
        </p:spPr>
        <p:txBody>
          <a:bodyPr wrap="none">
            <a:spAutoFit/>
          </a:bodyPr>
          <a:lstStyle/>
          <a:p>
            <a:pPr algn="ctr" eaLnBrk="0" hangingPunct="0"/>
            <a:r>
              <a:rPr lang="zh-CN" altLang="en-US" sz="2135" b="1" dirty="0">
                <a:solidFill>
                  <a:srgbClr val="FFC000"/>
                </a:solidFill>
                <a:cs typeface="+mn-ea"/>
                <a:sym typeface="+mn-lt"/>
              </a:rPr>
              <a:t>九是难事缠身的“忧愁人” </a:t>
            </a:r>
          </a:p>
        </p:txBody>
      </p:sp>
      <p:sp>
        <p:nvSpPr>
          <p:cNvPr id="42003" name="Line 12"/>
          <p:cNvSpPr/>
          <p:nvPr/>
        </p:nvSpPr>
        <p:spPr>
          <a:xfrm>
            <a:off x="6502400" y="1803400"/>
            <a:ext cx="4368800" cy="0"/>
          </a:xfrm>
          <a:prstGeom prst="line">
            <a:avLst/>
          </a:prstGeom>
          <a:ln w="9525" cap="flat" cmpd="sng">
            <a:solidFill>
              <a:srgbClr val="99CCFF"/>
            </a:solidFill>
            <a:prstDash val="solid"/>
            <a:headEnd type="none" w="med" len="med"/>
            <a:tailEnd type="none" w="med" len="med"/>
          </a:ln>
        </p:spPr>
        <p:txBody>
          <a:bodyPr/>
          <a:lstStyle/>
          <a:p>
            <a:endParaRPr lang="zh-CN" altLang="en-US">
              <a:cs typeface="+mn-ea"/>
              <a:sym typeface="+mn-lt"/>
            </a:endParaRPr>
          </a:p>
        </p:txBody>
      </p:sp>
      <p:sp>
        <p:nvSpPr>
          <p:cNvPr id="42004" name="Rectangle 22"/>
          <p:cNvSpPr/>
          <p:nvPr/>
        </p:nvSpPr>
        <p:spPr>
          <a:xfrm>
            <a:off x="6648162" y="2063751"/>
            <a:ext cx="3474028" cy="420884"/>
          </a:xfrm>
          <a:prstGeom prst="rect">
            <a:avLst/>
          </a:prstGeom>
          <a:noFill/>
          <a:ln w="9525">
            <a:noFill/>
          </a:ln>
        </p:spPr>
        <p:txBody>
          <a:bodyPr wrap="none">
            <a:spAutoFit/>
          </a:bodyPr>
          <a:lstStyle/>
          <a:p>
            <a:pPr algn="ctr" eaLnBrk="0" hangingPunct="0"/>
            <a:r>
              <a:rPr lang="zh-CN" altLang="en-US" sz="2135" b="1" dirty="0">
                <a:solidFill>
                  <a:srgbClr val="FFC000"/>
                </a:solidFill>
                <a:cs typeface="+mn-ea"/>
                <a:sym typeface="+mn-lt"/>
              </a:rPr>
              <a:t>十是急于求成的“草率人”</a:t>
            </a:r>
          </a:p>
        </p:txBody>
      </p:sp>
      <p:sp>
        <p:nvSpPr>
          <p:cNvPr id="42005" name="Line 23"/>
          <p:cNvSpPr/>
          <p:nvPr/>
        </p:nvSpPr>
        <p:spPr>
          <a:xfrm>
            <a:off x="6502400" y="2413000"/>
            <a:ext cx="4368800" cy="0"/>
          </a:xfrm>
          <a:prstGeom prst="line">
            <a:avLst/>
          </a:prstGeom>
          <a:ln w="9525" cap="flat" cmpd="sng">
            <a:solidFill>
              <a:srgbClr val="7BA6F3"/>
            </a:solidFill>
            <a:prstDash val="solid"/>
            <a:headEnd type="none" w="med" len="med"/>
            <a:tailEnd type="none" w="med" len="med"/>
          </a:ln>
        </p:spPr>
        <p:txBody>
          <a:bodyPr/>
          <a:lstStyle/>
          <a:p>
            <a:endParaRPr lang="zh-CN" altLang="en-US">
              <a:cs typeface="+mn-ea"/>
              <a:sym typeface="+mn-lt"/>
            </a:endParaRPr>
          </a:p>
        </p:txBody>
      </p:sp>
      <p:sp>
        <p:nvSpPr>
          <p:cNvPr id="42006" name="Rectangle 33"/>
          <p:cNvSpPr/>
          <p:nvPr/>
        </p:nvSpPr>
        <p:spPr>
          <a:xfrm>
            <a:off x="6661251" y="2616200"/>
            <a:ext cx="3886000" cy="420884"/>
          </a:xfrm>
          <a:prstGeom prst="rect">
            <a:avLst/>
          </a:prstGeom>
          <a:noFill/>
          <a:ln w="9525">
            <a:noFill/>
          </a:ln>
        </p:spPr>
        <p:txBody>
          <a:bodyPr wrap="none">
            <a:spAutoFit/>
          </a:bodyPr>
          <a:lstStyle/>
          <a:p>
            <a:pPr algn="ctr" eaLnBrk="0" hangingPunct="0"/>
            <a:r>
              <a:rPr lang="zh-CN" altLang="en-US" sz="2135" b="1" dirty="0">
                <a:solidFill>
                  <a:srgbClr val="FFC000"/>
                </a:solidFill>
                <a:cs typeface="+mn-ea"/>
                <a:sym typeface="+mn-lt"/>
              </a:rPr>
              <a:t>十一是心神不定的“心烦人” </a:t>
            </a:r>
          </a:p>
        </p:txBody>
      </p:sp>
      <p:sp>
        <p:nvSpPr>
          <p:cNvPr id="42007" name="Line 34"/>
          <p:cNvSpPr/>
          <p:nvPr/>
        </p:nvSpPr>
        <p:spPr>
          <a:xfrm>
            <a:off x="6502400" y="3022600"/>
            <a:ext cx="4368800" cy="0"/>
          </a:xfrm>
          <a:prstGeom prst="line">
            <a:avLst/>
          </a:prstGeom>
          <a:ln w="9525" cap="flat" cmpd="sng">
            <a:solidFill>
              <a:schemeClr val="folHlink"/>
            </a:solidFill>
            <a:prstDash val="solid"/>
            <a:headEnd type="none" w="med" len="med"/>
            <a:tailEnd type="none" w="med" len="med"/>
          </a:ln>
        </p:spPr>
        <p:txBody>
          <a:bodyPr/>
          <a:lstStyle/>
          <a:p>
            <a:endParaRPr lang="zh-CN" altLang="en-US">
              <a:cs typeface="+mn-ea"/>
              <a:sym typeface="+mn-lt"/>
            </a:endParaRPr>
          </a:p>
        </p:txBody>
      </p:sp>
      <p:sp>
        <p:nvSpPr>
          <p:cNvPr id="42008" name="Rectangle 44"/>
          <p:cNvSpPr/>
          <p:nvPr/>
        </p:nvSpPr>
        <p:spPr>
          <a:xfrm>
            <a:off x="6648677" y="3200400"/>
            <a:ext cx="4844595" cy="420884"/>
          </a:xfrm>
          <a:prstGeom prst="rect">
            <a:avLst/>
          </a:prstGeom>
          <a:noFill/>
          <a:ln w="9525">
            <a:noFill/>
          </a:ln>
        </p:spPr>
        <p:txBody>
          <a:bodyPr wrap="none">
            <a:spAutoFit/>
          </a:bodyPr>
          <a:lstStyle/>
          <a:p>
            <a:pPr algn="ctr" eaLnBrk="0" hangingPunct="0"/>
            <a:r>
              <a:rPr lang="zh-CN" altLang="en-US" sz="2135" b="1" dirty="0">
                <a:solidFill>
                  <a:srgbClr val="FFC000"/>
                </a:solidFill>
                <a:cs typeface="+mn-ea"/>
                <a:sym typeface="+mn-lt"/>
              </a:rPr>
              <a:t>十二是单纯追求任务指标的“效益人”</a:t>
            </a:r>
          </a:p>
        </p:txBody>
      </p:sp>
      <p:sp>
        <p:nvSpPr>
          <p:cNvPr id="42009" name="Line 45"/>
          <p:cNvSpPr/>
          <p:nvPr/>
        </p:nvSpPr>
        <p:spPr>
          <a:xfrm>
            <a:off x="6502400" y="3632200"/>
            <a:ext cx="4368800" cy="0"/>
          </a:xfrm>
          <a:prstGeom prst="line">
            <a:avLst/>
          </a:prstGeom>
          <a:ln w="9525" cap="flat" cmpd="sng">
            <a:solidFill>
              <a:srgbClr val="99CCFF"/>
            </a:solidFill>
            <a:prstDash val="solid"/>
            <a:headEnd type="none" w="med" len="med"/>
            <a:tailEnd type="none" w="med" len="med"/>
          </a:ln>
        </p:spPr>
        <p:txBody>
          <a:bodyPr/>
          <a:lstStyle/>
          <a:p>
            <a:endParaRPr lang="zh-CN" altLang="en-US">
              <a:cs typeface="+mn-ea"/>
              <a:sym typeface="+mn-lt"/>
            </a:endParaRPr>
          </a:p>
        </p:txBody>
      </p:sp>
      <p:sp>
        <p:nvSpPr>
          <p:cNvPr id="42010" name="Rectangle 55"/>
          <p:cNvSpPr/>
          <p:nvPr/>
        </p:nvSpPr>
        <p:spPr>
          <a:xfrm>
            <a:off x="6617850" y="3835400"/>
            <a:ext cx="4982454" cy="420884"/>
          </a:xfrm>
          <a:prstGeom prst="rect">
            <a:avLst/>
          </a:prstGeom>
          <a:noFill/>
          <a:ln w="9525">
            <a:noFill/>
          </a:ln>
        </p:spPr>
        <p:txBody>
          <a:bodyPr wrap="none">
            <a:spAutoFit/>
          </a:bodyPr>
          <a:lstStyle/>
          <a:p>
            <a:pPr algn="ctr" eaLnBrk="0" hangingPunct="0"/>
            <a:r>
              <a:rPr lang="zh-CN" altLang="en-US" sz="2135" b="1" dirty="0">
                <a:solidFill>
                  <a:srgbClr val="FFC000"/>
                </a:solidFill>
                <a:cs typeface="+mn-ea"/>
                <a:sym typeface="+mn-lt"/>
              </a:rPr>
              <a:t>十三是休息不好身体欠佳的“疲惫人” </a:t>
            </a:r>
          </a:p>
        </p:txBody>
      </p:sp>
      <p:sp>
        <p:nvSpPr>
          <p:cNvPr id="42011" name="Line 56"/>
          <p:cNvSpPr/>
          <p:nvPr/>
        </p:nvSpPr>
        <p:spPr>
          <a:xfrm>
            <a:off x="6502400" y="4241800"/>
            <a:ext cx="4368800" cy="0"/>
          </a:xfrm>
          <a:prstGeom prst="line">
            <a:avLst/>
          </a:prstGeom>
          <a:ln w="9525" cap="flat" cmpd="sng">
            <a:solidFill>
              <a:srgbClr val="7BA6F3"/>
            </a:solidFill>
            <a:prstDash val="solid"/>
            <a:headEnd type="none" w="med" len="med"/>
            <a:tailEnd type="none" w="med" len="med"/>
          </a:ln>
        </p:spPr>
        <p:txBody>
          <a:bodyPr/>
          <a:lstStyle/>
          <a:p>
            <a:endParaRPr lang="zh-CN" altLang="en-US">
              <a:cs typeface="+mn-ea"/>
              <a:sym typeface="+mn-lt"/>
            </a:endParaRPr>
          </a:p>
        </p:txBody>
      </p:sp>
      <p:sp>
        <p:nvSpPr>
          <p:cNvPr id="42012" name="Rectangle 33"/>
          <p:cNvSpPr/>
          <p:nvPr/>
        </p:nvSpPr>
        <p:spPr>
          <a:xfrm>
            <a:off x="6630691" y="4445000"/>
            <a:ext cx="4296369" cy="420884"/>
          </a:xfrm>
          <a:prstGeom prst="rect">
            <a:avLst/>
          </a:prstGeom>
          <a:noFill/>
          <a:ln w="9525">
            <a:noFill/>
          </a:ln>
        </p:spPr>
        <p:txBody>
          <a:bodyPr wrap="none">
            <a:spAutoFit/>
          </a:bodyPr>
          <a:lstStyle/>
          <a:p>
            <a:pPr algn="ctr" eaLnBrk="0" hangingPunct="0"/>
            <a:r>
              <a:rPr lang="zh-CN" altLang="en-US" sz="2135" b="1" dirty="0">
                <a:solidFill>
                  <a:srgbClr val="FFC000"/>
                </a:solidFill>
                <a:cs typeface="+mn-ea"/>
                <a:sym typeface="+mn-lt"/>
              </a:rPr>
              <a:t>十四是变化工种岗位的“改行人”</a:t>
            </a:r>
          </a:p>
        </p:txBody>
      </p:sp>
      <p:sp>
        <p:nvSpPr>
          <p:cNvPr id="42013" name="Line 34"/>
          <p:cNvSpPr/>
          <p:nvPr/>
        </p:nvSpPr>
        <p:spPr>
          <a:xfrm>
            <a:off x="6502400" y="4851400"/>
            <a:ext cx="4368800" cy="0"/>
          </a:xfrm>
          <a:prstGeom prst="line">
            <a:avLst/>
          </a:prstGeom>
          <a:ln w="9525" cap="flat" cmpd="sng">
            <a:solidFill>
              <a:schemeClr val="folHlink"/>
            </a:solidFill>
            <a:prstDash val="solid"/>
            <a:headEnd type="none" w="med" len="med"/>
            <a:tailEnd type="none" w="med" len="med"/>
          </a:ln>
        </p:spPr>
        <p:txBody>
          <a:bodyPr/>
          <a:lstStyle/>
          <a:p>
            <a:endParaRPr lang="zh-CN" altLang="en-US">
              <a:cs typeface="+mn-ea"/>
              <a:sym typeface="+mn-lt"/>
            </a:endParaRPr>
          </a:p>
        </p:txBody>
      </p:sp>
      <p:sp>
        <p:nvSpPr>
          <p:cNvPr id="42014" name="Rectangle 44"/>
          <p:cNvSpPr/>
          <p:nvPr/>
        </p:nvSpPr>
        <p:spPr>
          <a:xfrm>
            <a:off x="6631754" y="5054600"/>
            <a:ext cx="3748142" cy="420884"/>
          </a:xfrm>
          <a:prstGeom prst="rect">
            <a:avLst/>
          </a:prstGeom>
          <a:noFill/>
          <a:ln w="9525">
            <a:noFill/>
          </a:ln>
        </p:spPr>
        <p:txBody>
          <a:bodyPr wrap="none">
            <a:spAutoFit/>
          </a:bodyPr>
          <a:lstStyle/>
          <a:p>
            <a:pPr algn="ctr" eaLnBrk="0" hangingPunct="0"/>
            <a:r>
              <a:rPr lang="zh-CN" altLang="en-US" sz="2135" b="1" dirty="0">
                <a:solidFill>
                  <a:srgbClr val="FFC000"/>
                </a:solidFill>
                <a:cs typeface="+mn-ea"/>
                <a:sym typeface="+mn-lt"/>
              </a:rPr>
              <a:t>十五是初来乍到的“新员工”</a:t>
            </a:r>
          </a:p>
        </p:txBody>
      </p:sp>
      <p:sp>
        <p:nvSpPr>
          <p:cNvPr id="42015" name="Line 45"/>
          <p:cNvSpPr/>
          <p:nvPr/>
        </p:nvSpPr>
        <p:spPr>
          <a:xfrm>
            <a:off x="6502400" y="5461000"/>
            <a:ext cx="4368800" cy="0"/>
          </a:xfrm>
          <a:prstGeom prst="line">
            <a:avLst/>
          </a:prstGeom>
          <a:ln w="9525" cap="flat" cmpd="sng">
            <a:solidFill>
              <a:srgbClr val="99CCFF"/>
            </a:solidFill>
            <a:prstDash val="solid"/>
            <a:headEnd type="none" w="med" len="med"/>
            <a:tailEnd type="none" w="med" len="med"/>
          </a:ln>
        </p:spPr>
        <p:txBody>
          <a:bodyPr/>
          <a:lstStyle/>
          <a:p>
            <a:endParaRPr lang="zh-CN" altLang="en-US">
              <a:cs typeface="+mn-ea"/>
              <a:sym typeface="+mn-lt"/>
            </a:endParaRPr>
          </a:p>
        </p:txBody>
      </p:sp>
      <p:sp>
        <p:nvSpPr>
          <p:cNvPr id="42016" name="Rectangle 55"/>
          <p:cNvSpPr/>
          <p:nvPr/>
        </p:nvSpPr>
        <p:spPr>
          <a:xfrm>
            <a:off x="6603043" y="5664200"/>
            <a:ext cx="3886000" cy="420884"/>
          </a:xfrm>
          <a:prstGeom prst="rect">
            <a:avLst/>
          </a:prstGeom>
          <a:noFill/>
          <a:ln w="9525">
            <a:noFill/>
          </a:ln>
        </p:spPr>
        <p:txBody>
          <a:bodyPr wrap="none">
            <a:spAutoFit/>
          </a:bodyPr>
          <a:lstStyle/>
          <a:p>
            <a:pPr algn="ctr" eaLnBrk="0" hangingPunct="0"/>
            <a:r>
              <a:rPr lang="zh-CN" altLang="en-US" sz="2135" b="1" dirty="0">
                <a:solidFill>
                  <a:srgbClr val="FFC000"/>
                </a:solidFill>
                <a:cs typeface="+mn-ea"/>
                <a:sym typeface="+mn-lt"/>
              </a:rPr>
              <a:t>十六是力不从心的“老员工” </a:t>
            </a:r>
          </a:p>
        </p:txBody>
      </p:sp>
      <p:sp>
        <p:nvSpPr>
          <p:cNvPr id="42017" name="Line 56"/>
          <p:cNvSpPr/>
          <p:nvPr/>
        </p:nvSpPr>
        <p:spPr>
          <a:xfrm>
            <a:off x="6502400" y="6070600"/>
            <a:ext cx="4368800" cy="0"/>
          </a:xfrm>
          <a:prstGeom prst="line">
            <a:avLst/>
          </a:prstGeom>
          <a:ln w="9525" cap="flat" cmpd="sng">
            <a:solidFill>
              <a:srgbClr val="7BA6F3"/>
            </a:solidFill>
            <a:prstDash val="solid"/>
            <a:headEnd type="none" w="med" len="med"/>
            <a:tailEnd type="none" w="med" len="med"/>
          </a:ln>
        </p:spPr>
        <p:txBody>
          <a:bodyPr/>
          <a:lstStyle/>
          <a:p>
            <a:endParaRPr lang="zh-CN" altLang="en-US">
              <a:cs typeface="+mn-ea"/>
              <a:sym typeface="+mn-lt"/>
            </a:endParaRPr>
          </a:p>
        </p:txBody>
      </p:sp>
      <p:sp>
        <p:nvSpPr>
          <p:cNvPr id="42018" name="文本框 6"/>
          <p:cNvSpPr txBox="1"/>
          <p:nvPr/>
        </p:nvSpPr>
        <p:spPr>
          <a:xfrm>
            <a:off x="5120218" y="-25399"/>
            <a:ext cx="6625167" cy="584775"/>
          </a:xfrm>
          <a:prstGeom prst="rect">
            <a:avLst/>
          </a:prstGeom>
          <a:noFill/>
          <a:ln w="9525">
            <a:noFill/>
          </a:ln>
        </p:spPr>
        <p:txBody>
          <a:bodyPr>
            <a:spAutoFit/>
          </a:bodyPr>
          <a:lstStyle/>
          <a:p>
            <a:pPr algn="ctr"/>
            <a:r>
              <a:rPr lang="zh-CN" altLang="en-US" sz="3200" b="1" dirty="0">
                <a:solidFill>
                  <a:schemeClr val="bg1"/>
                </a:solidFill>
                <a:cs typeface="+mn-ea"/>
                <a:sym typeface="+mn-lt"/>
              </a:rPr>
              <a:t>反“三违”措施</a:t>
            </a:r>
          </a:p>
        </p:txBody>
      </p:sp>
      <p:sp>
        <p:nvSpPr>
          <p:cNvPr id="40" name="文本框 39"/>
          <p:cNvSpPr txBox="1"/>
          <p:nvPr/>
        </p:nvSpPr>
        <p:spPr>
          <a:xfrm>
            <a:off x="1680000" y="244359"/>
            <a:ext cx="5568000" cy="584775"/>
          </a:xfrm>
          <a:prstGeom prst="rect">
            <a:avLst/>
          </a:prstGeom>
          <a:noFill/>
        </p:spPr>
        <p:txBody>
          <a:bodyPr wrap="square" rtlCol="0">
            <a:spAutoFit/>
          </a:bodyPr>
          <a:lstStyle/>
          <a:p>
            <a:r>
              <a:rPr lang="zh-CN" altLang="en-US" sz="3200" b="1" dirty="0">
                <a:cs typeface="+mn-ea"/>
                <a:sym typeface="+mn-lt"/>
              </a:rPr>
              <a:t>反三违必须要控制</a:t>
            </a:r>
            <a:r>
              <a:rPr lang="en-US" altLang="zh-CN" sz="3200" b="1" dirty="0">
                <a:cs typeface="+mn-ea"/>
                <a:sym typeface="+mn-lt"/>
              </a:rPr>
              <a:t>16</a:t>
            </a:r>
            <a:r>
              <a:rPr lang="zh-CN" altLang="en-US" sz="3200" b="1" dirty="0">
                <a:cs typeface="+mn-ea"/>
                <a:sym typeface="+mn-lt"/>
              </a:rPr>
              <a:t>种人</a:t>
            </a:r>
          </a:p>
        </p:txBody>
      </p:sp>
    </p:spTree>
  </p:cSld>
  <p:clrMapOvr>
    <a:masterClrMapping/>
  </p:clrMapOvr>
  <mc:AlternateContent xmlns:mc="http://schemas.openxmlformats.org/markup-compatibility/2006" xmlns:p14="http://schemas.microsoft.com/office/powerpoint/2010/main">
    <mc:Choice Requires="p14">
      <p:transition spd="slow" p14:dur="1250" advClick="0" advTm="0">
        <p:random/>
      </p:transition>
    </mc:Choice>
    <mc:Fallback xmlns="">
      <p:transition spd="slow" advClick="0" advTm="0">
        <p:random/>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8" name="Text Box 11"/>
          <p:cNvSpPr txBox="1">
            <a:spLocks noChangeArrowheads="1"/>
          </p:cNvSpPr>
          <p:nvPr/>
        </p:nvSpPr>
        <p:spPr bwMode="auto">
          <a:xfrm>
            <a:off x="1104000" y="1921109"/>
            <a:ext cx="5257800" cy="2985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30000"/>
              </a:lnSpc>
            </a:pPr>
            <a:r>
              <a:rPr lang="zh-CN" altLang="en-US" sz="2800" b="1" dirty="0">
                <a:latin typeface="+mn-lt"/>
                <a:ea typeface="+mn-ea"/>
                <a:cs typeface="+mn-ea"/>
                <a:sym typeface="+mn-lt"/>
              </a:rPr>
              <a:t>一、实现设备本质安全</a:t>
            </a:r>
          </a:p>
          <a:p>
            <a:pPr eaLnBrk="1" hangingPunct="1">
              <a:lnSpc>
                <a:spcPct val="130000"/>
              </a:lnSpc>
            </a:pPr>
            <a:r>
              <a:rPr lang="zh-CN" altLang="en-US" sz="2400" b="1" dirty="0">
                <a:latin typeface="+mn-lt"/>
                <a:ea typeface="+mn-ea"/>
                <a:cs typeface="+mn-ea"/>
                <a:sym typeface="+mn-lt"/>
              </a:rPr>
              <a:t> </a:t>
            </a:r>
            <a:r>
              <a:rPr lang="en-US" altLang="zh-CN" sz="2400" b="1" dirty="0">
                <a:latin typeface="+mn-lt"/>
                <a:ea typeface="+mn-ea"/>
                <a:cs typeface="+mn-ea"/>
                <a:sym typeface="+mn-lt"/>
              </a:rPr>
              <a:t>1</a:t>
            </a:r>
            <a:r>
              <a:rPr lang="zh-CN" altLang="en-US" sz="2400" b="1" dirty="0">
                <a:latin typeface="+mn-lt"/>
                <a:ea typeface="+mn-ea"/>
                <a:cs typeface="+mn-ea"/>
                <a:sym typeface="+mn-lt"/>
              </a:rPr>
              <a:t>、消除危险源。</a:t>
            </a:r>
          </a:p>
          <a:p>
            <a:pPr eaLnBrk="1" hangingPunct="1">
              <a:lnSpc>
                <a:spcPct val="130000"/>
              </a:lnSpc>
            </a:pPr>
            <a:r>
              <a:rPr lang="zh-CN" altLang="en-US" sz="2400" b="1" dirty="0">
                <a:latin typeface="+mn-lt"/>
                <a:ea typeface="+mn-ea"/>
                <a:cs typeface="+mn-ea"/>
                <a:sym typeface="+mn-lt"/>
              </a:rPr>
              <a:t> </a:t>
            </a:r>
            <a:r>
              <a:rPr lang="en-US" altLang="zh-CN" sz="2400" b="1" dirty="0">
                <a:latin typeface="+mn-lt"/>
                <a:ea typeface="+mn-ea"/>
                <a:cs typeface="+mn-ea"/>
                <a:sym typeface="+mn-lt"/>
              </a:rPr>
              <a:t>2</a:t>
            </a:r>
            <a:r>
              <a:rPr lang="zh-CN" altLang="en-US" sz="2400" b="1" dirty="0">
                <a:latin typeface="+mn-lt"/>
                <a:ea typeface="+mn-ea"/>
                <a:cs typeface="+mn-ea"/>
                <a:sym typeface="+mn-lt"/>
              </a:rPr>
              <a:t>、增设保护装置，避免意外伤害。</a:t>
            </a:r>
          </a:p>
          <a:p>
            <a:pPr eaLnBrk="1" hangingPunct="1">
              <a:lnSpc>
                <a:spcPct val="130000"/>
              </a:lnSpc>
            </a:pPr>
            <a:r>
              <a:rPr lang="zh-CN" altLang="en-US" sz="2400" b="1" dirty="0">
                <a:latin typeface="+mn-lt"/>
                <a:ea typeface="+mn-ea"/>
                <a:cs typeface="+mn-ea"/>
                <a:sym typeface="+mn-lt"/>
              </a:rPr>
              <a:t> </a:t>
            </a:r>
            <a:r>
              <a:rPr lang="en-US" altLang="zh-CN" sz="2400" b="1" dirty="0">
                <a:latin typeface="+mn-lt"/>
                <a:ea typeface="+mn-ea"/>
                <a:cs typeface="+mn-ea"/>
                <a:sym typeface="+mn-lt"/>
              </a:rPr>
              <a:t>3</a:t>
            </a:r>
            <a:r>
              <a:rPr lang="zh-CN" altLang="en-US" sz="2400" b="1" dirty="0">
                <a:latin typeface="+mn-lt"/>
                <a:ea typeface="+mn-ea"/>
                <a:cs typeface="+mn-ea"/>
                <a:sym typeface="+mn-lt"/>
              </a:rPr>
              <a:t>、减少接触危险部位的次数。 </a:t>
            </a:r>
          </a:p>
          <a:p>
            <a:pPr eaLnBrk="1" hangingPunct="1">
              <a:lnSpc>
                <a:spcPct val="130000"/>
              </a:lnSpc>
            </a:pPr>
            <a:r>
              <a:rPr lang="zh-CN" altLang="en-US" sz="2400" b="1" dirty="0">
                <a:latin typeface="+mn-lt"/>
                <a:ea typeface="+mn-ea"/>
                <a:cs typeface="+mn-ea"/>
                <a:sym typeface="+mn-lt"/>
              </a:rPr>
              <a:t> </a:t>
            </a:r>
            <a:r>
              <a:rPr lang="en-US" altLang="zh-CN" sz="2400" b="1" dirty="0">
                <a:latin typeface="+mn-lt"/>
                <a:ea typeface="+mn-ea"/>
                <a:cs typeface="+mn-ea"/>
                <a:sym typeface="+mn-lt"/>
              </a:rPr>
              <a:t>4</a:t>
            </a:r>
            <a:r>
              <a:rPr lang="zh-CN" altLang="en-US" sz="2400" b="1" dirty="0">
                <a:latin typeface="+mn-lt"/>
                <a:ea typeface="+mn-ea"/>
                <a:cs typeface="+mn-ea"/>
                <a:sym typeface="+mn-lt"/>
              </a:rPr>
              <a:t>、将人与设备隔离。</a:t>
            </a:r>
          </a:p>
          <a:p>
            <a:pPr eaLnBrk="1" hangingPunct="1">
              <a:lnSpc>
                <a:spcPct val="130000"/>
              </a:lnSpc>
            </a:pPr>
            <a:r>
              <a:rPr lang="zh-CN" altLang="en-US" sz="2400" b="1" dirty="0">
                <a:latin typeface="+mn-lt"/>
                <a:ea typeface="+mn-ea"/>
                <a:cs typeface="+mn-ea"/>
                <a:sym typeface="+mn-lt"/>
              </a:rPr>
              <a:t> </a:t>
            </a:r>
            <a:r>
              <a:rPr lang="en-US" altLang="zh-CN" sz="2400" b="1" dirty="0">
                <a:latin typeface="+mn-lt"/>
                <a:ea typeface="+mn-ea"/>
                <a:cs typeface="+mn-ea"/>
                <a:sym typeface="+mn-lt"/>
              </a:rPr>
              <a:t>5</a:t>
            </a:r>
            <a:r>
              <a:rPr lang="zh-CN" altLang="en-US" sz="2400" b="1" dirty="0">
                <a:latin typeface="+mn-lt"/>
                <a:ea typeface="+mn-ea"/>
                <a:cs typeface="+mn-ea"/>
                <a:sym typeface="+mn-lt"/>
              </a:rPr>
              <a:t>、提供个人防护装备。</a:t>
            </a:r>
          </a:p>
        </p:txBody>
      </p:sp>
      <p:sp>
        <p:nvSpPr>
          <p:cNvPr id="64519" name="Rectangle 12"/>
          <p:cNvSpPr>
            <a:spLocks noChangeArrowheads="1"/>
          </p:cNvSpPr>
          <p:nvPr/>
        </p:nvSpPr>
        <p:spPr bwMode="auto">
          <a:xfrm>
            <a:off x="4114802" y="1090614"/>
            <a:ext cx="389080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600" b="1">
                <a:solidFill>
                  <a:srgbClr val="FF0000"/>
                </a:solidFill>
                <a:latin typeface="+mn-lt"/>
                <a:ea typeface="+mn-ea"/>
                <a:cs typeface="+mn-ea"/>
                <a:sym typeface="+mn-lt"/>
              </a:rPr>
              <a:t>习惯性违章的预防</a:t>
            </a:r>
          </a:p>
        </p:txBody>
      </p:sp>
      <p:pic>
        <p:nvPicPr>
          <p:cNvPr id="64521"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0000" y="2373000"/>
            <a:ext cx="4267200" cy="239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文本框 9"/>
          <p:cNvSpPr txBox="1"/>
          <p:nvPr/>
        </p:nvSpPr>
        <p:spPr>
          <a:xfrm>
            <a:off x="1680000" y="244359"/>
            <a:ext cx="5568000" cy="584775"/>
          </a:xfrm>
          <a:prstGeom prst="rect">
            <a:avLst/>
          </a:prstGeom>
          <a:noFill/>
        </p:spPr>
        <p:txBody>
          <a:bodyPr wrap="square" rtlCol="0">
            <a:spAutoFit/>
          </a:bodyPr>
          <a:lstStyle/>
          <a:p>
            <a:r>
              <a:rPr lang="zh-CN" altLang="en-US" sz="3200" b="1" dirty="0">
                <a:cs typeface="+mn-ea"/>
                <a:sym typeface="+mn-lt"/>
              </a:rPr>
              <a:t>预防习惯性违章</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28000" y="1684973"/>
            <a:ext cx="2515235" cy="707391"/>
          </a:xfrm>
        </p:spPr>
        <p:txBody>
          <a:bodyPr/>
          <a:lstStyle/>
          <a:p>
            <a:r>
              <a:rPr lang="zh-CN" altLang="en-US" sz="3200" dirty="0">
                <a:solidFill>
                  <a:schemeClr val="accent2"/>
                </a:solidFill>
                <a:latin typeface="+mn-lt"/>
                <a:ea typeface="+mn-ea"/>
                <a:cs typeface="+mn-ea"/>
                <a:sym typeface="+mn-lt"/>
              </a:rPr>
              <a:t>结论：</a:t>
            </a:r>
          </a:p>
        </p:txBody>
      </p:sp>
      <p:pic>
        <p:nvPicPr>
          <p:cNvPr id="4" name="图片 3" descr="4967713544281636779"/>
          <p:cNvPicPr>
            <a:picLocks noChangeAspect="1"/>
          </p:cNvPicPr>
          <p:nvPr/>
        </p:nvPicPr>
        <p:blipFill>
          <a:blip r:embed="rId2"/>
          <a:stretch>
            <a:fillRect/>
          </a:stretch>
        </p:blipFill>
        <p:spPr>
          <a:xfrm>
            <a:off x="6288001" y="536371"/>
            <a:ext cx="4276785" cy="3255419"/>
          </a:xfrm>
          <a:prstGeom prst="rect">
            <a:avLst/>
          </a:prstGeom>
        </p:spPr>
      </p:pic>
      <p:sp>
        <p:nvSpPr>
          <p:cNvPr id="5" name="文本框 4"/>
          <p:cNvSpPr txBox="1"/>
          <p:nvPr/>
        </p:nvSpPr>
        <p:spPr>
          <a:xfrm>
            <a:off x="1008000" y="2164081"/>
            <a:ext cx="4660784" cy="2627579"/>
          </a:xfrm>
          <a:prstGeom prst="rect">
            <a:avLst/>
          </a:prstGeom>
          <a:noFill/>
        </p:spPr>
        <p:txBody>
          <a:bodyPr wrap="square" rtlCol="0">
            <a:spAutoFit/>
          </a:bodyPr>
          <a:lstStyle/>
          <a:p>
            <a:pPr>
              <a:lnSpc>
                <a:spcPct val="180000"/>
              </a:lnSpc>
            </a:pPr>
            <a:r>
              <a:rPr lang="zh-CN" altLang="en-US" sz="3200" b="1" dirty="0">
                <a:cs typeface="+mn-ea"/>
                <a:sym typeface="+mn-lt"/>
              </a:rPr>
              <a:t>做好安全工作，</a:t>
            </a:r>
          </a:p>
          <a:p>
            <a:pPr>
              <a:lnSpc>
                <a:spcPct val="180000"/>
              </a:lnSpc>
            </a:pPr>
            <a:r>
              <a:rPr lang="zh-CN" altLang="en-US" sz="3200" b="1" dirty="0">
                <a:cs typeface="+mn-ea"/>
                <a:sym typeface="+mn-lt"/>
              </a:rPr>
              <a:t>员工不仅是受益者，</a:t>
            </a:r>
          </a:p>
          <a:p>
            <a:pPr>
              <a:lnSpc>
                <a:spcPct val="180000"/>
              </a:lnSpc>
            </a:pPr>
            <a:r>
              <a:rPr lang="zh-CN" altLang="en-US" sz="3200" b="1" dirty="0">
                <a:cs typeface="+mn-ea"/>
                <a:sym typeface="+mn-lt"/>
              </a:rPr>
              <a:t>而且是</a:t>
            </a:r>
            <a:r>
              <a:rPr lang="zh-CN" altLang="en-US" sz="3200" b="1" dirty="0">
                <a:solidFill>
                  <a:srgbClr val="FF0000"/>
                </a:solidFill>
                <a:cs typeface="+mn-ea"/>
                <a:sym typeface="+mn-lt"/>
              </a:rPr>
              <a:t>最大</a:t>
            </a:r>
            <a:r>
              <a:rPr lang="zh-CN" altLang="en-US" sz="3200" b="1" dirty="0">
                <a:cs typeface="+mn-ea"/>
                <a:sym typeface="+mn-lt"/>
              </a:rPr>
              <a:t>的受益者！</a:t>
            </a:r>
          </a:p>
        </p:txBody>
      </p:sp>
      <p:sp>
        <p:nvSpPr>
          <p:cNvPr id="6" name="矩形 5"/>
          <p:cNvSpPr/>
          <p:nvPr/>
        </p:nvSpPr>
        <p:spPr>
          <a:xfrm>
            <a:off x="10045065" y="673100"/>
            <a:ext cx="600075" cy="3438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9744" y="3237001"/>
            <a:ext cx="3393296" cy="2911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本框 8"/>
          <p:cNvSpPr txBox="1"/>
          <p:nvPr/>
        </p:nvSpPr>
        <p:spPr>
          <a:xfrm>
            <a:off x="1469201" y="249141"/>
            <a:ext cx="5110280" cy="584775"/>
          </a:xfrm>
          <a:prstGeom prst="rect">
            <a:avLst/>
          </a:prstGeom>
          <a:noFill/>
        </p:spPr>
        <p:txBody>
          <a:bodyPr wrap="square" rtlCol="0">
            <a:spAutoFit/>
          </a:bodyPr>
          <a:lstStyle>
            <a:defPPr>
              <a:defRPr lang="zh-CN"/>
            </a:defPPr>
            <a:lvl1pPr algn="ctr">
              <a:defRPr sz="2800" b="1">
                <a:latin typeface="+mj-ea"/>
                <a:ea typeface="+mj-ea"/>
              </a:defRPr>
            </a:lvl1pPr>
          </a:lstStyle>
          <a:p>
            <a:pPr algn="l"/>
            <a:r>
              <a:rPr lang="zh-CN" altLang="en-US" sz="3200" dirty="0">
                <a:latin typeface="+mn-lt"/>
                <a:ea typeface="+mn-ea"/>
                <a:cs typeface="+mn-ea"/>
                <a:sym typeface="+mn-lt"/>
              </a:rPr>
              <a:t>安全为了谁</a:t>
            </a:r>
          </a:p>
        </p:txBody>
      </p:sp>
    </p:spTree>
  </p:cSld>
  <p:clrMapOvr>
    <a:masterClrMapping/>
  </p:clrMapOvr>
  <mc:AlternateContent xmlns:mc="http://schemas.openxmlformats.org/markup-compatibility/2006" xmlns:p14="http://schemas.microsoft.com/office/powerpoint/2010/main">
    <mc:Choice Requires="p14">
      <p:transition spd="slow" p14:dur="1250" advClick="0" advTm="0">
        <p:random/>
      </p:transition>
    </mc:Choice>
    <mc:Fallback xmlns="">
      <p:transition spd="slow" advClick="0" advTm="0">
        <p:random/>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6" name="Text Box 9"/>
          <p:cNvSpPr txBox="1">
            <a:spLocks noChangeArrowheads="1"/>
          </p:cNvSpPr>
          <p:nvPr/>
        </p:nvSpPr>
        <p:spPr bwMode="auto">
          <a:xfrm>
            <a:off x="912000" y="1767722"/>
            <a:ext cx="5715000" cy="4425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30000"/>
              </a:lnSpc>
            </a:pPr>
            <a:r>
              <a:rPr lang="zh-CN" altLang="en-US" sz="2800" b="1" dirty="0">
                <a:latin typeface="+mn-lt"/>
                <a:ea typeface="+mn-ea"/>
                <a:cs typeface="+mn-ea"/>
                <a:sym typeface="+mn-lt"/>
              </a:rPr>
              <a:t>二、保护</a:t>
            </a:r>
            <a:r>
              <a:rPr lang="zh-CN" altLang="zh-CN" sz="2800" b="1" dirty="0">
                <a:latin typeface="+mn-lt"/>
                <a:ea typeface="+mn-ea"/>
                <a:cs typeface="+mn-ea"/>
                <a:sym typeface="+mn-lt"/>
              </a:rPr>
              <a:t>劳</a:t>
            </a:r>
            <a:r>
              <a:rPr lang="zh-CN" altLang="en-US" sz="2800" b="1" dirty="0">
                <a:latin typeface="+mn-lt"/>
                <a:ea typeface="+mn-ea"/>
                <a:cs typeface="+mn-ea"/>
                <a:sym typeface="+mn-lt"/>
              </a:rPr>
              <a:t>动者和有关人员安全</a:t>
            </a:r>
          </a:p>
          <a:p>
            <a:pPr eaLnBrk="1" hangingPunct="1">
              <a:lnSpc>
                <a:spcPct val="130000"/>
              </a:lnSpc>
            </a:pPr>
            <a:r>
              <a:rPr lang="zh-CN" altLang="en-US" sz="2400" b="1" dirty="0">
                <a:solidFill>
                  <a:srgbClr val="0000FF"/>
                </a:solidFill>
                <a:latin typeface="+mn-lt"/>
                <a:ea typeface="+mn-ea"/>
                <a:cs typeface="+mn-ea"/>
                <a:sym typeface="+mn-lt"/>
              </a:rPr>
              <a:t> </a:t>
            </a:r>
            <a:r>
              <a:rPr lang="en-US" altLang="zh-CN" sz="2400" b="1" dirty="0">
                <a:latin typeface="+mn-lt"/>
                <a:ea typeface="+mn-ea"/>
                <a:cs typeface="+mn-ea"/>
                <a:sym typeface="+mn-lt"/>
              </a:rPr>
              <a:t>1</a:t>
            </a:r>
            <a:r>
              <a:rPr lang="zh-CN" altLang="en-US" sz="2400" b="1" dirty="0">
                <a:latin typeface="+mn-lt"/>
                <a:ea typeface="+mn-ea"/>
                <a:cs typeface="+mn-ea"/>
                <a:sym typeface="+mn-lt"/>
              </a:rPr>
              <a:t>、通过培训提高人们辩别</a:t>
            </a:r>
          </a:p>
          <a:p>
            <a:pPr eaLnBrk="1" hangingPunct="1">
              <a:lnSpc>
                <a:spcPct val="130000"/>
              </a:lnSpc>
            </a:pPr>
            <a:r>
              <a:rPr lang="zh-CN" altLang="en-US" sz="2400" b="1" dirty="0">
                <a:latin typeface="+mn-lt"/>
                <a:ea typeface="+mn-ea"/>
                <a:cs typeface="+mn-ea"/>
                <a:sym typeface="+mn-lt"/>
              </a:rPr>
              <a:t>危险的能力。</a:t>
            </a:r>
          </a:p>
          <a:p>
            <a:pPr eaLnBrk="1" hangingPunct="1">
              <a:lnSpc>
                <a:spcPct val="130000"/>
              </a:lnSpc>
            </a:pPr>
            <a:r>
              <a:rPr lang="zh-CN" altLang="en-US" sz="2400" b="1" dirty="0">
                <a:latin typeface="+mn-lt"/>
                <a:ea typeface="+mn-ea"/>
                <a:cs typeface="+mn-ea"/>
                <a:sym typeface="+mn-lt"/>
              </a:rPr>
              <a:t> </a:t>
            </a:r>
            <a:r>
              <a:rPr lang="en-US" altLang="zh-CN" sz="2400" b="1" dirty="0">
                <a:latin typeface="+mn-lt"/>
                <a:ea typeface="+mn-ea"/>
                <a:cs typeface="+mn-ea"/>
                <a:sym typeface="+mn-lt"/>
              </a:rPr>
              <a:t>2</a:t>
            </a:r>
            <a:r>
              <a:rPr lang="zh-CN" altLang="en-US" sz="2400" b="1" dirty="0">
                <a:latin typeface="+mn-lt"/>
                <a:ea typeface="+mn-ea"/>
                <a:cs typeface="+mn-ea"/>
                <a:sym typeface="+mn-lt"/>
              </a:rPr>
              <a:t>、将机器的危险部位涂上</a:t>
            </a:r>
          </a:p>
          <a:p>
            <a:pPr eaLnBrk="1" hangingPunct="1">
              <a:lnSpc>
                <a:spcPct val="130000"/>
              </a:lnSpc>
            </a:pPr>
            <a:r>
              <a:rPr lang="zh-CN" altLang="en-US" sz="2400" b="1" dirty="0">
                <a:latin typeface="+mn-lt"/>
                <a:ea typeface="+mn-ea"/>
                <a:cs typeface="+mn-ea"/>
                <a:sym typeface="+mn-lt"/>
              </a:rPr>
              <a:t>醒目的安全色。</a:t>
            </a:r>
          </a:p>
          <a:p>
            <a:pPr eaLnBrk="1" hangingPunct="1">
              <a:lnSpc>
                <a:spcPct val="130000"/>
              </a:lnSpc>
            </a:pPr>
            <a:r>
              <a:rPr lang="zh-CN" altLang="en-US" sz="2400" b="1" dirty="0">
                <a:latin typeface="+mn-lt"/>
                <a:ea typeface="+mn-ea"/>
                <a:cs typeface="+mn-ea"/>
                <a:sym typeface="+mn-lt"/>
              </a:rPr>
              <a:t> </a:t>
            </a:r>
            <a:r>
              <a:rPr lang="en-US" altLang="zh-CN" sz="2400" b="1" dirty="0">
                <a:latin typeface="+mn-lt"/>
                <a:ea typeface="+mn-ea"/>
                <a:cs typeface="+mn-ea"/>
                <a:sym typeface="+mn-lt"/>
              </a:rPr>
              <a:t>3</a:t>
            </a:r>
            <a:r>
              <a:rPr lang="zh-CN" altLang="en-US" sz="2400" b="1" dirty="0">
                <a:latin typeface="+mn-lt"/>
                <a:ea typeface="+mn-ea"/>
                <a:cs typeface="+mn-ea"/>
                <a:sym typeface="+mn-lt"/>
              </a:rPr>
              <a:t>、加强技培，提高自我保</a:t>
            </a:r>
          </a:p>
          <a:p>
            <a:pPr eaLnBrk="1" hangingPunct="1">
              <a:lnSpc>
                <a:spcPct val="130000"/>
              </a:lnSpc>
            </a:pPr>
            <a:r>
              <a:rPr lang="zh-CN" altLang="en-US" sz="2400" b="1" dirty="0">
                <a:latin typeface="+mn-lt"/>
                <a:ea typeface="+mn-ea"/>
                <a:cs typeface="+mn-ea"/>
                <a:sym typeface="+mn-lt"/>
              </a:rPr>
              <a:t>护能力。</a:t>
            </a:r>
          </a:p>
          <a:p>
            <a:pPr eaLnBrk="1" hangingPunct="1">
              <a:lnSpc>
                <a:spcPct val="130000"/>
              </a:lnSpc>
            </a:pPr>
            <a:r>
              <a:rPr lang="zh-CN" altLang="en-US" sz="2400" b="1" dirty="0">
                <a:latin typeface="+mn-lt"/>
                <a:ea typeface="+mn-ea"/>
                <a:cs typeface="+mn-ea"/>
                <a:sym typeface="+mn-lt"/>
              </a:rPr>
              <a:t> </a:t>
            </a:r>
            <a:r>
              <a:rPr lang="en-US" altLang="zh-CN" sz="2400" b="1" dirty="0">
                <a:latin typeface="+mn-lt"/>
                <a:ea typeface="+mn-ea"/>
                <a:cs typeface="+mn-ea"/>
                <a:sym typeface="+mn-lt"/>
              </a:rPr>
              <a:t>4</a:t>
            </a:r>
            <a:r>
              <a:rPr lang="zh-CN" altLang="en-US" sz="2400" b="1" dirty="0">
                <a:latin typeface="+mn-lt"/>
                <a:ea typeface="+mn-ea"/>
                <a:cs typeface="+mn-ea"/>
                <a:sym typeface="+mn-lt"/>
              </a:rPr>
              <a:t>、加大违章成本，促进遵</a:t>
            </a:r>
          </a:p>
          <a:p>
            <a:pPr eaLnBrk="1" hangingPunct="1">
              <a:lnSpc>
                <a:spcPct val="130000"/>
              </a:lnSpc>
            </a:pPr>
            <a:r>
              <a:rPr lang="zh-CN" altLang="en-US" sz="2400" b="1" dirty="0">
                <a:latin typeface="+mn-lt"/>
                <a:ea typeface="+mn-ea"/>
                <a:cs typeface="+mn-ea"/>
                <a:sym typeface="+mn-lt"/>
              </a:rPr>
              <a:t>章守纪。</a:t>
            </a:r>
          </a:p>
        </p:txBody>
      </p:sp>
      <p:sp>
        <p:nvSpPr>
          <p:cNvPr id="66567" name="Rectangle 10"/>
          <p:cNvSpPr>
            <a:spLocks noChangeArrowheads="1"/>
          </p:cNvSpPr>
          <p:nvPr/>
        </p:nvSpPr>
        <p:spPr bwMode="auto">
          <a:xfrm>
            <a:off x="4114802" y="1090614"/>
            <a:ext cx="389080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600" b="1">
                <a:solidFill>
                  <a:srgbClr val="FF0000"/>
                </a:solidFill>
                <a:latin typeface="+mn-lt"/>
                <a:ea typeface="+mn-ea"/>
                <a:cs typeface="+mn-ea"/>
                <a:sym typeface="+mn-lt"/>
              </a:rPr>
              <a:t>习惯性违章的预防</a:t>
            </a:r>
          </a:p>
        </p:txBody>
      </p:sp>
      <p:graphicFrame>
        <p:nvGraphicFramePr>
          <p:cNvPr id="66569" name="Object 12"/>
          <p:cNvGraphicFramePr>
            <a:graphicFrameLocks noGrp="1" noChangeAspect="1"/>
          </p:cNvGraphicFramePr>
          <p:nvPr>
            <p:ph idx="4294967295"/>
          </p:nvPr>
        </p:nvGraphicFramePr>
        <p:xfrm>
          <a:off x="6480000" y="2695731"/>
          <a:ext cx="4419600" cy="3314700"/>
        </p:xfrm>
        <a:graphic>
          <a:graphicData uri="http://schemas.openxmlformats.org/presentationml/2006/ole">
            <mc:AlternateContent xmlns:mc="http://schemas.openxmlformats.org/markup-compatibility/2006">
              <mc:Choice xmlns:v="urn:schemas-microsoft-com:vml" Requires="v">
                <p:oleObj r:id="rId3" imgW="3824605" imgH="2870200" progId="PowerPoint.Slide.8">
                  <p:embed/>
                </p:oleObj>
              </mc:Choice>
              <mc:Fallback>
                <p:oleObj r:id="rId3" imgW="3824605" imgH="2870200" progId="PowerPoint.Slide.8">
                  <p:embed/>
                  <p:pic>
                    <p:nvPicPr>
                      <p:cNvPr id="0" name="Object 12"/>
                      <p:cNvPicPr>
                        <a:picLocks noGrp="1" noChangeAspect="1" noChangeArrowheads="1"/>
                      </p:cNvPicPr>
                      <p:nvPr/>
                    </p:nvPicPr>
                    <p:blipFill>
                      <a:blip r:embed="rId4">
                        <a:extLst>
                          <a:ext uri="{28A0092B-C50C-407E-A947-70E740481C1C}">
                            <a14:useLocalDpi xmlns:a14="http://schemas.microsoft.com/office/drawing/2010/main" val="0"/>
                          </a:ext>
                        </a:extLst>
                      </a:blip>
                      <a:srcRect l="5769" t="6667" r="9616" b="17778"/>
                      <a:stretch>
                        <a:fillRect/>
                      </a:stretch>
                    </p:blipFill>
                    <p:spPr bwMode="auto">
                      <a:xfrm>
                        <a:off x="6480000" y="2695731"/>
                        <a:ext cx="44196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10" name="文本框 9"/>
          <p:cNvSpPr txBox="1"/>
          <p:nvPr/>
        </p:nvSpPr>
        <p:spPr>
          <a:xfrm>
            <a:off x="1680000" y="244359"/>
            <a:ext cx="5568000" cy="584775"/>
          </a:xfrm>
          <a:prstGeom prst="rect">
            <a:avLst/>
          </a:prstGeom>
          <a:noFill/>
        </p:spPr>
        <p:txBody>
          <a:bodyPr wrap="square" rtlCol="0">
            <a:spAutoFit/>
          </a:bodyPr>
          <a:lstStyle/>
          <a:p>
            <a:r>
              <a:rPr lang="zh-CN" altLang="en-US" sz="3200" b="1" dirty="0">
                <a:cs typeface="+mn-ea"/>
                <a:sym typeface="+mn-lt"/>
              </a:rPr>
              <a:t>预防习惯性违章</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4" name="Text Box 8"/>
          <p:cNvSpPr txBox="1">
            <a:spLocks noChangeArrowheads="1"/>
          </p:cNvSpPr>
          <p:nvPr/>
        </p:nvSpPr>
        <p:spPr bwMode="auto">
          <a:xfrm>
            <a:off x="1152000" y="2373000"/>
            <a:ext cx="6096000" cy="323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30000"/>
              </a:lnSpc>
            </a:pPr>
            <a:r>
              <a:rPr lang="en-US" altLang="zh-CN" sz="2665" b="1" dirty="0">
                <a:latin typeface="+mn-lt"/>
                <a:ea typeface="+mn-ea"/>
                <a:cs typeface="+mn-ea"/>
                <a:sym typeface="+mn-lt"/>
              </a:rPr>
              <a:t>    1</a:t>
            </a:r>
            <a:r>
              <a:rPr lang="zh-CN" altLang="en-US" sz="2665" b="1" dirty="0">
                <a:latin typeface="+mn-lt"/>
                <a:ea typeface="+mn-ea"/>
                <a:cs typeface="+mn-ea"/>
                <a:sym typeface="+mn-lt"/>
              </a:rPr>
              <a:t>、让习惯性违章者抄写安全规程。</a:t>
            </a:r>
          </a:p>
          <a:p>
            <a:pPr eaLnBrk="1" hangingPunct="1">
              <a:lnSpc>
                <a:spcPct val="130000"/>
              </a:lnSpc>
            </a:pPr>
            <a:r>
              <a:rPr lang="zh-CN" altLang="en-US" sz="2665" b="1" dirty="0">
                <a:latin typeface="+mn-lt"/>
                <a:ea typeface="+mn-ea"/>
                <a:cs typeface="+mn-ea"/>
                <a:sym typeface="+mn-lt"/>
              </a:rPr>
              <a:t>    </a:t>
            </a:r>
            <a:r>
              <a:rPr lang="en-US" altLang="zh-CN" sz="2665" b="1" dirty="0">
                <a:latin typeface="+mn-lt"/>
                <a:ea typeface="+mn-ea"/>
                <a:cs typeface="+mn-ea"/>
                <a:sym typeface="+mn-lt"/>
              </a:rPr>
              <a:t>2</a:t>
            </a:r>
            <a:r>
              <a:rPr lang="zh-CN" altLang="en-US" sz="2665" b="1" dirty="0">
                <a:latin typeface="+mn-lt"/>
                <a:ea typeface="+mn-ea"/>
                <a:cs typeface="+mn-ea"/>
                <a:sym typeface="+mn-lt"/>
              </a:rPr>
              <a:t>、让其作出检讨并写出保证书。</a:t>
            </a:r>
          </a:p>
          <a:p>
            <a:pPr eaLnBrk="1" hangingPunct="1">
              <a:lnSpc>
                <a:spcPct val="130000"/>
              </a:lnSpc>
            </a:pPr>
            <a:r>
              <a:rPr lang="zh-CN" altLang="en-US" sz="2665" b="1" dirty="0">
                <a:latin typeface="+mn-lt"/>
                <a:ea typeface="+mn-ea"/>
                <a:cs typeface="+mn-ea"/>
                <a:sym typeface="+mn-lt"/>
              </a:rPr>
              <a:t>    </a:t>
            </a:r>
            <a:r>
              <a:rPr lang="en-US" altLang="zh-CN" sz="2665" b="1" dirty="0">
                <a:latin typeface="+mn-lt"/>
                <a:ea typeface="+mn-ea"/>
                <a:cs typeface="+mn-ea"/>
                <a:sym typeface="+mn-lt"/>
              </a:rPr>
              <a:t>3</a:t>
            </a:r>
            <a:r>
              <a:rPr lang="zh-CN" altLang="en-US" sz="2665" b="1" dirty="0">
                <a:latin typeface="+mn-lt"/>
                <a:ea typeface="+mn-ea"/>
                <a:cs typeface="+mn-ea"/>
                <a:sym typeface="+mn-lt"/>
              </a:rPr>
              <a:t>、对其违章行为予以曝光。</a:t>
            </a:r>
          </a:p>
          <a:p>
            <a:pPr eaLnBrk="1" hangingPunct="1">
              <a:lnSpc>
                <a:spcPct val="130000"/>
              </a:lnSpc>
            </a:pPr>
            <a:r>
              <a:rPr lang="zh-CN" altLang="en-US" sz="2665" b="1" dirty="0">
                <a:latin typeface="+mn-lt"/>
                <a:ea typeface="+mn-ea"/>
                <a:cs typeface="+mn-ea"/>
                <a:sym typeface="+mn-lt"/>
              </a:rPr>
              <a:t>    </a:t>
            </a:r>
            <a:r>
              <a:rPr lang="en-US" altLang="zh-CN" sz="2665" b="1" dirty="0">
                <a:latin typeface="+mn-lt"/>
                <a:ea typeface="+mn-ea"/>
                <a:cs typeface="+mn-ea"/>
                <a:sym typeface="+mn-lt"/>
              </a:rPr>
              <a:t>4</a:t>
            </a:r>
            <a:r>
              <a:rPr lang="zh-CN" altLang="en-US" sz="2665" b="1" dirty="0">
                <a:latin typeface="+mn-lt"/>
                <a:ea typeface="+mn-ea"/>
                <a:cs typeface="+mn-ea"/>
                <a:sym typeface="+mn-lt"/>
              </a:rPr>
              <a:t>、让其当义务安全员纠正违章行为。</a:t>
            </a:r>
          </a:p>
          <a:p>
            <a:pPr eaLnBrk="1" hangingPunct="1">
              <a:lnSpc>
                <a:spcPct val="130000"/>
              </a:lnSpc>
            </a:pPr>
            <a:r>
              <a:rPr lang="zh-CN" altLang="en-US" sz="2665" b="1" dirty="0">
                <a:latin typeface="+mn-lt"/>
                <a:ea typeface="+mn-ea"/>
                <a:cs typeface="+mn-ea"/>
                <a:sym typeface="+mn-lt"/>
              </a:rPr>
              <a:t>    </a:t>
            </a:r>
            <a:r>
              <a:rPr lang="en-US" altLang="zh-CN" sz="2665" b="1" dirty="0">
                <a:latin typeface="+mn-lt"/>
                <a:ea typeface="+mn-ea"/>
                <a:cs typeface="+mn-ea"/>
                <a:sym typeface="+mn-lt"/>
              </a:rPr>
              <a:t>5</a:t>
            </a:r>
            <a:r>
              <a:rPr lang="zh-CN" altLang="en-US" sz="2665" b="1" dirty="0">
                <a:latin typeface="+mn-lt"/>
                <a:ea typeface="+mn-ea"/>
                <a:cs typeface="+mn-ea"/>
                <a:sym typeface="+mn-lt"/>
              </a:rPr>
              <a:t>、对其进行强制培训。</a:t>
            </a:r>
          </a:p>
          <a:p>
            <a:pPr eaLnBrk="1" hangingPunct="1">
              <a:lnSpc>
                <a:spcPct val="130000"/>
              </a:lnSpc>
            </a:pPr>
            <a:r>
              <a:rPr lang="zh-CN" altLang="en-US" sz="2665" b="1" dirty="0">
                <a:latin typeface="+mn-lt"/>
                <a:ea typeface="+mn-ea"/>
                <a:cs typeface="+mn-ea"/>
                <a:sym typeface="+mn-lt"/>
              </a:rPr>
              <a:t>    </a:t>
            </a:r>
            <a:r>
              <a:rPr lang="en-US" altLang="zh-CN" sz="2665" b="1" dirty="0">
                <a:latin typeface="+mn-lt"/>
                <a:ea typeface="+mn-ea"/>
                <a:cs typeface="+mn-ea"/>
                <a:sym typeface="+mn-lt"/>
              </a:rPr>
              <a:t>6</a:t>
            </a:r>
            <a:r>
              <a:rPr lang="zh-CN" altLang="en-US" sz="2665" b="1" dirty="0">
                <a:latin typeface="+mn-lt"/>
                <a:ea typeface="+mn-ea"/>
                <a:cs typeface="+mn-ea"/>
                <a:sym typeface="+mn-lt"/>
              </a:rPr>
              <a:t>、对拒不改正者调岗或辞退。</a:t>
            </a:r>
            <a:endParaRPr lang="zh-CN" altLang="en-US" sz="2400" b="1" dirty="0">
              <a:latin typeface="+mn-lt"/>
              <a:ea typeface="+mn-ea"/>
              <a:cs typeface="+mn-ea"/>
              <a:sym typeface="+mn-lt"/>
            </a:endParaRPr>
          </a:p>
        </p:txBody>
      </p:sp>
      <p:sp>
        <p:nvSpPr>
          <p:cNvPr id="68615" name="Rectangle 9"/>
          <p:cNvSpPr>
            <a:spLocks noChangeArrowheads="1"/>
          </p:cNvSpPr>
          <p:nvPr/>
        </p:nvSpPr>
        <p:spPr bwMode="auto">
          <a:xfrm>
            <a:off x="2667001" y="990600"/>
            <a:ext cx="687399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4000" b="1">
                <a:solidFill>
                  <a:srgbClr val="FF3300"/>
                </a:solidFill>
                <a:latin typeface="+mn-lt"/>
                <a:ea typeface="+mn-ea"/>
                <a:cs typeface="+mn-ea"/>
                <a:sym typeface="+mn-lt"/>
              </a:rPr>
              <a:t>班组纠正习惯性违章者的办法</a:t>
            </a:r>
          </a:p>
        </p:txBody>
      </p:sp>
      <p:pic>
        <p:nvPicPr>
          <p:cNvPr id="68617"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6000" y="2181001"/>
            <a:ext cx="3371851" cy="2800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文本框 9"/>
          <p:cNvSpPr txBox="1"/>
          <p:nvPr/>
        </p:nvSpPr>
        <p:spPr>
          <a:xfrm>
            <a:off x="1680000" y="244359"/>
            <a:ext cx="5568000" cy="584775"/>
          </a:xfrm>
          <a:prstGeom prst="rect">
            <a:avLst/>
          </a:prstGeom>
          <a:noFill/>
        </p:spPr>
        <p:txBody>
          <a:bodyPr wrap="square" rtlCol="0">
            <a:spAutoFit/>
          </a:bodyPr>
          <a:lstStyle/>
          <a:p>
            <a:r>
              <a:rPr lang="zh-CN" altLang="en-US" sz="3200" b="1" dirty="0">
                <a:cs typeface="+mn-ea"/>
                <a:sym typeface="+mn-lt"/>
              </a:rPr>
              <a:t>预防习惯性违章</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2" name="Text Box 11"/>
          <p:cNvSpPr txBox="1">
            <a:spLocks noChangeArrowheads="1"/>
          </p:cNvSpPr>
          <p:nvPr/>
        </p:nvSpPr>
        <p:spPr bwMode="auto">
          <a:xfrm>
            <a:off x="432000" y="2277001"/>
            <a:ext cx="8169275" cy="2712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30000"/>
              </a:lnSpc>
            </a:pPr>
            <a:r>
              <a:rPr lang="en-US" altLang="zh-CN" sz="2665" b="1" dirty="0">
                <a:latin typeface="+mn-lt"/>
                <a:ea typeface="+mn-ea"/>
                <a:cs typeface="+mn-ea"/>
                <a:sym typeface="+mn-lt"/>
              </a:rPr>
              <a:t>1</a:t>
            </a:r>
            <a:r>
              <a:rPr lang="zh-CN" altLang="en-US" sz="2665" b="1" dirty="0">
                <a:latin typeface="+mn-lt"/>
                <a:ea typeface="+mn-ea"/>
                <a:cs typeface="+mn-ea"/>
                <a:sym typeface="+mn-lt"/>
              </a:rPr>
              <a:t>、加强学习，端正态度，提高认识。</a:t>
            </a:r>
          </a:p>
          <a:p>
            <a:pPr eaLnBrk="1" hangingPunct="1">
              <a:lnSpc>
                <a:spcPct val="130000"/>
              </a:lnSpc>
            </a:pPr>
            <a:r>
              <a:rPr lang="en-US" altLang="zh-CN" sz="2665" b="1" dirty="0">
                <a:latin typeface="+mn-lt"/>
                <a:ea typeface="+mn-ea"/>
                <a:cs typeface="+mn-ea"/>
                <a:sym typeface="+mn-lt"/>
              </a:rPr>
              <a:t>2</a:t>
            </a:r>
            <a:r>
              <a:rPr lang="zh-CN" altLang="en-US" sz="2665" b="1" dirty="0">
                <a:latin typeface="+mn-lt"/>
                <a:ea typeface="+mn-ea"/>
                <a:cs typeface="+mn-ea"/>
                <a:sym typeface="+mn-lt"/>
              </a:rPr>
              <a:t>、积极参加培训，提升自我防护能力。</a:t>
            </a:r>
          </a:p>
          <a:p>
            <a:pPr eaLnBrk="1" hangingPunct="1">
              <a:lnSpc>
                <a:spcPct val="130000"/>
              </a:lnSpc>
            </a:pPr>
            <a:r>
              <a:rPr lang="en-US" altLang="zh-CN" sz="2665" b="1" dirty="0">
                <a:latin typeface="+mn-lt"/>
                <a:ea typeface="+mn-ea"/>
                <a:cs typeface="+mn-ea"/>
                <a:sym typeface="+mn-lt"/>
              </a:rPr>
              <a:t>3</a:t>
            </a:r>
            <a:r>
              <a:rPr lang="zh-CN" altLang="en-US" sz="2665" b="1" dirty="0">
                <a:latin typeface="+mn-lt"/>
                <a:ea typeface="+mn-ea"/>
                <a:cs typeface="+mn-ea"/>
                <a:sym typeface="+mn-lt"/>
              </a:rPr>
              <a:t>、自觉规范行为，下决心不违章。</a:t>
            </a:r>
          </a:p>
          <a:p>
            <a:pPr eaLnBrk="1" hangingPunct="1">
              <a:lnSpc>
                <a:spcPct val="130000"/>
              </a:lnSpc>
            </a:pPr>
            <a:r>
              <a:rPr lang="en-US" altLang="zh-CN" sz="2665" b="1" dirty="0">
                <a:latin typeface="+mn-lt"/>
                <a:ea typeface="+mn-ea"/>
                <a:cs typeface="+mn-ea"/>
                <a:sym typeface="+mn-lt"/>
              </a:rPr>
              <a:t>4</a:t>
            </a:r>
            <a:r>
              <a:rPr lang="zh-CN" altLang="en-US" sz="2665" b="1" dirty="0">
                <a:latin typeface="+mn-lt"/>
                <a:ea typeface="+mn-ea"/>
                <a:cs typeface="+mn-ea"/>
                <a:sym typeface="+mn-lt"/>
              </a:rPr>
              <a:t>、虚心接受他别人的监督。</a:t>
            </a:r>
          </a:p>
          <a:p>
            <a:pPr eaLnBrk="1" hangingPunct="1">
              <a:lnSpc>
                <a:spcPct val="130000"/>
              </a:lnSpc>
            </a:pPr>
            <a:r>
              <a:rPr lang="en-US" altLang="zh-CN" sz="2665" b="1" dirty="0">
                <a:latin typeface="+mn-lt"/>
                <a:ea typeface="+mn-ea"/>
                <a:cs typeface="+mn-ea"/>
                <a:sym typeface="+mn-lt"/>
              </a:rPr>
              <a:t>5</a:t>
            </a:r>
            <a:r>
              <a:rPr lang="zh-CN" altLang="en-US" sz="2665" b="1" dirty="0">
                <a:latin typeface="+mn-lt"/>
                <a:ea typeface="+mn-ea"/>
                <a:cs typeface="+mn-ea"/>
                <a:sym typeface="+mn-lt"/>
              </a:rPr>
              <a:t>、勇于监督别人的违章行为。</a:t>
            </a:r>
          </a:p>
        </p:txBody>
      </p:sp>
      <p:sp>
        <p:nvSpPr>
          <p:cNvPr id="70663" name="Rectangle 12"/>
          <p:cNvSpPr>
            <a:spLocks noChangeArrowheads="1"/>
          </p:cNvSpPr>
          <p:nvPr/>
        </p:nvSpPr>
        <p:spPr bwMode="auto">
          <a:xfrm>
            <a:off x="2895600" y="1066802"/>
            <a:ext cx="620714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600" b="1">
                <a:solidFill>
                  <a:srgbClr val="FF0000"/>
                </a:solidFill>
                <a:latin typeface="+mn-lt"/>
                <a:ea typeface="+mn-ea"/>
                <a:cs typeface="+mn-ea"/>
                <a:sym typeface="+mn-lt"/>
              </a:rPr>
              <a:t>职工个人怎样预防习惯性违章</a:t>
            </a:r>
          </a:p>
        </p:txBody>
      </p:sp>
      <p:pic>
        <p:nvPicPr>
          <p:cNvPr id="70665"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2000" y="2301893"/>
            <a:ext cx="4210051" cy="2863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文本框 9"/>
          <p:cNvSpPr txBox="1"/>
          <p:nvPr/>
        </p:nvSpPr>
        <p:spPr>
          <a:xfrm>
            <a:off x="1680000" y="244359"/>
            <a:ext cx="5568000" cy="584775"/>
          </a:xfrm>
          <a:prstGeom prst="rect">
            <a:avLst/>
          </a:prstGeom>
          <a:noFill/>
        </p:spPr>
        <p:txBody>
          <a:bodyPr wrap="square" rtlCol="0">
            <a:spAutoFit/>
          </a:bodyPr>
          <a:lstStyle/>
          <a:p>
            <a:r>
              <a:rPr lang="zh-CN" altLang="en-US" sz="3200" b="1" dirty="0">
                <a:cs typeface="+mn-ea"/>
                <a:sym typeface="+mn-lt"/>
              </a:rPr>
              <a:t>预防习惯性违章</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11" name="Text Box 9"/>
          <p:cNvSpPr txBox="1">
            <a:spLocks noChangeArrowheads="1"/>
          </p:cNvSpPr>
          <p:nvPr/>
        </p:nvSpPr>
        <p:spPr bwMode="auto">
          <a:xfrm>
            <a:off x="1676400" y="1905001"/>
            <a:ext cx="5791200" cy="3883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spcBef>
                <a:spcPct val="50000"/>
              </a:spcBef>
            </a:pPr>
            <a:r>
              <a:rPr lang="en-US" altLang="zh-CN" sz="4000" dirty="0">
                <a:solidFill>
                  <a:srgbClr val="0000FF"/>
                </a:solidFill>
                <a:latin typeface="+mn-lt"/>
                <a:ea typeface="+mn-ea"/>
                <a:cs typeface="+mn-ea"/>
                <a:sym typeface="+mn-lt"/>
              </a:rPr>
              <a:t> </a:t>
            </a:r>
            <a:r>
              <a:rPr lang="en-US" altLang="zh-CN" sz="2000" b="1" dirty="0">
                <a:latin typeface="+mn-lt"/>
                <a:ea typeface="+mn-ea"/>
                <a:cs typeface="+mn-ea"/>
                <a:sym typeface="+mn-lt"/>
              </a:rPr>
              <a:t>■</a:t>
            </a:r>
            <a:r>
              <a:rPr lang="en-US" altLang="zh-CN" sz="2400" b="1" dirty="0">
                <a:latin typeface="+mn-lt"/>
                <a:ea typeface="+mn-ea"/>
                <a:cs typeface="+mn-ea"/>
                <a:sym typeface="+mn-lt"/>
              </a:rPr>
              <a:t> </a:t>
            </a:r>
            <a:r>
              <a:rPr lang="en-US" altLang="zh-CN" sz="2400" b="1" dirty="0">
                <a:solidFill>
                  <a:srgbClr val="660066"/>
                </a:solidFill>
                <a:latin typeface="+mn-lt"/>
                <a:ea typeface="+mn-ea"/>
                <a:cs typeface="+mn-ea"/>
                <a:sym typeface="+mn-lt"/>
              </a:rPr>
              <a:t> </a:t>
            </a:r>
            <a:r>
              <a:rPr lang="zh-CN" altLang="en-US" sz="2400" b="1" dirty="0">
                <a:latin typeface="+mn-lt"/>
                <a:ea typeface="+mn-ea"/>
                <a:cs typeface="+mn-ea"/>
                <a:sym typeface="+mn-lt"/>
              </a:rPr>
              <a:t>必须遵守公司安全生产规章制度</a:t>
            </a:r>
          </a:p>
          <a:p>
            <a:pPr eaLnBrk="1" hangingPunct="1">
              <a:lnSpc>
                <a:spcPct val="150000"/>
              </a:lnSpc>
              <a:spcBef>
                <a:spcPct val="50000"/>
              </a:spcBef>
            </a:pPr>
            <a:r>
              <a:rPr lang="zh-CN" altLang="en-US" sz="2000" b="1" dirty="0">
                <a:latin typeface="+mn-lt"/>
                <a:ea typeface="+mn-ea"/>
                <a:cs typeface="+mn-ea"/>
                <a:sym typeface="+mn-lt"/>
              </a:rPr>
              <a:t> ■</a:t>
            </a:r>
            <a:r>
              <a:rPr lang="zh-CN" altLang="en-US" sz="2400" b="1" dirty="0">
                <a:latin typeface="+mn-lt"/>
                <a:ea typeface="+mn-ea"/>
                <a:cs typeface="+mn-ea"/>
                <a:sym typeface="+mn-lt"/>
              </a:rPr>
              <a:t> 必须经安全培训考核合格后才能上岗</a:t>
            </a:r>
          </a:p>
          <a:p>
            <a:pPr eaLnBrk="1" hangingPunct="1">
              <a:lnSpc>
                <a:spcPct val="150000"/>
              </a:lnSpc>
              <a:spcBef>
                <a:spcPct val="50000"/>
              </a:spcBef>
            </a:pPr>
            <a:r>
              <a:rPr lang="zh-CN" altLang="en-US" sz="2400" b="1" dirty="0">
                <a:latin typeface="+mn-lt"/>
                <a:ea typeface="+mn-ea"/>
                <a:cs typeface="+mn-ea"/>
                <a:sym typeface="+mn-lt"/>
              </a:rPr>
              <a:t> </a:t>
            </a:r>
            <a:r>
              <a:rPr lang="zh-CN" altLang="en-US" sz="2000" b="1" dirty="0">
                <a:latin typeface="+mn-lt"/>
                <a:ea typeface="+mn-ea"/>
                <a:cs typeface="+mn-ea"/>
                <a:sym typeface="+mn-lt"/>
              </a:rPr>
              <a:t>■</a:t>
            </a:r>
            <a:r>
              <a:rPr lang="zh-CN" altLang="en-US" sz="2400" b="1" dirty="0">
                <a:latin typeface="+mn-lt"/>
                <a:ea typeface="+mn-ea"/>
                <a:cs typeface="+mn-ea"/>
                <a:sym typeface="+mn-lt"/>
              </a:rPr>
              <a:t> 必须了解本岗位的危险危害因素</a:t>
            </a:r>
          </a:p>
          <a:p>
            <a:pPr eaLnBrk="1" hangingPunct="1">
              <a:lnSpc>
                <a:spcPct val="150000"/>
              </a:lnSpc>
              <a:spcBef>
                <a:spcPct val="50000"/>
              </a:spcBef>
            </a:pPr>
            <a:r>
              <a:rPr lang="zh-CN" altLang="en-US" sz="2400" b="1" dirty="0">
                <a:latin typeface="+mn-lt"/>
                <a:ea typeface="+mn-ea"/>
                <a:cs typeface="+mn-ea"/>
                <a:sym typeface="+mn-lt"/>
              </a:rPr>
              <a:t> </a:t>
            </a:r>
            <a:r>
              <a:rPr lang="zh-CN" altLang="en-US" sz="2000" b="1" dirty="0">
                <a:latin typeface="+mn-lt"/>
                <a:ea typeface="+mn-ea"/>
                <a:cs typeface="+mn-ea"/>
                <a:sym typeface="+mn-lt"/>
              </a:rPr>
              <a:t>■</a:t>
            </a:r>
            <a:r>
              <a:rPr lang="zh-CN" altLang="en-US" sz="2400" b="1" dirty="0">
                <a:latin typeface="+mn-lt"/>
                <a:ea typeface="+mn-ea"/>
                <a:cs typeface="+mn-ea"/>
                <a:sym typeface="+mn-lt"/>
              </a:rPr>
              <a:t> 必须正确佩戴和使用劳动防护用品</a:t>
            </a:r>
          </a:p>
          <a:p>
            <a:pPr eaLnBrk="1" hangingPunct="1">
              <a:lnSpc>
                <a:spcPct val="150000"/>
              </a:lnSpc>
              <a:spcBef>
                <a:spcPct val="50000"/>
              </a:spcBef>
            </a:pPr>
            <a:r>
              <a:rPr lang="zh-CN" altLang="en-US" sz="2400" b="1" dirty="0">
                <a:latin typeface="+mn-lt"/>
                <a:ea typeface="+mn-ea"/>
                <a:cs typeface="+mn-ea"/>
                <a:sym typeface="+mn-lt"/>
              </a:rPr>
              <a:t> </a:t>
            </a:r>
            <a:r>
              <a:rPr lang="zh-CN" altLang="en-US" sz="2000" b="1" dirty="0">
                <a:latin typeface="+mn-lt"/>
                <a:ea typeface="+mn-ea"/>
                <a:cs typeface="+mn-ea"/>
                <a:sym typeface="+mn-lt"/>
              </a:rPr>
              <a:t>■</a:t>
            </a:r>
            <a:r>
              <a:rPr lang="zh-CN" altLang="en-US" sz="2400" b="1" dirty="0">
                <a:latin typeface="+mn-lt"/>
                <a:ea typeface="+mn-ea"/>
                <a:cs typeface="+mn-ea"/>
                <a:sym typeface="+mn-lt"/>
              </a:rPr>
              <a:t> 必须严格遵守特种作业安全要求</a:t>
            </a:r>
          </a:p>
        </p:txBody>
      </p:sp>
      <p:pic>
        <p:nvPicPr>
          <p:cNvPr id="72712" name="Picture 11"/>
          <p:cNvPicPr>
            <a:picLocks noChangeAspect="1" noChangeArrowheads="1"/>
          </p:cNvPicPr>
          <p:nvPr/>
        </p:nvPicPr>
        <p:blipFill>
          <a:blip r:embed="rId3">
            <a:extLst>
              <a:ext uri="{28A0092B-C50C-407E-A947-70E740481C1C}">
                <a14:useLocalDpi xmlns:a14="http://schemas.microsoft.com/office/drawing/2010/main" val="0"/>
              </a:ext>
            </a:extLst>
          </a:blip>
          <a:srcRect l="4625" r="5202" b="4082"/>
          <a:stretch>
            <a:fillRect/>
          </a:stretch>
        </p:blipFill>
        <p:spPr bwMode="auto">
          <a:xfrm>
            <a:off x="7543800" y="2239784"/>
            <a:ext cx="29718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3" name="Rectangle 13"/>
          <p:cNvSpPr>
            <a:spLocks noChangeArrowheads="1"/>
          </p:cNvSpPr>
          <p:nvPr/>
        </p:nvSpPr>
        <p:spPr bwMode="auto">
          <a:xfrm>
            <a:off x="5257800" y="1143000"/>
            <a:ext cx="172835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4000" b="1">
                <a:solidFill>
                  <a:srgbClr val="FF0000"/>
                </a:solidFill>
                <a:latin typeface="+mn-lt"/>
                <a:ea typeface="+mn-ea"/>
                <a:cs typeface="+mn-ea"/>
                <a:sym typeface="+mn-lt"/>
              </a:rPr>
              <a:t>五必须</a:t>
            </a:r>
          </a:p>
        </p:txBody>
      </p:sp>
      <p:sp>
        <p:nvSpPr>
          <p:cNvPr id="10" name="文本框 9"/>
          <p:cNvSpPr txBox="1"/>
          <p:nvPr/>
        </p:nvSpPr>
        <p:spPr>
          <a:xfrm>
            <a:off x="1680000" y="244359"/>
            <a:ext cx="5568000" cy="584775"/>
          </a:xfrm>
          <a:prstGeom prst="rect">
            <a:avLst/>
          </a:prstGeom>
          <a:noFill/>
        </p:spPr>
        <p:txBody>
          <a:bodyPr wrap="square" rtlCol="0">
            <a:spAutoFit/>
          </a:bodyPr>
          <a:lstStyle/>
          <a:p>
            <a:r>
              <a:rPr lang="zh-CN" altLang="en-US" sz="3200" b="1" dirty="0">
                <a:cs typeface="+mn-ea"/>
                <a:sym typeface="+mn-lt"/>
              </a:rPr>
              <a:t>从业人员安全须知</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9" name="Text Box 9"/>
          <p:cNvSpPr txBox="1">
            <a:spLocks noChangeArrowheads="1"/>
          </p:cNvSpPr>
          <p:nvPr/>
        </p:nvSpPr>
        <p:spPr bwMode="auto">
          <a:xfrm>
            <a:off x="1392000" y="1181354"/>
            <a:ext cx="5389800" cy="4668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40000"/>
              </a:lnSpc>
            </a:pPr>
            <a:r>
              <a:rPr lang="en-US" altLang="zh-CN" sz="4000" b="1" dirty="0">
                <a:solidFill>
                  <a:srgbClr val="0000FF"/>
                </a:solidFill>
                <a:latin typeface="+mn-lt"/>
                <a:ea typeface="+mn-ea"/>
                <a:cs typeface="+mn-ea"/>
                <a:sym typeface="+mn-lt"/>
              </a:rPr>
              <a:t>           </a:t>
            </a:r>
            <a:r>
              <a:rPr lang="zh-CN" altLang="en-US" sz="4000" b="1" dirty="0">
                <a:solidFill>
                  <a:srgbClr val="FF0000"/>
                </a:solidFill>
                <a:latin typeface="+mn-lt"/>
                <a:ea typeface="+mn-ea"/>
                <a:cs typeface="+mn-ea"/>
                <a:sym typeface="+mn-lt"/>
              </a:rPr>
              <a:t>五严禁</a:t>
            </a:r>
          </a:p>
          <a:p>
            <a:pPr eaLnBrk="1" hangingPunct="1">
              <a:lnSpc>
                <a:spcPct val="140000"/>
              </a:lnSpc>
            </a:pPr>
            <a:endParaRPr lang="zh-CN" altLang="en-US" sz="800" b="1" dirty="0">
              <a:latin typeface="+mn-lt"/>
              <a:ea typeface="+mn-ea"/>
              <a:cs typeface="+mn-ea"/>
              <a:sym typeface="+mn-lt"/>
            </a:endParaRPr>
          </a:p>
          <a:p>
            <a:pPr eaLnBrk="1" hangingPunct="1">
              <a:lnSpc>
                <a:spcPct val="140000"/>
              </a:lnSpc>
            </a:pPr>
            <a:r>
              <a:rPr lang="zh-CN" altLang="en-US" sz="2000" b="1" dirty="0">
                <a:solidFill>
                  <a:srgbClr val="CC3300"/>
                </a:solidFill>
                <a:latin typeface="+mn-lt"/>
                <a:ea typeface="+mn-ea"/>
                <a:cs typeface="+mn-ea"/>
                <a:sym typeface="+mn-lt"/>
              </a:rPr>
              <a:t>▲</a:t>
            </a:r>
            <a:r>
              <a:rPr lang="zh-CN" altLang="en-US" sz="2400" b="1" dirty="0">
                <a:latin typeface="+mn-lt"/>
                <a:ea typeface="+mn-ea"/>
                <a:cs typeface="+mn-ea"/>
                <a:sym typeface="+mn-lt"/>
              </a:rPr>
              <a:t>  严禁擅自拆除戓移动安全装置</a:t>
            </a:r>
          </a:p>
          <a:p>
            <a:pPr eaLnBrk="1" hangingPunct="1">
              <a:lnSpc>
                <a:spcPct val="140000"/>
              </a:lnSpc>
            </a:pPr>
            <a:r>
              <a:rPr lang="zh-CN" altLang="en-US" sz="2400" b="1" dirty="0">
                <a:latin typeface="+mn-lt"/>
                <a:ea typeface="+mn-ea"/>
                <a:cs typeface="+mn-ea"/>
                <a:sym typeface="+mn-lt"/>
              </a:rPr>
              <a:t>和安全标志</a:t>
            </a:r>
          </a:p>
          <a:p>
            <a:pPr eaLnBrk="1" hangingPunct="1">
              <a:lnSpc>
                <a:spcPct val="140000"/>
              </a:lnSpc>
            </a:pPr>
            <a:r>
              <a:rPr lang="zh-CN" altLang="en-US" sz="2000" b="1" dirty="0">
                <a:solidFill>
                  <a:srgbClr val="CC3300"/>
                </a:solidFill>
                <a:latin typeface="+mn-lt"/>
                <a:ea typeface="+mn-ea"/>
                <a:cs typeface="+mn-ea"/>
                <a:sym typeface="+mn-lt"/>
              </a:rPr>
              <a:t>▲</a:t>
            </a:r>
            <a:r>
              <a:rPr lang="zh-CN" altLang="en-US" sz="2400" b="1" dirty="0">
                <a:latin typeface="+mn-lt"/>
                <a:ea typeface="+mn-ea"/>
                <a:cs typeface="+mn-ea"/>
                <a:sym typeface="+mn-lt"/>
              </a:rPr>
              <a:t>  严禁擅自触摸与己无关的设备、</a:t>
            </a:r>
          </a:p>
          <a:p>
            <a:pPr eaLnBrk="1" hangingPunct="1">
              <a:lnSpc>
                <a:spcPct val="140000"/>
              </a:lnSpc>
            </a:pPr>
            <a:r>
              <a:rPr lang="zh-CN" altLang="en-US" sz="2400" b="1" dirty="0">
                <a:latin typeface="+mn-lt"/>
                <a:ea typeface="+mn-ea"/>
                <a:cs typeface="+mn-ea"/>
                <a:sym typeface="+mn-lt"/>
              </a:rPr>
              <a:t>设施</a:t>
            </a:r>
          </a:p>
          <a:p>
            <a:pPr eaLnBrk="1" hangingPunct="1">
              <a:lnSpc>
                <a:spcPct val="140000"/>
              </a:lnSpc>
            </a:pPr>
            <a:r>
              <a:rPr lang="zh-CN" altLang="en-US" sz="2000" b="1" dirty="0">
                <a:solidFill>
                  <a:srgbClr val="CC3300"/>
                </a:solidFill>
                <a:latin typeface="+mn-lt"/>
                <a:ea typeface="+mn-ea"/>
                <a:cs typeface="+mn-ea"/>
                <a:sym typeface="+mn-lt"/>
              </a:rPr>
              <a:t>▲</a:t>
            </a:r>
            <a:r>
              <a:rPr lang="zh-CN" altLang="en-US" sz="2400" b="1" dirty="0">
                <a:latin typeface="+mn-lt"/>
                <a:ea typeface="+mn-ea"/>
                <a:cs typeface="+mn-ea"/>
                <a:sym typeface="+mn-lt"/>
              </a:rPr>
              <a:t>  严禁串岗、睡岗或嬉戏打闹</a:t>
            </a:r>
          </a:p>
          <a:p>
            <a:pPr eaLnBrk="1" hangingPunct="1">
              <a:lnSpc>
                <a:spcPct val="140000"/>
              </a:lnSpc>
            </a:pPr>
            <a:r>
              <a:rPr lang="zh-CN" altLang="en-US" sz="2000" b="1" dirty="0">
                <a:solidFill>
                  <a:srgbClr val="CC3300"/>
                </a:solidFill>
                <a:latin typeface="+mn-lt"/>
                <a:ea typeface="+mn-ea"/>
                <a:cs typeface="+mn-ea"/>
                <a:sym typeface="+mn-lt"/>
              </a:rPr>
              <a:t>▲</a:t>
            </a:r>
            <a:r>
              <a:rPr lang="zh-CN" altLang="en-US" sz="2400" b="1" dirty="0">
                <a:latin typeface="+mn-lt"/>
                <a:ea typeface="+mn-ea"/>
                <a:cs typeface="+mn-ea"/>
                <a:sym typeface="+mn-lt"/>
              </a:rPr>
              <a:t>  严禁在禁火区域内吸烟、动火</a:t>
            </a:r>
          </a:p>
          <a:p>
            <a:pPr eaLnBrk="1" hangingPunct="1">
              <a:lnSpc>
                <a:spcPct val="140000"/>
              </a:lnSpc>
            </a:pPr>
            <a:r>
              <a:rPr lang="zh-CN" altLang="en-US" sz="2000" b="1" dirty="0">
                <a:solidFill>
                  <a:srgbClr val="CC3300"/>
                </a:solidFill>
                <a:latin typeface="+mn-lt"/>
                <a:ea typeface="+mn-ea"/>
                <a:cs typeface="+mn-ea"/>
                <a:sym typeface="+mn-lt"/>
              </a:rPr>
              <a:t>▲</a:t>
            </a:r>
            <a:r>
              <a:rPr lang="zh-CN" altLang="en-US" sz="2400" b="1" dirty="0">
                <a:latin typeface="+mn-lt"/>
                <a:ea typeface="+mn-ea"/>
                <a:cs typeface="+mn-ea"/>
                <a:sym typeface="+mn-lt"/>
              </a:rPr>
              <a:t>  严禁在上岗前和工作时间饮酒</a:t>
            </a:r>
          </a:p>
        </p:txBody>
      </p:sp>
      <p:pic>
        <p:nvPicPr>
          <p:cNvPr id="74760"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7413" y="3909000"/>
            <a:ext cx="3219451"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1"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44000" y="1509000"/>
            <a:ext cx="3200400" cy="250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文本框 9"/>
          <p:cNvSpPr txBox="1"/>
          <p:nvPr/>
        </p:nvSpPr>
        <p:spPr>
          <a:xfrm>
            <a:off x="1680000" y="244359"/>
            <a:ext cx="5568000" cy="584775"/>
          </a:xfrm>
          <a:prstGeom prst="rect">
            <a:avLst/>
          </a:prstGeom>
          <a:noFill/>
        </p:spPr>
        <p:txBody>
          <a:bodyPr wrap="square" rtlCol="0">
            <a:spAutoFit/>
          </a:bodyPr>
          <a:lstStyle/>
          <a:p>
            <a:r>
              <a:rPr lang="zh-CN" altLang="en-US" sz="3200" b="1" dirty="0">
                <a:cs typeface="+mn-ea"/>
                <a:sym typeface="+mn-lt"/>
              </a:rPr>
              <a:t>从业人员安全须知</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7" name="AutoShape 9"/>
          <p:cNvSpPr>
            <a:spLocks noChangeArrowheads="1"/>
          </p:cNvSpPr>
          <p:nvPr/>
        </p:nvSpPr>
        <p:spPr bwMode="auto">
          <a:xfrm>
            <a:off x="2438400" y="1219200"/>
            <a:ext cx="3505200" cy="1905000"/>
          </a:xfrm>
          <a:prstGeom prst="roundRect">
            <a:avLst>
              <a:gd name="adj" fmla="val 16667"/>
            </a:avLst>
          </a:prstGeom>
          <a:solidFill>
            <a:srgbClr val="FFFF99"/>
          </a:solidFill>
          <a:ln w="9525">
            <a:solidFill>
              <a:schemeClr val="tx1"/>
            </a:solidFill>
            <a:round/>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mn-lt"/>
              <a:ea typeface="+mn-ea"/>
              <a:cs typeface="+mn-ea"/>
              <a:sym typeface="+mn-lt"/>
            </a:endParaRPr>
          </a:p>
        </p:txBody>
      </p:sp>
      <p:sp>
        <p:nvSpPr>
          <p:cNvPr id="76808" name="AutoShape 10"/>
          <p:cNvSpPr>
            <a:spLocks noChangeArrowheads="1"/>
          </p:cNvSpPr>
          <p:nvPr/>
        </p:nvSpPr>
        <p:spPr bwMode="auto">
          <a:xfrm>
            <a:off x="6400800" y="1219200"/>
            <a:ext cx="3429000" cy="1905000"/>
          </a:xfrm>
          <a:prstGeom prst="roundRect">
            <a:avLst>
              <a:gd name="adj" fmla="val 16667"/>
            </a:avLst>
          </a:prstGeom>
          <a:solidFill>
            <a:srgbClr val="FFFF99"/>
          </a:solidFill>
          <a:ln w="9525">
            <a:solidFill>
              <a:schemeClr val="tx1"/>
            </a:solidFill>
            <a:round/>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sz="9600">
              <a:latin typeface="+mn-lt"/>
              <a:ea typeface="+mn-ea"/>
              <a:cs typeface="+mn-ea"/>
              <a:sym typeface="+mn-lt"/>
            </a:endParaRPr>
          </a:p>
        </p:txBody>
      </p:sp>
      <p:sp>
        <p:nvSpPr>
          <p:cNvPr id="76809" name="Oval 11"/>
          <p:cNvSpPr>
            <a:spLocks noChangeArrowheads="1"/>
          </p:cNvSpPr>
          <p:nvPr/>
        </p:nvSpPr>
        <p:spPr bwMode="auto">
          <a:xfrm>
            <a:off x="7086600" y="1524000"/>
            <a:ext cx="457200" cy="1371600"/>
          </a:xfrm>
          <a:prstGeom prst="ellipse">
            <a:avLst/>
          </a:prstGeom>
          <a:solidFill>
            <a:schemeClr val="bg1"/>
          </a:solidFill>
          <a:ln w="38100">
            <a:solidFill>
              <a:srgbClr val="CC0066"/>
            </a:solidFill>
            <a:round/>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400" b="1">
                <a:latin typeface="+mn-lt"/>
                <a:ea typeface="+mn-ea"/>
                <a:cs typeface="+mn-ea"/>
                <a:sym typeface="+mn-lt"/>
              </a:rPr>
              <a:t>健</a:t>
            </a:r>
          </a:p>
          <a:p>
            <a:pPr algn="ctr" eaLnBrk="1" hangingPunct="1"/>
            <a:r>
              <a:rPr lang="zh-CN" altLang="en-US" sz="2400" b="1">
                <a:latin typeface="+mn-lt"/>
                <a:ea typeface="+mn-ea"/>
                <a:cs typeface="+mn-ea"/>
                <a:sym typeface="+mn-lt"/>
              </a:rPr>
              <a:t>康</a:t>
            </a:r>
          </a:p>
        </p:txBody>
      </p:sp>
      <p:sp>
        <p:nvSpPr>
          <p:cNvPr id="76810" name="Oval 12"/>
          <p:cNvSpPr>
            <a:spLocks noChangeArrowheads="1"/>
          </p:cNvSpPr>
          <p:nvPr/>
        </p:nvSpPr>
        <p:spPr bwMode="auto">
          <a:xfrm>
            <a:off x="7620000" y="1752600"/>
            <a:ext cx="457200" cy="914400"/>
          </a:xfrm>
          <a:prstGeom prst="ellipse">
            <a:avLst/>
          </a:prstGeom>
          <a:solidFill>
            <a:schemeClr val="bg1"/>
          </a:solidFill>
          <a:ln w="38100">
            <a:solidFill>
              <a:srgbClr val="CC0066"/>
            </a:solidFill>
            <a:round/>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000" b="1">
                <a:latin typeface="+mn-lt"/>
                <a:ea typeface="+mn-ea"/>
                <a:cs typeface="+mn-ea"/>
                <a:sym typeface="+mn-lt"/>
              </a:rPr>
              <a:t>家</a:t>
            </a:r>
          </a:p>
          <a:p>
            <a:pPr algn="ctr" eaLnBrk="1" hangingPunct="1"/>
            <a:r>
              <a:rPr lang="zh-CN" altLang="en-US" sz="2000" b="1">
                <a:latin typeface="+mn-lt"/>
                <a:ea typeface="+mn-ea"/>
                <a:cs typeface="+mn-ea"/>
                <a:sym typeface="+mn-lt"/>
              </a:rPr>
              <a:t>庭</a:t>
            </a:r>
          </a:p>
        </p:txBody>
      </p:sp>
      <p:sp>
        <p:nvSpPr>
          <p:cNvPr id="76811" name="Oval 13"/>
          <p:cNvSpPr>
            <a:spLocks noChangeArrowheads="1"/>
          </p:cNvSpPr>
          <p:nvPr/>
        </p:nvSpPr>
        <p:spPr bwMode="auto">
          <a:xfrm>
            <a:off x="8153400" y="1752600"/>
            <a:ext cx="457200" cy="914400"/>
          </a:xfrm>
          <a:prstGeom prst="ellipse">
            <a:avLst/>
          </a:prstGeom>
          <a:solidFill>
            <a:schemeClr val="bg1"/>
          </a:solidFill>
          <a:ln w="38100">
            <a:solidFill>
              <a:srgbClr val="CC0066"/>
            </a:solidFill>
            <a:round/>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000" b="1">
                <a:latin typeface="+mn-lt"/>
                <a:ea typeface="+mn-ea"/>
                <a:cs typeface="+mn-ea"/>
                <a:sym typeface="+mn-lt"/>
              </a:rPr>
              <a:t>事</a:t>
            </a:r>
          </a:p>
          <a:p>
            <a:pPr algn="ctr" eaLnBrk="1" hangingPunct="1"/>
            <a:r>
              <a:rPr lang="zh-CN" altLang="en-US" sz="2000" b="1">
                <a:latin typeface="+mn-lt"/>
                <a:ea typeface="+mn-ea"/>
                <a:cs typeface="+mn-ea"/>
                <a:sym typeface="+mn-lt"/>
              </a:rPr>
              <a:t>业</a:t>
            </a:r>
          </a:p>
        </p:txBody>
      </p:sp>
      <p:sp>
        <p:nvSpPr>
          <p:cNvPr id="76812" name="Oval 14"/>
          <p:cNvSpPr>
            <a:spLocks noChangeArrowheads="1"/>
          </p:cNvSpPr>
          <p:nvPr/>
        </p:nvSpPr>
        <p:spPr bwMode="auto">
          <a:xfrm>
            <a:off x="8686800" y="1752600"/>
            <a:ext cx="457200" cy="914400"/>
          </a:xfrm>
          <a:prstGeom prst="ellipse">
            <a:avLst/>
          </a:prstGeom>
          <a:solidFill>
            <a:schemeClr val="bg1"/>
          </a:solidFill>
          <a:ln w="38100">
            <a:solidFill>
              <a:srgbClr val="CC0066"/>
            </a:solidFill>
            <a:round/>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000" b="1">
                <a:latin typeface="+mn-lt"/>
                <a:ea typeface="+mn-ea"/>
                <a:cs typeface="+mn-ea"/>
                <a:sym typeface="+mn-lt"/>
              </a:rPr>
              <a:t>地</a:t>
            </a:r>
          </a:p>
          <a:p>
            <a:pPr algn="ctr" eaLnBrk="1" hangingPunct="1"/>
            <a:r>
              <a:rPr lang="zh-CN" altLang="en-US" sz="2000" b="1">
                <a:latin typeface="+mn-lt"/>
                <a:ea typeface="+mn-ea"/>
                <a:cs typeface="+mn-ea"/>
                <a:sym typeface="+mn-lt"/>
              </a:rPr>
              <a:t>位</a:t>
            </a:r>
          </a:p>
        </p:txBody>
      </p:sp>
      <p:sp>
        <p:nvSpPr>
          <p:cNvPr id="76813" name="Oval 15"/>
          <p:cNvSpPr>
            <a:spLocks noChangeArrowheads="1"/>
          </p:cNvSpPr>
          <p:nvPr/>
        </p:nvSpPr>
        <p:spPr bwMode="auto">
          <a:xfrm>
            <a:off x="9220200" y="1752600"/>
            <a:ext cx="457200" cy="914400"/>
          </a:xfrm>
          <a:prstGeom prst="ellipse">
            <a:avLst/>
          </a:prstGeom>
          <a:solidFill>
            <a:schemeClr val="bg1"/>
          </a:solidFill>
          <a:ln w="38100">
            <a:solidFill>
              <a:srgbClr val="CC0066"/>
            </a:solidFill>
            <a:round/>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000" b="1">
                <a:latin typeface="+mn-lt"/>
                <a:ea typeface="+mn-ea"/>
                <a:cs typeface="+mn-ea"/>
                <a:sym typeface="+mn-lt"/>
              </a:rPr>
              <a:t>金</a:t>
            </a:r>
          </a:p>
          <a:p>
            <a:pPr algn="ctr" eaLnBrk="1" hangingPunct="1"/>
            <a:r>
              <a:rPr lang="zh-CN" altLang="en-US" sz="2000" b="1">
                <a:latin typeface="+mn-lt"/>
                <a:ea typeface="+mn-ea"/>
                <a:cs typeface="+mn-ea"/>
                <a:sym typeface="+mn-lt"/>
              </a:rPr>
              <a:t>钱</a:t>
            </a:r>
          </a:p>
        </p:txBody>
      </p:sp>
      <p:sp>
        <p:nvSpPr>
          <p:cNvPr id="76814" name="Text Box 16"/>
          <p:cNvSpPr txBox="1">
            <a:spLocks noChangeArrowheads="1"/>
          </p:cNvSpPr>
          <p:nvPr/>
        </p:nvSpPr>
        <p:spPr bwMode="auto">
          <a:xfrm>
            <a:off x="6248400" y="1371600"/>
            <a:ext cx="762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9600" b="1">
                <a:solidFill>
                  <a:srgbClr val="FF0000"/>
                </a:solidFill>
                <a:latin typeface="+mn-lt"/>
                <a:ea typeface="+mn-ea"/>
                <a:cs typeface="+mn-ea"/>
                <a:sym typeface="+mn-lt"/>
              </a:rPr>
              <a:t>？</a:t>
            </a:r>
          </a:p>
        </p:txBody>
      </p:sp>
      <p:pic>
        <p:nvPicPr>
          <p:cNvPr id="76815" name="Picture 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0801" y="1447801"/>
            <a:ext cx="479425"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16" name="Oval 18"/>
          <p:cNvSpPr>
            <a:spLocks noChangeArrowheads="1"/>
          </p:cNvSpPr>
          <p:nvPr/>
        </p:nvSpPr>
        <p:spPr bwMode="auto">
          <a:xfrm>
            <a:off x="3200400" y="1447800"/>
            <a:ext cx="457200" cy="1371600"/>
          </a:xfrm>
          <a:prstGeom prst="ellipse">
            <a:avLst/>
          </a:prstGeom>
          <a:solidFill>
            <a:schemeClr val="bg1"/>
          </a:solidFill>
          <a:ln w="38100">
            <a:solidFill>
              <a:srgbClr val="CC0066"/>
            </a:solidFill>
            <a:round/>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400" b="1">
                <a:latin typeface="+mn-lt"/>
                <a:ea typeface="+mn-ea"/>
                <a:cs typeface="+mn-ea"/>
                <a:sym typeface="+mn-lt"/>
              </a:rPr>
              <a:t>健</a:t>
            </a:r>
          </a:p>
          <a:p>
            <a:pPr algn="ctr" eaLnBrk="1" hangingPunct="1"/>
            <a:r>
              <a:rPr lang="zh-CN" altLang="en-US" sz="2400" b="1">
                <a:latin typeface="+mn-lt"/>
                <a:ea typeface="+mn-ea"/>
                <a:cs typeface="+mn-ea"/>
                <a:sym typeface="+mn-lt"/>
              </a:rPr>
              <a:t>康</a:t>
            </a:r>
          </a:p>
        </p:txBody>
      </p:sp>
      <p:sp>
        <p:nvSpPr>
          <p:cNvPr id="76817" name="Oval 19"/>
          <p:cNvSpPr>
            <a:spLocks noChangeArrowheads="1"/>
          </p:cNvSpPr>
          <p:nvPr/>
        </p:nvSpPr>
        <p:spPr bwMode="auto">
          <a:xfrm>
            <a:off x="3733800" y="1676400"/>
            <a:ext cx="457200" cy="914400"/>
          </a:xfrm>
          <a:prstGeom prst="ellipse">
            <a:avLst/>
          </a:prstGeom>
          <a:solidFill>
            <a:schemeClr val="bg1"/>
          </a:solidFill>
          <a:ln w="38100">
            <a:solidFill>
              <a:srgbClr val="CC0066"/>
            </a:solidFill>
            <a:round/>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000" b="1">
                <a:latin typeface="+mn-lt"/>
                <a:ea typeface="+mn-ea"/>
                <a:cs typeface="+mn-ea"/>
                <a:sym typeface="+mn-lt"/>
              </a:rPr>
              <a:t>家</a:t>
            </a:r>
          </a:p>
          <a:p>
            <a:pPr algn="ctr" eaLnBrk="1" hangingPunct="1"/>
            <a:r>
              <a:rPr lang="zh-CN" altLang="en-US" sz="2000" b="1">
                <a:latin typeface="+mn-lt"/>
                <a:ea typeface="+mn-ea"/>
                <a:cs typeface="+mn-ea"/>
                <a:sym typeface="+mn-lt"/>
              </a:rPr>
              <a:t>庭</a:t>
            </a:r>
          </a:p>
        </p:txBody>
      </p:sp>
      <p:sp>
        <p:nvSpPr>
          <p:cNvPr id="76818" name="Oval 20"/>
          <p:cNvSpPr>
            <a:spLocks noChangeArrowheads="1"/>
          </p:cNvSpPr>
          <p:nvPr/>
        </p:nvSpPr>
        <p:spPr bwMode="auto">
          <a:xfrm>
            <a:off x="4267200" y="1676400"/>
            <a:ext cx="457200" cy="914400"/>
          </a:xfrm>
          <a:prstGeom prst="ellipse">
            <a:avLst/>
          </a:prstGeom>
          <a:solidFill>
            <a:schemeClr val="bg1"/>
          </a:solidFill>
          <a:ln w="38100">
            <a:solidFill>
              <a:srgbClr val="CC0066"/>
            </a:solidFill>
            <a:round/>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000" b="1">
                <a:latin typeface="+mn-lt"/>
                <a:ea typeface="+mn-ea"/>
                <a:cs typeface="+mn-ea"/>
                <a:sym typeface="+mn-lt"/>
              </a:rPr>
              <a:t>事</a:t>
            </a:r>
          </a:p>
          <a:p>
            <a:pPr algn="ctr" eaLnBrk="1" hangingPunct="1"/>
            <a:r>
              <a:rPr lang="zh-CN" altLang="en-US" sz="2000" b="1">
                <a:latin typeface="+mn-lt"/>
                <a:ea typeface="+mn-ea"/>
                <a:cs typeface="+mn-ea"/>
                <a:sym typeface="+mn-lt"/>
              </a:rPr>
              <a:t>业</a:t>
            </a:r>
          </a:p>
        </p:txBody>
      </p:sp>
      <p:sp>
        <p:nvSpPr>
          <p:cNvPr id="76819" name="Oval 21"/>
          <p:cNvSpPr>
            <a:spLocks noChangeArrowheads="1"/>
          </p:cNvSpPr>
          <p:nvPr/>
        </p:nvSpPr>
        <p:spPr bwMode="auto">
          <a:xfrm>
            <a:off x="4800600" y="1676400"/>
            <a:ext cx="457200" cy="914400"/>
          </a:xfrm>
          <a:prstGeom prst="ellipse">
            <a:avLst/>
          </a:prstGeom>
          <a:solidFill>
            <a:schemeClr val="bg1"/>
          </a:solidFill>
          <a:ln w="38100">
            <a:solidFill>
              <a:srgbClr val="CC0066"/>
            </a:solidFill>
            <a:round/>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000" b="1">
                <a:latin typeface="+mn-lt"/>
                <a:ea typeface="+mn-ea"/>
                <a:cs typeface="+mn-ea"/>
                <a:sym typeface="+mn-lt"/>
              </a:rPr>
              <a:t>地</a:t>
            </a:r>
          </a:p>
          <a:p>
            <a:pPr algn="ctr" eaLnBrk="1" hangingPunct="1"/>
            <a:r>
              <a:rPr lang="zh-CN" altLang="en-US" sz="2000" b="1">
                <a:latin typeface="+mn-lt"/>
                <a:ea typeface="+mn-ea"/>
                <a:cs typeface="+mn-ea"/>
                <a:sym typeface="+mn-lt"/>
              </a:rPr>
              <a:t>位</a:t>
            </a:r>
          </a:p>
        </p:txBody>
      </p:sp>
      <p:sp>
        <p:nvSpPr>
          <p:cNvPr id="76820" name="Oval 22"/>
          <p:cNvSpPr>
            <a:spLocks noChangeArrowheads="1"/>
          </p:cNvSpPr>
          <p:nvPr/>
        </p:nvSpPr>
        <p:spPr bwMode="auto">
          <a:xfrm>
            <a:off x="5334000" y="1676400"/>
            <a:ext cx="457200" cy="914400"/>
          </a:xfrm>
          <a:prstGeom prst="ellipse">
            <a:avLst/>
          </a:prstGeom>
          <a:solidFill>
            <a:schemeClr val="bg1"/>
          </a:solidFill>
          <a:ln w="38100">
            <a:solidFill>
              <a:srgbClr val="CC0066"/>
            </a:solidFill>
            <a:round/>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000" b="1">
                <a:latin typeface="+mn-lt"/>
                <a:ea typeface="+mn-ea"/>
                <a:cs typeface="+mn-ea"/>
                <a:sym typeface="+mn-lt"/>
              </a:rPr>
              <a:t>金</a:t>
            </a:r>
          </a:p>
          <a:p>
            <a:pPr algn="ctr" eaLnBrk="1" hangingPunct="1"/>
            <a:r>
              <a:rPr lang="zh-CN" altLang="en-US" sz="2000" b="1">
                <a:latin typeface="+mn-lt"/>
                <a:ea typeface="+mn-ea"/>
                <a:cs typeface="+mn-ea"/>
                <a:sym typeface="+mn-lt"/>
              </a:rPr>
              <a:t>钱</a:t>
            </a:r>
          </a:p>
        </p:txBody>
      </p:sp>
      <p:sp>
        <p:nvSpPr>
          <p:cNvPr id="76821" name="Rectangle 23"/>
          <p:cNvSpPr>
            <a:spLocks noChangeArrowheads="1"/>
          </p:cNvSpPr>
          <p:nvPr/>
        </p:nvSpPr>
        <p:spPr bwMode="auto">
          <a:xfrm>
            <a:off x="2209800" y="3505200"/>
            <a:ext cx="7848600" cy="2209800"/>
          </a:xfrm>
          <a:prstGeom prst="rect">
            <a:avLst/>
          </a:prstGeom>
          <a:solidFill>
            <a:schemeClr val="accent1"/>
          </a:solidFill>
          <a:ln w="9525">
            <a:solidFill>
              <a:schemeClr val="tx1"/>
            </a:solidFill>
            <a:miter lim="800000"/>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20000"/>
              </a:lnSpc>
            </a:pPr>
            <a:r>
              <a:rPr lang="en-US" altLang="zh-CN" sz="2400">
                <a:latin typeface="+mn-lt"/>
                <a:ea typeface="+mn-ea"/>
                <a:cs typeface="+mn-ea"/>
                <a:sym typeface="+mn-lt"/>
              </a:rPr>
              <a:t>      </a:t>
            </a:r>
            <a:r>
              <a:rPr lang="zh-CN" altLang="en-US" sz="2800" b="1">
                <a:latin typeface="+mn-lt"/>
                <a:ea typeface="+mn-ea"/>
                <a:cs typeface="+mn-ea"/>
                <a:sym typeface="+mn-lt"/>
              </a:rPr>
              <a:t>当把人的生命比作“</a:t>
            </a:r>
            <a:r>
              <a:rPr lang="en-US" altLang="zh-CN" sz="2800" b="1">
                <a:latin typeface="+mn-lt"/>
                <a:ea typeface="+mn-ea"/>
                <a:cs typeface="+mn-ea"/>
                <a:sym typeface="+mn-lt"/>
              </a:rPr>
              <a:t>1”</a:t>
            </a:r>
            <a:r>
              <a:rPr lang="zh-CN" altLang="en-US" sz="2800" b="1">
                <a:latin typeface="+mn-lt"/>
                <a:ea typeface="+mn-ea"/>
                <a:cs typeface="+mn-ea"/>
                <a:sym typeface="+mn-lt"/>
              </a:rPr>
              <a:t>时，生活就是在“</a:t>
            </a:r>
            <a:r>
              <a:rPr lang="en-US" altLang="zh-CN" sz="2800" b="1">
                <a:latin typeface="+mn-lt"/>
                <a:ea typeface="+mn-ea"/>
                <a:cs typeface="+mn-ea"/>
                <a:sym typeface="+mn-lt"/>
              </a:rPr>
              <a:t>1”</a:t>
            </a:r>
            <a:r>
              <a:rPr lang="zh-CN" altLang="en-US" sz="2800" b="1">
                <a:latin typeface="+mn-lt"/>
                <a:ea typeface="+mn-ea"/>
                <a:cs typeface="+mn-ea"/>
                <a:sym typeface="+mn-lt"/>
              </a:rPr>
              <a:t>后</a:t>
            </a:r>
          </a:p>
          <a:p>
            <a:pPr eaLnBrk="1" hangingPunct="1">
              <a:lnSpc>
                <a:spcPct val="120000"/>
              </a:lnSpc>
            </a:pPr>
            <a:r>
              <a:rPr lang="zh-CN" altLang="en-US" sz="2800" b="1">
                <a:latin typeface="+mn-lt"/>
                <a:ea typeface="+mn-ea"/>
                <a:cs typeface="+mn-ea"/>
                <a:sym typeface="+mn-lt"/>
              </a:rPr>
              <a:t> 面加“</a:t>
            </a:r>
            <a:r>
              <a:rPr lang="en-US" altLang="zh-CN" sz="2800" b="1">
                <a:latin typeface="+mn-lt"/>
                <a:ea typeface="+mn-ea"/>
                <a:cs typeface="+mn-ea"/>
                <a:sym typeface="+mn-lt"/>
              </a:rPr>
              <a:t>0”</a:t>
            </a:r>
            <a:r>
              <a:rPr lang="zh-CN" altLang="en-US" sz="2800" b="1">
                <a:latin typeface="+mn-lt"/>
                <a:ea typeface="+mn-ea"/>
                <a:cs typeface="+mn-ea"/>
                <a:sym typeface="+mn-lt"/>
              </a:rPr>
              <a:t>，后面加的“</a:t>
            </a:r>
            <a:r>
              <a:rPr lang="en-US" altLang="zh-CN" sz="2800" b="1">
                <a:latin typeface="+mn-lt"/>
                <a:ea typeface="+mn-ea"/>
                <a:cs typeface="+mn-ea"/>
                <a:sym typeface="+mn-lt"/>
              </a:rPr>
              <a:t>0”</a:t>
            </a:r>
            <a:r>
              <a:rPr lang="zh-CN" altLang="en-US" sz="2800" b="1">
                <a:latin typeface="+mn-lt"/>
                <a:ea typeface="+mn-ea"/>
                <a:cs typeface="+mn-ea"/>
                <a:sym typeface="+mn-lt"/>
              </a:rPr>
              <a:t>越多，说明事业越成功、</a:t>
            </a:r>
          </a:p>
          <a:p>
            <a:pPr eaLnBrk="1" hangingPunct="1">
              <a:lnSpc>
                <a:spcPct val="120000"/>
              </a:lnSpc>
            </a:pPr>
            <a:r>
              <a:rPr lang="zh-CN" altLang="en-US" sz="2800" b="1">
                <a:latin typeface="+mn-lt"/>
                <a:ea typeface="+mn-ea"/>
                <a:cs typeface="+mn-ea"/>
                <a:sym typeface="+mn-lt"/>
              </a:rPr>
              <a:t> 家庭越幸福。倘若人的生命不存在了，后面加</a:t>
            </a:r>
          </a:p>
          <a:p>
            <a:pPr eaLnBrk="1" hangingPunct="1">
              <a:lnSpc>
                <a:spcPct val="120000"/>
              </a:lnSpc>
            </a:pPr>
            <a:r>
              <a:rPr lang="zh-CN" altLang="en-US" sz="2800" b="1">
                <a:latin typeface="+mn-lt"/>
                <a:ea typeface="+mn-ea"/>
                <a:cs typeface="+mn-ea"/>
                <a:sym typeface="+mn-lt"/>
              </a:rPr>
              <a:t> 再多的“</a:t>
            </a:r>
            <a:r>
              <a:rPr lang="en-US" altLang="zh-CN" sz="2800" b="1">
                <a:latin typeface="+mn-lt"/>
                <a:ea typeface="+mn-ea"/>
                <a:cs typeface="+mn-ea"/>
                <a:sym typeface="+mn-lt"/>
              </a:rPr>
              <a:t>0”</a:t>
            </a:r>
            <a:r>
              <a:rPr lang="zh-CN" altLang="en-US" sz="2800" b="1">
                <a:latin typeface="+mn-lt"/>
                <a:ea typeface="+mn-ea"/>
                <a:cs typeface="+mn-ea"/>
                <a:sym typeface="+mn-lt"/>
              </a:rPr>
              <a:t>还有什么意义呢？</a:t>
            </a:r>
          </a:p>
        </p:txBody>
      </p:sp>
      <p:sp>
        <p:nvSpPr>
          <p:cNvPr id="22" name="文本框 21"/>
          <p:cNvSpPr txBox="1"/>
          <p:nvPr/>
        </p:nvSpPr>
        <p:spPr>
          <a:xfrm>
            <a:off x="1680000" y="244359"/>
            <a:ext cx="5568000" cy="584775"/>
          </a:xfrm>
          <a:prstGeom prst="rect">
            <a:avLst/>
          </a:prstGeom>
          <a:noFill/>
        </p:spPr>
        <p:txBody>
          <a:bodyPr wrap="square" rtlCol="0">
            <a:spAutoFit/>
          </a:bodyPr>
          <a:lstStyle/>
          <a:p>
            <a:r>
              <a:rPr lang="zh-CN" altLang="en-US" sz="3200" b="1" dirty="0">
                <a:cs typeface="+mn-ea"/>
                <a:sym typeface="+mn-lt"/>
              </a:rPr>
              <a:t>从业人员安全须知</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roofs-of-the-banking-center-london-2210x1475"/>
          <p:cNvPicPr>
            <a:picLocks noChangeAspect="1"/>
          </p:cNvPicPr>
          <p:nvPr/>
        </p:nvPicPr>
        <p:blipFill>
          <a:blip r:embed="rId3"/>
          <a:srcRect b="53013"/>
          <a:stretch>
            <a:fillRect/>
          </a:stretch>
        </p:blipFill>
        <p:spPr>
          <a:xfrm>
            <a:off x="0" y="0"/>
            <a:ext cx="12186920" cy="3822065"/>
          </a:xfrm>
          <a:prstGeom prst="rect">
            <a:avLst/>
          </a:prstGeom>
        </p:spPr>
      </p:pic>
      <p:sp>
        <p:nvSpPr>
          <p:cNvPr id="4" name="矩形 3"/>
          <p:cNvSpPr/>
          <p:nvPr/>
        </p:nvSpPr>
        <p:spPr>
          <a:xfrm>
            <a:off x="-884582" y="635"/>
            <a:ext cx="12186920" cy="3821430"/>
          </a:xfrm>
          <a:prstGeom prst="rect">
            <a:avLst/>
          </a:prstGeom>
          <a:solidFill>
            <a:schemeClr val="accent5">
              <a:lumMod val="50000"/>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 name="文本框 11"/>
          <p:cNvSpPr txBox="1"/>
          <p:nvPr/>
        </p:nvSpPr>
        <p:spPr>
          <a:xfrm>
            <a:off x="2973345" y="4013501"/>
            <a:ext cx="7722704" cy="1200329"/>
          </a:xfrm>
          <a:prstGeom prst="rect">
            <a:avLst/>
          </a:prstGeom>
          <a:noFill/>
        </p:spPr>
        <p:txBody>
          <a:bodyPr wrap="square" rtlCol="0">
            <a:spAutoFit/>
          </a:bodyPr>
          <a:lstStyle/>
          <a:p>
            <a:r>
              <a:rPr lang="zh-CN" altLang="en-US" sz="7200" b="1" dirty="0">
                <a:cs typeface="+mn-ea"/>
                <a:sym typeface="+mn-lt"/>
              </a:rPr>
              <a:t>新员工安全须知</a:t>
            </a:r>
          </a:p>
        </p:txBody>
      </p:sp>
      <p:sp>
        <p:nvSpPr>
          <p:cNvPr id="14" name="文本框 13"/>
          <p:cNvSpPr txBox="1"/>
          <p:nvPr/>
        </p:nvSpPr>
        <p:spPr>
          <a:xfrm>
            <a:off x="4428655" y="2117290"/>
            <a:ext cx="3727174" cy="1200329"/>
          </a:xfrm>
          <a:prstGeom prst="rect">
            <a:avLst/>
          </a:prstGeom>
          <a:noFill/>
        </p:spPr>
        <p:txBody>
          <a:bodyPr wrap="square" rtlCol="0">
            <a:spAutoFit/>
          </a:bodyPr>
          <a:lstStyle/>
          <a:p>
            <a:r>
              <a:rPr lang="zh-CN" altLang="en-US" sz="7200" b="1" dirty="0">
                <a:solidFill>
                  <a:schemeClr val="bg1"/>
                </a:solidFill>
                <a:cs typeface="+mn-ea"/>
                <a:sym typeface="+mn-lt"/>
              </a:rPr>
              <a:t>第四节</a:t>
            </a:r>
          </a:p>
        </p:txBody>
      </p:sp>
    </p:spTree>
    <p:custDataLst>
      <p:tags r:id="rId1"/>
    </p:custData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p:nvPr/>
        </p:nvSpPr>
        <p:spPr>
          <a:xfrm>
            <a:off x="795431" y="962419"/>
            <a:ext cx="5110280" cy="461537"/>
          </a:xfrm>
          <a:prstGeom prst="rect">
            <a:avLst/>
          </a:prstGeom>
          <a:noFill/>
        </p:spPr>
        <p:txBody>
          <a:bodyPr wrap="square" rtlCol="0">
            <a:spAutoFit/>
          </a:bodyPr>
          <a:lstStyle>
            <a:defPPr>
              <a:defRPr lang="zh-CN"/>
            </a:defPPr>
            <a:lvl1pPr algn="ctr">
              <a:defRPr sz="2800" b="1">
                <a:latin typeface="+mj-ea"/>
                <a:ea typeface="+mj-ea"/>
              </a:defRPr>
            </a:lvl1pPr>
          </a:lstStyle>
          <a:p>
            <a:pPr algn="l"/>
            <a:r>
              <a:rPr lang="en-US" altLang="zh-CN" sz="2400" b="0" dirty="0">
                <a:latin typeface="+mn-lt"/>
                <a:ea typeface="+mn-ea"/>
                <a:cs typeface="+mn-ea"/>
                <a:sym typeface="+mn-lt"/>
              </a:rPr>
              <a:t>1</a:t>
            </a:r>
            <a:r>
              <a:rPr lang="zh-CN" altLang="en-US" sz="2400" b="0" dirty="0">
                <a:latin typeface="+mn-lt"/>
                <a:ea typeface="+mn-ea"/>
                <a:cs typeface="+mn-ea"/>
                <a:sym typeface="+mn-lt"/>
              </a:rPr>
              <a:t>、中华人民共和国安全生产法</a:t>
            </a:r>
          </a:p>
        </p:txBody>
      </p:sp>
      <p:sp>
        <p:nvSpPr>
          <p:cNvPr id="20" name="矩形 1"/>
          <p:cNvSpPr>
            <a:spLocks noChangeArrowheads="1"/>
          </p:cNvSpPr>
          <p:nvPr/>
        </p:nvSpPr>
        <p:spPr bwMode="auto">
          <a:xfrm>
            <a:off x="886190" y="4937710"/>
            <a:ext cx="9966996" cy="1065356"/>
          </a:xfrm>
          <a:prstGeom prst="rect">
            <a:avLst/>
          </a:prstGeom>
        </p:spPr>
        <p:txBody>
          <a:bodyPr wrap="square">
            <a:spAutoFit/>
          </a:bodyPr>
          <a:lstStyle/>
          <a:p>
            <a:pPr algn="just">
              <a:lnSpc>
                <a:spcPct val="120000"/>
              </a:lnSpc>
            </a:pPr>
            <a:r>
              <a:rPr lang="zh-CN" altLang="en-US" sz="1800" dirty="0">
                <a:solidFill>
                  <a:srgbClr val="404040"/>
                </a:solidFill>
                <a:cs typeface="+mn-ea"/>
                <a:sym typeface="+mn-lt"/>
              </a:rPr>
              <a:t>生产经营单位的全员安全生产责任制应当明确各岗位的责任人员、责任范围和考核标准等内容。</a:t>
            </a:r>
          </a:p>
          <a:p>
            <a:pPr algn="just">
              <a:lnSpc>
                <a:spcPct val="120000"/>
              </a:lnSpc>
            </a:pPr>
            <a:r>
              <a:rPr lang="zh-CN" altLang="en-US" sz="1800" dirty="0">
                <a:solidFill>
                  <a:srgbClr val="404040"/>
                </a:solidFill>
                <a:cs typeface="+mn-ea"/>
                <a:sym typeface="+mn-lt"/>
              </a:rPr>
              <a:t>生产经营单位应当建立相应的机制，加强对全员安全生产责任制落实情况的监督考核，保证全员安全生产责任制的落实。</a:t>
            </a:r>
          </a:p>
        </p:txBody>
      </p:sp>
      <p:sp>
        <p:nvSpPr>
          <p:cNvPr id="21" name="矩形 3"/>
          <p:cNvSpPr>
            <a:spLocks noChangeArrowheads="1"/>
          </p:cNvSpPr>
          <p:nvPr/>
        </p:nvSpPr>
        <p:spPr bwMode="auto">
          <a:xfrm>
            <a:off x="4024342" y="1454497"/>
            <a:ext cx="4443845" cy="400110"/>
          </a:xfrm>
          <a:prstGeom prst="rect">
            <a:avLst/>
          </a:prstGeom>
          <a:noFill/>
          <a:ln w="9525">
            <a:noFill/>
            <a:miter lim="800000"/>
          </a:ln>
        </p:spPr>
        <p:txBody>
          <a:bodyPr wrap="none">
            <a:spAutoFit/>
          </a:bodyPr>
          <a:lstStyle/>
          <a:p>
            <a:pPr eaLnBrk="0" hangingPunct="0"/>
            <a:r>
              <a:rPr lang="zh-CN" altLang="en-US" sz="2000" b="1">
                <a:solidFill>
                  <a:srgbClr val="404040"/>
                </a:solidFill>
                <a:cs typeface="+mn-ea"/>
                <a:sym typeface="+mn-lt"/>
              </a:rPr>
              <a:t>安全生产责任制（第二十二条要求） </a:t>
            </a:r>
          </a:p>
        </p:txBody>
      </p:sp>
      <p:grpSp>
        <p:nvGrpSpPr>
          <p:cNvPr id="5" name="组合 4"/>
          <p:cNvGrpSpPr/>
          <p:nvPr/>
        </p:nvGrpSpPr>
        <p:grpSpPr>
          <a:xfrm>
            <a:off x="2445830" y="2133854"/>
            <a:ext cx="2863275" cy="2803856"/>
            <a:chOff x="1454944" y="2132856"/>
            <a:chExt cx="2864393" cy="2804951"/>
          </a:xfrm>
        </p:grpSpPr>
        <p:sp>
          <p:nvSpPr>
            <p:cNvPr id="4" name="矩形 3"/>
            <p:cNvSpPr/>
            <p:nvPr/>
          </p:nvSpPr>
          <p:spPr bwMode="auto">
            <a:xfrm>
              <a:off x="1454944" y="2132856"/>
              <a:ext cx="2864393" cy="2804951"/>
            </a:xfrm>
            <a:prstGeom prst="rect">
              <a:avLst/>
            </a:prstGeom>
            <a:solidFill>
              <a:schemeClr val="accent2">
                <a:lumMod val="95000"/>
              </a:schemeClr>
            </a:solidFill>
            <a:ln w="9525" cap="flat" cmpd="sng" algn="ctr">
              <a:solidFill>
                <a:schemeClr val="accent1">
                  <a:lumMod val="40000"/>
                  <a:lumOff val="60000"/>
                </a:schemeClr>
              </a:solidFill>
              <a:prstDash val="solid"/>
              <a:round/>
              <a:headEnd type="none" w="med" len="med"/>
              <a:tailEnd type="none" w="med" len="med"/>
            </a:ln>
            <a:effectLst/>
          </p:spPr>
          <p:txBody>
            <a:bodyPr vert="horz" wrap="square" lIns="91404" tIns="45703" rIns="91404" bIns="45703" numCol="1" rtlCol="0" anchor="t" anchorCtr="0" compatLnSpc="1"/>
            <a:lstStyle/>
            <a:p>
              <a:pPr defTabSz="913765" fontAlgn="base">
                <a:spcBef>
                  <a:spcPct val="0"/>
                </a:spcBef>
                <a:spcAft>
                  <a:spcPct val="0"/>
                </a:spcAft>
              </a:pPr>
              <a:endParaRPr lang="zh-CN" altLang="en-US" sz="1800">
                <a:cs typeface="+mn-ea"/>
                <a:sym typeface="+mn-lt"/>
              </a:endParaRPr>
            </a:p>
          </p:txBody>
        </p:sp>
        <p:sp>
          <p:nvSpPr>
            <p:cNvPr id="3" name="矩形 2"/>
            <p:cNvSpPr/>
            <p:nvPr/>
          </p:nvSpPr>
          <p:spPr bwMode="auto">
            <a:xfrm>
              <a:off x="1454944" y="2132856"/>
              <a:ext cx="2864393" cy="461665"/>
            </a:xfrm>
            <a:prstGeom prst="rect">
              <a:avLst/>
            </a:prstGeom>
            <a:solidFill>
              <a:srgbClr val="0070C0"/>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04" tIns="45703" rIns="91404" bIns="45703" numCol="1" spcCol="0" rtlCol="0" fromWordArt="0" anchor="t" anchorCtr="0" forceAA="0" compatLnSpc="1">
              <a:noAutofit/>
            </a:bodyPr>
            <a:lstStyle/>
            <a:p>
              <a:pPr algn="ctr"/>
              <a:endParaRPr lang="zh-CN" altLang="en-US" sz="2400">
                <a:solidFill>
                  <a:schemeClr val="accent2"/>
                </a:solidFill>
                <a:cs typeface="+mn-ea"/>
                <a:sym typeface="+mn-lt"/>
              </a:endParaRPr>
            </a:p>
          </p:txBody>
        </p:sp>
        <p:sp>
          <p:nvSpPr>
            <p:cNvPr id="22" name="矩形 3"/>
            <p:cNvSpPr>
              <a:spLocks noChangeArrowheads="1"/>
            </p:cNvSpPr>
            <p:nvPr/>
          </p:nvSpPr>
          <p:spPr bwMode="auto">
            <a:xfrm>
              <a:off x="1986893" y="2179022"/>
              <a:ext cx="1801196" cy="369348"/>
            </a:xfrm>
            <a:prstGeom prst="rect">
              <a:avLst/>
            </a:prstGeom>
            <a:noFill/>
            <a:ln w="9525">
              <a:noFill/>
              <a:miter lim="800000"/>
            </a:ln>
          </p:spPr>
          <p:txBody>
            <a:bodyPr wrap="none">
              <a:spAutoFit/>
            </a:bodyPr>
            <a:lstStyle/>
            <a:p>
              <a:pPr eaLnBrk="0" hangingPunct="0"/>
              <a:r>
                <a:rPr lang="zh-CN" altLang="en-US" sz="1800" b="1" dirty="0">
                  <a:solidFill>
                    <a:schemeClr val="bg1"/>
                  </a:solidFill>
                  <a:cs typeface="+mn-ea"/>
                  <a:sym typeface="+mn-lt"/>
                </a:rPr>
                <a:t>安全生产责任制</a:t>
              </a:r>
            </a:p>
          </p:txBody>
        </p:sp>
        <p:sp>
          <p:nvSpPr>
            <p:cNvPr id="23" name="Freeform 39"/>
            <p:cNvSpPr>
              <a:spLocks noEditPoints="1"/>
            </p:cNvSpPr>
            <p:nvPr/>
          </p:nvSpPr>
          <p:spPr bwMode="auto">
            <a:xfrm>
              <a:off x="2548647" y="2753438"/>
              <a:ext cx="687255" cy="932704"/>
            </a:xfrm>
            <a:custGeom>
              <a:avLst/>
              <a:gdLst>
                <a:gd name="T0" fmla="*/ 58 w 443"/>
                <a:gd name="T1" fmla="*/ 98 h 605"/>
                <a:gd name="T2" fmla="*/ 49 w 443"/>
                <a:gd name="T3" fmla="*/ 605 h 605"/>
                <a:gd name="T4" fmla="*/ 443 w 443"/>
                <a:gd name="T5" fmla="*/ 148 h 605"/>
                <a:gd name="T6" fmla="*/ 410 w 443"/>
                <a:gd name="T7" fmla="*/ 159 h 605"/>
                <a:gd name="T8" fmla="*/ 51 w 443"/>
                <a:gd name="T9" fmla="*/ 570 h 605"/>
                <a:gd name="T10" fmla="*/ 192 w 443"/>
                <a:gd name="T11" fmla="*/ 64 h 605"/>
                <a:gd name="T12" fmla="*/ 252 w 443"/>
                <a:gd name="T13" fmla="*/ 64 h 605"/>
                <a:gd name="T14" fmla="*/ 221 w 443"/>
                <a:gd name="T15" fmla="*/ 96 h 605"/>
                <a:gd name="T16" fmla="*/ 155 w 443"/>
                <a:gd name="T17" fmla="*/ 66 h 605"/>
                <a:gd name="T18" fmla="*/ 81 w 443"/>
                <a:gd name="T19" fmla="*/ 153 h 605"/>
                <a:gd name="T20" fmla="*/ 362 w 443"/>
                <a:gd name="T21" fmla="*/ 153 h 605"/>
                <a:gd name="T22" fmla="*/ 288 w 443"/>
                <a:gd name="T23" fmla="*/ 66 h 605"/>
                <a:gd name="T24" fmla="*/ 155 w 443"/>
                <a:gd name="T25" fmla="*/ 66 h 605"/>
                <a:gd name="T26" fmla="*/ 156 w 443"/>
                <a:gd name="T27" fmla="*/ 459 h 605"/>
                <a:gd name="T28" fmla="*/ 107 w 443"/>
                <a:gd name="T29" fmla="*/ 473 h 605"/>
                <a:gd name="T30" fmla="*/ 97 w 443"/>
                <a:gd name="T31" fmla="*/ 484 h 605"/>
                <a:gd name="T32" fmla="*/ 156 w 443"/>
                <a:gd name="T33" fmla="*/ 488 h 605"/>
                <a:gd name="T34" fmla="*/ 94 w 443"/>
                <a:gd name="T35" fmla="*/ 519 h 605"/>
                <a:gd name="T36" fmla="*/ 172 w 443"/>
                <a:gd name="T37" fmla="*/ 481 h 605"/>
                <a:gd name="T38" fmla="*/ 172 w 443"/>
                <a:gd name="T39" fmla="*/ 456 h 605"/>
                <a:gd name="T40" fmla="*/ 78 w 443"/>
                <a:gd name="T41" fmla="*/ 461 h 605"/>
                <a:gd name="T42" fmla="*/ 152 w 443"/>
                <a:gd name="T43" fmla="*/ 539 h 605"/>
                <a:gd name="T44" fmla="*/ 152 w 443"/>
                <a:gd name="T45" fmla="*/ 237 h 605"/>
                <a:gd name="T46" fmla="*/ 107 w 443"/>
                <a:gd name="T47" fmla="*/ 251 h 605"/>
                <a:gd name="T48" fmla="*/ 123 w 443"/>
                <a:gd name="T49" fmla="*/ 291 h 605"/>
                <a:gd name="T50" fmla="*/ 94 w 443"/>
                <a:gd name="T51" fmla="*/ 302 h 605"/>
                <a:gd name="T52" fmla="*/ 152 w 443"/>
                <a:gd name="T53" fmla="*/ 222 h 605"/>
                <a:gd name="T54" fmla="*/ 78 w 443"/>
                <a:gd name="T55" fmla="*/ 300 h 605"/>
                <a:gd name="T56" fmla="*/ 171 w 443"/>
                <a:gd name="T57" fmla="*/ 255 h 605"/>
                <a:gd name="T58" fmla="*/ 170 w 443"/>
                <a:gd name="T59" fmla="*/ 234 h 605"/>
                <a:gd name="T60" fmla="*/ 156 w 443"/>
                <a:gd name="T61" fmla="*/ 357 h 605"/>
                <a:gd name="T62" fmla="*/ 97 w 443"/>
                <a:gd name="T63" fmla="*/ 372 h 605"/>
                <a:gd name="T64" fmla="*/ 156 w 443"/>
                <a:gd name="T65" fmla="*/ 412 h 605"/>
                <a:gd name="T66" fmla="*/ 171 w 443"/>
                <a:gd name="T67" fmla="*/ 345 h 605"/>
                <a:gd name="T68" fmla="*/ 78 w 443"/>
                <a:gd name="T69" fmla="*/ 349 h 605"/>
                <a:gd name="T70" fmla="*/ 156 w 443"/>
                <a:gd name="T71" fmla="*/ 427 h 605"/>
                <a:gd name="T72" fmla="*/ 205 w 443"/>
                <a:gd name="T73" fmla="*/ 330 h 605"/>
                <a:gd name="T74" fmla="*/ 232 w 443"/>
                <a:gd name="T75" fmla="*/ 513 h 605"/>
                <a:gd name="T76" fmla="*/ 356 w 443"/>
                <a:gd name="T77" fmla="*/ 475 h 605"/>
                <a:gd name="T78" fmla="*/ 227 w 443"/>
                <a:gd name="T79" fmla="*/ 508 h 605"/>
                <a:gd name="T80" fmla="*/ 356 w 443"/>
                <a:gd name="T81" fmla="*/ 360 h 605"/>
                <a:gd name="T82" fmla="*/ 227 w 443"/>
                <a:gd name="T83" fmla="*/ 291 h 605"/>
                <a:gd name="T84" fmla="*/ 227 w 443"/>
                <a:gd name="T85" fmla="*/ 25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43" h="605">
                  <a:moveTo>
                    <a:pt x="34" y="159"/>
                  </a:moveTo>
                  <a:cubicBezTo>
                    <a:pt x="34" y="142"/>
                    <a:pt x="42" y="134"/>
                    <a:pt x="58" y="133"/>
                  </a:cubicBezTo>
                  <a:lnTo>
                    <a:pt x="58" y="98"/>
                  </a:lnTo>
                  <a:cubicBezTo>
                    <a:pt x="27" y="99"/>
                    <a:pt x="0" y="118"/>
                    <a:pt x="0" y="148"/>
                  </a:cubicBezTo>
                  <a:lnTo>
                    <a:pt x="0" y="556"/>
                  </a:lnTo>
                  <a:cubicBezTo>
                    <a:pt x="0" y="581"/>
                    <a:pt x="24" y="605"/>
                    <a:pt x="49" y="605"/>
                  </a:cubicBezTo>
                  <a:lnTo>
                    <a:pt x="394" y="605"/>
                  </a:lnTo>
                  <a:cubicBezTo>
                    <a:pt x="419" y="605"/>
                    <a:pt x="443" y="581"/>
                    <a:pt x="443" y="556"/>
                  </a:cubicBezTo>
                  <a:lnTo>
                    <a:pt x="443" y="148"/>
                  </a:lnTo>
                  <a:cubicBezTo>
                    <a:pt x="443" y="118"/>
                    <a:pt x="416" y="99"/>
                    <a:pt x="385" y="98"/>
                  </a:cubicBezTo>
                  <a:lnTo>
                    <a:pt x="385" y="133"/>
                  </a:lnTo>
                  <a:cubicBezTo>
                    <a:pt x="402" y="134"/>
                    <a:pt x="410" y="142"/>
                    <a:pt x="410" y="159"/>
                  </a:cubicBezTo>
                  <a:lnTo>
                    <a:pt x="410" y="545"/>
                  </a:lnTo>
                  <a:cubicBezTo>
                    <a:pt x="410" y="557"/>
                    <a:pt x="404" y="570"/>
                    <a:pt x="393" y="570"/>
                  </a:cubicBezTo>
                  <a:lnTo>
                    <a:pt x="51" y="570"/>
                  </a:lnTo>
                  <a:cubicBezTo>
                    <a:pt x="37" y="570"/>
                    <a:pt x="34" y="556"/>
                    <a:pt x="34" y="542"/>
                  </a:cubicBezTo>
                  <a:lnTo>
                    <a:pt x="34" y="159"/>
                  </a:lnTo>
                  <a:close/>
                  <a:moveTo>
                    <a:pt x="192" y="64"/>
                  </a:moveTo>
                  <a:cubicBezTo>
                    <a:pt x="192" y="50"/>
                    <a:pt x="205" y="37"/>
                    <a:pt x="219" y="37"/>
                  </a:cubicBezTo>
                  <a:lnTo>
                    <a:pt x="224" y="37"/>
                  </a:lnTo>
                  <a:cubicBezTo>
                    <a:pt x="238" y="37"/>
                    <a:pt x="252" y="50"/>
                    <a:pt x="252" y="64"/>
                  </a:cubicBezTo>
                  <a:lnTo>
                    <a:pt x="252" y="67"/>
                  </a:lnTo>
                  <a:cubicBezTo>
                    <a:pt x="252" y="83"/>
                    <a:pt x="238" y="96"/>
                    <a:pt x="222" y="96"/>
                  </a:cubicBezTo>
                  <a:lnTo>
                    <a:pt x="221" y="96"/>
                  </a:lnTo>
                  <a:cubicBezTo>
                    <a:pt x="205" y="96"/>
                    <a:pt x="192" y="83"/>
                    <a:pt x="192" y="67"/>
                  </a:cubicBezTo>
                  <a:lnTo>
                    <a:pt x="192" y="64"/>
                  </a:lnTo>
                  <a:close/>
                  <a:moveTo>
                    <a:pt x="155" y="66"/>
                  </a:moveTo>
                  <a:lnTo>
                    <a:pt x="106" y="66"/>
                  </a:lnTo>
                  <a:cubicBezTo>
                    <a:pt x="89" y="66"/>
                    <a:pt x="81" y="74"/>
                    <a:pt x="81" y="90"/>
                  </a:cubicBezTo>
                  <a:lnTo>
                    <a:pt x="81" y="153"/>
                  </a:lnTo>
                  <a:cubicBezTo>
                    <a:pt x="81" y="164"/>
                    <a:pt x="88" y="175"/>
                    <a:pt x="98" y="175"/>
                  </a:cubicBezTo>
                  <a:lnTo>
                    <a:pt x="345" y="175"/>
                  </a:lnTo>
                  <a:cubicBezTo>
                    <a:pt x="355" y="175"/>
                    <a:pt x="362" y="164"/>
                    <a:pt x="362" y="153"/>
                  </a:cubicBezTo>
                  <a:lnTo>
                    <a:pt x="362" y="90"/>
                  </a:lnTo>
                  <a:cubicBezTo>
                    <a:pt x="362" y="74"/>
                    <a:pt x="354" y="66"/>
                    <a:pt x="337" y="66"/>
                  </a:cubicBezTo>
                  <a:lnTo>
                    <a:pt x="288" y="66"/>
                  </a:lnTo>
                  <a:cubicBezTo>
                    <a:pt x="288" y="32"/>
                    <a:pt x="260" y="0"/>
                    <a:pt x="227" y="0"/>
                  </a:cubicBezTo>
                  <a:lnTo>
                    <a:pt x="216" y="0"/>
                  </a:lnTo>
                  <a:cubicBezTo>
                    <a:pt x="184" y="0"/>
                    <a:pt x="155" y="32"/>
                    <a:pt x="155" y="66"/>
                  </a:cubicBezTo>
                  <a:close/>
                  <a:moveTo>
                    <a:pt x="94" y="464"/>
                  </a:moveTo>
                  <a:cubicBezTo>
                    <a:pt x="94" y="460"/>
                    <a:pt x="95" y="459"/>
                    <a:pt x="98" y="459"/>
                  </a:cubicBezTo>
                  <a:lnTo>
                    <a:pt x="156" y="459"/>
                  </a:lnTo>
                  <a:lnTo>
                    <a:pt x="156" y="464"/>
                  </a:lnTo>
                  <a:cubicBezTo>
                    <a:pt x="156" y="469"/>
                    <a:pt x="132" y="483"/>
                    <a:pt x="127" y="485"/>
                  </a:cubicBezTo>
                  <a:cubicBezTo>
                    <a:pt x="123" y="482"/>
                    <a:pt x="114" y="473"/>
                    <a:pt x="107" y="473"/>
                  </a:cubicBezTo>
                  <a:lnTo>
                    <a:pt x="106" y="473"/>
                  </a:lnTo>
                  <a:cubicBezTo>
                    <a:pt x="102" y="473"/>
                    <a:pt x="97" y="479"/>
                    <a:pt x="97" y="482"/>
                  </a:cubicBezTo>
                  <a:lnTo>
                    <a:pt x="97" y="484"/>
                  </a:lnTo>
                  <a:cubicBezTo>
                    <a:pt x="97" y="488"/>
                    <a:pt x="118" y="511"/>
                    <a:pt x="123" y="511"/>
                  </a:cubicBezTo>
                  <a:lnTo>
                    <a:pt x="124" y="511"/>
                  </a:lnTo>
                  <a:cubicBezTo>
                    <a:pt x="128" y="511"/>
                    <a:pt x="152" y="492"/>
                    <a:pt x="156" y="488"/>
                  </a:cubicBezTo>
                  <a:cubicBezTo>
                    <a:pt x="156" y="497"/>
                    <a:pt x="160" y="524"/>
                    <a:pt x="152" y="524"/>
                  </a:cubicBezTo>
                  <a:lnTo>
                    <a:pt x="98" y="524"/>
                  </a:lnTo>
                  <a:cubicBezTo>
                    <a:pt x="95" y="524"/>
                    <a:pt x="94" y="523"/>
                    <a:pt x="94" y="519"/>
                  </a:cubicBezTo>
                  <a:lnTo>
                    <a:pt x="94" y="464"/>
                  </a:lnTo>
                  <a:close/>
                  <a:moveTo>
                    <a:pt x="152" y="539"/>
                  </a:moveTo>
                  <a:cubicBezTo>
                    <a:pt x="181" y="539"/>
                    <a:pt x="170" y="507"/>
                    <a:pt x="172" y="481"/>
                  </a:cubicBezTo>
                  <a:cubicBezTo>
                    <a:pt x="173" y="467"/>
                    <a:pt x="207" y="455"/>
                    <a:pt x="210" y="443"/>
                  </a:cubicBezTo>
                  <a:lnTo>
                    <a:pt x="206" y="443"/>
                  </a:lnTo>
                  <a:cubicBezTo>
                    <a:pt x="195" y="443"/>
                    <a:pt x="179" y="452"/>
                    <a:pt x="172" y="456"/>
                  </a:cubicBezTo>
                  <a:cubicBezTo>
                    <a:pt x="168" y="451"/>
                    <a:pt x="164" y="444"/>
                    <a:pt x="155" y="444"/>
                  </a:cubicBezTo>
                  <a:lnTo>
                    <a:pt x="95" y="444"/>
                  </a:lnTo>
                  <a:cubicBezTo>
                    <a:pt x="86" y="444"/>
                    <a:pt x="78" y="452"/>
                    <a:pt x="78" y="461"/>
                  </a:cubicBezTo>
                  <a:lnTo>
                    <a:pt x="78" y="522"/>
                  </a:lnTo>
                  <a:cubicBezTo>
                    <a:pt x="78" y="533"/>
                    <a:pt x="87" y="539"/>
                    <a:pt x="98" y="539"/>
                  </a:cubicBezTo>
                  <a:lnTo>
                    <a:pt x="152" y="539"/>
                  </a:lnTo>
                  <a:close/>
                  <a:moveTo>
                    <a:pt x="94" y="242"/>
                  </a:moveTo>
                  <a:cubicBezTo>
                    <a:pt x="94" y="238"/>
                    <a:pt x="95" y="237"/>
                    <a:pt x="98" y="237"/>
                  </a:cubicBezTo>
                  <a:lnTo>
                    <a:pt x="152" y="237"/>
                  </a:lnTo>
                  <a:cubicBezTo>
                    <a:pt x="155" y="237"/>
                    <a:pt x="156" y="238"/>
                    <a:pt x="156" y="242"/>
                  </a:cubicBezTo>
                  <a:cubicBezTo>
                    <a:pt x="156" y="246"/>
                    <a:pt x="130" y="263"/>
                    <a:pt x="127" y="263"/>
                  </a:cubicBezTo>
                  <a:cubicBezTo>
                    <a:pt x="124" y="263"/>
                    <a:pt x="116" y="251"/>
                    <a:pt x="107" y="251"/>
                  </a:cubicBezTo>
                  <a:cubicBezTo>
                    <a:pt x="103" y="251"/>
                    <a:pt x="97" y="256"/>
                    <a:pt x="97" y="260"/>
                  </a:cubicBezTo>
                  <a:lnTo>
                    <a:pt x="97" y="262"/>
                  </a:lnTo>
                  <a:cubicBezTo>
                    <a:pt x="97" y="268"/>
                    <a:pt x="118" y="288"/>
                    <a:pt x="123" y="291"/>
                  </a:cubicBezTo>
                  <a:lnTo>
                    <a:pt x="156" y="266"/>
                  </a:lnTo>
                  <a:lnTo>
                    <a:pt x="156" y="302"/>
                  </a:lnTo>
                  <a:lnTo>
                    <a:pt x="94" y="302"/>
                  </a:lnTo>
                  <a:lnTo>
                    <a:pt x="94" y="242"/>
                  </a:lnTo>
                  <a:close/>
                  <a:moveTo>
                    <a:pt x="170" y="234"/>
                  </a:moveTo>
                  <a:cubicBezTo>
                    <a:pt x="168" y="226"/>
                    <a:pt x="162" y="222"/>
                    <a:pt x="152" y="222"/>
                  </a:cubicBezTo>
                  <a:lnTo>
                    <a:pt x="98" y="222"/>
                  </a:lnTo>
                  <a:cubicBezTo>
                    <a:pt x="87" y="222"/>
                    <a:pt x="78" y="228"/>
                    <a:pt x="78" y="239"/>
                  </a:cubicBezTo>
                  <a:lnTo>
                    <a:pt x="78" y="300"/>
                  </a:lnTo>
                  <a:cubicBezTo>
                    <a:pt x="78" y="309"/>
                    <a:pt x="86" y="317"/>
                    <a:pt x="95" y="317"/>
                  </a:cubicBezTo>
                  <a:lnTo>
                    <a:pt x="155" y="317"/>
                  </a:lnTo>
                  <a:cubicBezTo>
                    <a:pt x="179" y="317"/>
                    <a:pt x="172" y="279"/>
                    <a:pt x="171" y="255"/>
                  </a:cubicBezTo>
                  <a:lnTo>
                    <a:pt x="210" y="222"/>
                  </a:lnTo>
                  <a:cubicBezTo>
                    <a:pt x="210" y="222"/>
                    <a:pt x="207" y="220"/>
                    <a:pt x="207" y="220"/>
                  </a:cubicBezTo>
                  <a:cubicBezTo>
                    <a:pt x="192" y="220"/>
                    <a:pt x="180" y="233"/>
                    <a:pt x="170" y="234"/>
                  </a:cubicBezTo>
                  <a:close/>
                  <a:moveTo>
                    <a:pt x="94" y="349"/>
                  </a:moveTo>
                  <a:lnTo>
                    <a:pt x="156" y="349"/>
                  </a:lnTo>
                  <a:lnTo>
                    <a:pt x="156" y="357"/>
                  </a:lnTo>
                  <a:lnTo>
                    <a:pt x="127" y="375"/>
                  </a:lnTo>
                  <a:lnTo>
                    <a:pt x="108" y="361"/>
                  </a:lnTo>
                  <a:cubicBezTo>
                    <a:pt x="103" y="364"/>
                    <a:pt x="97" y="365"/>
                    <a:pt x="97" y="372"/>
                  </a:cubicBezTo>
                  <a:cubicBezTo>
                    <a:pt x="97" y="377"/>
                    <a:pt x="118" y="401"/>
                    <a:pt x="123" y="401"/>
                  </a:cubicBezTo>
                  <a:cubicBezTo>
                    <a:pt x="130" y="401"/>
                    <a:pt x="148" y="380"/>
                    <a:pt x="156" y="378"/>
                  </a:cubicBezTo>
                  <a:lnTo>
                    <a:pt x="156" y="412"/>
                  </a:lnTo>
                  <a:lnTo>
                    <a:pt x="94" y="412"/>
                  </a:lnTo>
                  <a:lnTo>
                    <a:pt x="94" y="349"/>
                  </a:lnTo>
                  <a:close/>
                  <a:moveTo>
                    <a:pt x="171" y="345"/>
                  </a:moveTo>
                  <a:cubicBezTo>
                    <a:pt x="169" y="340"/>
                    <a:pt x="165" y="334"/>
                    <a:pt x="156" y="334"/>
                  </a:cubicBezTo>
                  <a:lnTo>
                    <a:pt x="94" y="334"/>
                  </a:lnTo>
                  <a:cubicBezTo>
                    <a:pt x="86" y="334"/>
                    <a:pt x="78" y="341"/>
                    <a:pt x="78" y="349"/>
                  </a:cubicBezTo>
                  <a:lnTo>
                    <a:pt x="78" y="412"/>
                  </a:lnTo>
                  <a:cubicBezTo>
                    <a:pt x="78" y="420"/>
                    <a:pt x="86" y="427"/>
                    <a:pt x="94" y="427"/>
                  </a:cubicBezTo>
                  <a:lnTo>
                    <a:pt x="156" y="427"/>
                  </a:lnTo>
                  <a:cubicBezTo>
                    <a:pt x="179" y="427"/>
                    <a:pt x="172" y="388"/>
                    <a:pt x="171" y="365"/>
                  </a:cubicBezTo>
                  <a:lnTo>
                    <a:pt x="210" y="333"/>
                  </a:lnTo>
                  <a:lnTo>
                    <a:pt x="205" y="330"/>
                  </a:lnTo>
                  <a:lnTo>
                    <a:pt x="171" y="345"/>
                  </a:lnTo>
                  <a:close/>
                  <a:moveTo>
                    <a:pt x="227" y="508"/>
                  </a:moveTo>
                  <a:cubicBezTo>
                    <a:pt x="227" y="512"/>
                    <a:pt x="228" y="513"/>
                    <a:pt x="232" y="513"/>
                  </a:cubicBezTo>
                  <a:lnTo>
                    <a:pt x="351" y="513"/>
                  </a:lnTo>
                  <a:cubicBezTo>
                    <a:pt x="355" y="513"/>
                    <a:pt x="356" y="512"/>
                    <a:pt x="356" y="508"/>
                  </a:cubicBezTo>
                  <a:lnTo>
                    <a:pt x="356" y="475"/>
                  </a:lnTo>
                  <a:cubicBezTo>
                    <a:pt x="356" y="471"/>
                    <a:pt x="355" y="470"/>
                    <a:pt x="351" y="470"/>
                  </a:cubicBezTo>
                  <a:lnTo>
                    <a:pt x="227" y="470"/>
                  </a:lnTo>
                  <a:lnTo>
                    <a:pt x="227" y="508"/>
                  </a:lnTo>
                  <a:close/>
                  <a:moveTo>
                    <a:pt x="227" y="401"/>
                  </a:moveTo>
                  <a:lnTo>
                    <a:pt x="356" y="401"/>
                  </a:lnTo>
                  <a:lnTo>
                    <a:pt x="356" y="360"/>
                  </a:lnTo>
                  <a:lnTo>
                    <a:pt x="227" y="360"/>
                  </a:lnTo>
                  <a:lnTo>
                    <a:pt x="227" y="401"/>
                  </a:lnTo>
                  <a:close/>
                  <a:moveTo>
                    <a:pt x="227" y="291"/>
                  </a:moveTo>
                  <a:lnTo>
                    <a:pt x="321" y="291"/>
                  </a:lnTo>
                  <a:lnTo>
                    <a:pt x="321" y="250"/>
                  </a:lnTo>
                  <a:lnTo>
                    <a:pt x="227" y="250"/>
                  </a:lnTo>
                  <a:lnTo>
                    <a:pt x="227" y="291"/>
                  </a:lnTo>
                  <a:close/>
                </a:path>
              </a:pathLst>
            </a:custGeom>
            <a:solidFill>
              <a:schemeClr val="accent1"/>
            </a:solidFill>
            <a:ln>
              <a:noFill/>
            </a:ln>
          </p:spPr>
          <p:txBody>
            <a:bodyPr vert="horz" wrap="square" lIns="91404" tIns="45703" rIns="91404" bIns="45703" numCol="1" anchor="t" anchorCtr="0" compatLnSpc="1"/>
            <a:lstStyle/>
            <a:p>
              <a:endParaRPr lang="zh-CN" altLang="en-US" sz="1800">
                <a:cs typeface="+mn-ea"/>
                <a:sym typeface="+mn-lt"/>
              </a:endParaRPr>
            </a:p>
          </p:txBody>
        </p:sp>
        <p:sp>
          <p:nvSpPr>
            <p:cNvPr id="25" name="矩形 1"/>
            <p:cNvSpPr>
              <a:spLocks noChangeArrowheads="1"/>
            </p:cNvSpPr>
            <p:nvPr/>
          </p:nvSpPr>
          <p:spPr bwMode="auto">
            <a:xfrm>
              <a:off x="1720516" y="3774586"/>
              <a:ext cx="2514600" cy="1061474"/>
            </a:xfrm>
            <a:prstGeom prst="rect">
              <a:avLst/>
            </a:prstGeom>
          </p:spPr>
          <p:txBody>
            <a:bodyPr wrap="square">
              <a:spAutoFit/>
            </a:bodyPr>
            <a:lstStyle/>
            <a:p>
              <a:pPr marL="285750" indent="-285750" algn="just">
                <a:lnSpc>
                  <a:spcPct val="120000"/>
                </a:lnSpc>
                <a:buFont typeface="Wingdings" panose="05000000000000000000" pitchFamily="2" charset="2"/>
                <a:buChar char="l"/>
              </a:pPr>
              <a:r>
                <a:rPr lang="zh-CN" altLang="en-US" sz="1800">
                  <a:solidFill>
                    <a:srgbClr val="404040"/>
                  </a:solidFill>
                  <a:cs typeface="+mn-ea"/>
                  <a:sym typeface="+mn-lt"/>
                </a:rPr>
                <a:t>各岗位的责任人员</a:t>
              </a:r>
              <a:endParaRPr lang="en-US" altLang="zh-CN" sz="1800">
                <a:solidFill>
                  <a:srgbClr val="404040"/>
                </a:solidFill>
                <a:cs typeface="+mn-ea"/>
                <a:sym typeface="+mn-lt"/>
              </a:endParaRPr>
            </a:p>
            <a:p>
              <a:pPr marL="285750" indent="-285750" algn="just">
                <a:lnSpc>
                  <a:spcPct val="120000"/>
                </a:lnSpc>
                <a:buFont typeface="Wingdings" panose="05000000000000000000" pitchFamily="2" charset="2"/>
                <a:buChar char="l"/>
              </a:pPr>
              <a:r>
                <a:rPr lang="zh-CN" altLang="en-US" sz="1800">
                  <a:solidFill>
                    <a:srgbClr val="404040"/>
                  </a:solidFill>
                  <a:cs typeface="+mn-ea"/>
                  <a:sym typeface="+mn-lt"/>
                </a:rPr>
                <a:t>责任范围</a:t>
              </a:r>
              <a:endParaRPr lang="en-US" altLang="zh-CN" sz="1800">
                <a:solidFill>
                  <a:srgbClr val="404040"/>
                </a:solidFill>
                <a:cs typeface="+mn-ea"/>
                <a:sym typeface="+mn-lt"/>
              </a:endParaRPr>
            </a:p>
            <a:p>
              <a:pPr marL="285750" indent="-285750" algn="just">
                <a:lnSpc>
                  <a:spcPct val="120000"/>
                </a:lnSpc>
                <a:buFont typeface="Wingdings" panose="05000000000000000000" pitchFamily="2" charset="2"/>
                <a:buChar char="l"/>
              </a:pPr>
              <a:r>
                <a:rPr lang="zh-CN" altLang="en-US" sz="1800">
                  <a:solidFill>
                    <a:srgbClr val="404040"/>
                  </a:solidFill>
                  <a:cs typeface="+mn-ea"/>
                  <a:sym typeface="+mn-lt"/>
                </a:rPr>
                <a:t>考核标准</a:t>
              </a:r>
            </a:p>
          </p:txBody>
        </p:sp>
      </p:grpSp>
      <p:grpSp>
        <p:nvGrpSpPr>
          <p:cNvPr id="6" name="组合 5"/>
          <p:cNvGrpSpPr/>
          <p:nvPr/>
        </p:nvGrpSpPr>
        <p:grpSpPr>
          <a:xfrm>
            <a:off x="6779279" y="2133854"/>
            <a:ext cx="2863275" cy="2803857"/>
            <a:chOff x="5978818" y="1840049"/>
            <a:chExt cx="2864393" cy="2804951"/>
          </a:xfrm>
        </p:grpSpPr>
        <p:sp>
          <p:nvSpPr>
            <p:cNvPr id="27" name="矩形 26"/>
            <p:cNvSpPr/>
            <p:nvPr/>
          </p:nvSpPr>
          <p:spPr bwMode="auto">
            <a:xfrm>
              <a:off x="5978818" y="1840049"/>
              <a:ext cx="2864393" cy="2804951"/>
            </a:xfrm>
            <a:prstGeom prst="rect">
              <a:avLst/>
            </a:prstGeom>
            <a:solidFill>
              <a:schemeClr val="accent2">
                <a:lumMod val="95000"/>
              </a:schemeClr>
            </a:solidFill>
            <a:ln w="9525" cap="flat" cmpd="sng" algn="ctr">
              <a:solidFill>
                <a:schemeClr val="accent1">
                  <a:lumMod val="40000"/>
                  <a:lumOff val="60000"/>
                </a:schemeClr>
              </a:solidFill>
              <a:prstDash val="solid"/>
              <a:round/>
              <a:headEnd type="none" w="med" len="med"/>
              <a:tailEnd type="none" w="med" len="med"/>
            </a:ln>
            <a:effectLst/>
          </p:spPr>
          <p:txBody>
            <a:bodyPr vert="horz" wrap="square" lIns="91404" tIns="45703" rIns="91404" bIns="45703" numCol="1" rtlCol="0" anchor="t" anchorCtr="0" compatLnSpc="1"/>
            <a:lstStyle/>
            <a:p>
              <a:pPr defTabSz="913765" fontAlgn="base">
                <a:spcBef>
                  <a:spcPct val="0"/>
                </a:spcBef>
                <a:spcAft>
                  <a:spcPct val="0"/>
                </a:spcAft>
              </a:pPr>
              <a:endParaRPr lang="zh-CN" altLang="en-US" sz="1800">
                <a:cs typeface="+mn-ea"/>
                <a:sym typeface="+mn-lt"/>
              </a:endParaRPr>
            </a:p>
          </p:txBody>
        </p:sp>
        <p:sp>
          <p:nvSpPr>
            <p:cNvPr id="28" name="矩形 27"/>
            <p:cNvSpPr/>
            <p:nvPr/>
          </p:nvSpPr>
          <p:spPr bwMode="auto">
            <a:xfrm>
              <a:off x="5978818" y="1840049"/>
              <a:ext cx="2864393" cy="461665"/>
            </a:xfrm>
            <a:prstGeom prst="rect">
              <a:avLst/>
            </a:prstGeom>
            <a:solidFill>
              <a:srgbClr val="0070C0"/>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04" tIns="45703" rIns="91404" bIns="45703" numCol="1" spcCol="0" rtlCol="0" fromWordArt="0" anchor="t" anchorCtr="0" forceAA="0" compatLnSpc="1">
              <a:noAutofit/>
            </a:bodyPr>
            <a:lstStyle/>
            <a:p>
              <a:pPr algn="ctr"/>
              <a:endParaRPr lang="zh-CN" altLang="en-US" sz="2400">
                <a:solidFill>
                  <a:schemeClr val="accent2"/>
                </a:solidFill>
                <a:cs typeface="+mn-ea"/>
                <a:sym typeface="+mn-lt"/>
              </a:endParaRPr>
            </a:p>
          </p:txBody>
        </p:sp>
        <p:sp>
          <p:nvSpPr>
            <p:cNvPr id="29" name="矩形 3"/>
            <p:cNvSpPr>
              <a:spLocks noChangeArrowheads="1"/>
            </p:cNvSpPr>
            <p:nvPr/>
          </p:nvSpPr>
          <p:spPr bwMode="auto">
            <a:xfrm>
              <a:off x="6510767" y="1886215"/>
              <a:ext cx="1801196" cy="369348"/>
            </a:xfrm>
            <a:prstGeom prst="rect">
              <a:avLst/>
            </a:prstGeom>
            <a:noFill/>
            <a:ln w="9525">
              <a:noFill/>
              <a:miter lim="800000"/>
            </a:ln>
          </p:spPr>
          <p:txBody>
            <a:bodyPr wrap="none">
              <a:spAutoFit/>
            </a:bodyPr>
            <a:lstStyle/>
            <a:p>
              <a:pPr eaLnBrk="0" hangingPunct="0"/>
              <a:r>
                <a:rPr lang="zh-CN" altLang="en-US" sz="1800" b="1" dirty="0">
                  <a:solidFill>
                    <a:schemeClr val="bg1"/>
                  </a:solidFill>
                  <a:cs typeface="+mn-ea"/>
                  <a:sym typeface="+mn-lt"/>
                </a:rPr>
                <a:t>建立相应的机制</a:t>
              </a:r>
            </a:p>
          </p:txBody>
        </p:sp>
        <p:sp>
          <p:nvSpPr>
            <p:cNvPr id="31" name="矩形 1"/>
            <p:cNvSpPr>
              <a:spLocks noChangeArrowheads="1"/>
            </p:cNvSpPr>
            <p:nvPr/>
          </p:nvSpPr>
          <p:spPr bwMode="auto">
            <a:xfrm>
              <a:off x="6039852" y="3700080"/>
              <a:ext cx="2719138" cy="729073"/>
            </a:xfrm>
            <a:prstGeom prst="rect">
              <a:avLst/>
            </a:prstGeom>
          </p:spPr>
          <p:txBody>
            <a:bodyPr wrap="square">
              <a:spAutoFit/>
            </a:bodyPr>
            <a:lstStyle/>
            <a:p>
              <a:pPr algn="just">
                <a:lnSpc>
                  <a:spcPct val="120000"/>
                </a:lnSpc>
              </a:pPr>
              <a:r>
                <a:rPr lang="zh-CN" altLang="en-US" sz="1800">
                  <a:solidFill>
                    <a:srgbClr val="404040"/>
                  </a:solidFill>
                  <a:cs typeface="+mn-ea"/>
                  <a:sym typeface="+mn-lt"/>
                </a:rPr>
                <a:t>对责任制落实情况的监督考核保证责任制的落实</a:t>
              </a:r>
            </a:p>
          </p:txBody>
        </p:sp>
        <p:sp>
          <p:nvSpPr>
            <p:cNvPr id="24" name="Freeform 12"/>
            <p:cNvSpPr>
              <a:spLocks noEditPoints="1"/>
            </p:cNvSpPr>
            <p:nvPr/>
          </p:nvSpPr>
          <p:spPr bwMode="auto">
            <a:xfrm>
              <a:off x="7040717" y="2598821"/>
              <a:ext cx="921945" cy="783434"/>
            </a:xfrm>
            <a:custGeom>
              <a:avLst/>
              <a:gdLst>
                <a:gd name="T0" fmla="*/ 201 w 983"/>
                <a:gd name="T1" fmla="*/ 386 h 731"/>
                <a:gd name="T2" fmla="*/ 359 w 983"/>
                <a:gd name="T3" fmla="*/ 110 h 731"/>
                <a:gd name="T4" fmla="*/ 398 w 983"/>
                <a:gd name="T5" fmla="*/ 64 h 731"/>
                <a:gd name="T6" fmla="*/ 759 w 983"/>
                <a:gd name="T7" fmla="*/ 93 h 731"/>
                <a:gd name="T8" fmla="*/ 738 w 983"/>
                <a:gd name="T9" fmla="*/ 49 h 731"/>
                <a:gd name="T10" fmla="*/ 821 w 983"/>
                <a:gd name="T11" fmla="*/ 24 h 731"/>
                <a:gd name="T12" fmla="*/ 877 w 983"/>
                <a:gd name="T13" fmla="*/ 27 h 731"/>
                <a:gd name="T14" fmla="*/ 859 w 983"/>
                <a:gd name="T15" fmla="*/ 109 h 731"/>
                <a:gd name="T16" fmla="*/ 830 w 983"/>
                <a:gd name="T17" fmla="*/ 154 h 731"/>
                <a:gd name="T18" fmla="*/ 623 w 983"/>
                <a:gd name="T19" fmla="*/ 344 h 731"/>
                <a:gd name="T20" fmla="*/ 622 w 983"/>
                <a:gd name="T21" fmla="*/ 345 h 731"/>
                <a:gd name="T22" fmla="*/ 952 w 983"/>
                <a:gd name="T23" fmla="*/ 670 h 731"/>
                <a:gd name="T24" fmla="*/ 952 w 983"/>
                <a:gd name="T25" fmla="*/ 731 h 731"/>
                <a:gd name="T26" fmla="*/ 763 w 983"/>
                <a:gd name="T27" fmla="*/ 731 h 731"/>
                <a:gd name="T28" fmla="*/ 558 w 983"/>
                <a:gd name="T29" fmla="*/ 731 h 731"/>
                <a:gd name="T30" fmla="*/ 353 w 983"/>
                <a:gd name="T31" fmla="*/ 731 h 731"/>
                <a:gd name="T32" fmla="*/ 148 w 983"/>
                <a:gd name="T33" fmla="*/ 731 h 731"/>
                <a:gd name="T34" fmla="*/ 0 w 983"/>
                <a:gd name="T35" fmla="*/ 701 h 731"/>
                <a:gd name="T36" fmla="*/ 31 w 983"/>
                <a:gd name="T37" fmla="*/ 0 h 731"/>
                <a:gd name="T38" fmla="*/ 62 w 983"/>
                <a:gd name="T39" fmla="*/ 670 h 731"/>
                <a:gd name="T40" fmla="*/ 148 w 983"/>
                <a:gd name="T41" fmla="*/ 530 h 731"/>
                <a:gd name="T42" fmla="*/ 236 w 983"/>
                <a:gd name="T43" fmla="*/ 499 h 731"/>
                <a:gd name="T44" fmla="*/ 267 w 983"/>
                <a:gd name="T45" fmla="*/ 670 h 731"/>
                <a:gd name="T46" fmla="*/ 353 w 983"/>
                <a:gd name="T47" fmla="*/ 316 h 731"/>
                <a:gd name="T48" fmla="*/ 441 w 983"/>
                <a:gd name="T49" fmla="*/ 286 h 731"/>
                <a:gd name="T50" fmla="*/ 472 w 983"/>
                <a:gd name="T51" fmla="*/ 670 h 731"/>
                <a:gd name="T52" fmla="*/ 558 w 983"/>
                <a:gd name="T53" fmla="*/ 421 h 731"/>
                <a:gd name="T54" fmla="*/ 646 w 983"/>
                <a:gd name="T55" fmla="*/ 390 h 731"/>
                <a:gd name="T56" fmla="*/ 677 w 983"/>
                <a:gd name="T57" fmla="*/ 670 h 731"/>
                <a:gd name="T58" fmla="*/ 763 w 983"/>
                <a:gd name="T59" fmla="*/ 245 h 731"/>
                <a:gd name="T60" fmla="*/ 851 w 983"/>
                <a:gd name="T61" fmla="*/ 214 h 731"/>
                <a:gd name="T62" fmla="*/ 881 w 983"/>
                <a:gd name="T63" fmla="*/ 670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83" h="731">
                  <a:moveTo>
                    <a:pt x="404" y="154"/>
                  </a:moveTo>
                  <a:lnTo>
                    <a:pt x="201" y="386"/>
                  </a:lnTo>
                  <a:lnTo>
                    <a:pt x="153" y="345"/>
                  </a:lnTo>
                  <a:lnTo>
                    <a:pt x="359" y="110"/>
                  </a:lnTo>
                  <a:lnTo>
                    <a:pt x="359" y="110"/>
                  </a:lnTo>
                  <a:lnTo>
                    <a:pt x="398" y="64"/>
                  </a:lnTo>
                  <a:lnTo>
                    <a:pt x="616" y="255"/>
                  </a:lnTo>
                  <a:lnTo>
                    <a:pt x="759" y="93"/>
                  </a:lnTo>
                  <a:lnTo>
                    <a:pt x="734" y="71"/>
                  </a:lnTo>
                  <a:cubicBezTo>
                    <a:pt x="724" y="63"/>
                    <a:pt x="726" y="53"/>
                    <a:pt x="738" y="49"/>
                  </a:cubicBezTo>
                  <a:lnTo>
                    <a:pt x="777" y="37"/>
                  </a:lnTo>
                  <a:cubicBezTo>
                    <a:pt x="789" y="34"/>
                    <a:pt x="809" y="27"/>
                    <a:pt x="821" y="24"/>
                  </a:cubicBezTo>
                  <a:lnTo>
                    <a:pt x="860" y="12"/>
                  </a:lnTo>
                  <a:cubicBezTo>
                    <a:pt x="872" y="8"/>
                    <a:pt x="880" y="15"/>
                    <a:pt x="877" y="27"/>
                  </a:cubicBezTo>
                  <a:lnTo>
                    <a:pt x="869" y="65"/>
                  </a:lnTo>
                  <a:cubicBezTo>
                    <a:pt x="866" y="77"/>
                    <a:pt x="862" y="97"/>
                    <a:pt x="859" y="109"/>
                  </a:cubicBezTo>
                  <a:lnTo>
                    <a:pt x="851" y="147"/>
                  </a:lnTo>
                  <a:cubicBezTo>
                    <a:pt x="849" y="159"/>
                    <a:pt x="839" y="162"/>
                    <a:pt x="830" y="154"/>
                  </a:cubicBezTo>
                  <a:lnTo>
                    <a:pt x="807" y="134"/>
                  </a:lnTo>
                  <a:lnTo>
                    <a:pt x="623" y="344"/>
                  </a:lnTo>
                  <a:lnTo>
                    <a:pt x="623" y="344"/>
                  </a:lnTo>
                  <a:lnTo>
                    <a:pt x="622" y="345"/>
                  </a:lnTo>
                  <a:lnTo>
                    <a:pt x="404" y="154"/>
                  </a:lnTo>
                  <a:close/>
                  <a:moveTo>
                    <a:pt x="952" y="670"/>
                  </a:moveTo>
                  <a:cubicBezTo>
                    <a:pt x="969" y="670"/>
                    <a:pt x="983" y="684"/>
                    <a:pt x="983" y="701"/>
                  </a:cubicBezTo>
                  <a:cubicBezTo>
                    <a:pt x="983" y="718"/>
                    <a:pt x="969" y="731"/>
                    <a:pt x="952" y="731"/>
                  </a:cubicBezTo>
                  <a:lnTo>
                    <a:pt x="881" y="731"/>
                  </a:lnTo>
                  <a:lnTo>
                    <a:pt x="763" y="731"/>
                  </a:lnTo>
                  <a:lnTo>
                    <a:pt x="677" y="731"/>
                  </a:lnTo>
                  <a:lnTo>
                    <a:pt x="558" y="731"/>
                  </a:lnTo>
                  <a:lnTo>
                    <a:pt x="472" y="731"/>
                  </a:lnTo>
                  <a:lnTo>
                    <a:pt x="353" y="731"/>
                  </a:lnTo>
                  <a:lnTo>
                    <a:pt x="267" y="731"/>
                  </a:lnTo>
                  <a:lnTo>
                    <a:pt x="148" y="731"/>
                  </a:lnTo>
                  <a:lnTo>
                    <a:pt x="32" y="731"/>
                  </a:lnTo>
                  <a:cubicBezTo>
                    <a:pt x="14" y="731"/>
                    <a:pt x="0" y="718"/>
                    <a:pt x="0" y="701"/>
                  </a:cubicBezTo>
                  <a:lnTo>
                    <a:pt x="0" y="31"/>
                  </a:lnTo>
                  <a:cubicBezTo>
                    <a:pt x="0" y="14"/>
                    <a:pt x="14" y="0"/>
                    <a:pt x="31" y="0"/>
                  </a:cubicBezTo>
                  <a:cubicBezTo>
                    <a:pt x="48" y="0"/>
                    <a:pt x="62" y="14"/>
                    <a:pt x="62" y="31"/>
                  </a:cubicBezTo>
                  <a:lnTo>
                    <a:pt x="62" y="670"/>
                  </a:lnTo>
                  <a:lnTo>
                    <a:pt x="148" y="670"/>
                  </a:lnTo>
                  <a:lnTo>
                    <a:pt x="148" y="530"/>
                  </a:lnTo>
                  <a:cubicBezTo>
                    <a:pt x="148" y="513"/>
                    <a:pt x="162" y="499"/>
                    <a:pt x="179" y="499"/>
                  </a:cubicBezTo>
                  <a:lnTo>
                    <a:pt x="236" y="499"/>
                  </a:lnTo>
                  <a:cubicBezTo>
                    <a:pt x="253" y="499"/>
                    <a:pt x="267" y="513"/>
                    <a:pt x="267" y="530"/>
                  </a:cubicBezTo>
                  <a:lnTo>
                    <a:pt x="267" y="670"/>
                  </a:lnTo>
                  <a:lnTo>
                    <a:pt x="353" y="670"/>
                  </a:lnTo>
                  <a:lnTo>
                    <a:pt x="353" y="316"/>
                  </a:lnTo>
                  <a:cubicBezTo>
                    <a:pt x="353" y="299"/>
                    <a:pt x="367" y="286"/>
                    <a:pt x="384" y="286"/>
                  </a:cubicBezTo>
                  <a:lnTo>
                    <a:pt x="441" y="286"/>
                  </a:lnTo>
                  <a:cubicBezTo>
                    <a:pt x="458" y="286"/>
                    <a:pt x="472" y="299"/>
                    <a:pt x="472" y="316"/>
                  </a:cubicBezTo>
                  <a:lnTo>
                    <a:pt x="472" y="670"/>
                  </a:lnTo>
                  <a:lnTo>
                    <a:pt x="558" y="670"/>
                  </a:lnTo>
                  <a:lnTo>
                    <a:pt x="558" y="421"/>
                  </a:lnTo>
                  <a:cubicBezTo>
                    <a:pt x="558" y="404"/>
                    <a:pt x="572" y="390"/>
                    <a:pt x="589" y="390"/>
                  </a:cubicBezTo>
                  <a:lnTo>
                    <a:pt x="646" y="390"/>
                  </a:lnTo>
                  <a:cubicBezTo>
                    <a:pt x="663" y="390"/>
                    <a:pt x="677" y="404"/>
                    <a:pt x="677" y="421"/>
                  </a:cubicBezTo>
                  <a:lnTo>
                    <a:pt x="677" y="670"/>
                  </a:lnTo>
                  <a:lnTo>
                    <a:pt x="763" y="670"/>
                  </a:lnTo>
                  <a:lnTo>
                    <a:pt x="763" y="245"/>
                  </a:lnTo>
                  <a:cubicBezTo>
                    <a:pt x="763" y="228"/>
                    <a:pt x="776" y="214"/>
                    <a:pt x="793" y="214"/>
                  </a:cubicBezTo>
                  <a:lnTo>
                    <a:pt x="851" y="214"/>
                  </a:lnTo>
                  <a:cubicBezTo>
                    <a:pt x="868" y="214"/>
                    <a:pt x="881" y="228"/>
                    <a:pt x="881" y="245"/>
                  </a:cubicBezTo>
                  <a:lnTo>
                    <a:pt x="881" y="670"/>
                  </a:lnTo>
                  <a:lnTo>
                    <a:pt x="952" y="670"/>
                  </a:lnTo>
                  <a:close/>
                </a:path>
              </a:pathLst>
            </a:custGeom>
            <a:solidFill>
              <a:schemeClr val="accent1"/>
            </a:solidFill>
            <a:ln>
              <a:noFill/>
            </a:ln>
          </p:spPr>
          <p:txBody>
            <a:bodyPr vert="horz" wrap="square" lIns="91404" tIns="45703" rIns="91404" bIns="45703" numCol="1" anchor="t" anchorCtr="0" compatLnSpc="1"/>
            <a:lstStyle/>
            <a:p>
              <a:endParaRPr lang="zh-CN" altLang="en-US" sz="1800">
                <a:cs typeface="+mn-ea"/>
                <a:sym typeface="+mn-lt"/>
              </a:endParaRPr>
            </a:p>
          </p:txBody>
        </p:sp>
      </p:grpSp>
      <p:sp>
        <p:nvSpPr>
          <p:cNvPr id="8" name="等腰三角形 7"/>
          <p:cNvSpPr/>
          <p:nvPr/>
        </p:nvSpPr>
        <p:spPr bwMode="auto">
          <a:xfrm rot="5400000">
            <a:off x="5664122" y="3313757"/>
            <a:ext cx="863759" cy="406111"/>
          </a:xfrm>
          <a:prstGeom prst="triangl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04" tIns="45703" rIns="91404" bIns="45703" numCol="1" rtlCol="0" anchor="t" anchorCtr="0" compatLnSpc="1"/>
          <a:lstStyle/>
          <a:p>
            <a:pPr defTabSz="913765" fontAlgn="base">
              <a:spcBef>
                <a:spcPct val="0"/>
              </a:spcBef>
              <a:spcAft>
                <a:spcPct val="0"/>
              </a:spcAft>
            </a:pPr>
            <a:endParaRPr lang="zh-CN" altLang="en-US" sz="1800">
              <a:cs typeface="+mn-ea"/>
              <a:sym typeface="+mn-lt"/>
            </a:endParaRPr>
          </a:p>
        </p:txBody>
      </p:sp>
      <p:sp>
        <p:nvSpPr>
          <p:cNvPr id="19" name="文本框 18"/>
          <p:cNvSpPr txBox="1"/>
          <p:nvPr/>
        </p:nvSpPr>
        <p:spPr>
          <a:xfrm>
            <a:off x="1680000" y="244359"/>
            <a:ext cx="5568000" cy="584775"/>
          </a:xfrm>
          <a:prstGeom prst="rect">
            <a:avLst/>
          </a:prstGeom>
          <a:noFill/>
        </p:spPr>
        <p:txBody>
          <a:bodyPr wrap="square" rtlCol="0">
            <a:spAutoFit/>
          </a:bodyPr>
          <a:lstStyle/>
          <a:p>
            <a:r>
              <a:rPr lang="zh-CN" altLang="en-US" sz="3200" b="1" dirty="0">
                <a:cs typeface="+mn-ea"/>
                <a:sym typeface="+mn-lt"/>
              </a:rPr>
              <a:t>从业人员安全须知</a:t>
            </a:r>
          </a:p>
        </p:txBody>
      </p:sp>
    </p:spTree>
  </p:cSld>
  <p:clrMapOvr>
    <a:masterClrMapping/>
  </p:clrMapOvr>
  <p:transition spd="slow" advTm="3998">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anim calcmode="lin" valueType="num">
                                      <p:cBhvr>
                                        <p:cTn id="12" dur="500" fill="hold"/>
                                        <p:tgtEl>
                                          <p:spTgt spid="21"/>
                                        </p:tgtEl>
                                        <p:attrNameLst>
                                          <p:attrName>ppt_x</p:attrName>
                                        </p:attrNameLst>
                                      </p:cBhvr>
                                      <p:tavLst>
                                        <p:tav tm="0">
                                          <p:val>
                                            <p:strVal val="#ppt_x"/>
                                          </p:val>
                                        </p:tav>
                                        <p:tav tm="100000">
                                          <p:val>
                                            <p:strVal val="#ppt_x"/>
                                          </p:val>
                                        </p:tav>
                                      </p:tavLst>
                                    </p:anim>
                                    <p:anim calcmode="lin" valueType="num">
                                      <p:cBhvr>
                                        <p:cTn id="13" dur="500" fill="hold"/>
                                        <p:tgtEl>
                                          <p:spTgt spid="21"/>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12" presetClass="entr" presetSubtype="8"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300"/>
                                        <p:tgtEl>
                                          <p:spTgt spid="8"/>
                                        </p:tgtEl>
                                        <p:attrNameLst>
                                          <p:attrName>ppt_x</p:attrName>
                                        </p:attrNameLst>
                                      </p:cBhvr>
                                      <p:tavLst>
                                        <p:tav tm="0">
                                          <p:val>
                                            <p:strVal val="#ppt_x-#ppt_w*1.125000"/>
                                          </p:val>
                                        </p:tav>
                                        <p:tav tm="100000">
                                          <p:val>
                                            <p:strVal val="#ppt_x"/>
                                          </p:val>
                                        </p:tav>
                                      </p:tavLst>
                                    </p:anim>
                                    <p:animEffect transition="in" filter="wipe(right)">
                                      <p:cBhvr>
                                        <p:cTn id="24" dur="300"/>
                                        <p:tgtEl>
                                          <p:spTgt spid="8"/>
                                        </p:tgtEl>
                                      </p:cBhvr>
                                    </p:animEffect>
                                  </p:childTnLst>
                                </p:cTn>
                              </p:par>
                            </p:childTnLst>
                          </p:cTn>
                        </p:par>
                        <p:par>
                          <p:cTn id="25" fill="hold">
                            <p:stCondLst>
                              <p:cond delay="2000"/>
                            </p:stCondLst>
                            <p:childTnLst>
                              <p:par>
                                <p:cTn id="26" presetID="42" presetClass="entr" presetSubtype="0"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anim calcmode="lin" valueType="num">
                                      <p:cBhvr>
                                        <p:cTn id="29" dur="500" fill="hold"/>
                                        <p:tgtEl>
                                          <p:spTgt spid="6"/>
                                        </p:tgtEl>
                                        <p:attrNameLst>
                                          <p:attrName>ppt_x</p:attrName>
                                        </p:attrNameLst>
                                      </p:cBhvr>
                                      <p:tavLst>
                                        <p:tav tm="0">
                                          <p:val>
                                            <p:strVal val="#ppt_x"/>
                                          </p:val>
                                        </p:tav>
                                        <p:tav tm="100000">
                                          <p:val>
                                            <p:strVal val="#ppt_x"/>
                                          </p:val>
                                        </p:tav>
                                      </p:tavLst>
                                    </p:anim>
                                    <p:anim calcmode="lin" valueType="num">
                                      <p:cBhvr>
                                        <p:cTn id="30" dur="500" fill="hold"/>
                                        <p:tgtEl>
                                          <p:spTgt spid="6"/>
                                        </p:tgtEl>
                                        <p:attrNameLst>
                                          <p:attrName>ppt_y</p:attrName>
                                        </p:attrNameLst>
                                      </p:cBhvr>
                                      <p:tavLst>
                                        <p:tav tm="0">
                                          <p:val>
                                            <p:strVal val="#ppt_y+.1"/>
                                          </p:val>
                                        </p:tav>
                                        <p:tav tm="100000">
                                          <p:val>
                                            <p:strVal val="#ppt_y"/>
                                          </p:val>
                                        </p:tav>
                                      </p:tavLst>
                                    </p:anim>
                                  </p:childTnLst>
                                </p:cTn>
                              </p:par>
                            </p:childTnLst>
                          </p:cTn>
                        </p:par>
                        <p:par>
                          <p:cTn id="31" fill="hold">
                            <p:stCondLst>
                              <p:cond delay="2500"/>
                            </p:stCondLst>
                            <p:childTnLst>
                              <p:par>
                                <p:cTn id="32" presetID="22" presetClass="entr" presetSubtype="8" fill="hold" grpId="0" nodeType="after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left)">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P spid="21" grpId="0"/>
      <p:bldP spid="8"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p:nvPr/>
        </p:nvSpPr>
        <p:spPr>
          <a:xfrm>
            <a:off x="751665" y="868702"/>
            <a:ext cx="5110280" cy="461537"/>
          </a:xfrm>
          <a:prstGeom prst="rect">
            <a:avLst/>
          </a:prstGeom>
          <a:noFill/>
        </p:spPr>
        <p:txBody>
          <a:bodyPr wrap="square" rtlCol="0">
            <a:spAutoFit/>
          </a:bodyPr>
          <a:lstStyle>
            <a:defPPr>
              <a:defRPr lang="zh-CN"/>
            </a:defPPr>
            <a:lvl1pPr algn="ctr">
              <a:defRPr sz="2800" b="1">
                <a:latin typeface="+mj-ea"/>
                <a:ea typeface="+mj-ea"/>
              </a:defRPr>
            </a:lvl1pPr>
          </a:lstStyle>
          <a:p>
            <a:pPr algn="l"/>
            <a:r>
              <a:rPr lang="en-US" altLang="zh-CN" sz="2400" b="0" dirty="0">
                <a:latin typeface="+mn-lt"/>
                <a:ea typeface="+mn-ea"/>
                <a:cs typeface="+mn-ea"/>
                <a:sym typeface="+mn-lt"/>
              </a:rPr>
              <a:t>1</a:t>
            </a:r>
            <a:r>
              <a:rPr lang="zh-CN" altLang="en-US" sz="2400" b="0" dirty="0">
                <a:latin typeface="+mn-lt"/>
                <a:ea typeface="+mn-ea"/>
                <a:cs typeface="+mn-ea"/>
                <a:sym typeface="+mn-lt"/>
              </a:rPr>
              <a:t>、中华人民共和国安全生产法</a:t>
            </a:r>
          </a:p>
        </p:txBody>
      </p:sp>
      <p:sp>
        <p:nvSpPr>
          <p:cNvPr id="20" name="矩形 6"/>
          <p:cNvSpPr>
            <a:spLocks noChangeArrowheads="1"/>
          </p:cNvSpPr>
          <p:nvPr/>
        </p:nvSpPr>
        <p:spPr bwMode="auto">
          <a:xfrm>
            <a:off x="3555803" y="1446964"/>
            <a:ext cx="5558047" cy="398780"/>
          </a:xfrm>
          <a:prstGeom prst="rect">
            <a:avLst/>
          </a:prstGeom>
          <a:noFill/>
          <a:ln w="9525">
            <a:noFill/>
            <a:miter lim="800000"/>
          </a:ln>
        </p:spPr>
        <p:txBody>
          <a:bodyPr wrap="square">
            <a:spAutoFit/>
          </a:bodyPr>
          <a:lstStyle/>
          <a:p>
            <a:pPr algn="ctr" eaLnBrk="0" hangingPunct="0"/>
            <a:r>
              <a:rPr lang="zh-CN" altLang="en-US" sz="2000" b="1">
                <a:solidFill>
                  <a:srgbClr val="404040"/>
                </a:solidFill>
                <a:cs typeface="+mn-ea"/>
                <a:sym typeface="+mn-lt"/>
              </a:rPr>
              <a:t>从业人员上岗要求（第二十八条要求） </a:t>
            </a:r>
          </a:p>
        </p:txBody>
      </p:sp>
      <p:grpSp>
        <p:nvGrpSpPr>
          <p:cNvPr id="6" name="组合 5"/>
          <p:cNvGrpSpPr/>
          <p:nvPr/>
        </p:nvGrpSpPr>
        <p:grpSpPr>
          <a:xfrm>
            <a:off x="3744880" y="3150645"/>
            <a:ext cx="1087147" cy="1928153"/>
            <a:chOff x="3436302" y="2607000"/>
            <a:chExt cx="1087572" cy="1928906"/>
          </a:xfrm>
        </p:grpSpPr>
        <p:sp>
          <p:nvSpPr>
            <p:cNvPr id="3" name="矩形: 圆角 2"/>
            <p:cNvSpPr/>
            <p:nvPr/>
          </p:nvSpPr>
          <p:spPr bwMode="auto">
            <a:xfrm>
              <a:off x="3436302" y="2607000"/>
              <a:ext cx="1087572" cy="1928906"/>
            </a:xfrm>
            <a:prstGeom prst="roundRect">
              <a:avLst>
                <a:gd name="adj" fmla="val 5799"/>
              </a:avLst>
            </a:prstGeom>
            <a:solidFill>
              <a:srgbClr val="0070C0"/>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04" tIns="45703" rIns="91404" bIns="45703" numCol="1" spcCol="0" rtlCol="0" fromWordArt="0" anchor="t" anchorCtr="0" forceAA="0" compatLnSpc="1">
              <a:noAutofit/>
            </a:bodyPr>
            <a:lstStyle/>
            <a:p>
              <a:pPr algn="ctr"/>
              <a:endParaRPr lang="zh-CN" altLang="en-US" sz="2400">
                <a:solidFill>
                  <a:schemeClr val="accent2"/>
                </a:solidFill>
                <a:cs typeface="+mn-ea"/>
                <a:sym typeface="+mn-lt"/>
              </a:endParaRPr>
            </a:p>
          </p:txBody>
        </p:sp>
        <p:sp>
          <p:nvSpPr>
            <p:cNvPr id="22" name="Freeform 19"/>
            <p:cNvSpPr>
              <a:spLocks noEditPoints="1"/>
            </p:cNvSpPr>
            <p:nvPr/>
          </p:nvSpPr>
          <p:spPr bwMode="auto">
            <a:xfrm>
              <a:off x="3671517" y="2645400"/>
              <a:ext cx="561264" cy="563109"/>
            </a:xfrm>
            <a:custGeom>
              <a:avLst/>
              <a:gdLst>
                <a:gd name="T0" fmla="*/ 392 w 771"/>
                <a:gd name="T1" fmla="*/ 0 h 782"/>
                <a:gd name="T2" fmla="*/ 339 w 771"/>
                <a:gd name="T3" fmla="*/ 358 h 782"/>
                <a:gd name="T4" fmla="*/ 1 w 771"/>
                <a:gd name="T5" fmla="*/ 412 h 782"/>
                <a:gd name="T6" fmla="*/ 337 w 771"/>
                <a:gd name="T7" fmla="*/ 782 h 782"/>
                <a:gd name="T8" fmla="*/ 482 w 771"/>
                <a:gd name="T9" fmla="*/ 782 h 782"/>
                <a:gd name="T10" fmla="*/ 500 w 771"/>
                <a:gd name="T11" fmla="*/ 607 h 782"/>
                <a:gd name="T12" fmla="*/ 627 w 771"/>
                <a:gd name="T13" fmla="*/ 625 h 782"/>
                <a:gd name="T14" fmla="*/ 771 w 771"/>
                <a:gd name="T15" fmla="*/ 782 h 782"/>
                <a:gd name="T16" fmla="*/ 717 w 771"/>
                <a:gd name="T17" fmla="*/ 0 h 782"/>
                <a:gd name="T18" fmla="*/ 159 w 771"/>
                <a:gd name="T19" fmla="*/ 660 h 782"/>
                <a:gd name="T20" fmla="*/ 86 w 771"/>
                <a:gd name="T21" fmla="*/ 677 h 782"/>
                <a:gd name="T22" fmla="*/ 69 w 771"/>
                <a:gd name="T23" fmla="*/ 604 h 782"/>
                <a:gd name="T24" fmla="*/ 142 w 771"/>
                <a:gd name="T25" fmla="*/ 587 h 782"/>
                <a:gd name="T26" fmla="*/ 159 w 771"/>
                <a:gd name="T27" fmla="*/ 660 h 782"/>
                <a:gd name="T28" fmla="*/ 159 w 771"/>
                <a:gd name="T29" fmla="*/ 525 h 782"/>
                <a:gd name="T30" fmla="*/ 86 w 771"/>
                <a:gd name="T31" fmla="*/ 542 h 782"/>
                <a:gd name="T32" fmla="*/ 69 w 771"/>
                <a:gd name="T33" fmla="*/ 469 h 782"/>
                <a:gd name="T34" fmla="*/ 142 w 771"/>
                <a:gd name="T35" fmla="*/ 452 h 782"/>
                <a:gd name="T36" fmla="*/ 159 w 771"/>
                <a:gd name="T37" fmla="*/ 525 h 782"/>
                <a:gd name="T38" fmla="*/ 316 w 771"/>
                <a:gd name="T39" fmla="*/ 660 h 782"/>
                <a:gd name="T40" fmla="*/ 243 w 771"/>
                <a:gd name="T41" fmla="*/ 677 h 782"/>
                <a:gd name="T42" fmla="*/ 226 w 771"/>
                <a:gd name="T43" fmla="*/ 604 h 782"/>
                <a:gd name="T44" fmla="*/ 299 w 771"/>
                <a:gd name="T45" fmla="*/ 587 h 782"/>
                <a:gd name="T46" fmla="*/ 316 w 771"/>
                <a:gd name="T47" fmla="*/ 660 h 782"/>
                <a:gd name="T48" fmla="*/ 316 w 771"/>
                <a:gd name="T49" fmla="*/ 525 h 782"/>
                <a:gd name="T50" fmla="*/ 243 w 771"/>
                <a:gd name="T51" fmla="*/ 542 h 782"/>
                <a:gd name="T52" fmla="*/ 226 w 771"/>
                <a:gd name="T53" fmla="*/ 469 h 782"/>
                <a:gd name="T54" fmla="*/ 299 w 771"/>
                <a:gd name="T55" fmla="*/ 452 h 782"/>
                <a:gd name="T56" fmla="*/ 316 w 771"/>
                <a:gd name="T57" fmla="*/ 525 h 782"/>
                <a:gd name="T58" fmla="*/ 521 w 771"/>
                <a:gd name="T59" fmla="*/ 469 h 782"/>
                <a:gd name="T60" fmla="*/ 448 w 771"/>
                <a:gd name="T61" fmla="*/ 486 h 782"/>
                <a:gd name="T62" fmla="*/ 431 w 771"/>
                <a:gd name="T63" fmla="*/ 413 h 782"/>
                <a:gd name="T64" fmla="*/ 504 w 771"/>
                <a:gd name="T65" fmla="*/ 396 h 782"/>
                <a:gd name="T66" fmla="*/ 521 w 771"/>
                <a:gd name="T67" fmla="*/ 469 h 782"/>
                <a:gd name="T68" fmla="*/ 521 w 771"/>
                <a:gd name="T69" fmla="*/ 317 h 782"/>
                <a:gd name="T70" fmla="*/ 448 w 771"/>
                <a:gd name="T71" fmla="*/ 334 h 782"/>
                <a:gd name="T72" fmla="*/ 431 w 771"/>
                <a:gd name="T73" fmla="*/ 261 h 782"/>
                <a:gd name="T74" fmla="*/ 504 w 771"/>
                <a:gd name="T75" fmla="*/ 244 h 782"/>
                <a:gd name="T76" fmla="*/ 521 w 771"/>
                <a:gd name="T77" fmla="*/ 317 h 782"/>
                <a:gd name="T78" fmla="*/ 684 w 771"/>
                <a:gd name="T79" fmla="*/ 469 h 782"/>
                <a:gd name="T80" fmla="*/ 611 w 771"/>
                <a:gd name="T81" fmla="*/ 486 h 782"/>
                <a:gd name="T82" fmla="*/ 594 w 771"/>
                <a:gd name="T83" fmla="*/ 413 h 782"/>
                <a:gd name="T84" fmla="*/ 667 w 771"/>
                <a:gd name="T85" fmla="*/ 396 h 782"/>
                <a:gd name="T86" fmla="*/ 684 w 771"/>
                <a:gd name="T87" fmla="*/ 469 h 782"/>
                <a:gd name="T88" fmla="*/ 684 w 771"/>
                <a:gd name="T89" fmla="*/ 317 h 782"/>
                <a:gd name="T90" fmla="*/ 611 w 771"/>
                <a:gd name="T91" fmla="*/ 334 h 782"/>
                <a:gd name="T92" fmla="*/ 594 w 771"/>
                <a:gd name="T93" fmla="*/ 261 h 782"/>
                <a:gd name="T94" fmla="*/ 667 w 771"/>
                <a:gd name="T95" fmla="*/ 244 h 782"/>
                <a:gd name="T96" fmla="*/ 684 w 771"/>
                <a:gd name="T97" fmla="*/ 317 h 782"/>
                <a:gd name="T98" fmla="*/ 521 w 771"/>
                <a:gd name="T99" fmla="*/ 169 h 782"/>
                <a:gd name="T100" fmla="*/ 448 w 771"/>
                <a:gd name="T101" fmla="*/ 186 h 782"/>
                <a:gd name="T102" fmla="*/ 431 w 771"/>
                <a:gd name="T103" fmla="*/ 113 h 782"/>
                <a:gd name="T104" fmla="*/ 504 w 771"/>
                <a:gd name="T105" fmla="*/ 96 h 782"/>
                <a:gd name="T106" fmla="*/ 521 w 771"/>
                <a:gd name="T107" fmla="*/ 169 h 782"/>
                <a:gd name="T108" fmla="*/ 684 w 771"/>
                <a:gd name="T109" fmla="*/ 169 h 782"/>
                <a:gd name="T110" fmla="*/ 611 w 771"/>
                <a:gd name="T111" fmla="*/ 186 h 782"/>
                <a:gd name="T112" fmla="*/ 594 w 771"/>
                <a:gd name="T113" fmla="*/ 113 h 782"/>
                <a:gd name="T114" fmla="*/ 667 w 771"/>
                <a:gd name="T115" fmla="*/ 96 h 782"/>
                <a:gd name="T116" fmla="*/ 684 w 771"/>
                <a:gd name="T117" fmla="*/ 169 h 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71" h="782">
                  <a:moveTo>
                    <a:pt x="717" y="0"/>
                  </a:moveTo>
                  <a:lnTo>
                    <a:pt x="392" y="0"/>
                  </a:lnTo>
                  <a:cubicBezTo>
                    <a:pt x="362" y="0"/>
                    <a:pt x="339" y="24"/>
                    <a:pt x="339" y="54"/>
                  </a:cubicBezTo>
                  <a:lnTo>
                    <a:pt x="339" y="358"/>
                  </a:lnTo>
                  <a:lnTo>
                    <a:pt x="56" y="358"/>
                  </a:lnTo>
                  <a:cubicBezTo>
                    <a:pt x="26" y="358"/>
                    <a:pt x="1" y="382"/>
                    <a:pt x="1" y="412"/>
                  </a:cubicBezTo>
                  <a:lnTo>
                    <a:pt x="0" y="782"/>
                  </a:lnTo>
                  <a:lnTo>
                    <a:pt x="337" y="782"/>
                  </a:lnTo>
                  <a:lnTo>
                    <a:pt x="386" y="782"/>
                  </a:lnTo>
                  <a:lnTo>
                    <a:pt x="482" y="782"/>
                  </a:lnTo>
                  <a:lnTo>
                    <a:pt x="482" y="625"/>
                  </a:lnTo>
                  <a:cubicBezTo>
                    <a:pt x="482" y="615"/>
                    <a:pt x="490" y="607"/>
                    <a:pt x="500" y="607"/>
                  </a:cubicBezTo>
                  <a:lnTo>
                    <a:pt x="609" y="607"/>
                  </a:lnTo>
                  <a:cubicBezTo>
                    <a:pt x="619" y="607"/>
                    <a:pt x="627" y="615"/>
                    <a:pt x="627" y="625"/>
                  </a:cubicBezTo>
                  <a:lnTo>
                    <a:pt x="627" y="782"/>
                  </a:lnTo>
                  <a:lnTo>
                    <a:pt x="771" y="782"/>
                  </a:lnTo>
                  <a:lnTo>
                    <a:pt x="771" y="54"/>
                  </a:lnTo>
                  <a:cubicBezTo>
                    <a:pt x="771" y="24"/>
                    <a:pt x="747" y="0"/>
                    <a:pt x="717" y="0"/>
                  </a:cubicBezTo>
                  <a:close/>
                  <a:moveTo>
                    <a:pt x="159" y="660"/>
                  </a:moveTo>
                  <a:lnTo>
                    <a:pt x="159" y="660"/>
                  </a:lnTo>
                  <a:cubicBezTo>
                    <a:pt x="159" y="670"/>
                    <a:pt x="151" y="677"/>
                    <a:pt x="142" y="677"/>
                  </a:cubicBezTo>
                  <a:lnTo>
                    <a:pt x="86" y="677"/>
                  </a:lnTo>
                  <a:cubicBezTo>
                    <a:pt x="77" y="677"/>
                    <a:pt x="69" y="670"/>
                    <a:pt x="69" y="660"/>
                  </a:cubicBezTo>
                  <a:lnTo>
                    <a:pt x="69" y="604"/>
                  </a:lnTo>
                  <a:cubicBezTo>
                    <a:pt x="69" y="595"/>
                    <a:pt x="77" y="587"/>
                    <a:pt x="86" y="587"/>
                  </a:cubicBezTo>
                  <a:lnTo>
                    <a:pt x="142" y="587"/>
                  </a:lnTo>
                  <a:cubicBezTo>
                    <a:pt x="151" y="587"/>
                    <a:pt x="159" y="595"/>
                    <a:pt x="159" y="604"/>
                  </a:cubicBezTo>
                  <a:lnTo>
                    <a:pt x="159" y="660"/>
                  </a:lnTo>
                  <a:close/>
                  <a:moveTo>
                    <a:pt x="159" y="525"/>
                  </a:moveTo>
                  <a:lnTo>
                    <a:pt x="159" y="525"/>
                  </a:lnTo>
                  <a:cubicBezTo>
                    <a:pt x="159" y="535"/>
                    <a:pt x="151" y="542"/>
                    <a:pt x="142" y="542"/>
                  </a:cubicBezTo>
                  <a:lnTo>
                    <a:pt x="86" y="542"/>
                  </a:lnTo>
                  <a:cubicBezTo>
                    <a:pt x="77" y="542"/>
                    <a:pt x="69" y="535"/>
                    <a:pt x="69" y="525"/>
                  </a:cubicBezTo>
                  <a:lnTo>
                    <a:pt x="69" y="469"/>
                  </a:lnTo>
                  <a:cubicBezTo>
                    <a:pt x="69" y="460"/>
                    <a:pt x="77" y="452"/>
                    <a:pt x="86" y="452"/>
                  </a:cubicBezTo>
                  <a:lnTo>
                    <a:pt x="142" y="452"/>
                  </a:lnTo>
                  <a:cubicBezTo>
                    <a:pt x="151" y="452"/>
                    <a:pt x="159" y="460"/>
                    <a:pt x="159" y="469"/>
                  </a:cubicBezTo>
                  <a:lnTo>
                    <a:pt x="159" y="525"/>
                  </a:lnTo>
                  <a:close/>
                  <a:moveTo>
                    <a:pt x="316" y="660"/>
                  </a:moveTo>
                  <a:lnTo>
                    <a:pt x="316" y="660"/>
                  </a:lnTo>
                  <a:cubicBezTo>
                    <a:pt x="316" y="670"/>
                    <a:pt x="309" y="677"/>
                    <a:pt x="299" y="677"/>
                  </a:cubicBezTo>
                  <a:lnTo>
                    <a:pt x="243" y="677"/>
                  </a:lnTo>
                  <a:cubicBezTo>
                    <a:pt x="234" y="677"/>
                    <a:pt x="226" y="670"/>
                    <a:pt x="226" y="660"/>
                  </a:cubicBezTo>
                  <a:lnTo>
                    <a:pt x="226" y="604"/>
                  </a:lnTo>
                  <a:cubicBezTo>
                    <a:pt x="226" y="595"/>
                    <a:pt x="234" y="587"/>
                    <a:pt x="243" y="587"/>
                  </a:cubicBezTo>
                  <a:lnTo>
                    <a:pt x="299" y="587"/>
                  </a:lnTo>
                  <a:cubicBezTo>
                    <a:pt x="309" y="587"/>
                    <a:pt x="316" y="595"/>
                    <a:pt x="316" y="604"/>
                  </a:cubicBezTo>
                  <a:lnTo>
                    <a:pt x="316" y="660"/>
                  </a:lnTo>
                  <a:close/>
                  <a:moveTo>
                    <a:pt x="316" y="525"/>
                  </a:moveTo>
                  <a:lnTo>
                    <a:pt x="316" y="525"/>
                  </a:lnTo>
                  <a:cubicBezTo>
                    <a:pt x="316" y="535"/>
                    <a:pt x="309" y="542"/>
                    <a:pt x="299" y="542"/>
                  </a:cubicBezTo>
                  <a:lnTo>
                    <a:pt x="243" y="542"/>
                  </a:lnTo>
                  <a:cubicBezTo>
                    <a:pt x="234" y="542"/>
                    <a:pt x="226" y="535"/>
                    <a:pt x="226" y="525"/>
                  </a:cubicBezTo>
                  <a:lnTo>
                    <a:pt x="226" y="469"/>
                  </a:lnTo>
                  <a:cubicBezTo>
                    <a:pt x="226" y="460"/>
                    <a:pt x="234" y="452"/>
                    <a:pt x="243" y="452"/>
                  </a:cubicBezTo>
                  <a:lnTo>
                    <a:pt x="299" y="452"/>
                  </a:lnTo>
                  <a:cubicBezTo>
                    <a:pt x="309" y="452"/>
                    <a:pt x="316" y="460"/>
                    <a:pt x="316" y="469"/>
                  </a:cubicBezTo>
                  <a:lnTo>
                    <a:pt x="316" y="525"/>
                  </a:lnTo>
                  <a:close/>
                  <a:moveTo>
                    <a:pt x="521" y="469"/>
                  </a:moveTo>
                  <a:lnTo>
                    <a:pt x="521" y="469"/>
                  </a:lnTo>
                  <a:cubicBezTo>
                    <a:pt x="521" y="478"/>
                    <a:pt x="513" y="486"/>
                    <a:pt x="504" y="486"/>
                  </a:cubicBezTo>
                  <a:lnTo>
                    <a:pt x="448" y="486"/>
                  </a:lnTo>
                  <a:cubicBezTo>
                    <a:pt x="438" y="486"/>
                    <a:pt x="431" y="478"/>
                    <a:pt x="431" y="469"/>
                  </a:cubicBezTo>
                  <a:lnTo>
                    <a:pt x="431" y="413"/>
                  </a:lnTo>
                  <a:cubicBezTo>
                    <a:pt x="431" y="404"/>
                    <a:pt x="438" y="396"/>
                    <a:pt x="448" y="396"/>
                  </a:cubicBezTo>
                  <a:lnTo>
                    <a:pt x="504" y="396"/>
                  </a:lnTo>
                  <a:cubicBezTo>
                    <a:pt x="513" y="396"/>
                    <a:pt x="521" y="404"/>
                    <a:pt x="521" y="413"/>
                  </a:cubicBezTo>
                  <a:lnTo>
                    <a:pt x="521" y="469"/>
                  </a:lnTo>
                  <a:close/>
                  <a:moveTo>
                    <a:pt x="521" y="317"/>
                  </a:moveTo>
                  <a:lnTo>
                    <a:pt x="521" y="317"/>
                  </a:lnTo>
                  <a:cubicBezTo>
                    <a:pt x="521" y="326"/>
                    <a:pt x="513" y="334"/>
                    <a:pt x="504" y="334"/>
                  </a:cubicBezTo>
                  <a:lnTo>
                    <a:pt x="448" y="334"/>
                  </a:lnTo>
                  <a:cubicBezTo>
                    <a:pt x="438" y="334"/>
                    <a:pt x="431" y="326"/>
                    <a:pt x="431" y="317"/>
                  </a:cubicBezTo>
                  <a:lnTo>
                    <a:pt x="431" y="261"/>
                  </a:lnTo>
                  <a:cubicBezTo>
                    <a:pt x="431" y="252"/>
                    <a:pt x="438" y="244"/>
                    <a:pt x="448" y="244"/>
                  </a:cubicBezTo>
                  <a:lnTo>
                    <a:pt x="504" y="244"/>
                  </a:lnTo>
                  <a:cubicBezTo>
                    <a:pt x="513" y="244"/>
                    <a:pt x="521" y="252"/>
                    <a:pt x="521" y="261"/>
                  </a:cubicBezTo>
                  <a:lnTo>
                    <a:pt x="521" y="317"/>
                  </a:lnTo>
                  <a:close/>
                  <a:moveTo>
                    <a:pt x="684" y="469"/>
                  </a:moveTo>
                  <a:lnTo>
                    <a:pt x="684" y="469"/>
                  </a:lnTo>
                  <a:cubicBezTo>
                    <a:pt x="684" y="478"/>
                    <a:pt x="677" y="486"/>
                    <a:pt x="667" y="486"/>
                  </a:cubicBezTo>
                  <a:lnTo>
                    <a:pt x="611" y="486"/>
                  </a:lnTo>
                  <a:cubicBezTo>
                    <a:pt x="602" y="486"/>
                    <a:pt x="594" y="478"/>
                    <a:pt x="594" y="469"/>
                  </a:cubicBezTo>
                  <a:lnTo>
                    <a:pt x="594" y="413"/>
                  </a:lnTo>
                  <a:cubicBezTo>
                    <a:pt x="594" y="404"/>
                    <a:pt x="602" y="396"/>
                    <a:pt x="611" y="396"/>
                  </a:cubicBezTo>
                  <a:lnTo>
                    <a:pt x="667" y="396"/>
                  </a:lnTo>
                  <a:cubicBezTo>
                    <a:pt x="677" y="396"/>
                    <a:pt x="684" y="404"/>
                    <a:pt x="684" y="413"/>
                  </a:cubicBezTo>
                  <a:lnTo>
                    <a:pt x="684" y="469"/>
                  </a:lnTo>
                  <a:close/>
                  <a:moveTo>
                    <a:pt x="684" y="317"/>
                  </a:moveTo>
                  <a:lnTo>
                    <a:pt x="684" y="317"/>
                  </a:lnTo>
                  <a:cubicBezTo>
                    <a:pt x="684" y="326"/>
                    <a:pt x="677" y="334"/>
                    <a:pt x="667" y="334"/>
                  </a:cubicBezTo>
                  <a:lnTo>
                    <a:pt x="611" y="334"/>
                  </a:lnTo>
                  <a:cubicBezTo>
                    <a:pt x="602" y="334"/>
                    <a:pt x="594" y="326"/>
                    <a:pt x="594" y="317"/>
                  </a:cubicBezTo>
                  <a:lnTo>
                    <a:pt x="594" y="261"/>
                  </a:lnTo>
                  <a:cubicBezTo>
                    <a:pt x="594" y="252"/>
                    <a:pt x="602" y="244"/>
                    <a:pt x="611" y="244"/>
                  </a:cubicBezTo>
                  <a:lnTo>
                    <a:pt x="667" y="244"/>
                  </a:lnTo>
                  <a:cubicBezTo>
                    <a:pt x="677" y="244"/>
                    <a:pt x="684" y="252"/>
                    <a:pt x="684" y="261"/>
                  </a:cubicBezTo>
                  <a:lnTo>
                    <a:pt x="684" y="317"/>
                  </a:lnTo>
                  <a:close/>
                  <a:moveTo>
                    <a:pt x="521" y="169"/>
                  </a:moveTo>
                  <a:lnTo>
                    <a:pt x="521" y="169"/>
                  </a:lnTo>
                  <a:cubicBezTo>
                    <a:pt x="521" y="179"/>
                    <a:pt x="513" y="186"/>
                    <a:pt x="504" y="186"/>
                  </a:cubicBezTo>
                  <a:lnTo>
                    <a:pt x="448" y="186"/>
                  </a:lnTo>
                  <a:cubicBezTo>
                    <a:pt x="438" y="186"/>
                    <a:pt x="431" y="179"/>
                    <a:pt x="431" y="169"/>
                  </a:cubicBezTo>
                  <a:lnTo>
                    <a:pt x="431" y="113"/>
                  </a:lnTo>
                  <a:cubicBezTo>
                    <a:pt x="431" y="104"/>
                    <a:pt x="438" y="96"/>
                    <a:pt x="448" y="96"/>
                  </a:cubicBezTo>
                  <a:lnTo>
                    <a:pt x="504" y="96"/>
                  </a:lnTo>
                  <a:cubicBezTo>
                    <a:pt x="513" y="96"/>
                    <a:pt x="521" y="104"/>
                    <a:pt x="521" y="113"/>
                  </a:cubicBezTo>
                  <a:lnTo>
                    <a:pt x="521" y="169"/>
                  </a:lnTo>
                  <a:close/>
                  <a:moveTo>
                    <a:pt x="684" y="169"/>
                  </a:moveTo>
                  <a:lnTo>
                    <a:pt x="684" y="169"/>
                  </a:lnTo>
                  <a:cubicBezTo>
                    <a:pt x="684" y="179"/>
                    <a:pt x="677" y="186"/>
                    <a:pt x="667" y="186"/>
                  </a:cubicBezTo>
                  <a:lnTo>
                    <a:pt x="611" y="186"/>
                  </a:lnTo>
                  <a:cubicBezTo>
                    <a:pt x="602" y="186"/>
                    <a:pt x="594" y="179"/>
                    <a:pt x="594" y="169"/>
                  </a:cubicBezTo>
                  <a:lnTo>
                    <a:pt x="594" y="113"/>
                  </a:lnTo>
                  <a:cubicBezTo>
                    <a:pt x="594" y="104"/>
                    <a:pt x="602" y="96"/>
                    <a:pt x="611" y="96"/>
                  </a:cubicBezTo>
                  <a:lnTo>
                    <a:pt x="667" y="96"/>
                  </a:lnTo>
                  <a:cubicBezTo>
                    <a:pt x="677" y="96"/>
                    <a:pt x="684" y="104"/>
                    <a:pt x="684" y="113"/>
                  </a:cubicBezTo>
                  <a:lnTo>
                    <a:pt x="684" y="169"/>
                  </a:lnTo>
                  <a:close/>
                </a:path>
              </a:pathLst>
            </a:custGeom>
            <a:solidFill>
              <a:schemeClr val="accent2"/>
            </a:solidFill>
            <a:ln>
              <a:noFill/>
            </a:ln>
          </p:spPr>
          <p:txBody>
            <a:bodyPr vert="horz" wrap="square" lIns="91404" tIns="45703" rIns="91404" bIns="45703" numCol="1" anchor="t" anchorCtr="0" compatLnSpc="1"/>
            <a:lstStyle/>
            <a:p>
              <a:endParaRPr lang="zh-CN" altLang="en-US" sz="1800">
                <a:cs typeface="+mn-ea"/>
                <a:sym typeface="+mn-lt"/>
              </a:endParaRPr>
            </a:p>
          </p:txBody>
        </p:sp>
        <p:sp>
          <p:nvSpPr>
            <p:cNvPr id="23" name="矩形 6"/>
            <p:cNvSpPr>
              <a:spLocks noChangeArrowheads="1"/>
            </p:cNvSpPr>
            <p:nvPr/>
          </p:nvSpPr>
          <p:spPr bwMode="auto">
            <a:xfrm>
              <a:off x="3495817" y="3325356"/>
              <a:ext cx="967258" cy="707906"/>
            </a:xfrm>
            <a:prstGeom prst="rect">
              <a:avLst/>
            </a:prstGeom>
            <a:noFill/>
            <a:ln w="9525">
              <a:noFill/>
              <a:miter lim="800000"/>
            </a:ln>
          </p:spPr>
          <p:txBody>
            <a:bodyPr wrap="square">
              <a:spAutoFit/>
            </a:bodyPr>
            <a:lstStyle/>
            <a:p>
              <a:pPr algn="ctr" eaLnBrk="0" hangingPunct="0"/>
              <a:r>
                <a:rPr lang="zh-CN" altLang="en-US" sz="2000" b="1" dirty="0">
                  <a:solidFill>
                    <a:schemeClr val="bg1"/>
                  </a:solidFill>
                  <a:cs typeface="+mn-ea"/>
                  <a:sym typeface="+mn-lt"/>
                </a:rPr>
                <a:t>生产经营单位</a:t>
              </a:r>
            </a:p>
          </p:txBody>
        </p:sp>
      </p:grpSp>
      <p:grpSp>
        <p:nvGrpSpPr>
          <p:cNvPr id="5" name="组合 4"/>
          <p:cNvGrpSpPr/>
          <p:nvPr/>
        </p:nvGrpSpPr>
        <p:grpSpPr>
          <a:xfrm>
            <a:off x="6591217" y="3146797"/>
            <a:ext cx="4349435" cy="1932004"/>
            <a:chOff x="6283752" y="2603147"/>
            <a:chExt cx="4351133" cy="1932759"/>
          </a:xfrm>
        </p:grpSpPr>
        <p:sp>
          <p:nvSpPr>
            <p:cNvPr id="25" name="矩形 24"/>
            <p:cNvSpPr/>
            <p:nvPr/>
          </p:nvSpPr>
          <p:spPr bwMode="auto">
            <a:xfrm>
              <a:off x="6337300" y="2603147"/>
              <a:ext cx="4297585" cy="1928907"/>
            </a:xfrm>
            <a:prstGeom prst="rect">
              <a:avLst/>
            </a:prstGeom>
            <a:solidFill>
              <a:schemeClr val="accent2">
                <a:lumMod val="95000"/>
              </a:schemeClr>
            </a:solidFill>
            <a:ln w="9525" cap="flat" cmpd="sng" algn="ctr">
              <a:solidFill>
                <a:schemeClr val="accent1">
                  <a:lumMod val="40000"/>
                  <a:lumOff val="60000"/>
                </a:schemeClr>
              </a:solidFill>
              <a:prstDash val="solid"/>
              <a:round/>
              <a:headEnd type="none" w="med" len="med"/>
              <a:tailEnd type="none" w="med" len="med"/>
            </a:ln>
            <a:effectLst/>
          </p:spPr>
          <p:txBody>
            <a:bodyPr vert="horz" wrap="square" lIns="91404" tIns="45703" rIns="91404" bIns="45703" numCol="1" rtlCol="0" anchor="t" anchorCtr="0" compatLnSpc="1"/>
            <a:lstStyle/>
            <a:p>
              <a:pPr defTabSz="913765" fontAlgn="base">
                <a:spcBef>
                  <a:spcPct val="0"/>
                </a:spcBef>
                <a:spcAft>
                  <a:spcPct val="0"/>
                </a:spcAft>
              </a:pPr>
              <a:endParaRPr lang="zh-CN" altLang="en-US" sz="1800">
                <a:cs typeface="+mn-ea"/>
                <a:sym typeface="+mn-lt"/>
              </a:endParaRPr>
            </a:p>
          </p:txBody>
        </p:sp>
        <p:sp>
          <p:nvSpPr>
            <p:cNvPr id="4" name="箭头: 五边形 3"/>
            <p:cNvSpPr/>
            <p:nvPr/>
          </p:nvSpPr>
          <p:spPr bwMode="auto">
            <a:xfrm>
              <a:off x="6337300" y="2607000"/>
              <a:ext cx="841201" cy="1928906"/>
            </a:xfrm>
            <a:prstGeom prst="homePlate">
              <a:avLst>
                <a:gd name="adj" fmla="val 21005"/>
              </a:avLst>
            </a:prstGeom>
            <a:solidFill>
              <a:srgbClr val="0070C0"/>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04" tIns="45703" rIns="91404" bIns="45703" numCol="1" spcCol="0" rtlCol="0" fromWordArt="0" anchor="t" anchorCtr="0" forceAA="0" compatLnSpc="1">
              <a:noAutofit/>
            </a:bodyPr>
            <a:lstStyle/>
            <a:p>
              <a:pPr algn="ctr"/>
              <a:endParaRPr lang="zh-CN" altLang="en-US" sz="2400">
                <a:solidFill>
                  <a:schemeClr val="accent2"/>
                </a:solidFill>
                <a:cs typeface="+mn-ea"/>
                <a:sym typeface="+mn-lt"/>
              </a:endParaRPr>
            </a:p>
          </p:txBody>
        </p:sp>
        <p:sp>
          <p:nvSpPr>
            <p:cNvPr id="24" name="矩形 6"/>
            <p:cNvSpPr>
              <a:spLocks noChangeArrowheads="1"/>
            </p:cNvSpPr>
            <p:nvPr/>
          </p:nvSpPr>
          <p:spPr bwMode="auto">
            <a:xfrm>
              <a:off x="6283752" y="3489157"/>
              <a:ext cx="800219" cy="707907"/>
            </a:xfrm>
            <a:prstGeom prst="rect">
              <a:avLst/>
            </a:prstGeom>
            <a:noFill/>
            <a:ln w="9525">
              <a:noFill/>
              <a:miter lim="800000"/>
            </a:ln>
          </p:spPr>
          <p:txBody>
            <a:bodyPr vert="horz" wrap="square">
              <a:spAutoFit/>
            </a:bodyPr>
            <a:lstStyle/>
            <a:p>
              <a:pPr algn="ctr" eaLnBrk="0" hangingPunct="0"/>
              <a:r>
                <a:rPr lang="zh-CN" altLang="en-US" sz="2000" b="1" dirty="0">
                  <a:solidFill>
                    <a:schemeClr val="bg1"/>
                  </a:solidFill>
                  <a:cs typeface="+mn-ea"/>
                  <a:sym typeface="+mn-lt"/>
                </a:rPr>
                <a:t>从业人员</a:t>
              </a:r>
            </a:p>
          </p:txBody>
        </p:sp>
        <p:sp>
          <p:nvSpPr>
            <p:cNvPr id="21" name="Freeform 48"/>
            <p:cNvSpPr>
              <a:spLocks noEditPoints="1"/>
            </p:cNvSpPr>
            <p:nvPr/>
          </p:nvSpPr>
          <p:spPr bwMode="auto">
            <a:xfrm>
              <a:off x="6483244" y="3003289"/>
              <a:ext cx="409321" cy="391803"/>
            </a:xfrm>
            <a:custGeom>
              <a:avLst/>
              <a:gdLst>
                <a:gd name="T0" fmla="*/ 419 w 628"/>
                <a:gd name="T1" fmla="*/ 232 h 600"/>
                <a:gd name="T2" fmla="*/ 411 w 628"/>
                <a:gd name="T3" fmla="*/ 249 h 600"/>
                <a:gd name="T4" fmla="*/ 408 w 628"/>
                <a:gd name="T5" fmla="*/ 261 h 600"/>
                <a:gd name="T6" fmla="*/ 409 w 628"/>
                <a:gd name="T7" fmla="*/ 283 h 600"/>
                <a:gd name="T8" fmla="*/ 417 w 628"/>
                <a:gd name="T9" fmla="*/ 304 h 600"/>
                <a:gd name="T10" fmla="*/ 424 w 628"/>
                <a:gd name="T11" fmla="*/ 315 h 600"/>
                <a:gd name="T12" fmla="*/ 441 w 628"/>
                <a:gd name="T13" fmla="*/ 330 h 600"/>
                <a:gd name="T14" fmla="*/ 453 w 628"/>
                <a:gd name="T15" fmla="*/ 335 h 600"/>
                <a:gd name="T16" fmla="*/ 478 w 628"/>
                <a:gd name="T17" fmla="*/ 200 h 600"/>
                <a:gd name="T18" fmla="*/ 449 w 628"/>
                <a:gd name="T19" fmla="*/ 206 h 600"/>
                <a:gd name="T20" fmla="*/ 433 w 628"/>
                <a:gd name="T21" fmla="*/ 216 h 600"/>
                <a:gd name="T22" fmla="*/ 425 w 628"/>
                <a:gd name="T23" fmla="*/ 224 h 600"/>
                <a:gd name="T24" fmla="*/ 384 w 628"/>
                <a:gd name="T25" fmla="*/ 70 h 600"/>
                <a:gd name="T26" fmla="*/ 314 w 628"/>
                <a:gd name="T27" fmla="*/ 140 h 600"/>
                <a:gd name="T28" fmla="*/ 379 w 628"/>
                <a:gd name="T29" fmla="*/ 283 h 600"/>
                <a:gd name="T30" fmla="*/ 379 w 628"/>
                <a:gd name="T31" fmla="*/ 254 h 600"/>
                <a:gd name="T32" fmla="*/ 359 w 628"/>
                <a:gd name="T33" fmla="*/ 154 h 600"/>
                <a:gd name="T34" fmla="*/ 250 w 628"/>
                <a:gd name="T35" fmla="*/ 270 h 600"/>
                <a:gd name="T36" fmla="*/ 314 w 628"/>
                <a:gd name="T37" fmla="*/ 396 h 600"/>
                <a:gd name="T38" fmla="*/ 282 w 628"/>
                <a:gd name="T39" fmla="*/ 400 h 600"/>
                <a:gd name="T40" fmla="*/ 267 w 628"/>
                <a:gd name="T41" fmla="*/ 382 h 600"/>
                <a:gd name="T42" fmla="*/ 257 w 628"/>
                <a:gd name="T43" fmla="*/ 374 h 600"/>
                <a:gd name="T44" fmla="*/ 214 w 628"/>
                <a:gd name="T45" fmla="*/ 356 h 600"/>
                <a:gd name="T46" fmla="*/ 195 w 628"/>
                <a:gd name="T47" fmla="*/ 354 h 600"/>
                <a:gd name="T48" fmla="*/ 0 w 628"/>
                <a:gd name="T49" fmla="*/ 600 h 600"/>
                <a:gd name="T50" fmla="*/ 83 w 628"/>
                <a:gd name="T51" fmla="*/ 454 h 600"/>
                <a:gd name="T52" fmla="*/ 216 w 628"/>
                <a:gd name="T53" fmla="*/ 454 h 600"/>
                <a:gd name="T54" fmla="*/ 301 w 628"/>
                <a:gd name="T55" fmla="*/ 600 h 600"/>
                <a:gd name="T56" fmla="*/ 282 w 628"/>
                <a:gd name="T57" fmla="*/ 400 h 600"/>
                <a:gd name="T58" fmla="*/ 433 w 628"/>
                <a:gd name="T59" fmla="*/ 354 h 600"/>
                <a:gd name="T60" fmla="*/ 413 w 628"/>
                <a:gd name="T61" fmla="*/ 356 h 600"/>
                <a:gd name="T62" fmla="*/ 361 w 628"/>
                <a:gd name="T63" fmla="*/ 382 h 600"/>
                <a:gd name="T64" fmla="*/ 353 w 628"/>
                <a:gd name="T65" fmla="*/ 391 h 600"/>
                <a:gd name="T66" fmla="*/ 389 w 628"/>
                <a:gd name="T67" fmla="*/ 600 h 600"/>
                <a:gd name="T68" fmla="*/ 410 w 628"/>
                <a:gd name="T69" fmla="*/ 600 h 600"/>
                <a:gd name="T70" fmla="*/ 564 w 628"/>
                <a:gd name="T71" fmla="*/ 454 h 600"/>
                <a:gd name="T72" fmla="*/ 628 w 628"/>
                <a:gd name="T73" fmla="*/ 460 h 600"/>
                <a:gd name="T74" fmla="*/ 151 w 628"/>
                <a:gd name="T75" fmla="*/ 340 h 600"/>
                <a:gd name="T76" fmla="*/ 186 w 628"/>
                <a:gd name="T77" fmla="*/ 330 h 600"/>
                <a:gd name="T78" fmla="*/ 196 w 628"/>
                <a:gd name="T79" fmla="*/ 323 h 600"/>
                <a:gd name="T80" fmla="*/ 216 w 628"/>
                <a:gd name="T81" fmla="*/ 295 h 600"/>
                <a:gd name="T82" fmla="*/ 219 w 628"/>
                <a:gd name="T83" fmla="*/ 281 h 600"/>
                <a:gd name="T84" fmla="*/ 219 w 628"/>
                <a:gd name="T85" fmla="*/ 258 h 600"/>
                <a:gd name="T86" fmla="*/ 214 w 628"/>
                <a:gd name="T87" fmla="*/ 241 h 600"/>
                <a:gd name="T88" fmla="*/ 208 w 628"/>
                <a:gd name="T89" fmla="*/ 231 h 600"/>
                <a:gd name="T90" fmla="*/ 195 w 628"/>
                <a:gd name="T91" fmla="*/ 217 h 600"/>
                <a:gd name="T92" fmla="*/ 186 w 628"/>
                <a:gd name="T93" fmla="*/ 210 h 600"/>
                <a:gd name="T94" fmla="*/ 151 w 628"/>
                <a:gd name="T95" fmla="*/ 20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28" h="600">
                  <a:moveTo>
                    <a:pt x="425" y="224"/>
                  </a:moveTo>
                  <a:cubicBezTo>
                    <a:pt x="423" y="226"/>
                    <a:pt x="421" y="229"/>
                    <a:pt x="420" y="231"/>
                  </a:cubicBezTo>
                  <a:cubicBezTo>
                    <a:pt x="419" y="231"/>
                    <a:pt x="419" y="232"/>
                    <a:pt x="419" y="232"/>
                  </a:cubicBezTo>
                  <a:cubicBezTo>
                    <a:pt x="418" y="234"/>
                    <a:pt x="416" y="236"/>
                    <a:pt x="415" y="239"/>
                  </a:cubicBezTo>
                  <a:cubicBezTo>
                    <a:pt x="415" y="240"/>
                    <a:pt x="414" y="240"/>
                    <a:pt x="414" y="241"/>
                  </a:cubicBezTo>
                  <a:cubicBezTo>
                    <a:pt x="413" y="244"/>
                    <a:pt x="412" y="246"/>
                    <a:pt x="411" y="249"/>
                  </a:cubicBezTo>
                  <a:cubicBezTo>
                    <a:pt x="411" y="249"/>
                    <a:pt x="411" y="250"/>
                    <a:pt x="411" y="250"/>
                  </a:cubicBezTo>
                  <a:cubicBezTo>
                    <a:pt x="410" y="253"/>
                    <a:pt x="409" y="255"/>
                    <a:pt x="409" y="258"/>
                  </a:cubicBezTo>
                  <a:cubicBezTo>
                    <a:pt x="409" y="259"/>
                    <a:pt x="409" y="260"/>
                    <a:pt x="408" y="261"/>
                  </a:cubicBezTo>
                  <a:cubicBezTo>
                    <a:pt x="408" y="264"/>
                    <a:pt x="408" y="267"/>
                    <a:pt x="408" y="270"/>
                  </a:cubicBezTo>
                  <a:cubicBezTo>
                    <a:pt x="408" y="274"/>
                    <a:pt x="408" y="278"/>
                    <a:pt x="409" y="281"/>
                  </a:cubicBezTo>
                  <a:cubicBezTo>
                    <a:pt x="409" y="282"/>
                    <a:pt x="409" y="283"/>
                    <a:pt x="409" y="283"/>
                  </a:cubicBezTo>
                  <a:cubicBezTo>
                    <a:pt x="410" y="287"/>
                    <a:pt x="411" y="290"/>
                    <a:pt x="412" y="293"/>
                  </a:cubicBezTo>
                  <a:cubicBezTo>
                    <a:pt x="412" y="294"/>
                    <a:pt x="412" y="294"/>
                    <a:pt x="412" y="295"/>
                  </a:cubicBezTo>
                  <a:cubicBezTo>
                    <a:pt x="414" y="298"/>
                    <a:pt x="415" y="301"/>
                    <a:pt x="417" y="304"/>
                  </a:cubicBezTo>
                  <a:cubicBezTo>
                    <a:pt x="417" y="305"/>
                    <a:pt x="417" y="305"/>
                    <a:pt x="418" y="306"/>
                  </a:cubicBezTo>
                  <a:cubicBezTo>
                    <a:pt x="420" y="309"/>
                    <a:pt x="422" y="312"/>
                    <a:pt x="424" y="315"/>
                  </a:cubicBezTo>
                  <a:cubicBezTo>
                    <a:pt x="424" y="315"/>
                    <a:pt x="424" y="315"/>
                    <a:pt x="424" y="315"/>
                  </a:cubicBezTo>
                  <a:cubicBezTo>
                    <a:pt x="427" y="318"/>
                    <a:pt x="429" y="320"/>
                    <a:pt x="432" y="323"/>
                  </a:cubicBezTo>
                  <a:cubicBezTo>
                    <a:pt x="432" y="323"/>
                    <a:pt x="432" y="323"/>
                    <a:pt x="432" y="323"/>
                  </a:cubicBezTo>
                  <a:cubicBezTo>
                    <a:pt x="435" y="326"/>
                    <a:pt x="438" y="328"/>
                    <a:pt x="441" y="330"/>
                  </a:cubicBezTo>
                  <a:cubicBezTo>
                    <a:pt x="442" y="330"/>
                    <a:pt x="442" y="330"/>
                    <a:pt x="442" y="330"/>
                  </a:cubicBezTo>
                  <a:cubicBezTo>
                    <a:pt x="446" y="332"/>
                    <a:pt x="449" y="334"/>
                    <a:pt x="452" y="335"/>
                  </a:cubicBezTo>
                  <a:cubicBezTo>
                    <a:pt x="453" y="335"/>
                    <a:pt x="453" y="335"/>
                    <a:pt x="453" y="335"/>
                  </a:cubicBezTo>
                  <a:cubicBezTo>
                    <a:pt x="461" y="338"/>
                    <a:pt x="469" y="340"/>
                    <a:pt x="478" y="340"/>
                  </a:cubicBezTo>
                  <a:cubicBezTo>
                    <a:pt x="516" y="340"/>
                    <a:pt x="547" y="309"/>
                    <a:pt x="547" y="270"/>
                  </a:cubicBezTo>
                  <a:cubicBezTo>
                    <a:pt x="547" y="231"/>
                    <a:pt x="516" y="200"/>
                    <a:pt x="478" y="200"/>
                  </a:cubicBezTo>
                  <a:cubicBezTo>
                    <a:pt x="468" y="200"/>
                    <a:pt x="458" y="202"/>
                    <a:pt x="450" y="206"/>
                  </a:cubicBezTo>
                  <a:cubicBezTo>
                    <a:pt x="450" y="206"/>
                    <a:pt x="450" y="206"/>
                    <a:pt x="450" y="206"/>
                  </a:cubicBezTo>
                  <a:cubicBezTo>
                    <a:pt x="449" y="206"/>
                    <a:pt x="449" y="206"/>
                    <a:pt x="449" y="206"/>
                  </a:cubicBezTo>
                  <a:cubicBezTo>
                    <a:pt x="446" y="208"/>
                    <a:pt x="444" y="209"/>
                    <a:pt x="442" y="210"/>
                  </a:cubicBezTo>
                  <a:cubicBezTo>
                    <a:pt x="441" y="210"/>
                    <a:pt x="441" y="211"/>
                    <a:pt x="440" y="211"/>
                  </a:cubicBezTo>
                  <a:cubicBezTo>
                    <a:pt x="438" y="213"/>
                    <a:pt x="435" y="215"/>
                    <a:pt x="433" y="216"/>
                  </a:cubicBezTo>
                  <a:cubicBezTo>
                    <a:pt x="433" y="217"/>
                    <a:pt x="432" y="217"/>
                    <a:pt x="432" y="217"/>
                  </a:cubicBezTo>
                  <a:cubicBezTo>
                    <a:pt x="430" y="219"/>
                    <a:pt x="428" y="221"/>
                    <a:pt x="426" y="223"/>
                  </a:cubicBezTo>
                  <a:cubicBezTo>
                    <a:pt x="426" y="223"/>
                    <a:pt x="425" y="224"/>
                    <a:pt x="425" y="224"/>
                  </a:cubicBezTo>
                  <a:close/>
                  <a:moveTo>
                    <a:pt x="314" y="140"/>
                  </a:moveTo>
                  <a:lnTo>
                    <a:pt x="314" y="140"/>
                  </a:lnTo>
                  <a:cubicBezTo>
                    <a:pt x="353" y="140"/>
                    <a:pt x="384" y="108"/>
                    <a:pt x="384" y="70"/>
                  </a:cubicBezTo>
                  <a:cubicBezTo>
                    <a:pt x="384" y="31"/>
                    <a:pt x="353" y="0"/>
                    <a:pt x="314" y="0"/>
                  </a:cubicBezTo>
                  <a:cubicBezTo>
                    <a:pt x="275" y="0"/>
                    <a:pt x="244" y="31"/>
                    <a:pt x="244" y="70"/>
                  </a:cubicBezTo>
                  <a:cubicBezTo>
                    <a:pt x="244" y="108"/>
                    <a:pt x="275" y="140"/>
                    <a:pt x="314" y="140"/>
                  </a:cubicBezTo>
                  <a:close/>
                  <a:moveTo>
                    <a:pt x="379" y="336"/>
                  </a:moveTo>
                  <a:lnTo>
                    <a:pt x="379" y="336"/>
                  </a:lnTo>
                  <a:lnTo>
                    <a:pt x="379" y="283"/>
                  </a:lnTo>
                  <a:cubicBezTo>
                    <a:pt x="379" y="279"/>
                    <a:pt x="378" y="274"/>
                    <a:pt x="378" y="270"/>
                  </a:cubicBezTo>
                  <a:cubicBezTo>
                    <a:pt x="378" y="266"/>
                    <a:pt x="379" y="262"/>
                    <a:pt x="379" y="257"/>
                  </a:cubicBezTo>
                  <a:lnTo>
                    <a:pt x="379" y="254"/>
                  </a:lnTo>
                  <a:lnTo>
                    <a:pt x="380" y="254"/>
                  </a:lnTo>
                  <a:cubicBezTo>
                    <a:pt x="385" y="223"/>
                    <a:pt x="404" y="197"/>
                    <a:pt x="431" y="183"/>
                  </a:cubicBezTo>
                  <a:cubicBezTo>
                    <a:pt x="412" y="165"/>
                    <a:pt x="387" y="154"/>
                    <a:pt x="359" y="154"/>
                  </a:cubicBezTo>
                  <a:lnTo>
                    <a:pt x="269" y="154"/>
                  </a:lnTo>
                  <a:cubicBezTo>
                    <a:pt x="241" y="154"/>
                    <a:pt x="216" y="165"/>
                    <a:pt x="197" y="183"/>
                  </a:cubicBezTo>
                  <a:cubicBezTo>
                    <a:pt x="228" y="199"/>
                    <a:pt x="250" y="232"/>
                    <a:pt x="250" y="270"/>
                  </a:cubicBezTo>
                  <a:cubicBezTo>
                    <a:pt x="250" y="278"/>
                    <a:pt x="249" y="285"/>
                    <a:pt x="247" y="293"/>
                  </a:cubicBezTo>
                  <a:lnTo>
                    <a:pt x="247" y="335"/>
                  </a:lnTo>
                  <a:cubicBezTo>
                    <a:pt x="276" y="347"/>
                    <a:pt x="299" y="369"/>
                    <a:pt x="314" y="396"/>
                  </a:cubicBezTo>
                  <a:cubicBezTo>
                    <a:pt x="328" y="369"/>
                    <a:pt x="352" y="348"/>
                    <a:pt x="379" y="336"/>
                  </a:cubicBezTo>
                  <a:close/>
                  <a:moveTo>
                    <a:pt x="282" y="400"/>
                  </a:moveTo>
                  <a:lnTo>
                    <a:pt x="282" y="400"/>
                  </a:lnTo>
                  <a:cubicBezTo>
                    <a:pt x="280" y="397"/>
                    <a:pt x="278" y="394"/>
                    <a:pt x="275" y="391"/>
                  </a:cubicBezTo>
                  <a:cubicBezTo>
                    <a:pt x="275" y="390"/>
                    <a:pt x="274" y="390"/>
                    <a:pt x="274" y="390"/>
                  </a:cubicBezTo>
                  <a:cubicBezTo>
                    <a:pt x="272" y="387"/>
                    <a:pt x="270" y="385"/>
                    <a:pt x="267" y="382"/>
                  </a:cubicBezTo>
                  <a:cubicBezTo>
                    <a:pt x="267" y="382"/>
                    <a:pt x="266" y="382"/>
                    <a:pt x="266" y="381"/>
                  </a:cubicBezTo>
                  <a:cubicBezTo>
                    <a:pt x="263" y="379"/>
                    <a:pt x="261" y="377"/>
                    <a:pt x="258" y="375"/>
                  </a:cubicBezTo>
                  <a:cubicBezTo>
                    <a:pt x="257" y="374"/>
                    <a:pt x="257" y="374"/>
                    <a:pt x="257" y="374"/>
                  </a:cubicBezTo>
                  <a:cubicBezTo>
                    <a:pt x="247" y="367"/>
                    <a:pt x="237" y="362"/>
                    <a:pt x="225" y="359"/>
                  </a:cubicBezTo>
                  <a:cubicBezTo>
                    <a:pt x="223" y="358"/>
                    <a:pt x="220" y="357"/>
                    <a:pt x="218" y="357"/>
                  </a:cubicBezTo>
                  <a:cubicBezTo>
                    <a:pt x="217" y="356"/>
                    <a:pt x="215" y="356"/>
                    <a:pt x="214" y="356"/>
                  </a:cubicBezTo>
                  <a:cubicBezTo>
                    <a:pt x="212" y="356"/>
                    <a:pt x="210" y="355"/>
                    <a:pt x="208" y="355"/>
                  </a:cubicBezTo>
                  <a:cubicBezTo>
                    <a:pt x="207" y="355"/>
                    <a:pt x="206" y="355"/>
                    <a:pt x="205" y="355"/>
                  </a:cubicBezTo>
                  <a:cubicBezTo>
                    <a:pt x="202" y="354"/>
                    <a:pt x="199" y="354"/>
                    <a:pt x="195" y="354"/>
                  </a:cubicBezTo>
                  <a:lnTo>
                    <a:pt x="105" y="354"/>
                  </a:lnTo>
                  <a:cubicBezTo>
                    <a:pt x="47" y="354"/>
                    <a:pt x="0" y="401"/>
                    <a:pt x="0" y="460"/>
                  </a:cubicBezTo>
                  <a:lnTo>
                    <a:pt x="0" y="600"/>
                  </a:lnTo>
                  <a:lnTo>
                    <a:pt x="62" y="600"/>
                  </a:lnTo>
                  <a:lnTo>
                    <a:pt x="62" y="454"/>
                  </a:lnTo>
                  <a:lnTo>
                    <a:pt x="83" y="454"/>
                  </a:lnTo>
                  <a:lnTo>
                    <a:pt x="83" y="600"/>
                  </a:lnTo>
                  <a:lnTo>
                    <a:pt x="216" y="600"/>
                  </a:lnTo>
                  <a:lnTo>
                    <a:pt x="216" y="454"/>
                  </a:lnTo>
                  <a:lnTo>
                    <a:pt x="237" y="454"/>
                  </a:lnTo>
                  <a:lnTo>
                    <a:pt x="237" y="600"/>
                  </a:lnTo>
                  <a:lnTo>
                    <a:pt x="301" y="600"/>
                  </a:lnTo>
                  <a:lnTo>
                    <a:pt x="301" y="460"/>
                  </a:lnTo>
                  <a:cubicBezTo>
                    <a:pt x="301" y="437"/>
                    <a:pt x="294" y="417"/>
                    <a:pt x="282" y="400"/>
                  </a:cubicBezTo>
                  <a:cubicBezTo>
                    <a:pt x="282" y="400"/>
                    <a:pt x="282" y="400"/>
                    <a:pt x="282" y="400"/>
                  </a:cubicBezTo>
                  <a:close/>
                  <a:moveTo>
                    <a:pt x="523" y="354"/>
                  </a:moveTo>
                  <a:lnTo>
                    <a:pt x="523" y="354"/>
                  </a:lnTo>
                  <a:lnTo>
                    <a:pt x="433" y="354"/>
                  </a:lnTo>
                  <a:cubicBezTo>
                    <a:pt x="429" y="354"/>
                    <a:pt x="426" y="354"/>
                    <a:pt x="423" y="355"/>
                  </a:cubicBezTo>
                  <a:cubicBezTo>
                    <a:pt x="422" y="355"/>
                    <a:pt x="421" y="355"/>
                    <a:pt x="420" y="355"/>
                  </a:cubicBezTo>
                  <a:cubicBezTo>
                    <a:pt x="418" y="355"/>
                    <a:pt x="415" y="356"/>
                    <a:pt x="413" y="356"/>
                  </a:cubicBezTo>
                  <a:cubicBezTo>
                    <a:pt x="412" y="356"/>
                    <a:pt x="411" y="356"/>
                    <a:pt x="410" y="357"/>
                  </a:cubicBezTo>
                  <a:cubicBezTo>
                    <a:pt x="408" y="357"/>
                    <a:pt x="405" y="358"/>
                    <a:pt x="403" y="358"/>
                  </a:cubicBezTo>
                  <a:cubicBezTo>
                    <a:pt x="387" y="363"/>
                    <a:pt x="373" y="371"/>
                    <a:pt x="361" y="382"/>
                  </a:cubicBezTo>
                  <a:cubicBezTo>
                    <a:pt x="361" y="382"/>
                    <a:pt x="361" y="382"/>
                    <a:pt x="361" y="383"/>
                  </a:cubicBezTo>
                  <a:cubicBezTo>
                    <a:pt x="358" y="385"/>
                    <a:pt x="356" y="388"/>
                    <a:pt x="353" y="390"/>
                  </a:cubicBezTo>
                  <a:cubicBezTo>
                    <a:pt x="353" y="390"/>
                    <a:pt x="353" y="391"/>
                    <a:pt x="353" y="391"/>
                  </a:cubicBezTo>
                  <a:cubicBezTo>
                    <a:pt x="337" y="409"/>
                    <a:pt x="327" y="433"/>
                    <a:pt x="327" y="460"/>
                  </a:cubicBezTo>
                  <a:lnTo>
                    <a:pt x="327" y="600"/>
                  </a:lnTo>
                  <a:lnTo>
                    <a:pt x="389" y="600"/>
                  </a:lnTo>
                  <a:lnTo>
                    <a:pt x="389" y="454"/>
                  </a:lnTo>
                  <a:lnTo>
                    <a:pt x="410" y="454"/>
                  </a:lnTo>
                  <a:lnTo>
                    <a:pt x="410" y="600"/>
                  </a:lnTo>
                  <a:lnTo>
                    <a:pt x="543" y="600"/>
                  </a:lnTo>
                  <a:lnTo>
                    <a:pt x="543" y="454"/>
                  </a:lnTo>
                  <a:lnTo>
                    <a:pt x="564" y="454"/>
                  </a:lnTo>
                  <a:lnTo>
                    <a:pt x="564" y="600"/>
                  </a:lnTo>
                  <a:lnTo>
                    <a:pt x="628" y="600"/>
                  </a:lnTo>
                  <a:lnTo>
                    <a:pt x="628" y="460"/>
                  </a:lnTo>
                  <a:cubicBezTo>
                    <a:pt x="628" y="401"/>
                    <a:pt x="581" y="354"/>
                    <a:pt x="523" y="354"/>
                  </a:cubicBezTo>
                  <a:close/>
                  <a:moveTo>
                    <a:pt x="151" y="340"/>
                  </a:moveTo>
                  <a:lnTo>
                    <a:pt x="151" y="340"/>
                  </a:lnTo>
                  <a:cubicBezTo>
                    <a:pt x="159" y="340"/>
                    <a:pt x="167" y="338"/>
                    <a:pt x="175" y="335"/>
                  </a:cubicBezTo>
                  <a:cubicBezTo>
                    <a:pt x="175" y="335"/>
                    <a:pt x="175" y="335"/>
                    <a:pt x="176" y="335"/>
                  </a:cubicBezTo>
                  <a:cubicBezTo>
                    <a:pt x="179" y="334"/>
                    <a:pt x="183" y="332"/>
                    <a:pt x="186" y="330"/>
                  </a:cubicBezTo>
                  <a:cubicBezTo>
                    <a:pt x="186" y="330"/>
                    <a:pt x="186" y="330"/>
                    <a:pt x="186" y="330"/>
                  </a:cubicBezTo>
                  <a:cubicBezTo>
                    <a:pt x="190" y="328"/>
                    <a:pt x="193" y="326"/>
                    <a:pt x="196" y="323"/>
                  </a:cubicBezTo>
                  <a:cubicBezTo>
                    <a:pt x="196" y="323"/>
                    <a:pt x="196" y="323"/>
                    <a:pt x="196" y="323"/>
                  </a:cubicBezTo>
                  <a:cubicBezTo>
                    <a:pt x="202" y="318"/>
                    <a:pt x="206" y="312"/>
                    <a:pt x="210" y="306"/>
                  </a:cubicBezTo>
                  <a:cubicBezTo>
                    <a:pt x="211" y="305"/>
                    <a:pt x="211" y="305"/>
                    <a:pt x="211" y="304"/>
                  </a:cubicBezTo>
                  <a:cubicBezTo>
                    <a:pt x="213" y="301"/>
                    <a:pt x="214" y="298"/>
                    <a:pt x="216" y="295"/>
                  </a:cubicBezTo>
                  <a:cubicBezTo>
                    <a:pt x="216" y="294"/>
                    <a:pt x="216" y="294"/>
                    <a:pt x="216" y="293"/>
                  </a:cubicBezTo>
                  <a:cubicBezTo>
                    <a:pt x="217" y="290"/>
                    <a:pt x="218" y="287"/>
                    <a:pt x="219" y="283"/>
                  </a:cubicBezTo>
                  <a:cubicBezTo>
                    <a:pt x="219" y="282"/>
                    <a:pt x="219" y="282"/>
                    <a:pt x="219" y="281"/>
                  </a:cubicBezTo>
                  <a:cubicBezTo>
                    <a:pt x="220" y="278"/>
                    <a:pt x="220" y="274"/>
                    <a:pt x="220" y="270"/>
                  </a:cubicBezTo>
                  <a:cubicBezTo>
                    <a:pt x="220" y="267"/>
                    <a:pt x="220" y="264"/>
                    <a:pt x="220" y="261"/>
                  </a:cubicBezTo>
                  <a:cubicBezTo>
                    <a:pt x="219" y="260"/>
                    <a:pt x="219" y="259"/>
                    <a:pt x="219" y="258"/>
                  </a:cubicBezTo>
                  <a:cubicBezTo>
                    <a:pt x="219" y="255"/>
                    <a:pt x="218" y="252"/>
                    <a:pt x="217" y="250"/>
                  </a:cubicBezTo>
                  <a:cubicBezTo>
                    <a:pt x="217" y="249"/>
                    <a:pt x="217" y="249"/>
                    <a:pt x="217" y="249"/>
                  </a:cubicBezTo>
                  <a:cubicBezTo>
                    <a:pt x="216" y="246"/>
                    <a:pt x="215" y="244"/>
                    <a:pt x="214" y="241"/>
                  </a:cubicBezTo>
                  <a:cubicBezTo>
                    <a:pt x="214" y="240"/>
                    <a:pt x="213" y="240"/>
                    <a:pt x="213" y="239"/>
                  </a:cubicBezTo>
                  <a:cubicBezTo>
                    <a:pt x="212" y="236"/>
                    <a:pt x="210" y="234"/>
                    <a:pt x="209" y="231"/>
                  </a:cubicBezTo>
                  <a:lnTo>
                    <a:pt x="208" y="231"/>
                  </a:lnTo>
                  <a:cubicBezTo>
                    <a:pt x="207" y="229"/>
                    <a:pt x="205" y="226"/>
                    <a:pt x="203" y="224"/>
                  </a:cubicBezTo>
                  <a:cubicBezTo>
                    <a:pt x="203" y="224"/>
                    <a:pt x="202" y="223"/>
                    <a:pt x="202" y="223"/>
                  </a:cubicBezTo>
                  <a:cubicBezTo>
                    <a:pt x="200" y="221"/>
                    <a:pt x="198" y="219"/>
                    <a:pt x="195" y="217"/>
                  </a:cubicBezTo>
                  <a:cubicBezTo>
                    <a:pt x="195" y="217"/>
                    <a:pt x="195" y="217"/>
                    <a:pt x="195" y="216"/>
                  </a:cubicBezTo>
                  <a:cubicBezTo>
                    <a:pt x="193" y="215"/>
                    <a:pt x="190" y="213"/>
                    <a:pt x="188" y="211"/>
                  </a:cubicBezTo>
                  <a:cubicBezTo>
                    <a:pt x="187" y="211"/>
                    <a:pt x="187" y="210"/>
                    <a:pt x="186" y="210"/>
                  </a:cubicBezTo>
                  <a:cubicBezTo>
                    <a:pt x="184" y="209"/>
                    <a:pt x="181" y="207"/>
                    <a:pt x="179" y="206"/>
                  </a:cubicBezTo>
                  <a:cubicBezTo>
                    <a:pt x="179" y="206"/>
                    <a:pt x="178" y="206"/>
                    <a:pt x="178" y="206"/>
                  </a:cubicBezTo>
                  <a:cubicBezTo>
                    <a:pt x="170" y="202"/>
                    <a:pt x="160" y="200"/>
                    <a:pt x="151" y="200"/>
                  </a:cubicBezTo>
                  <a:cubicBezTo>
                    <a:pt x="112" y="200"/>
                    <a:pt x="81" y="231"/>
                    <a:pt x="81" y="270"/>
                  </a:cubicBezTo>
                  <a:cubicBezTo>
                    <a:pt x="81" y="309"/>
                    <a:pt x="112" y="340"/>
                    <a:pt x="151" y="340"/>
                  </a:cubicBezTo>
                  <a:close/>
                </a:path>
              </a:pathLst>
            </a:custGeom>
            <a:solidFill>
              <a:schemeClr val="accent2"/>
            </a:solidFill>
            <a:ln>
              <a:noFill/>
            </a:ln>
          </p:spPr>
          <p:txBody>
            <a:bodyPr vert="horz" wrap="square" lIns="91404" tIns="45703" rIns="91404" bIns="45703" numCol="1" anchor="t" anchorCtr="0" compatLnSpc="1"/>
            <a:lstStyle/>
            <a:p>
              <a:endParaRPr lang="zh-CN" altLang="en-US" sz="1800">
                <a:cs typeface="+mn-ea"/>
                <a:sym typeface="+mn-lt"/>
              </a:endParaRPr>
            </a:p>
          </p:txBody>
        </p:sp>
      </p:grpSp>
      <p:sp>
        <p:nvSpPr>
          <p:cNvPr id="26" name="矩形 1"/>
          <p:cNvSpPr>
            <a:spLocks noChangeArrowheads="1"/>
          </p:cNvSpPr>
          <p:nvPr/>
        </p:nvSpPr>
        <p:spPr bwMode="auto">
          <a:xfrm>
            <a:off x="7539145" y="3434775"/>
            <a:ext cx="3198081" cy="1544654"/>
          </a:xfrm>
          <a:prstGeom prst="rect">
            <a:avLst/>
          </a:prstGeom>
        </p:spPr>
        <p:txBody>
          <a:bodyPr wrap="square">
            <a:spAutoFit/>
          </a:bodyPr>
          <a:lstStyle/>
          <a:p>
            <a:pPr marL="285750" indent="-285750">
              <a:lnSpc>
                <a:spcPct val="120000"/>
              </a:lnSpc>
              <a:buFont typeface="Wingdings" panose="05000000000000000000" pitchFamily="2" charset="2"/>
              <a:buChar char="l"/>
            </a:pPr>
            <a:r>
              <a:rPr lang="zh-CN" altLang="en-US" sz="1600">
                <a:solidFill>
                  <a:srgbClr val="404040"/>
                </a:solidFill>
                <a:cs typeface="+mn-ea"/>
                <a:sym typeface="+mn-lt"/>
              </a:rPr>
              <a:t>保证具备必要的安全生产知识</a:t>
            </a:r>
            <a:endParaRPr lang="en-US" altLang="zh-CN" sz="1600">
              <a:solidFill>
                <a:srgbClr val="404040"/>
              </a:solidFill>
              <a:cs typeface="+mn-ea"/>
              <a:sym typeface="+mn-lt"/>
            </a:endParaRPr>
          </a:p>
          <a:p>
            <a:pPr marL="285750" indent="-285750">
              <a:lnSpc>
                <a:spcPct val="120000"/>
              </a:lnSpc>
              <a:buFont typeface="Wingdings" panose="05000000000000000000" pitchFamily="2" charset="2"/>
              <a:buChar char="l"/>
            </a:pPr>
            <a:r>
              <a:rPr lang="zh-CN" altLang="en-US" sz="1600">
                <a:solidFill>
                  <a:srgbClr val="404040"/>
                </a:solidFill>
                <a:cs typeface="+mn-ea"/>
                <a:sym typeface="+mn-lt"/>
              </a:rPr>
              <a:t>熟悉有关安全制度和操作规程</a:t>
            </a:r>
            <a:endParaRPr lang="en-US" altLang="zh-CN" sz="1600">
              <a:solidFill>
                <a:srgbClr val="404040"/>
              </a:solidFill>
              <a:cs typeface="+mn-ea"/>
              <a:sym typeface="+mn-lt"/>
            </a:endParaRPr>
          </a:p>
          <a:p>
            <a:pPr marL="285750" indent="-285750">
              <a:lnSpc>
                <a:spcPct val="120000"/>
              </a:lnSpc>
              <a:buFont typeface="Wingdings" panose="05000000000000000000" pitchFamily="2" charset="2"/>
              <a:buChar char="l"/>
            </a:pPr>
            <a:r>
              <a:rPr lang="zh-CN" altLang="en-US" sz="1600">
                <a:solidFill>
                  <a:srgbClr val="404040"/>
                </a:solidFill>
                <a:cs typeface="+mn-ea"/>
                <a:sym typeface="+mn-lt"/>
              </a:rPr>
              <a:t>掌握本岗位的安全操作技能</a:t>
            </a:r>
            <a:endParaRPr lang="en-US" altLang="zh-CN" sz="1600">
              <a:solidFill>
                <a:srgbClr val="404040"/>
              </a:solidFill>
              <a:cs typeface="+mn-ea"/>
              <a:sym typeface="+mn-lt"/>
            </a:endParaRPr>
          </a:p>
          <a:p>
            <a:pPr marL="285750" indent="-285750">
              <a:lnSpc>
                <a:spcPct val="120000"/>
              </a:lnSpc>
              <a:buFont typeface="Wingdings" panose="05000000000000000000" pitchFamily="2" charset="2"/>
              <a:buChar char="l"/>
            </a:pPr>
            <a:r>
              <a:rPr lang="zh-CN" altLang="en-US" sz="1600">
                <a:solidFill>
                  <a:srgbClr val="404040"/>
                </a:solidFill>
                <a:cs typeface="+mn-ea"/>
                <a:sym typeface="+mn-lt"/>
              </a:rPr>
              <a:t>了解事故应急措施，知悉权利和义务</a:t>
            </a:r>
          </a:p>
        </p:txBody>
      </p:sp>
      <p:pic>
        <p:nvPicPr>
          <p:cNvPr id="37" name="图片 25"/>
          <p:cNvPicPr>
            <a:picLocks noChangeAspect="1"/>
          </p:cNvPicPr>
          <p:nvPr/>
        </p:nvPicPr>
        <p:blipFill rotWithShape="1">
          <a:blip r:embed="rId3" cstate="screen">
            <a:extLst>
              <a:ext uri="{28A0092B-C50C-407E-A947-70E740481C1C}">
                <a14:useLocalDpi xmlns:a14="http://schemas.microsoft.com/office/drawing/2010/main" val="0"/>
              </a:ext>
            </a:extLst>
          </a:blip>
          <a:srcRect/>
          <a:stretch>
            <a:fillRect/>
          </a:stretch>
        </p:blipFill>
        <p:spPr bwMode="auto">
          <a:xfrm>
            <a:off x="777880" y="2950279"/>
            <a:ext cx="2787667" cy="2321187"/>
          </a:xfrm>
          <a:prstGeom prst="rect">
            <a:avLst/>
          </a:prstGeom>
          <a:noFill/>
          <a:ln w="9525">
            <a:solidFill>
              <a:schemeClr val="accent1">
                <a:lumMod val="40000"/>
                <a:lumOff val="60000"/>
              </a:schemeClr>
            </a:solidFill>
            <a:miter lim="800000"/>
            <a:headEnd/>
            <a:tailEnd/>
          </a:ln>
        </p:spPr>
      </p:pic>
      <p:grpSp>
        <p:nvGrpSpPr>
          <p:cNvPr id="42" name="组合 41"/>
          <p:cNvGrpSpPr/>
          <p:nvPr/>
        </p:nvGrpSpPr>
        <p:grpSpPr>
          <a:xfrm>
            <a:off x="4288454" y="2254767"/>
            <a:ext cx="2621860" cy="787523"/>
            <a:chOff x="4290128" y="2254308"/>
            <a:chExt cx="2622884" cy="787831"/>
          </a:xfrm>
        </p:grpSpPr>
        <p:grpSp>
          <p:nvGrpSpPr>
            <p:cNvPr id="30" name="组合 29"/>
            <p:cNvGrpSpPr/>
            <p:nvPr/>
          </p:nvGrpSpPr>
          <p:grpSpPr>
            <a:xfrm>
              <a:off x="4290128" y="2676394"/>
              <a:ext cx="2622884" cy="360040"/>
              <a:chOff x="3980088" y="2132856"/>
              <a:chExt cx="2622884" cy="360040"/>
            </a:xfrm>
          </p:grpSpPr>
          <p:cxnSp>
            <p:nvCxnSpPr>
              <p:cNvPr id="9" name="直接连接符 8"/>
              <p:cNvCxnSpPr/>
              <p:nvPr/>
            </p:nvCxnSpPr>
            <p:spPr bwMode="auto">
              <a:xfrm>
                <a:off x="3980088" y="2132856"/>
                <a:ext cx="0" cy="36004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直接连接符 26"/>
              <p:cNvCxnSpPr/>
              <p:nvPr/>
            </p:nvCxnSpPr>
            <p:spPr bwMode="auto">
              <a:xfrm>
                <a:off x="6602972" y="2132856"/>
                <a:ext cx="0" cy="360040"/>
              </a:xfrm>
              <a:prstGeom prst="line">
                <a:avLst/>
              </a:prstGeom>
              <a:solidFill>
                <a:schemeClr val="accent1"/>
              </a:solidFill>
              <a:ln w="952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直接连接符 27"/>
              <p:cNvCxnSpPr/>
              <p:nvPr/>
            </p:nvCxnSpPr>
            <p:spPr bwMode="auto">
              <a:xfrm flipH="1">
                <a:off x="3980088" y="2132856"/>
                <a:ext cx="2622884"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8" name="矩形 6"/>
            <p:cNvSpPr>
              <a:spLocks noChangeArrowheads="1"/>
            </p:cNvSpPr>
            <p:nvPr/>
          </p:nvSpPr>
          <p:spPr bwMode="auto">
            <a:xfrm>
              <a:off x="5091099" y="2254308"/>
              <a:ext cx="1020944" cy="787831"/>
            </a:xfrm>
            <a:prstGeom prst="rect">
              <a:avLst/>
            </a:prstGeom>
            <a:noFill/>
            <a:ln w="9525">
              <a:noFill/>
              <a:miter lim="800000"/>
            </a:ln>
          </p:spPr>
          <p:txBody>
            <a:bodyPr wrap="square">
              <a:spAutoFit/>
            </a:bodyPr>
            <a:lstStyle/>
            <a:p>
              <a:pPr algn="ctr" eaLnBrk="0" hangingPunct="0">
                <a:lnSpc>
                  <a:spcPct val="150000"/>
                </a:lnSpc>
              </a:pPr>
              <a:r>
                <a:rPr lang="zh-CN" altLang="en-US" sz="1600" b="1">
                  <a:solidFill>
                    <a:schemeClr val="bg1"/>
                  </a:solidFill>
                  <a:cs typeface="+mn-ea"/>
                  <a:sym typeface="+mn-lt"/>
                </a:rPr>
                <a:t>培训合格</a:t>
              </a:r>
              <a:endParaRPr lang="en-US" altLang="zh-CN" sz="1600" b="1">
                <a:solidFill>
                  <a:schemeClr val="bg1"/>
                </a:solidFill>
                <a:cs typeface="+mn-ea"/>
                <a:sym typeface="+mn-lt"/>
              </a:endParaRPr>
            </a:p>
            <a:p>
              <a:pPr algn="ctr" eaLnBrk="0" hangingPunct="0">
                <a:lnSpc>
                  <a:spcPct val="150000"/>
                </a:lnSpc>
              </a:pPr>
              <a:r>
                <a:rPr lang="zh-CN" altLang="en-US" sz="1600" b="1">
                  <a:solidFill>
                    <a:schemeClr val="bg1"/>
                  </a:solidFill>
                  <a:cs typeface="+mn-ea"/>
                  <a:sym typeface="+mn-lt"/>
                </a:rPr>
                <a:t>上岗作业</a:t>
              </a:r>
            </a:p>
          </p:txBody>
        </p:sp>
      </p:grpSp>
      <p:grpSp>
        <p:nvGrpSpPr>
          <p:cNvPr id="43" name="组合 42"/>
          <p:cNvGrpSpPr/>
          <p:nvPr/>
        </p:nvGrpSpPr>
        <p:grpSpPr>
          <a:xfrm>
            <a:off x="4288454" y="5032977"/>
            <a:ext cx="2621860" cy="787523"/>
            <a:chOff x="4290128" y="5033602"/>
            <a:chExt cx="2622884" cy="787830"/>
          </a:xfrm>
        </p:grpSpPr>
        <p:grpSp>
          <p:nvGrpSpPr>
            <p:cNvPr id="31" name="组合 30"/>
            <p:cNvGrpSpPr/>
            <p:nvPr/>
          </p:nvGrpSpPr>
          <p:grpSpPr>
            <a:xfrm flipV="1">
              <a:off x="4290128" y="5114910"/>
              <a:ext cx="2622884" cy="360040"/>
              <a:chOff x="3980088" y="2132856"/>
              <a:chExt cx="2622884" cy="360040"/>
            </a:xfrm>
          </p:grpSpPr>
          <p:cxnSp>
            <p:nvCxnSpPr>
              <p:cNvPr id="32" name="直接连接符 31"/>
              <p:cNvCxnSpPr/>
              <p:nvPr/>
            </p:nvCxnSpPr>
            <p:spPr bwMode="auto">
              <a:xfrm>
                <a:off x="3980088" y="2132856"/>
                <a:ext cx="0" cy="360040"/>
              </a:xfrm>
              <a:prstGeom prst="line">
                <a:avLst/>
              </a:prstGeom>
              <a:solidFill>
                <a:schemeClr val="accent1"/>
              </a:solidFill>
              <a:ln w="952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直接连接符 32"/>
              <p:cNvCxnSpPr/>
              <p:nvPr/>
            </p:nvCxnSpPr>
            <p:spPr bwMode="auto">
              <a:xfrm>
                <a:off x="6602972" y="2132856"/>
                <a:ext cx="0" cy="36004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直接连接符 33"/>
              <p:cNvCxnSpPr/>
              <p:nvPr/>
            </p:nvCxnSpPr>
            <p:spPr bwMode="auto">
              <a:xfrm flipH="1">
                <a:off x="3980088" y="2132856"/>
                <a:ext cx="2622884"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9" name="矩形 6"/>
            <p:cNvSpPr>
              <a:spLocks noChangeArrowheads="1"/>
            </p:cNvSpPr>
            <p:nvPr/>
          </p:nvSpPr>
          <p:spPr bwMode="auto">
            <a:xfrm>
              <a:off x="4946720" y="5033602"/>
              <a:ext cx="1309702" cy="787830"/>
            </a:xfrm>
            <a:prstGeom prst="rect">
              <a:avLst/>
            </a:prstGeom>
            <a:noFill/>
            <a:ln w="9525">
              <a:noFill/>
              <a:miter lim="800000"/>
            </a:ln>
          </p:spPr>
          <p:txBody>
            <a:bodyPr wrap="square">
              <a:spAutoFit/>
            </a:bodyPr>
            <a:lstStyle/>
            <a:p>
              <a:pPr algn="ctr" eaLnBrk="0" hangingPunct="0">
                <a:lnSpc>
                  <a:spcPct val="150000"/>
                </a:lnSpc>
              </a:pPr>
              <a:r>
                <a:rPr lang="zh-CN" altLang="en-US" sz="1600" b="1">
                  <a:solidFill>
                    <a:schemeClr val="bg1"/>
                  </a:solidFill>
                  <a:cs typeface="+mn-ea"/>
                  <a:sym typeface="+mn-lt"/>
                </a:rPr>
                <a:t>培训不合格</a:t>
              </a:r>
              <a:endParaRPr lang="en-US" altLang="zh-CN" sz="1600" b="1">
                <a:solidFill>
                  <a:schemeClr val="bg1"/>
                </a:solidFill>
                <a:cs typeface="+mn-ea"/>
                <a:sym typeface="+mn-lt"/>
              </a:endParaRPr>
            </a:p>
            <a:p>
              <a:pPr algn="ctr" eaLnBrk="0" hangingPunct="0">
                <a:lnSpc>
                  <a:spcPct val="150000"/>
                </a:lnSpc>
              </a:pPr>
              <a:r>
                <a:rPr lang="zh-CN" altLang="en-US" sz="1600" b="1">
                  <a:solidFill>
                    <a:schemeClr val="bg1"/>
                  </a:solidFill>
                  <a:cs typeface="+mn-ea"/>
                  <a:sym typeface="+mn-lt"/>
                </a:rPr>
                <a:t>不得上岗</a:t>
              </a:r>
            </a:p>
          </p:txBody>
        </p:sp>
      </p:grpSp>
      <p:grpSp>
        <p:nvGrpSpPr>
          <p:cNvPr id="41" name="组合 40"/>
          <p:cNvGrpSpPr/>
          <p:nvPr/>
        </p:nvGrpSpPr>
        <p:grpSpPr>
          <a:xfrm>
            <a:off x="4966321" y="3650960"/>
            <a:ext cx="1624896" cy="381494"/>
            <a:chOff x="4968261" y="3651051"/>
            <a:chExt cx="1625531" cy="381644"/>
          </a:xfrm>
        </p:grpSpPr>
        <p:cxnSp>
          <p:nvCxnSpPr>
            <p:cNvPr id="36" name="直接连接符 35"/>
            <p:cNvCxnSpPr/>
            <p:nvPr/>
          </p:nvCxnSpPr>
          <p:spPr bwMode="auto">
            <a:xfrm>
              <a:off x="4968261" y="4032695"/>
              <a:ext cx="1625531" cy="0"/>
            </a:xfrm>
            <a:prstGeom prst="line">
              <a:avLst/>
            </a:prstGeom>
            <a:solidFill>
              <a:schemeClr val="accent1"/>
            </a:solidFill>
            <a:ln w="952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0" name="矩形 6"/>
            <p:cNvSpPr>
              <a:spLocks noChangeArrowheads="1"/>
            </p:cNvSpPr>
            <p:nvPr/>
          </p:nvSpPr>
          <p:spPr bwMode="auto">
            <a:xfrm>
              <a:off x="5006965" y="3651051"/>
              <a:ext cx="1401455" cy="338687"/>
            </a:xfrm>
            <a:prstGeom prst="rect">
              <a:avLst/>
            </a:prstGeom>
            <a:noFill/>
            <a:ln w="9525">
              <a:noFill/>
              <a:miter lim="800000"/>
            </a:ln>
          </p:spPr>
          <p:txBody>
            <a:bodyPr wrap="square">
              <a:spAutoFit/>
            </a:bodyPr>
            <a:lstStyle/>
            <a:p>
              <a:pPr algn="ctr" eaLnBrk="0" hangingPunct="0"/>
              <a:r>
                <a:rPr lang="zh-CN" altLang="en-US" sz="1600" b="1">
                  <a:solidFill>
                    <a:schemeClr val="bg1"/>
                  </a:solidFill>
                  <a:cs typeface="+mn-ea"/>
                  <a:sym typeface="+mn-lt"/>
                </a:rPr>
                <a:t>安全培训</a:t>
              </a:r>
            </a:p>
          </p:txBody>
        </p:sp>
      </p:grpSp>
      <p:sp>
        <p:nvSpPr>
          <p:cNvPr id="35" name="文本框 34"/>
          <p:cNvSpPr txBox="1"/>
          <p:nvPr/>
        </p:nvSpPr>
        <p:spPr>
          <a:xfrm>
            <a:off x="1469201" y="249141"/>
            <a:ext cx="5110280" cy="584775"/>
          </a:xfrm>
          <a:prstGeom prst="rect">
            <a:avLst/>
          </a:prstGeom>
          <a:noFill/>
        </p:spPr>
        <p:txBody>
          <a:bodyPr wrap="square" rtlCol="0">
            <a:spAutoFit/>
          </a:bodyPr>
          <a:lstStyle>
            <a:defPPr>
              <a:defRPr lang="zh-CN"/>
            </a:defPPr>
            <a:lvl1pPr algn="ctr">
              <a:defRPr sz="2800" b="1">
                <a:latin typeface="+mj-ea"/>
                <a:ea typeface="+mj-ea"/>
              </a:defRPr>
            </a:lvl1pPr>
          </a:lstStyle>
          <a:p>
            <a:pPr algn="l"/>
            <a:r>
              <a:rPr lang="zh-CN" altLang="en-US" sz="3200" dirty="0">
                <a:latin typeface="+mn-lt"/>
                <a:ea typeface="+mn-ea"/>
                <a:cs typeface="+mn-ea"/>
                <a:sym typeface="+mn-lt"/>
              </a:rPr>
              <a:t>国家相关法律法规</a:t>
            </a:r>
          </a:p>
        </p:txBody>
      </p:sp>
    </p:spTree>
  </p:cSld>
  <p:clrMapOvr>
    <a:masterClrMapping/>
  </p:clrMapOvr>
  <mc:AlternateContent xmlns:mc="http://schemas.openxmlformats.org/markup-compatibility/2006" xmlns:p14="http://schemas.microsoft.com/office/powerpoint/2010/main">
    <mc:Choice Requires="p14">
      <p:transition p14:dur="0" advTm="4607"/>
    </mc:Choice>
    <mc:Fallback xmlns="">
      <p:transition advTm="4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90"/>
                                          </p:val>
                                        </p:tav>
                                        <p:tav tm="100000">
                                          <p:val>
                                            <p:fltVal val="0"/>
                                          </p:val>
                                        </p:tav>
                                      </p:tavLst>
                                    </p:anim>
                                    <p:animEffect transition="in" filter="fade">
                                      <p:cBhvr>
                                        <p:cTn id="10" dur="500"/>
                                        <p:tgtEl>
                                          <p:spTgt spid="6"/>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wipe(left)">
                                      <p:cBhvr>
                                        <p:cTn id="14" dur="500"/>
                                        <p:tgtEl>
                                          <p:spTgt spid="41"/>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par>
                          <p:cTn id="19" fill="hold">
                            <p:stCondLst>
                              <p:cond delay="1500"/>
                            </p:stCondLst>
                            <p:childTnLst>
                              <p:par>
                                <p:cTn id="20" presetID="22" presetClass="entr" presetSubtype="2" fill="hold" grpId="0" nodeType="after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right)">
                                      <p:cBhvr>
                                        <p:cTn id="22" dur="500"/>
                                        <p:tgtEl>
                                          <p:spTgt spid="26"/>
                                        </p:tgtEl>
                                      </p:cBhvr>
                                    </p:animEffect>
                                  </p:childTnLst>
                                </p:cTn>
                              </p:par>
                            </p:childTnLst>
                          </p:cTn>
                        </p:par>
                        <p:par>
                          <p:cTn id="23" fill="hold">
                            <p:stCondLst>
                              <p:cond delay="2000"/>
                            </p:stCondLst>
                            <p:childTnLst>
                              <p:par>
                                <p:cTn id="24" presetID="22" presetClass="entr" presetSubtype="8" fill="hold" nodeType="after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wipe(left)">
                                      <p:cBhvr>
                                        <p:cTn id="26" dur="500"/>
                                        <p:tgtEl>
                                          <p:spTgt spid="42"/>
                                        </p:tgtEl>
                                      </p:cBhvr>
                                    </p:animEffect>
                                  </p:childTnLst>
                                </p:cTn>
                              </p:par>
                            </p:childTnLst>
                          </p:cTn>
                        </p:par>
                        <p:par>
                          <p:cTn id="27" fill="hold">
                            <p:stCondLst>
                              <p:cond delay="2500"/>
                            </p:stCondLst>
                            <p:childTnLst>
                              <p:par>
                                <p:cTn id="28" presetID="22" presetClass="entr" presetSubtype="2" fill="hold" nodeType="after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wipe(right)">
                                      <p:cBhvr>
                                        <p:cTn id="30" dur="500"/>
                                        <p:tgtEl>
                                          <p:spTgt spid="43"/>
                                        </p:tgtEl>
                                      </p:cBhvr>
                                    </p:animEffect>
                                  </p:childTnLst>
                                </p:cTn>
                              </p:par>
                            </p:childTnLst>
                          </p:cTn>
                        </p:par>
                        <p:par>
                          <p:cTn id="31" fill="hold">
                            <p:stCondLst>
                              <p:cond delay="3000"/>
                            </p:stCondLst>
                            <p:childTnLst>
                              <p:par>
                                <p:cTn id="32" presetID="10" presetClass="entr" presetSubtype="0" fill="hold" nodeType="afterEffect">
                                  <p:stCondLst>
                                    <p:cond delay="0"/>
                                  </p:stCondLst>
                                  <p:childTnLst>
                                    <p:set>
                                      <p:cBhvr>
                                        <p:cTn id="33" dur="1" fill="hold">
                                          <p:stCondLst>
                                            <p:cond delay="0"/>
                                          </p:stCondLst>
                                        </p:cTn>
                                        <p:tgtEl>
                                          <p:spTgt spid="37"/>
                                        </p:tgtEl>
                                        <p:attrNameLst>
                                          <p:attrName>style.visibility</p:attrName>
                                        </p:attrNameLst>
                                      </p:cBhvr>
                                      <p:to>
                                        <p:strVal val="visible"/>
                                      </p:to>
                                    </p:set>
                                    <p:anim calcmode="lin" valueType="num">
                                      <p:cBhvr>
                                        <p:cTn id="34" dur="500" fill="hold"/>
                                        <p:tgtEl>
                                          <p:spTgt spid="37"/>
                                        </p:tgtEl>
                                        <p:attrNameLst>
                                          <p:attrName>ppt_w</p:attrName>
                                        </p:attrNameLst>
                                      </p:cBhvr>
                                      <p:tavLst>
                                        <p:tav tm="0">
                                          <p:val>
                                            <p:fltVal val="0"/>
                                          </p:val>
                                        </p:tav>
                                        <p:tav tm="100000">
                                          <p:val>
                                            <p:strVal val="#ppt_w"/>
                                          </p:val>
                                        </p:tav>
                                      </p:tavLst>
                                    </p:anim>
                                    <p:anim calcmode="lin" valueType="num">
                                      <p:cBhvr>
                                        <p:cTn id="35" dur="500" fill="hold"/>
                                        <p:tgtEl>
                                          <p:spTgt spid="37"/>
                                        </p:tgtEl>
                                        <p:attrNameLst>
                                          <p:attrName>ppt_h</p:attrName>
                                        </p:attrNameLst>
                                      </p:cBhvr>
                                      <p:tavLst>
                                        <p:tav tm="0">
                                          <p:val>
                                            <p:fltVal val="0"/>
                                          </p:val>
                                        </p:tav>
                                        <p:tav tm="100000">
                                          <p:val>
                                            <p:strVal val="#ppt_h"/>
                                          </p:val>
                                        </p:tav>
                                      </p:tavLst>
                                    </p:anim>
                                    <p:animEffect transition="in" filter="fade">
                                      <p:cBhvr>
                                        <p:cTn id="3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p:nvPr/>
        </p:nvSpPr>
        <p:spPr>
          <a:xfrm>
            <a:off x="811447" y="892283"/>
            <a:ext cx="5110280" cy="461537"/>
          </a:xfrm>
          <a:prstGeom prst="rect">
            <a:avLst/>
          </a:prstGeom>
          <a:noFill/>
        </p:spPr>
        <p:txBody>
          <a:bodyPr wrap="square" rtlCol="0">
            <a:spAutoFit/>
          </a:bodyPr>
          <a:lstStyle>
            <a:defPPr>
              <a:defRPr lang="zh-CN"/>
            </a:defPPr>
            <a:lvl1pPr algn="ctr">
              <a:defRPr sz="2800" b="1">
                <a:latin typeface="+mj-ea"/>
                <a:ea typeface="+mj-ea"/>
              </a:defRPr>
            </a:lvl1pPr>
          </a:lstStyle>
          <a:p>
            <a:pPr algn="l"/>
            <a:r>
              <a:rPr lang="en-US" altLang="zh-CN" sz="2400" b="0">
                <a:latin typeface="+mn-lt"/>
                <a:ea typeface="+mn-ea"/>
                <a:cs typeface="+mn-ea"/>
                <a:sym typeface="+mn-lt"/>
              </a:rPr>
              <a:t>1</a:t>
            </a:r>
            <a:r>
              <a:rPr lang="zh-CN" altLang="en-US" sz="2400" b="0">
                <a:latin typeface="+mn-lt"/>
                <a:ea typeface="+mn-ea"/>
                <a:cs typeface="+mn-ea"/>
                <a:sym typeface="+mn-lt"/>
              </a:rPr>
              <a:t>、中华人民共和国安全生产法</a:t>
            </a:r>
          </a:p>
        </p:txBody>
      </p:sp>
      <p:sp>
        <p:nvSpPr>
          <p:cNvPr id="22" name="矩形 13"/>
          <p:cNvSpPr>
            <a:spLocks noChangeArrowheads="1"/>
          </p:cNvSpPr>
          <p:nvPr/>
        </p:nvSpPr>
        <p:spPr bwMode="auto">
          <a:xfrm>
            <a:off x="2236594" y="1491813"/>
            <a:ext cx="2236510" cy="399981"/>
          </a:xfrm>
          <a:prstGeom prst="rect">
            <a:avLst/>
          </a:prstGeom>
          <a:noFill/>
          <a:ln w="9525">
            <a:noFill/>
            <a:miter lim="800000"/>
          </a:ln>
        </p:spPr>
        <p:txBody>
          <a:bodyPr wrap="none">
            <a:spAutoFit/>
          </a:bodyPr>
          <a:lstStyle/>
          <a:p>
            <a:pPr eaLnBrk="0" hangingPunct="0"/>
            <a:r>
              <a:rPr lang="zh-CN" altLang="en-US" sz="2000" b="1">
                <a:solidFill>
                  <a:srgbClr val="2C2D34"/>
                </a:solidFill>
                <a:cs typeface="+mn-ea"/>
                <a:sym typeface="+mn-lt"/>
              </a:rPr>
              <a:t>从业人员遵守规程</a:t>
            </a:r>
          </a:p>
        </p:txBody>
      </p:sp>
      <p:grpSp>
        <p:nvGrpSpPr>
          <p:cNvPr id="60" name="组合 59"/>
          <p:cNvGrpSpPr/>
          <p:nvPr/>
        </p:nvGrpSpPr>
        <p:grpSpPr>
          <a:xfrm>
            <a:off x="811447" y="2238698"/>
            <a:ext cx="1733221" cy="1733222"/>
            <a:chOff x="811763" y="2238233"/>
            <a:chExt cx="1733898" cy="1733898"/>
          </a:xfrm>
          <a:solidFill>
            <a:srgbClr val="0070C0"/>
          </a:solidFill>
        </p:grpSpPr>
        <p:sp>
          <p:nvSpPr>
            <p:cNvPr id="9" name="椭圆 8"/>
            <p:cNvSpPr/>
            <p:nvPr/>
          </p:nvSpPr>
          <p:spPr bwMode="auto">
            <a:xfrm>
              <a:off x="811763" y="2238233"/>
              <a:ext cx="1733898" cy="1733898"/>
            </a:xfrm>
            <a:prstGeom prst="ellipse">
              <a:avLst/>
            </a:prstGeom>
            <a:grp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04" tIns="45703" rIns="91404" bIns="45703" numCol="1" spcCol="0" rtlCol="0" fromWordArt="0" anchor="t" anchorCtr="0" forceAA="0" compatLnSpc="1">
              <a:noAutofit/>
            </a:bodyPr>
            <a:lstStyle/>
            <a:p>
              <a:pPr algn="ctr"/>
              <a:endParaRPr lang="zh-CN" altLang="en-US" sz="2400">
                <a:solidFill>
                  <a:schemeClr val="accent2"/>
                </a:solidFill>
                <a:cs typeface="+mn-ea"/>
                <a:sym typeface="+mn-lt"/>
              </a:endParaRPr>
            </a:p>
          </p:txBody>
        </p:sp>
        <p:sp>
          <p:nvSpPr>
            <p:cNvPr id="8" name="Freeform 5"/>
            <p:cNvSpPr>
              <a:spLocks noEditPoints="1"/>
            </p:cNvSpPr>
            <p:nvPr/>
          </p:nvSpPr>
          <p:spPr bwMode="auto">
            <a:xfrm>
              <a:off x="1408028" y="2477364"/>
              <a:ext cx="598192" cy="518264"/>
            </a:xfrm>
            <a:custGeom>
              <a:avLst/>
              <a:gdLst>
                <a:gd name="T0" fmla="*/ 1725 w 1784"/>
                <a:gd name="T1" fmla="*/ 1427 h 1546"/>
                <a:gd name="T2" fmla="*/ 1665 w 1784"/>
                <a:gd name="T3" fmla="*/ 1427 h 1546"/>
                <a:gd name="T4" fmla="*/ 1665 w 1784"/>
                <a:gd name="T5" fmla="*/ 595 h 1546"/>
                <a:gd name="T6" fmla="*/ 1427 w 1784"/>
                <a:gd name="T7" fmla="*/ 357 h 1546"/>
                <a:gd name="T8" fmla="*/ 1071 w 1784"/>
                <a:gd name="T9" fmla="*/ 357 h 1546"/>
                <a:gd name="T10" fmla="*/ 1071 w 1784"/>
                <a:gd name="T11" fmla="*/ 1368 h 1546"/>
                <a:gd name="T12" fmla="*/ 1011 w 1784"/>
                <a:gd name="T13" fmla="*/ 1427 h 1546"/>
                <a:gd name="T14" fmla="*/ 952 w 1784"/>
                <a:gd name="T15" fmla="*/ 1368 h 1546"/>
                <a:gd name="T16" fmla="*/ 952 w 1784"/>
                <a:gd name="T17" fmla="*/ 238 h 1546"/>
                <a:gd name="T18" fmla="*/ 714 w 1784"/>
                <a:gd name="T19" fmla="*/ 0 h 1546"/>
                <a:gd name="T20" fmla="*/ 357 w 1784"/>
                <a:gd name="T21" fmla="*/ 0 h 1546"/>
                <a:gd name="T22" fmla="*/ 119 w 1784"/>
                <a:gd name="T23" fmla="*/ 238 h 1546"/>
                <a:gd name="T24" fmla="*/ 119 w 1784"/>
                <a:gd name="T25" fmla="*/ 1427 h 1546"/>
                <a:gd name="T26" fmla="*/ 59 w 1784"/>
                <a:gd name="T27" fmla="*/ 1427 h 1546"/>
                <a:gd name="T28" fmla="*/ 0 w 1784"/>
                <a:gd name="T29" fmla="*/ 1487 h 1546"/>
                <a:gd name="T30" fmla="*/ 59 w 1784"/>
                <a:gd name="T31" fmla="*/ 1546 h 1546"/>
                <a:gd name="T32" fmla="*/ 1725 w 1784"/>
                <a:gd name="T33" fmla="*/ 1546 h 1546"/>
                <a:gd name="T34" fmla="*/ 1784 w 1784"/>
                <a:gd name="T35" fmla="*/ 1487 h 1546"/>
                <a:gd name="T36" fmla="*/ 1725 w 1784"/>
                <a:gd name="T37" fmla="*/ 1427 h 1546"/>
                <a:gd name="T38" fmla="*/ 654 w 1784"/>
                <a:gd name="T39" fmla="*/ 1190 h 1546"/>
                <a:gd name="T40" fmla="*/ 416 w 1784"/>
                <a:gd name="T41" fmla="*/ 1190 h 1546"/>
                <a:gd name="T42" fmla="*/ 357 w 1784"/>
                <a:gd name="T43" fmla="*/ 1130 h 1546"/>
                <a:gd name="T44" fmla="*/ 416 w 1784"/>
                <a:gd name="T45" fmla="*/ 1071 h 1546"/>
                <a:gd name="T46" fmla="*/ 654 w 1784"/>
                <a:gd name="T47" fmla="*/ 1071 h 1546"/>
                <a:gd name="T48" fmla="*/ 714 w 1784"/>
                <a:gd name="T49" fmla="*/ 1130 h 1546"/>
                <a:gd name="T50" fmla="*/ 654 w 1784"/>
                <a:gd name="T51" fmla="*/ 1190 h 1546"/>
                <a:gd name="T52" fmla="*/ 654 w 1784"/>
                <a:gd name="T53" fmla="*/ 833 h 1546"/>
                <a:gd name="T54" fmla="*/ 416 w 1784"/>
                <a:gd name="T55" fmla="*/ 833 h 1546"/>
                <a:gd name="T56" fmla="*/ 357 w 1784"/>
                <a:gd name="T57" fmla="*/ 773 h 1546"/>
                <a:gd name="T58" fmla="*/ 416 w 1784"/>
                <a:gd name="T59" fmla="*/ 714 h 1546"/>
                <a:gd name="T60" fmla="*/ 654 w 1784"/>
                <a:gd name="T61" fmla="*/ 714 h 1546"/>
                <a:gd name="T62" fmla="*/ 714 w 1784"/>
                <a:gd name="T63" fmla="*/ 773 h 1546"/>
                <a:gd name="T64" fmla="*/ 654 w 1784"/>
                <a:gd name="T65" fmla="*/ 833 h 1546"/>
                <a:gd name="T66" fmla="*/ 654 w 1784"/>
                <a:gd name="T67" fmla="*/ 476 h 1546"/>
                <a:gd name="T68" fmla="*/ 416 w 1784"/>
                <a:gd name="T69" fmla="*/ 476 h 1546"/>
                <a:gd name="T70" fmla="*/ 357 w 1784"/>
                <a:gd name="T71" fmla="*/ 416 h 1546"/>
                <a:gd name="T72" fmla="*/ 416 w 1784"/>
                <a:gd name="T73" fmla="*/ 357 h 1546"/>
                <a:gd name="T74" fmla="*/ 654 w 1784"/>
                <a:gd name="T75" fmla="*/ 357 h 1546"/>
                <a:gd name="T76" fmla="*/ 714 w 1784"/>
                <a:gd name="T77" fmla="*/ 416 h 1546"/>
                <a:gd name="T78" fmla="*/ 654 w 1784"/>
                <a:gd name="T79" fmla="*/ 476 h 1546"/>
                <a:gd name="T80" fmla="*/ 1487 w 1784"/>
                <a:gd name="T81" fmla="*/ 1190 h 1546"/>
                <a:gd name="T82" fmla="*/ 1249 w 1784"/>
                <a:gd name="T83" fmla="*/ 1190 h 1546"/>
                <a:gd name="T84" fmla="*/ 1190 w 1784"/>
                <a:gd name="T85" fmla="*/ 1130 h 1546"/>
                <a:gd name="T86" fmla="*/ 1249 w 1784"/>
                <a:gd name="T87" fmla="*/ 1071 h 1546"/>
                <a:gd name="T88" fmla="*/ 1487 w 1784"/>
                <a:gd name="T89" fmla="*/ 1071 h 1546"/>
                <a:gd name="T90" fmla="*/ 1546 w 1784"/>
                <a:gd name="T91" fmla="*/ 1130 h 1546"/>
                <a:gd name="T92" fmla="*/ 1487 w 1784"/>
                <a:gd name="T93" fmla="*/ 1190 h 1546"/>
                <a:gd name="T94" fmla="*/ 1487 w 1784"/>
                <a:gd name="T95" fmla="*/ 833 h 1546"/>
                <a:gd name="T96" fmla="*/ 1249 w 1784"/>
                <a:gd name="T97" fmla="*/ 833 h 1546"/>
                <a:gd name="T98" fmla="*/ 1190 w 1784"/>
                <a:gd name="T99" fmla="*/ 773 h 1546"/>
                <a:gd name="T100" fmla="*/ 1249 w 1784"/>
                <a:gd name="T101" fmla="*/ 714 h 1546"/>
                <a:gd name="T102" fmla="*/ 1487 w 1784"/>
                <a:gd name="T103" fmla="*/ 714 h 1546"/>
                <a:gd name="T104" fmla="*/ 1546 w 1784"/>
                <a:gd name="T105" fmla="*/ 773 h 1546"/>
                <a:gd name="T106" fmla="*/ 1487 w 1784"/>
                <a:gd name="T107" fmla="*/ 833 h 1546"/>
                <a:gd name="T108" fmla="*/ 1487 w 1784"/>
                <a:gd name="T109" fmla="*/ 833 h 1546"/>
                <a:gd name="T110" fmla="*/ 1487 w 1784"/>
                <a:gd name="T111" fmla="*/ 833 h 1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84" h="1546">
                  <a:moveTo>
                    <a:pt x="1725" y="1427"/>
                  </a:moveTo>
                  <a:cubicBezTo>
                    <a:pt x="1665" y="1427"/>
                    <a:pt x="1665" y="1427"/>
                    <a:pt x="1665" y="1427"/>
                  </a:cubicBezTo>
                  <a:cubicBezTo>
                    <a:pt x="1665" y="595"/>
                    <a:pt x="1665" y="595"/>
                    <a:pt x="1665" y="595"/>
                  </a:cubicBezTo>
                  <a:cubicBezTo>
                    <a:pt x="1665" y="464"/>
                    <a:pt x="1558" y="357"/>
                    <a:pt x="1427" y="357"/>
                  </a:cubicBezTo>
                  <a:cubicBezTo>
                    <a:pt x="1071" y="357"/>
                    <a:pt x="1071" y="357"/>
                    <a:pt x="1071" y="357"/>
                  </a:cubicBezTo>
                  <a:cubicBezTo>
                    <a:pt x="1071" y="1368"/>
                    <a:pt x="1071" y="1368"/>
                    <a:pt x="1071" y="1368"/>
                  </a:cubicBezTo>
                  <a:cubicBezTo>
                    <a:pt x="1071" y="1401"/>
                    <a:pt x="1044" y="1427"/>
                    <a:pt x="1011" y="1427"/>
                  </a:cubicBezTo>
                  <a:cubicBezTo>
                    <a:pt x="978" y="1427"/>
                    <a:pt x="952" y="1401"/>
                    <a:pt x="952" y="1368"/>
                  </a:cubicBezTo>
                  <a:cubicBezTo>
                    <a:pt x="952" y="238"/>
                    <a:pt x="952" y="238"/>
                    <a:pt x="952" y="238"/>
                  </a:cubicBezTo>
                  <a:cubicBezTo>
                    <a:pt x="952" y="107"/>
                    <a:pt x="845" y="0"/>
                    <a:pt x="714" y="0"/>
                  </a:cubicBezTo>
                  <a:cubicBezTo>
                    <a:pt x="357" y="0"/>
                    <a:pt x="357" y="0"/>
                    <a:pt x="357" y="0"/>
                  </a:cubicBezTo>
                  <a:cubicBezTo>
                    <a:pt x="226" y="0"/>
                    <a:pt x="119" y="107"/>
                    <a:pt x="119" y="238"/>
                  </a:cubicBezTo>
                  <a:cubicBezTo>
                    <a:pt x="119" y="1427"/>
                    <a:pt x="119" y="1427"/>
                    <a:pt x="119" y="1427"/>
                  </a:cubicBezTo>
                  <a:cubicBezTo>
                    <a:pt x="59" y="1427"/>
                    <a:pt x="59" y="1427"/>
                    <a:pt x="59" y="1427"/>
                  </a:cubicBezTo>
                  <a:cubicBezTo>
                    <a:pt x="26" y="1427"/>
                    <a:pt x="0" y="1454"/>
                    <a:pt x="0" y="1487"/>
                  </a:cubicBezTo>
                  <a:cubicBezTo>
                    <a:pt x="0" y="1520"/>
                    <a:pt x="26" y="1546"/>
                    <a:pt x="59" y="1546"/>
                  </a:cubicBezTo>
                  <a:cubicBezTo>
                    <a:pt x="1725" y="1546"/>
                    <a:pt x="1725" y="1546"/>
                    <a:pt x="1725" y="1546"/>
                  </a:cubicBezTo>
                  <a:cubicBezTo>
                    <a:pt x="1758" y="1546"/>
                    <a:pt x="1784" y="1520"/>
                    <a:pt x="1784" y="1487"/>
                  </a:cubicBezTo>
                  <a:cubicBezTo>
                    <a:pt x="1784" y="1454"/>
                    <a:pt x="1758" y="1427"/>
                    <a:pt x="1725" y="1427"/>
                  </a:cubicBezTo>
                  <a:close/>
                  <a:moveTo>
                    <a:pt x="654" y="1190"/>
                  </a:moveTo>
                  <a:cubicBezTo>
                    <a:pt x="416" y="1190"/>
                    <a:pt x="416" y="1190"/>
                    <a:pt x="416" y="1190"/>
                  </a:cubicBezTo>
                  <a:cubicBezTo>
                    <a:pt x="383" y="1190"/>
                    <a:pt x="357" y="1163"/>
                    <a:pt x="357" y="1130"/>
                  </a:cubicBezTo>
                  <a:cubicBezTo>
                    <a:pt x="357" y="1097"/>
                    <a:pt x="383" y="1071"/>
                    <a:pt x="416" y="1071"/>
                  </a:cubicBezTo>
                  <a:cubicBezTo>
                    <a:pt x="654" y="1071"/>
                    <a:pt x="654" y="1071"/>
                    <a:pt x="654" y="1071"/>
                  </a:cubicBezTo>
                  <a:cubicBezTo>
                    <a:pt x="688" y="1071"/>
                    <a:pt x="714" y="1097"/>
                    <a:pt x="714" y="1130"/>
                  </a:cubicBezTo>
                  <a:cubicBezTo>
                    <a:pt x="714" y="1163"/>
                    <a:pt x="688" y="1190"/>
                    <a:pt x="654" y="1190"/>
                  </a:cubicBezTo>
                  <a:close/>
                  <a:moveTo>
                    <a:pt x="654" y="833"/>
                  </a:moveTo>
                  <a:cubicBezTo>
                    <a:pt x="416" y="833"/>
                    <a:pt x="416" y="833"/>
                    <a:pt x="416" y="833"/>
                  </a:cubicBezTo>
                  <a:cubicBezTo>
                    <a:pt x="383" y="833"/>
                    <a:pt x="357" y="807"/>
                    <a:pt x="357" y="773"/>
                  </a:cubicBezTo>
                  <a:cubicBezTo>
                    <a:pt x="357" y="740"/>
                    <a:pt x="383" y="714"/>
                    <a:pt x="416" y="714"/>
                  </a:cubicBezTo>
                  <a:cubicBezTo>
                    <a:pt x="654" y="714"/>
                    <a:pt x="654" y="714"/>
                    <a:pt x="654" y="714"/>
                  </a:cubicBezTo>
                  <a:cubicBezTo>
                    <a:pt x="688" y="714"/>
                    <a:pt x="714" y="740"/>
                    <a:pt x="714" y="773"/>
                  </a:cubicBezTo>
                  <a:cubicBezTo>
                    <a:pt x="714" y="807"/>
                    <a:pt x="688" y="833"/>
                    <a:pt x="654" y="833"/>
                  </a:cubicBezTo>
                  <a:close/>
                  <a:moveTo>
                    <a:pt x="654" y="476"/>
                  </a:moveTo>
                  <a:cubicBezTo>
                    <a:pt x="416" y="476"/>
                    <a:pt x="416" y="476"/>
                    <a:pt x="416" y="476"/>
                  </a:cubicBezTo>
                  <a:cubicBezTo>
                    <a:pt x="383" y="476"/>
                    <a:pt x="357" y="450"/>
                    <a:pt x="357" y="416"/>
                  </a:cubicBezTo>
                  <a:cubicBezTo>
                    <a:pt x="357" y="383"/>
                    <a:pt x="383" y="357"/>
                    <a:pt x="416" y="357"/>
                  </a:cubicBezTo>
                  <a:cubicBezTo>
                    <a:pt x="654" y="357"/>
                    <a:pt x="654" y="357"/>
                    <a:pt x="654" y="357"/>
                  </a:cubicBezTo>
                  <a:cubicBezTo>
                    <a:pt x="688" y="357"/>
                    <a:pt x="714" y="383"/>
                    <a:pt x="714" y="416"/>
                  </a:cubicBezTo>
                  <a:cubicBezTo>
                    <a:pt x="714" y="450"/>
                    <a:pt x="688" y="476"/>
                    <a:pt x="654" y="476"/>
                  </a:cubicBezTo>
                  <a:close/>
                  <a:moveTo>
                    <a:pt x="1487" y="1190"/>
                  </a:moveTo>
                  <a:cubicBezTo>
                    <a:pt x="1249" y="1190"/>
                    <a:pt x="1249" y="1190"/>
                    <a:pt x="1249" y="1190"/>
                  </a:cubicBezTo>
                  <a:cubicBezTo>
                    <a:pt x="1216" y="1190"/>
                    <a:pt x="1190" y="1163"/>
                    <a:pt x="1190" y="1130"/>
                  </a:cubicBezTo>
                  <a:cubicBezTo>
                    <a:pt x="1190" y="1097"/>
                    <a:pt x="1216" y="1071"/>
                    <a:pt x="1249" y="1071"/>
                  </a:cubicBezTo>
                  <a:cubicBezTo>
                    <a:pt x="1487" y="1071"/>
                    <a:pt x="1487" y="1071"/>
                    <a:pt x="1487" y="1071"/>
                  </a:cubicBezTo>
                  <a:cubicBezTo>
                    <a:pt x="1520" y="1071"/>
                    <a:pt x="1546" y="1097"/>
                    <a:pt x="1546" y="1130"/>
                  </a:cubicBezTo>
                  <a:cubicBezTo>
                    <a:pt x="1546" y="1163"/>
                    <a:pt x="1520" y="1190"/>
                    <a:pt x="1487" y="1190"/>
                  </a:cubicBezTo>
                  <a:close/>
                  <a:moveTo>
                    <a:pt x="1487" y="833"/>
                  </a:moveTo>
                  <a:cubicBezTo>
                    <a:pt x="1249" y="833"/>
                    <a:pt x="1249" y="833"/>
                    <a:pt x="1249" y="833"/>
                  </a:cubicBezTo>
                  <a:cubicBezTo>
                    <a:pt x="1216" y="833"/>
                    <a:pt x="1190" y="807"/>
                    <a:pt x="1190" y="773"/>
                  </a:cubicBezTo>
                  <a:cubicBezTo>
                    <a:pt x="1190" y="740"/>
                    <a:pt x="1216" y="714"/>
                    <a:pt x="1249" y="714"/>
                  </a:cubicBezTo>
                  <a:cubicBezTo>
                    <a:pt x="1487" y="714"/>
                    <a:pt x="1487" y="714"/>
                    <a:pt x="1487" y="714"/>
                  </a:cubicBezTo>
                  <a:cubicBezTo>
                    <a:pt x="1520" y="714"/>
                    <a:pt x="1546" y="740"/>
                    <a:pt x="1546" y="773"/>
                  </a:cubicBezTo>
                  <a:cubicBezTo>
                    <a:pt x="1546" y="807"/>
                    <a:pt x="1520" y="833"/>
                    <a:pt x="1487" y="833"/>
                  </a:cubicBezTo>
                  <a:close/>
                  <a:moveTo>
                    <a:pt x="1487" y="833"/>
                  </a:moveTo>
                  <a:cubicBezTo>
                    <a:pt x="1487" y="833"/>
                    <a:pt x="1487" y="833"/>
                    <a:pt x="1487" y="833"/>
                  </a:cubicBezTo>
                </a:path>
              </a:pathLst>
            </a:custGeom>
            <a:grpFill/>
            <a:ln>
              <a:noFill/>
            </a:ln>
          </p:spPr>
          <p:txBody>
            <a:bodyPr vert="horz" wrap="square" lIns="91404" tIns="45703" rIns="91404" bIns="45703" numCol="1" anchor="t" anchorCtr="0" compatLnSpc="1"/>
            <a:lstStyle/>
            <a:p>
              <a:endParaRPr lang="zh-CN" altLang="en-US" sz="1800">
                <a:cs typeface="+mn-ea"/>
                <a:sym typeface="+mn-lt"/>
              </a:endParaRPr>
            </a:p>
          </p:txBody>
        </p:sp>
        <p:sp>
          <p:nvSpPr>
            <p:cNvPr id="26" name="矩形 6"/>
            <p:cNvSpPr>
              <a:spLocks noChangeArrowheads="1"/>
            </p:cNvSpPr>
            <p:nvPr/>
          </p:nvSpPr>
          <p:spPr bwMode="auto">
            <a:xfrm>
              <a:off x="1081760" y="2760569"/>
              <a:ext cx="1217761" cy="707906"/>
            </a:xfrm>
            <a:prstGeom prst="rect">
              <a:avLst/>
            </a:prstGeom>
            <a:grpFill/>
            <a:ln w="9525">
              <a:noFill/>
              <a:miter lim="800000"/>
            </a:ln>
          </p:spPr>
          <p:txBody>
            <a:bodyPr wrap="square">
              <a:spAutoFit/>
            </a:bodyPr>
            <a:lstStyle/>
            <a:p>
              <a:pPr algn="ctr" eaLnBrk="0" hangingPunct="0"/>
              <a:r>
                <a:rPr lang="zh-CN" altLang="en-US" sz="2000" b="1" dirty="0">
                  <a:solidFill>
                    <a:schemeClr val="bg1"/>
                  </a:solidFill>
                  <a:cs typeface="+mn-ea"/>
                  <a:sym typeface="+mn-lt"/>
                </a:rPr>
                <a:t>生产经营单位</a:t>
              </a:r>
            </a:p>
          </p:txBody>
        </p:sp>
      </p:grpSp>
      <p:grpSp>
        <p:nvGrpSpPr>
          <p:cNvPr id="61" name="组合 60"/>
          <p:cNvGrpSpPr/>
          <p:nvPr/>
        </p:nvGrpSpPr>
        <p:grpSpPr>
          <a:xfrm>
            <a:off x="4447655" y="2268187"/>
            <a:ext cx="1814221" cy="1814221"/>
            <a:chOff x="4449392" y="2267733"/>
            <a:chExt cx="1814930" cy="1814930"/>
          </a:xfrm>
          <a:solidFill>
            <a:srgbClr val="0070C0"/>
          </a:solidFill>
        </p:grpSpPr>
        <p:sp>
          <p:nvSpPr>
            <p:cNvPr id="32" name="椭圆 31"/>
            <p:cNvSpPr/>
            <p:nvPr/>
          </p:nvSpPr>
          <p:spPr bwMode="auto">
            <a:xfrm>
              <a:off x="4449392" y="2267733"/>
              <a:ext cx="1814930" cy="1814930"/>
            </a:xfrm>
            <a:prstGeom prst="ellipse">
              <a:avLst/>
            </a:prstGeom>
            <a:grp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04" tIns="45703" rIns="91404" bIns="45703" numCol="1" spcCol="0" rtlCol="0" fromWordArt="0" anchor="t" anchorCtr="0" forceAA="0" compatLnSpc="1">
              <a:noAutofit/>
            </a:bodyPr>
            <a:lstStyle/>
            <a:p>
              <a:pPr algn="ctr"/>
              <a:endParaRPr lang="zh-CN" altLang="en-US" sz="2400">
                <a:solidFill>
                  <a:schemeClr val="accent2"/>
                </a:solidFill>
                <a:cs typeface="+mn-ea"/>
                <a:sym typeface="+mn-lt"/>
              </a:endParaRPr>
            </a:p>
          </p:txBody>
        </p:sp>
        <p:sp>
          <p:nvSpPr>
            <p:cNvPr id="33" name="Freeform 48"/>
            <p:cNvSpPr>
              <a:spLocks noEditPoints="1"/>
            </p:cNvSpPr>
            <p:nvPr/>
          </p:nvSpPr>
          <p:spPr bwMode="auto">
            <a:xfrm>
              <a:off x="5089840" y="2323748"/>
              <a:ext cx="573981" cy="549414"/>
            </a:xfrm>
            <a:custGeom>
              <a:avLst/>
              <a:gdLst>
                <a:gd name="T0" fmla="*/ 419 w 628"/>
                <a:gd name="T1" fmla="*/ 232 h 600"/>
                <a:gd name="T2" fmla="*/ 411 w 628"/>
                <a:gd name="T3" fmla="*/ 249 h 600"/>
                <a:gd name="T4" fmla="*/ 408 w 628"/>
                <a:gd name="T5" fmla="*/ 261 h 600"/>
                <a:gd name="T6" fmla="*/ 409 w 628"/>
                <a:gd name="T7" fmla="*/ 283 h 600"/>
                <a:gd name="T8" fmla="*/ 417 w 628"/>
                <a:gd name="T9" fmla="*/ 304 h 600"/>
                <a:gd name="T10" fmla="*/ 424 w 628"/>
                <a:gd name="T11" fmla="*/ 315 h 600"/>
                <a:gd name="T12" fmla="*/ 441 w 628"/>
                <a:gd name="T13" fmla="*/ 330 h 600"/>
                <a:gd name="T14" fmla="*/ 453 w 628"/>
                <a:gd name="T15" fmla="*/ 335 h 600"/>
                <a:gd name="T16" fmla="*/ 478 w 628"/>
                <a:gd name="T17" fmla="*/ 200 h 600"/>
                <a:gd name="T18" fmla="*/ 449 w 628"/>
                <a:gd name="T19" fmla="*/ 206 h 600"/>
                <a:gd name="T20" fmla="*/ 433 w 628"/>
                <a:gd name="T21" fmla="*/ 216 h 600"/>
                <a:gd name="T22" fmla="*/ 425 w 628"/>
                <a:gd name="T23" fmla="*/ 224 h 600"/>
                <a:gd name="T24" fmla="*/ 384 w 628"/>
                <a:gd name="T25" fmla="*/ 70 h 600"/>
                <a:gd name="T26" fmla="*/ 314 w 628"/>
                <a:gd name="T27" fmla="*/ 140 h 600"/>
                <a:gd name="T28" fmla="*/ 379 w 628"/>
                <a:gd name="T29" fmla="*/ 283 h 600"/>
                <a:gd name="T30" fmla="*/ 379 w 628"/>
                <a:gd name="T31" fmla="*/ 254 h 600"/>
                <a:gd name="T32" fmla="*/ 359 w 628"/>
                <a:gd name="T33" fmla="*/ 154 h 600"/>
                <a:gd name="T34" fmla="*/ 250 w 628"/>
                <a:gd name="T35" fmla="*/ 270 h 600"/>
                <a:gd name="T36" fmla="*/ 314 w 628"/>
                <a:gd name="T37" fmla="*/ 396 h 600"/>
                <a:gd name="T38" fmla="*/ 282 w 628"/>
                <a:gd name="T39" fmla="*/ 400 h 600"/>
                <a:gd name="T40" fmla="*/ 267 w 628"/>
                <a:gd name="T41" fmla="*/ 382 h 600"/>
                <a:gd name="T42" fmla="*/ 257 w 628"/>
                <a:gd name="T43" fmla="*/ 374 h 600"/>
                <a:gd name="T44" fmla="*/ 214 w 628"/>
                <a:gd name="T45" fmla="*/ 356 h 600"/>
                <a:gd name="T46" fmla="*/ 195 w 628"/>
                <a:gd name="T47" fmla="*/ 354 h 600"/>
                <a:gd name="T48" fmla="*/ 0 w 628"/>
                <a:gd name="T49" fmla="*/ 600 h 600"/>
                <a:gd name="T50" fmla="*/ 83 w 628"/>
                <a:gd name="T51" fmla="*/ 454 h 600"/>
                <a:gd name="T52" fmla="*/ 216 w 628"/>
                <a:gd name="T53" fmla="*/ 454 h 600"/>
                <a:gd name="T54" fmla="*/ 301 w 628"/>
                <a:gd name="T55" fmla="*/ 600 h 600"/>
                <a:gd name="T56" fmla="*/ 282 w 628"/>
                <a:gd name="T57" fmla="*/ 400 h 600"/>
                <a:gd name="T58" fmla="*/ 433 w 628"/>
                <a:gd name="T59" fmla="*/ 354 h 600"/>
                <a:gd name="T60" fmla="*/ 413 w 628"/>
                <a:gd name="T61" fmla="*/ 356 h 600"/>
                <a:gd name="T62" fmla="*/ 361 w 628"/>
                <a:gd name="T63" fmla="*/ 382 h 600"/>
                <a:gd name="T64" fmla="*/ 353 w 628"/>
                <a:gd name="T65" fmla="*/ 391 h 600"/>
                <a:gd name="T66" fmla="*/ 389 w 628"/>
                <a:gd name="T67" fmla="*/ 600 h 600"/>
                <a:gd name="T68" fmla="*/ 410 w 628"/>
                <a:gd name="T69" fmla="*/ 600 h 600"/>
                <a:gd name="T70" fmla="*/ 564 w 628"/>
                <a:gd name="T71" fmla="*/ 454 h 600"/>
                <a:gd name="T72" fmla="*/ 628 w 628"/>
                <a:gd name="T73" fmla="*/ 460 h 600"/>
                <a:gd name="T74" fmla="*/ 151 w 628"/>
                <a:gd name="T75" fmla="*/ 340 h 600"/>
                <a:gd name="T76" fmla="*/ 186 w 628"/>
                <a:gd name="T77" fmla="*/ 330 h 600"/>
                <a:gd name="T78" fmla="*/ 196 w 628"/>
                <a:gd name="T79" fmla="*/ 323 h 600"/>
                <a:gd name="T80" fmla="*/ 216 w 628"/>
                <a:gd name="T81" fmla="*/ 295 h 600"/>
                <a:gd name="T82" fmla="*/ 219 w 628"/>
                <a:gd name="T83" fmla="*/ 281 h 600"/>
                <a:gd name="T84" fmla="*/ 219 w 628"/>
                <a:gd name="T85" fmla="*/ 258 h 600"/>
                <a:gd name="T86" fmla="*/ 214 w 628"/>
                <a:gd name="T87" fmla="*/ 241 h 600"/>
                <a:gd name="T88" fmla="*/ 208 w 628"/>
                <a:gd name="T89" fmla="*/ 231 h 600"/>
                <a:gd name="T90" fmla="*/ 195 w 628"/>
                <a:gd name="T91" fmla="*/ 217 h 600"/>
                <a:gd name="T92" fmla="*/ 186 w 628"/>
                <a:gd name="T93" fmla="*/ 210 h 600"/>
                <a:gd name="T94" fmla="*/ 151 w 628"/>
                <a:gd name="T95" fmla="*/ 20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28" h="600">
                  <a:moveTo>
                    <a:pt x="425" y="224"/>
                  </a:moveTo>
                  <a:cubicBezTo>
                    <a:pt x="423" y="226"/>
                    <a:pt x="421" y="229"/>
                    <a:pt x="420" y="231"/>
                  </a:cubicBezTo>
                  <a:cubicBezTo>
                    <a:pt x="419" y="231"/>
                    <a:pt x="419" y="232"/>
                    <a:pt x="419" y="232"/>
                  </a:cubicBezTo>
                  <a:cubicBezTo>
                    <a:pt x="418" y="234"/>
                    <a:pt x="416" y="236"/>
                    <a:pt x="415" y="239"/>
                  </a:cubicBezTo>
                  <a:cubicBezTo>
                    <a:pt x="415" y="240"/>
                    <a:pt x="414" y="240"/>
                    <a:pt x="414" y="241"/>
                  </a:cubicBezTo>
                  <a:cubicBezTo>
                    <a:pt x="413" y="244"/>
                    <a:pt x="412" y="246"/>
                    <a:pt x="411" y="249"/>
                  </a:cubicBezTo>
                  <a:cubicBezTo>
                    <a:pt x="411" y="249"/>
                    <a:pt x="411" y="250"/>
                    <a:pt x="411" y="250"/>
                  </a:cubicBezTo>
                  <a:cubicBezTo>
                    <a:pt x="410" y="253"/>
                    <a:pt x="409" y="255"/>
                    <a:pt x="409" y="258"/>
                  </a:cubicBezTo>
                  <a:cubicBezTo>
                    <a:pt x="409" y="259"/>
                    <a:pt x="409" y="260"/>
                    <a:pt x="408" y="261"/>
                  </a:cubicBezTo>
                  <a:cubicBezTo>
                    <a:pt x="408" y="264"/>
                    <a:pt x="408" y="267"/>
                    <a:pt x="408" y="270"/>
                  </a:cubicBezTo>
                  <a:cubicBezTo>
                    <a:pt x="408" y="274"/>
                    <a:pt x="408" y="278"/>
                    <a:pt x="409" y="281"/>
                  </a:cubicBezTo>
                  <a:cubicBezTo>
                    <a:pt x="409" y="282"/>
                    <a:pt x="409" y="283"/>
                    <a:pt x="409" y="283"/>
                  </a:cubicBezTo>
                  <a:cubicBezTo>
                    <a:pt x="410" y="287"/>
                    <a:pt x="411" y="290"/>
                    <a:pt x="412" y="293"/>
                  </a:cubicBezTo>
                  <a:cubicBezTo>
                    <a:pt x="412" y="294"/>
                    <a:pt x="412" y="294"/>
                    <a:pt x="412" y="295"/>
                  </a:cubicBezTo>
                  <a:cubicBezTo>
                    <a:pt x="414" y="298"/>
                    <a:pt x="415" y="301"/>
                    <a:pt x="417" y="304"/>
                  </a:cubicBezTo>
                  <a:cubicBezTo>
                    <a:pt x="417" y="305"/>
                    <a:pt x="417" y="305"/>
                    <a:pt x="418" y="306"/>
                  </a:cubicBezTo>
                  <a:cubicBezTo>
                    <a:pt x="420" y="309"/>
                    <a:pt x="422" y="312"/>
                    <a:pt x="424" y="315"/>
                  </a:cubicBezTo>
                  <a:cubicBezTo>
                    <a:pt x="424" y="315"/>
                    <a:pt x="424" y="315"/>
                    <a:pt x="424" y="315"/>
                  </a:cubicBezTo>
                  <a:cubicBezTo>
                    <a:pt x="427" y="318"/>
                    <a:pt x="429" y="320"/>
                    <a:pt x="432" y="323"/>
                  </a:cubicBezTo>
                  <a:cubicBezTo>
                    <a:pt x="432" y="323"/>
                    <a:pt x="432" y="323"/>
                    <a:pt x="432" y="323"/>
                  </a:cubicBezTo>
                  <a:cubicBezTo>
                    <a:pt x="435" y="326"/>
                    <a:pt x="438" y="328"/>
                    <a:pt x="441" y="330"/>
                  </a:cubicBezTo>
                  <a:cubicBezTo>
                    <a:pt x="442" y="330"/>
                    <a:pt x="442" y="330"/>
                    <a:pt x="442" y="330"/>
                  </a:cubicBezTo>
                  <a:cubicBezTo>
                    <a:pt x="446" y="332"/>
                    <a:pt x="449" y="334"/>
                    <a:pt x="452" y="335"/>
                  </a:cubicBezTo>
                  <a:cubicBezTo>
                    <a:pt x="453" y="335"/>
                    <a:pt x="453" y="335"/>
                    <a:pt x="453" y="335"/>
                  </a:cubicBezTo>
                  <a:cubicBezTo>
                    <a:pt x="461" y="338"/>
                    <a:pt x="469" y="340"/>
                    <a:pt x="478" y="340"/>
                  </a:cubicBezTo>
                  <a:cubicBezTo>
                    <a:pt x="516" y="340"/>
                    <a:pt x="547" y="309"/>
                    <a:pt x="547" y="270"/>
                  </a:cubicBezTo>
                  <a:cubicBezTo>
                    <a:pt x="547" y="231"/>
                    <a:pt x="516" y="200"/>
                    <a:pt x="478" y="200"/>
                  </a:cubicBezTo>
                  <a:cubicBezTo>
                    <a:pt x="468" y="200"/>
                    <a:pt x="458" y="202"/>
                    <a:pt x="450" y="206"/>
                  </a:cubicBezTo>
                  <a:cubicBezTo>
                    <a:pt x="450" y="206"/>
                    <a:pt x="450" y="206"/>
                    <a:pt x="450" y="206"/>
                  </a:cubicBezTo>
                  <a:cubicBezTo>
                    <a:pt x="449" y="206"/>
                    <a:pt x="449" y="206"/>
                    <a:pt x="449" y="206"/>
                  </a:cubicBezTo>
                  <a:cubicBezTo>
                    <a:pt x="446" y="208"/>
                    <a:pt x="444" y="209"/>
                    <a:pt x="442" y="210"/>
                  </a:cubicBezTo>
                  <a:cubicBezTo>
                    <a:pt x="441" y="210"/>
                    <a:pt x="441" y="211"/>
                    <a:pt x="440" y="211"/>
                  </a:cubicBezTo>
                  <a:cubicBezTo>
                    <a:pt x="438" y="213"/>
                    <a:pt x="435" y="215"/>
                    <a:pt x="433" y="216"/>
                  </a:cubicBezTo>
                  <a:cubicBezTo>
                    <a:pt x="433" y="217"/>
                    <a:pt x="432" y="217"/>
                    <a:pt x="432" y="217"/>
                  </a:cubicBezTo>
                  <a:cubicBezTo>
                    <a:pt x="430" y="219"/>
                    <a:pt x="428" y="221"/>
                    <a:pt x="426" y="223"/>
                  </a:cubicBezTo>
                  <a:cubicBezTo>
                    <a:pt x="426" y="223"/>
                    <a:pt x="425" y="224"/>
                    <a:pt x="425" y="224"/>
                  </a:cubicBezTo>
                  <a:close/>
                  <a:moveTo>
                    <a:pt x="314" y="140"/>
                  </a:moveTo>
                  <a:lnTo>
                    <a:pt x="314" y="140"/>
                  </a:lnTo>
                  <a:cubicBezTo>
                    <a:pt x="353" y="140"/>
                    <a:pt x="384" y="108"/>
                    <a:pt x="384" y="70"/>
                  </a:cubicBezTo>
                  <a:cubicBezTo>
                    <a:pt x="384" y="31"/>
                    <a:pt x="353" y="0"/>
                    <a:pt x="314" y="0"/>
                  </a:cubicBezTo>
                  <a:cubicBezTo>
                    <a:pt x="275" y="0"/>
                    <a:pt x="244" y="31"/>
                    <a:pt x="244" y="70"/>
                  </a:cubicBezTo>
                  <a:cubicBezTo>
                    <a:pt x="244" y="108"/>
                    <a:pt x="275" y="140"/>
                    <a:pt x="314" y="140"/>
                  </a:cubicBezTo>
                  <a:close/>
                  <a:moveTo>
                    <a:pt x="379" y="336"/>
                  </a:moveTo>
                  <a:lnTo>
                    <a:pt x="379" y="336"/>
                  </a:lnTo>
                  <a:lnTo>
                    <a:pt x="379" y="283"/>
                  </a:lnTo>
                  <a:cubicBezTo>
                    <a:pt x="379" y="279"/>
                    <a:pt x="378" y="274"/>
                    <a:pt x="378" y="270"/>
                  </a:cubicBezTo>
                  <a:cubicBezTo>
                    <a:pt x="378" y="266"/>
                    <a:pt x="379" y="262"/>
                    <a:pt x="379" y="257"/>
                  </a:cubicBezTo>
                  <a:lnTo>
                    <a:pt x="379" y="254"/>
                  </a:lnTo>
                  <a:lnTo>
                    <a:pt x="380" y="254"/>
                  </a:lnTo>
                  <a:cubicBezTo>
                    <a:pt x="385" y="223"/>
                    <a:pt x="404" y="197"/>
                    <a:pt x="431" y="183"/>
                  </a:cubicBezTo>
                  <a:cubicBezTo>
                    <a:pt x="412" y="165"/>
                    <a:pt x="387" y="154"/>
                    <a:pt x="359" y="154"/>
                  </a:cubicBezTo>
                  <a:lnTo>
                    <a:pt x="269" y="154"/>
                  </a:lnTo>
                  <a:cubicBezTo>
                    <a:pt x="241" y="154"/>
                    <a:pt x="216" y="165"/>
                    <a:pt x="197" y="183"/>
                  </a:cubicBezTo>
                  <a:cubicBezTo>
                    <a:pt x="228" y="199"/>
                    <a:pt x="250" y="232"/>
                    <a:pt x="250" y="270"/>
                  </a:cubicBezTo>
                  <a:cubicBezTo>
                    <a:pt x="250" y="278"/>
                    <a:pt x="249" y="285"/>
                    <a:pt x="247" y="293"/>
                  </a:cubicBezTo>
                  <a:lnTo>
                    <a:pt x="247" y="335"/>
                  </a:lnTo>
                  <a:cubicBezTo>
                    <a:pt x="276" y="347"/>
                    <a:pt x="299" y="369"/>
                    <a:pt x="314" y="396"/>
                  </a:cubicBezTo>
                  <a:cubicBezTo>
                    <a:pt x="328" y="369"/>
                    <a:pt x="352" y="348"/>
                    <a:pt x="379" y="336"/>
                  </a:cubicBezTo>
                  <a:close/>
                  <a:moveTo>
                    <a:pt x="282" y="400"/>
                  </a:moveTo>
                  <a:lnTo>
                    <a:pt x="282" y="400"/>
                  </a:lnTo>
                  <a:cubicBezTo>
                    <a:pt x="280" y="397"/>
                    <a:pt x="278" y="394"/>
                    <a:pt x="275" y="391"/>
                  </a:cubicBezTo>
                  <a:cubicBezTo>
                    <a:pt x="275" y="390"/>
                    <a:pt x="274" y="390"/>
                    <a:pt x="274" y="390"/>
                  </a:cubicBezTo>
                  <a:cubicBezTo>
                    <a:pt x="272" y="387"/>
                    <a:pt x="270" y="385"/>
                    <a:pt x="267" y="382"/>
                  </a:cubicBezTo>
                  <a:cubicBezTo>
                    <a:pt x="267" y="382"/>
                    <a:pt x="266" y="382"/>
                    <a:pt x="266" y="381"/>
                  </a:cubicBezTo>
                  <a:cubicBezTo>
                    <a:pt x="263" y="379"/>
                    <a:pt x="261" y="377"/>
                    <a:pt x="258" y="375"/>
                  </a:cubicBezTo>
                  <a:cubicBezTo>
                    <a:pt x="257" y="374"/>
                    <a:pt x="257" y="374"/>
                    <a:pt x="257" y="374"/>
                  </a:cubicBezTo>
                  <a:cubicBezTo>
                    <a:pt x="247" y="367"/>
                    <a:pt x="237" y="362"/>
                    <a:pt x="225" y="359"/>
                  </a:cubicBezTo>
                  <a:cubicBezTo>
                    <a:pt x="223" y="358"/>
                    <a:pt x="220" y="357"/>
                    <a:pt x="218" y="357"/>
                  </a:cubicBezTo>
                  <a:cubicBezTo>
                    <a:pt x="217" y="356"/>
                    <a:pt x="215" y="356"/>
                    <a:pt x="214" y="356"/>
                  </a:cubicBezTo>
                  <a:cubicBezTo>
                    <a:pt x="212" y="356"/>
                    <a:pt x="210" y="355"/>
                    <a:pt x="208" y="355"/>
                  </a:cubicBezTo>
                  <a:cubicBezTo>
                    <a:pt x="207" y="355"/>
                    <a:pt x="206" y="355"/>
                    <a:pt x="205" y="355"/>
                  </a:cubicBezTo>
                  <a:cubicBezTo>
                    <a:pt x="202" y="354"/>
                    <a:pt x="199" y="354"/>
                    <a:pt x="195" y="354"/>
                  </a:cubicBezTo>
                  <a:lnTo>
                    <a:pt x="105" y="354"/>
                  </a:lnTo>
                  <a:cubicBezTo>
                    <a:pt x="47" y="354"/>
                    <a:pt x="0" y="401"/>
                    <a:pt x="0" y="460"/>
                  </a:cubicBezTo>
                  <a:lnTo>
                    <a:pt x="0" y="600"/>
                  </a:lnTo>
                  <a:lnTo>
                    <a:pt x="62" y="600"/>
                  </a:lnTo>
                  <a:lnTo>
                    <a:pt x="62" y="454"/>
                  </a:lnTo>
                  <a:lnTo>
                    <a:pt x="83" y="454"/>
                  </a:lnTo>
                  <a:lnTo>
                    <a:pt x="83" y="600"/>
                  </a:lnTo>
                  <a:lnTo>
                    <a:pt x="216" y="600"/>
                  </a:lnTo>
                  <a:lnTo>
                    <a:pt x="216" y="454"/>
                  </a:lnTo>
                  <a:lnTo>
                    <a:pt x="237" y="454"/>
                  </a:lnTo>
                  <a:lnTo>
                    <a:pt x="237" y="600"/>
                  </a:lnTo>
                  <a:lnTo>
                    <a:pt x="301" y="600"/>
                  </a:lnTo>
                  <a:lnTo>
                    <a:pt x="301" y="460"/>
                  </a:lnTo>
                  <a:cubicBezTo>
                    <a:pt x="301" y="437"/>
                    <a:pt x="294" y="417"/>
                    <a:pt x="282" y="400"/>
                  </a:cubicBezTo>
                  <a:cubicBezTo>
                    <a:pt x="282" y="400"/>
                    <a:pt x="282" y="400"/>
                    <a:pt x="282" y="400"/>
                  </a:cubicBezTo>
                  <a:close/>
                  <a:moveTo>
                    <a:pt x="523" y="354"/>
                  </a:moveTo>
                  <a:lnTo>
                    <a:pt x="523" y="354"/>
                  </a:lnTo>
                  <a:lnTo>
                    <a:pt x="433" y="354"/>
                  </a:lnTo>
                  <a:cubicBezTo>
                    <a:pt x="429" y="354"/>
                    <a:pt x="426" y="354"/>
                    <a:pt x="423" y="355"/>
                  </a:cubicBezTo>
                  <a:cubicBezTo>
                    <a:pt x="422" y="355"/>
                    <a:pt x="421" y="355"/>
                    <a:pt x="420" y="355"/>
                  </a:cubicBezTo>
                  <a:cubicBezTo>
                    <a:pt x="418" y="355"/>
                    <a:pt x="415" y="356"/>
                    <a:pt x="413" y="356"/>
                  </a:cubicBezTo>
                  <a:cubicBezTo>
                    <a:pt x="412" y="356"/>
                    <a:pt x="411" y="356"/>
                    <a:pt x="410" y="357"/>
                  </a:cubicBezTo>
                  <a:cubicBezTo>
                    <a:pt x="408" y="357"/>
                    <a:pt x="405" y="358"/>
                    <a:pt x="403" y="358"/>
                  </a:cubicBezTo>
                  <a:cubicBezTo>
                    <a:pt x="387" y="363"/>
                    <a:pt x="373" y="371"/>
                    <a:pt x="361" y="382"/>
                  </a:cubicBezTo>
                  <a:cubicBezTo>
                    <a:pt x="361" y="382"/>
                    <a:pt x="361" y="382"/>
                    <a:pt x="361" y="383"/>
                  </a:cubicBezTo>
                  <a:cubicBezTo>
                    <a:pt x="358" y="385"/>
                    <a:pt x="356" y="388"/>
                    <a:pt x="353" y="390"/>
                  </a:cubicBezTo>
                  <a:cubicBezTo>
                    <a:pt x="353" y="390"/>
                    <a:pt x="353" y="391"/>
                    <a:pt x="353" y="391"/>
                  </a:cubicBezTo>
                  <a:cubicBezTo>
                    <a:pt x="337" y="409"/>
                    <a:pt x="327" y="433"/>
                    <a:pt x="327" y="460"/>
                  </a:cubicBezTo>
                  <a:lnTo>
                    <a:pt x="327" y="600"/>
                  </a:lnTo>
                  <a:lnTo>
                    <a:pt x="389" y="600"/>
                  </a:lnTo>
                  <a:lnTo>
                    <a:pt x="389" y="454"/>
                  </a:lnTo>
                  <a:lnTo>
                    <a:pt x="410" y="454"/>
                  </a:lnTo>
                  <a:lnTo>
                    <a:pt x="410" y="600"/>
                  </a:lnTo>
                  <a:lnTo>
                    <a:pt x="543" y="600"/>
                  </a:lnTo>
                  <a:lnTo>
                    <a:pt x="543" y="454"/>
                  </a:lnTo>
                  <a:lnTo>
                    <a:pt x="564" y="454"/>
                  </a:lnTo>
                  <a:lnTo>
                    <a:pt x="564" y="600"/>
                  </a:lnTo>
                  <a:lnTo>
                    <a:pt x="628" y="600"/>
                  </a:lnTo>
                  <a:lnTo>
                    <a:pt x="628" y="460"/>
                  </a:lnTo>
                  <a:cubicBezTo>
                    <a:pt x="628" y="401"/>
                    <a:pt x="581" y="354"/>
                    <a:pt x="523" y="354"/>
                  </a:cubicBezTo>
                  <a:close/>
                  <a:moveTo>
                    <a:pt x="151" y="340"/>
                  </a:moveTo>
                  <a:lnTo>
                    <a:pt x="151" y="340"/>
                  </a:lnTo>
                  <a:cubicBezTo>
                    <a:pt x="159" y="340"/>
                    <a:pt x="167" y="338"/>
                    <a:pt x="175" y="335"/>
                  </a:cubicBezTo>
                  <a:cubicBezTo>
                    <a:pt x="175" y="335"/>
                    <a:pt x="175" y="335"/>
                    <a:pt x="176" y="335"/>
                  </a:cubicBezTo>
                  <a:cubicBezTo>
                    <a:pt x="179" y="334"/>
                    <a:pt x="183" y="332"/>
                    <a:pt x="186" y="330"/>
                  </a:cubicBezTo>
                  <a:cubicBezTo>
                    <a:pt x="186" y="330"/>
                    <a:pt x="186" y="330"/>
                    <a:pt x="186" y="330"/>
                  </a:cubicBezTo>
                  <a:cubicBezTo>
                    <a:pt x="190" y="328"/>
                    <a:pt x="193" y="326"/>
                    <a:pt x="196" y="323"/>
                  </a:cubicBezTo>
                  <a:cubicBezTo>
                    <a:pt x="196" y="323"/>
                    <a:pt x="196" y="323"/>
                    <a:pt x="196" y="323"/>
                  </a:cubicBezTo>
                  <a:cubicBezTo>
                    <a:pt x="202" y="318"/>
                    <a:pt x="206" y="312"/>
                    <a:pt x="210" y="306"/>
                  </a:cubicBezTo>
                  <a:cubicBezTo>
                    <a:pt x="211" y="305"/>
                    <a:pt x="211" y="305"/>
                    <a:pt x="211" y="304"/>
                  </a:cubicBezTo>
                  <a:cubicBezTo>
                    <a:pt x="213" y="301"/>
                    <a:pt x="214" y="298"/>
                    <a:pt x="216" y="295"/>
                  </a:cubicBezTo>
                  <a:cubicBezTo>
                    <a:pt x="216" y="294"/>
                    <a:pt x="216" y="294"/>
                    <a:pt x="216" y="293"/>
                  </a:cubicBezTo>
                  <a:cubicBezTo>
                    <a:pt x="217" y="290"/>
                    <a:pt x="218" y="287"/>
                    <a:pt x="219" y="283"/>
                  </a:cubicBezTo>
                  <a:cubicBezTo>
                    <a:pt x="219" y="282"/>
                    <a:pt x="219" y="282"/>
                    <a:pt x="219" y="281"/>
                  </a:cubicBezTo>
                  <a:cubicBezTo>
                    <a:pt x="220" y="278"/>
                    <a:pt x="220" y="274"/>
                    <a:pt x="220" y="270"/>
                  </a:cubicBezTo>
                  <a:cubicBezTo>
                    <a:pt x="220" y="267"/>
                    <a:pt x="220" y="264"/>
                    <a:pt x="220" y="261"/>
                  </a:cubicBezTo>
                  <a:cubicBezTo>
                    <a:pt x="219" y="260"/>
                    <a:pt x="219" y="259"/>
                    <a:pt x="219" y="258"/>
                  </a:cubicBezTo>
                  <a:cubicBezTo>
                    <a:pt x="219" y="255"/>
                    <a:pt x="218" y="252"/>
                    <a:pt x="217" y="250"/>
                  </a:cubicBezTo>
                  <a:cubicBezTo>
                    <a:pt x="217" y="249"/>
                    <a:pt x="217" y="249"/>
                    <a:pt x="217" y="249"/>
                  </a:cubicBezTo>
                  <a:cubicBezTo>
                    <a:pt x="216" y="246"/>
                    <a:pt x="215" y="244"/>
                    <a:pt x="214" y="241"/>
                  </a:cubicBezTo>
                  <a:cubicBezTo>
                    <a:pt x="214" y="240"/>
                    <a:pt x="213" y="240"/>
                    <a:pt x="213" y="239"/>
                  </a:cubicBezTo>
                  <a:cubicBezTo>
                    <a:pt x="212" y="236"/>
                    <a:pt x="210" y="234"/>
                    <a:pt x="209" y="231"/>
                  </a:cubicBezTo>
                  <a:lnTo>
                    <a:pt x="208" y="231"/>
                  </a:lnTo>
                  <a:cubicBezTo>
                    <a:pt x="207" y="229"/>
                    <a:pt x="205" y="226"/>
                    <a:pt x="203" y="224"/>
                  </a:cubicBezTo>
                  <a:cubicBezTo>
                    <a:pt x="203" y="224"/>
                    <a:pt x="202" y="223"/>
                    <a:pt x="202" y="223"/>
                  </a:cubicBezTo>
                  <a:cubicBezTo>
                    <a:pt x="200" y="221"/>
                    <a:pt x="198" y="219"/>
                    <a:pt x="195" y="217"/>
                  </a:cubicBezTo>
                  <a:cubicBezTo>
                    <a:pt x="195" y="217"/>
                    <a:pt x="195" y="217"/>
                    <a:pt x="195" y="216"/>
                  </a:cubicBezTo>
                  <a:cubicBezTo>
                    <a:pt x="193" y="215"/>
                    <a:pt x="190" y="213"/>
                    <a:pt x="188" y="211"/>
                  </a:cubicBezTo>
                  <a:cubicBezTo>
                    <a:pt x="187" y="211"/>
                    <a:pt x="187" y="210"/>
                    <a:pt x="186" y="210"/>
                  </a:cubicBezTo>
                  <a:cubicBezTo>
                    <a:pt x="184" y="209"/>
                    <a:pt x="181" y="207"/>
                    <a:pt x="179" y="206"/>
                  </a:cubicBezTo>
                  <a:cubicBezTo>
                    <a:pt x="179" y="206"/>
                    <a:pt x="178" y="206"/>
                    <a:pt x="178" y="206"/>
                  </a:cubicBezTo>
                  <a:cubicBezTo>
                    <a:pt x="170" y="202"/>
                    <a:pt x="160" y="200"/>
                    <a:pt x="151" y="200"/>
                  </a:cubicBezTo>
                  <a:cubicBezTo>
                    <a:pt x="112" y="200"/>
                    <a:pt x="81" y="231"/>
                    <a:pt x="81" y="270"/>
                  </a:cubicBezTo>
                  <a:cubicBezTo>
                    <a:pt x="81" y="309"/>
                    <a:pt x="112" y="340"/>
                    <a:pt x="151" y="340"/>
                  </a:cubicBezTo>
                  <a:close/>
                </a:path>
              </a:pathLst>
            </a:custGeom>
            <a:grpFill/>
            <a:ln>
              <a:noFill/>
            </a:ln>
          </p:spPr>
          <p:txBody>
            <a:bodyPr vert="horz" wrap="square" lIns="91404" tIns="45703" rIns="91404" bIns="45703" numCol="1" anchor="t" anchorCtr="0" compatLnSpc="1"/>
            <a:lstStyle/>
            <a:p>
              <a:endParaRPr lang="zh-CN" altLang="en-US" sz="1800">
                <a:cs typeface="+mn-ea"/>
                <a:sym typeface="+mn-lt"/>
              </a:endParaRPr>
            </a:p>
          </p:txBody>
        </p:sp>
        <p:sp>
          <p:nvSpPr>
            <p:cNvPr id="34" name="矩形 6"/>
            <p:cNvSpPr>
              <a:spLocks noChangeArrowheads="1"/>
            </p:cNvSpPr>
            <p:nvPr/>
          </p:nvSpPr>
          <p:spPr bwMode="auto">
            <a:xfrm>
              <a:off x="4683203" y="2674297"/>
              <a:ext cx="1387252" cy="400137"/>
            </a:xfrm>
            <a:prstGeom prst="rect">
              <a:avLst/>
            </a:prstGeom>
            <a:grpFill/>
            <a:ln w="9525">
              <a:noFill/>
              <a:miter lim="800000"/>
            </a:ln>
          </p:spPr>
          <p:txBody>
            <a:bodyPr wrap="square">
              <a:spAutoFit/>
            </a:bodyPr>
            <a:lstStyle/>
            <a:p>
              <a:pPr algn="ctr" eaLnBrk="0" hangingPunct="0"/>
              <a:r>
                <a:rPr lang="zh-CN" altLang="en-US" sz="2000" b="1" dirty="0">
                  <a:solidFill>
                    <a:schemeClr val="accent2"/>
                  </a:solidFill>
                  <a:cs typeface="+mn-ea"/>
                  <a:sym typeface="+mn-lt"/>
                </a:rPr>
                <a:t>人业人员</a:t>
              </a:r>
            </a:p>
          </p:txBody>
        </p:sp>
        <p:sp>
          <p:nvSpPr>
            <p:cNvPr id="35" name="矩形 6"/>
            <p:cNvSpPr>
              <a:spLocks noChangeArrowheads="1"/>
            </p:cNvSpPr>
            <p:nvPr/>
          </p:nvSpPr>
          <p:spPr bwMode="auto">
            <a:xfrm>
              <a:off x="4671840" y="3105181"/>
              <a:ext cx="1474014" cy="585003"/>
            </a:xfrm>
            <a:prstGeom prst="rect">
              <a:avLst/>
            </a:prstGeom>
            <a:grpFill/>
            <a:ln w="9525">
              <a:noFill/>
              <a:miter lim="800000"/>
            </a:ln>
          </p:spPr>
          <p:txBody>
            <a:bodyPr wrap="square">
              <a:spAutoFit/>
            </a:bodyPr>
            <a:lstStyle/>
            <a:p>
              <a:pPr algn="ctr" eaLnBrk="0" hangingPunct="0"/>
              <a:r>
                <a:rPr lang="zh-CN" altLang="en-US" sz="1600" dirty="0">
                  <a:solidFill>
                    <a:schemeClr val="accent2"/>
                  </a:solidFill>
                  <a:cs typeface="+mn-ea"/>
                  <a:sym typeface="+mn-lt"/>
                </a:rPr>
                <a:t>遵守安全制度</a:t>
              </a:r>
              <a:endParaRPr lang="en-US" altLang="zh-CN" sz="1600" dirty="0">
                <a:solidFill>
                  <a:schemeClr val="accent2"/>
                </a:solidFill>
                <a:cs typeface="+mn-ea"/>
                <a:sym typeface="+mn-lt"/>
              </a:endParaRPr>
            </a:p>
            <a:p>
              <a:pPr algn="ctr" eaLnBrk="0" hangingPunct="0"/>
              <a:r>
                <a:rPr lang="zh-CN" altLang="en-US" sz="1600" dirty="0">
                  <a:solidFill>
                    <a:schemeClr val="accent2"/>
                  </a:solidFill>
                  <a:cs typeface="+mn-ea"/>
                  <a:sym typeface="+mn-lt"/>
                </a:rPr>
                <a:t>安全操作规程</a:t>
              </a:r>
            </a:p>
          </p:txBody>
        </p:sp>
      </p:grpSp>
      <p:grpSp>
        <p:nvGrpSpPr>
          <p:cNvPr id="62" name="组合 61"/>
          <p:cNvGrpSpPr/>
          <p:nvPr/>
        </p:nvGrpSpPr>
        <p:grpSpPr>
          <a:xfrm>
            <a:off x="2726505" y="2539380"/>
            <a:ext cx="1639075" cy="1105560"/>
            <a:chOff x="2727569" y="2539032"/>
            <a:chExt cx="1639715" cy="1105992"/>
          </a:xfrm>
        </p:grpSpPr>
        <p:sp>
          <p:nvSpPr>
            <p:cNvPr id="10" name="箭头: 右 9"/>
            <p:cNvSpPr/>
            <p:nvPr/>
          </p:nvSpPr>
          <p:spPr bwMode="auto">
            <a:xfrm>
              <a:off x="2727570" y="2539032"/>
              <a:ext cx="1639714" cy="1105992"/>
            </a:xfrm>
            <a:prstGeom prst="rightArrow">
              <a:avLst>
                <a:gd name="adj1" fmla="val 67276"/>
                <a:gd name="adj2" fmla="val 41362"/>
              </a:avLst>
            </a:prstGeom>
            <a:gradFill>
              <a:gsLst>
                <a:gs pos="61000">
                  <a:schemeClr val="tx1"/>
                </a:gs>
                <a:gs pos="0">
                  <a:srgbClr val="5E5E5E"/>
                </a:gs>
                <a:gs pos="100000">
                  <a:srgbClr val="323232"/>
                </a:gs>
              </a:gsLst>
              <a:lin ang="5400000" scaled="1"/>
            </a:gra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04" tIns="45703" rIns="91404" bIns="45703" numCol="1" spcCol="0" rtlCol="0" fromWordArt="0" anchor="t" anchorCtr="0" forceAA="0" compatLnSpc="1">
              <a:noAutofit/>
            </a:bodyPr>
            <a:lstStyle/>
            <a:p>
              <a:pPr algn="ctr"/>
              <a:endParaRPr lang="zh-CN" altLang="en-US" sz="2400">
                <a:solidFill>
                  <a:schemeClr val="accent2"/>
                </a:solidFill>
                <a:cs typeface="+mn-ea"/>
                <a:sym typeface="+mn-lt"/>
              </a:endParaRPr>
            </a:p>
          </p:txBody>
        </p:sp>
        <p:sp>
          <p:nvSpPr>
            <p:cNvPr id="36" name="矩形 6"/>
            <p:cNvSpPr>
              <a:spLocks noChangeArrowheads="1"/>
            </p:cNvSpPr>
            <p:nvPr/>
          </p:nvSpPr>
          <p:spPr bwMode="auto">
            <a:xfrm>
              <a:off x="2727569" y="2873163"/>
              <a:ext cx="1559384" cy="400137"/>
            </a:xfrm>
            <a:prstGeom prst="rect">
              <a:avLst/>
            </a:prstGeom>
            <a:noFill/>
            <a:ln w="9525">
              <a:noFill/>
              <a:miter lim="800000"/>
            </a:ln>
          </p:spPr>
          <p:txBody>
            <a:bodyPr wrap="square">
              <a:spAutoFit/>
            </a:bodyPr>
            <a:lstStyle/>
            <a:p>
              <a:pPr algn="ctr" eaLnBrk="0" hangingPunct="0"/>
              <a:r>
                <a:rPr lang="zh-CN" altLang="en-US" sz="2000" b="1" dirty="0">
                  <a:solidFill>
                    <a:schemeClr val="accent2"/>
                  </a:solidFill>
                  <a:cs typeface="+mn-ea"/>
                  <a:sym typeface="+mn-lt"/>
                </a:rPr>
                <a:t>如实告知</a:t>
              </a:r>
            </a:p>
          </p:txBody>
        </p:sp>
      </p:grpSp>
      <p:sp>
        <p:nvSpPr>
          <p:cNvPr id="42" name="矩形 1"/>
          <p:cNvSpPr>
            <a:spLocks noChangeArrowheads="1"/>
          </p:cNvSpPr>
          <p:nvPr/>
        </p:nvSpPr>
        <p:spPr bwMode="auto">
          <a:xfrm>
            <a:off x="2274929" y="4342100"/>
            <a:ext cx="2232020" cy="1061060"/>
          </a:xfrm>
          <a:prstGeom prst="rect">
            <a:avLst/>
          </a:prstGeom>
        </p:spPr>
        <p:txBody>
          <a:bodyPr wrap="square">
            <a:spAutoFit/>
          </a:bodyPr>
          <a:lstStyle/>
          <a:p>
            <a:pPr marL="285750" indent="-285750">
              <a:lnSpc>
                <a:spcPct val="120000"/>
              </a:lnSpc>
              <a:buFont typeface="Wingdings" panose="05000000000000000000" pitchFamily="2" charset="2"/>
              <a:buChar char="l"/>
            </a:pPr>
            <a:r>
              <a:rPr lang="zh-CN" altLang="en-US" sz="1800">
                <a:solidFill>
                  <a:srgbClr val="404040"/>
                </a:solidFill>
                <a:cs typeface="+mn-ea"/>
                <a:sym typeface="+mn-lt"/>
              </a:rPr>
              <a:t>危险因素</a:t>
            </a:r>
            <a:endParaRPr lang="en-US" altLang="zh-CN" sz="1800">
              <a:solidFill>
                <a:srgbClr val="404040"/>
              </a:solidFill>
              <a:cs typeface="+mn-ea"/>
              <a:sym typeface="+mn-lt"/>
            </a:endParaRPr>
          </a:p>
          <a:p>
            <a:pPr marL="285750" indent="-285750">
              <a:lnSpc>
                <a:spcPct val="120000"/>
              </a:lnSpc>
              <a:buFont typeface="Wingdings" panose="05000000000000000000" pitchFamily="2" charset="2"/>
              <a:buChar char="l"/>
            </a:pPr>
            <a:r>
              <a:rPr lang="zh-CN" altLang="en-US" sz="1800">
                <a:solidFill>
                  <a:srgbClr val="404040"/>
                </a:solidFill>
                <a:cs typeface="+mn-ea"/>
                <a:sym typeface="+mn-lt"/>
              </a:rPr>
              <a:t>防范措施</a:t>
            </a:r>
            <a:endParaRPr lang="en-US" altLang="zh-CN" sz="1800">
              <a:solidFill>
                <a:srgbClr val="404040"/>
              </a:solidFill>
              <a:cs typeface="+mn-ea"/>
              <a:sym typeface="+mn-lt"/>
            </a:endParaRPr>
          </a:p>
          <a:p>
            <a:pPr marL="285750" indent="-285750">
              <a:lnSpc>
                <a:spcPct val="120000"/>
              </a:lnSpc>
              <a:buFont typeface="Wingdings" panose="05000000000000000000" pitchFamily="2" charset="2"/>
              <a:buChar char="l"/>
            </a:pPr>
            <a:r>
              <a:rPr lang="zh-CN" altLang="en-US" sz="1800">
                <a:solidFill>
                  <a:srgbClr val="404040"/>
                </a:solidFill>
                <a:cs typeface="+mn-ea"/>
                <a:sym typeface="+mn-lt"/>
              </a:rPr>
              <a:t>事故应急措施</a:t>
            </a:r>
          </a:p>
        </p:txBody>
      </p:sp>
      <p:sp>
        <p:nvSpPr>
          <p:cNvPr id="43" name="矩形 6"/>
          <p:cNvSpPr>
            <a:spLocks noChangeArrowheads="1"/>
          </p:cNvSpPr>
          <p:nvPr/>
        </p:nvSpPr>
        <p:spPr bwMode="auto">
          <a:xfrm>
            <a:off x="2274930" y="3696021"/>
            <a:ext cx="2423255" cy="646074"/>
          </a:xfrm>
          <a:prstGeom prst="rect">
            <a:avLst/>
          </a:prstGeom>
          <a:noFill/>
          <a:ln w="9525">
            <a:noFill/>
            <a:miter lim="800000"/>
          </a:ln>
        </p:spPr>
        <p:txBody>
          <a:bodyPr wrap="square">
            <a:spAutoFit/>
          </a:bodyPr>
          <a:lstStyle/>
          <a:p>
            <a:pPr eaLnBrk="0" hangingPunct="0"/>
            <a:r>
              <a:rPr lang="zh-CN" altLang="en-US" sz="1800" b="1">
                <a:solidFill>
                  <a:schemeClr val="bg1"/>
                </a:solidFill>
                <a:cs typeface="+mn-ea"/>
                <a:sym typeface="+mn-lt"/>
              </a:rPr>
              <a:t>作业场所</a:t>
            </a:r>
            <a:r>
              <a:rPr lang="zh-CN" altLang="en-US" sz="1800" b="1">
                <a:cs typeface="+mn-ea"/>
                <a:sym typeface="+mn-lt"/>
              </a:rPr>
              <a:t>和</a:t>
            </a:r>
            <a:r>
              <a:rPr lang="zh-CN" altLang="en-US" sz="1800" b="1">
                <a:solidFill>
                  <a:schemeClr val="bg1"/>
                </a:solidFill>
                <a:cs typeface="+mn-ea"/>
                <a:sym typeface="+mn-lt"/>
              </a:rPr>
              <a:t>工作岗位</a:t>
            </a:r>
            <a:r>
              <a:rPr lang="zh-CN" altLang="en-US" sz="1800" b="1">
                <a:cs typeface="+mn-ea"/>
                <a:sym typeface="+mn-lt"/>
              </a:rPr>
              <a:t>存在的</a:t>
            </a:r>
          </a:p>
        </p:txBody>
      </p:sp>
      <p:cxnSp>
        <p:nvCxnSpPr>
          <p:cNvPr id="47" name="直接连接符 46"/>
          <p:cNvCxnSpPr/>
          <p:nvPr/>
        </p:nvCxnSpPr>
        <p:spPr bwMode="auto">
          <a:xfrm>
            <a:off x="6503453" y="1678118"/>
            <a:ext cx="0" cy="447247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8" name="矩形 13"/>
          <p:cNvSpPr>
            <a:spLocks noChangeArrowheads="1"/>
          </p:cNvSpPr>
          <p:nvPr/>
        </p:nvSpPr>
        <p:spPr bwMode="auto">
          <a:xfrm>
            <a:off x="7993700" y="1491813"/>
            <a:ext cx="2534668" cy="399981"/>
          </a:xfrm>
          <a:prstGeom prst="rect">
            <a:avLst/>
          </a:prstGeom>
          <a:noFill/>
          <a:ln w="9525">
            <a:noFill/>
            <a:miter lim="800000"/>
          </a:ln>
        </p:spPr>
        <p:txBody>
          <a:bodyPr wrap="none">
            <a:spAutoFit/>
          </a:bodyPr>
          <a:lstStyle/>
          <a:p>
            <a:pPr eaLnBrk="0" hangingPunct="0"/>
            <a:r>
              <a:rPr lang="zh-CN" altLang="en-US" sz="2000" b="1">
                <a:solidFill>
                  <a:srgbClr val="2C2D34"/>
                </a:solidFill>
                <a:cs typeface="+mn-ea"/>
                <a:sym typeface="+mn-lt"/>
              </a:rPr>
              <a:t>十项权利</a:t>
            </a:r>
            <a:r>
              <a:rPr lang="en-US" altLang="zh-CN" sz="2000" b="1">
                <a:solidFill>
                  <a:srgbClr val="2C2D34"/>
                </a:solidFill>
                <a:cs typeface="+mn-ea"/>
                <a:sym typeface="+mn-lt"/>
              </a:rPr>
              <a:t>——</a:t>
            </a:r>
            <a:r>
              <a:rPr lang="zh-CN" altLang="en-US" sz="2000" b="1">
                <a:solidFill>
                  <a:schemeClr val="bg1"/>
                </a:solidFill>
                <a:cs typeface="+mn-ea"/>
                <a:sym typeface="+mn-lt"/>
              </a:rPr>
              <a:t>合同权</a:t>
            </a:r>
          </a:p>
        </p:txBody>
      </p:sp>
      <p:pic>
        <p:nvPicPr>
          <p:cNvPr id="21" name="图片 1"/>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97" b="99703" l="0" r="99729">
                        <a14:foregroundMark x1="14092" y1="11869" x2="13550" y2="76261"/>
                        <a14:foregroundMark x1="10027" y1="37092" x2="2168" y2="48071"/>
                        <a14:foregroundMark x1="21680" y1="37092" x2="20867" y2="77151"/>
                        <a14:foregroundMark x1="26558" y1="37982" x2="25745" y2="53412"/>
                        <a14:foregroundMark x1="23577" y1="78635" x2="32520" y2="84570"/>
                        <a14:foregroundMark x1="17073" y1="75668" x2="4878" y2="86053"/>
                        <a14:foregroundMark x1="15718" y1="81899" x2="4607" y2="89318"/>
                        <a14:foregroundMark x1="23577" y1="81602" x2="33333" y2="88427"/>
                        <a14:backgroundMark x1="4607" y1="6528" x2="28455" y2="3561"/>
                      </a14:backgroundRemoval>
                    </a14:imgEffect>
                  </a14:imgLayer>
                </a14:imgProps>
              </a:ext>
              <a:ext uri="{28A0092B-C50C-407E-A947-70E740481C1C}">
                <a14:useLocalDpi xmlns:a14="http://schemas.microsoft.com/office/drawing/2010/main" val="0"/>
              </a:ext>
            </a:extLst>
          </a:blip>
          <a:srcRect/>
          <a:stretch>
            <a:fillRect/>
          </a:stretch>
        </p:blipFill>
        <p:spPr bwMode="auto">
          <a:xfrm>
            <a:off x="4090083" y="4154222"/>
            <a:ext cx="2193499" cy="2002121"/>
          </a:xfrm>
          <a:prstGeom prst="rect">
            <a:avLst/>
          </a:prstGeom>
          <a:noFill/>
          <a:ln w="9525">
            <a:noFill/>
            <a:miter lim="800000"/>
            <a:headEnd/>
            <a:tailEnd/>
          </a:ln>
        </p:spPr>
      </p:pic>
      <p:sp>
        <p:nvSpPr>
          <p:cNvPr id="50" name="Freeform 5"/>
          <p:cNvSpPr>
            <a:spLocks noEditPoints="1"/>
          </p:cNvSpPr>
          <p:nvPr/>
        </p:nvSpPr>
        <p:spPr bwMode="auto">
          <a:xfrm>
            <a:off x="7287418" y="2275742"/>
            <a:ext cx="817647" cy="708397"/>
          </a:xfrm>
          <a:custGeom>
            <a:avLst/>
            <a:gdLst>
              <a:gd name="T0" fmla="*/ 1725 w 1784"/>
              <a:gd name="T1" fmla="*/ 1427 h 1546"/>
              <a:gd name="T2" fmla="*/ 1665 w 1784"/>
              <a:gd name="T3" fmla="*/ 1427 h 1546"/>
              <a:gd name="T4" fmla="*/ 1665 w 1784"/>
              <a:gd name="T5" fmla="*/ 595 h 1546"/>
              <a:gd name="T6" fmla="*/ 1427 w 1784"/>
              <a:gd name="T7" fmla="*/ 357 h 1546"/>
              <a:gd name="T8" fmla="*/ 1071 w 1784"/>
              <a:gd name="T9" fmla="*/ 357 h 1546"/>
              <a:gd name="T10" fmla="*/ 1071 w 1784"/>
              <a:gd name="T11" fmla="*/ 1368 h 1546"/>
              <a:gd name="T12" fmla="*/ 1011 w 1784"/>
              <a:gd name="T13" fmla="*/ 1427 h 1546"/>
              <a:gd name="T14" fmla="*/ 952 w 1784"/>
              <a:gd name="T15" fmla="*/ 1368 h 1546"/>
              <a:gd name="T16" fmla="*/ 952 w 1784"/>
              <a:gd name="T17" fmla="*/ 238 h 1546"/>
              <a:gd name="T18" fmla="*/ 714 w 1784"/>
              <a:gd name="T19" fmla="*/ 0 h 1546"/>
              <a:gd name="T20" fmla="*/ 357 w 1784"/>
              <a:gd name="T21" fmla="*/ 0 h 1546"/>
              <a:gd name="T22" fmla="*/ 119 w 1784"/>
              <a:gd name="T23" fmla="*/ 238 h 1546"/>
              <a:gd name="T24" fmla="*/ 119 w 1784"/>
              <a:gd name="T25" fmla="*/ 1427 h 1546"/>
              <a:gd name="T26" fmla="*/ 59 w 1784"/>
              <a:gd name="T27" fmla="*/ 1427 h 1546"/>
              <a:gd name="T28" fmla="*/ 0 w 1784"/>
              <a:gd name="T29" fmla="*/ 1487 h 1546"/>
              <a:gd name="T30" fmla="*/ 59 w 1784"/>
              <a:gd name="T31" fmla="*/ 1546 h 1546"/>
              <a:gd name="T32" fmla="*/ 1725 w 1784"/>
              <a:gd name="T33" fmla="*/ 1546 h 1546"/>
              <a:gd name="T34" fmla="*/ 1784 w 1784"/>
              <a:gd name="T35" fmla="*/ 1487 h 1546"/>
              <a:gd name="T36" fmla="*/ 1725 w 1784"/>
              <a:gd name="T37" fmla="*/ 1427 h 1546"/>
              <a:gd name="T38" fmla="*/ 654 w 1784"/>
              <a:gd name="T39" fmla="*/ 1190 h 1546"/>
              <a:gd name="T40" fmla="*/ 416 w 1784"/>
              <a:gd name="T41" fmla="*/ 1190 h 1546"/>
              <a:gd name="T42" fmla="*/ 357 w 1784"/>
              <a:gd name="T43" fmla="*/ 1130 h 1546"/>
              <a:gd name="T44" fmla="*/ 416 w 1784"/>
              <a:gd name="T45" fmla="*/ 1071 h 1546"/>
              <a:gd name="T46" fmla="*/ 654 w 1784"/>
              <a:gd name="T47" fmla="*/ 1071 h 1546"/>
              <a:gd name="T48" fmla="*/ 714 w 1784"/>
              <a:gd name="T49" fmla="*/ 1130 h 1546"/>
              <a:gd name="T50" fmla="*/ 654 w 1784"/>
              <a:gd name="T51" fmla="*/ 1190 h 1546"/>
              <a:gd name="T52" fmla="*/ 654 w 1784"/>
              <a:gd name="T53" fmla="*/ 833 h 1546"/>
              <a:gd name="T54" fmla="*/ 416 w 1784"/>
              <a:gd name="T55" fmla="*/ 833 h 1546"/>
              <a:gd name="T56" fmla="*/ 357 w 1784"/>
              <a:gd name="T57" fmla="*/ 773 h 1546"/>
              <a:gd name="T58" fmla="*/ 416 w 1784"/>
              <a:gd name="T59" fmla="*/ 714 h 1546"/>
              <a:gd name="T60" fmla="*/ 654 w 1784"/>
              <a:gd name="T61" fmla="*/ 714 h 1546"/>
              <a:gd name="T62" fmla="*/ 714 w 1784"/>
              <a:gd name="T63" fmla="*/ 773 h 1546"/>
              <a:gd name="T64" fmla="*/ 654 w 1784"/>
              <a:gd name="T65" fmla="*/ 833 h 1546"/>
              <a:gd name="T66" fmla="*/ 654 w 1784"/>
              <a:gd name="T67" fmla="*/ 476 h 1546"/>
              <a:gd name="T68" fmla="*/ 416 w 1784"/>
              <a:gd name="T69" fmla="*/ 476 h 1546"/>
              <a:gd name="T70" fmla="*/ 357 w 1784"/>
              <a:gd name="T71" fmla="*/ 416 h 1546"/>
              <a:gd name="T72" fmla="*/ 416 w 1784"/>
              <a:gd name="T73" fmla="*/ 357 h 1546"/>
              <a:gd name="T74" fmla="*/ 654 w 1784"/>
              <a:gd name="T75" fmla="*/ 357 h 1546"/>
              <a:gd name="T76" fmla="*/ 714 w 1784"/>
              <a:gd name="T77" fmla="*/ 416 h 1546"/>
              <a:gd name="T78" fmla="*/ 654 w 1784"/>
              <a:gd name="T79" fmla="*/ 476 h 1546"/>
              <a:gd name="T80" fmla="*/ 1487 w 1784"/>
              <a:gd name="T81" fmla="*/ 1190 h 1546"/>
              <a:gd name="T82" fmla="*/ 1249 w 1784"/>
              <a:gd name="T83" fmla="*/ 1190 h 1546"/>
              <a:gd name="T84" fmla="*/ 1190 w 1784"/>
              <a:gd name="T85" fmla="*/ 1130 h 1546"/>
              <a:gd name="T86" fmla="*/ 1249 w 1784"/>
              <a:gd name="T87" fmla="*/ 1071 h 1546"/>
              <a:gd name="T88" fmla="*/ 1487 w 1784"/>
              <a:gd name="T89" fmla="*/ 1071 h 1546"/>
              <a:gd name="T90" fmla="*/ 1546 w 1784"/>
              <a:gd name="T91" fmla="*/ 1130 h 1546"/>
              <a:gd name="T92" fmla="*/ 1487 w 1784"/>
              <a:gd name="T93" fmla="*/ 1190 h 1546"/>
              <a:gd name="T94" fmla="*/ 1487 w 1784"/>
              <a:gd name="T95" fmla="*/ 833 h 1546"/>
              <a:gd name="T96" fmla="*/ 1249 w 1784"/>
              <a:gd name="T97" fmla="*/ 833 h 1546"/>
              <a:gd name="T98" fmla="*/ 1190 w 1784"/>
              <a:gd name="T99" fmla="*/ 773 h 1546"/>
              <a:gd name="T100" fmla="*/ 1249 w 1784"/>
              <a:gd name="T101" fmla="*/ 714 h 1546"/>
              <a:gd name="T102" fmla="*/ 1487 w 1784"/>
              <a:gd name="T103" fmla="*/ 714 h 1546"/>
              <a:gd name="T104" fmla="*/ 1546 w 1784"/>
              <a:gd name="T105" fmla="*/ 773 h 1546"/>
              <a:gd name="T106" fmla="*/ 1487 w 1784"/>
              <a:gd name="T107" fmla="*/ 833 h 1546"/>
              <a:gd name="T108" fmla="*/ 1487 w 1784"/>
              <a:gd name="T109" fmla="*/ 833 h 1546"/>
              <a:gd name="T110" fmla="*/ 1487 w 1784"/>
              <a:gd name="T111" fmla="*/ 833 h 1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84" h="1546">
                <a:moveTo>
                  <a:pt x="1725" y="1427"/>
                </a:moveTo>
                <a:cubicBezTo>
                  <a:pt x="1665" y="1427"/>
                  <a:pt x="1665" y="1427"/>
                  <a:pt x="1665" y="1427"/>
                </a:cubicBezTo>
                <a:cubicBezTo>
                  <a:pt x="1665" y="595"/>
                  <a:pt x="1665" y="595"/>
                  <a:pt x="1665" y="595"/>
                </a:cubicBezTo>
                <a:cubicBezTo>
                  <a:pt x="1665" y="464"/>
                  <a:pt x="1558" y="357"/>
                  <a:pt x="1427" y="357"/>
                </a:cubicBezTo>
                <a:cubicBezTo>
                  <a:pt x="1071" y="357"/>
                  <a:pt x="1071" y="357"/>
                  <a:pt x="1071" y="357"/>
                </a:cubicBezTo>
                <a:cubicBezTo>
                  <a:pt x="1071" y="1368"/>
                  <a:pt x="1071" y="1368"/>
                  <a:pt x="1071" y="1368"/>
                </a:cubicBezTo>
                <a:cubicBezTo>
                  <a:pt x="1071" y="1401"/>
                  <a:pt x="1044" y="1427"/>
                  <a:pt x="1011" y="1427"/>
                </a:cubicBezTo>
                <a:cubicBezTo>
                  <a:pt x="978" y="1427"/>
                  <a:pt x="952" y="1401"/>
                  <a:pt x="952" y="1368"/>
                </a:cubicBezTo>
                <a:cubicBezTo>
                  <a:pt x="952" y="238"/>
                  <a:pt x="952" y="238"/>
                  <a:pt x="952" y="238"/>
                </a:cubicBezTo>
                <a:cubicBezTo>
                  <a:pt x="952" y="107"/>
                  <a:pt x="845" y="0"/>
                  <a:pt x="714" y="0"/>
                </a:cubicBezTo>
                <a:cubicBezTo>
                  <a:pt x="357" y="0"/>
                  <a:pt x="357" y="0"/>
                  <a:pt x="357" y="0"/>
                </a:cubicBezTo>
                <a:cubicBezTo>
                  <a:pt x="226" y="0"/>
                  <a:pt x="119" y="107"/>
                  <a:pt x="119" y="238"/>
                </a:cubicBezTo>
                <a:cubicBezTo>
                  <a:pt x="119" y="1427"/>
                  <a:pt x="119" y="1427"/>
                  <a:pt x="119" y="1427"/>
                </a:cubicBezTo>
                <a:cubicBezTo>
                  <a:pt x="59" y="1427"/>
                  <a:pt x="59" y="1427"/>
                  <a:pt x="59" y="1427"/>
                </a:cubicBezTo>
                <a:cubicBezTo>
                  <a:pt x="26" y="1427"/>
                  <a:pt x="0" y="1454"/>
                  <a:pt x="0" y="1487"/>
                </a:cubicBezTo>
                <a:cubicBezTo>
                  <a:pt x="0" y="1520"/>
                  <a:pt x="26" y="1546"/>
                  <a:pt x="59" y="1546"/>
                </a:cubicBezTo>
                <a:cubicBezTo>
                  <a:pt x="1725" y="1546"/>
                  <a:pt x="1725" y="1546"/>
                  <a:pt x="1725" y="1546"/>
                </a:cubicBezTo>
                <a:cubicBezTo>
                  <a:pt x="1758" y="1546"/>
                  <a:pt x="1784" y="1520"/>
                  <a:pt x="1784" y="1487"/>
                </a:cubicBezTo>
                <a:cubicBezTo>
                  <a:pt x="1784" y="1454"/>
                  <a:pt x="1758" y="1427"/>
                  <a:pt x="1725" y="1427"/>
                </a:cubicBezTo>
                <a:close/>
                <a:moveTo>
                  <a:pt x="654" y="1190"/>
                </a:moveTo>
                <a:cubicBezTo>
                  <a:pt x="416" y="1190"/>
                  <a:pt x="416" y="1190"/>
                  <a:pt x="416" y="1190"/>
                </a:cubicBezTo>
                <a:cubicBezTo>
                  <a:pt x="383" y="1190"/>
                  <a:pt x="357" y="1163"/>
                  <a:pt x="357" y="1130"/>
                </a:cubicBezTo>
                <a:cubicBezTo>
                  <a:pt x="357" y="1097"/>
                  <a:pt x="383" y="1071"/>
                  <a:pt x="416" y="1071"/>
                </a:cubicBezTo>
                <a:cubicBezTo>
                  <a:pt x="654" y="1071"/>
                  <a:pt x="654" y="1071"/>
                  <a:pt x="654" y="1071"/>
                </a:cubicBezTo>
                <a:cubicBezTo>
                  <a:pt x="688" y="1071"/>
                  <a:pt x="714" y="1097"/>
                  <a:pt x="714" y="1130"/>
                </a:cubicBezTo>
                <a:cubicBezTo>
                  <a:pt x="714" y="1163"/>
                  <a:pt x="688" y="1190"/>
                  <a:pt x="654" y="1190"/>
                </a:cubicBezTo>
                <a:close/>
                <a:moveTo>
                  <a:pt x="654" y="833"/>
                </a:moveTo>
                <a:cubicBezTo>
                  <a:pt x="416" y="833"/>
                  <a:pt x="416" y="833"/>
                  <a:pt x="416" y="833"/>
                </a:cubicBezTo>
                <a:cubicBezTo>
                  <a:pt x="383" y="833"/>
                  <a:pt x="357" y="807"/>
                  <a:pt x="357" y="773"/>
                </a:cubicBezTo>
                <a:cubicBezTo>
                  <a:pt x="357" y="740"/>
                  <a:pt x="383" y="714"/>
                  <a:pt x="416" y="714"/>
                </a:cubicBezTo>
                <a:cubicBezTo>
                  <a:pt x="654" y="714"/>
                  <a:pt x="654" y="714"/>
                  <a:pt x="654" y="714"/>
                </a:cubicBezTo>
                <a:cubicBezTo>
                  <a:pt x="688" y="714"/>
                  <a:pt x="714" y="740"/>
                  <a:pt x="714" y="773"/>
                </a:cubicBezTo>
                <a:cubicBezTo>
                  <a:pt x="714" y="807"/>
                  <a:pt x="688" y="833"/>
                  <a:pt x="654" y="833"/>
                </a:cubicBezTo>
                <a:close/>
                <a:moveTo>
                  <a:pt x="654" y="476"/>
                </a:moveTo>
                <a:cubicBezTo>
                  <a:pt x="416" y="476"/>
                  <a:pt x="416" y="476"/>
                  <a:pt x="416" y="476"/>
                </a:cubicBezTo>
                <a:cubicBezTo>
                  <a:pt x="383" y="476"/>
                  <a:pt x="357" y="450"/>
                  <a:pt x="357" y="416"/>
                </a:cubicBezTo>
                <a:cubicBezTo>
                  <a:pt x="357" y="383"/>
                  <a:pt x="383" y="357"/>
                  <a:pt x="416" y="357"/>
                </a:cubicBezTo>
                <a:cubicBezTo>
                  <a:pt x="654" y="357"/>
                  <a:pt x="654" y="357"/>
                  <a:pt x="654" y="357"/>
                </a:cubicBezTo>
                <a:cubicBezTo>
                  <a:pt x="688" y="357"/>
                  <a:pt x="714" y="383"/>
                  <a:pt x="714" y="416"/>
                </a:cubicBezTo>
                <a:cubicBezTo>
                  <a:pt x="714" y="450"/>
                  <a:pt x="688" y="476"/>
                  <a:pt x="654" y="476"/>
                </a:cubicBezTo>
                <a:close/>
                <a:moveTo>
                  <a:pt x="1487" y="1190"/>
                </a:moveTo>
                <a:cubicBezTo>
                  <a:pt x="1249" y="1190"/>
                  <a:pt x="1249" y="1190"/>
                  <a:pt x="1249" y="1190"/>
                </a:cubicBezTo>
                <a:cubicBezTo>
                  <a:pt x="1216" y="1190"/>
                  <a:pt x="1190" y="1163"/>
                  <a:pt x="1190" y="1130"/>
                </a:cubicBezTo>
                <a:cubicBezTo>
                  <a:pt x="1190" y="1097"/>
                  <a:pt x="1216" y="1071"/>
                  <a:pt x="1249" y="1071"/>
                </a:cubicBezTo>
                <a:cubicBezTo>
                  <a:pt x="1487" y="1071"/>
                  <a:pt x="1487" y="1071"/>
                  <a:pt x="1487" y="1071"/>
                </a:cubicBezTo>
                <a:cubicBezTo>
                  <a:pt x="1520" y="1071"/>
                  <a:pt x="1546" y="1097"/>
                  <a:pt x="1546" y="1130"/>
                </a:cubicBezTo>
                <a:cubicBezTo>
                  <a:pt x="1546" y="1163"/>
                  <a:pt x="1520" y="1190"/>
                  <a:pt x="1487" y="1190"/>
                </a:cubicBezTo>
                <a:close/>
                <a:moveTo>
                  <a:pt x="1487" y="833"/>
                </a:moveTo>
                <a:cubicBezTo>
                  <a:pt x="1249" y="833"/>
                  <a:pt x="1249" y="833"/>
                  <a:pt x="1249" y="833"/>
                </a:cubicBezTo>
                <a:cubicBezTo>
                  <a:pt x="1216" y="833"/>
                  <a:pt x="1190" y="807"/>
                  <a:pt x="1190" y="773"/>
                </a:cubicBezTo>
                <a:cubicBezTo>
                  <a:pt x="1190" y="740"/>
                  <a:pt x="1216" y="714"/>
                  <a:pt x="1249" y="714"/>
                </a:cubicBezTo>
                <a:cubicBezTo>
                  <a:pt x="1487" y="714"/>
                  <a:pt x="1487" y="714"/>
                  <a:pt x="1487" y="714"/>
                </a:cubicBezTo>
                <a:cubicBezTo>
                  <a:pt x="1520" y="714"/>
                  <a:pt x="1546" y="740"/>
                  <a:pt x="1546" y="773"/>
                </a:cubicBezTo>
                <a:cubicBezTo>
                  <a:pt x="1546" y="807"/>
                  <a:pt x="1520" y="833"/>
                  <a:pt x="1487" y="833"/>
                </a:cubicBezTo>
                <a:close/>
                <a:moveTo>
                  <a:pt x="1487" y="833"/>
                </a:moveTo>
                <a:cubicBezTo>
                  <a:pt x="1487" y="833"/>
                  <a:pt x="1487" y="833"/>
                  <a:pt x="1487" y="833"/>
                </a:cubicBezTo>
              </a:path>
            </a:pathLst>
          </a:custGeom>
          <a:solidFill>
            <a:srgbClr val="0070C0"/>
          </a:solidFill>
          <a:ln w="9525" cap="flat" cmpd="sng" algn="ctr">
            <a:noFill/>
            <a:prstDash val="solid"/>
            <a:round/>
            <a:headEnd type="none" w="med" len="med"/>
            <a:tailEnd type="none" w="med" len="med"/>
          </a:ln>
          <a:effectLst/>
        </p:spPr>
        <p:txBody>
          <a:bodyPr rot="0" spcFirstLastPara="0" vertOverflow="overflow" horzOverflow="overflow" vert="horz" wrap="square" lIns="91404" tIns="45703" rIns="91404" bIns="45703" numCol="1" spcCol="0" rtlCol="0" fromWordArt="0" anchor="t" anchorCtr="0" forceAA="0" compatLnSpc="1">
            <a:noAutofit/>
          </a:bodyPr>
          <a:lstStyle/>
          <a:p>
            <a:pPr algn="ctr"/>
            <a:endParaRPr lang="zh-CN" altLang="en-US" sz="2400">
              <a:solidFill>
                <a:schemeClr val="accent2"/>
              </a:solidFill>
              <a:cs typeface="+mn-ea"/>
              <a:sym typeface="+mn-lt"/>
            </a:endParaRPr>
          </a:p>
        </p:txBody>
      </p:sp>
      <p:sp>
        <p:nvSpPr>
          <p:cNvPr id="51" name="矩形 6"/>
          <p:cNvSpPr>
            <a:spLocks noChangeArrowheads="1"/>
          </p:cNvSpPr>
          <p:nvPr/>
        </p:nvSpPr>
        <p:spPr bwMode="auto">
          <a:xfrm>
            <a:off x="6882252" y="3025230"/>
            <a:ext cx="1562413" cy="338554"/>
          </a:xfrm>
          <a:prstGeom prst="rect">
            <a:avLst/>
          </a:prstGeom>
          <a:noFill/>
          <a:ln w="9525">
            <a:noFill/>
            <a:miter lim="800000"/>
          </a:ln>
        </p:spPr>
        <p:txBody>
          <a:bodyPr wrap="square">
            <a:spAutoFit/>
          </a:bodyPr>
          <a:lstStyle/>
          <a:p>
            <a:pPr algn="ctr" eaLnBrk="0" hangingPunct="0"/>
            <a:r>
              <a:rPr lang="zh-CN" altLang="en-US" sz="1600">
                <a:cs typeface="+mn-ea"/>
                <a:sym typeface="+mn-lt"/>
              </a:rPr>
              <a:t>生产经营单位</a:t>
            </a:r>
          </a:p>
        </p:txBody>
      </p:sp>
      <p:sp>
        <p:nvSpPr>
          <p:cNvPr id="52" name="箭头: 右 51"/>
          <p:cNvSpPr/>
          <p:nvPr/>
        </p:nvSpPr>
        <p:spPr bwMode="auto">
          <a:xfrm>
            <a:off x="8319902" y="2324180"/>
            <a:ext cx="1948479" cy="787635"/>
          </a:xfrm>
          <a:prstGeom prst="rightArrow">
            <a:avLst>
              <a:gd name="adj1" fmla="val 53978"/>
              <a:gd name="adj2" fmla="val 71284"/>
            </a:avLst>
          </a:prstGeom>
          <a:gradFill>
            <a:gsLst>
              <a:gs pos="61000">
                <a:schemeClr val="tx1"/>
              </a:gs>
              <a:gs pos="0">
                <a:srgbClr val="5E5E5E"/>
              </a:gs>
              <a:gs pos="100000">
                <a:srgbClr val="323232"/>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04" tIns="45703" rIns="91404" bIns="45703" numCol="1" spcCol="0" rtlCol="0" fromWordArt="0" anchor="t" anchorCtr="0" forceAA="0" compatLnSpc="1">
            <a:noAutofit/>
          </a:bodyPr>
          <a:lstStyle/>
          <a:p>
            <a:pPr algn="ctr"/>
            <a:endParaRPr lang="zh-CN" altLang="en-US" sz="2400">
              <a:solidFill>
                <a:schemeClr val="accent2"/>
              </a:solidFill>
              <a:cs typeface="+mn-ea"/>
              <a:sym typeface="+mn-lt"/>
            </a:endParaRPr>
          </a:p>
        </p:txBody>
      </p:sp>
      <p:sp>
        <p:nvSpPr>
          <p:cNvPr id="53" name="矩形 6"/>
          <p:cNvSpPr>
            <a:spLocks noChangeArrowheads="1"/>
          </p:cNvSpPr>
          <p:nvPr/>
        </p:nvSpPr>
        <p:spPr bwMode="auto">
          <a:xfrm>
            <a:off x="8376560" y="2538529"/>
            <a:ext cx="1884552" cy="369204"/>
          </a:xfrm>
          <a:prstGeom prst="rect">
            <a:avLst/>
          </a:prstGeom>
          <a:noFill/>
          <a:ln w="9525">
            <a:noFill/>
            <a:miter lim="800000"/>
          </a:ln>
        </p:spPr>
        <p:txBody>
          <a:bodyPr wrap="square">
            <a:spAutoFit/>
          </a:bodyPr>
          <a:lstStyle/>
          <a:p>
            <a:pPr eaLnBrk="0" hangingPunct="0"/>
            <a:r>
              <a:rPr lang="zh-CN" altLang="en-US" sz="1800" dirty="0">
                <a:solidFill>
                  <a:schemeClr val="accent2"/>
                </a:solidFill>
                <a:cs typeface="+mn-ea"/>
                <a:sym typeface="+mn-lt"/>
              </a:rPr>
              <a:t>签订劳动合同</a:t>
            </a:r>
          </a:p>
        </p:txBody>
      </p:sp>
      <p:pic>
        <p:nvPicPr>
          <p:cNvPr id="55" name="图片 5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09968" y="1852476"/>
            <a:ext cx="922392" cy="1649125"/>
          </a:xfrm>
          <a:prstGeom prst="rect">
            <a:avLst/>
          </a:prstGeom>
        </p:spPr>
      </p:pic>
      <p:sp>
        <p:nvSpPr>
          <p:cNvPr id="56" name="矩形 6"/>
          <p:cNvSpPr>
            <a:spLocks noChangeArrowheads="1"/>
          </p:cNvSpPr>
          <p:nvPr/>
        </p:nvSpPr>
        <p:spPr bwMode="auto">
          <a:xfrm>
            <a:off x="10142794" y="3557284"/>
            <a:ext cx="1562413" cy="338554"/>
          </a:xfrm>
          <a:prstGeom prst="rect">
            <a:avLst/>
          </a:prstGeom>
          <a:noFill/>
          <a:ln w="9525">
            <a:noFill/>
            <a:miter lim="800000"/>
          </a:ln>
        </p:spPr>
        <p:txBody>
          <a:bodyPr wrap="square">
            <a:spAutoFit/>
          </a:bodyPr>
          <a:lstStyle/>
          <a:p>
            <a:pPr algn="ctr" eaLnBrk="0" hangingPunct="0"/>
            <a:r>
              <a:rPr lang="zh-CN" altLang="en-US" sz="1600">
                <a:cs typeface="+mn-ea"/>
                <a:sym typeface="+mn-lt"/>
              </a:rPr>
              <a:t>从业人员</a:t>
            </a:r>
          </a:p>
        </p:txBody>
      </p:sp>
      <p:sp>
        <p:nvSpPr>
          <p:cNvPr id="57" name="矩形 1"/>
          <p:cNvSpPr>
            <a:spLocks noChangeArrowheads="1"/>
          </p:cNvSpPr>
          <p:nvPr/>
        </p:nvSpPr>
        <p:spPr bwMode="auto">
          <a:xfrm>
            <a:off x="7131635" y="3511429"/>
            <a:ext cx="3256340" cy="830997"/>
          </a:xfrm>
          <a:prstGeom prst="rect">
            <a:avLst/>
          </a:prstGeom>
        </p:spPr>
        <p:txBody>
          <a:bodyPr wrap="square">
            <a:spAutoFit/>
          </a:bodyPr>
          <a:lstStyle/>
          <a:p>
            <a:pPr marL="285750" indent="-285750">
              <a:buFont typeface="Wingdings" panose="05000000000000000000" pitchFamily="2" charset="2"/>
              <a:buChar char="l"/>
            </a:pPr>
            <a:r>
              <a:rPr lang="zh-CN" altLang="en-US" sz="1600">
                <a:solidFill>
                  <a:srgbClr val="404040"/>
                </a:solidFill>
                <a:cs typeface="+mn-ea"/>
                <a:sym typeface="+mn-lt"/>
              </a:rPr>
              <a:t>保障从业人员劳动安全</a:t>
            </a:r>
            <a:endParaRPr lang="en-US" altLang="zh-CN" sz="1600">
              <a:solidFill>
                <a:srgbClr val="404040"/>
              </a:solidFill>
              <a:cs typeface="+mn-ea"/>
              <a:sym typeface="+mn-lt"/>
            </a:endParaRPr>
          </a:p>
          <a:p>
            <a:pPr marL="285750" indent="-285750">
              <a:buFont typeface="Wingdings" panose="05000000000000000000" pitchFamily="2" charset="2"/>
              <a:buChar char="l"/>
            </a:pPr>
            <a:r>
              <a:rPr lang="zh-CN" altLang="en-US" sz="1600">
                <a:solidFill>
                  <a:srgbClr val="404040"/>
                </a:solidFill>
                <a:cs typeface="+mn-ea"/>
                <a:sym typeface="+mn-lt"/>
              </a:rPr>
              <a:t>防止职业危害的事项</a:t>
            </a:r>
            <a:endParaRPr lang="en-US" altLang="zh-CN" sz="1600">
              <a:solidFill>
                <a:srgbClr val="404040"/>
              </a:solidFill>
              <a:cs typeface="+mn-ea"/>
              <a:sym typeface="+mn-lt"/>
            </a:endParaRPr>
          </a:p>
          <a:p>
            <a:pPr marL="285750" indent="-285750">
              <a:buFont typeface="Wingdings" panose="05000000000000000000" pitchFamily="2" charset="2"/>
              <a:buChar char="l"/>
            </a:pPr>
            <a:r>
              <a:rPr lang="zh-CN" altLang="en-US" sz="1600">
                <a:solidFill>
                  <a:srgbClr val="404040"/>
                </a:solidFill>
                <a:cs typeface="+mn-ea"/>
                <a:sym typeface="+mn-lt"/>
              </a:rPr>
              <a:t>为从业人员办理工伤保险</a:t>
            </a:r>
          </a:p>
        </p:txBody>
      </p:sp>
      <p:sp>
        <p:nvSpPr>
          <p:cNvPr id="58" name="矩形 13"/>
          <p:cNvSpPr>
            <a:spLocks noChangeArrowheads="1"/>
          </p:cNvSpPr>
          <p:nvPr/>
        </p:nvSpPr>
        <p:spPr bwMode="auto">
          <a:xfrm>
            <a:off x="7099740" y="4541738"/>
            <a:ext cx="2236510" cy="399981"/>
          </a:xfrm>
          <a:prstGeom prst="rect">
            <a:avLst/>
          </a:prstGeom>
          <a:noFill/>
          <a:ln w="9525">
            <a:noFill/>
            <a:miter lim="800000"/>
          </a:ln>
        </p:spPr>
        <p:txBody>
          <a:bodyPr wrap="none">
            <a:spAutoFit/>
          </a:bodyPr>
          <a:lstStyle/>
          <a:p>
            <a:pPr eaLnBrk="0" hangingPunct="0"/>
            <a:r>
              <a:rPr lang="zh-CN" altLang="en-US" sz="2000" b="1">
                <a:solidFill>
                  <a:schemeClr val="bg1"/>
                </a:solidFill>
                <a:cs typeface="+mn-ea"/>
                <a:sym typeface="+mn-lt"/>
              </a:rPr>
              <a:t>不得签订生死合同</a:t>
            </a:r>
          </a:p>
        </p:txBody>
      </p:sp>
      <p:sp>
        <p:nvSpPr>
          <p:cNvPr id="59" name="矩形 1"/>
          <p:cNvSpPr>
            <a:spLocks noChangeArrowheads="1"/>
          </p:cNvSpPr>
          <p:nvPr/>
        </p:nvSpPr>
        <p:spPr bwMode="auto">
          <a:xfrm>
            <a:off x="7131634" y="4931731"/>
            <a:ext cx="3571076" cy="830997"/>
          </a:xfrm>
          <a:prstGeom prst="rect">
            <a:avLst/>
          </a:prstGeom>
        </p:spPr>
        <p:txBody>
          <a:bodyPr wrap="square">
            <a:spAutoFit/>
          </a:bodyPr>
          <a:lstStyle/>
          <a:p>
            <a:r>
              <a:rPr lang="zh-CN" altLang="en-US" sz="1600">
                <a:solidFill>
                  <a:srgbClr val="404040"/>
                </a:solidFill>
                <a:cs typeface="+mn-ea"/>
                <a:sym typeface="+mn-lt"/>
              </a:rPr>
              <a:t>不得以任何形式与从业人员订立协议，免除或者减轻其对从业人员因生产安全事故伤亡依法应承担的责任。</a:t>
            </a:r>
          </a:p>
        </p:txBody>
      </p:sp>
      <p:sp>
        <p:nvSpPr>
          <p:cNvPr id="37" name="文本框 36"/>
          <p:cNvSpPr txBox="1"/>
          <p:nvPr/>
        </p:nvSpPr>
        <p:spPr>
          <a:xfrm>
            <a:off x="1469201" y="249141"/>
            <a:ext cx="5110280" cy="584775"/>
          </a:xfrm>
          <a:prstGeom prst="rect">
            <a:avLst/>
          </a:prstGeom>
          <a:noFill/>
        </p:spPr>
        <p:txBody>
          <a:bodyPr wrap="square" rtlCol="0">
            <a:spAutoFit/>
          </a:bodyPr>
          <a:lstStyle>
            <a:defPPr>
              <a:defRPr lang="zh-CN"/>
            </a:defPPr>
            <a:lvl1pPr algn="ctr">
              <a:defRPr sz="2800" b="1">
                <a:latin typeface="+mj-ea"/>
                <a:ea typeface="+mj-ea"/>
              </a:defRPr>
            </a:lvl1pPr>
          </a:lstStyle>
          <a:p>
            <a:pPr algn="l"/>
            <a:r>
              <a:rPr lang="zh-CN" altLang="en-US" sz="3200" dirty="0">
                <a:latin typeface="+mn-lt"/>
                <a:ea typeface="+mn-ea"/>
                <a:cs typeface="+mn-ea"/>
                <a:sym typeface="+mn-lt"/>
              </a:rPr>
              <a:t>国家相关法律法规</a:t>
            </a:r>
          </a:p>
        </p:txBody>
      </p:sp>
    </p:spTree>
  </p:cSld>
  <p:clrMapOvr>
    <a:masterClrMapping/>
  </p:clrMapOvr>
  <mc:AlternateContent xmlns:mc="http://schemas.openxmlformats.org/markup-compatibility/2006" xmlns:p14="http://schemas.microsoft.com/office/powerpoint/2010/main">
    <mc:Choice Requires="p14">
      <p:transition p14:dur="0" advTm="5399"/>
    </mc:Choice>
    <mc:Fallback xmlns="">
      <p:transition advTm="53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60"/>
                                        </p:tgtEl>
                                        <p:attrNameLst>
                                          <p:attrName>style.visibility</p:attrName>
                                        </p:attrNameLst>
                                      </p:cBhvr>
                                      <p:to>
                                        <p:strVal val="visible"/>
                                      </p:to>
                                    </p:set>
                                    <p:anim calcmode="lin" valueType="num">
                                      <p:cBhvr>
                                        <p:cTn id="13" dur="500" fill="hold"/>
                                        <p:tgtEl>
                                          <p:spTgt spid="60"/>
                                        </p:tgtEl>
                                        <p:attrNameLst>
                                          <p:attrName>ppt_w</p:attrName>
                                        </p:attrNameLst>
                                      </p:cBhvr>
                                      <p:tavLst>
                                        <p:tav tm="0">
                                          <p:val>
                                            <p:fltVal val="0"/>
                                          </p:val>
                                        </p:tav>
                                        <p:tav tm="100000">
                                          <p:val>
                                            <p:strVal val="#ppt_w"/>
                                          </p:val>
                                        </p:tav>
                                      </p:tavLst>
                                    </p:anim>
                                    <p:anim calcmode="lin" valueType="num">
                                      <p:cBhvr>
                                        <p:cTn id="14" dur="500" fill="hold"/>
                                        <p:tgtEl>
                                          <p:spTgt spid="60"/>
                                        </p:tgtEl>
                                        <p:attrNameLst>
                                          <p:attrName>ppt_h</p:attrName>
                                        </p:attrNameLst>
                                      </p:cBhvr>
                                      <p:tavLst>
                                        <p:tav tm="0">
                                          <p:val>
                                            <p:fltVal val="0"/>
                                          </p:val>
                                        </p:tav>
                                        <p:tav tm="100000">
                                          <p:val>
                                            <p:strVal val="#ppt_h"/>
                                          </p:val>
                                        </p:tav>
                                      </p:tavLst>
                                    </p:anim>
                                    <p:animEffect transition="in" filter="fade">
                                      <p:cBhvr>
                                        <p:cTn id="15" dur="500"/>
                                        <p:tgtEl>
                                          <p:spTgt spid="60"/>
                                        </p:tgtEl>
                                      </p:cBhvr>
                                    </p:animEffect>
                                  </p:childTnLst>
                                </p:cTn>
                              </p:par>
                            </p:childTnLst>
                          </p:cTn>
                        </p:par>
                        <p:par>
                          <p:cTn id="16" fill="hold">
                            <p:stCondLst>
                              <p:cond delay="1000"/>
                            </p:stCondLst>
                            <p:childTnLst>
                              <p:par>
                                <p:cTn id="17" presetID="22" presetClass="entr" presetSubtype="8" fill="hold" nodeType="afterEffect">
                                  <p:stCondLst>
                                    <p:cond delay="0"/>
                                  </p:stCondLst>
                                  <p:childTnLst>
                                    <p:set>
                                      <p:cBhvr>
                                        <p:cTn id="18" dur="1" fill="hold">
                                          <p:stCondLst>
                                            <p:cond delay="0"/>
                                          </p:stCondLst>
                                        </p:cTn>
                                        <p:tgtEl>
                                          <p:spTgt spid="62"/>
                                        </p:tgtEl>
                                        <p:attrNameLst>
                                          <p:attrName>style.visibility</p:attrName>
                                        </p:attrNameLst>
                                      </p:cBhvr>
                                      <p:to>
                                        <p:strVal val="visible"/>
                                      </p:to>
                                    </p:set>
                                    <p:animEffect transition="in" filter="wipe(left)">
                                      <p:cBhvr>
                                        <p:cTn id="19" dur="500"/>
                                        <p:tgtEl>
                                          <p:spTgt spid="62"/>
                                        </p:tgtEl>
                                      </p:cBhvr>
                                    </p:animEffect>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61"/>
                                        </p:tgtEl>
                                        <p:attrNameLst>
                                          <p:attrName>style.visibility</p:attrName>
                                        </p:attrNameLst>
                                      </p:cBhvr>
                                      <p:to>
                                        <p:strVal val="visible"/>
                                      </p:to>
                                    </p:set>
                                    <p:anim calcmode="lin" valueType="num">
                                      <p:cBhvr>
                                        <p:cTn id="23" dur="500" fill="hold"/>
                                        <p:tgtEl>
                                          <p:spTgt spid="61"/>
                                        </p:tgtEl>
                                        <p:attrNameLst>
                                          <p:attrName>ppt_w</p:attrName>
                                        </p:attrNameLst>
                                      </p:cBhvr>
                                      <p:tavLst>
                                        <p:tav tm="0">
                                          <p:val>
                                            <p:fltVal val="0"/>
                                          </p:val>
                                        </p:tav>
                                        <p:tav tm="100000">
                                          <p:val>
                                            <p:strVal val="#ppt_w"/>
                                          </p:val>
                                        </p:tav>
                                      </p:tavLst>
                                    </p:anim>
                                    <p:anim calcmode="lin" valueType="num">
                                      <p:cBhvr>
                                        <p:cTn id="24" dur="500" fill="hold"/>
                                        <p:tgtEl>
                                          <p:spTgt spid="61"/>
                                        </p:tgtEl>
                                        <p:attrNameLst>
                                          <p:attrName>ppt_h</p:attrName>
                                        </p:attrNameLst>
                                      </p:cBhvr>
                                      <p:tavLst>
                                        <p:tav tm="0">
                                          <p:val>
                                            <p:fltVal val="0"/>
                                          </p:val>
                                        </p:tav>
                                        <p:tav tm="100000">
                                          <p:val>
                                            <p:strVal val="#ppt_h"/>
                                          </p:val>
                                        </p:tav>
                                      </p:tavLst>
                                    </p:anim>
                                    <p:animEffect transition="in" filter="fade">
                                      <p:cBhvr>
                                        <p:cTn id="25" dur="500"/>
                                        <p:tgtEl>
                                          <p:spTgt spid="61"/>
                                        </p:tgtEl>
                                      </p:cBhvr>
                                    </p:animEffect>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500"/>
                                        <p:tgtEl>
                                          <p:spTgt spid="43"/>
                                        </p:tgtEl>
                                      </p:cBhvr>
                                    </p:animEffect>
                                    <p:anim calcmode="lin" valueType="num">
                                      <p:cBhvr>
                                        <p:cTn id="30" dur="500" fill="hold"/>
                                        <p:tgtEl>
                                          <p:spTgt spid="43"/>
                                        </p:tgtEl>
                                        <p:attrNameLst>
                                          <p:attrName>ppt_x</p:attrName>
                                        </p:attrNameLst>
                                      </p:cBhvr>
                                      <p:tavLst>
                                        <p:tav tm="0">
                                          <p:val>
                                            <p:strVal val="#ppt_x"/>
                                          </p:val>
                                        </p:tav>
                                        <p:tav tm="100000">
                                          <p:val>
                                            <p:strVal val="#ppt_x"/>
                                          </p:val>
                                        </p:tav>
                                      </p:tavLst>
                                    </p:anim>
                                    <p:anim calcmode="lin" valueType="num">
                                      <p:cBhvr>
                                        <p:cTn id="31" dur="500" fill="hold"/>
                                        <p:tgtEl>
                                          <p:spTgt spid="43"/>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fade">
                                      <p:cBhvr>
                                        <p:cTn id="34" dur="500"/>
                                        <p:tgtEl>
                                          <p:spTgt spid="42"/>
                                        </p:tgtEl>
                                      </p:cBhvr>
                                    </p:animEffect>
                                    <p:anim calcmode="lin" valueType="num">
                                      <p:cBhvr>
                                        <p:cTn id="35" dur="500" fill="hold"/>
                                        <p:tgtEl>
                                          <p:spTgt spid="42"/>
                                        </p:tgtEl>
                                        <p:attrNameLst>
                                          <p:attrName>ppt_x</p:attrName>
                                        </p:attrNameLst>
                                      </p:cBhvr>
                                      <p:tavLst>
                                        <p:tav tm="0">
                                          <p:val>
                                            <p:strVal val="#ppt_x"/>
                                          </p:val>
                                        </p:tav>
                                        <p:tav tm="100000">
                                          <p:val>
                                            <p:strVal val="#ppt_x"/>
                                          </p:val>
                                        </p:tav>
                                      </p:tavLst>
                                    </p:anim>
                                    <p:anim calcmode="lin" valueType="num">
                                      <p:cBhvr>
                                        <p:cTn id="36" dur="500" fill="hold"/>
                                        <p:tgtEl>
                                          <p:spTgt spid="42"/>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anim calcmode="lin" valueType="num">
                                      <p:cBhvr>
                                        <p:cTn id="40" dur="500" fill="hold"/>
                                        <p:tgtEl>
                                          <p:spTgt spid="21"/>
                                        </p:tgtEl>
                                        <p:attrNameLst>
                                          <p:attrName>ppt_x</p:attrName>
                                        </p:attrNameLst>
                                      </p:cBhvr>
                                      <p:tavLst>
                                        <p:tav tm="0">
                                          <p:val>
                                            <p:strVal val="#ppt_x"/>
                                          </p:val>
                                        </p:tav>
                                        <p:tav tm="100000">
                                          <p:val>
                                            <p:strVal val="#ppt_x"/>
                                          </p:val>
                                        </p:tav>
                                      </p:tavLst>
                                    </p:anim>
                                    <p:anim calcmode="lin" valueType="num">
                                      <p:cBhvr>
                                        <p:cTn id="41" dur="500" fill="hold"/>
                                        <p:tgtEl>
                                          <p:spTgt spid="21"/>
                                        </p:tgtEl>
                                        <p:attrNameLst>
                                          <p:attrName>ppt_y</p:attrName>
                                        </p:attrNameLst>
                                      </p:cBhvr>
                                      <p:tavLst>
                                        <p:tav tm="0">
                                          <p:val>
                                            <p:strVal val="#ppt_y+.1"/>
                                          </p:val>
                                        </p:tav>
                                        <p:tav tm="100000">
                                          <p:val>
                                            <p:strVal val="#ppt_y"/>
                                          </p:val>
                                        </p:tav>
                                      </p:tavLst>
                                    </p:anim>
                                  </p:childTnLst>
                                </p:cTn>
                              </p:par>
                            </p:childTnLst>
                          </p:cTn>
                        </p:par>
                        <p:par>
                          <p:cTn id="42" fill="hold">
                            <p:stCondLst>
                              <p:cond delay="2500"/>
                            </p:stCondLst>
                            <p:childTnLst>
                              <p:par>
                                <p:cTn id="43" presetID="22" presetClass="entr" presetSubtype="4" fill="hold" nodeType="afterEffect">
                                  <p:stCondLst>
                                    <p:cond delay="0"/>
                                  </p:stCondLst>
                                  <p:childTnLst>
                                    <p:set>
                                      <p:cBhvr>
                                        <p:cTn id="44" dur="1" fill="hold">
                                          <p:stCondLst>
                                            <p:cond delay="0"/>
                                          </p:stCondLst>
                                        </p:cTn>
                                        <p:tgtEl>
                                          <p:spTgt spid="47"/>
                                        </p:tgtEl>
                                        <p:attrNameLst>
                                          <p:attrName>style.visibility</p:attrName>
                                        </p:attrNameLst>
                                      </p:cBhvr>
                                      <p:to>
                                        <p:strVal val="visible"/>
                                      </p:to>
                                    </p:set>
                                    <p:animEffect transition="in" filter="wipe(down)">
                                      <p:cBhvr>
                                        <p:cTn id="45" dur="500"/>
                                        <p:tgtEl>
                                          <p:spTgt spid="47"/>
                                        </p:tgtEl>
                                      </p:cBhvr>
                                    </p:animEffect>
                                  </p:childTnLst>
                                </p:cTn>
                              </p:par>
                            </p:childTnLst>
                          </p:cTn>
                        </p:par>
                        <p:par>
                          <p:cTn id="46" fill="hold">
                            <p:stCondLst>
                              <p:cond delay="3000"/>
                            </p:stCondLst>
                            <p:childTnLst>
                              <p:par>
                                <p:cTn id="47" presetID="42" presetClass="entr" presetSubtype="0" fill="hold" grpId="0" nodeType="after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fade">
                                      <p:cBhvr>
                                        <p:cTn id="49" dur="500"/>
                                        <p:tgtEl>
                                          <p:spTgt spid="48"/>
                                        </p:tgtEl>
                                      </p:cBhvr>
                                    </p:animEffect>
                                    <p:anim calcmode="lin" valueType="num">
                                      <p:cBhvr>
                                        <p:cTn id="50" dur="500" fill="hold"/>
                                        <p:tgtEl>
                                          <p:spTgt spid="48"/>
                                        </p:tgtEl>
                                        <p:attrNameLst>
                                          <p:attrName>ppt_x</p:attrName>
                                        </p:attrNameLst>
                                      </p:cBhvr>
                                      <p:tavLst>
                                        <p:tav tm="0">
                                          <p:val>
                                            <p:strVal val="#ppt_x"/>
                                          </p:val>
                                        </p:tav>
                                        <p:tav tm="100000">
                                          <p:val>
                                            <p:strVal val="#ppt_x"/>
                                          </p:val>
                                        </p:tav>
                                      </p:tavLst>
                                    </p:anim>
                                    <p:anim calcmode="lin" valueType="num">
                                      <p:cBhvr>
                                        <p:cTn id="51" dur="500" fill="hold"/>
                                        <p:tgtEl>
                                          <p:spTgt spid="48"/>
                                        </p:tgtEl>
                                        <p:attrNameLst>
                                          <p:attrName>ppt_y</p:attrName>
                                        </p:attrNameLst>
                                      </p:cBhvr>
                                      <p:tavLst>
                                        <p:tav tm="0">
                                          <p:val>
                                            <p:strVal val="#ppt_y+.1"/>
                                          </p:val>
                                        </p:tav>
                                        <p:tav tm="100000">
                                          <p:val>
                                            <p:strVal val="#ppt_y"/>
                                          </p:val>
                                        </p:tav>
                                      </p:tavLst>
                                    </p:anim>
                                  </p:childTnLst>
                                </p:cTn>
                              </p:par>
                            </p:childTnLst>
                          </p:cTn>
                        </p:par>
                        <p:par>
                          <p:cTn id="52" fill="hold">
                            <p:stCondLst>
                              <p:cond delay="3500"/>
                            </p:stCondLst>
                            <p:childTnLst>
                              <p:par>
                                <p:cTn id="53" presetID="42" presetClass="entr" presetSubtype="0" fill="hold" nodeType="afterEffect">
                                  <p:stCondLst>
                                    <p:cond delay="0"/>
                                  </p:stCondLst>
                                  <p:childTnLst>
                                    <p:set>
                                      <p:cBhvr>
                                        <p:cTn id="54" dur="1" fill="hold">
                                          <p:stCondLst>
                                            <p:cond delay="0"/>
                                          </p:stCondLst>
                                        </p:cTn>
                                        <p:tgtEl>
                                          <p:spTgt spid="55"/>
                                        </p:tgtEl>
                                        <p:attrNameLst>
                                          <p:attrName>style.visibility</p:attrName>
                                        </p:attrNameLst>
                                      </p:cBhvr>
                                      <p:to>
                                        <p:strVal val="visible"/>
                                      </p:to>
                                    </p:set>
                                    <p:animEffect transition="in" filter="fade">
                                      <p:cBhvr>
                                        <p:cTn id="55" dur="500"/>
                                        <p:tgtEl>
                                          <p:spTgt spid="55"/>
                                        </p:tgtEl>
                                      </p:cBhvr>
                                    </p:animEffect>
                                    <p:anim calcmode="lin" valueType="num">
                                      <p:cBhvr>
                                        <p:cTn id="56" dur="500" fill="hold"/>
                                        <p:tgtEl>
                                          <p:spTgt spid="55"/>
                                        </p:tgtEl>
                                        <p:attrNameLst>
                                          <p:attrName>ppt_x</p:attrName>
                                        </p:attrNameLst>
                                      </p:cBhvr>
                                      <p:tavLst>
                                        <p:tav tm="0">
                                          <p:val>
                                            <p:strVal val="#ppt_x"/>
                                          </p:val>
                                        </p:tav>
                                        <p:tav tm="100000">
                                          <p:val>
                                            <p:strVal val="#ppt_x"/>
                                          </p:val>
                                        </p:tav>
                                      </p:tavLst>
                                    </p:anim>
                                    <p:anim calcmode="lin" valueType="num">
                                      <p:cBhvr>
                                        <p:cTn id="57" dur="500" fill="hold"/>
                                        <p:tgtEl>
                                          <p:spTgt spid="55"/>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56"/>
                                        </p:tgtEl>
                                        <p:attrNameLst>
                                          <p:attrName>style.visibility</p:attrName>
                                        </p:attrNameLst>
                                      </p:cBhvr>
                                      <p:to>
                                        <p:strVal val="visible"/>
                                      </p:to>
                                    </p:set>
                                    <p:animEffect transition="in" filter="fade">
                                      <p:cBhvr>
                                        <p:cTn id="60" dur="500"/>
                                        <p:tgtEl>
                                          <p:spTgt spid="56"/>
                                        </p:tgtEl>
                                      </p:cBhvr>
                                    </p:animEffect>
                                    <p:anim calcmode="lin" valueType="num">
                                      <p:cBhvr>
                                        <p:cTn id="61" dur="500" fill="hold"/>
                                        <p:tgtEl>
                                          <p:spTgt spid="56"/>
                                        </p:tgtEl>
                                        <p:attrNameLst>
                                          <p:attrName>ppt_x</p:attrName>
                                        </p:attrNameLst>
                                      </p:cBhvr>
                                      <p:tavLst>
                                        <p:tav tm="0">
                                          <p:val>
                                            <p:strVal val="#ppt_x"/>
                                          </p:val>
                                        </p:tav>
                                        <p:tav tm="100000">
                                          <p:val>
                                            <p:strVal val="#ppt_x"/>
                                          </p:val>
                                        </p:tav>
                                      </p:tavLst>
                                    </p:anim>
                                    <p:anim calcmode="lin" valueType="num">
                                      <p:cBhvr>
                                        <p:cTn id="62" dur="500" fill="hold"/>
                                        <p:tgtEl>
                                          <p:spTgt spid="56"/>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53"/>
                                        </p:tgtEl>
                                        <p:attrNameLst>
                                          <p:attrName>style.visibility</p:attrName>
                                        </p:attrNameLst>
                                      </p:cBhvr>
                                      <p:to>
                                        <p:strVal val="visible"/>
                                      </p:to>
                                    </p:set>
                                    <p:animEffect transition="in" filter="fade">
                                      <p:cBhvr>
                                        <p:cTn id="65" dur="500"/>
                                        <p:tgtEl>
                                          <p:spTgt spid="53"/>
                                        </p:tgtEl>
                                      </p:cBhvr>
                                    </p:animEffect>
                                    <p:anim calcmode="lin" valueType="num">
                                      <p:cBhvr>
                                        <p:cTn id="66" dur="500" fill="hold"/>
                                        <p:tgtEl>
                                          <p:spTgt spid="53"/>
                                        </p:tgtEl>
                                        <p:attrNameLst>
                                          <p:attrName>ppt_x</p:attrName>
                                        </p:attrNameLst>
                                      </p:cBhvr>
                                      <p:tavLst>
                                        <p:tav tm="0">
                                          <p:val>
                                            <p:strVal val="#ppt_x"/>
                                          </p:val>
                                        </p:tav>
                                        <p:tav tm="100000">
                                          <p:val>
                                            <p:strVal val="#ppt_x"/>
                                          </p:val>
                                        </p:tav>
                                      </p:tavLst>
                                    </p:anim>
                                    <p:anim calcmode="lin" valueType="num">
                                      <p:cBhvr>
                                        <p:cTn id="67" dur="500" fill="hold"/>
                                        <p:tgtEl>
                                          <p:spTgt spid="53"/>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52"/>
                                        </p:tgtEl>
                                        <p:attrNameLst>
                                          <p:attrName>style.visibility</p:attrName>
                                        </p:attrNameLst>
                                      </p:cBhvr>
                                      <p:to>
                                        <p:strVal val="visible"/>
                                      </p:to>
                                    </p:set>
                                    <p:animEffect transition="in" filter="fade">
                                      <p:cBhvr>
                                        <p:cTn id="70" dur="500"/>
                                        <p:tgtEl>
                                          <p:spTgt spid="52"/>
                                        </p:tgtEl>
                                      </p:cBhvr>
                                    </p:animEffect>
                                    <p:anim calcmode="lin" valueType="num">
                                      <p:cBhvr>
                                        <p:cTn id="71" dur="500" fill="hold"/>
                                        <p:tgtEl>
                                          <p:spTgt spid="52"/>
                                        </p:tgtEl>
                                        <p:attrNameLst>
                                          <p:attrName>ppt_x</p:attrName>
                                        </p:attrNameLst>
                                      </p:cBhvr>
                                      <p:tavLst>
                                        <p:tav tm="0">
                                          <p:val>
                                            <p:strVal val="#ppt_x"/>
                                          </p:val>
                                        </p:tav>
                                        <p:tav tm="100000">
                                          <p:val>
                                            <p:strVal val="#ppt_x"/>
                                          </p:val>
                                        </p:tav>
                                      </p:tavLst>
                                    </p:anim>
                                    <p:anim calcmode="lin" valueType="num">
                                      <p:cBhvr>
                                        <p:cTn id="72" dur="500" fill="hold"/>
                                        <p:tgtEl>
                                          <p:spTgt spid="52"/>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51"/>
                                        </p:tgtEl>
                                        <p:attrNameLst>
                                          <p:attrName>style.visibility</p:attrName>
                                        </p:attrNameLst>
                                      </p:cBhvr>
                                      <p:to>
                                        <p:strVal val="visible"/>
                                      </p:to>
                                    </p:set>
                                    <p:animEffect transition="in" filter="fade">
                                      <p:cBhvr>
                                        <p:cTn id="75" dur="500"/>
                                        <p:tgtEl>
                                          <p:spTgt spid="51"/>
                                        </p:tgtEl>
                                      </p:cBhvr>
                                    </p:animEffect>
                                    <p:anim calcmode="lin" valueType="num">
                                      <p:cBhvr>
                                        <p:cTn id="76" dur="500" fill="hold"/>
                                        <p:tgtEl>
                                          <p:spTgt spid="51"/>
                                        </p:tgtEl>
                                        <p:attrNameLst>
                                          <p:attrName>ppt_x</p:attrName>
                                        </p:attrNameLst>
                                      </p:cBhvr>
                                      <p:tavLst>
                                        <p:tav tm="0">
                                          <p:val>
                                            <p:strVal val="#ppt_x"/>
                                          </p:val>
                                        </p:tav>
                                        <p:tav tm="100000">
                                          <p:val>
                                            <p:strVal val="#ppt_x"/>
                                          </p:val>
                                        </p:tav>
                                      </p:tavLst>
                                    </p:anim>
                                    <p:anim calcmode="lin" valueType="num">
                                      <p:cBhvr>
                                        <p:cTn id="77" dur="500" fill="hold"/>
                                        <p:tgtEl>
                                          <p:spTgt spid="51"/>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50"/>
                                        </p:tgtEl>
                                        <p:attrNameLst>
                                          <p:attrName>style.visibility</p:attrName>
                                        </p:attrNameLst>
                                      </p:cBhvr>
                                      <p:to>
                                        <p:strVal val="visible"/>
                                      </p:to>
                                    </p:set>
                                    <p:animEffect transition="in" filter="fade">
                                      <p:cBhvr>
                                        <p:cTn id="80" dur="500"/>
                                        <p:tgtEl>
                                          <p:spTgt spid="50"/>
                                        </p:tgtEl>
                                      </p:cBhvr>
                                    </p:animEffect>
                                    <p:anim calcmode="lin" valueType="num">
                                      <p:cBhvr>
                                        <p:cTn id="81" dur="500" fill="hold"/>
                                        <p:tgtEl>
                                          <p:spTgt spid="50"/>
                                        </p:tgtEl>
                                        <p:attrNameLst>
                                          <p:attrName>ppt_x</p:attrName>
                                        </p:attrNameLst>
                                      </p:cBhvr>
                                      <p:tavLst>
                                        <p:tav tm="0">
                                          <p:val>
                                            <p:strVal val="#ppt_x"/>
                                          </p:val>
                                        </p:tav>
                                        <p:tav tm="100000">
                                          <p:val>
                                            <p:strVal val="#ppt_x"/>
                                          </p:val>
                                        </p:tav>
                                      </p:tavLst>
                                    </p:anim>
                                    <p:anim calcmode="lin" valueType="num">
                                      <p:cBhvr>
                                        <p:cTn id="82" dur="500" fill="hold"/>
                                        <p:tgtEl>
                                          <p:spTgt spid="50"/>
                                        </p:tgtEl>
                                        <p:attrNameLst>
                                          <p:attrName>ppt_y</p:attrName>
                                        </p:attrNameLst>
                                      </p:cBhvr>
                                      <p:tavLst>
                                        <p:tav tm="0">
                                          <p:val>
                                            <p:strVal val="#ppt_y+.1"/>
                                          </p:val>
                                        </p:tav>
                                        <p:tav tm="100000">
                                          <p:val>
                                            <p:strVal val="#ppt_y"/>
                                          </p:val>
                                        </p:tav>
                                      </p:tavLst>
                                    </p:anim>
                                  </p:childTnLst>
                                </p:cTn>
                              </p:par>
                            </p:childTnLst>
                          </p:cTn>
                        </p:par>
                        <p:par>
                          <p:cTn id="83" fill="hold">
                            <p:stCondLst>
                              <p:cond delay="4000"/>
                            </p:stCondLst>
                            <p:childTnLst>
                              <p:par>
                                <p:cTn id="84" presetID="42" presetClass="entr" presetSubtype="0" fill="hold" grpId="0" nodeType="afterEffect">
                                  <p:stCondLst>
                                    <p:cond delay="0"/>
                                  </p:stCondLst>
                                  <p:childTnLst>
                                    <p:set>
                                      <p:cBhvr>
                                        <p:cTn id="85" dur="1" fill="hold">
                                          <p:stCondLst>
                                            <p:cond delay="0"/>
                                          </p:stCondLst>
                                        </p:cTn>
                                        <p:tgtEl>
                                          <p:spTgt spid="57"/>
                                        </p:tgtEl>
                                        <p:attrNameLst>
                                          <p:attrName>style.visibility</p:attrName>
                                        </p:attrNameLst>
                                      </p:cBhvr>
                                      <p:to>
                                        <p:strVal val="visible"/>
                                      </p:to>
                                    </p:set>
                                    <p:animEffect transition="in" filter="fade">
                                      <p:cBhvr>
                                        <p:cTn id="86" dur="500"/>
                                        <p:tgtEl>
                                          <p:spTgt spid="57"/>
                                        </p:tgtEl>
                                      </p:cBhvr>
                                    </p:animEffect>
                                    <p:anim calcmode="lin" valueType="num">
                                      <p:cBhvr>
                                        <p:cTn id="87" dur="500" fill="hold"/>
                                        <p:tgtEl>
                                          <p:spTgt spid="57"/>
                                        </p:tgtEl>
                                        <p:attrNameLst>
                                          <p:attrName>ppt_x</p:attrName>
                                        </p:attrNameLst>
                                      </p:cBhvr>
                                      <p:tavLst>
                                        <p:tav tm="0">
                                          <p:val>
                                            <p:strVal val="#ppt_x"/>
                                          </p:val>
                                        </p:tav>
                                        <p:tav tm="100000">
                                          <p:val>
                                            <p:strVal val="#ppt_x"/>
                                          </p:val>
                                        </p:tav>
                                      </p:tavLst>
                                    </p:anim>
                                    <p:anim calcmode="lin" valueType="num">
                                      <p:cBhvr>
                                        <p:cTn id="88" dur="500" fill="hold"/>
                                        <p:tgtEl>
                                          <p:spTgt spid="57"/>
                                        </p:tgtEl>
                                        <p:attrNameLst>
                                          <p:attrName>ppt_y</p:attrName>
                                        </p:attrNameLst>
                                      </p:cBhvr>
                                      <p:tavLst>
                                        <p:tav tm="0">
                                          <p:val>
                                            <p:strVal val="#ppt_y+.1"/>
                                          </p:val>
                                        </p:tav>
                                        <p:tav tm="100000">
                                          <p:val>
                                            <p:strVal val="#ppt_y"/>
                                          </p:val>
                                        </p:tav>
                                      </p:tavLst>
                                    </p:anim>
                                  </p:childTnLst>
                                </p:cTn>
                              </p:par>
                              <p:par>
                                <p:cTn id="89" presetID="42" presetClass="entr" presetSubtype="0" fill="hold" grpId="0" nodeType="withEffect">
                                  <p:stCondLst>
                                    <p:cond delay="0"/>
                                  </p:stCondLst>
                                  <p:childTnLst>
                                    <p:set>
                                      <p:cBhvr>
                                        <p:cTn id="90" dur="1" fill="hold">
                                          <p:stCondLst>
                                            <p:cond delay="0"/>
                                          </p:stCondLst>
                                        </p:cTn>
                                        <p:tgtEl>
                                          <p:spTgt spid="58"/>
                                        </p:tgtEl>
                                        <p:attrNameLst>
                                          <p:attrName>style.visibility</p:attrName>
                                        </p:attrNameLst>
                                      </p:cBhvr>
                                      <p:to>
                                        <p:strVal val="visible"/>
                                      </p:to>
                                    </p:set>
                                    <p:animEffect transition="in" filter="fade">
                                      <p:cBhvr>
                                        <p:cTn id="91" dur="500"/>
                                        <p:tgtEl>
                                          <p:spTgt spid="58"/>
                                        </p:tgtEl>
                                      </p:cBhvr>
                                    </p:animEffect>
                                    <p:anim calcmode="lin" valueType="num">
                                      <p:cBhvr>
                                        <p:cTn id="92" dur="500" fill="hold"/>
                                        <p:tgtEl>
                                          <p:spTgt spid="58"/>
                                        </p:tgtEl>
                                        <p:attrNameLst>
                                          <p:attrName>ppt_x</p:attrName>
                                        </p:attrNameLst>
                                      </p:cBhvr>
                                      <p:tavLst>
                                        <p:tav tm="0">
                                          <p:val>
                                            <p:strVal val="#ppt_x"/>
                                          </p:val>
                                        </p:tav>
                                        <p:tav tm="100000">
                                          <p:val>
                                            <p:strVal val="#ppt_x"/>
                                          </p:val>
                                        </p:tav>
                                      </p:tavLst>
                                    </p:anim>
                                    <p:anim calcmode="lin" valueType="num">
                                      <p:cBhvr>
                                        <p:cTn id="93" dur="500" fill="hold"/>
                                        <p:tgtEl>
                                          <p:spTgt spid="58"/>
                                        </p:tgtEl>
                                        <p:attrNameLst>
                                          <p:attrName>ppt_y</p:attrName>
                                        </p:attrNameLst>
                                      </p:cBhvr>
                                      <p:tavLst>
                                        <p:tav tm="0">
                                          <p:val>
                                            <p:strVal val="#ppt_y+.1"/>
                                          </p:val>
                                        </p:tav>
                                        <p:tav tm="100000">
                                          <p:val>
                                            <p:strVal val="#ppt_y"/>
                                          </p:val>
                                        </p:tav>
                                      </p:tavLst>
                                    </p:anim>
                                  </p:childTnLst>
                                </p:cTn>
                              </p:par>
                              <p:par>
                                <p:cTn id="94" presetID="42" presetClass="entr" presetSubtype="0" fill="hold" grpId="0" nodeType="withEffect">
                                  <p:stCondLst>
                                    <p:cond delay="0"/>
                                  </p:stCondLst>
                                  <p:childTnLst>
                                    <p:set>
                                      <p:cBhvr>
                                        <p:cTn id="95" dur="1" fill="hold">
                                          <p:stCondLst>
                                            <p:cond delay="0"/>
                                          </p:stCondLst>
                                        </p:cTn>
                                        <p:tgtEl>
                                          <p:spTgt spid="59"/>
                                        </p:tgtEl>
                                        <p:attrNameLst>
                                          <p:attrName>style.visibility</p:attrName>
                                        </p:attrNameLst>
                                      </p:cBhvr>
                                      <p:to>
                                        <p:strVal val="visible"/>
                                      </p:to>
                                    </p:set>
                                    <p:animEffect transition="in" filter="fade">
                                      <p:cBhvr>
                                        <p:cTn id="96" dur="500"/>
                                        <p:tgtEl>
                                          <p:spTgt spid="59"/>
                                        </p:tgtEl>
                                      </p:cBhvr>
                                    </p:animEffect>
                                    <p:anim calcmode="lin" valueType="num">
                                      <p:cBhvr>
                                        <p:cTn id="97" dur="500" fill="hold"/>
                                        <p:tgtEl>
                                          <p:spTgt spid="59"/>
                                        </p:tgtEl>
                                        <p:attrNameLst>
                                          <p:attrName>ppt_x</p:attrName>
                                        </p:attrNameLst>
                                      </p:cBhvr>
                                      <p:tavLst>
                                        <p:tav tm="0">
                                          <p:val>
                                            <p:strVal val="#ppt_x"/>
                                          </p:val>
                                        </p:tav>
                                        <p:tav tm="100000">
                                          <p:val>
                                            <p:strVal val="#ppt_x"/>
                                          </p:val>
                                        </p:tav>
                                      </p:tavLst>
                                    </p:anim>
                                    <p:anim calcmode="lin" valueType="num">
                                      <p:cBhvr>
                                        <p:cTn id="98" dur="5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42" grpId="0"/>
      <p:bldP spid="43" grpId="0"/>
      <p:bldP spid="48" grpId="0"/>
      <p:bldP spid="50" grpId="0" animBg="1"/>
      <p:bldP spid="51" grpId="0"/>
      <p:bldP spid="52" grpId="0" animBg="1"/>
      <p:bldP spid="53" grpId="0"/>
      <p:bldP spid="56" grpId="0"/>
      <p:bldP spid="57" grpId="0"/>
      <p:bldP spid="58" grpId="0"/>
      <p:bldP spid="5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图片 59"/>
          <p:cNvPicPr>
            <a:picLocks noChangeAspect="1"/>
          </p:cNvPicPr>
          <p:nvPr/>
        </p:nvPicPr>
        <p:blipFill rotWithShape="1">
          <a:blip r:embed="rId4" cstate="print">
            <a:extLst>
              <a:ext uri="{28A0092B-C50C-407E-A947-70E740481C1C}">
                <a14:useLocalDpi xmlns:a14="http://schemas.microsoft.com/office/drawing/2010/main" val="0"/>
              </a:ext>
            </a:extLst>
          </a:blip>
          <a:srcRect l="14166" t="24124" r="85821"/>
          <a:stretch>
            <a:fillRect/>
          </a:stretch>
        </p:blipFill>
        <p:spPr>
          <a:xfrm>
            <a:off x="5938839" y="3960813"/>
            <a:ext cx="0" cy="3419475"/>
          </a:xfrm>
          <a:custGeom>
            <a:avLst/>
            <a:gdLst>
              <a:gd name="connsiteX0" fmla="*/ 0 w 865"/>
              <a:gd name="connsiteY0" fmla="*/ 0 h 3419476"/>
              <a:gd name="connsiteX1" fmla="*/ 865 w 865"/>
              <a:gd name="connsiteY1" fmla="*/ 0 h 3419476"/>
              <a:gd name="connsiteX2" fmla="*/ 865 w 865"/>
              <a:gd name="connsiteY2" fmla="*/ 3415427 h 3419476"/>
              <a:gd name="connsiteX3" fmla="*/ 0 w 865"/>
              <a:gd name="connsiteY3" fmla="*/ 3419476 h 3419476"/>
              <a:gd name="connsiteX4" fmla="*/ 0 w 865"/>
              <a:gd name="connsiteY4" fmla="*/ 0 h 3419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 h="3419476">
                <a:moveTo>
                  <a:pt x="0" y="0"/>
                </a:moveTo>
                <a:lnTo>
                  <a:pt x="865" y="0"/>
                </a:lnTo>
                <a:lnTo>
                  <a:pt x="865" y="3415427"/>
                </a:lnTo>
                <a:lnTo>
                  <a:pt x="0" y="3419476"/>
                </a:lnTo>
                <a:lnTo>
                  <a:pt x="0" y="0"/>
                </a:lnTo>
                <a:close/>
              </a:path>
            </a:pathLst>
          </a:custGeom>
        </p:spPr>
      </p:pic>
      <p:sp>
        <p:nvSpPr>
          <p:cNvPr id="41" name="TextBox 22"/>
          <p:cNvSpPr txBox="1"/>
          <p:nvPr/>
        </p:nvSpPr>
        <p:spPr>
          <a:xfrm>
            <a:off x="817281" y="1184790"/>
            <a:ext cx="6340116" cy="1015492"/>
          </a:xfrm>
          <a:prstGeom prst="rect">
            <a:avLst/>
          </a:prstGeom>
          <a:noFill/>
        </p:spPr>
        <p:txBody>
          <a:bodyPr wrap="none" lIns="91400" tIns="45699" rIns="91400" bIns="45699" rtlCol="0">
            <a:spAutoFit/>
          </a:bodyPr>
          <a:lstStyle/>
          <a:p>
            <a:r>
              <a:rPr lang="zh-CN" altLang="en-US" sz="6000" b="1" dirty="0">
                <a:solidFill>
                  <a:srgbClr val="0070C0"/>
                </a:solidFill>
                <a:cs typeface="+mn-ea"/>
                <a:sym typeface="+mn-lt"/>
              </a:rPr>
              <a:t>为什么要反违章？</a:t>
            </a:r>
          </a:p>
        </p:txBody>
      </p:sp>
      <p:sp>
        <p:nvSpPr>
          <p:cNvPr id="42" name="TextBox 23"/>
          <p:cNvSpPr txBox="1"/>
          <p:nvPr/>
        </p:nvSpPr>
        <p:spPr>
          <a:xfrm>
            <a:off x="930293" y="2501776"/>
            <a:ext cx="3877904" cy="584605"/>
          </a:xfrm>
          <a:prstGeom prst="rect">
            <a:avLst/>
          </a:prstGeom>
          <a:noFill/>
        </p:spPr>
        <p:txBody>
          <a:bodyPr wrap="none" lIns="91400" tIns="45699" rIns="91400" bIns="45699" rtlCol="0">
            <a:spAutoFit/>
          </a:bodyPr>
          <a:lstStyle/>
          <a:p>
            <a:r>
              <a:rPr lang="zh-CN" altLang="en-US" sz="3200" dirty="0">
                <a:solidFill>
                  <a:schemeClr val="tx1">
                    <a:lumMod val="65000"/>
                    <a:lumOff val="35000"/>
                  </a:schemeClr>
                </a:solidFill>
                <a:cs typeface="+mn-ea"/>
                <a:sym typeface="+mn-lt"/>
              </a:rPr>
              <a:t>违章现象是普遍存在</a:t>
            </a:r>
          </a:p>
        </p:txBody>
      </p:sp>
      <p:sp>
        <p:nvSpPr>
          <p:cNvPr id="43" name="TextBox 24"/>
          <p:cNvSpPr txBox="1"/>
          <p:nvPr/>
        </p:nvSpPr>
        <p:spPr>
          <a:xfrm>
            <a:off x="1031487" y="3802365"/>
            <a:ext cx="5761433" cy="1200286"/>
          </a:xfrm>
          <a:prstGeom prst="rect">
            <a:avLst/>
          </a:prstGeom>
          <a:noFill/>
        </p:spPr>
        <p:txBody>
          <a:bodyPr wrap="none" lIns="91400" tIns="45699" rIns="91400" bIns="45699" rtlCol="0">
            <a:spAutoFit/>
          </a:bodyPr>
          <a:lstStyle/>
          <a:p>
            <a:r>
              <a:rPr lang="zh-CN" altLang="en-US" sz="3600" b="1" dirty="0">
                <a:solidFill>
                  <a:schemeClr val="tx1">
                    <a:lumMod val="65000"/>
                    <a:lumOff val="35000"/>
                  </a:schemeClr>
                </a:solidFill>
                <a:cs typeface="+mn-ea"/>
                <a:sym typeface="+mn-lt"/>
              </a:rPr>
              <a:t>杜绝违章现象是企业预防事</a:t>
            </a:r>
            <a:endParaRPr lang="en-US" altLang="zh-CN" sz="3600" b="1" dirty="0">
              <a:solidFill>
                <a:schemeClr val="tx1">
                  <a:lumMod val="65000"/>
                  <a:lumOff val="35000"/>
                </a:schemeClr>
              </a:solidFill>
              <a:cs typeface="+mn-ea"/>
              <a:sym typeface="+mn-lt"/>
            </a:endParaRPr>
          </a:p>
          <a:p>
            <a:pPr algn="ctr"/>
            <a:r>
              <a:rPr lang="zh-CN" altLang="en-US" sz="3600" b="1" dirty="0">
                <a:solidFill>
                  <a:schemeClr val="tx1">
                    <a:lumMod val="65000"/>
                    <a:lumOff val="35000"/>
                  </a:schemeClr>
                </a:solidFill>
                <a:cs typeface="+mn-ea"/>
                <a:sym typeface="+mn-lt"/>
              </a:rPr>
              <a:t>故发生的重要手段</a:t>
            </a:r>
          </a:p>
        </p:txBody>
      </p:sp>
      <p:sp>
        <p:nvSpPr>
          <p:cNvPr id="44" name="TextBox 25"/>
          <p:cNvSpPr txBox="1"/>
          <p:nvPr/>
        </p:nvSpPr>
        <p:spPr>
          <a:xfrm>
            <a:off x="842735" y="5213699"/>
            <a:ext cx="1979948" cy="399939"/>
          </a:xfrm>
          <a:prstGeom prst="rect">
            <a:avLst/>
          </a:prstGeom>
          <a:noFill/>
        </p:spPr>
        <p:txBody>
          <a:bodyPr wrap="none" lIns="91400" tIns="45699" rIns="91400" bIns="45699" rtlCol="0">
            <a:spAutoFit/>
          </a:bodyPr>
          <a:lstStyle/>
          <a:p>
            <a:r>
              <a:rPr lang="zh-CN" altLang="en-US" sz="2000" b="1" dirty="0">
                <a:solidFill>
                  <a:schemeClr val="tx1">
                    <a:lumMod val="65000"/>
                    <a:lumOff val="35000"/>
                  </a:schemeClr>
                </a:solidFill>
                <a:cs typeface="+mn-ea"/>
                <a:sym typeface="+mn-lt"/>
              </a:rPr>
              <a:t>避免受到惩罚！</a:t>
            </a:r>
          </a:p>
        </p:txBody>
      </p:sp>
      <p:sp>
        <p:nvSpPr>
          <p:cNvPr id="45" name="TextBox 26"/>
          <p:cNvSpPr txBox="1"/>
          <p:nvPr/>
        </p:nvSpPr>
        <p:spPr>
          <a:xfrm>
            <a:off x="3300155" y="5071367"/>
            <a:ext cx="4698641" cy="584733"/>
          </a:xfrm>
          <a:prstGeom prst="rect">
            <a:avLst/>
          </a:prstGeom>
          <a:noFill/>
        </p:spPr>
        <p:txBody>
          <a:bodyPr wrap="none" lIns="91400" tIns="45699" rIns="91400" bIns="45699" rtlCol="0">
            <a:spAutoFit/>
          </a:bodyPr>
          <a:lstStyle/>
          <a:p>
            <a:r>
              <a:rPr lang="zh-CN" altLang="en-US" sz="3200" dirty="0">
                <a:solidFill>
                  <a:schemeClr val="tx1">
                    <a:lumMod val="65000"/>
                    <a:lumOff val="35000"/>
                  </a:schemeClr>
                </a:solidFill>
                <a:cs typeface="+mn-ea"/>
                <a:sym typeface="+mn-lt"/>
              </a:rPr>
              <a:t>员工鲜血和生命换来的！</a:t>
            </a:r>
          </a:p>
        </p:txBody>
      </p:sp>
      <p:sp>
        <p:nvSpPr>
          <p:cNvPr id="46" name="TextBox 27"/>
          <p:cNvSpPr txBox="1"/>
          <p:nvPr/>
        </p:nvSpPr>
        <p:spPr>
          <a:xfrm>
            <a:off x="3445930" y="3231655"/>
            <a:ext cx="2492909" cy="399939"/>
          </a:xfrm>
          <a:prstGeom prst="rect">
            <a:avLst/>
          </a:prstGeom>
          <a:noFill/>
        </p:spPr>
        <p:txBody>
          <a:bodyPr wrap="none" lIns="91400" tIns="45699" rIns="91400" bIns="45699" rtlCol="0">
            <a:spAutoFit/>
          </a:bodyPr>
          <a:lstStyle/>
          <a:p>
            <a:r>
              <a:rPr lang="zh-CN" altLang="en-US" sz="2000" b="1" dirty="0">
                <a:solidFill>
                  <a:schemeClr val="tx1">
                    <a:lumMod val="65000"/>
                    <a:lumOff val="35000"/>
                  </a:schemeClr>
                </a:solidFill>
                <a:cs typeface="+mn-ea"/>
                <a:sym typeface="+mn-lt"/>
              </a:rPr>
              <a:t>违章危害员工生命！</a:t>
            </a:r>
          </a:p>
        </p:txBody>
      </p:sp>
      <p:sp>
        <p:nvSpPr>
          <p:cNvPr id="47" name="TextBox 28"/>
          <p:cNvSpPr txBox="1"/>
          <p:nvPr/>
        </p:nvSpPr>
        <p:spPr>
          <a:xfrm>
            <a:off x="5160389" y="2398245"/>
            <a:ext cx="2646798" cy="461622"/>
          </a:xfrm>
          <a:prstGeom prst="rect">
            <a:avLst/>
          </a:prstGeom>
          <a:noFill/>
        </p:spPr>
        <p:txBody>
          <a:bodyPr wrap="none" lIns="91400" tIns="45699" rIns="91400" bIns="45699" rtlCol="0">
            <a:spAutoFit/>
          </a:bodyPr>
          <a:lstStyle/>
          <a:p>
            <a:r>
              <a:rPr lang="zh-CN" altLang="en-US" sz="2400" b="1" dirty="0">
                <a:solidFill>
                  <a:schemeClr val="tx1">
                    <a:lumMod val="65000"/>
                    <a:lumOff val="35000"/>
                  </a:schemeClr>
                </a:solidFill>
                <a:cs typeface="+mn-ea"/>
                <a:sym typeface="+mn-lt"/>
              </a:rPr>
              <a:t>违章制约了生产！</a:t>
            </a:r>
          </a:p>
        </p:txBody>
      </p:sp>
      <p:sp>
        <p:nvSpPr>
          <p:cNvPr id="48" name="TextBox 29"/>
          <p:cNvSpPr txBox="1"/>
          <p:nvPr/>
        </p:nvSpPr>
        <p:spPr>
          <a:xfrm>
            <a:off x="1314812" y="5689993"/>
            <a:ext cx="3057166" cy="523050"/>
          </a:xfrm>
          <a:prstGeom prst="rect">
            <a:avLst/>
          </a:prstGeom>
          <a:noFill/>
        </p:spPr>
        <p:txBody>
          <a:bodyPr wrap="none" lIns="91400" tIns="45699" rIns="91400" bIns="45699" rtlCol="0">
            <a:spAutoFit/>
          </a:bodyPr>
          <a:lstStyle/>
          <a:p>
            <a:r>
              <a:rPr lang="zh-CN" altLang="en-US" sz="2800" b="1" dirty="0">
                <a:solidFill>
                  <a:schemeClr val="tx1">
                    <a:lumMod val="65000"/>
                    <a:lumOff val="35000"/>
                  </a:schemeClr>
                </a:solidFill>
                <a:cs typeface="+mn-ea"/>
                <a:sym typeface="+mn-lt"/>
              </a:rPr>
              <a:t>违章让人不放心！</a:t>
            </a:r>
          </a:p>
        </p:txBody>
      </p:sp>
      <p:sp>
        <p:nvSpPr>
          <p:cNvPr id="49" name="TextBox 30"/>
          <p:cNvSpPr txBox="1"/>
          <p:nvPr/>
        </p:nvSpPr>
        <p:spPr>
          <a:xfrm>
            <a:off x="672864" y="3462637"/>
            <a:ext cx="905936" cy="523178"/>
          </a:xfrm>
          <a:prstGeom prst="rect">
            <a:avLst/>
          </a:prstGeom>
          <a:noFill/>
        </p:spPr>
        <p:txBody>
          <a:bodyPr wrap="none" lIns="91400" tIns="45699" rIns="91400" bIns="45699" rtlCol="0">
            <a:spAutoFit/>
          </a:bodyPr>
          <a:lstStyle/>
          <a:p>
            <a:r>
              <a:rPr lang="en-US" altLang="zh-CN" sz="2800" b="1" dirty="0">
                <a:solidFill>
                  <a:schemeClr val="tx1">
                    <a:lumMod val="65000"/>
                    <a:lumOff val="35000"/>
                  </a:schemeClr>
                </a:solidFill>
                <a:cs typeface="+mn-ea"/>
                <a:sym typeface="+mn-lt"/>
              </a:rPr>
              <a:t>……</a:t>
            </a:r>
            <a:endParaRPr lang="zh-CN" altLang="en-US" sz="2800" b="1" dirty="0">
              <a:solidFill>
                <a:schemeClr val="tx1">
                  <a:lumMod val="65000"/>
                  <a:lumOff val="35000"/>
                </a:schemeClr>
              </a:solidFill>
              <a:cs typeface="+mn-ea"/>
              <a:sym typeface="+mn-lt"/>
            </a:endParaRPr>
          </a:p>
        </p:txBody>
      </p:sp>
      <p:sp>
        <p:nvSpPr>
          <p:cNvPr id="50" name="TextBox 31"/>
          <p:cNvSpPr txBox="1"/>
          <p:nvPr/>
        </p:nvSpPr>
        <p:spPr>
          <a:xfrm>
            <a:off x="4178495" y="5627058"/>
            <a:ext cx="649456" cy="369289"/>
          </a:xfrm>
          <a:prstGeom prst="rect">
            <a:avLst/>
          </a:prstGeom>
          <a:noFill/>
        </p:spPr>
        <p:txBody>
          <a:bodyPr wrap="none" lIns="91400" tIns="45699" rIns="91400" bIns="45699" rtlCol="0">
            <a:spAutoFit/>
          </a:bodyPr>
          <a:lstStyle/>
          <a:p>
            <a:r>
              <a:rPr lang="en-US" altLang="zh-CN" b="1" dirty="0">
                <a:solidFill>
                  <a:schemeClr val="tx1">
                    <a:lumMod val="65000"/>
                    <a:lumOff val="35000"/>
                  </a:schemeClr>
                </a:solidFill>
                <a:cs typeface="+mn-ea"/>
                <a:sym typeface="+mn-lt"/>
              </a:rPr>
              <a:t>……</a:t>
            </a:r>
            <a:endParaRPr lang="zh-CN" altLang="en-US" b="1" dirty="0">
              <a:solidFill>
                <a:schemeClr val="tx1">
                  <a:lumMod val="65000"/>
                  <a:lumOff val="35000"/>
                </a:schemeClr>
              </a:solidFill>
              <a:cs typeface="+mn-ea"/>
              <a:sym typeface="+mn-lt"/>
            </a:endParaRPr>
          </a:p>
        </p:txBody>
      </p:sp>
      <p:sp>
        <p:nvSpPr>
          <p:cNvPr id="51" name="TextBox 32"/>
          <p:cNvSpPr txBox="1"/>
          <p:nvPr/>
        </p:nvSpPr>
        <p:spPr>
          <a:xfrm>
            <a:off x="5891136" y="4564918"/>
            <a:ext cx="1800412" cy="369289"/>
          </a:xfrm>
          <a:prstGeom prst="rect">
            <a:avLst/>
          </a:prstGeom>
          <a:noFill/>
        </p:spPr>
        <p:txBody>
          <a:bodyPr wrap="none" lIns="91400" tIns="45699" rIns="91400" bIns="45699" rtlCol="0">
            <a:spAutoFit/>
          </a:bodyPr>
          <a:lstStyle/>
          <a:p>
            <a:r>
              <a:rPr lang="zh-CN" altLang="en-US" dirty="0">
                <a:solidFill>
                  <a:schemeClr val="tx1">
                    <a:lumMod val="65000"/>
                    <a:lumOff val="35000"/>
                  </a:schemeClr>
                </a:solidFill>
                <a:cs typeface="+mn-ea"/>
                <a:sym typeface="+mn-lt"/>
              </a:rPr>
              <a:t>想吃日式料理！</a:t>
            </a:r>
          </a:p>
        </p:txBody>
      </p:sp>
      <p:sp>
        <p:nvSpPr>
          <p:cNvPr id="52" name="TextBox 33"/>
          <p:cNvSpPr txBox="1"/>
          <p:nvPr/>
        </p:nvSpPr>
        <p:spPr>
          <a:xfrm>
            <a:off x="6113485" y="3107368"/>
            <a:ext cx="902730" cy="523178"/>
          </a:xfrm>
          <a:prstGeom prst="rect">
            <a:avLst/>
          </a:prstGeom>
          <a:noFill/>
        </p:spPr>
        <p:txBody>
          <a:bodyPr wrap="none" lIns="91400" tIns="45699" rIns="91400" bIns="45699" rtlCol="0">
            <a:spAutoFit/>
          </a:bodyPr>
          <a:lstStyle/>
          <a:p>
            <a:r>
              <a:rPr lang="en-US" altLang="zh-CN" sz="2800" dirty="0">
                <a:solidFill>
                  <a:schemeClr val="tx1">
                    <a:lumMod val="65000"/>
                    <a:lumOff val="35000"/>
                  </a:schemeClr>
                </a:solidFill>
                <a:cs typeface="+mn-ea"/>
                <a:sym typeface="+mn-lt"/>
              </a:rPr>
              <a:t>……</a:t>
            </a:r>
            <a:endParaRPr lang="zh-CN" altLang="en-US" sz="2800" dirty="0">
              <a:solidFill>
                <a:schemeClr val="tx1">
                  <a:lumMod val="65000"/>
                  <a:lumOff val="35000"/>
                </a:schemeClr>
              </a:solidFill>
              <a:cs typeface="+mn-ea"/>
              <a:sym typeface="+mn-lt"/>
            </a:endParaRPr>
          </a:p>
        </p:txBody>
      </p:sp>
      <p:pic>
        <p:nvPicPr>
          <p:cNvPr id="53" name="Picture 3" descr="C:\Users\user\Desktop\pic985.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710996" y="2608016"/>
            <a:ext cx="4015861" cy="3098907"/>
          </a:xfrm>
          <a:prstGeom prst="rect">
            <a:avLst/>
          </a:prstGeom>
          <a:noFill/>
          <a:ln w="28575">
            <a:solidFill>
              <a:srgbClr val="0070C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7" name="文本框 26"/>
          <p:cNvSpPr txBox="1"/>
          <p:nvPr/>
        </p:nvSpPr>
        <p:spPr>
          <a:xfrm>
            <a:off x="1469201" y="249141"/>
            <a:ext cx="5110280" cy="584775"/>
          </a:xfrm>
          <a:prstGeom prst="rect">
            <a:avLst/>
          </a:prstGeom>
          <a:noFill/>
        </p:spPr>
        <p:txBody>
          <a:bodyPr wrap="square" rtlCol="0">
            <a:spAutoFit/>
          </a:bodyPr>
          <a:lstStyle>
            <a:defPPr>
              <a:defRPr lang="zh-CN"/>
            </a:defPPr>
            <a:lvl1pPr algn="ctr">
              <a:defRPr sz="2800" b="1">
                <a:latin typeface="+mj-ea"/>
                <a:ea typeface="+mj-ea"/>
              </a:defRPr>
            </a:lvl1pPr>
          </a:lstStyle>
          <a:p>
            <a:pPr algn="l"/>
            <a:r>
              <a:rPr lang="zh-CN" altLang="en-US" sz="3200" dirty="0">
                <a:latin typeface="+mn-lt"/>
                <a:ea typeface="+mn-ea"/>
                <a:cs typeface="+mn-ea"/>
                <a:sym typeface="+mn-lt"/>
              </a:rPr>
              <a:t>为什么要反违章</a:t>
            </a:r>
          </a:p>
        </p:txBody>
      </p:sp>
    </p:spTree>
    <p:custDataLst>
      <p:tags r:id="rId1"/>
    </p:custData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500" fill="hold"/>
                                            <p:tgtEl>
                                              <p:spTgt spid="53"/>
                                            </p:tgtEl>
                                            <p:attrNameLst>
                                              <p:attrName>ppt_w</p:attrName>
                                            </p:attrNameLst>
                                          </p:cBhvr>
                                          <p:tavLst>
                                            <p:tav tm="0">
                                              <p:val>
                                                <p:fltVal val="0"/>
                                              </p:val>
                                            </p:tav>
                                            <p:tav tm="100000">
                                              <p:val>
                                                <p:strVal val="#ppt_w"/>
                                              </p:val>
                                            </p:tav>
                                          </p:tavLst>
                                        </p:anim>
                                        <p:anim calcmode="lin" valueType="num">
                                          <p:cBhvr>
                                            <p:cTn id="8" dur="500" fill="hold"/>
                                            <p:tgtEl>
                                              <p:spTgt spid="5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 presetClass="entr" presetSubtype="4" fill="hold" grpId="0" nodeType="afterEffect" p14:presetBounceEnd="33000">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14:bounceEnd="33000">
                                          <p:cBhvr additive="base">
                                            <p:cTn id="12" dur="300" fill="hold"/>
                                            <p:tgtEl>
                                              <p:spTgt spid="41"/>
                                            </p:tgtEl>
                                            <p:attrNameLst>
                                              <p:attrName>ppt_x</p:attrName>
                                            </p:attrNameLst>
                                          </p:cBhvr>
                                          <p:tavLst>
                                            <p:tav tm="0">
                                              <p:val>
                                                <p:strVal val="#ppt_x"/>
                                              </p:val>
                                            </p:tav>
                                            <p:tav tm="100000">
                                              <p:val>
                                                <p:strVal val="#ppt_x"/>
                                              </p:val>
                                            </p:tav>
                                          </p:tavLst>
                                        </p:anim>
                                        <p:anim calcmode="lin" valueType="num" p14:bounceEnd="33000">
                                          <p:cBhvr additive="base">
                                            <p:cTn id="13" dur="300" fill="hold"/>
                                            <p:tgtEl>
                                              <p:spTgt spid="41"/>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6" presetClass="emph" presetSubtype="0" fill="hold" grpId="1" nodeType="afterEffect">
                                      <p:stCondLst>
                                        <p:cond delay="1000"/>
                                      </p:stCondLst>
                                      <p:childTnLst>
                                        <p:animEffect transition="out" filter="fade">
                                          <p:cBhvr>
                                            <p:cTn id="16" dur="500" tmFilter="0, 0; .2, .5; .8, .5; 1, 0"/>
                                            <p:tgtEl>
                                              <p:spTgt spid="41"/>
                                            </p:tgtEl>
                                          </p:cBhvr>
                                        </p:animEffect>
                                        <p:animScale>
                                          <p:cBhvr>
                                            <p:cTn id="17" dur="250" autoRev="1" fill="hold"/>
                                            <p:tgtEl>
                                              <p:spTgt spid="41"/>
                                            </p:tgtEl>
                                          </p:cBhvr>
                                          <p:by x="105000" y="105000"/>
                                        </p:animScale>
                                      </p:childTnLst>
                                    </p:cTn>
                                  </p:par>
                                </p:childTnLst>
                              </p:cTn>
                            </p:par>
                            <p:par>
                              <p:cTn id="18" fill="hold">
                                <p:stCondLst>
                                  <p:cond delay="2500"/>
                                </p:stCondLst>
                                <p:childTnLst>
                                  <p:par>
                                    <p:cTn id="19" presetID="2" presetClass="entr" presetSubtype="1" fill="hold" grpId="0" nodeType="afterEffect" p14:presetBounceEnd="40000">
                                      <p:stCondLst>
                                        <p:cond delay="200"/>
                                      </p:stCondLst>
                                      <p:childTnLst>
                                        <p:set>
                                          <p:cBhvr>
                                            <p:cTn id="20" dur="1" fill="hold">
                                              <p:stCondLst>
                                                <p:cond delay="0"/>
                                              </p:stCondLst>
                                            </p:cTn>
                                            <p:tgtEl>
                                              <p:spTgt spid="42"/>
                                            </p:tgtEl>
                                            <p:attrNameLst>
                                              <p:attrName>style.visibility</p:attrName>
                                            </p:attrNameLst>
                                          </p:cBhvr>
                                          <p:to>
                                            <p:strVal val="visible"/>
                                          </p:to>
                                        </p:set>
                                        <p:anim calcmode="lin" valueType="num" p14:bounceEnd="40000">
                                          <p:cBhvr additive="base">
                                            <p:cTn id="21" dur="500" fill="hold"/>
                                            <p:tgtEl>
                                              <p:spTgt spid="42"/>
                                            </p:tgtEl>
                                            <p:attrNameLst>
                                              <p:attrName>ppt_x</p:attrName>
                                            </p:attrNameLst>
                                          </p:cBhvr>
                                          <p:tavLst>
                                            <p:tav tm="0">
                                              <p:val>
                                                <p:strVal val="#ppt_x"/>
                                              </p:val>
                                            </p:tav>
                                            <p:tav tm="100000">
                                              <p:val>
                                                <p:strVal val="#ppt_x"/>
                                              </p:val>
                                            </p:tav>
                                          </p:tavLst>
                                        </p:anim>
                                        <p:anim calcmode="lin" valueType="num" p14:bounceEnd="40000">
                                          <p:cBhvr additive="base">
                                            <p:cTn id="22" dur="500" fill="hold"/>
                                            <p:tgtEl>
                                              <p:spTgt spid="42"/>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14:presetBounceEnd="40000">
                                      <p:stCondLst>
                                        <p:cond delay="1500"/>
                                      </p:stCondLst>
                                      <p:childTnLst>
                                        <p:set>
                                          <p:cBhvr>
                                            <p:cTn id="24" dur="1" fill="hold">
                                              <p:stCondLst>
                                                <p:cond delay="0"/>
                                              </p:stCondLst>
                                            </p:cTn>
                                            <p:tgtEl>
                                              <p:spTgt spid="43"/>
                                            </p:tgtEl>
                                            <p:attrNameLst>
                                              <p:attrName>style.visibility</p:attrName>
                                            </p:attrNameLst>
                                          </p:cBhvr>
                                          <p:to>
                                            <p:strVal val="visible"/>
                                          </p:to>
                                        </p:set>
                                        <p:anim calcmode="lin" valueType="num" p14:bounceEnd="40000">
                                          <p:cBhvr additive="base">
                                            <p:cTn id="25" dur="500" fill="hold"/>
                                            <p:tgtEl>
                                              <p:spTgt spid="43"/>
                                            </p:tgtEl>
                                            <p:attrNameLst>
                                              <p:attrName>ppt_x</p:attrName>
                                            </p:attrNameLst>
                                          </p:cBhvr>
                                          <p:tavLst>
                                            <p:tav tm="0">
                                              <p:val>
                                                <p:strVal val="#ppt_x"/>
                                              </p:val>
                                            </p:tav>
                                            <p:tav tm="100000">
                                              <p:val>
                                                <p:strVal val="#ppt_x"/>
                                              </p:val>
                                            </p:tav>
                                          </p:tavLst>
                                        </p:anim>
                                        <p:anim calcmode="lin" valueType="num" p14:bounceEnd="40000">
                                          <p:cBhvr additive="base">
                                            <p:cTn id="26" dur="500" fill="hold"/>
                                            <p:tgtEl>
                                              <p:spTgt spid="43"/>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14:presetBounceEnd="40000">
                                      <p:stCondLst>
                                        <p:cond delay="3000"/>
                                      </p:stCondLst>
                                      <p:childTnLst>
                                        <p:set>
                                          <p:cBhvr>
                                            <p:cTn id="28" dur="1" fill="hold">
                                              <p:stCondLst>
                                                <p:cond delay="0"/>
                                              </p:stCondLst>
                                            </p:cTn>
                                            <p:tgtEl>
                                              <p:spTgt spid="44"/>
                                            </p:tgtEl>
                                            <p:attrNameLst>
                                              <p:attrName>style.visibility</p:attrName>
                                            </p:attrNameLst>
                                          </p:cBhvr>
                                          <p:to>
                                            <p:strVal val="visible"/>
                                          </p:to>
                                        </p:set>
                                        <p:anim calcmode="lin" valueType="num" p14:bounceEnd="40000">
                                          <p:cBhvr additive="base">
                                            <p:cTn id="29" dur="500" fill="hold"/>
                                            <p:tgtEl>
                                              <p:spTgt spid="44"/>
                                            </p:tgtEl>
                                            <p:attrNameLst>
                                              <p:attrName>ppt_x</p:attrName>
                                            </p:attrNameLst>
                                          </p:cBhvr>
                                          <p:tavLst>
                                            <p:tav tm="0">
                                              <p:val>
                                                <p:strVal val="#ppt_x"/>
                                              </p:val>
                                            </p:tav>
                                            <p:tav tm="100000">
                                              <p:val>
                                                <p:strVal val="#ppt_x"/>
                                              </p:val>
                                            </p:tav>
                                          </p:tavLst>
                                        </p:anim>
                                        <p:anim calcmode="lin" valueType="num" p14:bounceEnd="40000">
                                          <p:cBhvr additive="base">
                                            <p:cTn id="30" dur="500" fill="hold"/>
                                            <p:tgtEl>
                                              <p:spTgt spid="44"/>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14:presetBounceEnd="40000">
                                      <p:stCondLst>
                                        <p:cond delay="2000"/>
                                      </p:stCondLst>
                                      <p:childTnLst>
                                        <p:set>
                                          <p:cBhvr>
                                            <p:cTn id="32" dur="1" fill="hold">
                                              <p:stCondLst>
                                                <p:cond delay="0"/>
                                              </p:stCondLst>
                                            </p:cTn>
                                            <p:tgtEl>
                                              <p:spTgt spid="45"/>
                                            </p:tgtEl>
                                            <p:attrNameLst>
                                              <p:attrName>style.visibility</p:attrName>
                                            </p:attrNameLst>
                                          </p:cBhvr>
                                          <p:to>
                                            <p:strVal val="visible"/>
                                          </p:to>
                                        </p:set>
                                        <p:anim calcmode="lin" valueType="num" p14:bounceEnd="40000">
                                          <p:cBhvr additive="base">
                                            <p:cTn id="33" dur="500" fill="hold"/>
                                            <p:tgtEl>
                                              <p:spTgt spid="45"/>
                                            </p:tgtEl>
                                            <p:attrNameLst>
                                              <p:attrName>ppt_x</p:attrName>
                                            </p:attrNameLst>
                                          </p:cBhvr>
                                          <p:tavLst>
                                            <p:tav tm="0">
                                              <p:val>
                                                <p:strVal val="#ppt_x"/>
                                              </p:val>
                                            </p:tav>
                                            <p:tav tm="100000">
                                              <p:val>
                                                <p:strVal val="#ppt_x"/>
                                              </p:val>
                                            </p:tav>
                                          </p:tavLst>
                                        </p:anim>
                                        <p:anim calcmode="lin" valueType="num" p14:bounceEnd="40000">
                                          <p:cBhvr additive="base">
                                            <p:cTn id="34" dur="500" fill="hold"/>
                                            <p:tgtEl>
                                              <p:spTgt spid="45"/>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14:presetBounceEnd="40000">
                                      <p:stCondLst>
                                        <p:cond delay="3000"/>
                                      </p:stCondLst>
                                      <p:childTnLst>
                                        <p:set>
                                          <p:cBhvr>
                                            <p:cTn id="36" dur="1" fill="hold">
                                              <p:stCondLst>
                                                <p:cond delay="0"/>
                                              </p:stCondLst>
                                            </p:cTn>
                                            <p:tgtEl>
                                              <p:spTgt spid="46"/>
                                            </p:tgtEl>
                                            <p:attrNameLst>
                                              <p:attrName>style.visibility</p:attrName>
                                            </p:attrNameLst>
                                          </p:cBhvr>
                                          <p:to>
                                            <p:strVal val="visible"/>
                                          </p:to>
                                        </p:set>
                                        <p:anim calcmode="lin" valueType="num" p14:bounceEnd="40000">
                                          <p:cBhvr additive="base">
                                            <p:cTn id="37" dur="500" fill="hold"/>
                                            <p:tgtEl>
                                              <p:spTgt spid="46"/>
                                            </p:tgtEl>
                                            <p:attrNameLst>
                                              <p:attrName>ppt_x</p:attrName>
                                            </p:attrNameLst>
                                          </p:cBhvr>
                                          <p:tavLst>
                                            <p:tav tm="0">
                                              <p:val>
                                                <p:strVal val="#ppt_x"/>
                                              </p:val>
                                            </p:tav>
                                            <p:tav tm="100000">
                                              <p:val>
                                                <p:strVal val="#ppt_x"/>
                                              </p:val>
                                            </p:tav>
                                          </p:tavLst>
                                        </p:anim>
                                        <p:anim calcmode="lin" valueType="num" p14:bounceEnd="40000">
                                          <p:cBhvr additive="base">
                                            <p:cTn id="38" dur="500" fill="hold"/>
                                            <p:tgtEl>
                                              <p:spTgt spid="46"/>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14:presetBounceEnd="40000">
                                      <p:stCondLst>
                                        <p:cond delay="800"/>
                                      </p:stCondLst>
                                      <p:childTnLst>
                                        <p:set>
                                          <p:cBhvr>
                                            <p:cTn id="40" dur="1" fill="hold">
                                              <p:stCondLst>
                                                <p:cond delay="0"/>
                                              </p:stCondLst>
                                            </p:cTn>
                                            <p:tgtEl>
                                              <p:spTgt spid="47"/>
                                            </p:tgtEl>
                                            <p:attrNameLst>
                                              <p:attrName>style.visibility</p:attrName>
                                            </p:attrNameLst>
                                          </p:cBhvr>
                                          <p:to>
                                            <p:strVal val="visible"/>
                                          </p:to>
                                        </p:set>
                                        <p:anim calcmode="lin" valueType="num" p14:bounceEnd="40000">
                                          <p:cBhvr additive="base">
                                            <p:cTn id="41" dur="500" fill="hold"/>
                                            <p:tgtEl>
                                              <p:spTgt spid="47"/>
                                            </p:tgtEl>
                                            <p:attrNameLst>
                                              <p:attrName>ppt_x</p:attrName>
                                            </p:attrNameLst>
                                          </p:cBhvr>
                                          <p:tavLst>
                                            <p:tav tm="0">
                                              <p:val>
                                                <p:strVal val="#ppt_x"/>
                                              </p:val>
                                            </p:tav>
                                            <p:tav tm="100000">
                                              <p:val>
                                                <p:strVal val="#ppt_x"/>
                                              </p:val>
                                            </p:tav>
                                          </p:tavLst>
                                        </p:anim>
                                        <p:anim calcmode="lin" valueType="num" p14:bounceEnd="40000">
                                          <p:cBhvr additive="base">
                                            <p:cTn id="42" dur="500" fill="hold"/>
                                            <p:tgtEl>
                                              <p:spTgt spid="47"/>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14:presetBounceEnd="40000">
                                      <p:stCondLst>
                                        <p:cond delay="3000"/>
                                      </p:stCondLst>
                                      <p:childTnLst>
                                        <p:set>
                                          <p:cBhvr>
                                            <p:cTn id="44" dur="1" fill="hold">
                                              <p:stCondLst>
                                                <p:cond delay="0"/>
                                              </p:stCondLst>
                                            </p:cTn>
                                            <p:tgtEl>
                                              <p:spTgt spid="48"/>
                                            </p:tgtEl>
                                            <p:attrNameLst>
                                              <p:attrName>style.visibility</p:attrName>
                                            </p:attrNameLst>
                                          </p:cBhvr>
                                          <p:to>
                                            <p:strVal val="visible"/>
                                          </p:to>
                                        </p:set>
                                        <p:anim calcmode="lin" valueType="num" p14:bounceEnd="40000">
                                          <p:cBhvr additive="base">
                                            <p:cTn id="45" dur="500" fill="hold"/>
                                            <p:tgtEl>
                                              <p:spTgt spid="48"/>
                                            </p:tgtEl>
                                            <p:attrNameLst>
                                              <p:attrName>ppt_x</p:attrName>
                                            </p:attrNameLst>
                                          </p:cBhvr>
                                          <p:tavLst>
                                            <p:tav tm="0">
                                              <p:val>
                                                <p:strVal val="#ppt_x"/>
                                              </p:val>
                                            </p:tav>
                                            <p:tav tm="100000">
                                              <p:val>
                                                <p:strVal val="#ppt_x"/>
                                              </p:val>
                                            </p:tav>
                                          </p:tavLst>
                                        </p:anim>
                                        <p:anim calcmode="lin" valueType="num" p14:bounceEnd="40000">
                                          <p:cBhvr additive="base">
                                            <p:cTn id="46" dur="500" fill="hold"/>
                                            <p:tgtEl>
                                              <p:spTgt spid="48"/>
                                            </p:tgtEl>
                                            <p:attrNameLst>
                                              <p:attrName>ppt_y</p:attrName>
                                            </p:attrNameLst>
                                          </p:cBhvr>
                                          <p:tavLst>
                                            <p:tav tm="0">
                                              <p:val>
                                                <p:strVal val="0-#ppt_h/2"/>
                                              </p:val>
                                            </p:tav>
                                            <p:tav tm="100000">
                                              <p:val>
                                                <p:strVal val="#ppt_y"/>
                                              </p:val>
                                            </p:tav>
                                          </p:tavLst>
                                        </p:anim>
                                      </p:childTnLst>
                                    </p:cTn>
                                  </p:par>
                                  <p:par>
                                    <p:cTn id="47" presetID="2" presetClass="entr" presetSubtype="1" fill="hold" grpId="0" nodeType="withEffect" p14:presetBounceEnd="40000">
                                      <p:stCondLst>
                                        <p:cond delay="2000"/>
                                      </p:stCondLst>
                                      <p:childTnLst>
                                        <p:set>
                                          <p:cBhvr>
                                            <p:cTn id="48" dur="1" fill="hold">
                                              <p:stCondLst>
                                                <p:cond delay="0"/>
                                              </p:stCondLst>
                                            </p:cTn>
                                            <p:tgtEl>
                                              <p:spTgt spid="49"/>
                                            </p:tgtEl>
                                            <p:attrNameLst>
                                              <p:attrName>style.visibility</p:attrName>
                                            </p:attrNameLst>
                                          </p:cBhvr>
                                          <p:to>
                                            <p:strVal val="visible"/>
                                          </p:to>
                                        </p:set>
                                        <p:anim calcmode="lin" valueType="num" p14:bounceEnd="40000">
                                          <p:cBhvr additive="base">
                                            <p:cTn id="49" dur="500" fill="hold"/>
                                            <p:tgtEl>
                                              <p:spTgt spid="49"/>
                                            </p:tgtEl>
                                            <p:attrNameLst>
                                              <p:attrName>ppt_x</p:attrName>
                                            </p:attrNameLst>
                                          </p:cBhvr>
                                          <p:tavLst>
                                            <p:tav tm="0">
                                              <p:val>
                                                <p:strVal val="#ppt_x"/>
                                              </p:val>
                                            </p:tav>
                                            <p:tav tm="100000">
                                              <p:val>
                                                <p:strVal val="#ppt_x"/>
                                              </p:val>
                                            </p:tav>
                                          </p:tavLst>
                                        </p:anim>
                                        <p:anim calcmode="lin" valueType="num" p14:bounceEnd="40000">
                                          <p:cBhvr additive="base">
                                            <p:cTn id="50" dur="500" fill="hold"/>
                                            <p:tgtEl>
                                              <p:spTgt spid="49"/>
                                            </p:tgtEl>
                                            <p:attrNameLst>
                                              <p:attrName>ppt_y</p:attrName>
                                            </p:attrNameLst>
                                          </p:cBhvr>
                                          <p:tavLst>
                                            <p:tav tm="0">
                                              <p:val>
                                                <p:strVal val="0-#ppt_h/2"/>
                                              </p:val>
                                            </p:tav>
                                            <p:tav tm="100000">
                                              <p:val>
                                                <p:strVal val="#ppt_y"/>
                                              </p:val>
                                            </p:tav>
                                          </p:tavLst>
                                        </p:anim>
                                      </p:childTnLst>
                                    </p:cTn>
                                  </p:par>
                                  <p:par>
                                    <p:cTn id="51" presetID="2" presetClass="entr" presetSubtype="1" fill="hold" grpId="0" nodeType="withEffect" p14:presetBounceEnd="40000">
                                      <p:stCondLst>
                                        <p:cond delay="3000"/>
                                      </p:stCondLst>
                                      <p:childTnLst>
                                        <p:set>
                                          <p:cBhvr>
                                            <p:cTn id="52" dur="1" fill="hold">
                                              <p:stCondLst>
                                                <p:cond delay="0"/>
                                              </p:stCondLst>
                                            </p:cTn>
                                            <p:tgtEl>
                                              <p:spTgt spid="50"/>
                                            </p:tgtEl>
                                            <p:attrNameLst>
                                              <p:attrName>style.visibility</p:attrName>
                                            </p:attrNameLst>
                                          </p:cBhvr>
                                          <p:to>
                                            <p:strVal val="visible"/>
                                          </p:to>
                                        </p:set>
                                        <p:anim calcmode="lin" valueType="num" p14:bounceEnd="40000">
                                          <p:cBhvr additive="base">
                                            <p:cTn id="53" dur="500" fill="hold"/>
                                            <p:tgtEl>
                                              <p:spTgt spid="50"/>
                                            </p:tgtEl>
                                            <p:attrNameLst>
                                              <p:attrName>ppt_x</p:attrName>
                                            </p:attrNameLst>
                                          </p:cBhvr>
                                          <p:tavLst>
                                            <p:tav tm="0">
                                              <p:val>
                                                <p:strVal val="#ppt_x"/>
                                              </p:val>
                                            </p:tav>
                                            <p:tav tm="100000">
                                              <p:val>
                                                <p:strVal val="#ppt_x"/>
                                              </p:val>
                                            </p:tav>
                                          </p:tavLst>
                                        </p:anim>
                                        <p:anim calcmode="lin" valueType="num" p14:bounceEnd="40000">
                                          <p:cBhvr additive="base">
                                            <p:cTn id="54" dur="500" fill="hold"/>
                                            <p:tgtEl>
                                              <p:spTgt spid="50"/>
                                            </p:tgtEl>
                                            <p:attrNameLst>
                                              <p:attrName>ppt_y</p:attrName>
                                            </p:attrNameLst>
                                          </p:cBhvr>
                                          <p:tavLst>
                                            <p:tav tm="0">
                                              <p:val>
                                                <p:strVal val="0-#ppt_h/2"/>
                                              </p:val>
                                            </p:tav>
                                            <p:tav tm="100000">
                                              <p:val>
                                                <p:strVal val="#ppt_y"/>
                                              </p:val>
                                            </p:tav>
                                          </p:tavLst>
                                        </p:anim>
                                      </p:childTnLst>
                                    </p:cTn>
                                  </p:par>
                                  <p:par>
                                    <p:cTn id="55" presetID="2" presetClass="entr" presetSubtype="1" fill="hold" grpId="0" nodeType="withEffect" p14:presetBounceEnd="40000">
                                      <p:stCondLst>
                                        <p:cond delay="1500"/>
                                      </p:stCondLst>
                                      <p:childTnLst>
                                        <p:set>
                                          <p:cBhvr>
                                            <p:cTn id="56" dur="1" fill="hold">
                                              <p:stCondLst>
                                                <p:cond delay="0"/>
                                              </p:stCondLst>
                                            </p:cTn>
                                            <p:tgtEl>
                                              <p:spTgt spid="51"/>
                                            </p:tgtEl>
                                            <p:attrNameLst>
                                              <p:attrName>style.visibility</p:attrName>
                                            </p:attrNameLst>
                                          </p:cBhvr>
                                          <p:to>
                                            <p:strVal val="visible"/>
                                          </p:to>
                                        </p:set>
                                        <p:anim calcmode="lin" valueType="num" p14:bounceEnd="40000">
                                          <p:cBhvr additive="base">
                                            <p:cTn id="57" dur="500" fill="hold"/>
                                            <p:tgtEl>
                                              <p:spTgt spid="51"/>
                                            </p:tgtEl>
                                            <p:attrNameLst>
                                              <p:attrName>ppt_x</p:attrName>
                                            </p:attrNameLst>
                                          </p:cBhvr>
                                          <p:tavLst>
                                            <p:tav tm="0">
                                              <p:val>
                                                <p:strVal val="#ppt_x"/>
                                              </p:val>
                                            </p:tav>
                                            <p:tav tm="100000">
                                              <p:val>
                                                <p:strVal val="#ppt_x"/>
                                              </p:val>
                                            </p:tav>
                                          </p:tavLst>
                                        </p:anim>
                                        <p:anim calcmode="lin" valueType="num" p14:bounceEnd="40000">
                                          <p:cBhvr additive="base">
                                            <p:cTn id="58" dur="500" fill="hold"/>
                                            <p:tgtEl>
                                              <p:spTgt spid="51"/>
                                            </p:tgtEl>
                                            <p:attrNameLst>
                                              <p:attrName>ppt_y</p:attrName>
                                            </p:attrNameLst>
                                          </p:cBhvr>
                                          <p:tavLst>
                                            <p:tav tm="0">
                                              <p:val>
                                                <p:strVal val="0-#ppt_h/2"/>
                                              </p:val>
                                            </p:tav>
                                            <p:tav tm="100000">
                                              <p:val>
                                                <p:strVal val="#ppt_y"/>
                                              </p:val>
                                            </p:tav>
                                          </p:tavLst>
                                        </p:anim>
                                      </p:childTnLst>
                                    </p:cTn>
                                  </p:par>
                                  <p:par>
                                    <p:cTn id="59" presetID="2" presetClass="entr" presetSubtype="1" fill="hold" grpId="0" nodeType="withEffect" p14:presetBounceEnd="40000">
                                      <p:stCondLst>
                                        <p:cond delay="3000"/>
                                      </p:stCondLst>
                                      <p:childTnLst>
                                        <p:set>
                                          <p:cBhvr>
                                            <p:cTn id="60" dur="1" fill="hold">
                                              <p:stCondLst>
                                                <p:cond delay="0"/>
                                              </p:stCondLst>
                                            </p:cTn>
                                            <p:tgtEl>
                                              <p:spTgt spid="52"/>
                                            </p:tgtEl>
                                            <p:attrNameLst>
                                              <p:attrName>style.visibility</p:attrName>
                                            </p:attrNameLst>
                                          </p:cBhvr>
                                          <p:to>
                                            <p:strVal val="visible"/>
                                          </p:to>
                                        </p:set>
                                        <p:anim calcmode="lin" valueType="num" p14:bounceEnd="40000">
                                          <p:cBhvr additive="base">
                                            <p:cTn id="61" dur="500" fill="hold"/>
                                            <p:tgtEl>
                                              <p:spTgt spid="52"/>
                                            </p:tgtEl>
                                            <p:attrNameLst>
                                              <p:attrName>ppt_x</p:attrName>
                                            </p:attrNameLst>
                                          </p:cBhvr>
                                          <p:tavLst>
                                            <p:tav tm="0">
                                              <p:val>
                                                <p:strVal val="#ppt_x"/>
                                              </p:val>
                                            </p:tav>
                                            <p:tav tm="100000">
                                              <p:val>
                                                <p:strVal val="#ppt_x"/>
                                              </p:val>
                                            </p:tav>
                                          </p:tavLst>
                                        </p:anim>
                                        <p:anim calcmode="lin" valueType="num" p14:bounceEnd="40000">
                                          <p:cBhvr additive="base">
                                            <p:cTn id="62" dur="500" fill="hold"/>
                                            <p:tgtEl>
                                              <p:spTgt spid="5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1" grpId="1"/>
          <p:bldP spid="42" grpId="0"/>
          <p:bldP spid="43" grpId="0"/>
          <p:bldP spid="44" grpId="0"/>
          <p:bldP spid="45" grpId="0"/>
          <p:bldP spid="46" grpId="0"/>
          <p:bldP spid="47" grpId="0"/>
          <p:bldP spid="48" grpId="0"/>
          <p:bldP spid="49" grpId="0"/>
          <p:bldP spid="50" grpId="0"/>
          <p:bldP spid="51" grpId="0"/>
          <p:bldP spid="5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500" fill="hold"/>
                                            <p:tgtEl>
                                              <p:spTgt spid="53"/>
                                            </p:tgtEl>
                                            <p:attrNameLst>
                                              <p:attrName>ppt_w</p:attrName>
                                            </p:attrNameLst>
                                          </p:cBhvr>
                                          <p:tavLst>
                                            <p:tav tm="0">
                                              <p:val>
                                                <p:fltVal val="0"/>
                                              </p:val>
                                            </p:tav>
                                            <p:tav tm="100000">
                                              <p:val>
                                                <p:strVal val="#ppt_w"/>
                                              </p:val>
                                            </p:tav>
                                          </p:tavLst>
                                        </p:anim>
                                        <p:anim calcmode="lin" valueType="num">
                                          <p:cBhvr>
                                            <p:cTn id="8" dur="500" fill="hold"/>
                                            <p:tgtEl>
                                              <p:spTgt spid="5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additive="base">
                                            <p:cTn id="12" dur="300" fill="hold"/>
                                            <p:tgtEl>
                                              <p:spTgt spid="41"/>
                                            </p:tgtEl>
                                            <p:attrNameLst>
                                              <p:attrName>ppt_x</p:attrName>
                                            </p:attrNameLst>
                                          </p:cBhvr>
                                          <p:tavLst>
                                            <p:tav tm="0">
                                              <p:val>
                                                <p:strVal val="#ppt_x"/>
                                              </p:val>
                                            </p:tav>
                                            <p:tav tm="100000">
                                              <p:val>
                                                <p:strVal val="#ppt_x"/>
                                              </p:val>
                                            </p:tav>
                                          </p:tavLst>
                                        </p:anim>
                                        <p:anim calcmode="lin" valueType="num">
                                          <p:cBhvr additive="base">
                                            <p:cTn id="13" dur="300" fill="hold"/>
                                            <p:tgtEl>
                                              <p:spTgt spid="41"/>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6" presetClass="emph" presetSubtype="0" fill="hold" grpId="1" nodeType="afterEffect">
                                      <p:stCondLst>
                                        <p:cond delay="1000"/>
                                      </p:stCondLst>
                                      <p:childTnLst>
                                        <p:animEffect transition="out" filter="fade">
                                          <p:cBhvr>
                                            <p:cTn id="16" dur="500" tmFilter="0, 0; .2, .5; .8, .5; 1, 0"/>
                                            <p:tgtEl>
                                              <p:spTgt spid="41"/>
                                            </p:tgtEl>
                                          </p:cBhvr>
                                        </p:animEffect>
                                        <p:animScale>
                                          <p:cBhvr>
                                            <p:cTn id="17" dur="250" autoRev="1" fill="hold"/>
                                            <p:tgtEl>
                                              <p:spTgt spid="41"/>
                                            </p:tgtEl>
                                          </p:cBhvr>
                                          <p:by x="105000" y="105000"/>
                                        </p:animScale>
                                      </p:childTnLst>
                                    </p:cTn>
                                  </p:par>
                                </p:childTnLst>
                              </p:cTn>
                            </p:par>
                            <p:par>
                              <p:cTn id="18" fill="hold">
                                <p:stCondLst>
                                  <p:cond delay="2500"/>
                                </p:stCondLst>
                                <p:childTnLst>
                                  <p:par>
                                    <p:cTn id="19" presetID="2" presetClass="entr" presetSubtype="1" fill="hold" grpId="0" nodeType="afterEffect">
                                      <p:stCondLst>
                                        <p:cond delay="20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500" fill="hold"/>
                                            <p:tgtEl>
                                              <p:spTgt spid="42"/>
                                            </p:tgtEl>
                                            <p:attrNameLst>
                                              <p:attrName>ppt_x</p:attrName>
                                            </p:attrNameLst>
                                          </p:cBhvr>
                                          <p:tavLst>
                                            <p:tav tm="0">
                                              <p:val>
                                                <p:strVal val="#ppt_x"/>
                                              </p:val>
                                            </p:tav>
                                            <p:tav tm="100000">
                                              <p:val>
                                                <p:strVal val="#ppt_x"/>
                                              </p:val>
                                            </p:tav>
                                          </p:tavLst>
                                        </p:anim>
                                        <p:anim calcmode="lin" valueType="num">
                                          <p:cBhvr additive="base">
                                            <p:cTn id="22" dur="500" fill="hold"/>
                                            <p:tgtEl>
                                              <p:spTgt spid="42"/>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1500"/>
                                      </p:stCondLst>
                                      <p:childTnLst>
                                        <p:set>
                                          <p:cBhvr>
                                            <p:cTn id="24" dur="1" fill="hold">
                                              <p:stCondLst>
                                                <p:cond delay="0"/>
                                              </p:stCondLst>
                                            </p:cTn>
                                            <p:tgtEl>
                                              <p:spTgt spid="43"/>
                                            </p:tgtEl>
                                            <p:attrNameLst>
                                              <p:attrName>style.visibility</p:attrName>
                                            </p:attrNameLst>
                                          </p:cBhvr>
                                          <p:to>
                                            <p:strVal val="visible"/>
                                          </p:to>
                                        </p:set>
                                        <p:anim calcmode="lin" valueType="num">
                                          <p:cBhvr additive="base">
                                            <p:cTn id="25" dur="500" fill="hold"/>
                                            <p:tgtEl>
                                              <p:spTgt spid="43"/>
                                            </p:tgtEl>
                                            <p:attrNameLst>
                                              <p:attrName>ppt_x</p:attrName>
                                            </p:attrNameLst>
                                          </p:cBhvr>
                                          <p:tavLst>
                                            <p:tav tm="0">
                                              <p:val>
                                                <p:strVal val="#ppt_x"/>
                                              </p:val>
                                            </p:tav>
                                            <p:tav tm="100000">
                                              <p:val>
                                                <p:strVal val="#ppt_x"/>
                                              </p:val>
                                            </p:tav>
                                          </p:tavLst>
                                        </p:anim>
                                        <p:anim calcmode="lin" valueType="num">
                                          <p:cBhvr additive="base">
                                            <p:cTn id="26" dur="500" fill="hold"/>
                                            <p:tgtEl>
                                              <p:spTgt spid="43"/>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3000"/>
                                      </p:stCondLst>
                                      <p:childTnLst>
                                        <p:set>
                                          <p:cBhvr>
                                            <p:cTn id="28" dur="1" fill="hold">
                                              <p:stCondLst>
                                                <p:cond delay="0"/>
                                              </p:stCondLst>
                                            </p:cTn>
                                            <p:tgtEl>
                                              <p:spTgt spid="44"/>
                                            </p:tgtEl>
                                            <p:attrNameLst>
                                              <p:attrName>style.visibility</p:attrName>
                                            </p:attrNameLst>
                                          </p:cBhvr>
                                          <p:to>
                                            <p:strVal val="visible"/>
                                          </p:to>
                                        </p:set>
                                        <p:anim calcmode="lin" valueType="num">
                                          <p:cBhvr additive="base">
                                            <p:cTn id="29" dur="500" fill="hold"/>
                                            <p:tgtEl>
                                              <p:spTgt spid="44"/>
                                            </p:tgtEl>
                                            <p:attrNameLst>
                                              <p:attrName>ppt_x</p:attrName>
                                            </p:attrNameLst>
                                          </p:cBhvr>
                                          <p:tavLst>
                                            <p:tav tm="0">
                                              <p:val>
                                                <p:strVal val="#ppt_x"/>
                                              </p:val>
                                            </p:tav>
                                            <p:tav tm="100000">
                                              <p:val>
                                                <p:strVal val="#ppt_x"/>
                                              </p:val>
                                            </p:tav>
                                          </p:tavLst>
                                        </p:anim>
                                        <p:anim calcmode="lin" valueType="num">
                                          <p:cBhvr additive="base">
                                            <p:cTn id="30" dur="500" fill="hold"/>
                                            <p:tgtEl>
                                              <p:spTgt spid="44"/>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2000"/>
                                      </p:stCondLst>
                                      <p:childTnLst>
                                        <p:set>
                                          <p:cBhvr>
                                            <p:cTn id="32" dur="1" fill="hold">
                                              <p:stCondLst>
                                                <p:cond delay="0"/>
                                              </p:stCondLst>
                                            </p:cTn>
                                            <p:tgtEl>
                                              <p:spTgt spid="45"/>
                                            </p:tgtEl>
                                            <p:attrNameLst>
                                              <p:attrName>style.visibility</p:attrName>
                                            </p:attrNameLst>
                                          </p:cBhvr>
                                          <p:to>
                                            <p:strVal val="visible"/>
                                          </p:to>
                                        </p:set>
                                        <p:anim calcmode="lin" valueType="num">
                                          <p:cBhvr additive="base">
                                            <p:cTn id="33" dur="500" fill="hold"/>
                                            <p:tgtEl>
                                              <p:spTgt spid="45"/>
                                            </p:tgtEl>
                                            <p:attrNameLst>
                                              <p:attrName>ppt_x</p:attrName>
                                            </p:attrNameLst>
                                          </p:cBhvr>
                                          <p:tavLst>
                                            <p:tav tm="0">
                                              <p:val>
                                                <p:strVal val="#ppt_x"/>
                                              </p:val>
                                            </p:tav>
                                            <p:tav tm="100000">
                                              <p:val>
                                                <p:strVal val="#ppt_x"/>
                                              </p:val>
                                            </p:tav>
                                          </p:tavLst>
                                        </p:anim>
                                        <p:anim calcmode="lin" valueType="num">
                                          <p:cBhvr additive="base">
                                            <p:cTn id="34" dur="500" fill="hold"/>
                                            <p:tgtEl>
                                              <p:spTgt spid="45"/>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3000"/>
                                      </p:stCondLst>
                                      <p:childTnLst>
                                        <p:set>
                                          <p:cBhvr>
                                            <p:cTn id="36" dur="1" fill="hold">
                                              <p:stCondLst>
                                                <p:cond delay="0"/>
                                              </p:stCondLst>
                                            </p:cTn>
                                            <p:tgtEl>
                                              <p:spTgt spid="46"/>
                                            </p:tgtEl>
                                            <p:attrNameLst>
                                              <p:attrName>style.visibility</p:attrName>
                                            </p:attrNameLst>
                                          </p:cBhvr>
                                          <p:to>
                                            <p:strVal val="visible"/>
                                          </p:to>
                                        </p:set>
                                        <p:anim calcmode="lin" valueType="num">
                                          <p:cBhvr additive="base">
                                            <p:cTn id="37" dur="500" fill="hold"/>
                                            <p:tgtEl>
                                              <p:spTgt spid="46"/>
                                            </p:tgtEl>
                                            <p:attrNameLst>
                                              <p:attrName>ppt_x</p:attrName>
                                            </p:attrNameLst>
                                          </p:cBhvr>
                                          <p:tavLst>
                                            <p:tav tm="0">
                                              <p:val>
                                                <p:strVal val="#ppt_x"/>
                                              </p:val>
                                            </p:tav>
                                            <p:tav tm="100000">
                                              <p:val>
                                                <p:strVal val="#ppt_x"/>
                                              </p:val>
                                            </p:tav>
                                          </p:tavLst>
                                        </p:anim>
                                        <p:anim calcmode="lin" valueType="num">
                                          <p:cBhvr additive="base">
                                            <p:cTn id="38" dur="500" fill="hold"/>
                                            <p:tgtEl>
                                              <p:spTgt spid="46"/>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800"/>
                                      </p:stCondLst>
                                      <p:childTnLst>
                                        <p:set>
                                          <p:cBhvr>
                                            <p:cTn id="40" dur="1" fill="hold">
                                              <p:stCondLst>
                                                <p:cond delay="0"/>
                                              </p:stCondLst>
                                            </p:cTn>
                                            <p:tgtEl>
                                              <p:spTgt spid="47"/>
                                            </p:tgtEl>
                                            <p:attrNameLst>
                                              <p:attrName>style.visibility</p:attrName>
                                            </p:attrNameLst>
                                          </p:cBhvr>
                                          <p:to>
                                            <p:strVal val="visible"/>
                                          </p:to>
                                        </p:set>
                                        <p:anim calcmode="lin" valueType="num">
                                          <p:cBhvr additive="base">
                                            <p:cTn id="41" dur="500" fill="hold"/>
                                            <p:tgtEl>
                                              <p:spTgt spid="47"/>
                                            </p:tgtEl>
                                            <p:attrNameLst>
                                              <p:attrName>ppt_x</p:attrName>
                                            </p:attrNameLst>
                                          </p:cBhvr>
                                          <p:tavLst>
                                            <p:tav tm="0">
                                              <p:val>
                                                <p:strVal val="#ppt_x"/>
                                              </p:val>
                                            </p:tav>
                                            <p:tav tm="100000">
                                              <p:val>
                                                <p:strVal val="#ppt_x"/>
                                              </p:val>
                                            </p:tav>
                                          </p:tavLst>
                                        </p:anim>
                                        <p:anim calcmode="lin" valueType="num">
                                          <p:cBhvr additive="base">
                                            <p:cTn id="42" dur="500" fill="hold"/>
                                            <p:tgtEl>
                                              <p:spTgt spid="47"/>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stCondLst>
                                        <p:cond delay="3000"/>
                                      </p:stCondLst>
                                      <p:childTnLst>
                                        <p:set>
                                          <p:cBhvr>
                                            <p:cTn id="44" dur="1" fill="hold">
                                              <p:stCondLst>
                                                <p:cond delay="0"/>
                                              </p:stCondLst>
                                            </p:cTn>
                                            <p:tgtEl>
                                              <p:spTgt spid="48"/>
                                            </p:tgtEl>
                                            <p:attrNameLst>
                                              <p:attrName>style.visibility</p:attrName>
                                            </p:attrNameLst>
                                          </p:cBhvr>
                                          <p:to>
                                            <p:strVal val="visible"/>
                                          </p:to>
                                        </p:set>
                                        <p:anim calcmode="lin" valueType="num">
                                          <p:cBhvr additive="base">
                                            <p:cTn id="45" dur="500" fill="hold"/>
                                            <p:tgtEl>
                                              <p:spTgt spid="48"/>
                                            </p:tgtEl>
                                            <p:attrNameLst>
                                              <p:attrName>ppt_x</p:attrName>
                                            </p:attrNameLst>
                                          </p:cBhvr>
                                          <p:tavLst>
                                            <p:tav tm="0">
                                              <p:val>
                                                <p:strVal val="#ppt_x"/>
                                              </p:val>
                                            </p:tav>
                                            <p:tav tm="100000">
                                              <p:val>
                                                <p:strVal val="#ppt_x"/>
                                              </p:val>
                                            </p:tav>
                                          </p:tavLst>
                                        </p:anim>
                                        <p:anim calcmode="lin" valueType="num">
                                          <p:cBhvr additive="base">
                                            <p:cTn id="46" dur="500" fill="hold"/>
                                            <p:tgtEl>
                                              <p:spTgt spid="48"/>
                                            </p:tgtEl>
                                            <p:attrNameLst>
                                              <p:attrName>ppt_y</p:attrName>
                                            </p:attrNameLst>
                                          </p:cBhvr>
                                          <p:tavLst>
                                            <p:tav tm="0">
                                              <p:val>
                                                <p:strVal val="0-#ppt_h/2"/>
                                              </p:val>
                                            </p:tav>
                                            <p:tav tm="100000">
                                              <p:val>
                                                <p:strVal val="#ppt_y"/>
                                              </p:val>
                                            </p:tav>
                                          </p:tavLst>
                                        </p:anim>
                                      </p:childTnLst>
                                    </p:cTn>
                                  </p:par>
                                  <p:par>
                                    <p:cTn id="47" presetID="2" presetClass="entr" presetSubtype="1" fill="hold" grpId="0" nodeType="withEffect">
                                      <p:stCondLst>
                                        <p:cond delay="2000"/>
                                      </p:stCondLst>
                                      <p:childTnLst>
                                        <p:set>
                                          <p:cBhvr>
                                            <p:cTn id="48" dur="1" fill="hold">
                                              <p:stCondLst>
                                                <p:cond delay="0"/>
                                              </p:stCondLst>
                                            </p:cTn>
                                            <p:tgtEl>
                                              <p:spTgt spid="49"/>
                                            </p:tgtEl>
                                            <p:attrNameLst>
                                              <p:attrName>style.visibility</p:attrName>
                                            </p:attrNameLst>
                                          </p:cBhvr>
                                          <p:to>
                                            <p:strVal val="visible"/>
                                          </p:to>
                                        </p:set>
                                        <p:anim calcmode="lin" valueType="num">
                                          <p:cBhvr additive="base">
                                            <p:cTn id="49" dur="500" fill="hold"/>
                                            <p:tgtEl>
                                              <p:spTgt spid="49"/>
                                            </p:tgtEl>
                                            <p:attrNameLst>
                                              <p:attrName>ppt_x</p:attrName>
                                            </p:attrNameLst>
                                          </p:cBhvr>
                                          <p:tavLst>
                                            <p:tav tm="0">
                                              <p:val>
                                                <p:strVal val="#ppt_x"/>
                                              </p:val>
                                            </p:tav>
                                            <p:tav tm="100000">
                                              <p:val>
                                                <p:strVal val="#ppt_x"/>
                                              </p:val>
                                            </p:tav>
                                          </p:tavLst>
                                        </p:anim>
                                        <p:anim calcmode="lin" valueType="num">
                                          <p:cBhvr additive="base">
                                            <p:cTn id="50" dur="500" fill="hold"/>
                                            <p:tgtEl>
                                              <p:spTgt spid="49"/>
                                            </p:tgtEl>
                                            <p:attrNameLst>
                                              <p:attrName>ppt_y</p:attrName>
                                            </p:attrNameLst>
                                          </p:cBhvr>
                                          <p:tavLst>
                                            <p:tav tm="0">
                                              <p:val>
                                                <p:strVal val="0-#ppt_h/2"/>
                                              </p:val>
                                            </p:tav>
                                            <p:tav tm="100000">
                                              <p:val>
                                                <p:strVal val="#ppt_y"/>
                                              </p:val>
                                            </p:tav>
                                          </p:tavLst>
                                        </p:anim>
                                      </p:childTnLst>
                                    </p:cTn>
                                  </p:par>
                                  <p:par>
                                    <p:cTn id="51" presetID="2" presetClass="entr" presetSubtype="1" fill="hold" grpId="0" nodeType="withEffect">
                                      <p:stCondLst>
                                        <p:cond delay="3000"/>
                                      </p:stCondLst>
                                      <p:childTnLst>
                                        <p:set>
                                          <p:cBhvr>
                                            <p:cTn id="52" dur="1" fill="hold">
                                              <p:stCondLst>
                                                <p:cond delay="0"/>
                                              </p:stCondLst>
                                            </p:cTn>
                                            <p:tgtEl>
                                              <p:spTgt spid="50"/>
                                            </p:tgtEl>
                                            <p:attrNameLst>
                                              <p:attrName>style.visibility</p:attrName>
                                            </p:attrNameLst>
                                          </p:cBhvr>
                                          <p:to>
                                            <p:strVal val="visible"/>
                                          </p:to>
                                        </p:set>
                                        <p:anim calcmode="lin" valueType="num">
                                          <p:cBhvr additive="base">
                                            <p:cTn id="53" dur="500" fill="hold"/>
                                            <p:tgtEl>
                                              <p:spTgt spid="50"/>
                                            </p:tgtEl>
                                            <p:attrNameLst>
                                              <p:attrName>ppt_x</p:attrName>
                                            </p:attrNameLst>
                                          </p:cBhvr>
                                          <p:tavLst>
                                            <p:tav tm="0">
                                              <p:val>
                                                <p:strVal val="#ppt_x"/>
                                              </p:val>
                                            </p:tav>
                                            <p:tav tm="100000">
                                              <p:val>
                                                <p:strVal val="#ppt_x"/>
                                              </p:val>
                                            </p:tav>
                                          </p:tavLst>
                                        </p:anim>
                                        <p:anim calcmode="lin" valueType="num">
                                          <p:cBhvr additive="base">
                                            <p:cTn id="54" dur="500" fill="hold"/>
                                            <p:tgtEl>
                                              <p:spTgt spid="50"/>
                                            </p:tgtEl>
                                            <p:attrNameLst>
                                              <p:attrName>ppt_y</p:attrName>
                                            </p:attrNameLst>
                                          </p:cBhvr>
                                          <p:tavLst>
                                            <p:tav tm="0">
                                              <p:val>
                                                <p:strVal val="0-#ppt_h/2"/>
                                              </p:val>
                                            </p:tav>
                                            <p:tav tm="100000">
                                              <p:val>
                                                <p:strVal val="#ppt_y"/>
                                              </p:val>
                                            </p:tav>
                                          </p:tavLst>
                                        </p:anim>
                                      </p:childTnLst>
                                    </p:cTn>
                                  </p:par>
                                  <p:par>
                                    <p:cTn id="55" presetID="2" presetClass="entr" presetSubtype="1" fill="hold" grpId="0" nodeType="withEffect">
                                      <p:stCondLst>
                                        <p:cond delay="1500"/>
                                      </p:stCondLst>
                                      <p:childTnLst>
                                        <p:set>
                                          <p:cBhvr>
                                            <p:cTn id="56" dur="1" fill="hold">
                                              <p:stCondLst>
                                                <p:cond delay="0"/>
                                              </p:stCondLst>
                                            </p:cTn>
                                            <p:tgtEl>
                                              <p:spTgt spid="51"/>
                                            </p:tgtEl>
                                            <p:attrNameLst>
                                              <p:attrName>style.visibility</p:attrName>
                                            </p:attrNameLst>
                                          </p:cBhvr>
                                          <p:to>
                                            <p:strVal val="visible"/>
                                          </p:to>
                                        </p:set>
                                        <p:anim calcmode="lin" valueType="num">
                                          <p:cBhvr additive="base">
                                            <p:cTn id="57" dur="500" fill="hold"/>
                                            <p:tgtEl>
                                              <p:spTgt spid="51"/>
                                            </p:tgtEl>
                                            <p:attrNameLst>
                                              <p:attrName>ppt_x</p:attrName>
                                            </p:attrNameLst>
                                          </p:cBhvr>
                                          <p:tavLst>
                                            <p:tav tm="0">
                                              <p:val>
                                                <p:strVal val="#ppt_x"/>
                                              </p:val>
                                            </p:tav>
                                            <p:tav tm="100000">
                                              <p:val>
                                                <p:strVal val="#ppt_x"/>
                                              </p:val>
                                            </p:tav>
                                          </p:tavLst>
                                        </p:anim>
                                        <p:anim calcmode="lin" valueType="num">
                                          <p:cBhvr additive="base">
                                            <p:cTn id="58" dur="500" fill="hold"/>
                                            <p:tgtEl>
                                              <p:spTgt spid="51"/>
                                            </p:tgtEl>
                                            <p:attrNameLst>
                                              <p:attrName>ppt_y</p:attrName>
                                            </p:attrNameLst>
                                          </p:cBhvr>
                                          <p:tavLst>
                                            <p:tav tm="0">
                                              <p:val>
                                                <p:strVal val="0-#ppt_h/2"/>
                                              </p:val>
                                            </p:tav>
                                            <p:tav tm="100000">
                                              <p:val>
                                                <p:strVal val="#ppt_y"/>
                                              </p:val>
                                            </p:tav>
                                          </p:tavLst>
                                        </p:anim>
                                      </p:childTnLst>
                                    </p:cTn>
                                  </p:par>
                                  <p:par>
                                    <p:cTn id="59" presetID="2" presetClass="entr" presetSubtype="1" fill="hold" grpId="0" nodeType="withEffect">
                                      <p:stCondLst>
                                        <p:cond delay="3000"/>
                                      </p:stCondLst>
                                      <p:childTnLst>
                                        <p:set>
                                          <p:cBhvr>
                                            <p:cTn id="60" dur="1" fill="hold">
                                              <p:stCondLst>
                                                <p:cond delay="0"/>
                                              </p:stCondLst>
                                            </p:cTn>
                                            <p:tgtEl>
                                              <p:spTgt spid="52"/>
                                            </p:tgtEl>
                                            <p:attrNameLst>
                                              <p:attrName>style.visibility</p:attrName>
                                            </p:attrNameLst>
                                          </p:cBhvr>
                                          <p:to>
                                            <p:strVal val="visible"/>
                                          </p:to>
                                        </p:set>
                                        <p:anim calcmode="lin" valueType="num">
                                          <p:cBhvr additive="base">
                                            <p:cTn id="61" dur="500" fill="hold"/>
                                            <p:tgtEl>
                                              <p:spTgt spid="52"/>
                                            </p:tgtEl>
                                            <p:attrNameLst>
                                              <p:attrName>ppt_x</p:attrName>
                                            </p:attrNameLst>
                                          </p:cBhvr>
                                          <p:tavLst>
                                            <p:tav tm="0">
                                              <p:val>
                                                <p:strVal val="#ppt_x"/>
                                              </p:val>
                                            </p:tav>
                                            <p:tav tm="100000">
                                              <p:val>
                                                <p:strVal val="#ppt_x"/>
                                              </p:val>
                                            </p:tav>
                                          </p:tavLst>
                                        </p:anim>
                                        <p:anim calcmode="lin" valueType="num">
                                          <p:cBhvr additive="base">
                                            <p:cTn id="62" dur="500" fill="hold"/>
                                            <p:tgtEl>
                                              <p:spTgt spid="5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1" grpId="1"/>
          <p:bldP spid="42" grpId="0"/>
          <p:bldP spid="43" grpId="0"/>
          <p:bldP spid="44" grpId="0"/>
          <p:bldP spid="45" grpId="0"/>
          <p:bldP spid="46" grpId="0"/>
          <p:bldP spid="47" grpId="0"/>
          <p:bldP spid="48" grpId="0"/>
          <p:bldP spid="49" grpId="0"/>
          <p:bldP spid="50" grpId="0"/>
          <p:bldP spid="51" grpId="0"/>
          <p:bldP spid="52" grpId="0"/>
        </p:bldLst>
      </p:timing>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p:nvPr/>
        </p:nvSpPr>
        <p:spPr>
          <a:xfrm>
            <a:off x="759375" y="890678"/>
            <a:ext cx="5110280" cy="461537"/>
          </a:xfrm>
          <a:prstGeom prst="rect">
            <a:avLst/>
          </a:prstGeom>
          <a:noFill/>
        </p:spPr>
        <p:txBody>
          <a:bodyPr wrap="square" rtlCol="0">
            <a:spAutoFit/>
          </a:bodyPr>
          <a:lstStyle>
            <a:defPPr>
              <a:defRPr lang="zh-CN"/>
            </a:defPPr>
            <a:lvl1pPr algn="ctr">
              <a:defRPr sz="2800" b="1">
                <a:latin typeface="+mj-ea"/>
                <a:ea typeface="+mj-ea"/>
              </a:defRPr>
            </a:lvl1pPr>
          </a:lstStyle>
          <a:p>
            <a:pPr algn="l"/>
            <a:r>
              <a:rPr lang="en-US" altLang="zh-CN" sz="2400" b="0" dirty="0">
                <a:latin typeface="+mn-lt"/>
                <a:ea typeface="+mn-ea"/>
                <a:cs typeface="+mn-ea"/>
                <a:sym typeface="+mn-lt"/>
              </a:rPr>
              <a:t>1</a:t>
            </a:r>
            <a:r>
              <a:rPr lang="zh-CN" altLang="en-US" sz="2400" b="0" dirty="0">
                <a:latin typeface="+mn-lt"/>
                <a:ea typeface="+mn-ea"/>
                <a:cs typeface="+mn-ea"/>
                <a:sym typeface="+mn-lt"/>
              </a:rPr>
              <a:t>、中华人民共和国安全生产法</a:t>
            </a:r>
          </a:p>
        </p:txBody>
      </p:sp>
      <p:sp>
        <p:nvSpPr>
          <p:cNvPr id="22" name="矩形 12"/>
          <p:cNvSpPr>
            <a:spLocks noChangeArrowheads="1"/>
          </p:cNvSpPr>
          <p:nvPr/>
        </p:nvSpPr>
        <p:spPr bwMode="auto">
          <a:xfrm>
            <a:off x="2613198" y="1277385"/>
            <a:ext cx="6655375" cy="399981"/>
          </a:xfrm>
          <a:prstGeom prst="rect">
            <a:avLst/>
          </a:prstGeom>
          <a:noFill/>
          <a:ln w="9525">
            <a:noFill/>
            <a:miter lim="800000"/>
          </a:ln>
        </p:spPr>
        <p:txBody>
          <a:bodyPr>
            <a:spAutoFit/>
          </a:bodyPr>
          <a:lstStyle/>
          <a:p>
            <a:pPr algn="ctr" eaLnBrk="0" hangingPunct="0"/>
            <a:r>
              <a:rPr lang="zh-CN" altLang="en-US" sz="2000" b="1">
                <a:solidFill>
                  <a:srgbClr val="2C2D34"/>
                </a:solidFill>
                <a:cs typeface="+mn-ea"/>
                <a:sym typeface="+mn-lt"/>
              </a:rPr>
              <a:t>十项权利</a:t>
            </a:r>
            <a:endParaRPr lang="en-US" altLang="zh-CN" sz="2000" b="1">
              <a:solidFill>
                <a:srgbClr val="2C2D34"/>
              </a:solidFill>
              <a:cs typeface="+mn-ea"/>
              <a:sym typeface="+mn-lt"/>
            </a:endParaRPr>
          </a:p>
        </p:txBody>
      </p:sp>
      <p:sp>
        <p:nvSpPr>
          <p:cNvPr id="3" name="矩形 2"/>
          <p:cNvSpPr/>
          <p:nvPr/>
        </p:nvSpPr>
        <p:spPr>
          <a:xfrm>
            <a:off x="1501550" y="1629014"/>
            <a:ext cx="8878668" cy="458780"/>
          </a:xfrm>
          <a:prstGeom prst="rect">
            <a:avLst/>
          </a:prstGeom>
        </p:spPr>
        <p:txBody>
          <a:bodyPr wrap="square">
            <a:spAutoFit/>
          </a:bodyPr>
          <a:lstStyle/>
          <a:p>
            <a:pPr algn="ctr" eaLnBrk="0" hangingPunct="0">
              <a:lnSpc>
                <a:spcPct val="150000"/>
              </a:lnSpc>
            </a:pPr>
            <a:r>
              <a:rPr lang="zh-CN" altLang="en-US" sz="1800">
                <a:solidFill>
                  <a:srgbClr val="E94822"/>
                </a:solidFill>
                <a:cs typeface="+mn-ea"/>
                <a:sym typeface="+mn-lt"/>
              </a:rPr>
              <a:t>知情权、建议权、批评控告权、拒绝违章权、停止作业权、索赔权</a:t>
            </a: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5842" y="3123693"/>
            <a:ext cx="1486847" cy="2379564"/>
          </a:xfrm>
          <a:prstGeom prst="rect">
            <a:avLst/>
          </a:prstGeom>
        </p:spPr>
      </p:pic>
      <p:sp>
        <p:nvSpPr>
          <p:cNvPr id="6" name="圆: 空心 5"/>
          <p:cNvSpPr/>
          <p:nvPr/>
        </p:nvSpPr>
        <p:spPr bwMode="auto">
          <a:xfrm>
            <a:off x="4315346" y="2720750"/>
            <a:ext cx="3185445" cy="3185445"/>
          </a:xfrm>
          <a:prstGeom prst="donut">
            <a:avLst>
              <a:gd name="adj" fmla="val 8700"/>
            </a:avLst>
          </a:prstGeom>
          <a:solidFill>
            <a:srgbClr val="0070C0"/>
          </a:soli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04" tIns="45703" rIns="91404" bIns="45703" numCol="1" spcCol="0" rtlCol="0" fromWordArt="0" anchor="t" anchorCtr="0" forceAA="0" compatLnSpc="1">
            <a:noAutofit/>
          </a:bodyPr>
          <a:lstStyle/>
          <a:p>
            <a:pPr algn="ctr"/>
            <a:endParaRPr lang="zh-CN" altLang="en-US" sz="2400">
              <a:solidFill>
                <a:schemeClr val="accent2"/>
              </a:solidFill>
              <a:cs typeface="+mn-ea"/>
              <a:sym typeface="+mn-lt"/>
            </a:endParaRPr>
          </a:p>
        </p:txBody>
      </p:sp>
      <p:sp>
        <p:nvSpPr>
          <p:cNvPr id="27" name="Oval 8"/>
          <p:cNvSpPr>
            <a:spLocks noChangeArrowheads="1"/>
          </p:cNvSpPr>
          <p:nvPr/>
        </p:nvSpPr>
        <p:spPr bwMode="auto">
          <a:xfrm>
            <a:off x="3787593" y="2768061"/>
            <a:ext cx="566135" cy="567776"/>
          </a:xfrm>
          <a:prstGeom prst="ellipse">
            <a:avLst/>
          </a:prstGeom>
          <a:solidFill>
            <a:schemeClr val="tx1"/>
          </a:solidFill>
          <a:ln w="19050"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04" tIns="45703" rIns="91404" bIns="45703" numCol="1" rtlCol="0" anchor="t" anchorCtr="0" compatLnSpc="1"/>
          <a:lstStyle/>
          <a:p>
            <a:pPr algn="ctr"/>
            <a:r>
              <a:rPr lang="en-US" altLang="zh-CN" sz="1800">
                <a:solidFill>
                  <a:schemeClr val="accent2"/>
                </a:solidFill>
                <a:cs typeface="+mn-ea"/>
                <a:sym typeface="+mn-lt"/>
              </a:rPr>
              <a:t>1</a:t>
            </a:r>
            <a:endParaRPr lang="zh-CN" altLang="en-US" sz="1800">
              <a:solidFill>
                <a:schemeClr val="accent2"/>
              </a:solidFill>
              <a:cs typeface="+mn-ea"/>
              <a:sym typeface="+mn-lt"/>
            </a:endParaRPr>
          </a:p>
        </p:txBody>
      </p:sp>
      <p:sp>
        <p:nvSpPr>
          <p:cNvPr id="30" name="Oval 10"/>
          <p:cNvSpPr>
            <a:spLocks noChangeArrowheads="1"/>
          </p:cNvSpPr>
          <p:nvPr/>
        </p:nvSpPr>
        <p:spPr bwMode="auto">
          <a:xfrm>
            <a:off x="3577406" y="3689400"/>
            <a:ext cx="566135" cy="567776"/>
          </a:xfrm>
          <a:prstGeom prst="ellipse">
            <a:avLst/>
          </a:prstGeom>
          <a:solidFill>
            <a:schemeClr val="tx1"/>
          </a:solidFill>
          <a:ln w="19050"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04" tIns="45703" rIns="91404" bIns="45703" numCol="1" rtlCol="0" anchor="t" anchorCtr="0" compatLnSpc="1"/>
          <a:lstStyle/>
          <a:p>
            <a:pPr algn="ctr"/>
            <a:r>
              <a:rPr lang="en-US" altLang="zh-CN" sz="1800">
                <a:solidFill>
                  <a:schemeClr val="accent2"/>
                </a:solidFill>
                <a:cs typeface="+mn-ea"/>
                <a:sym typeface="+mn-lt"/>
              </a:rPr>
              <a:t>2</a:t>
            </a:r>
            <a:endParaRPr lang="zh-CN" altLang="en-US" sz="1800">
              <a:solidFill>
                <a:schemeClr val="accent2"/>
              </a:solidFill>
              <a:cs typeface="+mn-ea"/>
              <a:sym typeface="+mn-lt"/>
            </a:endParaRPr>
          </a:p>
        </p:txBody>
      </p:sp>
      <p:sp>
        <p:nvSpPr>
          <p:cNvPr id="33" name="Oval 9"/>
          <p:cNvSpPr>
            <a:spLocks noChangeArrowheads="1"/>
          </p:cNvSpPr>
          <p:nvPr/>
        </p:nvSpPr>
        <p:spPr bwMode="auto">
          <a:xfrm>
            <a:off x="3749211" y="4710972"/>
            <a:ext cx="566135" cy="567776"/>
          </a:xfrm>
          <a:prstGeom prst="ellipse">
            <a:avLst/>
          </a:prstGeom>
          <a:solidFill>
            <a:schemeClr val="tx1"/>
          </a:solidFill>
          <a:ln w="19050"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04" tIns="45703" rIns="91404" bIns="45703" numCol="1" rtlCol="0" anchor="t" anchorCtr="0" compatLnSpc="1"/>
          <a:lstStyle/>
          <a:p>
            <a:pPr algn="ctr"/>
            <a:r>
              <a:rPr lang="en-US" altLang="zh-CN" sz="1800">
                <a:solidFill>
                  <a:schemeClr val="accent2"/>
                </a:solidFill>
                <a:cs typeface="+mn-ea"/>
                <a:sym typeface="+mn-lt"/>
              </a:rPr>
              <a:t>3</a:t>
            </a:r>
            <a:endParaRPr lang="zh-CN" altLang="en-US" sz="1800">
              <a:solidFill>
                <a:schemeClr val="accent2"/>
              </a:solidFill>
              <a:cs typeface="+mn-ea"/>
              <a:sym typeface="+mn-lt"/>
            </a:endParaRPr>
          </a:p>
        </p:txBody>
      </p:sp>
      <p:sp>
        <p:nvSpPr>
          <p:cNvPr id="36" name="Oval 11"/>
          <p:cNvSpPr>
            <a:spLocks noChangeArrowheads="1"/>
          </p:cNvSpPr>
          <p:nvPr/>
        </p:nvSpPr>
        <p:spPr bwMode="auto">
          <a:xfrm>
            <a:off x="7376842" y="2768061"/>
            <a:ext cx="566135" cy="567776"/>
          </a:xfrm>
          <a:prstGeom prst="ellipse">
            <a:avLst/>
          </a:prstGeom>
          <a:solidFill>
            <a:srgbClr val="0070C0"/>
          </a:solidFill>
          <a:ln w="19050"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04" tIns="45703" rIns="91404" bIns="45703" numCol="1" rtlCol="0" anchor="t" anchorCtr="0" compatLnSpc="1"/>
          <a:lstStyle/>
          <a:p>
            <a:pPr algn="ctr"/>
            <a:r>
              <a:rPr lang="en-US" altLang="zh-CN" sz="1800">
                <a:solidFill>
                  <a:schemeClr val="accent2"/>
                </a:solidFill>
                <a:cs typeface="+mn-ea"/>
                <a:sym typeface="+mn-lt"/>
              </a:rPr>
              <a:t>4</a:t>
            </a:r>
            <a:endParaRPr lang="zh-CN" altLang="en-US" sz="1800">
              <a:solidFill>
                <a:schemeClr val="accent2"/>
              </a:solidFill>
              <a:cs typeface="+mn-ea"/>
              <a:sym typeface="+mn-lt"/>
            </a:endParaRPr>
          </a:p>
        </p:txBody>
      </p:sp>
      <p:sp>
        <p:nvSpPr>
          <p:cNvPr id="39" name="Oval 13"/>
          <p:cNvSpPr>
            <a:spLocks noChangeArrowheads="1"/>
          </p:cNvSpPr>
          <p:nvPr/>
        </p:nvSpPr>
        <p:spPr bwMode="auto">
          <a:xfrm>
            <a:off x="7767147" y="3958667"/>
            <a:ext cx="566135" cy="567776"/>
          </a:xfrm>
          <a:prstGeom prst="ellipse">
            <a:avLst/>
          </a:prstGeom>
          <a:solidFill>
            <a:srgbClr val="0070C0"/>
          </a:solidFill>
          <a:ln w="19050"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04" tIns="45703" rIns="91404" bIns="45703" numCol="1" rtlCol="0" anchor="t" anchorCtr="0" compatLnSpc="1"/>
          <a:lstStyle/>
          <a:p>
            <a:pPr algn="ctr"/>
            <a:r>
              <a:rPr lang="en-US" altLang="zh-CN" sz="1800">
                <a:solidFill>
                  <a:schemeClr val="accent2"/>
                </a:solidFill>
                <a:cs typeface="+mn-ea"/>
                <a:sym typeface="+mn-lt"/>
              </a:rPr>
              <a:t>5</a:t>
            </a:r>
            <a:endParaRPr lang="zh-CN" altLang="en-US" sz="1800">
              <a:solidFill>
                <a:schemeClr val="accent2"/>
              </a:solidFill>
              <a:cs typeface="+mn-ea"/>
              <a:sym typeface="+mn-lt"/>
            </a:endParaRPr>
          </a:p>
        </p:txBody>
      </p:sp>
      <p:sp>
        <p:nvSpPr>
          <p:cNvPr id="42" name="Oval 12"/>
          <p:cNvSpPr>
            <a:spLocks noChangeArrowheads="1"/>
          </p:cNvSpPr>
          <p:nvPr/>
        </p:nvSpPr>
        <p:spPr bwMode="auto">
          <a:xfrm>
            <a:off x="7376842" y="5147375"/>
            <a:ext cx="566135" cy="567776"/>
          </a:xfrm>
          <a:prstGeom prst="ellipse">
            <a:avLst/>
          </a:prstGeom>
          <a:solidFill>
            <a:srgbClr val="0070C0"/>
          </a:solidFill>
          <a:ln w="19050"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04" tIns="45703" rIns="91404" bIns="45703" numCol="1" rtlCol="0" anchor="t" anchorCtr="0" compatLnSpc="1"/>
          <a:lstStyle/>
          <a:p>
            <a:pPr algn="ctr"/>
            <a:r>
              <a:rPr lang="en-US" altLang="zh-CN" sz="1800">
                <a:solidFill>
                  <a:schemeClr val="accent2"/>
                </a:solidFill>
                <a:cs typeface="+mn-ea"/>
                <a:sym typeface="+mn-lt"/>
              </a:rPr>
              <a:t>6</a:t>
            </a:r>
            <a:endParaRPr lang="zh-CN" altLang="en-US" sz="1800">
              <a:solidFill>
                <a:schemeClr val="accent2"/>
              </a:solidFill>
              <a:cs typeface="+mn-ea"/>
              <a:sym typeface="+mn-lt"/>
            </a:endParaRPr>
          </a:p>
        </p:txBody>
      </p:sp>
      <p:sp>
        <p:nvSpPr>
          <p:cNvPr id="44" name="矩形 43"/>
          <p:cNvSpPr/>
          <p:nvPr/>
        </p:nvSpPr>
        <p:spPr>
          <a:xfrm>
            <a:off x="826677" y="2891063"/>
            <a:ext cx="2958008" cy="830997"/>
          </a:xfrm>
          <a:prstGeom prst="rect">
            <a:avLst/>
          </a:prstGeom>
          <a:noFill/>
        </p:spPr>
        <p:txBody>
          <a:bodyPr wrap="square" rtlCol="0">
            <a:spAutoFit/>
          </a:bodyPr>
          <a:lstStyle/>
          <a:p>
            <a:pPr algn="just"/>
            <a:r>
              <a:rPr lang="zh-CN" altLang="en-US" sz="1600">
                <a:solidFill>
                  <a:schemeClr val="accent1"/>
                </a:solidFill>
                <a:cs typeface="+mn-ea"/>
                <a:sym typeface="+mn-lt"/>
              </a:rPr>
              <a:t>了解其作业场所和工作岗位存在的危险因素、防范措施及事故应急措施</a:t>
            </a:r>
            <a:endParaRPr lang="zh-CN" altLang="en-US" sz="1600" dirty="0">
              <a:solidFill>
                <a:schemeClr val="accent1"/>
              </a:solidFill>
              <a:cs typeface="+mn-ea"/>
              <a:sym typeface="+mn-lt"/>
            </a:endParaRPr>
          </a:p>
        </p:txBody>
      </p:sp>
      <p:sp>
        <p:nvSpPr>
          <p:cNvPr id="45" name="矩形 44"/>
          <p:cNvSpPr/>
          <p:nvPr/>
        </p:nvSpPr>
        <p:spPr>
          <a:xfrm>
            <a:off x="910522" y="3941898"/>
            <a:ext cx="2540217" cy="584775"/>
          </a:xfrm>
          <a:prstGeom prst="rect">
            <a:avLst/>
          </a:prstGeom>
          <a:noFill/>
        </p:spPr>
        <p:txBody>
          <a:bodyPr wrap="square" rtlCol="0">
            <a:spAutoFit/>
          </a:bodyPr>
          <a:lstStyle/>
          <a:p>
            <a:pPr algn="just"/>
            <a:r>
              <a:rPr lang="zh-CN" altLang="en-US" sz="1600">
                <a:solidFill>
                  <a:schemeClr val="accent1"/>
                </a:solidFill>
                <a:cs typeface="+mn-ea"/>
                <a:sym typeface="+mn-lt"/>
              </a:rPr>
              <a:t>对本单位的安全生产工作提出建议</a:t>
            </a:r>
            <a:endParaRPr lang="zh-CN" altLang="en-US" sz="1600" dirty="0">
              <a:solidFill>
                <a:schemeClr val="accent1"/>
              </a:solidFill>
              <a:cs typeface="+mn-ea"/>
              <a:sym typeface="+mn-lt"/>
            </a:endParaRPr>
          </a:p>
        </p:txBody>
      </p:sp>
      <p:sp>
        <p:nvSpPr>
          <p:cNvPr id="46" name="矩形 45"/>
          <p:cNvSpPr/>
          <p:nvPr/>
        </p:nvSpPr>
        <p:spPr>
          <a:xfrm>
            <a:off x="798393" y="4884479"/>
            <a:ext cx="2859841" cy="830997"/>
          </a:xfrm>
          <a:prstGeom prst="rect">
            <a:avLst/>
          </a:prstGeom>
          <a:noFill/>
        </p:spPr>
        <p:txBody>
          <a:bodyPr wrap="square" rtlCol="0">
            <a:spAutoFit/>
          </a:bodyPr>
          <a:lstStyle/>
          <a:p>
            <a:pPr algn="just"/>
            <a:r>
              <a:rPr lang="zh-CN" altLang="en-US" sz="1600">
                <a:solidFill>
                  <a:schemeClr val="accent1"/>
                </a:solidFill>
                <a:cs typeface="+mn-ea"/>
                <a:sym typeface="+mn-lt"/>
              </a:rPr>
              <a:t>因生产安全事故受到损害的，除享有工伤社会保险外，有权向本单位提出赔偿要求</a:t>
            </a:r>
            <a:endParaRPr lang="zh-CN" altLang="en-US" sz="1600" dirty="0">
              <a:solidFill>
                <a:schemeClr val="accent1"/>
              </a:solidFill>
              <a:cs typeface="+mn-ea"/>
              <a:sym typeface="+mn-lt"/>
            </a:endParaRPr>
          </a:p>
        </p:txBody>
      </p:sp>
      <p:sp>
        <p:nvSpPr>
          <p:cNvPr id="47" name="矩形 46"/>
          <p:cNvSpPr/>
          <p:nvPr/>
        </p:nvSpPr>
        <p:spPr>
          <a:xfrm>
            <a:off x="8082083" y="2923478"/>
            <a:ext cx="3273147" cy="584775"/>
          </a:xfrm>
          <a:prstGeom prst="rect">
            <a:avLst/>
          </a:prstGeom>
          <a:noFill/>
        </p:spPr>
        <p:txBody>
          <a:bodyPr wrap="square" rtlCol="0">
            <a:spAutoFit/>
          </a:bodyPr>
          <a:lstStyle/>
          <a:p>
            <a:pPr algn="just"/>
            <a:r>
              <a:rPr lang="zh-CN" altLang="en-US" sz="1600">
                <a:solidFill>
                  <a:schemeClr val="accent1"/>
                </a:solidFill>
                <a:cs typeface="+mn-ea"/>
                <a:sym typeface="+mn-lt"/>
              </a:rPr>
              <a:t>对本单位安全生产工作中存在的问题提出批评、检举、控告</a:t>
            </a:r>
            <a:endParaRPr lang="zh-CN" altLang="en-US" sz="1600" dirty="0">
              <a:solidFill>
                <a:schemeClr val="accent1"/>
              </a:solidFill>
              <a:cs typeface="+mn-ea"/>
              <a:sym typeface="+mn-lt"/>
            </a:endParaRPr>
          </a:p>
        </p:txBody>
      </p:sp>
      <p:sp>
        <p:nvSpPr>
          <p:cNvPr id="48" name="矩形 47"/>
          <p:cNvSpPr/>
          <p:nvPr/>
        </p:nvSpPr>
        <p:spPr>
          <a:xfrm>
            <a:off x="8356366" y="4146870"/>
            <a:ext cx="2695921" cy="584775"/>
          </a:xfrm>
          <a:prstGeom prst="rect">
            <a:avLst/>
          </a:prstGeom>
          <a:noFill/>
        </p:spPr>
        <p:txBody>
          <a:bodyPr wrap="square" rtlCol="0">
            <a:spAutoFit/>
          </a:bodyPr>
          <a:lstStyle/>
          <a:p>
            <a:pPr algn="just"/>
            <a:r>
              <a:rPr lang="zh-CN" altLang="en-US" sz="1600">
                <a:solidFill>
                  <a:schemeClr val="accent1"/>
                </a:solidFill>
                <a:cs typeface="+mn-ea"/>
                <a:sym typeface="+mn-lt"/>
              </a:rPr>
              <a:t>有权拒绝违章指挥和强令冒险作业</a:t>
            </a:r>
            <a:endParaRPr lang="zh-CN" altLang="en-US" sz="1600" dirty="0">
              <a:solidFill>
                <a:schemeClr val="accent1"/>
              </a:solidFill>
              <a:cs typeface="+mn-ea"/>
              <a:sym typeface="+mn-lt"/>
            </a:endParaRPr>
          </a:p>
        </p:txBody>
      </p:sp>
      <p:sp>
        <p:nvSpPr>
          <p:cNvPr id="49" name="矩形 48"/>
          <p:cNvSpPr/>
          <p:nvPr/>
        </p:nvSpPr>
        <p:spPr>
          <a:xfrm>
            <a:off x="8082083" y="5350000"/>
            <a:ext cx="3273147" cy="830997"/>
          </a:xfrm>
          <a:prstGeom prst="rect">
            <a:avLst/>
          </a:prstGeom>
          <a:noFill/>
        </p:spPr>
        <p:txBody>
          <a:bodyPr wrap="square" rtlCol="0">
            <a:spAutoFit/>
          </a:bodyPr>
          <a:lstStyle/>
          <a:p>
            <a:pPr algn="just"/>
            <a:r>
              <a:rPr lang="zh-CN" altLang="en-US" sz="1600">
                <a:solidFill>
                  <a:schemeClr val="accent1"/>
                </a:solidFill>
                <a:cs typeface="+mn-ea"/>
                <a:sym typeface="+mn-lt"/>
              </a:rPr>
              <a:t>发现直接危及人身安全的紧急情况时，有权停止作业或者在采取可能的应急措施后撤离作业场所</a:t>
            </a:r>
            <a:endParaRPr lang="zh-CN" altLang="en-US" sz="1600" dirty="0">
              <a:solidFill>
                <a:schemeClr val="accent1"/>
              </a:solidFill>
              <a:cs typeface="+mn-ea"/>
              <a:sym typeface="+mn-lt"/>
            </a:endParaRPr>
          </a:p>
        </p:txBody>
      </p:sp>
      <p:sp>
        <p:nvSpPr>
          <p:cNvPr id="50" name="文本框 49"/>
          <p:cNvSpPr txBox="1"/>
          <p:nvPr/>
        </p:nvSpPr>
        <p:spPr>
          <a:xfrm>
            <a:off x="3004353" y="2575583"/>
            <a:ext cx="800219" cy="338554"/>
          </a:xfrm>
          <a:prstGeom prst="rect">
            <a:avLst/>
          </a:prstGeom>
          <a:noFill/>
        </p:spPr>
        <p:txBody>
          <a:bodyPr wrap="none" rtlCol="0">
            <a:spAutoFit/>
          </a:bodyPr>
          <a:lstStyle/>
          <a:p>
            <a:pPr algn="r"/>
            <a:r>
              <a:rPr lang="zh-CN" altLang="en-US" sz="1600" b="1">
                <a:solidFill>
                  <a:schemeClr val="bg1"/>
                </a:solidFill>
                <a:cs typeface="+mn-ea"/>
                <a:sym typeface="+mn-lt"/>
              </a:rPr>
              <a:t>知情权</a:t>
            </a:r>
            <a:endParaRPr lang="zh-CN" altLang="en-US" sz="1600" b="1" dirty="0">
              <a:solidFill>
                <a:schemeClr val="bg1"/>
              </a:solidFill>
              <a:cs typeface="+mn-ea"/>
              <a:sym typeface="+mn-lt"/>
            </a:endParaRPr>
          </a:p>
        </p:txBody>
      </p:sp>
      <p:sp>
        <p:nvSpPr>
          <p:cNvPr id="51" name="文本框 50"/>
          <p:cNvSpPr txBox="1"/>
          <p:nvPr/>
        </p:nvSpPr>
        <p:spPr>
          <a:xfrm>
            <a:off x="2818062" y="3583080"/>
            <a:ext cx="800219" cy="338554"/>
          </a:xfrm>
          <a:prstGeom prst="rect">
            <a:avLst/>
          </a:prstGeom>
          <a:noFill/>
        </p:spPr>
        <p:txBody>
          <a:bodyPr wrap="none" rtlCol="0">
            <a:spAutoFit/>
          </a:bodyPr>
          <a:lstStyle/>
          <a:p>
            <a:pPr algn="r"/>
            <a:r>
              <a:rPr lang="zh-CN" altLang="en-US" sz="1600" b="1">
                <a:solidFill>
                  <a:schemeClr val="bg1"/>
                </a:solidFill>
                <a:cs typeface="+mn-ea"/>
                <a:sym typeface="+mn-lt"/>
              </a:rPr>
              <a:t>建议权</a:t>
            </a:r>
            <a:endParaRPr lang="zh-CN" altLang="en-US" sz="1600" b="1" dirty="0">
              <a:solidFill>
                <a:schemeClr val="bg1"/>
              </a:solidFill>
              <a:cs typeface="+mn-ea"/>
              <a:sym typeface="+mn-lt"/>
            </a:endParaRPr>
          </a:p>
        </p:txBody>
      </p:sp>
      <p:sp>
        <p:nvSpPr>
          <p:cNvPr id="52" name="文本框 51"/>
          <p:cNvSpPr txBox="1"/>
          <p:nvPr/>
        </p:nvSpPr>
        <p:spPr>
          <a:xfrm>
            <a:off x="2707078" y="4634803"/>
            <a:ext cx="799908" cy="338554"/>
          </a:xfrm>
          <a:prstGeom prst="rect">
            <a:avLst/>
          </a:prstGeom>
          <a:noFill/>
        </p:spPr>
        <p:txBody>
          <a:bodyPr wrap="square" rtlCol="0">
            <a:spAutoFit/>
          </a:bodyPr>
          <a:lstStyle/>
          <a:p>
            <a:pPr algn="r"/>
            <a:r>
              <a:rPr lang="zh-CN" altLang="en-US" sz="1600" b="1">
                <a:solidFill>
                  <a:schemeClr val="bg1"/>
                </a:solidFill>
                <a:cs typeface="+mn-ea"/>
                <a:sym typeface="+mn-lt"/>
              </a:rPr>
              <a:t>索赔权</a:t>
            </a:r>
            <a:endParaRPr lang="zh-CN" altLang="en-US" sz="1600" b="1" dirty="0">
              <a:solidFill>
                <a:schemeClr val="bg1"/>
              </a:solidFill>
              <a:cs typeface="+mn-ea"/>
              <a:sym typeface="+mn-lt"/>
            </a:endParaRPr>
          </a:p>
        </p:txBody>
      </p:sp>
      <p:sp>
        <p:nvSpPr>
          <p:cNvPr id="53" name="文本框 52"/>
          <p:cNvSpPr txBox="1"/>
          <p:nvPr/>
        </p:nvSpPr>
        <p:spPr>
          <a:xfrm>
            <a:off x="8082083" y="2585055"/>
            <a:ext cx="1210588" cy="338554"/>
          </a:xfrm>
          <a:prstGeom prst="rect">
            <a:avLst/>
          </a:prstGeom>
          <a:noFill/>
        </p:spPr>
        <p:txBody>
          <a:bodyPr wrap="none" rtlCol="0">
            <a:spAutoFit/>
          </a:bodyPr>
          <a:lstStyle/>
          <a:p>
            <a:r>
              <a:rPr lang="zh-CN" altLang="en-US" sz="1600" b="1">
                <a:solidFill>
                  <a:schemeClr val="bg1"/>
                </a:solidFill>
                <a:cs typeface="+mn-ea"/>
                <a:sym typeface="+mn-lt"/>
              </a:rPr>
              <a:t>批评控告权</a:t>
            </a:r>
            <a:endParaRPr lang="zh-CN" altLang="en-US" sz="1600" b="1" dirty="0">
              <a:solidFill>
                <a:schemeClr val="bg1"/>
              </a:solidFill>
              <a:cs typeface="+mn-ea"/>
              <a:sym typeface="+mn-lt"/>
            </a:endParaRPr>
          </a:p>
        </p:txBody>
      </p:sp>
      <p:sp>
        <p:nvSpPr>
          <p:cNvPr id="54" name="文本框 53"/>
          <p:cNvSpPr txBox="1"/>
          <p:nvPr/>
        </p:nvSpPr>
        <p:spPr>
          <a:xfrm>
            <a:off x="8393923" y="3850715"/>
            <a:ext cx="1210588" cy="338554"/>
          </a:xfrm>
          <a:prstGeom prst="rect">
            <a:avLst/>
          </a:prstGeom>
          <a:noFill/>
        </p:spPr>
        <p:txBody>
          <a:bodyPr wrap="none" rtlCol="0">
            <a:spAutoFit/>
          </a:bodyPr>
          <a:lstStyle/>
          <a:p>
            <a:r>
              <a:rPr lang="zh-CN" altLang="en-US" sz="1600" b="1">
                <a:solidFill>
                  <a:schemeClr val="bg1"/>
                </a:solidFill>
                <a:cs typeface="+mn-ea"/>
                <a:sym typeface="+mn-lt"/>
              </a:rPr>
              <a:t>拒绝违章权</a:t>
            </a:r>
            <a:endParaRPr lang="zh-CN" altLang="en-US" sz="1600" b="1" dirty="0">
              <a:solidFill>
                <a:schemeClr val="bg1"/>
              </a:solidFill>
              <a:cs typeface="+mn-ea"/>
              <a:sym typeface="+mn-lt"/>
            </a:endParaRPr>
          </a:p>
        </p:txBody>
      </p:sp>
      <p:sp>
        <p:nvSpPr>
          <p:cNvPr id="55" name="文本框 54"/>
          <p:cNvSpPr txBox="1"/>
          <p:nvPr/>
        </p:nvSpPr>
        <p:spPr>
          <a:xfrm>
            <a:off x="8123010" y="5067500"/>
            <a:ext cx="1210588" cy="338554"/>
          </a:xfrm>
          <a:prstGeom prst="rect">
            <a:avLst/>
          </a:prstGeom>
          <a:noFill/>
        </p:spPr>
        <p:txBody>
          <a:bodyPr wrap="none" rtlCol="0">
            <a:spAutoFit/>
          </a:bodyPr>
          <a:lstStyle/>
          <a:p>
            <a:r>
              <a:rPr lang="zh-CN" altLang="en-US" sz="1600" b="1">
                <a:solidFill>
                  <a:schemeClr val="bg1"/>
                </a:solidFill>
                <a:cs typeface="+mn-ea"/>
                <a:sym typeface="+mn-lt"/>
              </a:rPr>
              <a:t>停止作业权</a:t>
            </a:r>
            <a:endParaRPr lang="zh-CN" altLang="en-US" sz="1600" b="1" dirty="0">
              <a:solidFill>
                <a:schemeClr val="bg1"/>
              </a:solidFill>
              <a:cs typeface="+mn-ea"/>
              <a:sym typeface="+mn-lt"/>
            </a:endParaRPr>
          </a:p>
        </p:txBody>
      </p:sp>
      <p:sp>
        <p:nvSpPr>
          <p:cNvPr id="28" name="文本框 27"/>
          <p:cNvSpPr txBox="1"/>
          <p:nvPr/>
        </p:nvSpPr>
        <p:spPr>
          <a:xfrm>
            <a:off x="1469201" y="249141"/>
            <a:ext cx="5110280" cy="584775"/>
          </a:xfrm>
          <a:prstGeom prst="rect">
            <a:avLst/>
          </a:prstGeom>
          <a:noFill/>
        </p:spPr>
        <p:txBody>
          <a:bodyPr wrap="square" rtlCol="0">
            <a:spAutoFit/>
          </a:bodyPr>
          <a:lstStyle>
            <a:defPPr>
              <a:defRPr lang="zh-CN"/>
            </a:defPPr>
            <a:lvl1pPr algn="ctr">
              <a:defRPr sz="2800" b="1">
                <a:latin typeface="+mj-ea"/>
                <a:ea typeface="+mj-ea"/>
              </a:defRPr>
            </a:lvl1pPr>
          </a:lstStyle>
          <a:p>
            <a:pPr algn="l"/>
            <a:r>
              <a:rPr lang="zh-CN" altLang="en-US" sz="3200" dirty="0">
                <a:latin typeface="+mn-lt"/>
                <a:ea typeface="+mn-ea"/>
                <a:cs typeface="+mn-ea"/>
                <a:sym typeface="+mn-lt"/>
              </a:rPr>
              <a:t>国家相关法律法规</a:t>
            </a:r>
          </a:p>
        </p:txBody>
      </p:sp>
    </p:spTree>
  </p:cSld>
  <p:clrMapOvr>
    <a:masterClrMapping/>
  </p:clrMapOvr>
  <mc:AlternateContent xmlns:mc="http://schemas.openxmlformats.org/markup-compatibility/2006" xmlns:p14="http://schemas.microsoft.com/office/powerpoint/2010/main">
    <mc:Choice Requires="p14">
      <p:transition p14:dur="0" advTm="7783"/>
    </mc:Choice>
    <mc:Fallback xmlns="">
      <p:transition advTm="7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par>
                                <p:cTn id="21" presetID="10"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childTnLst>
                          </p:cTn>
                        </p:par>
                        <p:par>
                          <p:cTn id="26" fill="hold">
                            <p:stCondLst>
                              <p:cond delay="1000"/>
                            </p:stCondLst>
                            <p:childTnLst>
                              <p:par>
                                <p:cTn id="27" presetID="2" presetClass="entr" presetSubtype="8" fill="hold" grpId="0" nodeType="after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500" fill="hold"/>
                                        <p:tgtEl>
                                          <p:spTgt spid="27"/>
                                        </p:tgtEl>
                                        <p:attrNameLst>
                                          <p:attrName>ppt_x</p:attrName>
                                        </p:attrNameLst>
                                      </p:cBhvr>
                                      <p:tavLst>
                                        <p:tav tm="0">
                                          <p:val>
                                            <p:strVal val="0-#ppt_w/2"/>
                                          </p:val>
                                        </p:tav>
                                        <p:tav tm="100000">
                                          <p:val>
                                            <p:strVal val="#ppt_x"/>
                                          </p:val>
                                        </p:tav>
                                      </p:tavLst>
                                    </p:anim>
                                    <p:anim calcmode="lin" valueType="num">
                                      <p:cBhvr additive="base">
                                        <p:cTn id="30" dur="500" fill="hold"/>
                                        <p:tgtEl>
                                          <p:spTgt spid="27"/>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100"/>
                                  </p:stCondLst>
                                  <p:childTnLst>
                                    <p:set>
                                      <p:cBhvr>
                                        <p:cTn id="32" dur="1" fill="hold">
                                          <p:stCondLst>
                                            <p:cond delay="0"/>
                                          </p:stCondLst>
                                        </p:cTn>
                                        <p:tgtEl>
                                          <p:spTgt spid="30"/>
                                        </p:tgtEl>
                                        <p:attrNameLst>
                                          <p:attrName>style.visibility</p:attrName>
                                        </p:attrNameLst>
                                      </p:cBhvr>
                                      <p:to>
                                        <p:strVal val="visible"/>
                                      </p:to>
                                    </p:set>
                                    <p:anim calcmode="lin" valueType="num">
                                      <p:cBhvr additive="base">
                                        <p:cTn id="33" dur="500" fill="hold"/>
                                        <p:tgtEl>
                                          <p:spTgt spid="30"/>
                                        </p:tgtEl>
                                        <p:attrNameLst>
                                          <p:attrName>ppt_x</p:attrName>
                                        </p:attrNameLst>
                                      </p:cBhvr>
                                      <p:tavLst>
                                        <p:tav tm="0">
                                          <p:val>
                                            <p:strVal val="0-#ppt_w/2"/>
                                          </p:val>
                                        </p:tav>
                                        <p:tav tm="100000">
                                          <p:val>
                                            <p:strVal val="#ppt_x"/>
                                          </p:val>
                                        </p:tav>
                                      </p:tavLst>
                                    </p:anim>
                                    <p:anim calcmode="lin" valueType="num">
                                      <p:cBhvr additive="base">
                                        <p:cTn id="34" dur="500" fill="hold"/>
                                        <p:tgtEl>
                                          <p:spTgt spid="30"/>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200"/>
                                  </p:stCondLst>
                                  <p:childTnLst>
                                    <p:set>
                                      <p:cBhvr>
                                        <p:cTn id="36" dur="1" fill="hold">
                                          <p:stCondLst>
                                            <p:cond delay="0"/>
                                          </p:stCondLst>
                                        </p:cTn>
                                        <p:tgtEl>
                                          <p:spTgt spid="33"/>
                                        </p:tgtEl>
                                        <p:attrNameLst>
                                          <p:attrName>style.visibility</p:attrName>
                                        </p:attrNameLst>
                                      </p:cBhvr>
                                      <p:to>
                                        <p:strVal val="visible"/>
                                      </p:to>
                                    </p:set>
                                    <p:anim calcmode="lin" valueType="num">
                                      <p:cBhvr additive="base">
                                        <p:cTn id="37" dur="500" fill="hold"/>
                                        <p:tgtEl>
                                          <p:spTgt spid="33"/>
                                        </p:tgtEl>
                                        <p:attrNameLst>
                                          <p:attrName>ppt_x</p:attrName>
                                        </p:attrNameLst>
                                      </p:cBhvr>
                                      <p:tavLst>
                                        <p:tav tm="0">
                                          <p:val>
                                            <p:strVal val="0-#ppt_w/2"/>
                                          </p:val>
                                        </p:tav>
                                        <p:tav tm="100000">
                                          <p:val>
                                            <p:strVal val="#ppt_x"/>
                                          </p:val>
                                        </p:tav>
                                      </p:tavLst>
                                    </p:anim>
                                    <p:anim calcmode="lin" valueType="num">
                                      <p:cBhvr additive="base">
                                        <p:cTn id="38" dur="500" fill="hold"/>
                                        <p:tgtEl>
                                          <p:spTgt spid="33"/>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500" fill="hold"/>
                                        <p:tgtEl>
                                          <p:spTgt spid="36"/>
                                        </p:tgtEl>
                                        <p:attrNameLst>
                                          <p:attrName>ppt_x</p:attrName>
                                        </p:attrNameLst>
                                      </p:cBhvr>
                                      <p:tavLst>
                                        <p:tav tm="0">
                                          <p:val>
                                            <p:strVal val="1+#ppt_w/2"/>
                                          </p:val>
                                        </p:tav>
                                        <p:tav tm="100000">
                                          <p:val>
                                            <p:strVal val="#ppt_x"/>
                                          </p:val>
                                        </p:tav>
                                      </p:tavLst>
                                    </p:anim>
                                    <p:anim calcmode="lin" valueType="num">
                                      <p:cBhvr additive="base">
                                        <p:cTn id="42" dur="50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2" fill="hold" grpId="0" nodeType="withEffect">
                                  <p:stCondLst>
                                    <p:cond delay="100"/>
                                  </p:stCondLst>
                                  <p:childTnLst>
                                    <p:set>
                                      <p:cBhvr>
                                        <p:cTn id="44" dur="1" fill="hold">
                                          <p:stCondLst>
                                            <p:cond delay="0"/>
                                          </p:stCondLst>
                                        </p:cTn>
                                        <p:tgtEl>
                                          <p:spTgt spid="39"/>
                                        </p:tgtEl>
                                        <p:attrNameLst>
                                          <p:attrName>style.visibility</p:attrName>
                                        </p:attrNameLst>
                                      </p:cBhvr>
                                      <p:to>
                                        <p:strVal val="visible"/>
                                      </p:to>
                                    </p:set>
                                    <p:anim calcmode="lin" valueType="num">
                                      <p:cBhvr additive="base">
                                        <p:cTn id="45" dur="500" fill="hold"/>
                                        <p:tgtEl>
                                          <p:spTgt spid="39"/>
                                        </p:tgtEl>
                                        <p:attrNameLst>
                                          <p:attrName>ppt_x</p:attrName>
                                        </p:attrNameLst>
                                      </p:cBhvr>
                                      <p:tavLst>
                                        <p:tav tm="0">
                                          <p:val>
                                            <p:strVal val="1+#ppt_w/2"/>
                                          </p:val>
                                        </p:tav>
                                        <p:tav tm="100000">
                                          <p:val>
                                            <p:strVal val="#ppt_x"/>
                                          </p:val>
                                        </p:tav>
                                      </p:tavLst>
                                    </p:anim>
                                    <p:anim calcmode="lin" valueType="num">
                                      <p:cBhvr additive="base">
                                        <p:cTn id="46" dur="500" fill="hold"/>
                                        <p:tgtEl>
                                          <p:spTgt spid="39"/>
                                        </p:tgtEl>
                                        <p:attrNameLst>
                                          <p:attrName>ppt_y</p:attrName>
                                        </p:attrNameLst>
                                      </p:cBhvr>
                                      <p:tavLst>
                                        <p:tav tm="0">
                                          <p:val>
                                            <p:strVal val="#ppt_y"/>
                                          </p:val>
                                        </p:tav>
                                        <p:tav tm="100000">
                                          <p:val>
                                            <p:strVal val="#ppt_y"/>
                                          </p:val>
                                        </p:tav>
                                      </p:tavLst>
                                    </p:anim>
                                  </p:childTnLst>
                                </p:cTn>
                              </p:par>
                              <p:par>
                                <p:cTn id="47" presetID="2" presetClass="entr" presetSubtype="2" fill="hold" grpId="0" nodeType="withEffect">
                                  <p:stCondLst>
                                    <p:cond delay="200"/>
                                  </p:stCondLst>
                                  <p:childTnLst>
                                    <p:set>
                                      <p:cBhvr>
                                        <p:cTn id="48" dur="1" fill="hold">
                                          <p:stCondLst>
                                            <p:cond delay="0"/>
                                          </p:stCondLst>
                                        </p:cTn>
                                        <p:tgtEl>
                                          <p:spTgt spid="42"/>
                                        </p:tgtEl>
                                        <p:attrNameLst>
                                          <p:attrName>style.visibility</p:attrName>
                                        </p:attrNameLst>
                                      </p:cBhvr>
                                      <p:to>
                                        <p:strVal val="visible"/>
                                      </p:to>
                                    </p:set>
                                    <p:anim calcmode="lin" valueType="num">
                                      <p:cBhvr additive="base">
                                        <p:cTn id="49" dur="500" fill="hold"/>
                                        <p:tgtEl>
                                          <p:spTgt spid="42"/>
                                        </p:tgtEl>
                                        <p:attrNameLst>
                                          <p:attrName>ppt_x</p:attrName>
                                        </p:attrNameLst>
                                      </p:cBhvr>
                                      <p:tavLst>
                                        <p:tav tm="0">
                                          <p:val>
                                            <p:strVal val="1+#ppt_w/2"/>
                                          </p:val>
                                        </p:tav>
                                        <p:tav tm="100000">
                                          <p:val>
                                            <p:strVal val="#ppt_x"/>
                                          </p:val>
                                        </p:tav>
                                      </p:tavLst>
                                    </p:anim>
                                    <p:anim calcmode="lin" valueType="num">
                                      <p:cBhvr additive="base">
                                        <p:cTn id="50" dur="500" fill="hold"/>
                                        <p:tgtEl>
                                          <p:spTgt spid="42"/>
                                        </p:tgtEl>
                                        <p:attrNameLst>
                                          <p:attrName>ppt_y</p:attrName>
                                        </p:attrNameLst>
                                      </p:cBhvr>
                                      <p:tavLst>
                                        <p:tav tm="0">
                                          <p:val>
                                            <p:strVal val="#ppt_y"/>
                                          </p:val>
                                        </p:tav>
                                        <p:tav tm="100000">
                                          <p:val>
                                            <p:strVal val="#ppt_y"/>
                                          </p:val>
                                        </p:tav>
                                      </p:tavLst>
                                    </p:anim>
                                  </p:childTnLst>
                                </p:cTn>
                              </p:par>
                            </p:childTnLst>
                          </p:cTn>
                        </p:par>
                        <p:par>
                          <p:cTn id="51" fill="hold">
                            <p:stCondLst>
                              <p:cond delay="1500"/>
                            </p:stCondLst>
                            <p:childTnLst>
                              <p:par>
                                <p:cTn id="52" presetID="31" presetClass="entr" presetSubtype="0" fill="hold" grpId="0" nodeType="afterEffect">
                                  <p:stCondLst>
                                    <p:cond delay="0"/>
                                  </p:stCondLst>
                                  <p:childTnLst>
                                    <p:set>
                                      <p:cBhvr>
                                        <p:cTn id="53" dur="1" fill="hold">
                                          <p:stCondLst>
                                            <p:cond delay="0"/>
                                          </p:stCondLst>
                                        </p:cTn>
                                        <p:tgtEl>
                                          <p:spTgt spid="50"/>
                                        </p:tgtEl>
                                        <p:attrNameLst>
                                          <p:attrName>style.visibility</p:attrName>
                                        </p:attrNameLst>
                                      </p:cBhvr>
                                      <p:to>
                                        <p:strVal val="visible"/>
                                      </p:to>
                                    </p:set>
                                    <p:anim calcmode="lin" valueType="num">
                                      <p:cBhvr>
                                        <p:cTn id="54" dur="400" fill="hold"/>
                                        <p:tgtEl>
                                          <p:spTgt spid="50"/>
                                        </p:tgtEl>
                                        <p:attrNameLst>
                                          <p:attrName>ppt_w</p:attrName>
                                        </p:attrNameLst>
                                      </p:cBhvr>
                                      <p:tavLst>
                                        <p:tav tm="0">
                                          <p:val>
                                            <p:fltVal val="0"/>
                                          </p:val>
                                        </p:tav>
                                        <p:tav tm="100000">
                                          <p:val>
                                            <p:strVal val="#ppt_w"/>
                                          </p:val>
                                        </p:tav>
                                      </p:tavLst>
                                    </p:anim>
                                    <p:anim calcmode="lin" valueType="num">
                                      <p:cBhvr>
                                        <p:cTn id="55" dur="400" fill="hold"/>
                                        <p:tgtEl>
                                          <p:spTgt spid="50"/>
                                        </p:tgtEl>
                                        <p:attrNameLst>
                                          <p:attrName>ppt_h</p:attrName>
                                        </p:attrNameLst>
                                      </p:cBhvr>
                                      <p:tavLst>
                                        <p:tav tm="0">
                                          <p:val>
                                            <p:fltVal val="0"/>
                                          </p:val>
                                        </p:tav>
                                        <p:tav tm="100000">
                                          <p:val>
                                            <p:strVal val="#ppt_h"/>
                                          </p:val>
                                        </p:tav>
                                      </p:tavLst>
                                    </p:anim>
                                    <p:anim calcmode="lin" valueType="num">
                                      <p:cBhvr>
                                        <p:cTn id="56" dur="400" fill="hold"/>
                                        <p:tgtEl>
                                          <p:spTgt spid="50"/>
                                        </p:tgtEl>
                                        <p:attrNameLst>
                                          <p:attrName>style.rotation</p:attrName>
                                        </p:attrNameLst>
                                      </p:cBhvr>
                                      <p:tavLst>
                                        <p:tav tm="0">
                                          <p:val>
                                            <p:fltVal val="90"/>
                                          </p:val>
                                        </p:tav>
                                        <p:tav tm="100000">
                                          <p:val>
                                            <p:fltVal val="0"/>
                                          </p:val>
                                        </p:tav>
                                      </p:tavLst>
                                    </p:anim>
                                    <p:animEffect transition="in" filter="fade">
                                      <p:cBhvr>
                                        <p:cTn id="57" dur="400"/>
                                        <p:tgtEl>
                                          <p:spTgt spid="50"/>
                                        </p:tgtEl>
                                      </p:cBhvr>
                                    </p:animEffect>
                                  </p:childTnLst>
                                </p:cTn>
                              </p:par>
                            </p:childTnLst>
                          </p:cTn>
                        </p:par>
                        <p:par>
                          <p:cTn id="58" fill="hold">
                            <p:stCondLst>
                              <p:cond delay="2000"/>
                            </p:stCondLst>
                            <p:childTnLst>
                              <p:par>
                                <p:cTn id="59" presetID="22" presetClass="entr" presetSubtype="2" fill="hold" grpId="0" nodeType="after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wipe(right)">
                                      <p:cBhvr>
                                        <p:cTn id="61" dur="500"/>
                                        <p:tgtEl>
                                          <p:spTgt spid="44"/>
                                        </p:tgtEl>
                                      </p:cBhvr>
                                    </p:animEffect>
                                  </p:childTnLst>
                                </p:cTn>
                              </p:par>
                            </p:childTnLst>
                          </p:cTn>
                        </p:par>
                        <p:par>
                          <p:cTn id="62" fill="hold">
                            <p:stCondLst>
                              <p:cond delay="2500"/>
                            </p:stCondLst>
                            <p:childTnLst>
                              <p:par>
                                <p:cTn id="63" presetID="31" presetClass="entr" presetSubtype="0" fill="hold" grpId="0" nodeType="afterEffect">
                                  <p:stCondLst>
                                    <p:cond delay="0"/>
                                  </p:stCondLst>
                                  <p:childTnLst>
                                    <p:set>
                                      <p:cBhvr>
                                        <p:cTn id="64" dur="1" fill="hold">
                                          <p:stCondLst>
                                            <p:cond delay="0"/>
                                          </p:stCondLst>
                                        </p:cTn>
                                        <p:tgtEl>
                                          <p:spTgt spid="51"/>
                                        </p:tgtEl>
                                        <p:attrNameLst>
                                          <p:attrName>style.visibility</p:attrName>
                                        </p:attrNameLst>
                                      </p:cBhvr>
                                      <p:to>
                                        <p:strVal val="visible"/>
                                      </p:to>
                                    </p:set>
                                    <p:anim calcmode="lin" valueType="num">
                                      <p:cBhvr>
                                        <p:cTn id="65" dur="400" fill="hold"/>
                                        <p:tgtEl>
                                          <p:spTgt spid="51"/>
                                        </p:tgtEl>
                                        <p:attrNameLst>
                                          <p:attrName>ppt_w</p:attrName>
                                        </p:attrNameLst>
                                      </p:cBhvr>
                                      <p:tavLst>
                                        <p:tav tm="0">
                                          <p:val>
                                            <p:fltVal val="0"/>
                                          </p:val>
                                        </p:tav>
                                        <p:tav tm="100000">
                                          <p:val>
                                            <p:strVal val="#ppt_w"/>
                                          </p:val>
                                        </p:tav>
                                      </p:tavLst>
                                    </p:anim>
                                    <p:anim calcmode="lin" valueType="num">
                                      <p:cBhvr>
                                        <p:cTn id="66" dur="400" fill="hold"/>
                                        <p:tgtEl>
                                          <p:spTgt spid="51"/>
                                        </p:tgtEl>
                                        <p:attrNameLst>
                                          <p:attrName>ppt_h</p:attrName>
                                        </p:attrNameLst>
                                      </p:cBhvr>
                                      <p:tavLst>
                                        <p:tav tm="0">
                                          <p:val>
                                            <p:fltVal val="0"/>
                                          </p:val>
                                        </p:tav>
                                        <p:tav tm="100000">
                                          <p:val>
                                            <p:strVal val="#ppt_h"/>
                                          </p:val>
                                        </p:tav>
                                      </p:tavLst>
                                    </p:anim>
                                    <p:anim calcmode="lin" valueType="num">
                                      <p:cBhvr>
                                        <p:cTn id="67" dur="400" fill="hold"/>
                                        <p:tgtEl>
                                          <p:spTgt spid="51"/>
                                        </p:tgtEl>
                                        <p:attrNameLst>
                                          <p:attrName>style.rotation</p:attrName>
                                        </p:attrNameLst>
                                      </p:cBhvr>
                                      <p:tavLst>
                                        <p:tav tm="0">
                                          <p:val>
                                            <p:fltVal val="90"/>
                                          </p:val>
                                        </p:tav>
                                        <p:tav tm="100000">
                                          <p:val>
                                            <p:fltVal val="0"/>
                                          </p:val>
                                        </p:tav>
                                      </p:tavLst>
                                    </p:anim>
                                    <p:animEffect transition="in" filter="fade">
                                      <p:cBhvr>
                                        <p:cTn id="68" dur="400"/>
                                        <p:tgtEl>
                                          <p:spTgt spid="51"/>
                                        </p:tgtEl>
                                      </p:cBhvr>
                                    </p:animEffect>
                                  </p:childTnLst>
                                </p:cTn>
                              </p:par>
                            </p:childTnLst>
                          </p:cTn>
                        </p:par>
                        <p:par>
                          <p:cTn id="69" fill="hold">
                            <p:stCondLst>
                              <p:cond delay="3000"/>
                            </p:stCondLst>
                            <p:childTnLst>
                              <p:par>
                                <p:cTn id="70" presetID="22" presetClass="entr" presetSubtype="2" fill="hold" grpId="0" nodeType="afterEffect">
                                  <p:stCondLst>
                                    <p:cond delay="0"/>
                                  </p:stCondLst>
                                  <p:childTnLst>
                                    <p:set>
                                      <p:cBhvr>
                                        <p:cTn id="71" dur="1" fill="hold">
                                          <p:stCondLst>
                                            <p:cond delay="0"/>
                                          </p:stCondLst>
                                        </p:cTn>
                                        <p:tgtEl>
                                          <p:spTgt spid="45"/>
                                        </p:tgtEl>
                                        <p:attrNameLst>
                                          <p:attrName>style.visibility</p:attrName>
                                        </p:attrNameLst>
                                      </p:cBhvr>
                                      <p:to>
                                        <p:strVal val="visible"/>
                                      </p:to>
                                    </p:set>
                                    <p:animEffect transition="in" filter="wipe(right)">
                                      <p:cBhvr>
                                        <p:cTn id="72" dur="500"/>
                                        <p:tgtEl>
                                          <p:spTgt spid="45"/>
                                        </p:tgtEl>
                                      </p:cBhvr>
                                    </p:animEffect>
                                  </p:childTnLst>
                                </p:cTn>
                              </p:par>
                            </p:childTnLst>
                          </p:cTn>
                        </p:par>
                        <p:par>
                          <p:cTn id="73" fill="hold">
                            <p:stCondLst>
                              <p:cond delay="3500"/>
                            </p:stCondLst>
                            <p:childTnLst>
                              <p:par>
                                <p:cTn id="74" presetID="31" presetClass="entr" presetSubtype="0" fill="hold" grpId="0" nodeType="afterEffect">
                                  <p:stCondLst>
                                    <p:cond delay="0"/>
                                  </p:stCondLst>
                                  <p:childTnLst>
                                    <p:set>
                                      <p:cBhvr>
                                        <p:cTn id="75" dur="1" fill="hold">
                                          <p:stCondLst>
                                            <p:cond delay="0"/>
                                          </p:stCondLst>
                                        </p:cTn>
                                        <p:tgtEl>
                                          <p:spTgt spid="52"/>
                                        </p:tgtEl>
                                        <p:attrNameLst>
                                          <p:attrName>style.visibility</p:attrName>
                                        </p:attrNameLst>
                                      </p:cBhvr>
                                      <p:to>
                                        <p:strVal val="visible"/>
                                      </p:to>
                                    </p:set>
                                    <p:anim calcmode="lin" valueType="num">
                                      <p:cBhvr>
                                        <p:cTn id="76" dur="400" fill="hold"/>
                                        <p:tgtEl>
                                          <p:spTgt spid="52"/>
                                        </p:tgtEl>
                                        <p:attrNameLst>
                                          <p:attrName>ppt_w</p:attrName>
                                        </p:attrNameLst>
                                      </p:cBhvr>
                                      <p:tavLst>
                                        <p:tav tm="0">
                                          <p:val>
                                            <p:fltVal val="0"/>
                                          </p:val>
                                        </p:tav>
                                        <p:tav tm="100000">
                                          <p:val>
                                            <p:strVal val="#ppt_w"/>
                                          </p:val>
                                        </p:tav>
                                      </p:tavLst>
                                    </p:anim>
                                    <p:anim calcmode="lin" valueType="num">
                                      <p:cBhvr>
                                        <p:cTn id="77" dur="400" fill="hold"/>
                                        <p:tgtEl>
                                          <p:spTgt spid="52"/>
                                        </p:tgtEl>
                                        <p:attrNameLst>
                                          <p:attrName>ppt_h</p:attrName>
                                        </p:attrNameLst>
                                      </p:cBhvr>
                                      <p:tavLst>
                                        <p:tav tm="0">
                                          <p:val>
                                            <p:fltVal val="0"/>
                                          </p:val>
                                        </p:tav>
                                        <p:tav tm="100000">
                                          <p:val>
                                            <p:strVal val="#ppt_h"/>
                                          </p:val>
                                        </p:tav>
                                      </p:tavLst>
                                    </p:anim>
                                    <p:anim calcmode="lin" valueType="num">
                                      <p:cBhvr>
                                        <p:cTn id="78" dur="400" fill="hold"/>
                                        <p:tgtEl>
                                          <p:spTgt spid="52"/>
                                        </p:tgtEl>
                                        <p:attrNameLst>
                                          <p:attrName>style.rotation</p:attrName>
                                        </p:attrNameLst>
                                      </p:cBhvr>
                                      <p:tavLst>
                                        <p:tav tm="0">
                                          <p:val>
                                            <p:fltVal val="90"/>
                                          </p:val>
                                        </p:tav>
                                        <p:tav tm="100000">
                                          <p:val>
                                            <p:fltVal val="0"/>
                                          </p:val>
                                        </p:tav>
                                      </p:tavLst>
                                    </p:anim>
                                    <p:animEffect transition="in" filter="fade">
                                      <p:cBhvr>
                                        <p:cTn id="79" dur="400"/>
                                        <p:tgtEl>
                                          <p:spTgt spid="52"/>
                                        </p:tgtEl>
                                      </p:cBhvr>
                                    </p:animEffect>
                                  </p:childTnLst>
                                </p:cTn>
                              </p:par>
                            </p:childTnLst>
                          </p:cTn>
                        </p:par>
                        <p:par>
                          <p:cTn id="80" fill="hold">
                            <p:stCondLst>
                              <p:cond delay="4000"/>
                            </p:stCondLst>
                            <p:childTnLst>
                              <p:par>
                                <p:cTn id="81" presetID="22" presetClass="entr" presetSubtype="2" fill="hold" grpId="0" nodeType="afterEffect">
                                  <p:stCondLst>
                                    <p:cond delay="0"/>
                                  </p:stCondLst>
                                  <p:childTnLst>
                                    <p:set>
                                      <p:cBhvr>
                                        <p:cTn id="82" dur="1" fill="hold">
                                          <p:stCondLst>
                                            <p:cond delay="0"/>
                                          </p:stCondLst>
                                        </p:cTn>
                                        <p:tgtEl>
                                          <p:spTgt spid="46"/>
                                        </p:tgtEl>
                                        <p:attrNameLst>
                                          <p:attrName>style.visibility</p:attrName>
                                        </p:attrNameLst>
                                      </p:cBhvr>
                                      <p:to>
                                        <p:strVal val="visible"/>
                                      </p:to>
                                    </p:set>
                                    <p:animEffect transition="in" filter="wipe(right)">
                                      <p:cBhvr>
                                        <p:cTn id="83" dur="500"/>
                                        <p:tgtEl>
                                          <p:spTgt spid="46"/>
                                        </p:tgtEl>
                                      </p:cBhvr>
                                    </p:animEffect>
                                  </p:childTnLst>
                                </p:cTn>
                              </p:par>
                            </p:childTnLst>
                          </p:cTn>
                        </p:par>
                        <p:par>
                          <p:cTn id="84" fill="hold">
                            <p:stCondLst>
                              <p:cond delay="4500"/>
                            </p:stCondLst>
                            <p:childTnLst>
                              <p:par>
                                <p:cTn id="85" presetID="31" presetClass="entr" presetSubtype="0" fill="hold" grpId="0" nodeType="afterEffect">
                                  <p:stCondLst>
                                    <p:cond delay="0"/>
                                  </p:stCondLst>
                                  <p:childTnLst>
                                    <p:set>
                                      <p:cBhvr>
                                        <p:cTn id="86" dur="1" fill="hold">
                                          <p:stCondLst>
                                            <p:cond delay="0"/>
                                          </p:stCondLst>
                                        </p:cTn>
                                        <p:tgtEl>
                                          <p:spTgt spid="53"/>
                                        </p:tgtEl>
                                        <p:attrNameLst>
                                          <p:attrName>style.visibility</p:attrName>
                                        </p:attrNameLst>
                                      </p:cBhvr>
                                      <p:to>
                                        <p:strVal val="visible"/>
                                      </p:to>
                                    </p:set>
                                    <p:anim calcmode="lin" valueType="num">
                                      <p:cBhvr>
                                        <p:cTn id="87" dur="400" fill="hold"/>
                                        <p:tgtEl>
                                          <p:spTgt spid="53"/>
                                        </p:tgtEl>
                                        <p:attrNameLst>
                                          <p:attrName>ppt_w</p:attrName>
                                        </p:attrNameLst>
                                      </p:cBhvr>
                                      <p:tavLst>
                                        <p:tav tm="0">
                                          <p:val>
                                            <p:fltVal val="0"/>
                                          </p:val>
                                        </p:tav>
                                        <p:tav tm="100000">
                                          <p:val>
                                            <p:strVal val="#ppt_w"/>
                                          </p:val>
                                        </p:tav>
                                      </p:tavLst>
                                    </p:anim>
                                    <p:anim calcmode="lin" valueType="num">
                                      <p:cBhvr>
                                        <p:cTn id="88" dur="400" fill="hold"/>
                                        <p:tgtEl>
                                          <p:spTgt spid="53"/>
                                        </p:tgtEl>
                                        <p:attrNameLst>
                                          <p:attrName>ppt_h</p:attrName>
                                        </p:attrNameLst>
                                      </p:cBhvr>
                                      <p:tavLst>
                                        <p:tav tm="0">
                                          <p:val>
                                            <p:fltVal val="0"/>
                                          </p:val>
                                        </p:tav>
                                        <p:tav tm="100000">
                                          <p:val>
                                            <p:strVal val="#ppt_h"/>
                                          </p:val>
                                        </p:tav>
                                      </p:tavLst>
                                    </p:anim>
                                    <p:anim calcmode="lin" valueType="num">
                                      <p:cBhvr>
                                        <p:cTn id="89" dur="400" fill="hold"/>
                                        <p:tgtEl>
                                          <p:spTgt spid="53"/>
                                        </p:tgtEl>
                                        <p:attrNameLst>
                                          <p:attrName>style.rotation</p:attrName>
                                        </p:attrNameLst>
                                      </p:cBhvr>
                                      <p:tavLst>
                                        <p:tav tm="0">
                                          <p:val>
                                            <p:fltVal val="90"/>
                                          </p:val>
                                        </p:tav>
                                        <p:tav tm="100000">
                                          <p:val>
                                            <p:fltVal val="0"/>
                                          </p:val>
                                        </p:tav>
                                      </p:tavLst>
                                    </p:anim>
                                    <p:animEffect transition="in" filter="fade">
                                      <p:cBhvr>
                                        <p:cTn id="90" dur="400"/>
                                        <p:tgtEl>
                                          <p:spTgt spid="53"/>
                                        </p:tgtEl>
                                      </p:cBhvr>
                                    </p:animEffect>
                                  </p:childTnLst>
                                </p:cTn>
                              </p:par>
                            </p:childTnLst>
                          </p:cTn>
                        </p:par>
                        <p:par>
                          <p:cTn id="91" fill="hold">
                            <p:stCondLst>
                              <p:cond delay="5000"/>
                            </p:stCondLst>
                            <p:childTnLst>
                              <p:par>
                                <p:cTn id="92" presetID="22" presetClass="entr" presetSubtype="8" fill="hold" grpId="0" nodeType="afterEffect">
                                  <p:stCondLst>
                                    <p:cond delay="0"/>
                                  </p:stCondLst>
                                  <p:childTnLst>
                                    <p:set>
                                      <p:cBhvr>
                                        <p:cTn id="93" dur="1" fill="hold">
                                          <p:stCondLst>
                                            <p:cond delay="0"/>
                                          </p:stCondLst>
                                        </p:cTn>
                                        <p:tgtEl>
                                          <p:spTgt spid="47"/>
                                        </p:tgtEl>
                                        <p:attrNameLst>
                                          <p:attrName>style.visibility</p:attrName>
                                        </p:attrNameLst>
                                      </p:cBhvr>
                                      <p:to>
                                        <p:strVal val="visible"/>
                                      </p:to>
                                    </p:set>
                                    <p:animEffect transition="in" filter="wipe(left)">
                                      <p:cBhvr>
                                        <p:cTn id="94" dur="500"/>
                                        <p:tgtEl>
                                          <p:spTgt spid="47"/>
                                        </p:tgtEl>
                                      </p:cBhvr>
                                    </p:animEffect>
                                  </p:childTnLst>
                                </p:cTn>
                              </p:par>
                            </p:childTnLst>
                          </p:cTn>
                        </p:par>
                        <p:par>
                          <p:cTn id="95" fill="hold">
                            <p:stCondLst>
                              <p:cond delay="5500"/>
                            </p:stCondLst>
                            <p:childTnLst>
                              <p:par>
                                <p:cTn id="96" presetID="31" presetClass="entr" presetSubtype="0" fill="hold" grpId="0" nodeType="afterEffect">
                                  <p:stCondLst>
                                    <p:cond delay="0"/>
                                  </p:stCondLst>
                                  <p:childTnLst>
                                    <p:set>
                                      <p:cBhvr>
                                        <p:cTn id="97" dur="1" fill="hold">
                                          <p:stCondLst>
                                            <p:cond delay="0"/>
                                          </p:stCondLst>
                                        </p:cTn>
                                        <p:tgtEl>
                                          <p:spTgt spid="54"/>
                                        </p:tgtEl>
                                        <p:attrNameLst>
                                          <p:attrName>style.visibility</p:attrName>
                                        </p:attrNameLst>
                                      </p:cBhvr>
                                      <p:to>
                                        <p:strVal val="visible"/>
                                      </p:to>
                                    </p:set>
                                    <p:anim calcmode="lin" valueType="num">
                                      <p:cBhvr>
                                        <p:cTn id="98" dur="400" fill="hold"/>
                                        <p:tgtEl>
                                          <p:spTgt spid="54"/>
                                        </p:tgtEl>
                                        <p:attrNameLst>
                                          <p:attrName>ppt_w</p:attrName>
                                        </p:attrNameLst>
                                      </p:cBhvr>
                                      <p:tavLst>
                                        <p:tav tm="0">
                                          <p:val>
                                            <p:fltVal val="0"/>
                                          </p:val>
                                        </p:tav>
                                        <p:tav tm="100000">
                                          <p:val>
                                            <p:strVal val="#ppt_w"/>
                                          </p:val>
                                        </p:tav>
                                      </p:tavLst>
                                    </p:anim>
                                    <p:anim calcmode="lin" valueType="num">
                                      <p:cBhvr>
                                        <p:cTn id="99" dur="400" fill="hold"/>
                                        <p:tgtEl>
                                          <p:spTgt spid="54"/>
                                        </p:tgtEl>
                                        <p:attrNameLst>
                                          <p:attrName>ppt_h</p:attrName>
                                        </p:attrNameLst>
                                      </p:cBhvr>
                                      <p:tavLst>
                                        <p:tav tm="0">
                                          <p:val>
                                            <p:fltVal val="0"/>
                                          </p:val>
                                        </p:tav>
                                        <p:tav tm="100000">
                                          <p:val>
                                            <p:strVal val="#ppt_h"/>
                                          </p:val>
                                        </p:tav>
                                      </p:tavLst>
                                    </p:anim>
                                    <p:anim calcmode="lin" valueType="num">
                                      <p:cBhvr>
                                        <p:cTn id="100" dur="400" fill="hold"/>
                                        <p:tgtEl>
                                          <p:spTgt spid="54"/>
                                        </p:tgtEl>
                                        <p:attrNameLst>
                                          <p:attrName>style.rotation</p:attrName>
                                        </p:attrNameLst>
                                      </p:cBhvr>
                                      <p:tavLst>
                                        <p:tav tm="0">
                                          <p:val>
                                            <p:fltVal val="90"/>
                                          </p:val>
                                        </p:tav>
                                        <p:tav tm="100000">
                                          <p:val>
                                            <p:fltVal val="0"/>
                                          </p:val>
                                        </p:tav>
                                      </p:tavLst>
                                    </p:anim>
                                    <p:animEffect transition="in" filter="fade">
                                      <p:cBhvr>
                                        <p:cTn id="101" dur="400"/>
                                        <p:tgtEl>
                                          <p:spTgt spid="54"/>
                                        </p:tgtEl>
                                      </p:cBhvr>
                                    </p:animEffect>
                                  </p:childTnLst>
                                </p:cTn>
                              </p:par>
                            </p:childTnLst>
                          </p:cTn>
                        </p:par>
                        <p:par>
                          <p:cTn id="102" fill="hold">
                            <p:stCondLst>
                              <p:cond delay="6000"/>
                            </p:stCondLst>
                            <p:childTnLst>
                              <p:par>
                                <p:cTn id="103" presetID="22" presetClass="entr" presetSubtype="8" fill="hold" grpId="0" nodeType="afterEffect">
                                  <p:stCondLst>
                                    <p:cond delay="0"/>
                                  </p:stCondLst>
                                  <p:childTnLst>
                                    <p:set>
                                      <p:cBhvr>
                                        <p:cTn id="104" dur="1" fill="hold">
                                          <p:stCondLst>
                                            <p:cond delay="0"/>
                                          </p:stCondLst>
                                        </p:cTn>
                                        <p:tgtEl>
                                          <p:spTgt spid="48"/>
                                        </p:tgtEl>
                                        <p:attrNameLst>
                                          <p:attrName>style.visibility</p:attrName>
                                        </p:attrNameLst>
                                      </p:cBhvr>
                                      <p:to>
                                        <p:strVal val="visible"/>
                                      </p:to>
                                    </p:set>
                                    <p:animEffect transition="in" filter="wipe(left)">
                                      <p:cBhvr>
                                        <p:cTn id="105" dur="500"/>
                                        <p:tgtEl>
                                          <p:spTgt spid="48"/>
                                        </p:tgtEl>
                                      </p:cBhvr>
                                    </p:animEffect>
                                  </p:childTnLst>
                                </p:cTn>
                              </p:par>
                            </p:childTnLst>
                          </p:cTn>
                        </p:par>
                        <p:par>
                          <p:cTn id="106" fill="hold">
                            <p:stCondLst>
                              <p:cond delay="6500"/>
                            </p:stCondLst>
                            <p:childTnLst>
                              <p:par>
                                <p:cTn id="107" presetID="31" presetClass="entr" presetSubtype="0" fill="hold" grpId="0" nodeType="afterEffect">
                                  <p:stCondLst>
                                    <p:cond delay="0"/>
                                  </p:stCondLst>
                                  <p:childTnLst>
                                    <p:set>
                                      <p:cBhvr>
                                        <p:cTn id="108" dur="1" fill="hold">
                                          <p:stCondLst>
                                            <p:cond delay="0"/>
                                          </p:stCondLst>
                                        </p:cTn>
                                        <p:tgtEl>
                                          <p:spTgt spid="55"/>
                                        </p:tgtEl>
                                        <p:attrNameLst>
                                          <p:attrName>style.visibility</p:attrName>
                                        </p:attrNameLst>
                                      </p:cBhvr>
                                      <p:to>
                                        <p:strVal val="visible"/>
                                      </p:to>
                                    </p:set>
                                    <p:anim calcmode="lin" valueType="num">
                                      <p:cBhvr>
                                        <p:cTn id="109" dur="400" fill="hold"/>
                                        <p:tgtEl>
                                          <p:spTgt spid="55"/>
                                        </p:tgtEl>
                                        <p:attrNameLst>
                                          <p:attrName>ppt_w</p:attrName>
                                        </p:attrNameLst>
                                      </p:cBhvr>
                                      <p:tavLst>
                                        <p:tav tm="0">
                                          <p:val>
                                            <p:fltVal val="0"/>
                                          </p:val>
                                        </p:tav>
                                        <p:tav tm="100000">
                                          <p:val>
                                            <p:strVal val="#ppt_w"/>
                                          </p:val>
                                        </p:tav>
                                      </p:tavLst>
                                    </p:anim>
                                    <p:anim calcmode="lin" valueType="num">
                                      <p:cBhvr>
                                        <p:cTn id="110" dur="400" fill="hold"/>
                                        <p:tgtEl>
                                          <p:spTgt spid="55"/>
                                        </p:tgtEl>
                                        <p:attrNameLst>
                                          <p:attrName>ppt_h</p:attrName>
                                        </p:attrNameLst>
                                      </p:cBhvr>
                                      <p:tavLst>
                                        <p:tav tm="0">
                                          <p:val>
                                            <p:fltVal val="0"/>
                                          </p:val>
                                        </p:tav>
                                        <p:tav tm="100000">
                                          <p:val>
                                            <p:strVal val="#ppt_h"/>
                                          </p:val>
                                        </p:tav>
                                      </p:tavLst>
                                    </p:anim>
                                    <p:anim calcmode="lin" valueType="num">
                                      <p:cBhvr>
                                        <p:cTn id="111" dur="400" fill="hold"/>
                                        <p:tgtEl>
                                          <p:spTgt spid="55"/>
                                        </p:tgtEl>
                                        <p:attrNameLst>
                                          <p:attrName>style.rotation</p:attrName>
                                        </p:attrNameLst>
                                      </p:cBhvr>
                                      <p:tavLst>
                                        <p:tav tm="0">
                                          <p:val>
                                            <p:fltVal val="90"/>
                                          </p:val>
                                        </p:tav>
                                        <p:tav tm="100000">
                                          <p:val>
                                            <p:fltVal val="0"/>
                                          </p:val>
                                        </p:tav>
                                      </p:tavLst>
                                    </p:anim>
                                    <p:animEffect transition="in" filter="fade">
                                      <p:cBhvr>
                                        <p:cTn id="112" dur="400"/>
                                        <p:tgtEl>
                                          <p:spTgt spid="55"/>
                                        </p:tgtEl>
                                      </p:cBhvr>
                                    </p:animEffect>
                                  </p:childTnLst>
                                </p:cTn>
                              </p:par>
                            </p:childTnLst>
                          </p:cTn>
                        </p:par>
                        <p:par>
                          <p:cTn id="113" fill="hold">
                            <p:stCondLst>
                              <p:cond delay="7000"/>
                            </p:stCondLst>
                            <p:childTnLst>
                              <p:par>
                                <p:cTn id="114" presetID="22" presetClass="entr" presetSubtype="8" fill="hold" grpId="0" nodeType="afterEffect">
                                  <p:stCondLst>
                                    <p:cond delay="0"/>
                                  </p:stCondLst>
                                  <p:childTnLst>
                                    <p:set>
                                      <p:cBhvr>
                                        <p:cTn id="115" dur="1" fill="hold">
                                          <p:stCondLst>
                                            <p:cond delay="0"/>
                                          </p:stCondLst>
                                        </p:cTn>
                                        <p:tgtEl>
                                          <p:spTgt spid="49"/>
                                        </p:tgtEl>
                                        <p:attrNameLst>
                                          <p:attrName>style.visibility</p:attrName>
                                        </p:attrNameLst>
                                      </p:cBhvr>
                                      <p:to>
                                        <p:strVal val="visible"/>
                                      </p:to>
                                    </p:set>
                                    <p:animEffect transition="in" filter="wipe(left)">
                                      <p:cBhvr>
                                        <p:cTn id="11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 grpId="0"/>
      <p:bldP spid="6" grpId="0" animBg="1"/>
      <p:bldP spid="27" grpId="0" animBg="1"/>
      <p:bldP spid="30" grpId="0" animBg="1"/>
      <p:bldP spid="33" grpId="0" animBg="1"/>
      <p:bldP spid="36" grpId="0" animBg="1"/>
      <p:bldP spid="39" grpId="0" animBg="1"/>
      <p:bldP spid="42" grpId="0" animBg="1"/>
      <p:bldP spid="44" grpId="0"/>
      <p:bldP spid="45" grpId="0"/>
      <p:bldP spid="46" grpId="0"/>
      <p:bldP spid="47" grpId="0"/>
      <p:bldP spid="48" grpId="0"/>
      <p:bldP spid="49" grpId="0"/>
      <p:bldP spid="50" grpId="0"/>
      <p:bldP spid="51" grpId="0"/>
      <p:bldP spid="52" grpId="0"/>
      <p:bldP spid="53" grpId="0"/>
      <p:bldP spid="54" grpId="0"/>
      <p:bldP spid="55"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p:cNvSpPr/>
          <p:nvPr/>
        </p:nvSpPr>
        <p:spPr bwMode="auto">
          <a:xfrm>
            <a:off x="5419476" y="2483052"/>
            <a:ext cx="3357753" cy="2407065"/>
          </a:xfrm>
          <a:prstGeom prst="rect">
            <a:avLst/>
          </a:prstGeom>
          <a:solidFill>
            <a:schemeClr val="accent2">
              <a:lumMod val="95000"/>
            </a:schemeClr>
          </a:solidFill>
          <a:ln w="9525" cap="flat" cmpd="sng" algn="ctr">
            <a:solidFill>
              <a:schemeClr val="accent1">
                <a:lumMod val="40000"/>
                <a:lumOff val="60000"/>
              </a:schemeClr>
            </a:solidFill>
            <a:prstDash val="solid"/>
            <a:round/>
            <a:headEnd type="none" w="med" len="med"/>
            <a:tailEnd type="none" w="med" len="med"/>
          </a:ln>
          <a:effectLst/>
        </p:spPr>
        <p:txBody>
          <a:bodyPr vert="horz" wrap="square" lIns="91404" tIns="45703" rIns="91404" bIns="45703" numCol="1" rtlCol="0" anchor="t" anchorCtr="0" compatLnSpc="1"/>
          <a:lstStyle/>
          <a:p>
            <a:pPr defTabSz="913765" fontAlgn="base">
              <a:spcBef>
                <a:spcPct val="0"/>
              </a:spcBef>
              <a:spcAft>
                <a:spcPct val="0"/>
              </a:spcAft>
            </a:pPr>
            <a:endParaRPr lang="zh-CN" altLang="en-US" sz="1800">
              <a:cs typeface="+mn-ea"/>
              <a:sym typeface="+mn-lt"/>
            </a:endParaRPr>
          </a:p>
        </p:txBody>
      </p:sp>
      <p:sp>
        <p:nvSpPr>
          <p:cNvPr id="36" name="矩形 35"/>
          <p:cNvSpPr/>
          <p:nvPr/>
        </p:nvSpPr>
        <p:spPr bwMode="auto">
          <a:xfrm>
            <a:off x="806529" y="4306382"/>
            <a:ext cx="4341704" cy="1683077"/>
          </a:xfrm>
          <a:prstGeom prst="rect">
            <a:avLst/>
          </a:prstGeom>
          <a:solidFill>
            <a:schemeClr val="accent2">
              <a:lumMod val="95000"/>
            </a:schemeClr>
          </a:solidFill>
          <a:ln w="9525" cap="flat" cmpd="sng" algn="ctr">
            <a:solidFill>
              <a:schemeClr val="accent1">
                <a:lumMod val="40000"/>
                <a:lumOff val="60000"/>
              </a:schemeClr>
            </a:solidFill>
            <a:prstDash val="solid"/>
            <a:round/>
            <a:headEnd type="none" w="med" len="med"/>
            <a:tailEnd type="none" w="med" len="med"/>
          </a:ln>
          <a:effectLst/>
        </p:spPr>
        <p:txBody>
          <a:bodyPr vert="horz" wrap="square" lIns="91404" tIns="45703" rIns="91404" bIns="45703" numCol="1" rtlCol="0" anchor="t" anchorCtr="0" compatLnSpc="1"/>
          <a:lstStyle/>
          <a:p>
            <a:pPr defTabSz="913765" fontAlgn="base">
              <a:spcBef>
                <a:spcPct val="0"/>
              </a:spcBef>
              <a:spcAft>
                <a:spcPct val="0"/>
              </a:spcAft>
            </a:pPr>
            <a:endParaRPr lang="zh-CN" altLang="en-US" sz="1800">
              <a:cs typeface="+mn-ea"/>
              <a:sym typeface="+mn-lt"/>
            </a:endParaRPr>
          </a:p>
        </p:txBody>
      </p:sp>
      <p:sp>
        <p:nvSpPr>
          <p:cNvPr id="35" name="矩形 34"/>
          <p:cNvSpPr/>
          <p:nvPr/>
        </p:nvSpPr>
        <p:spPr bwMode="auto">
          <a:xfrm>
            <a:off x="806529" y="2318857"/>
            <a:ext cx="4341704" cy="1459383"/>
          </a:xfrm>
          <a:prstGeom prst="rect">
            <a:avLst/>
          </a:prstGeom>
          <a:solidFill>
            <a:schemeClr val="accent2">
              <a:lumMod val="95000"/>
            </a:schemeClr>
          </a:solidFill>
          <a:ln w="9525" cap="flat" cmpd="sng" algn="ctr">
            <a:solidFill>
              <a:schemeClr val="accent1">
                <a:lumMod val="40000"/>
                <a:lumOff val="60000"/>
              </a:schemeClr>
            </a:solidFill>
            <a:prstDash val="solid"/>
            <a:round/>
            <a:headEnd type="none" w="med" len="med"/>
            <a:tailEnd type="none" w="med" len="med"/>
          </a:ln>
          <a:effectLst/>
        </p:spPr>
        <p:txBody>
          <a:bodyPr vert="horz" wrap="square" lIns="91404" tIns="45703" rIns="91404" bIns="45703" numCol="1" rtlCol="0" anchor="t" anchorCtr="0" compatLnSpc="1"/>
          <a:lstStyle/>
          <a:p>
            <a:pPr defTabSz="913765" fontAlgn="base">
              <a:spcBef>
                <a:spcPct val="0"/>
              </a:spcBef>
              <a:spcAft>
                <a:spcPct val="0"/>
              </a:spcAft>
            </a:pPr>
            <a:endParaRPr lang="zh-CN" altLang="en-US" sz="1800">
              <a:cs typeface="+mn-ea"/>
              <a:sym typeface="+mn-lt"/>
            </a:endParaRPr>
          </a:p>
        </p:txBody>
      </p:sp>
      <p:sp>
        <p:nvSpPr>
          <p:cNvPr id="17" name="文本框 16"/>
          <p:cNvSpPr txBox="1"/>
          <p:nvPr/>
        </p:nvSpPr>
        <p:spPr>
          <a:xfrm>
            <a:off x="784367" y="884810"/>
            <a:ext cx="5110280" cy="461537"/>
          </a:xfrm>
          <a:prstGeom prst="rect">
            <a:avLst/>
          </a:prstGeom>
          <a:noFill/>
        </p:spPr>
        <p:txBody>
          <a:bodyPr wrap="square" rtlCol="0">
            <a:spAutoFit/>
          </a:bodyPr>
          <a:lstStyle>
            <a:defPPr>
              <a:defRPr lang="zh-CN"/>
            </a:defPPr>
            <a:lvl1pPr algn="ctr">
              <a:defRPr sz="2800" b="1">
                <a:latin typeface="+mj-ea"/>
                <a:ea typeface="+mj-ea"/>
              </a:defRPr>
            </a:lvl1pPr>
          </a:lstStyle>
          <a:p>
            <a:pPr algn="l"/>
            <a:r>
              <a:rPr lang="en-US" altLang="zh-CN" sz="2400" b="0" dirty="0">
                <a:latin typeface="+mn-lt"/>
                <a:ea typeface="+mn-ea"/>
                <a:cs typeface="+mn-ea"/>
                <a:sym typeface="+mn-lt"/>
              </a:rPr>
              <a:t>1</a:t>
            </a:r>
            <a:r>
              <a:rPr lang="zh-CN" altLang="en-US" sz="2400" b="0" dirty="0">
                <a:latin typeface="+mn-lt"/>
                <a:ea typeface="+mn-ea"/>
                <a:cs typeface="+mn-ea"/>
                <a:sym typeface="+mn-lt"/>
              </a:rPr>
              <a:t>、中华人民共和国安全生产法</a:t>
            </a:r>
          </a:p>
        </p:txBody>
      </p:sp>
      <p:sp>
        <p:nvSpPr>
          <p:cNvPr id="29" name="矩形 12"/>
          <p:cNvSpPr>
            <a:spLocks noChangeArrowheads="1"/>
          </p:cNvSpPr>
          <p:nvPr/>
        </p:nvSpPr>
        <p:spPr bwMode="auto">
          <a:xfrm>
            <a:off x="2542001" y="1121631"/>
            <a:ext cx="6655375" cy="399981"/>
          </a:xfrm>
          <a:prstGeom prst="rect">
            <a:avLst/>
          </a:prstGeom>
          <a:noFill/>
          <a:ln w="9525">
            <a:noFill/>
            <a:miter lim="800000"/>
          </a:ln>
        </p:spPr>
        <p:txBody>
          <a:bodyPr>
            <a:spAutoFit/>
          </a:bodyPr>
          <a:lstStyle/>
          <a:p>
            <a:pPr algn="ctr" eaLnBrk="0" hangingPunct="0"/>
            <a:r>
              <a:rPr lang="zh-CN" altLang="en-US" sz="2000" b="1">
                <a:solidFill>
                  <a:srgbClr val="2C2D34"/>
                </a:solidFill>
                <a:cs typeface="+mn-ea"/>
                <a:sym typeface="+mn-lt"/>
              </a:rPr>
              <a:t>十项权利</a:t>
            </a:r>
            <a:endParaRPr lang="en-US" altLang="zh-CN" sz="2000" b="1">
              <a:solidFill>
                <a:srgbClr val="2C2D34"/>
              </a:solidFill>
              <a:cs typeface="+mn-ea"/>
              <a:sym typeface="+mn-lt"/>
            </a:endParaRPr>
          </a:p>
        </p:txBody>
      </p:sp>
      <p:sp>
        <p:nvSpPr>
          <p:cNvPr id="30" name="矩形 29"/>
          <p:cNvSpPr/>
          <p:nvPr/>
        </p:nvSpPr>
        <p:spPr>
          <a:xfrm>
            <a:off x="2542000" y="1399649"/>
            <a:ext cx="6655376" cy="458780"/>
          </a:xfrm>
          <a:prstGeom prst="rect">
            <a:avLst/>
          </a:prstGeom>
        </p:spPr>
        <p:txBody>
          <a:bodyPr wrap="square">
            <a:spAutoFit/>
          </a:bodyPr>
          <a:lstStyle/>
          <a:p>
            <a:pPr algn="ctr" eaLnBrk="0" hangingPunct="0">
              <a:lnSpc>
                <a:spcPct val="150000"/>
              </a:lnSpc>
            </a:pPr>
            <a:r>
              <a:rPr lang="zh-CN" altLang="en-US" sz="1800" dirty="0">
                <a:solidFill>
                  <a:srgbClr val="E94822"/>
                </a:solidFill>
                <a:cs typeface="+mn-ea"/>
                <a:sym typeface="+mn-lt"/>
              </a:rPr>
              <a:t>培训权、获得合格的劳动防护用品权、培训权</a:t>
            </a: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694706" y="1918943"/>
            <a:ext cx="2912289" cy="4683275"/>
          </a:xfrm>
          <a:prstGeom prst="rect">
            <a:avLst/>
          </a:prstGeom>
        </p:spPr>
      </p:pic>
      <p:sp>
        <p:nvSpPr>
          <p:cNvPr id="5" name="矩形 4"/>
          <p:cNvSpPr/>
          <p:nvPr/>
        </p:nvSpPr>
        <p:spPr>
          <a:xfrm>
            <a:off x="917108" y="2472085"/>
            <a:ext cx="4083393" cy="1249188"/>
          </a:xfrm>
          <a:prstGeom prst="rect">
            <a:avLst/>
          </a:prstGeom>
        </p:spPr>
        <p:txBody>
          <a:bodyPr wrap="square">
            <a:spAutoFit/>
          </a:bodyPr>
          <a:lstStyle/>
          <a:p>
            <a:pPr marL="285750" indent="-285750">
              <a:lnSpc>
                <a:spcPct val="120000"/>
              </a:lnSpc>
              <a:buFont typeface="Wingdings" panose="05000000000000000000" pitchFamily="2" charset="2"/>
              <a:buChar char="l"/>
            </a:pPr>
            <a:r>
              <a:rPr lang="zh-CN" altLang="en-US" sz="1600">
                <a:cs typeface="+mn-ea"/>
                <a:sym typeface="+mn-lt"/>
              </a:rPr>
              <a:t>接受安全生产教育和培训</a:t>
            </a:r>
            <a:endParaRPr lang="en-US" altLang="zh-CN" sz="1600">
              <a:cs typeface="+mn-ea"/>
              <a:sym typeface="+mn-lt"/>
            </a:endParaRPr>
          </a:p>
          <a:p>
            <a:pPr marL="285750" indent="-285750">
              <a:lnSpc>
                <a:spcPct val="120000"/>
              </a:lnSpc>
              <a:buFont typeface="Wingdings" panose="05000000000000000000" pitchFamily="2" charset="2"/>
              <a:buChar char="l"/>
            </a:pPr>
            <a:r>
              <a:rPr lang="zh-CN" altLang="en-US" sz="1600">
                <a:cs typeface="+mn-ea"/>
                <a:sym typeface="+mn-lt"/>
              </a:rPr>
              <a:t>掌握本职工作必要的安全生产知识</a:t>
            </a:r>
            <a:endParaRPr lang="en-US" altLang="zh-CN" sz="1600">
              <a:cs typeface="+mn-ea"/>
              <a:sym typeface="+mn-lt"/>
            </a:endParaRPr>
          </a:p>
          <a:p>
            <a:pPr marL="285750" indent="-285750">
              <a:lnSpc>
                <a:spcPct val="120000"/>
              </a:lnSpc>
              <a:buFont typeface="Wingdings" panose="05000000000000000000" pitchFamily="2" charset="2"/>
              <a:buChar char="l"/>
            </a:pPr>
            <a:r>
              <a:rPr lang="zh-CN" altLang="en-US" sz="1600">
                <a:cs typeface="+mn-ea"/>
                <a:sym typeface="+mn-lt"/>
              </a:rPr>
              <a:t>提高安全生产技能</a:t>
            </a:r>
            <a:endParaRPr lang="en-US" altLang="zh-CN" sz="1600">
              <a:cs typeface="+mn-ea"/>
              <a:sym typeface="+mn-lt"/>
            </a:endParaRPr>
          </a:p>
          <a:p>
            <a:pPr marL="285750" indent="-285750">
              <a:lnSpc>
                <a:spcPct val="120000"/>
              </a:lnSpc>
              <a:buFont typeface="Wingdings" panose="05000000000000000000" pitchFamily="2" charset="2"/>
              <a:buChar char="l"/>
            </a:pPr>
            <a:r>
              <a:rPr lang="zh-CN" altLang="en-US" sz="1600">
                <a:cs typeface="+mn-ea"/>
                <a:sym typeface="+mn-lt"/>
              </a:rPr>
              <a:t>增强事故预防和应急处理能力</a:t>
            </a:r>
            <a:endParaRPr lang="en-US" altLang="zh-CN" sz="1600">
              <a:cs typeface="+mn-ea"/>
              <a:sym typeface="+mn-lt"/>
            </a:endParaRPr>
          </a:p>
        </p:txBody>
      </p:sp>
      <p:grpSp>
        <p:nvGrpSpPr>
          <p:cNvPr id="9" name="组合 8"/>
          <p:cNvGrpSpPr/>
          <p:nvPr/>
        </p:nvGrpSpPr>
        <p:grpSpPr>
          <a:xfrm>
            <a:off x="806529" y="1918944"/>
            <a:ext cx="4341704" cy="416376"/>
            <a:chOff x="902094" y="2400883"/>
            <a:chExt cx="4343400" cy="416539"/>
          </a:xfrm>
        </p:grpSpPr>
        <p:sp>
          <p:nvSpPr>
            <p:cNvPr id="8" name="矩形 7"/>
            <p:cNvSpPr/>
            <p:nvPr/>
          </p:nvSpPr>
          <p:spPr bwMode="auto">
            <a:xfrm>
              <a:off x="902094" y="2400883"/>
              <a:ext cx="4343400" cy="416539"/>
            </a:xfrm>
            <a:prstGeom prst="rect">
              <a:avLst/>
            </a:prstGeom>
            <a:solidFill>
              <a:srgbClr val="0070C0"/>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04" tIns="45703" rIns="91404" bIns="45703" numCol="1" spcCol="0" rtlCol="0" fromWordArt="0" anchor="t" anchorCtr="0" forceAA="0" compatLnSpc="1">
              <a:noAutofit/>
            </a:bodyPr>
            <a:lstStyle/>
            <a:p>
              <a:pPr algn="ctr"/>
              <a:endParaRPr lang="zh-CN" altLang="en-US" sz="2400">
                <a:solidFill>
                  <a:schemeClr val="accent2"/>
                </a:solidFill>
                <a:cs typeface="+mn-ea"/>
                <a:sym typeface="+mn-lt"/>
              </a:endParaRPr>
            </a:p>
          </p:txBody>
        </p:sp>
        <p:sp>
          <p:nvSpPr>
            <p:cNvPr id="6" name="矩形 5"/>
            <p:cNvSpPr/>
            <p:nvPr/>
          </p:nvSpPr>
          <p:spPr>
            <a:xfrm>
              <a:off x="1012715" y="2400883"/>
              <a:ext cx="954480" cy="400138"/>
            </a:xfrm>
            <a:prstGeom prst="rect">
              <a:avLst/>
            </a:prstGeom>
          </p:spPr>
          <p:txBody>
            <a:bodyPr wrap="none">
              <a:spAutoFit/>
            </a:bodyPr>
            <a:lstStyle/>
            <a:p>
              <a:r>
                <a:rPr lang="zh-CN" altLang="en-US" sz="2000" dirty="0">
                  <a:solidFill>
                    <a:schemeClr val="bg1"/>
                  </a:solidFill>
                  <a:cs typeface="+mn-ea"/>
                  <a:sym typeface="+mn-lt"/>
                </a:rPr>
                <a:t>培训权</a:t>
              </a:r>
            </a:p>
          </p:txBody>
        </p:sp>
      </p:grpSp>
      <p:sp>
        <p:nvSpPr>
          <p:cNvPr id="31" name="矩形 30"/>
          <p:cNvSpPr/>
          <p:nvPr/>
        </p:nvSpPr>
        <p:spPr>
          <a:xfrm>
            <a:off x="5496929" y="2986280"/>
            <a:ext cx="3185087" cy="1526187"/>
          </a:xfrm>
          <a:prstGeom prst="rect">
            <a:avLst/>
          </a:prstGeom>
        </p:spPr>
        <p:txBody>
          <a:bodyPr wrap="square">
            <a:spAutoFit/>
          </a:bodyPr>
          <a:lstStyle/>
          <a:p>
            <a:pPr algn="just">
              <a:lnSpc>
                <a:spcPct val="150000"/>
              </a:lnSpc>
            </a:pPr>
            <a:r>
              <a:rPr lang="zh-CN" altLang="en-US" sz="1600">
                <a:cs typeface="+mn-ea"/>
                <a:sym typeface="+mn-lt"/>
              </a:rPr>
              <a:t>经营单位必须为从业人员提供符合国家标准或者行业标准的劳动防护用品，并监督、教育从业人员按照使用规则佩戴、使用</a:t>
            </a:r>
            <a:endParaRPr lang="en-US" altLang="zh-CN" sz="1600">
              <a:cs typeface="+mn-ea"/>
              <a:sym typeface="+mn-lt"/>
            </a:endParaRPr>
          </a:p>
        </p:txBody>
      </p:sp>
      <p:sp>
        <p:nvSpPr>
          <p:cNvPr id="33" name="矩形 32"/>
          <p:cNvSpPr/>
          <p:nvPr/>
        </p:nvSpPr>
        <p:spPr>
          <a:xfrm>
            <a:off x="917108" y="4368575"/>
            <a:ext cx="4083393" cy="1544654"/>
          </a:xfrm>
          <a:prstGeom prst="rect">
            <a:avLst/>
          </a:prstGeom>
        </p:spPr>
        <p:txBody>
          <a:bodyPr wrap="square">
            <a:spAutoFit/>
          </a:bodyPr>
          <a:lstStyle/>
          <a:p>
            <a:pPr marL="285750" indent="-285750">
              <a:lnSpc>
                <a:spcPct val="120000"/>
              </a:lnSpc>
              <a:buFont typeface="Wingdings" panose="05000000000000000000" pitchFamily="2" charset="2"/>
              <a:buChar char="l"/>
            </a:pPr>
            <a:r>
              <a:rPr lang="zh-CN" altLang="en-US" sz="1600">
                <a:cs typeface="+mn-ea"/>
                <a:sym typeface="+mn-lt"/>
              </a:rPr>
              <a:t>有权对“三同时”进行监督</a:t>
            </a:r>
            <a:endParaRPr lang="en-US" altLang="zh-CN" sz="1600">
              <a:cs typeface="+mn-ea"/>
              <a:sym typeface="+mn-lt"/>
            </a:endParaRPr>
          </a:p>
          <a:p>
            <a:pPr marL="285750" indent="-285750">
              <a:lnSpc>
                <a:spcPct val="120000"/>
              </a:lnSpc>
              <a:buFont typeface="Wingdings" panose="05000000000000000000" pitchFamily="2" charset="2"/>
              <a:buChar char="l"/>
            </a:pPr>
            <a:r>
              <a:rPr lang="zh-CN" altLang="en-US" sz="1600">
                <a:cs typeface="+mn-ea"/>
                <a:sym typeface="+mn-lt"/>
              </a:rPr>
              <a:t>有权要求生产经营单位纠正违法行为</a:t>
            </a:r>
            <a:endParaRPr lang="en-US" altLang="zh-CN" sz="1600">
              <a:cs typeface="+mn-ea"/>
              <a:sym typeface="+mn-lt"/>
            </a:endParaRPr>
          </a:p>
          <a:p>
            <a:pPr marL="285750" indent="-285750">
              <a:lnSpc>
                <a:spcPct val="120000"/>
              </a:lnSpc>
              <a:buFont typeface="Wingdings" panose="05000000000000000000" pitchFamily="2" charset="2"/>
              <a:buChar char="l"/>
            </a:pPr>
            <a:r>
              <a:rPr lang="zh-CN" altLang="en-US" sz="1600">
                <a:cs typeface="+mn-ea"/>
                <a:sym typeface="+mn-lt"/>
              </a:rPr>
              <a:t>有权对违章指挥等提出解决建议</a:t>
            </a:r>
            <a:endParaRPr lang="en-US" altLang="zh-CN" sz="1600">
              <a:cs typeface="+mn-ea"/>
              <a:sym typeface="+mn-lt"/>
            </a:endParaRPr>
          </a:p>
          <a:p>
            <a:pPr marL="285750" indent="-285750">
              <a:lnSpc>
                <a:spcPct val="120000"/>
              </a:lnSpc>
              <a:buFont typeface="Wingdings" panose="05000000000000000000" pitchFamily="2" charset="2"/>
              <a:buChar char="l"/>
            </a:pPr>
            <a:r>
              <a:rPr lang="zh-CN" altLang="en-US" sz="1600">
                <a:cs typeface="+mn-ea"/>
                <a:sym typeface="+mn-lt"/>
              </a:rPr>
              <a:t>有权建议从业人员撤离危险场所</a:t>
            </a:r>
            <a:endParaRPr lang="en-US" altLang="zh-CN" sz="1600">
              <a:cs typeface="+mn-ea"/>
              <a:sym typeface="+mn-lt"/>
            </a:endParaRPr>
          </a:p>
          <a:p>
            <a:pPr marL="285750" indent="-285750">
              <a:lnSpc>
                <a:spcPct val="120000"/>
              </a:lnSpc>
              <a:buFont typeface="Wingdings" panose="05000000000000000000" pitchFamily="2" charset="2"/>
              <a:buChar char="l"/>
            </a:pPr>
            <a:r>
              <a:rPr lang="zh-CN" altLang="en-US" sz="1600">
                <a:cs typeface="+mn-ea"/>
                <a:sym typeface="+mn-lt"/>
              </a:rPr>
              <a:t>有权参加事故调查并提出处理意见</a:t>
            </a:r>
            <a:endParaRPr lang="en-US" altLang="zh-CN" sz="1600">
              <a:cs typeface="+mn-ea"/>
              <a:sym typeface="+mn-lt"/>
            </a:endParaRPr>
          </a:p>
        </p:txBody>
      </p:sp>
      <p:grpSp>
        <p:nvGrpSpPr>
          <p:cNvPr id="10" name="组合 9"/>
          <p:cNvGrpSpPr/>
          <p:nvPr/>
        </p:nvGrpSpPr>
        <p:grpSpPr>
          <a:xfrm>
            <a:off x="806529" y="3925966"/>
            <a:ext cx="4341704" cy="421219"/>
            <a:chOff x="902094" y="4408688"/>
            <a:chExt cx="4343400" cy="421384"/>
          </a:xfrm>
          <a:solidFill>
            <a:srgbClr val="0070C0"/>
          </a:solidFill>
        </p:grpSpPr>
        <p:sp>
          <p:nvSpPr>
            <p:cNvPr id="38" name="矩形 37"/>
            <p:cNvSpPr/>
            <p:nvPr/>
          </p:nvSpPr>
          <p:spPr bwMode="auto">
            <a:xfrm>
              <a:off x="902094" y="4408688"/>
              <a:ext cx="4343400" cy="416539"/>
            </a:xfrm>
            <a:prstGeom prst="rect">
              <a:avLst/>
            </a:prstGeom>
            <a:grp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04" tIns="45703" rIns="91404" bIns="45703" numCol="1" spcCol="0" rtlCol="0" fromWordArt="0" anchor="t" anchorCtr="0" forceAA="0" compatLnSpc="1">
              <a:noAutofit/>
            </a:bodyPr>
            <a:lstStyle/>
            <a:p>
              <a:pPr algn="ctr"/>
              <a:endParaRPr lang="zh-CN" altLang="en-US" sz="2400">
                <a:solidFill>
                  <a:schemeClr val="accent2"/>
                </a:solidFill>
                <a:cs typeface="+mn-ea"/>
                <a:sym typeface="+mn-lt"/>
              </a:endParaRPr>
            </a:p>
          </p:txBody>
        </p:sp>
        <p:sp>
          <p:nvSpPr>
            <p:cNvPr id="34" name="矩形 33"/>
            <p:cNvSpPr/>
            <p:nvPr/>
          </p:nvSpPr>
          <p:spPr>
            <a:xfrm>
              <a:off x="1012715" y="4429934"/>
              <a:ext cx="1467641" cy="400138"/>
            </a:xfrm>
            <a:prstGeom prst="rect">
              <a:avLst/>
            </a:prstGeom>
            <a:grpFill/>
          </p:spPr>
          <p:txBody>
            <a:bodyPr wrap="none">
              <a:spAutoFit/>
            </a:bodyPr>
            <a:lstStyle/>
            <a:p>
              <a:r>
                <a:rPr lang="zh-CN" altLang="en-US" sz="2000" dirty="0">
                  <a:solidFill>
                    <a:schemeClr val="bg1"/>
                  </a:solidFill>
                  <a:cs typeface="+mn-ea"/>
                  <a:sym typeface="+mn-lt"/>
                </a:rPr>
                <a:t>工会监督权</a:t>
              </a:r>
            </a:p>
          </p:txBody>
        </p:sp>
      </p:grpSp>
      <p:grpSp>
        <p:nvGrpSpPr>
          <p:cNvPr id="40" name="组合 39"/>
          <p:cNvGrpSpPr/>
          <p:nvPr/>
        </p:nvGrpSpPr>
        <p:grpSpPr>
          <a:xfrm>
            <a:off x="5417320" y="2349117"/>
            <a:ext cx="3359908" cy="416376"/>
            <a:chOff x="5514686" y="2831222"/>
            <a:chExt cx="3361220" cy="416539"/>
          </a:xfrm>
          <a:solidFill>
            <a:srgbClr val="0070C0"/>
          </a:solidFill>
        </p:grpSpPr>
        <p:sp>
          <p:nvSpPr>
            <p:cNvPr id="39" name="矩形 38"/>
            <p:cNvSpPr/>
            <p:nvPr/>
          </p:nvSpPr>
          <p:spPr bwMode="auto">
            <a:xfrm>
              <a:off x="5514686" y="2831222"/>
              <a:ext cx="3361220" cy="416539"/>
            </a:xfrm>
            <a:prstGeom prst="rect">
              <a:avLst/>
            </a:prstGeom>
            <a:grp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04" tIns="45703" rIns="91404" bIns="45703" numCol="1" spcCol="0" rtlCol="0" fromWordArt="0" anchor="t" anchorCtr="0" forceAA="0" compatLnSpc="1">
              <a:noAutofit/>
            </a:bodyPr>
            <a:lstStyle/>
            <a:p>
              <a:pPr algn="ctr"/>
              <a:endParaRPr lang="zh-CN" altLang="en-US" sz="2400">
                <a:solidFill>
                  <a:schemeClr val="accent2"/>
                </a:solidFill>
                <a:cs typeface="+mn-ea"/>
                <a:sym typeface="+mn-lt"/>
              </a:endParaRPr>
            </a:p>
          </p:txBody>
        </p:sp>
        <p:sp>
          <p:nvSpPr>
            <p:cNvPr id="32" name="矩形 31"/>
            <p:cNvSpPr/>
            <p:nvPr/>
          </p:nvSpPr>
          <p:spPr>
            <a:xfrm>
              <a:off x="5594325" y="2835953"/>
              <a:ext cx="3263706" cy="400138"/>
            </a:xfrm>
            <a:prstGeom prst="rect">
              <a:avLst/>
            </a:prstGeom>
            <a:grpFill/>
          </p:spPr>
          <p:txBody>
            <a:bodyPr wrap="none">
              <a:spAutoFit/>
            </a:bodyPr>
            <a:lstStyle/>
            <a:p>
              <a:r>
                <a:rPr lang="zh-CN" altLang="en-US" sz="2000" dirty="0">
                  <a:solidFill>
                    <a:schemeClr val="bg1"/>
                  </a:solidFill>
                  <a:cs typeface="+mn-ea"/>
                  <a:sym typeface="+mn-lt"/>
                </a:rPr>
                <a:t>获得合格的劳动防护用品权</a:t>
              </a:r>
            </a:p>
          </p:txBody>
        </p:sp>
      </p:grpSp>
      <p:sp>
        <p:nvSpPr>
          <p:cNvPr id="23" name="文本框 22"/>
          <p:cNvSpPr txBox="1"/>
          <p:nvPr/>
        </p:nvSpPr>
        <p:spPr>
          <a:xfrm>
            <a:off x="1469201" y="249141"/>
            <a:ext cx="5110280" cy="584775"/>
          </a:xfrm>
          <a:prstGeom prst="rect">
            <a:avLst/>
          </a:prstGeom>
          <a:noFill/>
        </p:spPr>
        <p:txBody>
          <a:bodyPr wrap="square" rtlCol="0">
            <a:spAutoFit/>
          </a:bodyPr>
          <a:lstStyle>
            <a:defPPr>
              <a:defRPr lang="zh-CN"/>
            </a:defPPr>
            <a:lvl1pPr algn="ctr">
              <a:defRPr sz="2800" b="1">
                <a:latin typeface="+mj-ea"/>
                <a:ea typeface="+mj-ea"/>
              </a:defRPr>
            </a:lvl1pPr>
          </a:lstStyle>
          <a:p>
            <a:pPr algn="l"/>
            <a:r>
              <a:rPr lang="zh-CN" altLang="en-US" sz="3200" dirty="0">
                <a:latin typeface="+mn-lt"/>
                <a:ea typeface="+mn-ea"/>
                <a:cs typeface="+mn-ea"/>
                <a:sym typeface="+mn-lt"/>
              </a:rPr>
              <a:t>国家相关法律法规</a:t>
            </a:r>
          </a:p>
        </p:txBody>
      </p:sp>
    </p:spTree>
  </p:cSld>
  <p:clrMapOvr>
    <a:masterClrMapping/>
  </p:clrMapOvr>
  <mc:AlternateContent xmlns:mc="http://schemas.openxmlformats.org/markup-compatibility/2006" xmlns:p14="http://schemas.microsoft.com/office/powerpoint/2010/main">
    <mc:Choice Requires="p14">
      <p:transition p14:dur="0" advTm="4543"/>
    </mc:Choice>
    <mc:Fallback xmlns="">
      <p:transition advTm="4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anim calcmode="lin" valueType="num">
                                      <p:cBhvr>
                                        <p:cTn id="8" dur="500" fill="hold"/>
                                        <p:tgtEl>
                                          <p:spTgt spid="29"/>
                                        </p:tgtEl>
                                        <p:attrNameLst>
                                          <p:attrName>ppt_x</p:attrName>
                                        </p:attrNameLst>
                                      </p:cBhvr>
                                      <p:tavLst>
                                        <p:tav tm="0">
                                          <p:val>
                                            <p:strVal val="#ppt_x"/>
                                          </p:val>
                                        </p:tav>
                                        <p:tav tm="100000">
                                          <p:val>
                                            <p:strVal val="#ppt_x"/>
                                          </p:val>
                                        </p:tav>
                                      </p:tavLst>
                                    </p:anim>
                                    <p:anim calcmode="lin" valueType="num">
                                      <p:cBhvr>
                                        <p:cTn id="9" dur="500" fill="hold"/>
                                        <p:tgtEl>
                                          <p:spTgt spid="2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anim calcmode="lin" valueType="num">
                                      <p:cBhvr>
                                        <p:cTn id="13" dur="500" fill="hold"/>
                                        <p:tgtEl>
                                          <p:spTgt spid="30"/>
                                        </p:tgtEl>
                                        <p:attrNameLst>
                                          <p:attrName>ppt_x</p:attrName>
                                        </p:attrNameLst>
                                      </p:cBhvr>
                                      <p:tavLst>
                                        <p:tav tm="0">
                                          <p:val>
                                            <p:strVal val="#ppt_x"/>
                                          </p:val>
                                        </p:tav>
                                        <p:tav tm="100000">
                                          <p:val>
                                            <p:strVal val="#ppt_x"/>
                                          </p:val>
                                        </p:tav>
                                      </p:tavLst>
                                    </p:anim>
                                    <p:anim calcmode="lin" valueType="num">
                                      <p:cBhvr>
                                        <p:cTn id="14" dur="500" fill="hold"/>
                                        <p:tgtEl>
                                          <p:spTgt spid="30"/>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31" presetClass="entr" presetSubtype="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400" fill="hold"/>
                                        <p:tgtEl>
                                          <p:spTgt spid="9"/>
                                        </p:tgtEl>
                                        <p:attrNameLst>
                                          <p:attrName>ppt_w</p:attrName>
                                        </p:attrNameLst>
                                      </p:cBhvr>
                                      <p:tavLst>
                                        <p:tav tm="0">
                                          <p:val>
                                            <p:fltVal val="0"/>
                                          </p:val>
                                        </p:tav>
                                        <p:tav tm="100000">
                                          <p:val>
                                            <p:strVal val="#ppt_w"/>
                                          </p:val>
                                        </p:tav>
                                      </p:tavLst>
                                    </p:anim>
                                    <p:anim calcmode="lin" valueType="num">
                                      <p:cBhvr>
                                        <p:cTn id="19" dur="400" fill="hold"/>
                                        <p:tgtEl>
                                          <p:spTgt spid="9"/>
                                        </p:tgtEl>
                                        <p:attrNameLst>
                                          <p:attrName>ppt_h</p:attrName>
                                        </p:attrNameLst>
                                      </p:cBhvr>
                                      <p:tavLst>
                                        <p:tav tm="0">
                                          <p:val>
                                            <p:fltVal val="0"/>
                                          </p:val>
                                        </p:tav>
                                        <p:tav tm="100000">
                                          <p:val>
                                            <p:strVal val="#ppt_h"/>
                                          </p:val>
                                        </p:tav>
                                      </p:tavLst>
                                    </p:anim>
                                    <p:anim calcmode="lin" valueType="num">
                                      <p:cBhvr>
                                        <p:cTn id="20" dur="400" fill="hold"/>
                                        <p:tgtEl>
                                          <p:spTgt spid="9"/>
                                        </p:tgtEl>
                                        <p:attrNameLst>
                                          <p:attrName>style.rotation</p:attrName>
                                        </p:attrNameLst>
                                      </p:cBhvr>
                                      <p:tavLst>
                                        <p:tav tm="0">
                                          <p:val>
                                            <p:fltVal val="90"/>
                                          </p:val>
                                        </p:tav>
                                        <p:tav tm="100000">
                                          <p:val>
                                            <p:fltVal val="0"/>
                                          </p:val>
                                        </p:tav>
                                      </p:tavLst>
                                    </p:anim>
                                    <p:animEffect transition="in" filter="fade">
                                      <p:cBhvr>
                                        <p:cTn id="21" dur="400"/>
                                        <p:tgtEl>
                                          <p:spTgt spid="9"/>
                                        </p:tgtEl>
                                      </p:cBhvr>
                                    </p:animEffect>
                                  </p:childTnLst>
                                </p:cTn>
                              </p:par>
                            </p:childTnLst>
                          </p:cTn>
                        </p:par>
                        <p:par>
                          <p:cTn id="22" fill="hold">
                            <p:stCondLst>
                              <p:cond delay="1000"/>
                            </p:stCondLst>
                            <p:childTnLst>
                              <p:par>
                                <p:cTn id="23" presetID="22" presetClass="entr" presetSubtype="1"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up)">
                                      <p:cBhvr>
                                        <p:cTn id="25" dur="500"/>
                                        <p:tgtEl>
                                          <p:spTgt spid="5"/>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ipe(up)">
                                      <p:cBhvr>
                                        <p:cTn id="28" dur="500"/>
                                        <p:tgtEl>
                                          <p:spTgt spid="35"/>
                                        </p:tgtEl>
                                      </p:cBhvr>
                                    </p:animEffect>
                                  </p:childTnLst>
                                </p:cTn>
                              </p:par>
                            </p:childTnLst>
                          </p:cTn>
                        </p:par>
                        <p:par>
                          <p:cTn id="29" fill="hold">
                            <p:stCondLst>
                              <p:cond delay="1500"/>
                            </p:stCondLst>
                            <p:childTnLst>
                              <p:par>
                                <p:cTn id="30" presetID="31"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400" fill="hold"/>
                                        <p:tgtEl>
                                          <p:spTgt spid="10"/>
                                        </p:tgtEl>
                                        <p:attrNameLst>
                                          <p:attrName>ppt_w</p:attrName>
                                        </p:attrNameLst>
                                      </p:cBhvr>
                                      <p:tavLst>
                                        <p:tav tm="0">
                                          <p:val>
                                            <p:fltVal val="0"/>
                                          </p:val>
                                        </p:tav>
                                        <p:tav tm="100000">
                                          <p:val>
                                            <p:strVal val="#ppt_w"/>
                                          </p:val>
                                        </p:tav>
                                      </p:tavLst>
                                    </p:anim>
                                    <p:anim calcmode="lin" valueType="num">
                                      <p:cBhvr>
                                        <p:cTn id="33" dur="400" fill="hold"/>
                                        <p:tgtEl>
                                          <p:spTgt spid="10"/>
                                        </p:tgtEl>
                                        <p:attrNameLst>
                                          <p:attrName>ppt_h</p:attrName>
                                        </p:attrNameLst>
                                      </p:cBhvr>
                                      <p:tavLst>
                                        <p:tav tm="0">
                                          <p:val>
                                            <p:fltVal val="0"/>
                                          </p:val>
                                        </p:tav>
                                        <p:tav tm="100000">
                                          <p:val>
                                            <p:strVal val="#ppt_h"/>
                                          </p:val>
                                        </p:tav>
                                      </p:tavLst>
                                    </p:anim>
                                    <p:anim calcmode="lin" valueType="num">
                                      <p:cBhvr>
                                        <p:cTn id="34" dur="400" fill="hold"/>
                                        <p:tgtEl>
                                          <p:spTgt spid="10"/>
                                        </p:tgtEl>
                                        <p:attrNameLst>
                                          <p:attrName>style.rotation</p:attrName>
                                        </p:attrNameLst>
                                      </p:cBhvr>
                                      <p:tavLst>
                                        <p:tav tm="0">
                                          <p:val>
                                            <p:fltVal val="90"/>
                                          </p:val>
                                        </p:tav>
                                        <p:tav tm="100000">
                                          <p:val>
                                            <p:fltVal val="0"/>
                                          </p:val>
                                        </p:tav>
                                      </p:tavLst>
                                    </p:anim>
                                    <p:animEffect transition="in" filter="fade">
                                      <p:cBhvr>
                                        <p:cTn id="35" dur="400"/>
                                        <p:tgtEl>
                                          <p:spTgt spid="10"/>
                                        </p:tgtEl>
                                      </p:cBhvr>
                                    </p:animEffect>
                                  </p:childTnLst>
                                </p:cTn>
                              </p:par>
                            </p:childTnLst>
                          </p:cTn>
                        </p:par>
                        <p:par>
                          <p:cTn id="36" fill="hold">
                            <p:stCondLst>
                              <p:cond delay="2000"/>
                            </p:stCondLst>
                            <p:childTnLst>
                              <p:par>
                                <p:cTn id="37" presetID="22" presetClass="entr" presetSubtype="1" fill="hold" grpId="0" nodeType="after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wipe(up)">
                                      <p:cBhvr>
                                        <p:cTn id="39" dur="500"/>
                                        <p:tgtEl>
                                          <p:spTgt spid="33"/>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wipe(up)">
                                      <p:cBhvr>
                                        <p:cTn id="42" dur="500"/>
                                        <p:tgtEl>
                                          <p:spTgt spid="36"/>
                                        </p:tgtEl>
                                      </p:cBhvr>
                                    </p:animEffect>
                                  </p:childTnLst>
                                </p:cTn>
                              </p:par>
                            </p:childTnLst>
                          </p:cTn>
                        </p:par>
                        <p:par>
                          <p:cTn id="43" fill="hold">
                            <p:stCondLst>
                              <p:cond delay="2500"/>
                            </p:stCondLst>
                            <p:childTnLst>
                              <p:par>
                                <p:cTn id="44" presetID="31" presetClass="entr" presetSubtype="0" fill="hold" nodeType="afterEffect">
                                  <p:stCondLst>
                                    <p:cond delay="0"/>
                                  </p:stCondLst>
                                  <p:childTnLst>
                                    <p:set>
                                      <p:cBhvr>
                                        <p:cTn id="45" dur="1" fill="hold">
                                          <p:stCondLst>
                                            <p:cond delay="0"/>
                                          </p:stCondLst>
                                        </p:cTn>
                                        <p:tgtEl>
                                          <p:spTgt spid="40"/>
                                        </p:tgtEl>
                                        <p:attrNameLst>
                                          <p:attrName>style.visibility</p:attrName>
                                        </p:attrNameLst>
                                      </p:cBhvr>
                                      <p:to>
                                        <p:strVal val="visible"/>
                                      </p:to>
                                    </p:set>
                                    <p:anim calcmode="lin" valueType="num">
                                      <p:cBhvr>
                                        <p:cTn id="46" dur="400" fill="hold"/>
                                        <p:tgtEl>
                                          <p:spTgt spid="40"/>
                                        </p:tgtEl>
                                        <p:attrNameLst>
                                          <p:attrName>ppt_w</p:attrName>
                                        </p:attrNameLst>
                                      </p:cBhvr>
                                      <p:tavLst>
                                        <p:tav tm="0">
                                          <p:val>
                                            <p:fltVal val="0"/>
                                          </p:val>
                                        </p:tav>
                                        <p:tav tm="100000">
                                          <p:val>
                                            <p:strVal val="#ppt_w"/>
                                          </p:val>
                                        </p:tav>
                                      </p:tavLst>
                                    </p:anim>
                                    <p:anim calcmode="lin" valueType="num">
                                      <p:cBhvr>
                                        <p:cTn id="47" dur="400" fill="hold"/>
                                        <p:tgtEl>
                                          <p:spTgt spid="40"/>
                                        </p:tgtEl>
                                        <p:attrNameLst>
                                          <p:attrName>ppt_h</p:attrName>
                                        </p:attrNameLst>
                                      </p:cBhvr>
                                      <p:tavLst>
                                        <p:tav tm="0">
                                          <p:val>
                                            <p:fltVal val="0"/>
                                          </p:val>
                                        </p:tav>
                                        <p:tav tm="100000">
                                          <p:val>
                                            <p:strVal val="#ppt_h"/>
                                          </p:val>
                                        </p:tav>
                                      </p:tavLst>
                                    </p:anim>
                                    <p:anim calcmode="lin" valueType="num">
                                      <p:cBhvr>
                                        <p:cTn id="48" dur="400" fill="hold"/>
                                        <p:tgtEl>
                                          <p:spTgt spid="40"/>
                                        </p:tgtEl>
                                        <p:attrNameLst>
                                          <p:attrName>style.rotation</p:attrName>
                                        </p:attrNameLst>
                                      </p:cBhvr>
                                      <p:tavLst>
                                        <p:tav tm="0">
                                          <p:val>
                                            <p:fltVal val="90"/>
                                          </p:val>
                                        </p:tav>
                                        <p:tav tm="100000">
                                          <p:val>
                                            <p:fltVal val="0"/>
                                          </p:val>
                                        </p:tav>
                                      </p:tavLst>
                                    </p:anim>
                                    <p:animEffect transition="in" filter="fade">
                                      <p:cBhvr>
                                        <p:cTn id="49" dur="400"/>
                                        <p:tgtEl>
                                          <p:spTgt spid="40"/>
                                        </p:tgtEl>
                                      </p:cBhvr>
                                    </p:animEffect>
                                  </p:childTnLst>
                                </p:cTn>
                              </p:par>
                            </p:childTnLst>
                          </p:cTn>
                        </p:par>
                        <p:par>
                          <p:cTn id="50" fill="hold">
                            <p:stCondLst>
                              <p:cond delay="3000"/>
                            </p:stCondLst>
                            <p:childTnLst>
                              <p:par>
                                <p:cTn id="51" presetID="22" presetClass="entr" presetSubtype="1" fill="hold" grpId="0" nodeType="after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wipe(up)">
                                      <p:cBhvr>
                                        <p:cTn id="53" dur="500"/>
                                        <p:tgtEl>
                                          <p:spTgt spid="31"/>
                                        </p:tgtEl>
                                      </p:cBhvr>
                                    </p:animEffect>
                                  </p:childTnLst>
                                </p:cTn>
                              </p:par>
                              <p:par>
                                <p:cTn id="54" presetID="22" presetClass="entr" presetSubtype="1" fill="hold" grpId="0" nodeType="with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wipe(up)">
                                      <p:cBhvr>
                                        <p:cTn id="56" dur="500"/>
                                        <p:tgtEl>
                                          <p:spTgt spid="37"/>
                                        </p:tgtEl>
                                      </p:cBhvr>
                                    </p:animEffect>
                                  </p:childTnLst>
                                </p:cTn>
                              </p:par>
                            </p:childTnLst>
                          </p:cTn>
                        </p:par>
                        <p:par>
                          <p:cTn id="57" fill="hold">
                            <p:stCondLst>
                              <p:cond delay="3500"/>
                            </p:stCondLst>
                            <p:childTnLst>
                              <p:par>
                                <p:cTn id="58" presetID="42" presetClass="entr" presetSubtype="0" fill="hold" nodeType="afterEffect">
                                  <p:stCondLst>
                                    <p:cond delay="0"/>
                                  </p:stCondLst>
                                  <p:childTnLst>
                                    <p:set>
                                      <p:cBhvr>
                                        <p:cTn id="59" dur="1" fill="hold">
                                          <p:stCondLst>
                                            <p:cond delay="0"/>
                                          </p:stCondLst>
                                        </p:cTn>
                                        <p:tgtEl>
                                          <p:spTgt spid="4"/>
                                        </p:tgtEl>
                                        <p:attrNameLst>
                                          <p:attrName>style.visibility</p:attrName>
                                        </p:attrNameLst>
                                      </p:cBhvr>
                                      <p:to>
                                        <p:strVal val="visible"/>
                                      </p:to>
                                    </p:set>
                                    <p:animEffect transition="in" filter="fade">
                                      <p:cBhvr>
                                        <p:cTn id="60" dur="500"/>
                                        <p:tgtEl>
                                          <p:spTgt spid="4"/>
                                        </p:tgtEl>
                                      </p:cBhvr>
                                    </p:animEffect>
                                    <p:anim calcmode="lin" valueType="num">
                                      <p:cBhvr>
                                        <p:cTn id="61" dur="500" fill="hold"/>
                                        <p:tgtEl>
                                          <p:spTgt spid="4"/>
                                        </p:tgtEl>
                                        <p:attrNameLst>
                                          <p:attrName>ppt_x</p:attrName>
                                        </p:attrNameLst>
                                      </p:cBhvr>
                                      <p:tavLst>
                                        <p:tav tm="0">
                                          <p:val>
                                            <p:strVal val="#ppt_x"/>
                                          </p:val>
                                        </p:tav>
                                        <p:tav tm="100000">
                                          <p:val>
                                            <p:strVal val="#ppt_x"/>
                                          </p:val>
                                        </p:tav>
                                      </p:tavLst>
                                    </p:anim>
                                    <p:anim calcmode="lin" valueType="num">
                                      <p:cBhvr>
                                        <p:cTn id="62"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6" grpId="0" animBg="1"/>
      <p:bldP spid="35" grpId="0" animBg="1"/>
      <p:bldP spid="29" grpId="0"/>
      <p:bldP spid="30" grpId="0"/>
      <p:bldP spid="5" grpId="0"/>
      <p:bldP spid="31" grpId="0"/>
      <p:bldP spid="33"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p:nvPr/>
        </p:nvSpPr>
        <p:spPr>
          <a:xfrm>
            <a:off x="751665" y="1001822"/>
            <a:ext cx="5110280" cy="461537"/>
          </a:xfrm>
          <a:prstGeom prst="rect">
            <a:avLst/>
          </a:prstGeom>
          <a:noFill/>
        </p:spPr>
        <p:txBody>
          <a:bodyPr wrap="square" rtlCol="0">
            <a:spAutoFit/>
          </a:bodyPr>
          <a:lstStyle>
            <a:defPPr>
              <a:defRPr lang="zh-CN"/>
            </a:defPPr>
            <a:lvl1pPr algn="ctr">
              <a:defRPr sz="2800" b="1">
                <a:latin typeface="+mj-ea"/>
                <a:ea typeface="+mj-ea"/>
              </a:defRPr>
            </a:lvl1pPr>
          </a:lstStyle>
          <a:p>
            <a:pPr algn="l"/>
            <a:r>
              <a:rPr lang="en-US" altLang="zh-CN" sz="2400" b="0" dirty="0">
                <a:latin typeface="+mn-lt"/>
                <a:ea typeface="+mn-ea"/>
                <a:cs typeface="+mn-ea"/>
                <a:sym typeface="+mn-lt"/>
              </a:rPr>
              <a:t>1</a:t>
            </a:r>
            <a:r>
              <a:rPr lang="zh-CN" altLang="en-US" sz="2400" b="0" dirty="0">
                <a:latin typeface="+mn-lt"/>
                <a:ea typeface="+mn-ea"/>
                <a:cs typeface="+mn-ea"/>
                <a:sym typeface="+mn-lt"/>
              </a:rPr>
              <a:t>、中华人民共和国安全生产法</a:t>
            </a:r>
          </a:p>
        </p:txBody>
      </p:sp>
      <p:sp>
        <p:nvSpPr>
          <p:cNvPr id="23" name="圆: 空心 22"/>
          <p:cNvSpPr/>
          <p:nvPr/>
        </p:nvSpPr>
        <p:spPr bwMode="auto">
          <a:xfrm>
            <a:off x="726336" y="1636698"/>
            <a:ext cx="3185445" cy="3185445"/>
          </a:xfrm>
          <a:prstGeom prst="donut">
            <a:avLst>
              <a:gd name="adj" fmla="val 8700"/>
            </a:avLst>
          </a:prstGeom>
          <a:solidFill>
            <a:srgbClr val="0070C0"/>
          </a:soli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04" tIns="45703" rIns="91404" bIns="45703" numCol="1" spcCol="0" rtlCol="0" fromWordArt="0" anchor="t" anchorCtr="0" forceAA="0" compatLnSpc="1">
            <a:noAutofit/>
          </a:bodyPr>
          <a:lstStyle/>
          <a:p>
            <a:pPr algn="ctr"/>
            <a:endParaRPr lang="zh-CN" altLang="en-US" sz="2400">
              <a:solidFill>
                <a:schemeClr val="accent2"/>
              </a:solidFill>
              <a:cs typeface="+mn-ea"/>
              <a:sym typeface="+mn-lt"/>
            </a:endParaRPr>
          </a:p>
        </p:txBody>
      </p:sp>
      <p:sp>
        <p:nvSpPr>
          <p:cNvPr id="24" name="Oval 11"/>
          <p:cNvSpPr>
            <a:spLocks noChangeArrowheads="1"/>
          </p:cNvSpPr>
          <p:nvPr/>
        </p:nvSpPr>
        <p:spPr bwMode="auto">
          <a:xfrm>
            <a:off x="3889582" y="1814944"/>
            <a:ext cx="566135" cy="567776"/>
          </a:xfrm>
          <a:prstGeom prst="ellipse">
            <a:avLst/>
          </a:prstGeom>
          <a:solidFill>
            <a:srgbClr val="0070C0"/>
          </a:soli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04" tIns="45703" rIns="91404" bIns="45703" numCol="1" spcCol="0" rtlCol="0" fromWordArt="0" anchor="t" anchorCtr="0" forceAA="0" compatLnSpc="1">
            <a:noAutofit/>
          </a:bodyPr>
          <a:lstStyle/>
          <a:p>
            <a:pPr algn="ctr"/>
            <a:r>
              <a:rPr lang="en-US" altLang="zh-CN" sz="2000">
                <a:solidFill>
                  <a:schemeClr val="accent2"/>
                </a:solidFill>
                <a:cs typeface="+mn-ea"/>
                <a:sym typeface="+mn-lt"/>
              </a:rPr>
              <a:t>1</a:t>
            </a:r>
            <a:endParaRPr lang="zh-CN" altLang="en-US" sz="2000">
              <a:solidFill>
                <a:schemeClr val="accent2"/>
              </a:solidFill>
              <a:cs typeface="+mn-ea"/>
              <a:sym typeface="+mn-lt"/>
            </a:endParaRPr>
          </a:p>
        </p:txBody>
      </p:sp>
      <p:sp>
        <p:nvSpPr>
          <p:cNvPr id="25" name="Oval 13"/>
          <p:cNvSpPr>
            <a:spLocks noChangeArrowheads="1"/>
          </p:cNvSpPr>
          <p:nvPr/>
        </p:nvSpPr>
        <p:spPr bwMode="auto">
          <a:xfrm>
            <a:off x="4373906" y="2894301"/>
            <a:ext cx="566135" cy="567776"/>
          </a:xfrm>
          <a:prstGeom prst="ellipse">
            <a:avLst/>
          </a:prstGeom>
          <a:solidFill>
            <a:srgbClr val="0070C0"/>
          </a:soli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04" tIns="45703" rIns="91404" bIns="45703" numCol="1" spcCol="0" rtlCol="0" fromWordArt="0" anchor="t" anchorCtr="0" forceAA="0" compatLnSpc="1">
            <a:noAutofit/>
          </a:bodyPr>
          <a:lstStyle/>
          <a:p>
            <a:pPr algn="ctr"/>
            <a:r>
              <a:rPr lang="en-US" altLang="zh-CN" sz="2000">
                <a:solidFill>
                  <a:schemeClr val="accent2"/>
                </a:solidFill>
                <a:cs typeface="+mn-ea"/>
                <a:sym typeface="+mn-lt"/>
              </a:rPr>
              <a:t>2</a:t>
            </a:r>
            <a:endParaRPr lang="zh-CN" altLang="en-US" sz="2000">
              <a:solidFill>
                <a:schemeClr val="accent2"/>
              </a:solidFill>
              <a:cs typeface="+mn-ea"/>
              <a:sym typeface="+mn-lt"/>
            </a:endParaRPr>
          </a:p>
        </p:txBody>
      </p:sp>
      <p:sp>
        <p:nvSpPr>
          <p:cNvPr id="26" name="Oval 12"/>
          <p:cNvSpPr>
            <a:spLocks noChangeArrowheads="1"/>
          </p:cNvSpPr>
          <p:nvPr/>
        </p:nvSpPr>
        <p:spPr bwMode="auto">
          <a:xfrm>
            <a:off x="4347101" y="3979953"/>
            <a:ext cx="566135" cy="567776"/>
          </a:xfrm>
          <a:prstGeom prst="ellipse">
            <a:avLst/>
          </a:prstGeom>
          <a:solidFill>
            <a:srgbClr val="0070C0"/>
          </a:soli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04" tIns="45703" rIns="91404" bIns="45703" numCol="1" spcCol="0" rtlCol="0" fromWordArt="0" anchor="t" anchorCtr="0" forceAA="0" compatLnSpc="1">
            <a:noAutofit/>
          </a:bodyPr>
          <a:lstStyle/>
          <a:p>
            <a:pPr algn="ctr"/>
            <a:r>
              <a:rPr lang="en-US" altLang="zh-CN" sz="2000">
                <a:solidFill>
                  <a:schemeClr val="accent2"/>
                </a:solidFill>
                <a:cs typeface="+mn-ea"/>
                <a:sym typeface="+mn-lt"/>
              </a:rPr>
              <a:t>3</a:t>
            </a:r>
            <a:endParaRPr lang="zh-CN" altLang="en-US" sz="2000">
              <a:solidFill>
                <a:schemeClr val="accent2"/>
              </a:solidFill>
              <a:cs typeface="+mn-ea"/>
              <a:sym typeface="+mn-lt"/>
            </a:endParaRPr>
          </a:p>
        </p:txBody>
      </p:sp>
      <p:sp>
        <p:nvSpPr>
          <p:cNvPr id="27" name="矩形 26"/>
          <p:cNvSpPr/>
          <p:nvPr/>
        </p:nvSpPr>
        <p:spPr>
          <a:xfrm>
            <a:off x="4594823" y="1970361"/>
            <a:ext cx="6467789" cy="584775"/>
          </a:xfrm>
          <a:prstGeom prst="rect">
            <a:avLst/>
          </a:prstGeom>
          <a:noFill/>
        </p:spPr>
        <p:txBody>
          <a:bodyPr wrap="square" rtlCol="0">
            <a:spAutoFit/>
          </a:bodyPr>
          <a:lstStyle/>
          <a:p>
            <a:pPr algn="just"/>
            <a:r>
              <a:rPr lang="zh-CN" altLang="en-US" sz="1600">
                <a:solidFill>
                  <a:schemeClr val="accent1"/>
                </a:solidFill>
                <a:cs typeface="+mn-ea"/>
                <a:sym typeface="+mn-lt"/>
              </a:rPr>
              <a:t>从业过程中，应当严格遵守安全生产规章制度和操作规程，服从管理。违反者应视情节给予批评教育、制度处分、追究刑事责任。</a:t>
            </a:r>
            <a:endParaRPr lang="zh-CN" altLang="en-US" sz="1600" dirty="0">
              <a:solidFill>
                <a:schemeClr val="accent1"/>
              </a:solidFill>
              <a:cs typeface="+mn-ea"/>
              <a:sym typeface="+mn-lt"/>
            </a:endParaRPr>
          </a:p>
        </p:txBody>
      </p:sp>
      <p:sp>
        <p:nvSpPr>
          <p:cNvPr id="28" name="矩形 27"/>
          <p:cNvSpPr/>
          <p:nvPr/>
        </p:nvSpPr>
        <p:spPr>
          <a:xfrm>
            <a:off x="4963126" y="3082503"/>
            <a:ext cx="6099487" cy="584775"/>
          </a:xfrm>
          <a:prstGeom prst="rect">
            <a:avLst/>
          </a:prstGeom>
          <a:noFill/>
        </p:spPr>
        <p:txBody>
          <a:bodyPr wrap="square" rtlCol="0">
            <a:spAutoFit/>
          </a:bodyPr>
          <a:lstStyle/>
          <a:p>
            <a:pPr algn="just"/>
            <a:r>
              <a:rPr lang="zh-CN" altLang="en-US" sz="1600">
                <a:solidFill>
                  <a:schemeClr val="accent1"/>
                </a:solidFill>
                <a:cs typeface="+mn-ea"/>
                <a:sym typeface="+mn-lt"/>
              </a:rPr>
              <a:t>正确佩戴和使用劳动防护用品是从业人员必须履行的法定义务，不履行该项义务而造成人身伤害的，生产经营单位不承担法律责任。</a:t>
            </a:r>
            <a:endParaRPr lang="zh-CN" altLang="en-US" sz="1600" dirty="0">
              <a:solidFill>
                <a:schemeClr val="accent1"/>
              </a:solidFill>
              <a:cs typeface="+mn-ea"/>
              <a:sym typeface="+mn-lt"/>
            </a:endParaRPr>
          </a:p>
        </p:txBody>
      </p:sp>
      <p:sp>
        <p:nvSpPr>
          <p:cNvPr id="29" name="矩形 28"/>
          <p:cNvSpPr/>
          <p:nvPr/>
        </p:nvSpPr>
        <p:spPr>
          <a:xfrm>
            <a:off x="5052343" y="4182579"/>
            <a:ext cx="5872659" cy="584775"/>
          </a:xfrm>
          <a:prstGeom prst="rect">
            <a:avLst/>
          </a:prstGeom>
          <a:noFill/>
        </p:spPr>
        <p:txBody>
          <a:bodyPr wrap="square" rtlCol="0">
            <a:spAutoFit/>
          </a:bodyPr>
          <a:lstStyle/>
          <a:p>
            <a:pPr algn="just"/>
            <a:r>
              <a:rPr lang="zh-CN" altLang="en-US" sz="1600">
                <a:solidFill>
                  <a:schemeClr val="accent1"/>
                </a:solidFill>
                <a:cs typeface="+mn-ea"/>
                <a:sym typeface="+mn-lt"/>
              </a:rPr>
              <a:t>应当接受安全生产教育和培训，掌握本职工作所需的安全生产知识，提高安全生产技能，增强事故预防和应急处理能力。</a:t>
            </a:r>
            <a:endParaRPr lang="zh-CN" altLang="en-US" sz="1600" dirty="0">
              <a:solidFill>
                <a:schemeClr val="accent1"/>
              </a:solidFill>
              <a:cs typeface="+mn-ea"/>
              <a:sym typeface="+mn-lt"/>
            </a:endParaRPr>
          </a:p>
        </p:txBody>
      </p:sp>
      <p:sp>
        <p:nvSpPr>
          <p:cNvPr id="30" name="文本框 29"/>
          <p:cNvSpPr txBox="1"/>
          <p:nvPr/>
        </p:nvSpPr>
        <p:spPr>
          <a:xfrm>
            <a:off x="4594823" y="1631938"/>
            <a:ext cx="2646878" cy="338554"/>
          </a:xfrm>
          <a:prstGeom prst="rect">
            <a:avLst/>
          </a:prstGeom>
          <a:noFill/>
        </p:spPr>
        <p:txBody>
          <a:bodyPr wrap="none" rtlCol="0">
            <a:spAutoFit/>
          </a:bodyPr>
          <a:lstStyle/>
          <a:p>
            <a:r>
              <a:rPr lang="zh-CN" altLang="en-US" sz="1600" b="1">
                <a:cs typeface="+mn-ea"/>
                <a:sym typeface="+mn-lt"/>
              </a:rPr>
              <a:t>遵章守规，服从管理的义务</a:t>
            </a:r>
            <a:endParaRPr lang="zh-CN" altLang="en-US" sz="1600" b="1" dirty="0">
              <a:cs typeface="+mn-ea"/>
              <a:sym typeface="+mn-lt"/>
            </a:endParaRPr>
          </a:p>
        </p:txBody>
      </p:sp>
      <p:sp>
        <p:nvSpPr>
          <p:cNvPr id="31" name="文本框 30"/>
          <p:cNvSpPr txBox="1"/>
          <p:nvPr/>
        </p:nvSpPr>
        <p:spPr>
          <a:xfrm>
            <a:off x="5000684" y="2786348"/>
            <a:ext cx="3057247" cy="338554"/>
          </a:xfrm>
          <a:prstGeom prst="rect">
            <a:avLst/>
          </a:prstGeom>
          <a:noFill/>
        </p:spPr>
        <p:txBody>
          <a:bodyPr wrap="none" rtlCol="0">
            <a:spAutoFit/>
          </a:bodyPr>
          <a:lstStyle/>
          <a:p>
            <a:r>
              <a:rPr lang="zh-CN" altLang="en-US" sz="1600" b="1">
                <a:cs typeface="+mn-ea"/>
                <a:sym typeface="+mn-lt"/>
              </a:rPr>
              <a:t>正确佩戴和使用劳保用品的义务</a:t>
            </a:r>
            <a:endParaRPr lang="zh-CN" altLang="en-US" sz="1600" b="1" dirty="0">
              <a:cs typeface="+mn-ea"/>
              <a:sym typeface="+mn-lt"/>
            </a:endParaRPr>
          </a:p>
        </p:txBody>
      </p:sp>
      <p:sp>
        <p:nvSpPr>
          <p:cNvPr id="32" name="文本框 31"/>
          <p:cNvSpPr txBox="1"/>
          <p:nvPr/>
        </p:nvSpPr>
        <p:spPr>
          <a:xfrm>
            <a:off x="5093269" y="3900079"/>
            <a:ext cx="3467616" cy="338554"/>
          </a:xfrm>
          <a:prstGeom prst="rect">
            <a:avLst/>
          </a:prstGeom>
          <a:noFill/>
        </p:spPr>
        <p:txBody>
          <a:bodyPr wrap="none" rtlCol="0">
            <a:spAutoFit/>
          </a:bodyPr>
          <a:lstStyle/>
          <a:p>
            <a:r>
              <a:rPr lang="zh-CN" altLang="en-US" sz="1600" b="1">
                <a:cs typeface="+mn-ea"/>
                <a:sym typeface="+mn-lt"/>
              </a:rPr>
              <a:t>接受培训，掌握安全生产技能的义务</a:t>
            </a:r>
            <a:endParaRPr lang="zh-CN" altLang="en-US" sz="1600" b="1" dirty="0">
              <a:cs typeface="+mn-ea"/>
              <a:sym typeface="+mn-lt"/>
            </a:endParaRPr>
          </a:p>
        </p:txBody>
      </p:sp>
      <p:sp>
        <p:nvSpPr>
          <p:cNvPr id="33" name="矩形 9"/>
          <p:cNvSpPr>
            <a:spLocks noChangeArrowheads="1"/>
          </p:cNvSpPr>
          <p:nvPr/>
        </p:nvSpPr>
        <p:spPr bwMode="auto">
          <a:xfrm>
            <a:off x="1646545" y="4990487"/>
            <a:ext cx="1467068" cy="707630"/>
          </a:xfrm>
          <a:prstGeom prst="rect">
            <a:avLst/>
          </a:prstGeom>
          <a:noFill/>
          <a:ln w="9525">
            <a:noFill/>
            <a:miter lim="800000"/>
          </a:ln>
        </p:spPr>
        <p:txBody>
          <a:bodyPr wrap="none">
            <a:spAutoFit/>
          </a:bodyPr>
          <a:lstStyle/>
          <a:p>
            <a:pPr algn="ctr" eaLnBrk="0" hangingPunct="0"/>
            <a:r>
              <a:rPr lang="zh-CN" altLang="en-US" sz="2000" b="1">
                <a:solidFill>
                  <a:srgbClr val="2C2D34"/>
                </a:solidFill>
                <a:cs typeface="+mn-ea"/>
                <a:sym typeface="+mn-lt"/>
              </a:rPr>
              <a:t>从业人员的</a:t>
            </a:r>
            <a:endParaRPr lang="en-US" altLang="zh-CN" sz="2000" b="1">
              <a:solidFill>
                <a:srgbClr val="2C2D34"/>
              </a:solidFill>
              <a:cs typeface="+mn-ea"/>
              <a:sym typeface="+mn-lt"/>
            </a:endParaRPr>
          </a:p>
          <a:p>
            <a:pPr algn="ctr" eaLnBrk="0" hangingPunct="0"/>
            <a:r>
              <a:rPr lang="zh-CN" altLang="en-US" sz="2000" b="1">
                <a:solidFill>
                  <a:schemeClr val="bg2"/>
                </a:solidFill>
                <a:cs typeface="+mn-ea"/>
                <a:sym typeface="+mn-lt"/>
              </a:rPr>
              <a:t>四项义务</a:t>
            </a:r>
            <a:endParaRPr lang="zh-CN" altLang="en-US" sz="1600">
              <a:solidFill>
                <a:schemeClr val="bg2"/>
              </a:solidFill>
              <a:cs typeface="+mn-ea"/>
              <a:sym typeface="+mn-lt"/>
            </a:endParaRP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4532" y="1631937"/>
            <a:ext cx="1621296" cy="3063731"/>
          </a:xfrm>
          <a:prstGeom prst="rect">
            <a:avLst/>
          </a:prstGeom>
        </p:spPr>
      </p:pic>
      <p:sp>
        <p:nvSpPr>
          <p:cNvPr id="40" name="Oval 12"/>
          <p:cNvSpPr>
            <a:spLocks noChangeArrowheads="1"/>
          </p:cNvSpPr>
          <p:nvPr/>
        </p:nvSpPr>
        <p:spPr bwMode="auto">
          <a:xfrm>
            <a:off x="3866026" y="5026293"/>
            <a:ext cx="566135" cy="567776"/>
          </a:xfrm>
          <a:prstGeom prst="ellipse">
            <a:avLst/>
          </a:prstGeom>
          <a:solidFill>
            <a:srgbClr val="0070C0"/>
          </a:soli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04" tIns="45703" rIns="91404" bIns="45703" numCol="1" spcCol="0" rtlCol="0" fromWordArt="0" anchor="t" anchorCtr="0" forceAA="0" compatLnSpc="1">
            <a:noAutofit/>
          </a:bodyPr>
          <a:lstStyle/>
          <a:p>
            <a:pPr algn="ctr"/>
            <a:r>
              <a:rPr lang="en-US" altLang="zh-CN" sz="2000">
                <a:solidFill>
                  <a:schemeClr val="accent2"/>
                </a:solidFill>
                <a:cs typeface="+mn-ea"/>
                <a:sym typeface="+mn-lt"/>
              </a:rPr>
              <a:t>4</a:t>
            </a:r>
            <a:endParaRPr lang="zh-CN" altLang="en-US" sz="2000">
              <a:solidFill>
                <a:schemeClr val="accent2"/>
              </a:solidFill>
              <a:cs typeface="+mn-ea"/>
              <a:sym typeface="+mn-lt"/>
            </a:endParaRPr>
          </a:p>
        </p:txBody>
      </p:sp>
      <p:sp>
        <p:nvSpPr>
          <p:cNvPr id="41" name="矩形 40"/>
          <p:cNvSpPr/>
          <p:nvPr/>
        </p:nvSpPr>
        <p:spPr>
          <a:xfrm>
            <a:off x="4571267" y="5228919"/>
            <a:ext cx="6563325" cy="584775"/>
          </a:xfrm>
          <a:prstGeom prst="rect">
            <a:avLst/>
          </a:prstGeom>
          <a:noFill/>
        </p:spPr>
        <p:txBody>
          <a:bodyPr wrap="square" rtlCol="0">
            <a:spAutoFit/>
          </a:bodyPr>
          <a:lstStyle/>
          <a:p>
            <a:pPr algn="just"/>
            <a:r>
              <a:rPr lang="zh-CN" altLang="en-US" sz="1600">
                <a:solidFill>
                  <a:schemeClr val="accent1"/>
                </a:solidFill>
                <a:cs typeface="+mn-ea"/>
                <a:sym typeface="+mn-lt"/>
              </a:rPr>
              <a:t>发现事故隐患或者其他不安全因素，应当立即向现场安全生产管理人员或者本单位负责人报告；接到报告的人员应当及时予以处理。</a:t>
            </a:r>
            <a:endParaRPr lang="zh-CN" altLang="en-US" sz="1600" dirty="0">
              <a:solidFill>
                <a:schemeClr val="accent1"/>
              </a:solidFill>
              <a:cs typeface="+mn-ea"/>
              <a:sym typeface="+mn-lt"/>
            </a:endParaRPr>
          </a:p>
        </p:txBody>
      </p:sp>
      <p:sp>
        <p:nvSpPr>
          <p:cNvPr id="42" name="文本框 41"/>
          <p:cNvSpPr txBox="1"/>
          <p:nvPr/>
        </p:nvSpPr>
        <p:spPr>
          <a:xfrm>
            <a:off x="4612194" y="4946418"/>
            <a:ext cx="2852063" cy="338554"/>
          </a:xfrm>
          <a:prstGeom prst="rect">
            <a:avLst/>
          </a:prstGeom>
          <a:noFill/>
        </p:spPr>
        <p:txBody>
          <a:bodyPr wrap="none" rtlCol="0">
            <a:spAutoFit/>
          </a:bodyPr>
          <a:lstStyle/>
          <a:p>
            <a:r>
              <a:rPr lang="zh-CN" altLang="en-US" sz="1600" b="1">
                <a:cs typeface="+mn-ea"/>
                <a:sym typeface="+mn-lt"/>
              </a:rPr>
              <a:t>发现事故隐患及时报告的义务</a:t>
            </a:r>
            <a:endParaRPr lang="zh-CN" altLang="en-US" sz="1600" b="1" dirty="0">
              <a:cs typeface="+mn-ea"/>
              <a:sym typeface="+mn-lt"/>
            </a:endParaRPr>
          </a:p>
        </p:txBody>
      </p:sp>
      <p:sp>
        <p:nvSpPr>
          <p:cNvPr id="20" name="文本框 19"/>
          <p:cNvSpPr txBox="1"/>
          <p:nvPr/>
        </p:nvSpPr>
        <p:spPr>
          <a:xfrm>
            <a:off x="1469201" y="249141"/>
            <a:ext cx="5110280" cy="584775"/>
          </a:xfrm>
          <a:prstGeom prst="rect">
            <a:avLst/>
          </a:prstGeom>
          <a:noFill/>
        </p:spPr>
        <p:txBody>
          <a:bodyPr wrap="square" rtlCol="0">
            <a:spAutoFit/>
          </a:bodyPr>
          <a:lstStyle>
            <a:defPPr>
              <a:defRPr lang="zh-CN"/>
            </a:defPPr>
            <a:lvl1pPr algn="ctr">
              <a:defRPr sz="2800" b="1">
                <a:latin typeface="+mj-ea"/>
                <a:ea typeface="+mj-ea"/>
              </a:defRPr>
            </a:lvl1pPr>
          </a:lstStyle>
          <a:p>
            <a:pPr algn="l"/>
            <a:r>
              <a:rPr lang="zh-CN" altLang="en-US" sz="3200" dirty="0">
                <a:latin typeface="+mn-lt"/>
                <a:ea typeface="+mn-ea"/>
                <a:cs typeface="+mn-ea"/>
                <a:sym typeface="+mn-lt"/>
              </a:rPr>
              <a:t>国家相关法律法规</a:t>
            </a:r>
          </a:p>
        </p:txBody>
      </p:sp>
    </p:spTree>
  </p:cSld>
  <p:clrMapOvr>
    <a:masterClrMapping/>
  </p:clrMapOvr>
  <mc:AlternateContent xmlns:mc="http://schemas.openxmlformats.org/markup-compatibility/2006" xmlns:p14="http://schemas.microsoft.com/office/powerpoint/2010/main">
    <mc:Choice Requires="p14">
      <p:transition p14:dur="0" advTm="6199"/>
    </mc:Choice>
    <mc:Fallback xmlns="">
      <p:transition advTm="61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anim calcmode="lin" valueType="num">
                                      <p:cBhvr>
                                        <p:cTn id="13" dur="500" fill="hold"/>
                                        <p:tgtEl>
                                          <p:spTgt spid="23"/>
                                        </p:tgtEl>
                                        <p:attrNameLst>
                                          <p:attrName>ppt_x</p:attrName>
                                        </p:attrNameLst>
                                      </p:cBhvr>
                                      <p:tavLst>
                                        <p:tav tm="0">
                                          <p:val>
                                            <p:strVal val="#ppt_x"/>
                                          </p:val>
                                        </p:tav>
                                        <p:tav tm="100000">
                                          <p:val>
                                            <p:strVal val="#ppt_x"/>
                                          </p:val>
                                        </p:tav>
                                      </p:tavLst>
                                    </p:anim>
                                    <p:anim calcmode="lin" valueType="num">
                                      <p:cBhvr>
                                        <p:cTn id="14" dur="500" fill="hold"/>
                                        <p:tgtEl>
                                          <p:spTgt spid="23"/>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2" presetClass="entr" presetSubtype="1" fill="hold" grpId="0" nodeType="after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wipe(up)">
                                      <p:cBhvr>
                                        <p:cTn id="18" dur="500"/>
                                        <p:tgtEl>
                                          <p:spTgt spid="33"/>
                                        </p:tgtEl>
                                      </p:cBhvr>
                                    </p:animEffect>
                                  </p:childTnLst>
                                </p:cTn>
                              </p:par>
                            </p:childTnLst>
                          </p:cTn>
                        </p:par>
                        <p:par>
                          <p:cTn id="19" fill="hold">
                            <p:stCondLst>
                              <p:cond delay="1000"/>
                            </p:stCondLst>
                            <p:childTnLst>
                              <p:par>
                                <p:cTn id="20" presetID="1" presetClass="entr" presetSubtype="0" fill="hold" grpId="0" nodeType="afterEffect">
                                  <p:stCondLst>
                                    <p:cond delay="0"/>
                                  </p:stCondLst>
                                  <p:childTnLst>
                                    <p:set>
                                      <p:cBhvr>
                                        <p:cTn id="21" dur="1" fill="hold">
                                          <p:stCondLst>
                                            <p:cond delay="0"/>
                                          </p:stCondLst>
                                        </p:cTn>
                                        <p:tgtEl>
                                          <p:spTgt spid="24"/>
                                        </p:tgtEl>
                                        <p:attrNameLst>
                                          <p:attrName>style.visibility</p:attrName>
                                        </p:attrNameLst>
                                      </p:cBhvr>
                                      <p:to>
                                        <p:strVal val="visible"/>
                                      </p:to>
                                    </p:set>
                                  </p:childTnLst>
                                </p:cTn>
                              </p:par>
                              <p:par>
                                <p:cTn id="22" presetID="42" presetClass="path" presetSubtype="0" accel="50000" decel="50000" fill="hold" grpId="1" nodeType="withEffect">
                                  <p:stCondLst>
                                    <p:cond delay="0"/>
                                  </p:stCondLst>
                                  <p:childTnLst>
                                    <p:animMotion origin="layout" path="M -4.04269E-6 1.48148E-6 L -0.13302 0.2287 " pathEditMode="relative" rAng="0" ptsTypes="AA">
                                      <p:cBhvr>
                                        <p:cTn id="23" dur="500" spd="-100000" fill="hold"/>
                                        <p:tgtEl>
                                          <p:spTgt spid="24"/>
                                        </p:tgtEl>
                                        <p:attrNameLst>
                                          <p:attrName>ppt_x</p:attrName>
                                          <p:attrName>ppt_y</p:attrName>
                                        </p:attrNameLst>
                                      </p:cBhvr>
                                      <p:rCtr x="-6651" y="11435"/>
                                    </p:animMotion>
                                  </p:childTnLst>
                                </p:cTn>
                              </p:par>
                              <p:par>
                                <p:cTn id="24" presetID="1"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childTnLst>
                                </p:cTn>
                              </p:par>
                              <p:par>
                                <p:cTn id="26" presetID="42" presetClass="path" presetSubtype="0" accel="50000" decel="50000" fill="hold" grpId="1" nodeType="withEffect">
                                  <p:stCondLst>
                                    <p:cond delay="0"/>
                                  </p:stCondLst>
                                  <p:childTnLst>
                                    <p:animMotion origin="layout" path="M -2.07731E-6 4.07407E-6 L -0.17116 0.06597 " pathEditMode="relative" rAng="0" ptsTypes="AA">
                                      <p:cBhvr>
                                        <p:cTn id="27" dur="500" spd="-100000" fill="hold"/>
                                        <p:tgtEl>
                                          <p:spTgt spid="25"/>
                                        </p:tgtEl>
                                        <p:attrNameLst>
                                          <p:attrName>ppt_x</p:attrName>
                                          <p:attrName>ppt_y</p:attrName>
                                        </p:attrNameLst>
                                      </p:cBhvr>
                                      <p:rCtr x="-8564" y="3287"/>
                                    </p:animMotion>
                                  </p:childTnLst>
                                </p:cTn>
                              </p:par>
                              <p:par>
                                <p:cTn id="28" presetID="1" presetClass="entr" presetSubtype="0"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childTnLst>
                                </p:cTn>
                              </p:par>
                              <p:par>
                                <p:cTn id="30" presetID="42" presetClass="path" presetSubtype="0" accel="50000" decel="50000" fill="hold" grpId="1" nodeType="withEffect">
                                  <p:stCondLst>
                                    <p:cond delay="0"/>
                                  </p:stCondLst>
                                  <p:childTnLst>
                                    <p:animMotion origin="layout" path="M 6.00026E-7 7.40741E-7 L -0.1666 -0.08704 " pathEditMode="relative" rAng="0" ptsTypes="AA">
                                      <p:cBhvr>
                                        <p:cTn id="31" dur="500" spd="-100000" fill="hold"/>
                                        <p:tgtEl>
                                          <p:spTgt spid="26"/>
                                        </p:tgtEl>
                                        <p:attrNameLst>
                                          <p:attrName>ppt_x</p:attrName>
                                          <p:attrName>ppt_y</p:attrName>
                                        </p:attrNameLst>
                                      </p:cBhvr>
                                      <p:rCtr x="-8330" y="-4352"/>
                                    </p:animMotion>
                                  </p:childTnLst>
                                </p:cTn>
                              </p:par>
                              <p:par>
                                <p:cTn id="32" presetID="1" presetClass="entr" presetSubtype="0" fill="hold" grpId="0" nodeType="withEffect">
                                  <p:stCondLst>
                                    <p:cond delay="0"/>
                                  </p:stCondLst>
                                  <p:childTnLst>
                                    <p:set>
                                      <p:cBhvr>
                                        <p:cTn id="33" dur="1" fill="hold">
                                          <p:stCondLst>
                                            <p:cond delay="0"/>
                                          </p:stCondLst>
                                        </p:cTn>
                                        <p:tgtEl>
                                          <p:spTgt spid="40"/>
                                        </p:tgtEl>
                                        <p:attrNameLst>
                                          <p:attrName>style.visibility</p:attrName>
                                        </p:attrNameLst>
                                      </p:cBhvr>
                                      <p:to>
                                        <p:strVal val="visible"/>
                                      </p:to>
                                    </p:set>
                                  </p:childTnLst>
                                </p:cTn>
                              </p:par>
                              <p:par>
                                <p:cTn id="34" presetID="42" presetClass="path" presetSubtype="0" accel="50000" decel="50000" fill="hold" grpId="1" nodeType="withEffect">
                                  <p:stCondLst>
                                    <p:cond delay="0"/>
                                  </p:stCondLst>
                                  <p:childTnLst>
                                    <p:animMotion origin="layout" path="M -1.68033E-6 4.44444E-6 L -0.13302 -0.23959 " pathEditMode="relative" rAng="0" ptsTypes="AA">
                                      <p:cBhvr>
                                        <p:cTn id="35" dur="500" spd="-100000" fill="hold"/>
                                        <p:tgtEl>
                                          <p:spTgt spid="40"/>
                                        </p:tgtEl>
                                        <p:attrNameLst>
                                          <p:attrName>ppt_x</p:attrName>
                                          <p:attrName>ppt_y</p:attrName>
                                        </p:attrNameLst>
                                      </p:cBhvr>
                                      <p:rCtr x="-6651" y="-11991"/>
                                    </p:animMotion>
                                  </p:childTnLst>
                                </p:cTn>
                              </p:par>
                            </p:childTnLst>
                          </p:cTn>
                        </p:par>
                        <p:par>
                          <p:cTn id="36" fill="hold">
                            <p:stCondLst>
                              <p:cond delay="1000"/>
                            </p:stCondLst>
                            <p:childTnLst>
                              <p:par>
                                <p:cTn id="37" presetID="31" presetClass="entr" presetSubtype="0" fill="hold" grpId="0" nodeType="after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400" fill="hold"/>
                                        <p:tgtEl>
                                          <p:spTgt spid="30"/>
                                        </p:tgtEl>
                                        <p:attrNameLst>
                                          <p:attrName>ppt_w</p:attrName>
                                        </p:attrNameLst>
                                      </p:cBhvr>
                                      <p:tavLst>
                                        <p:tav tm="0">
                                          <p:val>
                                            <p:fltVal val="0"/>
                                          </p:val>
                                        </p:tav>
                                        <p:tav tm="100000">
                                          <p:val>
                                            <p:strVal val="#ppt_w"/>
                                          </p:val>
                                        </p:tav>
                                      </p:tavLst>
                                    </p:anim>
                                    <p:anim calcmode="lin" valueType="num">
                                      <p:cBhvr>
                                        <p:cTn id="40" dur="400" fill="hold"/>
                                        <p:tgtEl>
                                          <p:spTgt spid="30"/>
                                        </p:tgtEl>
                                        <p:attrNameLst>
                                          <p:attrName>ppt_h</p:attrName>
                                        </p:attrNameLst>
                                      </p:cBhvr>
                                      <p:tavLst>
                                        <p:tav tm="0">
                                          <p:val>
                                            <p:fltVal val="0"/>
                                          </p:val>
                                        </p:tav>
                                        <p:tav tm="100000">
                                          <p:val>
                                            <p:strVal val="#ppt_h"/>
                                          </p:val>
                                        </p:tav>
                                      </p:tavLst>
                                    </p:anim>
                                    <p:anim calcmode="lin" valueType="num">
                                      <p:cBhvr>
                                        <p:cTn id="41" dur="400" fill="hold"/>
                                        <p:tgtEl>
                                          <p:spTgt spid="30"/>
                                        </p:tgtEl>
                                        <p:attrNameLst>
                                          <p:attrName>style.rotation</p:attrName>
                                        </p:attrNameLst>
                                      </p:cBhvr>
                                      <p:tavLst>
                                        <p:tav tm="0">
                                          <p:val>
                                            <p:fltVal val="90"/>
                                          </p:val>
                                        </p:tav>
                                        <p:tav tm="100000">
                                          <p:val>
                                            <p:fltVal val="0"/>
                                          </p:val>
                                        </p:tav>
                                      </p:tavLst>
                                    </p:anim>
                                    <p:animEffect transition="in" filter="fade">
                                      <p:cBhvr>
                                        <p:cTn id="42" dur="400"/>
                                        <p:tgtEl>
                                          <p:spTgt spid="30"/>
                                        </p:tgtEl>
                                      </p:cBhvr>
                                    </p:animEffect>
                                  </p:childTnLst>
                                </p:cTn>
                              </p:par>
                            </p:childTnLst>
                          </p:cTn>
                        </p:par>
                        <p:par>
                          <p:cTn id="43" fill="hold">
                            <p:stCondLst>
                              <p:cond delay="1500"/>
                            </p:stCondLst>
                            <p:childTnLst>
                              <p:par>
                                <p:cTn id="44" presetID="22" presetClass="entr" presetSubtype="8" fill="hold" grpId="0" nodeType="after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left)">
                                      <p:cBhvr>
                                        <p:cTn id="46" dur="500"/>
                                        <p:tgtEl>
                                          <p:spTgt spid="27"/>
                                        </p:tgtEl>
                                      </p:cBhvr>
                                    </p:animEffect>
                                  </p:childTnLst>
                                </p:cTn>
                              </p:par>
                            </p:childTnLst>
                          </p:cTn>
                        </p:par>
                        <p:par>
                          <p:cTn id="47" fill="hold">
                            <p:stCondLst>
                              <p:cond delay="2000"/>
                            </p:stCondLst>
                            <p:childTnLst>
                              <p:par>
                                <p:cTn id="48" presetID="31" presetClass="entr" presetSubtype="0" fill="hold" grpId="0" nodeType="afterEffect">
                                  <p:stCondLst>
                                    <p:cond delay="0"/>
                                  </p:stCondLst>
                                  <p:childTnLst>
                                    <p:set>
                                      <p:cBhvr>
                                        <p:cTn id="49" dur="1" fill="hold">
                                          <p:stCondLst>
                                            <p:cond delay="0"/>
                                          </p:stCondLst>
                                        </p:cTn>
                                        <p:tgtEl>
                                          <p:spTgt spid="31"/>
                                        </p:tgtEl>
                                        <p:attrNameLst>
                                          <p:attrName>style.visibility</p:attrName>
                                        </p:attrNameLst>
                                      </p:cBhvr>
                                      <p:to>
                                        <p:strVal val="visible"/>
                                      </p:to>
                                    </p:set>
                                    <p:anim calcmode="lin" valueType="num">
                                      <p:cBhvr>
                                        <p:cTn id="50" dur="400" fill="hold"/>
                                        <p:tgtEl>
                                          <p:spTgt spid="31"/>
                                        </p:tgtEl>
                                        <p:attrNameLst>
                                          <p:attrName>ppt_w</p:attrName>
                                        </p:attrNameLst>
                                      </p:cBhvr>
                                      <p:tavLst>
                                        <p:tav tm="0">
                                          <p:val>
                                            <p:fltVal val="0"/>
                                          </p:val>
                                        </p:tav>
                                        <p:tav tm="100000">
                                          <p:val>
                                            <p:strVal val="#ppt_w"/>
                                          </p:val>
                                        </p:tav>
                                      </p:tavLst>
                                    </p:anim>
                                    <p:anim calcmode="lin" valueType="num">
                                      <p:cBhvr>
                                        <p:cTn id="51" dur="400" fill="hold"/>
                                        <p:tgtEl>
                                          <p:spTgt spid="31"/>
                                        </p:tgtEl>
                                        <p:attrNameLst>
                                          <p:attrName>ppt_h</p:attrName>
                                        </p:attrNameLst>
                                      </p:cBhvr>
                                      <p:tavLst>
                                        <p:tav tm="0">
                                          <p:val>
                                            <p:fltVal val="0"/>
                                          </p:val>
                                        </p:tav>
                                        <p:tav tm="100000">
                                          <p:val>
                                            <p:strVal val="#ppt_h"/>
                                          </p:val>
                                        </p:tav>
                                      </p:tavLst>
                                    </p:anim>
                                    <p:anim calcmode="lin" valueType="num">
                                      <p:cBhvr>
                                        <p:cTn id="52" dur="400" fill="hold"/>
                                        <p:tgtEl>
                                          <p:spTgt spid="31"/>
                                        </p:tgtEl>
                                        <p:attrNameLst>
                                          <p:attrName>style.rotation</p:attrName>
                                        </p:attrNameLst>
                                      </p:cBhvr>
                                      <p:tavLst>
                                        <p:tav tm="0">
                                          <p:val>
                                            <p:fltVal val="90"/>
                                          </p:val>
                                        </p:tav>
                                        <p:tav tm="100000">
                                          <p:val>
                                            <p:fltVal val="0"/>
                                          </p:val>
                                        </p:tav>
                                      </p:tavLst>
                                    </p:anim>
                                    <p:animEffect transition="in" filter="fade">
                                      <p:cBhvr>
                                        <p:cTn id="53" dur="400"/>
                                        <p:tgtEl>
                                          <p:spTgt spid="31"/>
                                        </p:tgtEl>
                                      </p:cBhvr>
                                    </p:animEffect>
                                  </p:childTnLst>
                                </p:cTn>
                              </p:par>
                            </p:childTnLst>
                          </p:cTn>
                        </p:par>
                        <p:par>
                          <p:cTn id="54" fill="hold">
                            <p:stCondLst>
                              <p:cond delay="2500"/>
                            </p:stCondLst>
                            <p:childTnLst>
                              <p:par>
                                <p:cTn id="55" presetID="22" presetClass="entr" presetSubtype="8" fill="hold" grpId="0" nodeType="after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wipe(left)">
                                      <p:cBhvr>
                                        <p:cTn id="57" dur="500"/>
                                        <p:tgtEl>
                                          <p:spTgt spid="28"/>
                                        </p:tgtEl>
                                      </p:cBhvr>
                                    </p:animEffect>
                                  </p:childTnLst>
                                </p:cTn>
                              </p:par>
                            </p:childTnLst>
                          </p:cTn>
                        </p:par>
                        <p:par>
                          <p:cTn id="58" fill="hold">
                            <p:stCondLst>
                              <p:cond delay="3000"/>
                            </p:stCondLst>
                            <p:childTnLst>
                              <p:par>
                                <p:cTn id="59" presetID="31" presetClass="entr" presetSubtype="0" fill="hold" grpId="0" nodeType="afterEffect">
                                  <p:stCondLst>
                                    <p:cond delay="0"/>
                                  </p:stCondLst>
                                  <p:childTnLst>
                                    <p:set>
                                      <p:cBhvr>
                                        <p:cTn id="60" dur="1" fill="hold">
                                          <p:stCondLst>
                                            <p:cond delay="0"/>
                                          </p:stCondLst>
                                        </p:cTn>
                                        <p:tgtEl>
                                          <p:spTgt spid="32"/>
                                        </p:tgtEl>
                                        <p:attrNameLst>
                                          <p:attrName>style.visibility</p:attrName>
                                        </p:attrNameLst>
                                      </p:cBhvr>
                                      <p:to>
                                        <p:strVal val="visible"/>
                                      </p:to>
                                    </p:set>
                                    <p:anim calcmode="lin" valueType="num">
                                      <p:cBhvr>
                                        <p:cTn id="61" dur="400" fill="hold"/>
                                        <p:tgtEl>
                                          <p:spTgt spid="32"/>
                                        </p:tgtEl>
                                        <p:attrNameLst>
                                          <p:attrName>ppt_w</p:attrName>
                                        </p:attrNameLst>
                                      </p:cBhvr>
                                      <p:tavLst>
                                        <p:tav tm="0">
                                          <p:val>
                                            <p:fltVal val="0"/>
                                          </p:val>
                                        </p:tav>
                                        <p:tav tm="100000">
                                          <p:val>
                                            <p:strVal val="#ppt_w"/>
                                          </p:val>
                                        </p:tav>
                                      </p:tavLst>
                                    </p:anim>
                                    <p:anim calcmode="lin" valueType="num">
                                      <p:cBhvr>
                                        <p:cTn id="62" dur="400" fill="hold"/>
                                        <p:tgtEl>
                                          <p:spTgt spid="32"/>
                                        </p:tgtEl>
                                        <p:attrNameLst>
                                          <p:attrName>ppt_h</p:attrName>
                                        </p:attrNameLst>
                                      </p:cBhvr>
                                      <p:tavLst>
                                        <p:tav tm="0">
                                          <p:val>
                                            <p:fltVal val="0"/>
                                          </p:val>
                                        </p:tav>
                                        <p:tav tm="100000">
                                          <p:val>
                                            <p:strVal val="#ppt_h"/>
                                          </p:val>
                                        </p:tav>
                                      </p:tavLst>
                                    </p:anim>
                                    <p:anim calcmode="lin" valueType="num">
                                      <p:cBhvr>
                                        <p:cTn id="63" dur="400" fill="hold"/>
                                        <p:tgtEl>
                                          <p:spTgt spid="32"/>
                                        </p:tgtEl>
                                        <p:attrNameLst>
                                          <p:attrName>style.rotation</p:attrName>
                                        </p:attrNameLst>
                                      </p:cBhvr>
                                      <p:tavLst>
                                        <p:tav tm="0">
                                          <p:val>
                                            <p:fltVal val="90"/>
                                          </p:val>
                                        </p:tav>
                                        <p:tav tm="100000">
                                          <p:val>
                                            <p:fltVal val="0"/>
                                          </p:val>
                                        </p:tav>
                                      </p:tavLst>
                                    </p:anim>
                                    <p:animEffect transition="in" filter="fade">
                                      <p:cBhvr>
                                        <p:cTn id="64" dur="400"/>
                                        <p:tgtEl>
                                          <p:spTgt spid="32"/>
                                        </p:tgtEl>
                                      </p:cBhvr>
                                    </p:animEffect>
                                  </p:childTnLst>
                                </p:cTn>
                              </p:par>
                            </p:childTnLst>
                          </p:cTn>
                        </p:par>
                        <p:par>
                          <p:cTn id="65" fill="hold">
                            <p:stCondLst>
                              <p:cond delay="3500"/>
                            </p:stCondLst>
                            <p:childTnLst>
                              <p:par>
                                <p:cTn id="66" presetID="22" presetClass="entr" presetSubtype="8" fill="hold" grpId="0" nodeType="after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wipe(left)">
                                      <p:cBhvr>
                                        <p:cTn id="68" dur="500"/>
                                        <p:tgtEl>
                                          <p:spTgt spid="29"/>
                                        </p:tgtEl>
                                      </p:cBhvr>
                                    </p:animEffect>
                                  </p:childTnLst>
                                </p:cTn>
                              </p:par>
                            </p:childTnLst>
                          </p:cTn>
                        </p:par>
                        <p:par>
                          <p:cTn id="69" fill="hold">
                            <p:stCondLst>
                              <p:cond delay="4000"/>
                            </p:stCondLst>
                            <p:childTnLst>
                              <p:par>
                                <p:cTn id="70" presetID="31" presetClass="entr" presetSubtype="0" fill="hold" grpId="0" nodeType="afterEffect">
                                  <p:stCondLst>
                                    <p:cond delay="0"/>
                                  </p:stCondLst>
                                  <p:childTnLst>
                                    <p:set>
                                      <p:cBhvr>
                                        <p:cTn id="71" dur="1" fill="hold">
                                          <p:stCondLst>
                                            <p:cond delay="0"/>
                                          </p:stCondLst>
                                        </p:cTn>
                                        <p:tgtEl>
                                          <p:spTgt spid="42"/>
                                        </p:tgtEl>
                                        <p:attrNameLst>
                                          <p:attrName>style.visibility</p:attrName>
                                        </p:attrNameLst>
                                      </p:cBhvr>
                                      <p:to>
                                        <p:strVal val="visible"/>
                                      </p:to>
                                    </p:set>
                                    <p:anim calcmode="lin" valueType="num">
                                      <p:cBhvr>
                                        <p:cTn id="72" dur="400" fill="hold"/>
                                        <p:tgtEl>
                                          <p:spTgt spid="42"/>
                                        </p:tgtEl>
                                        <p:attrNameLst>
                                          <p:attrName>ppt_w</p:attrName>
                                        </p:attrNameLst>
                                      </p:cBhvr>
                                      <p:tavLst>
                                        <p:tav tm="0">
                                          <p:val>
                                            <p:fltVal val="0"/>
                                          </p:val>
                                        </p:tav>
                                        <p:tav tm="100000">
                                          <p:val>
                                            <p:strVal val="#ppt_w"/>
                                          </p:val>
                                        </p:tav>
                                      </p:tavLst>
                                    </p:anim>
                                    <p:anim calcmode="lin" valueType="num">
                                      <p:cBhvr>
                                        <p:cTn id="73" dur="400" fill="hold"/>
                                        <p:tgtEl>
                                          <p:spTgt spid="42"/>
                                        </p:tgtEl>
                                        <p:attrNameLst>
                                          <p:attrName>ppt_h</p:attrName>
                                        </p:attrNameLst>
                                      </p:cBhvr>
                                      <p:tavLst>
                                        <p:tav tm="0">
                                          <p:val>
                                            <p:fltVal val="0"/>
                                          </p:val>
                                        </p:tav>
                                        <p:tav tm="100000">
                                          <p:val>
                                            <p:strVal val="#ppt_h"/>
                                          </p:val>
                                        </p:tav>
                                      </p:tavLst>
                                    </p:anim>
                                    <p:anim calcmode="lin" valueType="num">
                                      <p:cBhvr>
                                        <p:cTn id="74" dur="400" fill="hold"/>
                                        <p:tgtEl>
                                          <p:spTgt spid="42"/>
                                        </p:tgtEl>
                                        <p:attrNameLst>
                                          <p:attrName>style.rotation</p:attrName>
                                        </p:attrNameLst>
                                      </p:cBhvr>
                                      <p:tavLst>
                                        <p:tav tm="0">
                                          <p:val>
                                            <p:fltVal val="90"/>
                                          </p:val>
                                        </p:tav>
                                        <p:tav tm="100000">
                                          <p:val>
                                            <p:fltVal val="0"/>
                                          </p:val>
                                        </p:tav>
                                      </p:tavLst>
                                    </p:anim>
                                    <p:animEffect transition="in" filter="fade">
                                      <p:cBhvr>
                                        <p:cTn id="75" dur="400"/>
                                        <p:tgtEl>
                                          <p:spTgt spid="42"/>
                                        </p:tgtEl>
                                      </p:cBhvr>
                                    </p:animEffect>
                                  </p:childTnLst>
                                </p:cTn>
                              </p:par>
                            </p:childTnLst>
                          </p:cTn>
                        </p:par>
                        <p:par>
                          <p:cTn id="76" fill="hold">
                            <p:stCondLst>
                              <p:cond delay="4500"/>
                            </p:stCondLst>
                            <p:childTnLst>
                              <p:par>
                                <p:cTn id="77" presetID="22" presetClass="entr" presetSubtype="8" fill="hold" grpId="0" nodeType="afterEffect">
                                  <p:stCondLst>
                                    <p:cond delay="0"/>
                                  </p:stCondLst>
                                  <p:childTnLst>
                                    <p:set>
                                      <p:cBhvr>
                                        <p:cTn id="78" dur="1" fill="hold">
                                          <p:stCondLst>
                                            <p:cond delay="0"/>
                                          </p:stCondLst>
                                        </p:cTn>
                                        <p:tgtEl>
                                          <p:spTgt spid="41"/>
                                        </p:tgtEl>
                                        <p:attrNameLst>
                                          <p:attrName>style.visibility</p:attrName>
                                        </p:attrNameLst>
                                      </p:cBhvr>
                                      <p:to>
                                        <p:strVal val="visible"/>
                                      </p:to>
                                    </p:set>
                                    <p:animEffect transition="in" filter="wipe(left)">
                                      <p:cBhvr>
                                        <p:cTn id="79"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4" grpId="1" animBg="1"/>
      <p:bldP spid="25" grpId="0" animBg="1"/>
      <p:bldP spid="25" grpId="1" animBg="1"/>
      <p:bldP spid="26" grpId="0" animBg="1"/>
      <p:bldP spid="26" grpId="1" animBg="1"/>
      <p:bldP spid="27" grpId="0"/>
      <p:bldP spid="28" grpId="0"/>
      <p:bldP spid="29" grpId="0"/>
      <p:bldP spid="30" grpId="0"/>
      <p:bldP spid="31" grpId="0"/>
      <p:bldP spid="32" grpId="0"/>
      <p:bldP spid="33" grpId="0"/>
      <p:bldP spid="40" grpId="0" animBg="1"/>
      <p:bldP spid="40" grpId="1" animBg="1"/>
      <p:bldP spid="41" grpId="0"/>
      <p:bldP spid="42"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85800" y="2380488"/>
            <a:ext cx="3218688" cy="3236976"/>
          </a:xfrm>
          <a:prstGeom prst="rect">
            <a:avLst/>
          </a:prstGeom>
          <a:blipFill>
            <a:blip r:embed="rId2" cstate="print"/>
            <a:stretch>
              <a:fillRect/>
            </a:stretch>
          </a:blipFill>
        </p:spPr>
        <p:txBody>
          <a:bodyPr wrap="square" lIns="0" tIns="0" rIns="0" bIns="0" rtlCol="0"/>
          <a:lstStyle/>
          <a:p>
            <a:endParaRPr>
              <a:cs typeface="+mn-ea"/>
              <a:sym typeface="+mn-lt"/>
            </a:endParaRPr>
          </a:p>
        </p:txBody>
      </p:sp>
      <p:sp>
        <p:nvSpPr>
          <p:cNvPr id="3" name="object 3"/>
          <p:cNvSpPr/>
          <p:nvPr/>
        </p:nvSpPr>
        <p:spPr>
          <a:xfrm>
            <a:off x="8388352" y="2491741"/>
            <a:ext cx="3156585" cy="2623185"/>
          </a:xfrm>
          <a:custGeom>
            <a:avLst/>
            <a:gdLst/>
            <a:ahLst/>
            <a:cxnLst/>
            <a:rect l="l" t="t" r="r" b="b"/>
            <a:pathLst>
              <a:path w="3156584" h="2623185">
                <a:moveTo>
                  <a:pt x="0" y="0"/>
                </a:moveTo>
                <a:lnTo>
                  <a:pt x="3156267" y="0"/>
                </a:lnTo>
                <a:lnTo>
                  <a:pt x="3156267" y="2622854"/>
                </a:lnTo>
                <a:lnTo>
                  <a:pt x="0" y="2622854"/>
                </a:lnTo>
                <a:lnTo>
                  <a:pt x="0" y="0"/>
                </a:lnTo>
                <a:close/>
              </a:path>
            </a:pathLst>
          </a:custGeom>
          <a:solidFill>
            <a:srgbClr val="00669B"/>
          </a:solidFill>
        </p:spPr>
        <p:txBody>
          <a:bodyPr wrap="square" lIns="0" tIns="0" rIns="0" bIns="0" rtlCol="0"/>
          <a:lstStyle/>
          <a:p>
            <a:endParaRPr>
              <a:cs typeface="+mn-ea"/>
              <a:sym typeface="+mn-lt"/>
            </a:endParaRPr>
          </a:p>
        </p:txBody>
      </p:sp>
      <p:sp>
        <p:nvSpPr>
          <p:cNvPr id="4" name="object 4"/>
          <p:cNvSpPr/>
          <p:nvPr/>
        </p:nvSpPr>
        <p:spPr>
          <a:xfrm>
            <a:off x="9556927" y="2774938"/>
            <a:ext cx="1722120" cy="2200911"/>
          </a:xfrm>
          <a:custGeom>
            <a:avLst/>
            <a:gdLst/>
            <a:ahLst/>
            <a:cxnLst/>
            <a:rect l="l" t="t" r="r" b="b"/>
            <a:pathLst>
              <a:path w="1722120" h="2200910">
                <a:moveTo>
                  <a:pt x="211899" y="938453"/>
                </a:moveTo>
                <a:lnTo>
                  <a:pt x="93294" y="864412"/>
                </a:lnTo>
                <a:lnTo>
                  <a:pt x="105943" y="779271"/>
                </a:lnTo>
                <a:lnTo>
                  <a:pt x="39535" y="675614"/>
                </a:lnTo>
                <a:lnTo>
                  <a:pt x="0" y="538645"/>
                </a:lnTo>
                <a:lnTo>
                  <a:pt x="18973" y="379463"/>
                </a:lnTo>
                <a:lnTo>
                  <a:pt x="77482" y="277647"/>
                </a:lnTo>
                <a:lnTo>
                  <a:pt x="154965" y="151790"/>
                </a:lnTo>
                <a:lnTo>
                  <a:pt x="202412" y="105511"/>
                </a:lnTo>
                <a:lnTo>
                  <a:pt x="249847" y="83299"/>
                </a:lnTo>
                <a:lnTo>
                  <a:pt x="275145" y="57391"/>
                </a:lnTo>
                <a:lnTo>
                  <a:pt x="322592" y="25920"/>
                </a:lnTo>
                <a:lnTo>
                  <a:pt x="371601" y="12966"/>
                </a:lnTo>
                <a:lnTo>
                  <a:pt x="430110" y="5562"/>
                </a:lnTo>
                <a:lnTo>
                  <a:pt x="464908" y="0"/>
                </a:lnTo>
                <a:lnTo>
                  <a:pt x="521830" y="29616"/>
                </a:lnTo>
                <a:lnTo>
                  <a:pt x="547128" y="83299"/>
                </a:lnTo>
                <a:lnTo>
                  <a:pt x="547128" y="157340"/>
                </a:lnTo>
                <a:lnTo>
                  <a:pt x="597738" y="179552"/>
                </a:lnTo>
                <a:lnTo>
                  <a:pt x="597738" y="248030"/>
                </a:lnTo>
                <a:lnTo>
                  <a:pt x="629361" y="270243"/>
                </a:lnTo>
                <a:lnTo>
                  <a:pt x="1043656" y="270243"/>
                </a:lnTo>
                <a:lnTo>
                  <a:pt x="1182814" y="329476"/>
                </a:lnTo>
                <a:lnTo>
                  <a:pt x="1246060" y="390563"/>
                </a:lnTo>
                <a:lnTo>
                  <a:pt x="1393126" y="509028"/>
                </a:lnTo>
                <a:lnTo>
                  <a:pt x="1450047" y="577519"/>
                </a:lnTo>
                <a:lnTo>
                  <a:pt x="1516468" y="645998"/>
                </a:lnTo>
                <a:lnTo>
                  <a:pt x="1540192" y="657110"/>
                </a:lnTo>
                <a:lnTo>
                  <a:pt x="1556003" y="670064"/>
                </a:lnTo>
                <a:lnTo>
                  <a:pt x="1563903" y="681164"/>
                </a:lnTo>
                <a:lnTo>
                  <a:pt x="1568653" y="695972"/>
                </a:lnTo>
                <a:lnTo>
                  <a:pt x="1568653" y="712635"/>
                </a:lnTo>
                <a:lnTo>
                  <a:pt x="1567065" y="731151"/>
                </a:lnTo>
                <a:lnTo>
                  <a:pt x="1565490" y="757059"/>
                </a:lnTo>
                <a:lnTo>
                  <a:pt x="1563903" y="786676"/>
                </a:lnTo>
                <a:lnTo>
                  <a:pt x="1620837" y="816292"/>
                </a:lnTo>
                <a:lnTo>
                  <a:pt x="1620837" y="868121"/>
                </a:lnTo>
                <a:lnTo>
                  <a:pt x="1639811" y="921804"/>
                </a:lnTo>
                <a:lnTo>
                  <a:pt x="1639811" y="931049"/>
                </a:lnTo>
                <a:lnTo>
                  <a:pt x="260921" y="931049"/>
                </a:lnTo>
                <a:lnTo>
                  <a:pt x="211899" y="938453"/>
                </a:lnTo>
                <a:close/>
              </a:path>
              <a:path w="1722120" h="2200910">
                <a:moveTo>
                  <a:pt x="1043656" y="270243"/>
                </a:moveTo>
                <a:lnTo>
                  <a:pt x="629361" y="270243"/>
                </a:lnTo>
                <a:lnTo>
                  <a:pt x="711580" y="240626"/>
                </a:lnTo>
                <a:lnTo>
                  <a:pt x="974077" y="240626"/>
                </a:lnTo>
                <a:lnTo>
                  <a:pt x="1043656" y="270243"/>
                </a:lnTo>
                <a:close/>
              </a:path>
              <a:path w="1722120" h="2200910">
                <a:moveTo>
                  <a:pt x="260921" y="2030539"/>
                </a:moveTo>
                <a:lnTo>
                  <a:pt x="192925" y="1962061"/>
                </a:lnTo>
                <a:lnTo>
                  <a:pt x="105943" y="1962061"/>
                </a:lnTo>
                <a:lnTo>
                  <a:pt x="96456" y="1869503"/>
                </a:lnTo>
                <a:lnTo>
                  <a:pt x="145478" y="1789912"/>
                </a:lnTo>
                <a:lnTo>
                  <a:pt x="251434" y="1688109"/>
                </a:lnTo>
                <a:lnTo>
                  <a:pt x="338404" y="1664042"/>
                </a:lnTo>
                <a:lnTo>
                  <a:pt x="425373" y="1551139"/>
                </a:lnTo>
                <a:lnTo>
                  <a:pt x="425373" y="1515960"/>
                </a:lnTo>
                <a:lnTo>
                  <a:pt x="395325" y="1460436"/>
                </a:lnTo>
                <a:lnTo>
                  <a:pt x="395325" y="1269784"/>
                </a:lnTo>
                <a:lnTo>
                  <a:pt x="366864" y="1166126"/>
                </a:lnTo>
                <a:lnTo>
                  <a:pt x="366864" y="1029157"/>
                </a:lnTo>
                <a:lnTo>
                  <a:pt x="260921" y="931049"/>
                </a:lnTo>
                <a:lnTo>
                  <a:pt x="1639811" y="931049"/>
                </a:lnTo>
                <a:lnTo>
                  <a:pt x="1639811" y="973620"/>
                </a:lnTo>
                <a:lnTo>
                  <a:pt x="1658785" y="1025448"/>
                </a:lnTo>
                <a:lnTo>
                  <a:pt x="1722031" y="1093939"/>
                </a:lnTo>
                <a:lnTo>
                  <a:pt x="1722031" y="1160576"/>
                </a:lnTo>
                <a:lnTo>
                  <a:pt x="1709381" y="1251280"/>
                </a:lnTo>
                <a:lnTo>
                  <a:pt x="1722031" y="1347520"/>
                </a:lnTo>
                <a:lnTo>
                  <a:pt x="1722031" y="1406753"/>
                </a:lnTo>
                <a:lnTo>
                  <a:pt x="1718868" y="1456740"/>
                </a:lnTo>
                <a:lnTo>
                  <a:pt x="1712544" y="1499311"/>
                </a:lnTo>
                <a:lnTo>
                  <a:pt x="1703057" y="1538173"/>
                </a:lnTo>
                <a:lnTo>
                  <a:pt x="1688833" y="1575193"/>
                </a:lnTo>
                <a:lnTo>
                  <a:pt x="1669859" y="1614068"/>
                </a:lnTo>
                <a:lnTo>
                  <a:pt x="1642973" y="1654784"/>
                </a:lnTo>
                <a:lnTo>
                  <a:pt x="1608188" y="1702917"/>
                </a:lnTo>
                <a:lnTo>
                  <a:pt x="1558151" y="1801012"/>
                </a:lnTo>
                <a:lnTo>
                  <a:pt x="482295" y="1801012"/>
                </a:lnTo>
                <a:lnTo>
                  <a:pt x="482295" y="1882457"/>
                </a:lnTo>
                <a:lnTo>
                  <a:pt x="434860" y="1893569"/>
                </a:lnTo>
                <a:lnTo>
                  <a:pt x="414299" y="1984273"/>
                </a:lnTo>
                <a:lnTo>
                  <a:pt x="260921" y="2030539"/>
                </a:lnTo>
                <a:close/>
              </a:path>
              <a:path w="1722120" h="2200910">
                <a:moveTo>
                  <a:pt x="531317" y="1813979"/>
                </a:moveTo>
                <a:lnTo>
                  <a:pt x="482295" y="1801012"/>
                </a:lnTo>
                <a:lnTo>
                  <a:pt x="607225" y="1801012"/>
                </a:lnTo>
                <a:lnTo>
                  <a:pt x="531317" y="1813979"/>
                </a:lnTo>
                <a:close/>
              </a:path>
              <a:path w="1722120" h="2200910">
                <a:moveTo>
                  <a:pt x="540804" y="2200833"/>
                </a:moveTo>
                <a:lnTo>
                  <a:pt x="550291" y="1950948"/>
                </a:lnTo>
                <a:lnTo>
                  <a:pt x="607225" y="1801012"/>
                </a:lnTo>
                <a:lnTo>
                  <a:pt x="1558151" y="1801012"/>
                </a:lnTo>
                <a:lnTo>
                  <a:pt x="1544929" y="1826933"/>
                </a:lnTo>
                <a:lnTo>
                  <a:pt x="1492745" y="2000923"/>
                </a:lnTo>
                <a:lnTo>
                  <a:pt x="1511719" y="2189721"/>
                </a:lnTo>
                <a:lnTo>
                  <a:pt x="540804" y="2200833"/>
                </a:lnTo>
                <a:close/>
              </a:path>
            </a:pathLst>
          </a:custGeom>
          <a:solidFill>
            <a:srgbClr val="00000F"/>
          </a:solidFill>
        </p:spPr>
        <p:txBody>
          <a:bodyPr wrap="square" lIns="0" tIns="0" rIns="0" bIns="0" rtlCol="0"/>
          <a:lstStyle/>
          <a:p>
            <a:endParaRPr>
              <a:cs typeface="+mn-ea"/>
              <a:sym typeface="+mn-lt"/>
            </a:endParaRPr>
          </a:p>
        </p:txBody>
      </p:sp>
      <p:sp>
        <p:nvSpPr>
          <p:cNvPr id="5" name="object 5"/>
          <p:cNvSpPr/>
          <p:nvPr/>
        </p:nvSpPr>
        <p:spPr>
          <a:xfrm>
            <a:off x="9560091" y="3258046"/>
            <a:ext cx="633095" cy="565151"/>
          </a:xfrm>
          <a:custGeom>
            <a:avLst/>
            <a:gdLst/>
            <a:ahLst/>
            <a:cxnLst/>
            <a:rect l="l" t="t" r="r" b="b"/>
            <a:pathLst>
              <a:path w="633095" h="565150">
                <a:moveTo>
                  <a:pt x="131254" y="301713"/>
                </a:moveTo>
                <a:lnTo>
                  <a:pt x="44284" y="227672"/>
                </a:lnTo>
                <a:lnTo>
                  <a:pt x="0" y="138823"/>
                </a:lnTo>
                <a:lnTo>
                  <a:pt x="0" y="37020"/>
                </a:lnTo>
                <a:lnTo>
                  <a:pt x="7912" y="35179"/>
                </a:lnTo>
                <a:lnTo>
                  <a:pt x="20561" y="31470"/>
                </a:lnTo>
                <a:lnTo>
                  <a:pt x="52184" y="27774"/>
                </a:lnTo>
                <a:lnTo>
                  <a:pt x="66421" y="24066"/>
                </a:lnTo>
                <a:lnTo>
                  <a:pt x="77482" y="22212"/>
                </a:lnTo>
                <a:lnTo>
                  <a:pt x="80645" y="22212"/>
                </a:lnTo>
                <a:lnTo>
                  <a:pt x="222961" y="0"/>
                </a:lnTo>
                <a:lnTo>
                  <a:pt x="347891" y="51828"/>
                </a:lnTo>
                <a:lnTo>
                  <a:pt x="521830" y="227672"/>
                </a:lnTo>
                <a:lnTo>
                  <a:pt x="525107" y="235076"/>
                </a:lnTo>
                <a:lnTo>
                  <a:pt x="341566" y="235076"/>
                </a:lnTo>
                <a:lnTo>
                  <a:pt x="219798" y="286905"/>
                </a:lnTo>
                <a:lnTo>
                  <a:pt x="131254" y="301713"/>
                </a:lnTo>
                <a:close/>
              </a:path>
              <a:path w="633095" h="565150">
                <a:moveTo>
                  <a:pt x="534479" y="564553"/>
                </a:moveTo>
                <a:lnTo>
                  <a:pt x="460159" y="564553"/>
                </a:lnTo>
                <a:lnTo>
                  <a:pt x="347891" y="536790"/>
                </a:lnTo>
                <a:lnTo>
                  <a:pt x="254596" y="447941"/>
                </a:lnTo>
                <a:lnTo>
                  <a:pt x="374764" y="410921"/>
                </a:lnTo>
                <a:lnTo>
                  <a:pt x="422211" y="407225"/>
                </a:lnTo>
                <a:lnTo>
                  <a:pt x="466483" y="309118"/>
                </a:lnTo>
                <a:lnTo>
                  <a:pt x="341566" y="235076"/>
                </a:lnTo>
                <a:lnTo>
                  <a:pt x="525107" y="235076"/>
                </a:lnTo>
                <a:lnTo>
                  <a:pt x="589826" y="381304"/>
                </a:lnTo>
                <a:lnTo>
                  <a:pt x="632523" y="499770"/>
                </a:lnTo>
                <a:lnTo>
                  <a:pt x="534479" y="564553"/>
                </a:lnTo>
                <a:close/>
              </a:path>
            </a:pathLst>
          </a:custGeom>
          <a:solidFill>
            <a:srgbClr val="44C1FF"/>
          </a:solidFill>
        </p:spPr>
        <p:txBody>
          <a:bodyPr wrap="square" lIns="0" tIns="0" rIns="0" bIns="0" rtlCol="0"/>
          <a:lstStyle/>
          <a:p>
            <a:endParaRPr>
              <a:cs typeface="+mn-ea"/>
              <a:sym typeface="+mn-lt"/>
            </a:endParaRPr>
          </a:p>
        </p:txBody>
      </p:sp>
      <p:sp>
        <p:nvSpPr>
          <p:cNvPr id="6" name="object 6"/>
          <p:cNvSpPr/>
          <p:nvPr/>
        </p:nvSpPr>
        <p:spPr>
          <a:xfrm>
            <a:off x="9672371" y="3596780"/>
            <a:ext cx="273685" cy="102235"/>
          </a:xfrm>
          <a:custGeom>
            <a:avLst/>
            <a:gdLst/>
            <a:ahLst/>
            <a:cxnLst/>
            <a:rect l="l" t="t" r="r" b="b"/>
            <a:pathLst>
              <a:path w="273684" h="102235">
                <a:moveTo>
                  <a:pt x="110680" y="101803"/>
                </a:moveTo>
                <a:lnTo>
                  <a:pt x="0" y="35166"/>
                </a:lnTo>
                <a:lnTo>
                  <a:pt x="191325" y="0"/>
                </a:lnTo>
                <a:lnTo>
                  <a:pt x="273557" y="64782"/>
                </a:lnTo>
                <a:lnTo>
                  <a:pt x="110680" y="101803"/>
                </a:lnTo>
                <a:close/>
              </a:path>
            </a:pathLst>
          </a:custGeom>
          <a:solidFill>
            <a:srgbClr val="86F7F7"/>
          </a:solidFill>
        </p:spPr>
        <p:txBody>
          <a:bodyPr wrap="square" lIns="0" tIns="0" rIns="0" bIns="0" rtlCol="0"/>
          <a:lstStyle/>
          <a:p>
            <a:endParaRPr>
              <a:cs typeface="+mn-ea"/>
              <a:sym typeface="+mn-lt"/>
            </a:endParaRPr>
          </a:p>
        </p:txBody>
      </p:sp>
      <p:sp>
        <p:nvSpPr>
          <p:cNvPr id="7" name="object 7"/>
          <p:cNvSpPr/>
          <p:nvPr/>
        </p:nvSpPr>
        <p:spPr>
          <a:xfrm>
            <a:off x="10043972" y="3743007"/>
            <a:ext cx="574040" cy="436880"/>
          </a:xfrm>
          <a:custGeom>
            <a:avLst/>
            <a:gdLst/>
            <a:ahLst/>
            <a:cxnLst/>
            <a:rect l="l" t="t" r="r" b="b"/>
            <a:pathLst>
              <a:path w="574040" h="436879">
                <a:moveTo>
                  <a:pt x="192912" y="381304"/>
                </a:moveTo>
                <a:lnTo>
                  <a:pt x="148640" y="351688"/>
                </a:lnTo>
                <a:lnTo>
                  <a:pt x="105943" y="292455"/>
                </a:lnTo>
                <a:lnTo>
                  <a:pt x="56921" y="220268"/>
                </a:lnTo>
                <a:lnTo>
                  <a:pt x="56921" y="131419"/>
                </a:lnTo>
                <a:lnTo>
                  <a:pt x="0" y="79590"/>
                </a:lnTo>
                <a:lnTo>
                  <a:pt x="0" y="14808"/>
                </a:lnTo>
                <a:lnTo>
                  <a:pt x="56921" y="0"/>
                </a:lnTo>
                <a:lnTo>
                  <a:pt x="118592" y="138823"/>
                </a:lnTo>
                <a:lnTo>
                  <a:pt x="167614" y="168440"/>
                </a:lnTo>
                <a:lnTo>
                  <a:pt x="205562" y="242481"/>
                </a:lnTo>
                <a:lnTo>
                  <a:pt x="270395" y="257289"/>
                </a:lnTo>
                <a:lnTo>
                  <a:pt x="302031" y="307263"/>
                </a:lnTo>
                <a:lnTo>
                  <a:pt x="550290" y="322071"/>
                </a:lnTo>
                <a:lnTo>
                  <a:pt x="561004" y="373900"/>
                </a:lnTo>
                <a:lnTo>
                  <a:pt x="254584" y="373900"/>
                </a:lnTo>
                <a:lnTo>
                  <a:pt x="192912" y="381304"/>
                </a:lnTo>
                <a:close/>
              </a:path>
              <a:path w="574040" h="436879">
                <a:moveTo>
                  <a:pt x="574014" y="436841"/>
                </a:moveTo>
                <a:lnTo>
                  <a:pt x="419036" y="436841"/>
                </a:lnTo>
                <a:lnTo>
                  <a:pt x="344716" y="373900"/>
                </a:lnTo>
                <a:lnTo>
                  <a:pt x="561004" y="373900"/>
                </a:lnTo>
                <a:lnTo>
                  <a:pt x="574014" y="436841"/>
                </a:lnTo>
                <a:close/>
              </a:path>
            </a:pathLst>
          </a:custGeom>
          <a:solidFill>
            <a:srgbClr val="44C1FF"/>
          </a:solidFill>
        </p:spPr>
        <p:txBody>
          <a:bodyPr wrap="square" lIns="0" tIns="0" rIns="0" bIns="0" rtlCol="0"/>
          <a:lstStyle/>
          <a:p>
            <a:endParaRPr>
              <a:cs typeface="+mn-ea"/>
              <a:sym typeface="+mn-lt"/>
            </a:endParaRPr>
          </a:p>
        </p:txBody>
      </p:sp>
      <p:sp>
        <p:nvSpPr>
          <p:cNvPr id="8" name="object 8"/>
          <p:cNvSpPr/>
          <p:nvPr/>
        </p:nvSpPr>
        <p:spPr>
          <a:xfrm>
            <a:off x="10187863" y="3691177"/>
            <a:ext cx="158751" cy="257811"/>
          </a:xfrm>
          <a:custGeom>
            <a:avLst/>
            <a:gdLst/>
            <a:ahLst/>
            <a:cxnLst/>
            <a:rect l="l" t="t" r="r" b="b"/>
            <a:pathLst>
              <a:path w="158750" h="257810">
                <a:moveTo>
                  <a:pt x="132829" y="257289"/>
                </a:moveTo>
                <a:lnTo>
                  <a:pt x="80645" y="242481"/>
                </a:lnTo>
                <a:lnTo>
                  <a:pt x="80645" y="183248"/>
                </a:lnTo>
                <a:lnTo>
                  <a:pt x="49022" y="111061"/>
                </a:lnTo>
                <a:lnTo>
                  <a:pt x="0" y="66636"/>
                </a:lnTo>
                <a:lnTo>
                  <a:pt x="0" y="0"/>
                </a:lnTo>
                <a:lnTo>
                  <a:pt x="49022" y="0"/>
                </a:lnTo>
                <a:lnTo>
                  <a:pt x="80645" y="51828"/>
                </a:lnTo>
                <a:lnTo>
                  <a:pt x="115443" y="96253"/>
                </a:lnTo>
                <a:lnTo>
                  <a:pt x="158140" y="125869"/>
                </a:lnTo>
                <a:lnTo>
                  <a:pt x="158140" y="220268"/>
                </a:lnTo>
                <a:lnTo>
                  <a:pt x="132829" y="257289"/>
                </a:lnTo>
                <a:close/>
              </a:path>
            </a:pathLst>
          </a:custGeom>
          <a:solidFill>
            <a:srgbClr val="6B0B33"/>
          </a:solidFill>
        </p:spPr>
        <p:txBody>
          <a:bodyPr wrap="square" lIns="0" tIns="0" rIns="0" bIns="0" rtlCol="0"/>
          <a:lstStyle/>
          <a:p>
            <a:endParaRPr>
              <a:cs typeface="+mn-ea"/>
              <a:sym typeface="+mn-lt"/>
            </a:endParaRPr>
          </a:p>
        </p:txBody>
      </p:sp>
      <p:sp>
        <p:nvSpPr>
          <p:cNvPr id="9" name="object 9"/>
          <p:cNvSpPr/>
          <p:nvPr/>
        </p:nvSpPr>
        <p:spPr>
          <a:xfrm>
            <a:off x="10388689" y="3822600"/>
            <a:ext cx="213475" cy="148081"/>
          </a:xfrm>
          <a:prstGeom prst="rect">
            <a:avLst/>
          </a:prstGeom>
          <a:blipFill>
            <a:blip r:embed="rId3" cstate="print"/>
            <a:stretch>
              <a:fillRect/>
            </a:stretch>
          </a:blipFill>
        </p:spPr>
        <p:txBody>
          <a:bodyPr wrap="square" lIns="0" tIns="0" rIns="0" bIns="0" rtlCol="0"/>
          <a:lstStyle/>
          <a:p>
            <a:endParaRPr>
              <a:cs typeface="+mn-ea"/>
              <a:sym typeface="+mn-lt"/>
            </a:endParaRPr>
          </a:p>
        </p:txBody>
      </p:sp>
      <p:sp>
        <p:nvSpPr>
          <p:cNvPr id="10" name="object 10"/>
          <p:cNvSpPr/>
          <p:nvPr/>
        </p:nvSpPr>
        <p:spPr>
          <a:xfrm>
            <a:off x="10357067" y="3215475"/>
            <a:ext cx="281940" cy="542925"/>
          </a:xfrm>
          <a:custGeom>
            <a:avLst/>
            <a:gdLst/>
            <a:ahLst/>
            <a:cxnLst/>
            <a:rect l="l" t="t" r="r" b="b"/>
            <a:pathLst>
              <a:path w="281940" h="542925">
                <a:moveTo>
                  <a:pt x="183426" y="542340"/>
                </a:moveTo>
                <a:lnTo>
                  <a:pt x="139153" y="483107"/>
                </a:lnTo>
                <a:lnTo>
                  <a:pt x="132829" y="418325"/>
                </a:lnTo>
                <a:lnTo>
                  <a:pt x="45859" y="312826"/>
                </a:lnTo>
                <a:lnTo>
                  <a:pt x="22136" y="266547"/>
                </a:lnTo>
                <a:lnTo>
                  <a:pt x="6324" y="183248"/>
                </a:lnTo>
                <a:lnTo>
                  <a:pt x="0" y="92557"/>
                </a:lnTo>
                <a:lnTo>
                  <a:pt x="0" y="7404"/>
                </a:lnTo>
                <a:lnTo>
                  <a:pt x="33210" y="0"/>
                </a:lnTo>
                <a:lnTo>
                  <a:pt x="47434" y="59232"/>
                </a:lnTo>
                <a:lnTo>
                  <a:pt x="66420" y="135127"/>
                </a:lnTo>
                <a:lnTo>
                  <a:pt x="178387" y="135127"/>
                </a:lnTo>
                <a:lnTo>
                  <a:pt x="172364" y="209168"/>
                </a:lnTo>
                <a:lnTo>
                  <a:pt x="150228" y="273951"/>
                </a:lnTo>
                <a:lnTo>
                  <a:pt x="154965" y="320217"/>
                </a:lnTo>
                <a:lnTo>
                  <a:pt x="272577" y="320217"/>
                </a:lnTo>
                <a:lnTo>
                  <a:pt x="265658" y="346138"/>
                </a:lnTo>
                <a:lnTo>
                  <a:pt x="211899" y="410921"/>
                </a:lnTo>
                <a:lnTo>
                  <a:pt x="211899" y="503466"/>
                </a:lnTo>
                <a:lnTo>
                  <a:pt x="183426" y="542340"/>
                </a:lnTo>
                <a:close/>
              </a:path>
              <a:path w="281940" h="542925">
                <a:moveTo>
                  <a:pt x="178387" y="135127"/>
                </a:moveTo>
                <a:lnTo>
                  <a:pt x="66420" y="135127"/>
                </a:lnTo>
                <a:lnTo>
                  <a:pt x="94881" y="131419"/>
                </a:lnTo>
                <a:lnTo>
                  <a:pt x="132829" y="105511"/>
                </a:lnTo>
                <a:lnTo>
                  <a:pt x="166039" y="72186"/>
                </a:lnTo>
                <a:lnTo>
                  <a:pt x="178688" y="131419"/>
                </a:lnTo>
                <a:lnTo>
                  <a:pt x="178387" y="135127"/>
                </a:lnTo>
                <a:close/>
              </a:path>
              <a:path w="281940" h="542925">
                <a:moveTo>
                  <a:pt x="272577" y="320217"/>
                </a:moveTo>
                <a:lnTo>
                  <a:pt x="154965" y="320217"/>
                </a:lnTo>
                <a:lnTo>
                  <a:pt x="203987" y="260997"/>
                </a:lnTo>
                <a:lnTo>
                  <a:pt x="245097" y="222123"/>
                </a:lnTo>
                <a:lnTo>
                  <a:pt x="281470" y="183248"/>
                </a:lnTo>
                <a:lnTo>
                  <a:pt x="281470" y="286905"/>
                </a:lnTo>
                <a:lnTo>
                  <a:pt x="272577" y="320217"/>
                </a:lnTo>
                <a:close/>
              </a:path>
            </a:pathLst>
          </a:custGeom>
          <a:solidFill>
            <a:srgbClr val="66ACD2"/>
          </a:solidFill>
        </p:spPr>
        <p:txBody>
          <a:bodyPr wrap="square" lIns="0" tIns="0" rIns="0" bIns="0" rtlCol="0"/>
          <a:lstStyle/>
          <a:p>
            <a:endParaRPr>
              <a:cs typeface="+mn-ea"/>
              <a:sym typeface="+mn-lt"/>
            </a:endParaRPr>
          </a:p>
        </p:txBody>
      </p:sp>
      <p:sp>
        <p:nvSpPr>
          <p:cNvPr id="11" name="object 11"/>
          <p:cNvSpPr/>
          <p:nvPr/>
        </p:nvSpPr>
        <p:spPr>
          <a:xfrm>
            <a:off x="10262184" y="3308034"/>
            <a:ext cx="95251" cy="416559"/>
          </a:xfrm>
          <a:custGeom>
            <a:avLst/>
            <a:gdLst/>
            <a:ahLst/>
            <a:cxnLst/>
            <a:rect l="l" t="t" r="r" b="b"/>
            <a:pathLst>
              <a:path w="95250" h="416560">
                <a:moveTo>
                  <a:pt x="94881" y="416471"/>
                </a:moveTo>
                <a:lnTo>
                  <a:pt x="37960" y="390550"/>
                </a:lnTo>
                <a:lnTo>
                  <a:pt x="22148" y="292455"/>
                </a:lnTo>
                <a:lnTo>
                  <a:pt x="22148" y="194348"/>
                </a:lnTo>
                <a:lnTo>
                  <a:pt x="0" y="142519"/>
                </a:lnTo>
                <a:lnTo>
                  <a:pt x="0" y="0"/>
                </a:lnTo>
                <a:lnTo>
                  <a:pt x="15824" y="103644"/>
                </a:lnTo>
                <a:lnTo>
                  <a:pt x="33210" y="207302"/>
                </a:lnTo>
                <a:lnTo>
                  <a:pt x="61671" y="266534"/>
                </a:lnTo>
                <a:lnTo>
                  <a:pt x="61671" y="318363"/>
                </a:lnTo>
                <a:lnTo>
                  <a:pt x="94881" y="416471"/>
                </a:lnTo>
                <a:close/>
              </a:path>
            </a:pathLst>
          </a:custGeom>
          <a:solidFill>
            <a:srgbClr val="66ACD2"/>
          </a:solidFill>
        </p:spPr>
        <p:txBody>
          <a:bodyPr wrap="square" lIns="0" tIns="0" rIns="0" bIns="0" rtlCol="0"/>
          <a:lstStyle/>
          <a:p>
            <a:endParaRPr>
              <a:cs typeface="+mn-ea"/>
              <a:sym typeface="+mn-lt"/>
            </a:endParaRPr>
          </a:p>
        </p:txBody>
      </p:sp>
      <p:sp>
        <p:nvSpPr>
          <p:cNvPr id="12" name="object 12"/>
          <p:cNvSpPr/>
          <p:nvPr/>
        </p:nvSpPr>
        <p:spPr>
          <a:xfrm>
            <a:off x="10519945" y="4222419"/>
            <a:ext cx="316865" cy="768351"/>
          </a:xfrm>
          <a:custGeom>
            <a:avLst/>
            <a:gdLst/>
            <a:ahLst/>
            <a:cxnLst/>
            <a:rect l="l" t="t" r="r" b="b"/>
            <a:pathLst>
              <a:path w="316865" h="768350">
                <a:moveTo>
                  <a:pt x="1574" y="768159"/>
                </a:moveTo>
                <a:lnTo>
                  <a:pt x="4737" y="701522"/>
                </a:lnTo>
                <a:lnTo>
                  <a:pt x="4737" y="644144"/>
                </a:lnTo>
                <a:lnTo>
                  <a:pt x="1574" y="594169"/>
                </a:lnTo>
                <a:lnTo>
                  <a:pt x="0" y="549744"/>
                </a:lnTo>
                <a:lnTo>
                  <a:pt x="1574" y="509015"/>
                </a:lnTo>
                <a:lnTo>
                  <a:pt x="12649" y="466445"/>
                </a:lnTo>
                <a:lnTo>
                  <a:pt x="33210" y="423875"/>
                </a:lnTo>
                <a:lnTo>
                  <a:pt x="66408" y="377596"/>
                </a:lnTo>
                <a:lnTo>
                  <a:pt x="94881" y="273938"/>
                </a:lnTo>
                <a:lnTo>
                  <a:pt x="153377" y="194348"/>
                </a:lnTo>
                <a:lnTo>
                  <a:pt x="153377" y="92544"/>
                </a:lnTo>
                <a:lnTo>
                  <a:pt x="181851" y="24053"/>
                </a:lnTo>
                <a:lnTo>
                  <a:pt x="249847" y="0"/>
                </a:lnTo>
                <a:lnTo>
                  <a:pt x="306768" y="35166"/>
                </a:lnTo>
                <a:lnTo>
                  <a:pt x="312115" y="92544"/>
                </a:lnTo>
                <a:lnTo>
                  <a:pt x="219798" y="92544"/>
                </a:lnTo>
                <a:lnTo>
                  <a:pt x="210312" y="161036"/>
                </a:lnTo>
                <a:lnTo>
                  <a:pt x="259333" y="205460"/>
                </a:lnTo>
                <a:lnTo>
                  <a:pt x="271909" y="240626"/>
                </a:lnTo>
                <a:lnTo>
                  <a:pt x="191338" y="240626"/>
                </a:lnTo>
                <a:lnTo>
                  <a:pt x="181851" y="320217"/>
                </a:lnTo>
                <a:lnTo>
                  <a:pt x="181851" y="399808"/>
                </a:lnTo>
                <a:lnTo>
                  <a:pt x="230873" y="446087"/>
                </a:lnTo>
                <a:lnTo>
                  <a:pt x="181851" y="571957"/>
                </a:lnTo>
                <a:lnTo>
                  <a:pt x="162877" y="731138"/>
                </a:lnTo>
                <a:lnTo>
                  <a:pt x="1574" y="768159"/>
                </a:lnTo>
                <a:close/>
              </a:path>
              <a:path w="316865" h="768350">
                <a:moveTo>
                  <a:pt x="316255" y="136969"/>
                </a:moveTo>
                <a:lnTo>
                  <a:pt x="219798" y="92544"/>
                </a:lnTo>
                <a:lnTo>
                  <a:pt x="312115" y="92544"/>
                </a:lnTo>
                <a:lnTo>
                  <a:pt x="316255" y="136969"/>
                </a:lnTo>
                <a:close/>
              </a:path>
              <a:path w="316865" h="768350">
                <a:moveTo>
                  <a:pt x="287794" y="285051"/>
                </a:moveTo>
                <a:lnTo>
                  <a:pt x="191338" y="240626"/>
                </a:lnTo>
                <a:lnTo>
                  <a:pt x="271909" y="240626"/>
                </a:lnTo>
                <a:lnTo>
                  <a:pt x="287794" y="285051"/>
                </a:lnTo>
                <a:close/>
              </a:path>
            </a:pathLst>
          </a:custGeom>
          <a:solidFill>
            <a:srgbClr val="44C1FF"/>
          </a:solidFill>
        </p:spPr>
        <p:txBody>
          <a:bodyPr wrap="square" lIns="0" tIns="0" rIns="0" bIns="0" rtlCol="0"/>
          <a:lstStyle/>
          <a:p>
            <a:endParaRPr>
              <a:cs typeface="+mn-ea"/>
              <a:sym typeface="+mn-lt"/>
            </a:endParaRPr>
          </a:p>
        </p:txBody>
      </p:sp>
      <p:sp>
        <p:nvSpPr>
          <p:cNvPr id="13" name="object 13"/>
          <p:cNvSpPr/>
          <p:nvPr/>
        </p:nvSpPr>
        <p:spPr>
          <a:xfrm>
            <a:off x="10213176" y="2995208"/>
            <a:ext cx="884555" cy="992505"/>
          </a:xfrm>
          <a:custGeom>
            <a:avLst/>
            <a:gdLst/>
            <a:ahLst/>
            <a:cxnLst/>
            <a:rect l="l" t="t" r="r" b="b"/>
            <a:pathLst>
              <a:path w="884554" h="992504">
                <a:moveTo>
                  <a:pt x="28460" y="181406"/>
                </a:moveTo>
                <a:lnTo>
                  <a:pt x="0" y="48133"/>
                </a:lnTo>
                <a:lnTo>
                  <a:pt x="67995" y="25920"/>
                </a:lnTo>
                <a:lnTo>
                  <a:pt x="170776" y="0"/>
                </a:lnTo>
                <a:lnTo>
                  <a:pt x="324154" y="0"/>
                </a:lnTo>
                <a:lnTo>
                  <a:pt x="479132" y="68491"/>
                </a:lnTo>
                <a:lnTo>
                  <a:pt x="489775" y="79590"/>
                </a:lnTo>
                <a:lnTo>
                  <a:pt x="161289" y="79590"/>
                </a:lnTo>
                <a:lnTo>
                  <a:pt x="112268" y="112915"/>
                </a:lnTo>
                <a:lnTo>
                  <a:pt x="28460" y="181406"/>
                </a:lnTo>
                <a:close/>
              </a:path>
              <a:path w="884554" h="992504">
                <a:moveTo>
                  <a:pt x="305180" y="205460"/>
                </a:moveTo>
                <a:lnTo>
                  <a:pt x="248259" y="79590"/>
                </a:lnTo>
                <a:lnTo>
                  <a:pt x="489775" y="79590"/>
                </a:lnTo>
                <a:lnTo>
                  <a:pt x="511073" y="101803"/>
                </a:lnTo>
                <a:lnTo>
                  <a:pt x="373176" y="101803"/>
                </a:lnTo>
                <a:lnTo>
                  <a:pt x="324154" y="112915"/>
                </a:lnTo>
                <a:lnTo>
                  <a:pt x="305180" y="205460"/>
                </a:lnTo>
                <a:close/>
              </a:path>
              <a:path w="884554" h="992504">
                <a:moveTo>
                  <a:pt x="382663" y="273951"/>
                </a:moveTo>
                <a:lnTo>
                  <a:pt x="382663" y="181406"/>
                </a:lnTo>
                <a:lnTo>
                  <a:pt x="373176" y="101803"/>
                </a:lnTo>
                <a:lnTo>
                  <a:pt x="511073" y="101803"/>
                </a:lnTo>
                <a:lnTo>
                  <a:pt x="534149" y="125869"/>
                </a:lnTo>
                <a:lnTo>
                  <a:pt x="441172" y="125869"/>
                </a:lnTo>
                <a:lnTo>
                  <a:pt x="475397" y="227672"/>
                </a:lnTo>
                <a:lnTo>
                  <a:pt x="441172" y="227672"/>
                </a:lnTo>
                <a:lnTo>
                  <a:pt x="382663" y="273951"/>
                </a:lnTo>
                <a:close/>
              </a:path>
              <a:path w="884554" h="992504">
                <a:moveTo>
                  <a:pt x="585076" y="397967"/>
                </a:moveTo>
                <a:lnTo>
                  <a:pt x="585076" y="249885"/>
                </a:lnTo>
                <a:lnTo>
                  <a:pt x="517080" y="170294"/>
                </a:lnTo>
                <a:lnTo>
                  <a:pt x="441172" y="125869"/>
                </a:lnTo>
                <a:lnTo>
                  <a:pt x="534149" y="125869"/>
                </a:lnTo>
                <a:lnTo>
                  <a:pt x="566102" y="159194"/>
                </a:lnTo>
                <a:lnTo>
                  <a:pt x="730554" y="296164"/>
                </a:lnTo>
                <a:lnTo>
                  <a:pt x="753504" y="318376"/>
                </a:lnTo>
                <a:lnTo>
                  <a:pt x="691019" y="318376"/>
                </a:lnTo>
                <a:lnTo>
                  <a:pt x="634098" y="353542"/>
                </a:lnTo>
                <a:lnTo>
                  <a:pt x="585076" y="397967"/>
                </a:lnTo>
                <a:close/>
              </a:path>
              <a:path w="884554" h="992504">
                <a:moveTo>
                  <a:pt x="585076" y="992136"/>
                </a:moveTo>
                <a:lnTo>
                  <a:pt x="585076" y="707085"/>
                </a:lnTo>
                <a:lnTo>
                  <a:pt x="507593" y="455345"/>
                </a:lnTo>
                <a:lnTo>
                  <a:pt x="488619" y="331330"/>
                </a:lnTo>
                <a:lnTo>
                  <a:pt x="441172" y="227672"/>
                </a:lnTo>
                <a:lnTo>
                  <a:pt x="475397" y="227672"/>
                </a:lnTo>
                <a:lnTo>
                  <a:pt x="479132" y="238785"/>
                </a:lnTo>
                <a:lnTo>
                  <a:pt x="556615" y="386854"/>
                </a:lnTo>
                <a:lnTo>
                  <a:pt x="556615" y="512724"/>
                </a:lnTo>
                <a:lnTo>
                  <a:pt x="594563" y="627494"/>
                </a:lnTo>
                <a:lnTo>
                  <a:pt x="623023" y="775563"/>
                </a:lnTo>
                <a:lnTo>
                  <a:pt x="623023" y="888479"/>
                </a:lnTo>
                <a:lnTo>
                  <a:pt x="585076" y="992136"/>
                </a:lnTo>
                <a:close/>
              </a:path>
              <a:path w="884554" h="992504">
                <a:moveTo>
                  <a:pt x="883945" y="559003"/>
                </a:moveTo>
                <a:lnTo>
                  <a:pt x="806462" y="559003"/>
                </a:lnTo>
                <a:lnTo>
                  <a:pt x="672045" y="547890"/>
                </a:lnTo>
                <a:lnTo>
                  <a:pt x="719480" y="490512"/>
                </a:lnTo>
                <a:lnTo>
                  <a:pt x="787476" y="479412"/>
                </a:lnTo>
                <a:lnTo>
                  <a:pt x="740041" y="397967"/>
                </a:lnTo>
                <a:lnTo>
                  <a:pt x="691019" y="318376"/>
                </a:lnTo>
                <a:lnTo>
                  <a:pt x="753504" y="318376"/>
                </a:lnTo>
                <a:lnTo>
                  <a:pt x="883945" y="444246"/>
                </a:lnTo>
                <a:lnTo>
                  <a:pt x="883945" y="559003"/>
                </a:lnTo>
                <a:close/>
              </a:path>
            </a:pathLst>
          </a:custGeom>
          <a:solidFill>
            <a:srgbClr val="6B0B33"/>
          </a:solidFill>
        </p:spPr>
        <p:txBody>
          <a:bodyPr wrap="square" lIns="0" tIns="0" rIns="0" bIns="0" rtlCol="0"/>
          <a:lstStyle/>
          <a:p>
            <a:endParaRPr>
              <a:cs typeface="+mn-ea"/>
              <a:sym typeface="+mn-lt"/>
            </a:endParaRPr>
          </a:p>
        </p:txBody>
      </p:sp>
      <p:sp>
        <p:nvSpPr>
          <p:cNvPr id="14" name="object 14"/>
          <p:cNvSpPr/>
          <p:nvPr/>
        </p:nvSpPr>
        <p:spPr>
          <a:xfrm>
            <a:off x="10943730" y="3598633"/>
            <a:ext cx="299085" cy="285115"/>
          </a:xfrm>
          <a:custGeom>
            <a:avLst/>
            <a:gdLst/>
            <a:ahLst/>
            <a:cxnLst/>
            <a:rect l="l" t="t" r="r" b="b"/>
            <a:pathLst>
              <a:path w="299084" h="285114">
                <a:moveTo>
                  <a:pt x="115430" y="183248"/>
                </a:moveTo>
                <a:lnTo>
                  <a:pt x="0" y="149923"/>
                </a:lnTo>
                <a:lnTo>
                  <a:pt x="96456" y="114757"/>
                </a:lnTo>
                <a:lnTo>
                  <a:pt x="181851" y="57378"/>
                </a:lnTo>
                <a:lnTo>
                  <a:pt x="230873" y="0"/>
                </a:lnTo>
                <a:lnTo>
                  <a:pt x="268820" y="57378"/>
                </a:lnTo>
                <a:lnTo>
                  <a:pt x="268820" y="92544"/>
                </a:lnTo>
                <a:lnTo>
                  <a:pt x="211899" y="92544"/>
                </a:lnTo>
                <a:lnTo>
                  <a:pt x="181851" y="172135"/>
                </a:lnTo>
                <a:lnTo>
                  <a:pt x="115430" y="183248"/>
                </a:lnTo>
                <a:close/>
              </a:path>
              <a:path w="299084" h="285114">
                <a:moveTo>
                  <a:pt x="298869" y="285051"/>
                </a:moveTo>
                <a:lnTo>
                  <a:pt x="211899" y="285051"/>
                </a:lnTo>
                <a:lnTo>
                  <a:pt x="211899" y="92544"/>
                </a:lnTo>
                <a:lnTo>
                  <a:pt x="268820" y="92544"/>
                </a:lnTo>
                <a:lnTo>
                  <a:pt x="268820" y="149923"/>
                </a:lnTo>
                <a:lnTo>
                  <a:pt x="249847" y="205460"/>
                </a:lnTo>
                <a:lnTo>
                  <a:pt x="298869" y="285051"/>
                </a:lnTo>
                <a:close/>
              </a:path>
            </a:pathLst>
          </a:custGeom>
          <a:solidFill>
            <a:srgbClr val="6B0B33"/>
          </a:solidFill>
        </p:spPr>
        <p:txBody>
          <a:bodyPr wrap="square" lIns="0" tIns="0" rIns="0" bIns="0" rtlCol="0"/>
          <a:lstStyle/>
          <a:p>
            <a:endParaRPr>
              <a:cs typeface="+mn-ea"/>
              <a:sym typeface="+mn-lt"/>
            </a:endParaRPr>
          </a:p>
        </p:txBody>
      </p:sp>
      <p:sp>
        <p:nvSpPr>
          <p:cNvPr id="15" name="object 15"/>
          <p:cNvSpPr/>
          <p:nvPr/>
        </p:nvSpPr>
        <p:spPr>
          <a:xfrm>
            <a:off x="9634411" y="2869337"/>
            <a:ext cx="520700" cy="559435"/>
          </a:xfrm>
          <a:custGeom>
            <a:avLst/>
            <a:gdLst/>
            <a:ahLst/>
            <a:cxnLst/>
            <a:rect l="l" t="t" r="r" b="b"/>
            <a:pathLst>
              <a:path w="520700" h="559435">
                <a:moveTo>
                  <a:pt x="0" y="194360"/>
                </a:moveTo>
                <a:lnTo>
                  <a:pt x="37960" y="114769"/>
                </a:lnTo>
                <a:lnTo>
                  <a:pt x="134416" y="0"/>
                </a:lnTo>
                <a:lnTo>
                  <a:pt x="289382" y="0"/>
                </a:lnTo>
                <a:lnTo>
                  <a:pt x="366864" y="46278"/>
                </a:lnTo>
                <a:lnTo>
                  <a:pt x="412519" y="148081"/>
                </a:lnTo>
                <a:lnTo>
                  <a:pt x="154965" y="148081"/>
                </a:lnTo>
                <a:lnTo>
                  <a:pt x="0" y="194360"/>
                </a:lnTo>
                <a:close/>
              </a:path>
              <a:path w="520700" h="559435">
                <a:moveTo>
                  <a:pt x="520255" y="559003"/>
                </a:moveTo>
                <a:lnTo>
                  <a:pt x="433273" y="444245"/>
                </a:lnTo>
                <a:lnTo>
                  <a:pt x="366864" y="216573"/>
                </a:lnTo>
                <a:lnTo>
                  <a:pt x="270408" y="148081"/>
                </a:lnTo>
                <a:lnTo>
                  <a:pt x="412519" y="148081"/>
                </a:lnTo>
                <a:lnTo>
                  <a:pt x="433273" y="194360"/>
                </a:lnTo>
                <a:lnTo>
                  <a:pt x="482295" y="375754"/>
                </a:lnTo>
                <a:lnTo>
                  <a:pt x="520255" y="559003"/>
                </a:lnTo>
                <a:close/>
              </a:path>
            </a:pathLst>
          </a:custGeom>
          <a:solidFill>
            <a:srgbClr val="6B0B33"/>
          </a:solidFill>
        </p:spPr>
        <p:txBody>
          <a:bodyPr wrap="square" lIns="0" tIns="0" rIns="0" bIns="0" rtlCol="0"/>
          <a:lstStyle/>
          <a:p>
            <a:endParaRPr>
              <a:cs typeface="+mn-ea"/>
              <a:sym typeface="+mn-lt"/>
            </a:endParaRPr>
          </a:p>
        </p:txBody>
      </p:sp>
      <p:sp>
        <p:nvSpPr>
          <p:cNvPr id="16" name="object 16"/>
          <p:cNvSpPr/>
          <p:nvPr/>
        </p:nvSpPr>
        <p:spPr>
          <a:xfrm>
            <a:off x="10107219" y="4383455"/>
            <a:ext cx="247015" cy="581660"/>
          </a:xfrm>
          <a:custGeom>
            <a:avLst/>
            <a:gdLst/>
            <a:ahLst/>
            <a:cxnLst/>
            <a:rect l="l" t="t" r="r" b="b"/>
            <a:pathLst>
              <a:path w="247015" h="581660">
                <a:moveTo>
                  <a:pt x="173951" y="581202"/>
                </a:moveTo>
                <a:lnTo>
                  <a:pt x="0" y="570102"/>
                </a:lnTo>
                <a:lnTo>
                  <a:pt x="1587" y="501611"/>
                </a:lnTo>
                <a:lnTo>
                  <a:pt x="4749" y="444233"/>
                </a:lnTo>
                <a:lnTo>
                  <a:pt x="9486" y="392404"/>
                </a:lnTo>
                <a:lnTo>
                  <a:pt x="18973" y="346138"/>
                </a:lnTo>
                <a:lnTo>
                  <a:pt x="31622" y="299859"/>
                </a:lnTo>
                <a:lnTo>
                  <a:pt x="47447" y="251726"/>
                </a:lnTo>
                <a:lnTo>
                  <a:pt x="69583" y="198056"/>
                </a:lnTo>
                <a:lnTo>
                  <a:pt x="96456" y="136969"/>
                </a:lnTo>
                <a:lnTo>
                  <a:pt x="134416" y="55524"/>
                </a:lnTo>
                <a:lnTo>
                  <a:pt x="183438" y="0"/>
                </a:lnTo>
                <a:lnTo>
                  <a:pt x="164452" y="136969"/>
                </a:lnTo>
                <a:lnTo>
                  <a:pt x="153390" y="249885"/>
                </a:lnTo>
                <a:lnTo>
                  <a:pt x="226386" y="249885"/>
                </a:lnTo>
                <a:lnTo>
                  <a:pt x="173951" y="364642"/>
                </a:lnTo>
                <a:lnTo>
                  <a:pt x="173951" y="581202"/>
                </a:lnTo>
                <a:close/>
              </a:path>
              <a:path w="247015" h="581660">
                <a:moveTo>
                  <a:pt x="226386" y="249885"/>
                </a:moveTo>
                <a:lnTo>
                  <a:pt x="153390" y="249885"/>
                </a:lnTo>
                <a:lnTo>
                  <a:pt x="246684" y="205460"/>
                </a:lnTo>
                <a:lnTo>
                  <a:pt x="226386" y="249885"/>
                </a:lnTo>
                <a:close/>
              </a:path>
            </a:pathLst>
          </a:custGeom>
          <a:solidFill>
            <a:srgbClr val="44C1FF"/>
          </a:solidFill>
        </p:spPr>
        <p:txBody>
          <a:bodyPr wrap="square" lIns="0" tIns="0" rIns="0" bIns="0" rtlCol="0"/>
          <a:lstStyle/>
          <a:p>
            <a:endParaRPr>
              <a:cs typeface="+mn-ea"/>
              <a:sym typeface="+mn-lt"/>
            </a:endParaRPr>
          </a:p>
        </p:txBody>
      </p:sp>
      <p:sp>
        <p:nvSpPr>
          <p:cNvPr id="17" name="object 17"/>
          <p:cNvSpPr/>
          <p:nvPr/>
        </p:nvSpPr>
        <p:spPr>
          <a:xfrm>
            <a:off x="9651809" y="3835566"/>
            <a:ext cx="447675" cy="831215"/>
          </a:xfrm>
          <a:custGeom>
            <a:avLst/>
            <a:gdLst/>
            <a:ahLst/>
            <a:cxnLst/>
            <a:rect l="l" t="t" r="r" b="b"/>
            <a:pathLst>
              <a:path w="447675" h="831214">
                <a:moveTo>
                  <a:pt x="0" y="805180"/>
                </a:moveTo>
                <a:lnTo>
                  <a:pt x="22136" y="738543"/>
                </a:lnTo>
                <a:lnTo>
                  <a:pt x="83807" y="679310"/>
                </a:lnTo>
                <a:lnTo>
                  <a:pt x="156552" y="599719"/>
                </a:lnTo>
                <a:lnTo>
                  <a:pt x="240360" y="592315"/>
                </a:lnTo>
                <a:lnTo>
                  <a:pt x="313093" y="499757"/>
                </a:lnTo>
                <a:lnTo>
                  <a:pt x="335229" y="466445"/>
                </a:lnTo>
                <a:lnTo>
                  <a:pt x="295706" y="399808"/>
                </a:lnTo>
                <a:lnTo>
                  <a:pt x="295706" y="199898"/>
                </a:lnTo>
                <a:lnTo>
                  <a:pt x="284632" y="151777"/>
                </a:lnTo>
                <a:lnTo>
                  <a:pt x="267233" y="92544"/>
                </a:lnTo>
                <a:lnTo>
                  <a:pt x="267233" y="0"/>
                </a:lnTo>
                <a:lnTo>
                  <a:pt x="317842" y="20358"/>
                </a:lnTo>
                <a:lnTo>
                  <a:pt x="328904" y="133261"/>
                </a:lnTo>
                <a:lnTo>
                  <a:pt x="328904" y="179539"/>
                </a:lnTo>
                <a:lnTo>
                  <a:pt x="339978" y="218414"/>
                </a:lnTo>
                <a:lnTo>
                  <a:pt x="368441" y="218414"/>
                </a:lnTo>
                <a:lnTo>
                  <a:pt x="358952" y="251726"/>
                </a:lnTo>
                <a:lnTo>
                  <a:pt x="358952" y="292455"/>
                </a:lnTo>
                <a:lnTo>
                  <a:pt x="447509" y="292455"/>
                </a:lnTo>
                <a:lnTo>
                  <a:pt x="447509" y="347980"/>
                </a:lnTo>
                <a:lnTo>
                  <a:pt x="396900" y="347980"/>
                </a:lnTo>
                <a:lnTo>
                  <a:pt x="368439" y="394258"/>
                </a:lnTo>
                <a:lnTo>
                  <a:pt x="396900" y="414616"/>
                </a:lnTo>
                <a:lnTo>
                  <a:pt x="425373" y="492353"/>
                </a:lnTo>
                <a:lnTo>
                  <a:pt x="421887" y="533082"/>
                </a:lnTo>
                <a:lnTo>
                  <a:pt x="368439" y="533082"/>
                </a:lnTo>
                <a:lnTo>
                  <a:pt x="325742" y="566394"/>
                </a:lnTo>
                <a:lnTo>
                  <a:pt x="302031" y="618223"/>
                </a:lnTo>
                <a:lnTo>
                  <a:pt x="302031" y="671906"/>
                </a:lnTo>
                <a:lnTo>
                  <a:pt x="222961" y="671906"/>
                </a:lnTo>
                <a:lnTo>
                  <a:pt x="208798" y="684860"/>
                </a:lnTo>
                <a:lnTo>
                  <a:pt x="150215" y="684860"/>
                </a:lnTo>
                <a:lnTo>
                  <a:pt x="99618" y="692264"/>
                </a:lnTo>
                <a:lnTo>
                  <a:pt x="83807" y="738543"/>
                </a:lnTo>
                <a:lnTo>
                  <a:pt x="49022" y="797775"/>
                </a:lnTo>
                <a:lnTo>
                  <a:pt x="0" y="805180"/>
                </a:lnTo>
                <a:close/>
              </a:path>
              <a:path w="447675" h="831214">
                <a:moveTo>
                  <a:pt x="368441" y="218414"/>
                </a:moveTo>
                <a:lnTo>
                  <a:pt x="339978" y="218414"/>
                </a:lnTo>
                <a:lnTo>
                  <a:pt x="379514" y="179539"/>
                </a:lnTo>
                <a:lnTo>
                  <a:pt x="368441" y="218414"/>
                </a:lnTo>
                <a:close/>
              </a:path>
              <a:path w="447675" h="831214">
                <a:moveTo>
                  <a:pt x="419036" y="566394"/>
                </a:moveTo>
                <a:lnTo>
                  <a:pt x="368439" y="533082"/>
                </a:lnTo>
                <a:lnTo>
                  <a:pt x="421887" y="533082"/>
                </a:lnTo>
                <a:lnTo>
                  <a:pt x="419036" y="566394"/>
                </a:lnTo>
                <a:close/>
              </a:path>
              <a:path w="447675" h="831214">
                <a:moveTo>
                  <a:pt x="189750" y="831088"/>
                </a:moveTo>
                <a:lnTo>
                  <a:pt x="139153" y="784809"/>
                </a:lnTo>
                <a:lnTo>
                  <a:pt x="139153" y="738543"/>
                </a:lnTo>
                <a:lnTo>
                  <a:pt x="150215" y="684860"/>
                </a:lnTo>
                <a:lnTo>
                  <a:pt x="208798" y="684860"/>
                </a:lnTo>
                <a:lnTo>
                  <a:pt x="172364" y="718185"/>
                </a:lnTo>
                <a:lnTo>
                  <a:pt x="172364" y="777405"/>
                </a:lnTo>
                <a:lnTo>
                  <a:pt x="200825" y="797775"/>
                </a:lnTo>
                <a:lnTo>
                  <a:pt x="189750" y="831088"/>
                </a:lnTo>
                <a:close/>
              </a:path>
            </a:pathLst>
          </a:custGeom>
          <a:solidFill>
            <a:srgbClr val="44C1FF"/>
          </a:solidFill>
        </p:spPr>
        <p:txBody>
          <a:bodyPr wrap="square" lIns="0" tIns="0" rIns="0" bIns="0" rtlCol="0"/>
          <a:lstStyle/>
          <a:p>
            <a:endParaRPr>
              <a:cs typeface="+mn-ea"/>
              <a:sym typeface="+mn-lt"/>
            </a:endParaRPr>
          </a:p>
        </p:txBody>
      </p:sp>
      <p:sp>
        <p:nvSpPr>
          <p:cNvPr id="18" name="object 18"/>
          <p:cNvSpPr/>
          <p:nvPr/>
        </p:nvSpPr>
        <p:spPr>
          <a:xfrm>
            <a:off x="8388351" y="4877663"/>
            <a:ext cx="3157855" cy="574040"/>
          </a:xfrm>
          <a:custGeom>
            <a:avLst/>
            <a:gdLst/>
            <a:ahLst/>
            <a:cxnLst/>
            <a:rect l="l" t="t" r="r" b="b"/>
            <a:pathLst>
              <a:path w="3157854" h="574039">
                <a:moveTo>
                  <a:pt x="3157854" y="573811"/>
                </a:moveTo>
                <a:lnTo>
                  <a:pt x="0" y="566407"/>
                </a:lnTo>
                <a:lnTo>
                  <a:pt x="0" y="0"/>
                </a:lnTo>
                <a:lnTo>
                  <a:pt x="3157854" y="5562"/>
                </a:lnTo>
                <a:lnTo>
                  <a:pt x="3157854" y="573811"/>
                </a:lnTo>
                <a:close/>
              </a:path>
            </a:pathLst>
          </a:custGeom>
          <a:solidFill>
            <a:srgbClr val="000F28"/>
          </a:solidFill>
        </p:spPr>
        <p:txBody>
          <a:bodyPr wrap="square" lIns="0" tIns="0" rIns="0" bIns="0" rtlCol="0"/>
          <a:lstStyle/>
          <a:p>
            <a:endParaRPr>
              <a:cs typeface="+mn-ea"/>
              <a:sym typeface="+mn-lt"/>
            </a:endParaRPr>
          </a:p>
        </p:txBody>
      </p:sp>
      <p:sp>
        <p:nvSpPr>
          <p:cNvPr id="19" name="object 19"/>
          <p:cNvSpPr/>
          <p:nvPr/>
        </p:nvSpPr>
        <p:spPr>
          <a:xfrm>
            <a:off x="8649258" y="4888776"/>
            <a:ext cx="2668271" cy="90805"/>
          </a:xfrm>
          <a:custGeom>
            <a:avLst/>
            <a:gdLst/>
            <a:ahLst/>
            <a:cxnLst/>
            <a:rect l="l" t="t" r="r" b="b"/>
            <a:pathLst>
              <a:path w="2668270" h="90804">
                <a:moveTo>
                  <a:pt x="0" y="90703"/>
                </a:moveTo>
                <a:lnTo>
                  <a:pt x="2667660" y="90703"/>
                </a:lnTo>
                <a:lnTo>
                  <a:pt x="2667660" y="0"/>
                </a:lnTo>
                <a:lnTo>
                  <a:pt x="0" y="0"/>
                </a:lnTo>
                <a:lnTo>
                  <a:pt x="0" y="90703"/>
                </a:lnTo>
                <a:close/>
              </a:path>
            </a:pathLst>
          </a:custGeom>
          <a:solidFill>
            <a:srgbClr val="289EEE"/>
          </a:solidFill>
        </p:spPr>
        <p:txBody>
          <a:bodyPr wrap="square" lIns="0" tIns="0" rIns="0" bIns="0" rtlCol="0"/>
          <a:lstStyle/>
          <a:p>
            <a:endParaRPr>
              <a:cs typeface="+mn-ea"/>
              <a:sym typeface="+mn-lt"/>
            </a:endParaRPr>
          </a:p>
        </p:txBody>
      </p:sp>
      <p:sp>
        <p:nvSpPr>
          <p:cNvPr id="20" name="object 20"/>
          <p:cNvSpPr/>
          <p:nvPr/>
        </p:nvSpPr>
        <p:spPr>
          <a:xfrm>
            <a:off x="8790001" y="4916539"/>
            <a:ext cx="1175385" cy="0"/>
          </a:xfrm>
          <a:custGeom>
            <a:avLst/>
            <a:gdLst/>
            <a:ahLst/>
            <a:cxnLst/>
            <a:rect l="l" t="t" r="r" b="b"/>
            <a:pathLst>
              <a:path w="1175384">
                <a:moveTo>
                  <a:pt x="0" y="0"/>
                </a:moveTo>
                <a:lnTo>
                  <a:pt x="1174902" y="0"/>
                </a:lnTo>
              </a:path>
            </a:pathLst>
          </a:custGeom>
          <a:ln w="48133">
            <a:solidFill>
              <a:srgbClr val="44C1FF"/>
            </a:solidFill>
          </a:ln>
        </p:spPr>
        <p:txBody>
          <a:bodyPr wrap="square" lIns="0" tIns="0" rIns="0" bIns="0" rtlCol="0"/>
          <a:lstStyle/>
          <a:p>
            <a:endParaRPr>
              <a:cs typeface="+mn-ea"/>
              <a:sym typeface="+mn-lt"/>
            </a:endParaRPr>
          </a:p>
        </p:txBody>
      </p:sp>
      <p:sp>
        <p:nvSpPr>
          <p:cNvPr id="21" name="object 21"/>
          <p:cNvSpPr/>
          <p:nvPr/>
        </p:nvSpPr>
        <p:spPr>
          <a:xfrm>
            <a:off x="8559128" y="4053979"/>
            <a:ext cx="1023619" cy="1277620"/>
          </a:xfrm>
          <a:custGeom>
            <a:avLst/>
            <a:gdLst/>
            <a:ahLst/>
            <a:cxnLst/>
            <a:rect l="l" t="t" r="r" b="b"/>
            <a:pathLst>
              <a:path w="1023620" h="1277620">
                <a:moveTo>
                  <a:pt x="968074" y="399808"/>
                </a:moveTo>
                <a:lnTo>
                  <a:pt x="531317" y="399808"/>
                </a:lnTo>
                <a:lnTo>
                  <a:pt x="572439" y="268389"/>
                </a:lnTo>
                <a:lnTo>
                  <a:pt x="662571" y="0"/>
                </a:lnTo>
                <a:lnTo>
                  <a:pt x="713168" y="125869"/>
                </a:lnTo>
                <a:lnTo>
                  <a:pt x="713168" y="244322"/>
                </a:lnTo>
                <a:lnTo>
                  <a:pt x="863396" y="281343"/>
                </a:lnTo>
                <a:lnTo>
                  <a:pt x="1018355" y="281343"/>
                </a:lnTo>
                <a:lnTo>
                  <a:pt x="1013612" y="340575"/>
                </a:lnTo>
                <a:lnTo>
                  <a:pt x="968074" y="399808"/>
                </a:lnTo>
                <a:close/>
              </a:path>
              <a:path w="1023620" h="1277620">
                <a:moveTo>
                  <a:pt x="431698" y="351688"/>
                </a:moveTo>
                <a:lnTo>
                  <a:pt x="161290" y="351688"/>
                </a:lnTo>
                <a:lnTo>
                  <a:pt x="161290" y="138823"/>
                </a:lnTo>
                <a:lnTo>
                  <a:pt x="230873" y="209156"/>
                </a:lnTo>
                <a:lnTo>
                  <a:pt x="341566" y="233222"/>
                </a:lnTo>
                <a:lnTo>
                  <a:pt x="423025" y="233222"/>
                </a:lnTo>
                <a:lnTo>
                  <a:pt x="431698" y="351688"/>
                </a:lnTo>
                <a:close/>
              </a:path>
              <a:path w="1023620" h="1277620">
                <a:moveTo>
                  <a:pt x="1018355" y="281343"/>
                </a:moveTo>
                <a:lnTo>
                  <a:pt x="863396" y="281343"/>
                </a:lnTo>
                <a:lnTo>
                  <a:pt x="932967" y="138823"/>
                </a:lnTo>
                <a:lnTo>
                  <a:pt x="1023099" y="222110"/>
                </a:lnTo>
                <a:lnTo>
                  <a:pt x="1018355" y="281343"/>
                </a:lnTo>
                <a:close/>
              </a:path>
              <a:path w="1023620" h="1277620">
                <a:moveTo>
                  <a:pt x="423025" y="233222"/>
                </a:moveTo>
                <a:lnTo>
                  <a:pt x="341566" y="233222"/>
                </a:lnTo>
                <a:lnTo>
                  <a:pt x="392163" y="149923"/>
                </a:lnTo>
                <a:lnTo>
                  <a:pt x="422211" y="222110"/>
                </a:lnTo>
                <a:lnTo>
                  <a:pt x="423025" y="233222"/>
                </a:lnTo>
                <a:close/>
              </a:path>
              <a:path w="1023620" h="1277620">
                <a:moveTo>
                  <a:pt x="925063" y="708926"/>
                </a:moveTo>
                <a:lnTo>
                  <a:pt x="161290" y="708926"/>
                </a:lnTo>
                <a:lnTo>
                  <a:pt x="71158" y="542340"/>
                </a:lnTo>
                <a:lnTo>
                  <a:pt x="50609" y="244322"/>
                </a:lnTo>
                <a:lnTo>
                  <a:pt x="101206" y="292455"/>
                </a:lnTo>
                <a:lnTo>
                  <a:pt x="161290" y="351688"/>
                </a:lnTo>
                <a:lnTo>
                  <a:pt x="431698" y="351688"/>
                </a:lnTo>
                <a:lnTo>
                  <a:pt x="531317" y="399808"/>
                </a:lnTo>
                <a:lnTo>
                  <a:pt x="968074" y="399808"/>
                </a:lnTo>
                <a:lnTo>
                  <a:pt x="913993" y="470153"/>
                </a:lnTo>
                <a:lnTo>
                  <a:pt x="1013612" y="483107"/>
                </a:lnTo>
                <a:lnTo>
                  <a:pt x="1013612" y="601573"/>
                </a:lnTo>
                <a:lnTo>
                  <a:pt x="893432" y="671906"/>
                </a:lnTo>
                <a:lnTo>
                  <a:pt x="925063" y="708926"/>
                </a:lnTo>
                <a:close/>
              </a:path>
              <a:path w="1023620" h="1277620">
                <a:moveTo>
                  <a:pt x="0" y="1134656"/>
                </a:moveTo>
                <a:lnTo>
                  <a:pt x="80645" y="1016190"/>
                </a:lnTo>
                <a:lnTo>
                  <a:pt x="290956" y="814438"/>
                </a:lnTo>
                <a:lnTo>
                  <a:pt x="120180" y="803325"/>
                </a:lnTo>
                <a:lnTo>
                  <a:pt x="39535" y="671906"/>
                </a:lnTo>
                <a:lnTo>
                  <a:pt x="161290" y="708926"/>
                </a:lnTo>
                <a:lnTo>
                  <a:pt x="925063" y="708926"/>
                </a:lnTo>
                <a:lnTo>
                  <a:pt x="944041" y="731138"/>
                </a:lnTo>
                <a:lnTo>
                  <a:pt x="993063" y="803325"/>
                </a:lnTo>
                <a:lnTo>
                  <a:pt x="902919" y="849604"/>
                </a:lnTo>
                <a:lnTo>
                  <a:pt x="722655" y="849604"/>
                </a:lnTo>
                <a:lnTo>
                  <a:pt x="842835" y="992124"/>
                </a:lnTo>
                <a:lnTo>
                  <a:pt x="849989" y="1029144"/>
                </a:lnTo>
                <a:lnTo>
                  <a:pt x="732142" y="1029144"/>
                </a:lnTo>
                <a:lnTo>
                  <a:pt x="732142" y="1040256"/>
                </a:lnTo>
                <a:lnTo>
                  <a:pt x="392163" y="1040256"/>
                </a:lnTo>
                <a:lnTo>
                  <a:pt x="281470" y="1088377"/>
                </a:lnTo>
                <a:lnTo>
                  <a:pt x="0" y="1134656"/>
                </a:lnTo>
                <a:close/>
              </a:path>
              <a:path w="1023620" h="1277620">
                <a:moveTo>
                  <a:pt x="872883" y="1147610"/>
                </a:moveTo>
                <a:lnTo>
                  <a:pt x="732142" y="1029144"/>
                </a:lnTo>
                <a:lnTo>
                  <a:pt x="849989" y="1029144"/>
                </a:lnTo>
                <a:lnTo>
                  <a:pt x="872883" y="1147610"/>
                </a:lnTo>
                <a:close/>
              </a:path>
              <a:path w="1023620" h="1277620">
                <a:moveTo>
                  <a:pt x="392163" y="1206842"/>
                </a:moveTo>
                <a:lnTo>
                  <a:pt x="392163" y="1040256"/>
                </a:lnTo>
                <a:lnTo>
                  <a:pt x="732142" y="1040256"/>
                </a:lnTo>
                <a:lnTo>
                  <a:pt x="732142" y="1099489"/>
                </a:lnTo>
                <a:lnTo>
                  <a:pt x="561365" y="1099489"/>
                </a:lnTo>
                <a:lnTo>
                  <a:pt x="552507" y="1123543"/>
                </a:lnTo>
                <a:lnTo>
                  <a:pt x="501269" y="1123543"/>
                </a:lnTo>
                <a:lnTo>
                  <a:pt x="392163" y="1206842"/>
                </a:lnTo>
                <a:close/>
              </a:path>
              <a:path w="1023620" h="1277620">
                <a:moveTo>
                  <a:pt x="732142" y="1277175"/>
                </a:moveTo>
                <a:lnTo>
                  <a:pt x="638848" y="1277175"/>
                </a:lnTo>
                <a:lnTo>
                  <a:pt x="561365" y="1099489"/>
                </a:lnTo>
                <a:lnTo>
                  <a:pt x="732142" y="1099489"/>
                </a:lnTo>
                <a:lnTo>
                  <a:pt x="732142" y="1277175"/>
                </a:lnTo>
                <a:close/>
              </a:path>
              <a:path w="1023620" h="1277620">
                <a:moveTo>
                  <a:pt x="521830" y="1206842"/>
                </a:moveTo>
                <a:lnTo>
                  <a:pt x="501269" y="1123543"/>
                </a:lnTo>
                <a:lnTo>
                  <a:pt x="552507" y="1123543"/>
                </a:lnTo>
                <a:lnTo>
                  <a:pt x="521830" y="1206842"/>
                </a:lnTo>
                <a:close/>
              </a:path>
            </a:pathLst>
          </a:custGeom>
          <a:solidFill>
            <a:srgbClr val="289EEE"/>
          </a:solidFill>
        </p:spPr>
        <p:txBody>
          <a:bodyPr wrap="square" lIns="0" tIns="0" rIns="0" bIns="0" rtlCol="0"/>
          <a:lstStyle/>
          <a:p>
            <a:endParaRPr>
              <a:cs typeface="+mn-ea"/>
              <a:sym typeface="+mn-lt"/>
            </a:endParaRPr>
          </a:p>
        </p:txBody>
      </p:sp>
      <p:sp>
        <p:nvSpPr>
          <p:cNvPr id="22" name="object 22"/>
          <p:cNvSpPr/>
          <p:nvPr/>
        </p:nvSpPr>
        <p:spPr>
          <a:xfrm>
            <a:off x="8729905" y="4429722"/>
            <a:ext cx="672465" cy="605791"/>
          </a:xfrm>
          <a:custGeom>
            <a:avLst/>
            <a:gdLst/>
            <a:ahLst/>
            <a:cxnLst/>
            <a:rect l="l" t="t" r="r" b="b"/>
            <a:pathLst>
              <a:path w="672465" h="605789">
                <a:moveTo>
                  <a:pt x="531317" y="88849"/>
                </a:moveTo>
                <a:lnTo>
                  <a:pt x="401662" y="88849"/>
                </a:lnTo>
                <a:lnTo>
                  <a:pt x="531317" y="0"/>
                </a:lnTo>
                <a:lnTo>
                  <a:pt x="531317" y="88849"/>
                </a:lnTo>
                <a:close/>
              </a:path>
              <a:path w="672465" h="605789">
                <a:moveTo>
                  <a:pt x="226335" y="153644"/>
                </a:moveTo>
                <a:lnTo>
                  <a:pt x="129667" y="153644"/>
                </a:lnTo>
                <a:lnTo>
                  <a:pt x="129667" y="11112"/>
                </a:lnTo>
                <a:lnTo>
                  <a:pt x="226335" y="153644"/>
                </a:lnTo>
                <a:close/>
              </a:path>
              <a:path w="672465" h="605789">
                <a:moveTo>
                  <a:pt x="623036" y="118465"/>
                </a:moveTo>
                <a:lnTo>
                  <a:pt x="531317" y="118465"/>
                </a:lnTo>
                <a:lnTo>
                  <a:pt x="623036" y="48132"/>
                </a:lnTo>
                <a:lnTo>
                  <a:pt x="623036" y="118465"/>
                </a:lnTo>
                <a:close/>
              </a:path>
              <a:path w="672465" h="605789">
                <a:moveTo>
                  <a:pt x="586176" y="190652"/>
                </a:moveTo>
                <a:lnTo>
                  <a:pt x="251434" y="190652"/>
                </a:lnTo>
                <a:lnTo>
                  <a:pt x="260921" y="83299"/>
                </a:lnTo>
                <a:lnTo>
                  <a:pt x="338404" y="77749"/>
                </a:lnTo>
                <a:lnTo>
                  <a:pt x="401662" y="88849"/>
                </a:lnTo>
                <a:lnTo>
                  <a:pt x="531317" y="88849"/>
                </a:lnTo>
                <a:lnTo>
                  <a:pt x="531317" y="118465"/>
                </a:lnTo>
                <a:lnTo>
                  <a:pt x="623036" y="118465"/>
                </a:lnTo>
                <a:lnTo>
                  <a:pt x="623036" y="131432"/>
                </a:lnTo>
                <a:lnTo>
                  <a:pt x="586176" y="190652"/>
                </a:lnTo>
                <a:close/>
              </a:path>
              <a:path w="672465" h="605789">
                <a:moveTo>
                  <a:pt x="120180" y="594169"/>
                </a:moveTo>
                <a:lnTo>
                  <a:pt x="221386" y="451650"/>
                </a:lnTo>
                <a:lnTo>
                  <a:pt x="0" y="333184"/>
                </a:lnTo>
                <a:lnTo>
                  <a:pt x="150228" y="285064"/>
                </a:lnTo>
                <a:lnTo>
                  <a:pt x="39535" y="131432"/>
                </a:lnTo>
                <a:lnTo>
                  <a:pt x="129667" y="153644"/>
                </a:lnTo>
                <a:lnTo>
                  <a:pt x="226335" y="153644"/>
                </a:lnTo>
                <a:lnTo>
                  <a:pt x="251434" y="190652"/>
                </a:lnTo>
                <a:lnTo>
                  <a:pt x="586176" y="190652"/>
                </a:lnTo>
                <a:lnTo>
                  <a:pt x="542391" y="260997"/>
                </a:lnTo>
                <a:lnTo>
                  <a:pt x="632527" y="260997"/>
                </a:lnTo>
                <a:lnTo>
                  <a:pt x="611974" y="309117"/>
                </a:lnTo>
                <a:lnTo>
                  <a:pt x="672058" y="355396"/>
                </a:lnTo>
                <a:lnTo>
                  <a:pt x="611974" y="379463"/>
                </a:lnTo>
                <a:lnTo>
                  <a:pt x="561467" y="427583"/>
                </a:lnTo>
                <a:lnTo>
                  <a:pt x="360540" y="427583"/>
                </a:lnTo>
                <a:lnTo>
                  <a:pt x="360540" y="473862"/>
                </a:lnTo>
                <a:lnTo>
                  <a:pt x="300456" y="473862"/>
                </a:lnTo>
                <a:lnTo>
                  <a:pt x="200825" y="581215"/>
                </a:lnTo>
                <a:lnTo>
                  <a:pt x="120180" y="594169"/>
                </a:lnTo>
                <a:close/>
              </a:path>
              <a:path w="672465" h="605789">
                <a:moveTo>
                  <a:pt x="632527" y="260997"/>
                </a:moveTo>
                <a:lnTo>
                  <a:pt x="542391" y="260997"/>
                </a:lnTo>
                <a:lnTo>
                  <a:pt x="662571" y="190652"/>
                </a:lnTo>
                <a:lnTo>
                  <a:pt x="632527" y="260997"/>
                </a:lnTo>
                <a:close/>
              </a:path>
              <a:path w="672465" h="605789">
                <a:moveTo>
                  <a:pt x="521830" y="594169"/>
                </a:moveTo>
                <a:lnTo>
                  <a:pt x="431698" y="557148"/>
                </a:lnTo>
                <a:lnTo>
                  <a:pt x="360540" y="427583"/>
                </a:lnTo>
                <a:lnTo>
                  <a:pt x="561467" y="427583"/>
                </a:lnTo>
                <a:lnTo>
                  <a:pt x="543979" y="444245"/>
                </a:lnTo>
                <a:lnTo>
                  <a:pt x="482307" y="473862"/>
                </a:lnTo>
                <a:lnTo>
                  <a:pt x="521830" y="594169"/>
                </a:lnTo>
                <a:close/>
              </a:path>
              <a:path w="672465" h="605789">
                <a:moveTo>
                  <a:pt x="300456" y="605281"/>
                </a:moveTo>
                <a:lnTo>
                  <a:pt x="300456" y="473862"/>
                </a:lnTo>
                <a:lnTo>
                  <a:pt x="360540" y="473862"/>
                </a:lnTo>
                <a:lnTo>
                  <a:pt x="360540" y="546049"/>
                </a:lnTo>
                <a:lnTo>
                  <a:pt x="300456" y="605281"/>
                </a:lnTo>
                <a:close/>
              </a:path>
            </a:pathLst>
          </a:custGeom>
          <a:solidFill>
            <a:srgbClr val="44C1FF"/>
          </a:solidFill>
        </p:spPr>
        <p:txBody>
          <a:bodyPr wrap="square" lIns="0" tIns="0" rIns="0" bIns="0" rtlCol="0"/>
          <a:lstStyle/>
          <a:p>
            <a:endParaRPr>
              <a:cs typeface="+mn-ea"/>
              <a:sym typeface="+mn-lt"/>
            </a:endParaRPr>
          </a:p>
        </p:txBody>
      </p:sp>
      <p:sp>
        <p:nvSpPr>
          <p:cNvPr id="23" name="object 23"/>
          <p:cNvSpPr/>
          <p:nvPr/>
        </p:nvSpPr>
        <p:spPr>
          <a:xfrm>
            <a:off x="9193225" y="4470451"/>
            <a:ext cx="596265" cy="444500"/>
          </a:xfrm>
          <a:custGeom>
            <a:avLst/>
            <a:gdLst/>
            <a:ahLst/>
            <a:cxnLst/>
            <a:rect l="l" t="t" r="r" b="b"/>
            <a:pathLst>
              <a:path w="596265" h="444500">
                <a:moveTo>
                  <a:pt x="31635" y="444233"/>
                </a:moveTo>
                <a:lnTo>
                  <a:pt x="0" y="434987"/>
                </a:lnTo>
                <a:lnTo>
                  <a:pt x="524992" y="0"/>
                </a:lnTo>
                <a:lnTo>
                  <a:pt x="596150" y="74040"/>
                </a:lnTo>
                <a:lnTo>
                  <a:pt x="584294" y="101803"/>
                </a:lnTo>
                <a:lnTo>
                  <a:pt x="493369" y="101803"/>
                </a:lnTo>
                <a:lnTo>
                  <a:pt x="31635" y="444233"/>
                </a:lnTo>
                <a:close/>
              </a:path>
              <a:path w="596265" h="444500">
                <a:moveTo>
                  <a:pt x="556628" y="166585"/>
                </a:moveTo>
                <a:lnTo>
                  <a:pt x="493369" y="101803"/>
                </a:lnTo>
                <a:lnTo>
                  <a:pt x="584294" y="101803"/>
                </a:lnTo>
                <a:lnTo>
                  <a:pt x="556628" y="166585"/>
                </a:lnTo>
                <a:close/>
              </a:path>
            </a:pathLst>
          </a:custGeom>
          <a:solidFill>
            <a:srgbClr val="000015"/>
          </a:solidFill>
        </p:spPr>
        <p:txBody>
          <a:bodyPr wrap="square" lIns="0" tIns="0" rIns="0" bIns="0" rtlCol="0"/>
          <a:lstStyle/>
          <a:p>
            <a:endParaRPr>
              <a:cs typeface="+mn-ea"/>
              <a:sym typeface="+mn-lt"/>
            </a:endParaRPr>
          </a:p>
        </p:txBody>
      </p:sp>
      <p:sp>
        <p:nvSpPr>
          <p:cNvPr id="24" name="object 24"/>
          <p:cNvSpPr/>
          <p:nvPr/>
        </p:nvSpPr>
        <p:spPr>
          <a:xfrm>
            <a:off x="8925992" y="4535233"/>
            <a:ext cx="376555" cy="436880"/>
          </a:xfrm>
          <a:custGeom>
            <a:avLst/>
            <a:gdLst/>
            <a:ahLst/>
            <a:cxnLst/>
            <a:rect l="l" t="t" r="r" b="b"/>
            <a:pathLst>
              <a:path w="376554" h="436879">
                <a:moveTo>
                  <a:pt x="251421" y="196202"/>
                </a:moveTo>
                <a:lnTo>
                  <a:pt x="77482" y="196202"/>
                </a:lnTo>
                <a:lnTo>
                  <a:pt x="77482" y="85140"/>
                </a:lnTo>
                <a:lnTo>
                  <a:pt x="93294" y="0"/>
                </a:lnTo>
                <a:lnTo>
                  <a:pt x="132829" y="103657"/>
                </a:lnTo>
                <a:lnTo>
                  <a:pt x="180263" y="103657"/>
                </a:lnTo>
                <a:lnTo>
                  <a:pt x="180263" y="122161"/>
                </a:lnTo>
                <a:lnTo>
                  <a:pt x="251421" y="122161"/>
                </a:lnTo>
                <a:lnTo>
                  <a:pt x="251421" y="196202"/>
                </a:lnTo>
                <a:close/>
              </a:path>
              <a:path w="376554" h="436879">
                <a:moveTo>
                  <a:pt x="180263" y="103657"/>
                </a:moveTo>
                <a:lnTo>
                  <a:pt x="132829" y="103657"/>
                </a:lnTo>
                <a:lnTo>
                  <a:pt x="180263" y="18516"/>
                </a:lnTo>
                <a:lnTo>
                  <a:pt x="180263" y="103657"/>
                </a:lnTo>
                <a:close/>
              </a:path>
              <a:path w="376554" h="436879">
                <a:moveTo>
                  <a:pt x="251421" y="122161"/>
                </a:moveTo>
                <a:lnTo>
                  <a:pt x="180263" y="122161"/>
                </a:lnTo>
                <a:lnTo>
                  <a:pt x="265658" y="48132"/>
                </a:lnTo>
                <a:lnTo>
                  <a:pt x="352628" y="38874"/>
                </a:lnTo>
                <a:lnTo>
                  <a:pt x="251421" y="112915"/>
                </a:lnTo>
                <a:lnTo>
                  <a:pt x="251421" y="122161"/>
                </a:lnTo>
                <a:close/>
              </a:path>
              <a:path w="376554" h="436879">
                <a:moveTo>
                  <a:pt x="329900" y="214718"/>
                </a:moveTo>
                <a:lnTo>
                  <a:pt x="251421" y="214718"/>
                </a:lnTo>
                <a:lnTo>
                  <a:pt x="344728" y="168440"/>
                </a:lnTo>
                <a:lnTo>
                  <a:pt x="329900" y="214718"/>
                </a:lnTo>
                <a:close/>
              </a:path>
              <a:path w="376554" h="436879">
                <a:moveTo>
                  <a:pt x="39535" y="390563"/>
                </a:moveTo>
                <a:lnTo>
                  <a:pt x="69570" y="270243"/>
                </a:lnTo>
                <a:lnTo>
                  <a:pt x="0" y="177698"/>
                </a:lnTo>
                <a:lnTo>
                  <a:pt x="77482" y="196202"/>
                </a:lnTo>
                <a:lnTo>
                  <a:pt x="251421" y="196202"/>
                </a:lnTo>
                <a:lnTo>
                  <a:pt x="251421" y="214718"/>
                </a:lnTo>
                <a:lnTo>
                  <a:pt x="329900" y="214718"/>
                </a:lnTo>
                <a:lnTo>
                  <a:pt x="321005" y="242481"/>
                </a:lnTo>
                <a:lnTo>
                  <a:pt x="376351" y="251739"/>
                </a:lnTo>
                <a:lnTo>
                  <a:pt x="328927" y="270243"/>
                </a:lnTo>
                <a:lnTo>
                  <a:pt x="180263" y="270243"/>
                </a:lnTo>
                <a:lnTo>
                  <a:pt x="117017" y="362800"/>
                </a:lnTo>
                <a:lnTo>
                  <a:pt x="39535" y="390563"/>
                </a:lnTo>
                <a:close/>
              </a:path>
              <a:path w="376554" h="436879">
                <a:moveTo>
                  <a:pt x="251421" y="409066"/>
                </a:moveTo>
                <a:lnTo>
                  <a:pt x="180263" y="353542"/>
                </a:lnTo>
                <a:lnTo>
                  <a:pt x="180263" y="270243"/>
                </a:lnTo>
                <a:lnTo>
                  <a:pt x="328927" y="270243"/>
                </a:lnTo>
                <a:lnTo>
                  <a:pt x="281470" y="288759"/>
                </a:lnTo>
                <a:lnTo>
                  <a:pt x="317052" y="362800"/>
                </a:lnTo>
                <a:lnTo>
                  <a:pt x="251421" y="362800"/>
                </a:lnTo>
                <a:lnTo>
                  <a:pt x="251421" y="409066"/>
                </a:lnTo>
                <a:close/>
              </a:path>
              <a:path w="376554" h="436879">
                <a:moveTo>
                  <a:pt x="352628" y="436829"/>
                </a:moveTo>
                <a:lnTo>
                  <a:pt x="251421" y="362800"/>
                </a:lnTo>
                <a:lnTo>
                  <a:pt x="317052" y="362800"/>
                </a:lnTo>
                <a:lnTo>
                  <a:pt x="352628" y="436829"/>
                </a:lnTo>
                <a:close/>
              </a:path>
            </a:pathLst>
          </a:custGeom>
          <a:solidFill>
            <a:srgbClr val="99FFFF"/>
          </a:solidFill>
        </p:spPr>
        <p:txBody>
          <a:bodyPr wrap="square" lIns="0" tIns="0" rIns="0" bIns="0" rtlCol="0"/>
          <a:lstStyle/>
          <a:p>
            <a:endParaRPr>
              <a:cs typeface="+mn-ea"/>
              <a:sym typeface="+mn-lt"/>
            </a:endParaRPr>
          </a:p>
        </p:txBody>
      </p:sp>
      <p:sp>
        <p:nvSpPr>
          <p:cNvPr id="25" name="object 25"/>
          <p:cNvSpPr/>
          <p:nvPr/>
        </p:nvSpPr>
        <p:spPr>
          <a:xfrm>
            <a:off x="10708119" y="4890631"/>
            <a:ext cx="836931" cy="90805"/>
          </a:xfrm>
          <a:custGeom>
            <a:avLst/>
            <a:gdLst/>
            <a:ahLst/>
            <a:cxnLst/>
            <a:rect l="l" t="t" r="r" b="b"/>
            <a:pathLst>
              <a:path w="836929" h="90804">
                <a:moveTo>
                  <a:pt x="0" y="0"/>
                </a:moveTo>
                <a:lnTo>
                  <a:pt x="836510" y="0"/>
                </a:lnTo>
                <a:lnTo>
                  <a:pt x="836510" y="90703"/>
                </a:lnTo>
                <a:lnTo>
                  <a:pt x="0" y="90703"/>
                </a:lnTo>
                <a:lnTo>
                  <a:pt x="0" y="0"/>
                </a:lnTo>
                <a:close/>
              </a:path>
            </a:pathLst>
          </a:custGeom>
          <a:solidFill>
            <a:srgbClr val="0679B9"/>
          </a:solidFill>
        </p:spPr>
        <p:txBody>
          <a:bodyPr wrap="square" lIns="0" tIns="0" rIns="0" bIns="0" rtlCol="0"/>
          <a:lstStyle/>
          <a:p>
            <a:endParaRPr>
              <a:cs typeface="+mn-ea"/>
              <a:sym typeface="+mn-lt"/>
            </a:endParaRPr>
          </a:p>
        </p:txBody>
      </p:sp>
      <p:sp>
        <p:nvSpPr>
          <p:cNvPr id="26" name="object 26"/>
          <p:cNvSpPr/>
          <p:nvPr/>
        </p:nvSpPr>
        <p:spPr>
          <a:xfrm>
            <a:off x="8397838" y="4886922"/>
            <a:ext cx="251460" cy="98425"/>
          </a:xfrm>
          <a:custGeom>
            <a:avLst/>
            <a:gdLst/>
            <a:ahLst/>
            <a:cxnLst/>
            <a:rect l="l" t="t" r="r" b="b"/>
            <a:pathLst>
              <a:path w="251459" h="98425">
                <a:moveTo>
                  <a:pt x="0" y="0"/>
                </a:moveTo>
                <a:lnTo>
                  <a:pt x="251421" y="0"/>
                </a:lnTo>
                <a:lnTo>
                  <a:pt x="251421" y="98107"/>
                </a:lnTo>
                <a:lnTo>
                  <a:pt x="0" y="98107"/>
                </a:lnTo>
                <a:lnTo>
                  <a:pt x="0" y="0"/>
                </a:lnTo>
                <a:close/>
              </a:path>
            </a:pathLst>
          </a:custGeom>
          <a:solidFill>
            <a:srgbClr val="0679B9"/>
          </a:solidFill>
        </p:spPr>
        <p:txBody>
          <a:bodyPr wrap="square" lIns="0" tIns="0" rIns="0" bIns="0" rtlCol="0"/>
          <a:lstStyle/>
          <a:p>
            <a:endParaRPr>
              <a:cs typeface="+mn-ea"/>
              <a:sym typeface="+mn-lt"/>
            </a:endParaRPr>
          </a:p>
        </p:txBody>
      </p:sp>
      <p:sp>
        <p:nvSpPr>
          <p:cNvPr id="27" name="object 27"/>
          <p:cNvSpPr/>
          <p:nvPr/>
        </p:nvSpPr>
        <p:spPr>
          <a:xfrm>
            <a:off x="9061189" y="3839260"/>
            <a:ext cx="0" cy="574040"/>
          </a:xfrm>
          <a:custGeom>
            <a:avLst/>
            <a:gdLst/>
            <a:ahLst/>
            <a:cxnLst/>
            <a:rect l="l" t="t" r="r" b="b"/>
            <a:pathLst>
              <a:path h="574039">
                <a:moveTo>
                  <a:pt x="0" y="0"/>
                </a:moveTo>
                <a:lnTo>
                  <a:pt x="0" y="573811"/>
                </a:lnTo>
              </a:path>
            </a:pathLst>
          </a:custGeom>
          <a:ln w="20561">
            <a:solidFill>
              <a:srgbClr val="44C1FF"/>
            </a:solidFill>
          </a:ln>
        </p:spPr>
        <p:txBody>
          <a:bodyPr wrap="square" lIns="0" tIns="0" rIns="0" bIns="0" rtlCol="0"/>
          <a:lstStyle/>
          <a:p>
            <a:endParaRPr>
              <a:cs typeface="+mn-ea"/>
              <a:sym typeface="+mn-lt"/>
            </a:endParaRPr>
          </a:p>
        </p:txBody>
      </p:sp>
      <p:sp>
        <p:nvSpPr>
          <p:cNvPr id="28" name="object 28"/>
          <p:cNvSpPr/>
          <p:nvPr/>
        </p:nvSpPr>
        <p:spPr>
          <a:xfrm>
            <a:off x="9273883" y="3707841"/>
            <a:ext cx="213995" cy="670560"/>
          </a:xfrm>
          <a:custGeom>
            <a:avLst/>
            <a:gdLst/>
            <a:ahLst/>
            <a:cxnLst/>
            <a:rect l="l" t="t" r="r" b="b"/>
            <a:pathLst>
              <a:path w="213995" h="670560">
                <a:moveTo>
                  <a:pt x="0" y="670064"/>
                </a:moveTo>
                <a:lnTo>
                  <a:pt x="213474" y="0"/>
                </a:lnTo>
                <a:lnTo>
                  <a:pt x="172351" y="192506"/>
                </a:lnTo>
                <a:lnTo>
                  <a:pt x="61671" y="573811"/>
                </a:lnTo>
                <a:lnTo>
                  <a:pt x="0" y="670064"/>
                </a:lnTo>
                <a:close/>
              </a:path>
            </a:pathLst>
          </a:custGeom>
          <a:solidFill>
            <a:srgbClr val="44C1FF"/>
          </a:solidFill>
        </p:spPr>
        <p:txBody>
          <a:bodyPr wrap="square" lIns="0" tIns="0" rIns="0" bIns="0" rtlCol="0"/>
          <a:lstStyle/>
          <a:p>
            <a:endParaRPr>
              <a:cs typeface="+mn-ea"/>
              <a:sym typeface="+mn-lt"/>
            </a:endParaRPr>
          </a:p>
        </p:txBody>
      </p:sp>
      <p:sp>
        <p:nvSpPr>
          <p:cNvPr id="29" name="object 29"/>
          <p:cNvSpPr/>
          <p:nvPr/>
        </p:nvSpPr>
        <p:spPr>
          <a:xfrm>
            <a:off x="8552802" y="4116909"/>
            <a:ext cx="275591" cy="285115"/>
          </a:xfrm>
          <a:custGeom>
            <a:avLst/>
            <a:gdLst/>
            <a:ahLst/>
            <a:cxnLst/>
            <a:rect l="l" t="t" r="r" b="b"/>
            <a:pathLst>
              <a:path w="275590" h="285114">
                <a:moveTo>
                  <a:pt x="275145" y="285051"/>
                </a:moveTo>
                <a:lnTo>
                  <a:pt x="192925" y="236931"/>
                </a:lnTo>
                <a:lnTo>
                  <a:pt x="41109" y="55537"/>
                </a:lnTo>
                <a:lnTo>
                  <a:pt x="0" y="0"/>
                </a:lnTo>
                <a:lnTo>
                  <a:pt x="275145" y="285051"/>
                </a:lnTo>
                <a:close/>
              </a:path>
            </a:pathLst>
          </a:custGeom>
          <a:solidFill>
            <a:srgbClr val="44C1FF"/>
          </a:solidFill>
        </p:spPr>
        <p:txBody>
          <a:bodyPr wrap="square" lIns="0" tIns="0" rIns="0" bIns="0" rtlCol="0"/>
          <a:lstStyle/>
          <a:p>
            <a:endParaRPr>
              <a:cs typeface="+mn-ea"/>
              <a:sym typeface="+mn-lt"/>
            </a:endParaRPr>
          </a:p>
        </p:txBody>
      </p:sp>
      <p:sp>
        <p:nvSpPr>
          <p:cNvPr id="30" name="object 30"/>
          <p:cNvSpPr/>
          <p:nvPr/>
        </p:nvSpPr>
        <p:spPr>
          <a:xfrm>
            <a:off x="9427262" y="4833240"/>
            <a:ext cx="487045" cy="264795"/>
          </a:xfrm>
          <a:custGeom>
            <a:avLst/>
            <a:gdLst/>
            <a:ahLst/>
            <a:cxnLst/>
            <a:rect l="l" t="t" r="r" b="b"/>
            <a:pathLst>
              <a:path w="487045" h="264795">
                <a:moveTo>
                  <a:pt x="487045" y="264693"/>
                </a:moveTo>
                <a:lnTo>
                  <a:pt x="341566" y="192506"/>
                </a:lnTo>
                <a:lnTo>
                  <a:pt x="36372" y="44424"/>
                </a:lnTo>
                <a:lnTo>
                  <a:pt x="0" y="0"/>
                </a:lnTo>
                <a:lnTo>
                  <a:pt x="487045" y="264693"/>
                </a:lnTo>
                <a:close/>
              </a:path>
            </a:pathLst>
          </a:custGeom>
          <a:solidFill>
            <a:srgbClr val="86F7F7"/>
          </a:solidFill>
        </p:spPr>
        <p:txBody>
          <a:bodyPr wrap="square" lIns="0" tIns="0" rIns="0" bIns="0" rtlCol="0"/>
          <a:lstStyle/>
          <a:p>
            <a:endParaRPr>
              <a:cs typeface="+mn-ea"/>
              <a:sym typeface="+mn-lt"/>
            </a:endParaRPr>
          </a:p>
        </p:txBody>
      </p:sp>
      <p:sp>
        <p:nvSpPr>
          <p:cNvPr id="31" name="object 31"/>
          <p:cNvSpPr/>
          <p:nvPr/>
        </p:nvSpPr>
        <p:spPr>
          <a:xfrm>
            <a:off x="8635035" y="3563467"/>
            <a:ext cx="202565" cy="553720"/>
          </a:xfrm>
          <a:custGeom>
            <a:avLst/>
            <a:gdLst/>
            <a:ahLst/>
            <a:cxnLst/>
            <a:rect l="l" t="t" r="r" b="b"/>
            <a:pathLst>
              <a:path w="202565" h="553720">
                <a:moveTo>
                  <a:pt x="202399" y="553440"/>
                </a:moveTo>
                <a:lnTo>
                  <a:pt x="110693" y="336880"/>
                </a:lnTo>
                <a:lnTo>
                  <a:pt x="0" y="0"/>
                </a:lnTo>
                <a:lnTo>
                  <a:pt x="39535" y="120307"/>
                </a:lnTo>
                <a:lnTo>
                  <a:pt x="101206" y="205460"/>
                </a:lnTo>
                <a:lnTo>
                  <a:pt x="202399" y="553440"/>
                </a:lnTo>
                <a:close/>
              </a:path>
            </a:pathLst>
          </a:custGeom>
          <a:solidFill>
            <a:srgbClr val="44C1FF"/>
          </a:solidFill>
        </p:spPr>
        <p:txBody>
          <a:bodyPr wrap="square" lIns="0" tIns="0" rIns="0" bIns="0" rtlCol="0"/>
          <a:lstStyle/>
          <a:p>
            <a:endParaRPr>
              <a:cs typeface="+mn-ea"/>
              <a:sym typeface="+mn-lt"/>
            </a:endParaRPr>
          </a:p>
        </p:txBody>
      </p:sp>
      <p:sp>
        <p:nvSpPr>
          <p:cNvPr id="32" name="object 32"/>
          <p:cNvSpPr/>
          <p:nvPr/>
        </p:nvSpPr>
        <p:spPr>
          <a:xfrm>
            <a:off x="9384565" y="3648609"/>
            <a:ext cx="52705" cy="63500"/>
          </a:xfrm>
          <a:custGeom>
            <a:avLst/>
            <a:gdLst/>
            <a:ahLst/>
            <a:cxnLst/>
            <a:rect l="l" t="t" r="r" b="b"/>
            <a:pathLst>
              <a:path w="52704" h="63500">
                <a:moveTo>
                  <a:pt x="52184" y="62928"/>
                </a:moveTo>
                <a:lnTo>
                  <a:pt x="0" y="62928"/>
                </a:lnTo>
                <a:lnTo>
                  <a:pt x="17399" y="0"/>
                </a:lnTo>
                <a:lnTo>
                  <a:pt x="52184" y="62928"/>
                </a:lnTo>
                <a:close/>
              </a:path>
            </a:pathLst>
          </a:custGeom>
          <a:solidFill>
            <a:srgbClr val="86F7F7"/>
          </a:solidFill>
        </p:spPr>
        <p:txBody>
          <a:bodyPr wrap="square" lIns="0" tIns="0" rIns="0" bIns="0" rtlCol="0"/>
          <a:lstStyle/>
          <a:p>
            <a:endParaRPr>
              <a:cs typeface="+mn-ea"/>
              <a:sym typeface="+mn-lt"/>
            </a:endParaRPr>
          </a:p>
        </p:txBody>
      </p:sp>
      <p:sp>
        <p:nvSpPr>
          <p:cNvPr id="33" name="object 33"/>
          <p:cNvSpPr/>
          <p:nvPr/>
        </p:nvSpPr>
        <p:spPr>
          <a:xfrm>
            <a:off x="9560091" y="4098404"/>
            <a:ext cx="55880" cy="59691"/>
          </a:xfrm>
          <a:custGeom>
            <a:avLst/>
            <a:gdLst/>
            <a:ahLst/>
            <a:cxnLst/>
            <a:rect l="l" t="t" r="r" b="b"/>
            <a:pathLst>
              <a:path w="55879" h="59689">
                <a:moveTo>
                  <a:pt x="55346" y="59232"/>
                </a:moveTo>
                <a:lnTo>
                  <a:pt x="0" y="59232"/>
                </a:lnTo>
                <a:lnTo>
                  <a:pt x="0" y="0"/>
                </a:lnTo>
                <a:lnTo>
                  <a:pt x="55346" y="59232"/>
                </a:lnTo>
                <a:close/>
              </a:path>
            </a:pathLst>
          </a:custGeom>
          <a:solidFill>
            <a:srgbClr val="86F7F7"/>
          </a:solidFill>
        </p:spPr>
        <p:txBody>
          <a:bodyPr wrap="square" lIns="0" tIns="0" rIns="0" bIns="0" rtlCol="0"/>
          <a:lstStyle/>
          <a:p>
            <a:endParaRPr>
              <a:cs typeface="+mn-ea"/>
              <a:sym typeface="+mn-lt"/>
            </a:endParaRPr>
          </a:p>
        </p:txBody>
      </p:sp>
      <p:sp>
        <p:nvSpPr>
          <p:cNvPr id="34" name="object 34"/>
          <p:cNvSpPr/>
          <p:nvPr/>
        </p:nvSpPr>
        <p:spPr>
          <a:xfrm>
            <a:off x="8690382" y="3259901"/>
            <a:ext cx="59055" cy="130175"/>
          </a:xfrm>
          <a:custGeom>
            <a:avLst/>
            <a:gdLst/>
            <a:ahLst/>
            <a:cxnLst/>
            <a:rect l="l" t="t" r="r" b="b"/>
            <a:pathLst>
              <a:path w="59054" h="130175">
                <a:moveTo>
                  <a:pt x="0" y="129565"/>
                </a:moveTo>
                <a:lnTo>
                  <a:pt x="25298" y="0"/>
                </a:lnTo>
                <a:lnTo>
                  <a:pt x="58508" y="83299"/>
                </a:lnTo>
                <a:lnTo>
                  <a:pt x="0" y="129565"/>
                </a:lnTo>
                <a:close/>
              </a:path>
            </a:pathLst>
          </a:custGeom>
          <a:solidFill>
            <a:srgbClr val="86F7F7"/>
          </a:solidFill>
        </p:spPr>
        <p:txBody>
          <a:bodyPr wrap="square" lIns="0" tIns="0" rIns="0" bIns="0" rtlCol="0"/>
          <a:lstStyle/>
          <a:p>
            <a:endParaRPr>
              <a:cs typeface="+mn-ea"/>
              <a:sym typeface="+mn-lt"/>
            </a:endParaRPr>
          </a:p>
        </p:txBody>
      </p:sp>
      <p:sp>
        <p:nvSpPr>
          <p:cNvPr id="35" name="object 35"/>
          <p:cNvSpPr/>
          <p:nvPr/>
        </p:nvSpPr>
        <p:spPr>
          <a:xfrm>
            <a:off x="8908592" y="3792983"/>
            <a:ext cx="40005" cy="76200"/>
          </a:xfrm>
          <a:custGeom>
            <a:avLst/>
            <a:gdLst/>
            <a:ahLst/>
            <a:cxnLst/>
            <a:rect l="l" t="t" r="r" b="b"/>
            <a:pathLst>
              <a:path w="40004" h="76200">
                <a:moveTo>
                  <a:pt x="39535" y="75895"/>
                </a:moveTo>
                <a:lnTo>
                  <a:pt x="0" y="68491"/>
                </a:lnTo>
                <a:lnTo>
                  <a:pt x="7912" y="0"/>
                </a:lnTo>
                <a:lnTo>
                  <a:pt x="39535" y="75895"/>
                </a:lnTo>
                <a:close/>
              </a:path>
            </a:pathLst>
          </a:custGeom>
          <a:solidFill>
            <a:srgbClr val="86F7F7"/>
          </a:solidFill>
        </p:spPr>
        <p:txBody>
          <a:bodyPr wrap="square" lIns="0" tIns="0" rIns="0" bIns="0" rtlCol="0"/>
          <a:lstStyle/>
          <a:p>
            <a:endParaRPr>
              <a:cs typeface="+mn-ea"/>
              <a:sym typeface="+mn-lt"/>
            </a:endParaRPr>
          </a:p>
        </p:txBody>
      </p:sp>
      <p:sp>
        <p:nvSpPr>
          <p:cNvPr id="36" name="object 36"/>
          <p:cNvSpPr/>
          <p:nvPr/>
        </p:nvSpPr>
        <p:spPr>
          <a:xfrm>
            <a:off x="8457920" y="3937369"/>
            <a:ext cx="65405" cy="92711"/>
          </a:xfrm>
          <a:custGeom>
            <a:avLst/>
            <a:gdLst/>
            <a:ahLst/>
            <a:cxnLst/>
            <a:rect l="l" t="t" r="r" b="b"/>
            <a:pathLst>
              <a:path w="65404" h="92710">
                <a:moveTo>
                  <a:pt x="6337" y="92544"/>
                </a:moveTo>
                <a:lnTo>
                  <a:pt x="0" y="0"/>
                </a:lnTo>
                <a:lnTo>
                  <a:pt x="64833" y="0"/>
                </a:lnTo>
                <a:lnTo>
                  <a:pt x="6337" y="92544"/>
                </a:lnTo>
                <a:close/>
              </a:path>
            </a:pathLst>
          </a:custGeom>
          <a:solidFill>
            <a:srgbClr val="86F7F7"/>
          </a:solidFill>
        </p:spPr>
        <p:txBody>
          <a:bodyPr wrap="square" lIns="0" tIns="0" rIns="0" bIns="0" rtlCol="0"/>
          <a:lstStyle/>
          <a:p>
            <a:endParaRPr>
              <a:cs typeface="+mn-ea"/>
              <a:sym typeface="+mn-lt"/>
            </a:endParaRPr>
          </a:p>
        </p:txBody>
      </p:sp>
      <p:sp>
        <p:nvSpPr>
          <p:cNvPr id="37" name="object 37"/>
          <p:cNvSpPr/>
          <p:nvPr/>
        </p:nvSpPr>
        <p:spPr>
          <a:xfrm>
            <a:off x="9800451" y="5162716"/>
            <a:ext cx="68580" cy="66675"/>
          </a:xfrm>
          <a:custGeom>
            <a:avLst/>
            <a:gdLst/>
            <a:ahLst/>
            <a:cxnLst/>
            <a:rect l="l" t="t" r="r" b="b"/>
            <a:pathLst>
              <a:path w="68579" h="66675">
                <a:moveTo>
                  <a:pt x="67995" y="66636"/>
                </a:moveTo>
                <a:lnTo>
                  <a:pt x="0" y="66636"/>
                </a:lnTo>
                <a:lnTo>
                  <a:pt x="0" y="0"/>
                </a:lnTo>
                <a:lnTo>
                  <a:pt x="67995" y="66636"/>
                </a:lnTo>
                <a:close/>
              </a:path>
            </a:pathLst>
          </a:custGeom>
          <a:solidFill>
            <a:srgbClr val="86F7F7"/>
          </a:solidFill>
        </p:spPr>
        <p:txBody>
          <a:bodyPr wrap="square" lIns="0" tIns="0" rIns="0" bIns="0" rtlCol="0"/>
          <a:lstStyle/>
          <a:p>
            <a:endParaRPr>
              <a:cs typeface="+mn-ea"/>
              <a:sym typeface="+mn-lt"/>
            </a:endParaRPr>
          </a:p>
        </p:txBody>
      </p:sp>
      <p:sp>
        <p:nvSpPr>
          <p:cNvPr id="38" name="object 38"/>
          <p:cNvSpPr/>
          <p:nvPr/>
        </p:nvSpPr>
        <p:spPr>
          <a:xfrm>
            <a:off x="9384564" y="5295990"/>
            <a:ext cx="66675" cy="94615"/>
          </a:xfrm>
          <a:custGeom>
            <a:avLst/>
            <a:gdLst/>
            <a:ahLst/>
            <a:cxnLst/>
            <a:rect l="l" t="t" r="r" b="b"/>
            <a:pathLst>
              <a:path w="66675" h="94614">
                <a:moveTo>
                  <a:pt x="66421" y="94399"/>
                </a:moveTo>
                <a:lnTo>
                  <a:pt x="0" y="94399"/>
                </a:lnTo>
                <a:lnTo>
                  <a:pt x="0" y="0"/>
                </a:lnTo>
                <a:lnTo>
                  <a:pt x="66421" y="94399"/>
                </a:lnTo>
                <a:close/>
              </a:path>
            </a:pathLst>
          </a:custGeom>
          <a:solidFill>
            <a:srgbClr val="44C1FF"/>
          </a:solidFill>
        </p:spPr>
        <p:txBody>
          <a:bodyPr wrap="square" lIns="0" tIns="0" rIns="0" bIns="0" rtlCol="0"/>
          <a:lstStyle/>
          <a:p>
            <a:endParaRPr>
              <a:cs typeface="+mn-ea"/>
              <a:sym typeface="+mn-lt"/>
            </a:endParaRPr>
          </a:p>
        </p:txBody>
      </p:sp>
      <p:sp>
        <p:nvSpPr>
          <p:cNvPr id="39" name="object 39"/>
          <p:cNvSpPr/>
          <p:nvPr/>
        </p:nvSpPr>
        <p:spPr>
          <a:xfrm>
            <a:off x="10312793" y="3385770"/>
            <a:ext cx="146051" cy="405765"/>
          </a:xfrm>
          <a:custGeom>
            <a:avLst/>
            <a:gdLst/>
            <a:ahLst/>
            <a:cxnLst/>
            <a:rect l="l" t="t" r="r" b="b"/>
            <a:pathLst>
              <a:path w="146050" h="405764">
                <a:moveTo>
                  <a:pt x="145478" y="405371"/>
                </a:moveTo>
                <a:lnTo>
                  <a:pt x="99618" y="405371"/>
                </a:lnTo>
                <a:lnTo>
                  <a:pt x="99618" y="366496"/>
                </a:lnTo>
                <a:lnTo>
                  <a:pt x="79057" y="347979"/>
                </a:lnTo>
                <a:lnTo>
                  <a:pt x="49022" y="249885"/>
                </a:lnTo>
                <a:lnTo>
                  <a:pt x="49022" y="185102"/>
                </a:lnTo>
                <a:lnTo>
                  <a:pt x="12649" y="111061"/>
                </a:lnTo>
                <a:lnTo>
                  <a:pt x="0" y="0"/>
                </a:lnTo>
                <a:lnTo>
                  <a:pt x="20548" y="62928"/>
                </a:lnTo>
                <a:lnTo>
                  <a:pt x="37947" y="122161"/>
                </a:lnTo>
                <a:lnTo>
                  <a:pt x="91706" y="190652"/>
                </a:lnTo>
                <a:lnTo>
                  <a:pt x="86969" y="259143"/>
                </a:lnTo>
                <a:lnTo>
                  <a:pt x="124917" y="333171"/>
                </a:lnTo>
                <a:lnTo>
                  <a:pt x="145478" y="405371"/>
                </a:lnTo>
                <a:close/>
              </a:path>
            </a:pathLst>
          </a:custGeom>
          <a:solidFill>
            <a:srgbClr val="66ACD2"/>
          </a:solidFill>
        </p:spPr>
        <p:txBody>
          <a:bodyPr wrap="square" lIns="0" tIns="0" rIns="0" bIns="0" rtlCol="0"/>
          <a:lstStyle/>
          <a:p>
            <a:endParaRPr>
              <a:cs typeface="+mn-ea"/>
              <a:sym typeface="+mn-lt"/>
            </a:endParaRPr>
          </a:p>
        </p:txBody>
      </p:sp>
      <p:sp>
        <p:nvSpPr>
          <p:cNvPr id="40" name="object 40"/>
          <p:cNvSpPr txBox="1"/>
          <p:nvPr/>
        </p:nvSpPr>
        <p:spPr>
          <a:xfrm>
            <a:off x="3999866" y="1560830"/>
            <a:ext cx="3713479" cy="4838505"/>
          </a:xfrm>
          <a:prstGeom prst="rect">
            <a:avLst/>
          </a:prstGeom>
        </p:spPr>
        <p:txBody>
          <a:bodyPr vert="horz" wrap="square" lIns="0" tIns="11431" rIns="0" bIns="0" rtlCol="0">
            <a:spAutoFit/>
          </a:bodyPr>
          <a:lstStyle/>
          <a:p>
            <a:pPr marL="12700">
              <a:spcBef>
                <a:spcPts val="90"/>
              </a:spcBef>
            </a:pPr>
            <a:r>
              <a:rPr sz="2650" b="1" spc="-11" dirty="0">
                <a:solidFill>
                  <a:srgbClr val="EA542B"/>
                </a:solidFill>
                <a:cs typeface="+mn-ea"/>
                <a:sym typeface="+mn-lt"/>
              </a:rPr>
              <a:t>一：虚心学习</a:t>
            </a:r>
            <a:r>
              <a:rPr sz="2650" b="1" spc="-5" dirty="0">
                <a:solidFill>
                  <a:srgbClr val="EA542B"/>
                </a:solidFill>
                <a:cs typeface="+mn-ea"/>
                <a:sym typeface="+mn-lt"/>
              </a:rPr>
              <a:t>,</a:t>
            </a:r>
            <a:r>
              <a:rPr sz="2650" b="1" spc="-11" dirty="0">
                <a:solidFill>
                  <a:srgbClr val="EA542B"/>
                </a:solidFill>
                <a:cs typeface="+mn-ea"/>
                <a:sym typeface="+mn-lt"/>
              </a:rPr>
              <a:t>掌握技能</a:t>
            </a:r>
            <a:endParaRPr sz="2650">
              <a:cs typeface="+mn-ea"/>
              <a:sym typeface="+mn-lt"/>
            </a:endParaRPr>
          </a:p>
          <a:p>
            <a:pPr marL="12700" marR="5080">
              <a:lnSpc>
                <a:spcPts val="6340"/>
              </a:lnSpc>
              <a:spcBef>
                <a:spcPts val="465"/>
              </a:spcBef>
            </a:pPr>
            <a:r>
              <a:rPr sz="2650" b="1" spc="-11" dirty="0">
                <a:solidFill>
                  <a:srgbClr val="394653"/>
                </a:solidFill>
                <a:cs typeface="+mn-ea"/>
                <a:sym typeface="+mn-lt"/>
              </a:rPr>
              <a:t>以虚心的态度认真学习 不懂的地方一定要问清楚 要努力掌握学到的知识 要逐步进行实践</a:t>
            </a:r>
            <a:endParaRPr sz="2650">
              <a:cs typeface="+mn-ea"/>
              <a:sym typeface="+mn-lt"/>
            </a:endParaRPr>
          </a:p>
          <a:p>
            <a:pPr marL="12700">
              <a:spcBef>
                <a:spcPts val="2405"/>
              </a:spcBef>
            </a:pPr>
            <a:r>
              <a:rPr sz="2650" b="1" spc="-11" dirty="0">
                <a:solidFill>
                  <a:srgbClr val="394653"/>
                </a:solidFill>
                <a:cs typeface="+mn-ea"/>
                <a:sym typeface="+mn-lt"/>
              </a:rPr>
              <a:t>生产技能要反复进行练习</a:t>
            </a:r>
            <a:endParaRPr sz="2650">
              <a:cs typeface="+mn-ea"/>
              <a:sym typeface="+mn-lt"/>
            </a:endParaRPr>
          </a:p>
        </p:txBody>
      </p:sp>
      <p:sp>
        <p:nvSpPr>
          <p:cNvPr id="41" name="object 41"/>
          <p:cNvSpPr txBox="1">
            <a:spLocks noGrp="1"/>
          </p:cNvSpPr>
          <p:nvPr>
            <p:ph type="title"/>
          </p:nvPr>
        </p:nvSpPr>
        <p:spPr>
          <a:xfrm>
            <a:off x="1104000" y="323202"/>
            <a:ext cx="4088765" cy="504625"/>
          </a:xfrm>
          <a:prstGeom prst="rect">
            <a:avLst/>
          </a:prstGeom>
        </p:spPr>
        <p:txBody>
          <a:bodyPr vert="horz" wrap="square" lIns="0" tIns="12065" rIns="0" bIns="0" rtlCol="0" anchor="ctr" anchorCtr="0">
            <a:spAutoFit/>
          </a:bodyPr>
          <a:lstStyle/>
          <a:p>
            <a:pPr marL="12700">
              <a:spcBef>
                <a:spcPts val="95"/>
              </a:spcBef>
            </a:pPr>
            <a:r>
              <a:rPr lang="zh-CN" altLang="en-US" sz="3200" dirty="0">
                <a:solidFill>
                  <a:schemeClr val="tx1"/>
                </a:solidFill>
                <a:latin typeface="+mn-lt"/>
                <a:ea typeface="+mn-ea"/>
                <a:cs typeface="+mn-ea"/>
                <a:sym typeface="+mn-lt"/>
              </a:rPr>
              <a:t>新员工</a:t>
            </a:r>
            <a:r>
              <a:rPr sz="3200" dirty="0" err="1">
                <a:solidFill>
                  <a:schemeClr val="tx1"/>
                </a:solidFill>
                <a:latin typeface="+mn-lt"/>
                <a:ea typeface="+mn-ea"/>
                <a:cs typeface="+mn-ea"/>
                <a:sym typeface="+mn-lt"/>
              </a:rPr>
              <a:t>安全须</a:t>
            </a:r>
            <a:r>
              <a:rPr sz="3200" spc="-5" dirty="0" err="1">
                <a:solidFill>
                  <a:schemeClr val="tx1"/>
                </a:solidFill>
                <a:latin typeface="+mn-lt"/>
                <a:ea typeface="+mn-ea"/>
                <a:cs typeface="+mn-ea"/>
                <a:sym typeface="+mn-lt"/>
              </a:rPr>
              <a:t>知</a:t>
            </a:r>
            <a:endParaRPr sz="3200" spc="-5" dirty="0">
              <a:solidFill>
                <a:schemeClr val="tx1"/>
              </a:solidFill>
              <a:latin typeface="+mn-lt"/>
              <a:ea typeface="+mn-ea"/>
              <a:cs typeface="+mn-ea"/>
              <a:sym typeface="+mn-lt"/>
            </a:endParaRPr>
          </a:p>
        </p:txBody>
      </p:sp>
      <p:sp>
        <p:nvSpPr>
          <p:cNvPr id="42" name="object 42"/>
          <p:cNvSpPr/>
          <p:nvPr/>
        </p:nvSpPr>
        <p:spPr>
          <a:xfrm>
            <a:off x="3461003" y="1548384"/>
            <a:ext cx="363220" cy="421005"/>
          </a:xfrm>
          <a:custGeom>
            <a:avLst/>
            <a:gdLst/>
            <a:ahLst/>
            <a:cxnLst/>
            <a:rect l="l" t="t" r="r" b="b"/>
            <a:pathLst>
              <a:path w="363220" h="421005">
                <a:moveTo>
                  <a:pt x="0" y="420623"/>
                </a:moveTo>
                <a:lnTo>
                  <a:pt x="0" y="0"/>
                </a:lnTo>
                <a:lnTo>
                  <a:pt x="362712" y="210311"/>
                </a:lnTo>
                <a:lnTo>
                  <a:pt x="0" y="420623"/>
                </a:lnTo>
                <a:close/>
              </a:path>
            </a:pathLst>
          </a:custGeom>
          <a:solidFill>
            <a:srgbClr val="394653"/>
          </a:solidFill>
        </p:spPr>
        <p:txBody>
          <a:bodyPr wrap="square" lIns="0" tIns="0" rIns="0" bIns="0" rtlCol="0"/>
          <a:lstStyle/>
          <a:p>
            <a:endParaRPr>
              <a:cs typeface="+mn-ea"/>
              <a:sym typeface="+mn-lt"/>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92581" y="1381430"/>
            <a:ext cx="5309235" cy="998350"/>
          </a:xfrm>
          <a:prstGeom prst="rect">
            <a:avLst/>
          </a:prstGeom>
        </p:spPr>
        <p:txBody>
          <a:bodyPr vert="horz" wrap="square" lIns="0" tIns="13335" rIns="0" bIns="0" rtlCol="0">
            <a:spAutoFit/>
          </a:bodyPr>
          <a:lstStyle/>
          <a:p>
            <a:pPr marL="12700">
              <a:spcBef>
                <a:spcPts val="105"/>
              </a:spcBef>
            </a:pPr>
            <a:r>
              <a:rPr sz="3200" b="1" dirty="0">
                <a:solidFill>
                  <a:srgbClr val="EA542B"/>
                </a:solidFill>
                <a:cs typeface="+mn-ea"/>
                <a:sym typeface="+mn-lt"/>
              </a:rPr>
              <a:t>二：遵守安全生产的一般规</a:t>
            </a:r>
            <a:r>
              <a:rPr sz="3200" b="1" spc="5" dirty="0">
                <a:solidFill>
                  <a:srgbClr val="EA542B"/>
                </a:solidFill>
                <a:cs typeface="+mn-ea"/>
                <a:sym typeface="+mn-lt"/>
              </a:rPr>
              <a:t>则</a:t>
            </a:r>
            <a:endParaRPr sz="3200">
              <a:cs typeface="+mn-ea"/>
              <a:sym typeface="+mn-lt"/>
            </a:endParaRPr>
          </a:p>
        </p:txBody>
      </p:sp>
      <p:sp>
        <p:nvSpPr>
          <p:cNvPr id="4" name="object 4"/>
          <p:cNvSpPr/>
          <p:nvPr/>
        </p:nvSpPr>
        <p:spPr>
          <a:xfrm>
            <a:off x="7043928" y="3469615"/>
            <a:ext cx="914400" cy="914400"/>
          </a:xfrm>
          <a:custGeom>
            <a:avLst/>
            <a:gdLst/>
            <a:ahLst/>
            <a:cxnLst/>
            <a:rect l="l" t="t" r="r" b="b"/>
            <a:pathLst>
              <a:path w="914400" h="914400">
                <a:moveTo>
                  <a:pt x="457060" y="914400"/>
                </a:moveTo>
                <a:lnTo>
                  <a:pt x="410313" y="912039"/>
                </a:lnTo>
                <a:lnTo>
                  <a:pt x="364915" y="905111"/>
                </a:lnTo>
                <a:lnTo>
                  <a:pt x="321095" y="893844"/>
                </a:lnTo>
                <a:lnTo>
                  <a:pt x="279083" y="878470"/>
                </a:lnTo>
                <a:lnTo>
                  <a:pt x="239110" y="859217"/>
                </a:lnTo>
                <a:lnTo>
                  <a:pt x="201406" y="836316"/>
                </a:lnTo>
                <a:lnTo>
                  <a:pt x="166202" y="809996"/>
                </a:lnTo>
                <a:lnTo>
                  <a:pt x="133729" y="780488"/>
                </a:lnTo>
                <a:lnTo>
                  <a:pt x="104217" y="748020"/>
                </a:lnTo>
                <a:lnTo>
                  <a:pt x="77977" y="712953"/>
                </a:lnTo>
                <a:lnTo>
                  <a:pt x="55087" y="675300"/>
                </a:lnTo>
                <a:lnTo>
                  <a:pt x="35848" y="635386"/>
                </a:lnTo>
                <a:lnTo>
                  <a:pt x="20490" y="593442"/>
                </a:lnTo>
                <a:lnTo>
                  <a:pt x="9242" y="549698"/>
                </a:lnTo>
                <a:lnTo>
                  <a:pt x="2335" y="504385"/>
                </a:lnTo>
                <a:lnTo>
                  <a:pt x="0" y="457733"/>
                </a:lnTo>
                <a:lnTo>
                  <a:pt x="2335" y="410893"/>
                </a:lnTo>
                <a:lnTo>
                  <a:pt x="9242" y="365416"/>
                </a:lnTo>
                <a:lnTo>
                  <a:pt x="20490" y="321529"/>
                </a:lnTo>
                <a:lnTo>
                  <a:pt x="35848" y="279463"/>
                </a:lnTo>
                <a:lnTo>
                  <a:pt x="55087" y="239446"/>
                </a:lnTo>
                <a:lnTo>
                  <a:pt x="77977" y="201706"/>
                </a:lnTo>
                <a:lnTo>
                  <a:pt x="104374" y="166379"/>
                </a:lnTo>
                <a:lnTo>
                  <a:pt x="133863" y="133911"/>
                </a:lnTo>
                <a:lnTo>
                  <a:pt x="166311" y="104403"/>
                </a:lnTo>
                <a:lnTo>
                  <a:pt x="201490" y="78083"/>
                </a:lnTo>
                <a:lnTo>
                  <a:pt x="239171" y="55182"/>
                </a:lnTo>
                <a:lnTo>
                  <a:pt x="279123" y="35929"/>
                </a:lnTo>
                <a:lnTo>
                  <a:pt x="321118" y="20555"/>
                </a:lnTo>
                <a:lnTo>
                  <a:pt x="364926" y="9288"/>
                </a:lnTo>
                <a:lnTo>
                  <a:pt x="410317" y="2360"/>
                </a:lnTo>
                <a:lnTo>
                  <a:pt x="457060" y="0"/>
                </a:lnTo>
                <a:lnTo>
                  <a:pt x="503808" y="2360"/>
                </a:lnTo>
                <a:lnTo>
                  <a:pt x="549208" y="9289"/>
                </a:lnTo>
                <a:lnTo>
                  <a:pt x="593030" y="20558"/>
                </a:lnTo>
                <a:lnTo>
                  <a:pt x="635044" y="35937"/>
                </a:lnTo>
                <a:lnTo>
                  <a:pt x="675019" y="55198"/>
                </a:lnTo>
                <a:lnTo>
                  <a:pt x="712726" y="78111"/>
                </a:lnTo>
                <a:lnTo>
                  <a:pt x="747935" y="104447"/>
                </a:lnTo>
                <a:lnTo>
                  <a:pt x="780413" y="133978"/>
                </a:lnTo>
                <a:lnTo>
                  <a:pt x="809932" y="166474"/>
                </a:lnTo>
                <a:lnTo>
                  <a:pt x="836180" y="201576"/>
                </a:lnTo>
                <a:lnTo>
                  <a:pt x="859080" y="239272"/>
                </a:lnTo>
                <a:lnTo>
                  <a:pt x="878332" y="279238"/>
                </a:lnTo>
                <a:lnTo>
                  <a:pt x="893706" y="321243"/>
                </a:lnTo>
                <a:lnTo>
                  <a:pt x="904972" y="365059"/>
                </a:lnTo>
                <a:lnTo>
                  <a:pt x="911899" y="410454"/>
                </a:lnTo>
                <a:lnTo>
                  <a:pt x="914260" y="457200"/>
                </a:lnTo>
                <a:lnTo>
                  <a:pt x="911899" y="503945"/>
                </a:lnTo>
                <a:lnTo>
                  <a:pt x="904972" y="549340"/>
                </a:lnTo>
                <a:lnTo>
                  <a:pt x="893706" y="593156"/>
                </a:lnTo>
                <a:lnTo>
                  <a:pt x="878332" y="635161"/>
                </a:lnTo>
                <a:lnTo>
                  <a:pt x="859080" y="675127"/>
                </a:lnTo>
                <a:lnTo>
                  <a:pt x="836180" y="712823"/>
                </a:lnTo>
                <a:lnTo>
                  <a:pt x="809774" y="748115"/>
                </a:lnTo>
                <a:lnTo>
                  <a:pt x="780279" y="780554"/>
                </a:lnTo>
                <a:lnTo>
                  <a:pt x="747826" y="810041"/>
                </a:lnTo>
                <a:lnTo>
                  <a:pt x="712643" y="836344"/>
                </a:lnTo>
                <a:lnTo>
                  <a:pt x="674959" y="859234"/>
                </a:lnTo>
                <a:lnTo>
                  <a:pt x="635004" y="878478"/>
                </a:lnTo>
                <a:lnTo>
                  <a:pt x="593007" y="893848"/>
                </a:lnTo>
                <a:lnTo>
                  <a:pt x="549197" y="905112"/>
                </a:lnTo>
                <a:lnTo>
                  <a:pt x="503805" y="912039"/>
                </a:lnTo>
                <a:lnTo>
                  <a:pt x="457060" y="914400"/>
                </a:lnTo>
                <a:close/>
              </a:path>
            </a:pathLst>
          </a:custGeom>
          <a:solidFill>
            <a:srgbClr val="00929F"/>
          </a:solidFill>
        </p:spPr>
        <p:txBody>
          <a:bodyPr wrap="square" lIns="0" tIns="0" rIns="0" bIns="0" rtlCol="0"/>
          <a:lstStyle/>
          <a:p>
            <a:endParaRPr>
              <a:cs typeface="+mn-ea"/>
              <a:sym typeface="+mn-lt"/>
            </a:endParaRPr>
          </a:p>
        </p:txBody>
      </p:sp>
      <p:sp>
        <p:nvSpPr>
          <p:cNvPr id="5" name="object 5"/>
          <p:cNvSpPr/>
          <p:nvPr/>
        </p:nvSpPr>
        <p:spPr>
          <a:xfrm>
            <a:off x="10343388" y="3469615"/>
            <a:ext cx="913765" cy="914400"/>
          </a:xfrm>
          <a:custGeom>
            <a:avLst/>
            <a:gdLst/>
            <a:ahLst/>
            <a:cxnLst/>
            <a:rect l="l" t="t" r="r" b="b"/>
            <a:pathLst>
              <a:path w="913765" h="914400">
                <a:moveTo>
                  <a:pt x="456437" y="914400"/>
                </a:moveTo>
                <a:lnTo>
                  <a:pt x="409691" y="912039"/>
                </a:lnTo>
                <a:lnTo>
                  <a:pt x="364294" y="905111"/>
                </a:lnTo>
                <a:lnTo>
                  <a:pt x="320477" y="893844"/>
                </a:lnTo>
                <a:lnTo>
                  <a:pt x="278471" y="878470"/>
                </a:lnTo>
                <a:lnTo>
                  <a:pt x="238507" y="859217"/>
                </a:lnTo>
                <a:lnTo>
                  <a:pt x="200817" y="836316"/>
                </a:lnTo>
                <a:lnTo>
                  <a:pt x="165632" y="809996"/>
                </a:lnTo>
                <a:lnTo>
                  <a:pt x="133184" y="780488"/>
                </a:lnTo>
                <a:lnTo>
                  <a:pt x="103705" y="748020"/>
                </a:lnTo>
                <a:lnTo>
                  <a:pt x="77507" y="712953"/>
                </a:lnTo>
                <a:lnTo>
                  <a:pt x="54667" y="675300"/>
                </a:lnTo>
                <a:lnTo>
                  <a:pt x="35488" y="635386"/>
                </a:lnTo>
                <a:lnTo>
                  <a:pt x="20201" y="593442"/>
                </a:lnTo>
                <a:lnTo>
                  <a:pt x="9037" y="549698"/>
                </a:lnTo>
                <a:lnTo>
                  <a:pt x="2226" y="504385"/>
                </a:lnTo>
                <a:lnTo>
                  <a:pt x="0" y="457733"/>
                </a:lnTo>
                <a:lnTo>
                  <a:pt x="2226" y="410893"/>
                </a:lnTo>
                <a:lnTo>
                  <a:pt x="9037" y="365416"/>
                </a:lnTo>
                <a:lnTo>
                  <a:pt x="20201" y="321529"/>
                </a:lnTo>
                <a:lnTo>
                  <a:pt x="35488" y="279463"/>
                </a:lnTo>
                <a:lnTo>
                  <a:pt x="54667" y="239446"/>
                </a:lnTo>
                <a:lnTo>
                  <a:pt x="77507" y="201706"/>
                </a:lnTo>
                <a:lnTo>
                  <a:pt x="103862" y="166379"/>
                </a:lnTo>
                <a:lnTo>
                  <a:pt x="133318" y="133911"/>
                </a:lnTo>
                <a:lnTo>
                  <a:pt x="165741" y="104403"/>
                </a:lnTo>
                <a:lnTo>
                  <a:pt x="200900" y="78083"/>
                </a:lnTo>
                <a:lnTo>
                  <a:pt x="238567" y="55182"/>
                </a:lnTo>
                <a:lnTo>
                  <a:pt x="278511" y="35929"/>
                </a:lnTo>
                <a:lnTo>
                  <a:pt x="320500" y="20555"/>
                </a:lnTo>
                <a:lnTo>
                  <a:pt x="364305" y="9288"/>
                </a:lnTo>
                <a:lnTo>
                  <a:pt x="409695" y="2360"/>
                </a:lnTo>
                <a:lnTo>
                  <a:pt x="456437" y="0"/>
                </a:lnTo>
                <a:lnTo>
                  <a:pt x="503184" y="2360"/>
                </a:lnTo>
                <a:lnTo>
                  <a:pt x="548582" y="9289"/>
                </a:lnTo>
                <a:lnTo>
                  <a:pt x="592403" y="20558"/>
                </a:lnTo>
                <a:lnTo>
                  <a:pt x="634416" y="35937"/>
                </a:lnTo>
                <a:lnTo>
                  <a:pt x="674392" y="55198"/>
                </a:lnTo>
                <a:lnTo>
                  <a:pt x="712099" y="78111"/>
                </a:lnTo>
                <a:lnTo>
                  <a:pt x="747307" y="104447"/>
                </a:lnTo>
                <a:lnTo>
                  <a:pt x="779786" y="133978"/>
                </a:lnTo>
                <a:lnTo>
                  <a:pt x="809305" y="166474"/>
                </a:lnTo>
                <a:lnTo>
                  <a:pt x="835554" y="201576"/>
                </a:lnTo>
                <a:lnTo>
                  <a:pt x="858455" y="239272"/>
                </a:lnTo>
                <a:lnTo>
                  <a:pt x="877708" y="279238"/>
                </a:lnTo>
                <a:lnTo>
                  <a:pt x="893082" y="321243"/>
                </a:lnTo>
                <a:lnTo>
                  <a:pt x="904349" y="365059"/>
                </a:lnTo>
                <a:lnTo>
                  <a:pt x="911277" y="410454"/>
                </a:lnTo>
                <a:lnTo>
                  <a:pt x="913637" y="457200"/>
                </a:lnTo>
                <a:lnTo>
                  <a:pt x="911277" y="503945"/>
                </a:lnTo>
                <a:lnTo>
                  <a:pt x="904349" y="549340"/>
                </a:lnTo>
                <a:lnTo>
                  <a:pt x="893082" y="593156"/>
                </a:lnTo>
                <a:lnTo>
                  <a:pt x="877708" y="635161"/>
                </a:lnTo>
                <a:lnTo>
                  <a:pt x="858455" y="675127"/>
                </a:lnTo>
                <a:lnTo>
                  <a:pt x="835554" y="712823"/>
                </a:lnTo>
                <a:lnTo>
                  <a:pt x="809148" y="748115"/>
                </a:lnTo>
                <a:lnTo>
                  <a:pt x="779652" y="780554"/>
                </a:lnTo>
                <a:lnTo>
                  <a:pt x="747198" y="810041"/>
                </a:lnTo>
                <a:lnTo>
                  <a:pt x="712015" y="836344"/>
                </a:lnTo>
                <a:lnTo>
                  <a:pt x="674331" y="859234"/>
                </a:lnTo>
                <a:lnTo>
                  <a:pt x="634376" y="878478"/>
                </a:lnTo>
                <a:lnTo>
                  <a:pt x="592380" y="893848"/>
                </a:lnTo>
                <a:lnTo>
                  <a:pt x="548572" y="905112"/>
                </a:lnTo>
                <a:lnTo>
                  <a:pt x="503180" y="912039"/>
                </a:lnTo>
                <a:lnTo>
                  <a:pt x="456437" y="914400"/>
                </a:lnTo>
                <a:close/>
              </a:path>
            </a:pathLst>
          </a:custGeom>
          <a:solidFill>
            <a:srgbClr val="EA542B"/>
          </a:solidFill>
        </p:spPr>
        <p:txBody>
          <a:bodyPr wrap="square" lIns="0" tIns="0" rIns="0" bIns="0" rtlCol="0"/>
          <a:lstStyle/>
          <a:p>
            <a:endParaRPr>
              <a:cs typeface="+mn-ea"/>
              <a:sym typeface="+mn-lt"/>
            </a:endParaRPr>
          </a:p>
        </p:txBody>
      </p:sp>
      <p:sp>
        <p:nvSpPr>
          <p:cNvPr id="6" name="object 6"/>
          <p:cNvSpPr/>
          <p:nvPr/>
        </p:nvSpPr>
        <p:spPr>
          <a:xfrm>
            <a:off x="8087869" y="2823973"/>
            <a:ext cx="2150745" cy="2150745"/>
          </a:xfrm>
          <a:custGeom>
            <a:avLst/>
            <a:gdLst/>
            <a:ahLst/>
            <a:cxnLst/>
            <a:rect l="l" t="t" r="r" b="b"/>
            <a:pathLst>
              <a:path w="2150745" h="2150745">
                <a:moveTo>
                  <a:pt x="1559052" y="483107"/>
                </a:moveTo>
                <a:lnTo>
                  <a:pt x="591311" y="483107"/>
                </a:lnTo>
                <a:lnTo>
                  <a:pt x="1075943" y="0"/>
                </a:lnTo>
                <a:lnTo>
                  <a:pt x="1559052" y="483107"/>
                </a:lnTo>
                <a:close/>
              </a:path>
              <a:path w="2150745" h="2150745">
                <a:moveTo>
                  <a:pt x="1316735" y="833627"/>
                </a:moveTo>
                <a:lnTo>
                  <a:pt x="833627" y="833627"/>
                </a:lnTo>
                <a:lnTo>
                  <a:pt x="833627" y="483107"/>
                </a:lnTo>
                <a:lnTo>
                  <a:pt x="1316735" y="483107"/>
                </a:lnTo>
                <a:lnTo>
                  <a:pt x="1316735" y="833627"/>
                </a:lnTo>
                <a:close/>
              </a:path>
              <a:path w="2150745" h="2150745">
                <a:moveTo>
                  <a:pt x="484631" y="1559052"/>
                </a:moveTo>
                <a:lnTo>
                  <a:pt x="0" y="1074419"/>
                </a:lnTo>
                <a:lnTo>
                  <a:pt x="484631" y="591312"/>
                </a:lnTo>
                <a:lnTo>
                  <a:pt x="484631" y="833627"/>
                </a:lnTo>
                <a:lnTo>
                  <a:pt x="1908812" y="833627"/>
                </a:lnTo>
                <a:lnTo>
                  <a:pt x="2150363" y="1074419"/>
                </a:lnTo>
                <a:lnTo>
                  <a:pt x="1908047" y="1316736"/>
                </a:lnTo>
                <a:lnTo>
                  <a:pt x="484631" y="1316736"/>
                </a:lnTo>
                <a:lnTo>
                  <a:pt x="484631" y="1559052"/>
                </a:lnTo>
                <a:close/>
              </a:path>
              <a:path w="2150745" h="2150745">
                <a:moveTo>
                  <a:pt x="1908812" y="833627"/>
                </a:moveTo>
                <a:lnTo>
                  <a:pt x="1665731" y="833627"/>
                </a:lnTo>
                <a:lnTo>
                  <a:pt x="1665731" y="591312"/>
                </a:lnTo>
                <a:lnTo>
                  <a:pt x="1908812" y="833627"/>
                </a:lnTo>
                <a:close/>
              </a:path>
              <a:path w="2150745" h="2150745">
                <a:moveTo>
                  <a:pt x="1316735" y="1665731"/>
                </a:moveTo>
                <a:lnTo>
                  <a:pt x="833627" y="1665731"/>
                </a:lnTo>
                <a:lnTo>
                  <a:pt x="833627" y="1316736"/>
                </a:lnTo>
                <a:lnTo>
                  <a:pt x="1316735" y="1316736"/>
                </a:lnTo>
                <a:lnTo>
                  <a:pt x="1316735" y="1665731"/>
                </a:lnTo>
                <a:close/>
              </a:path>
              <a:path w="2150745" h="2150745">
                <a:moveTo>
                  <a:pt x="1665731" y="1559052"/>
                </a:moveTo>
                <a:lnTo>
                  <a:pt x="1665731" y="1316736"/>
                </a:lnTo>
                <a:lnTo>
                  <a:pt x="1908047" y="1316736"/>
                </a:lnTo>
                <a:lnTo>
                  <a:pt x="1665731" y="1559052"/>
                </a:lnTo>
                <a:close/>
              </a:path>
              <a:path w="2150745" h="2150745">
                <a:moveTo>
                  <a:pt x="1075943" y="2150364"/>
                </a:moveTo>
                <a:lnTo>
                  <a:pt x="591311" y="1665731"/>
                </a:lnTo>
                <a:lnTo>
                  <a:pt x="1559052" y="1665731"/>
                </a:lnTo>
                <a:lnTo>
                  <a:pt x="1075943" y="2150364"/>
                </a:lnTo>
                <a:close/>
              </a:path>
            </a:pathLst>
          </a:custGeom>
          <a:solidFill>
            <a:srgbClr val="394653"/>
          </a:solidFill>
        </p:spPr>
        <p:txBody>
          <a:bodyPr wrap="square" lIns="0" tIns="0" rIns="0" bIns="0" rtlCol="0"/>
          <a:lstStyle/>
          <a:p>
            <a:endParaRPr>
              <a:cs typeface="+mn-ea"/>
              <a:sym typeface="+mn-lt"/>
            </a:endParaRPr>
          </a:p>
        </p:txBody>
      </p:sp>
      <p:sp>
        <p:nvSpPr>
          <p:cNvPr id="7" name="object 7"/>
          <p:cNvSpPr/>
          <p:nvPr/>
        </p:nvSpPr>
        <p:spPr>
          <a:xfrm>
            <a:off x="8706612" y="1759877"/>
            <a:ext cx="913765" cy="914400"/>
          </a:xfrm>
          <a:custGeom>
            <a:avLst/>
            <a:gdLst/>
            <a:ahLst/>
            <a:cxnLst/>
            <a:rect l="l" t="t" r="r" b="b"/>
            <a:pathLst>
              <a:path w="913765" h="914400">
                <a:moveTo>
                  <a:pt x="456438" y="914400"/>
                </a:moveTo>
                <a:lnTo>
                  <a:pt x="409692" y="912039"/>
                </a:lnTo>
                <a:lnTo>
                  <a:pt x="364296" y="905111"/>
                </a:lnTo>
                <a:lnTo>
                  <a:pt x="320480" y="893844"/>
                </a:lnTo>
                <a:lnTo>
                  <a:pt x="278477" y="878470"/>
                </a:lnTo>
                <a:lnTo>
                  <a:pt x="238516" y="859217"/>
                </a:lnTo>
                <a:lnTo>
                  <a:pt x="200830" y="836316"/>
                </a:lnTo>
                <a:lnTo>
                  <a:pt x="165649" y="809996"/>
                </a:lnTo>
                <a:lnTo>
                  <a:pt x="133206" y="780488"/>
                </a:lnTo>
                <a:lnTo>
                  <a:pt x="103731" y="748020"/>
                </a:lnTo>
                <a:lnTo>
                  <a:pt x="77456" y="712823"/>
                </a:lnTo>
                <a:lnTo>
                  <a:pt x="54614" y="675127"/>
                </a:lnTo>
                <a:lnTo>
                  <a:pt x="35488" y="635306"/>
                </a:lnTo>
                <a:lnTo>
                  <a:pt x="20201" y="593340"/>
                </a:lnTo>
                <a:lnTo>
                  <a:pt x="9037" y="549570"/>
                </a:lnTo>
                <a:lnTo>
                  <a:pt x="2226" y="504228"/>
                </a:lnTo>
                <a:lnTo>
                  <a:pt x="0" y="457542"/>
                </a:lnTo>
                <a:lnTo>
                  <a:pt x="2226" y="410737"/>
                </a:lnTo>
                <a:lnTo>
                  <a:pt x="9037" y="365288"/>
                </a:lnTo>
                <a:lnTo>
                  <a:pt x="20201" y="321427"/>
                </a:lnTo>
                <a:lnTo>
                  <a:pt x="35488" y="279383"/>
                </a:lnTo>
                <a:lnTo>
                  <a:pt x="54735" y="239272"/>
                </a:lnTo>
                <a:lnTo>
                  <a:pt x="77569" y="201576"/>
                </a:lnTo>
                <a:lnTo>
                  <a:pt x="103832" y="166379"/>
                </a:lnTo>
                <a:lnTo>
                  <a:pt x="133292" y="133911"/>
                </a:lnTo>
                <a:lnTo>
                  <a:pt x="165719" y="104403"/>
                </a:lnTo>
                <a:lnTo>
                  <a:pt x="200884" y="78083"/>
                </a:lnTo>
                <a:lnTo>
                  <a:pt x="238555" y="55182"/>
                </a:lnTo>
                <a:lnTo>
                  <a:pt x="278503" y="35929"/>
                </a:lnTo>
                <a:lnTo>
                  <a:pt x="320495" y="20555"/>
                </a:lnTo>
                <a:lnTo>
                  <a:pt x="364303" y="9288"/>
                </a:lnTo>
                <a:lnTo>
                  <a:pt x="409694" y="2360"/>
                </a:lnTo>
                <a:lnTo>
                  <a:pt x="456438" y="0"/>
                </a:lnTo>
                <a:lnTo>
                  <a:pt x="503184" y="2360"/>
                </a:lnTo>
                <a:lnTo>
                  <a:pt x="548581" y="9289"/>
                </a:lnTo>
                <a:lnTo>
                  <a:pt x="592400" y="20557"/>
                </a:lnTo>
                <a:lnTo>
                  <a:pt x="634410" y="35934"/>
                </a:lnTo>
                <a:lnTo>
                  <a:pt x="674382" y="55192"/>
                </a:lnTo>
                <a:lnTo>
                  <a:pt x="712085" y="78101"/>
                </a:lnTo>
                <a:lnTo>
                  <a:pt x="747289" y="104431"/>
                </a:lnTo>
                <a:lnTo>
                  <a:pt x="779764" y="133954"/>
                </a:lnTo>
                <a:lnTo>
                  <a:pt x="809280" y="166440"/>
                </a:lnTo>
                <a:lnTo>
                  <a:pt x="835605" y="201660"/>
                </a:lnTo>
                <a:lnTo>
                  <a:pt x="858509" y="239384"/>
                </a:lnTo>
                <a:lnTo>
                  <a:pt x="877708" y="279238"/>
                </a:lnTo>
                <a:lnTo>
                  <a:pt x="893082" y="321243"/>
                </a:lnTo>
                <a:lnTo>
                  <a:pt x="904349" y="365059"/>
                </a:lnTo>
                <a:lnTo>
                  <a:pt x="911277" y="410454"/>
                </a:lnTo>
                <a:lnTo>
                  <a:pt x="913638" y="457200"/>
                </a:lnTo>
                <a:lnTo>
                  <a:pt x="911277" y="503945"/>
                </a:lnTo>
                <a:lnTo>
                  <a:pt x="904349" y="549340"/>
                </a:lnTo>
                <a:lnTo>
                  <a:pt x="893082" y="593156"/>
                </a:lnTo>
                <a:lnTo>
                  <a:pt x="877708" y="635161"/>
                </a:lnTo>
                <a:lnTo>
                  <a:pt x="858388" y="675238"/>
                </a:lnTo>
                <a:lnTo>
                  <a:pt x="835491" y="712907"/>
                </a:lnTo>
                <a:lnTo>
                  <a:pt x="809179" y="748081"/>
                </a:lnTo>
                <a:lnTo>
                  <a:pt x="779678" y="780530"/>
                </a:lnTo>
                <a:lnTo>
                  <a:pt x="747219" y="810025"/>
                </a:lnTo>
                <a:lnTo>
                  <a:pt x="712031" y="836334"/>
                </a:lnTo>
                <a:lnTo>
                  <a:pt x="674343" y="859228"/>
                </a:lnTo>
                <a:lnTo>
                  <a:pt x="634384" y="878475"/>
                </a:lnTo>
                <a:lnTo>
                  <a:pt x="592385" y="893847"/>
                </a:lnTo>
                <a:lnTo>
                  <a:pt x="548574" y="905111"/>
                </a:lnTo>
                <a:lnTo>
                  <a:pt x="503181" y="912039"/>
                </a:lnTo>
                <a:lnTo>
                  <a:pt x="456438" y="914400"/>
                </a:lnTo>
                <a:close/>
              </a:path>
            </a:pathLst>
          </a:custGeom>
          <a:solidFill>
            <a:srgbClr val="394653"/>
          </a:solidFill>
        </p:spPr>
        <p:txBody>
          <a:bodyPr wrap="square" lIns="0" tIns="0" rIns="0" bIns="0" rtlCol="0"/>
          <a:lstStyle/>
          <a:p>
            <a:endParaRPr>
              <a:cs typeface="+mn-ea"/>
              <a:sym typeface="+mn-lt"/>
            </a:endParaRPr>
          </a:p>
        </p:txBody>
      </p:sp>
      <p:sp>
        <p:nvSpPr>
          <p:cNvPr id="8" name="object 8"/>
          <p:cNvSpPr/>
          <p:nvPr/>
        </p:nvSpPr>
        <p:spPr>
          <a:xfrm>
            <a:off x="8706612" y="5123523"/>
            <a:ext cx="913765" cy="914400"/>
          </a:xfrm>
          <a:custGeom>
            <a:avLst/>
            <a:gdLst/>
            <a:ahLst/>
            <a:cxnLst/>
            <a:rect l="l" t="t" r="r" b="b"/>
            <a:pathLst>
              <a:path w="913765" h="914400">
                <a:moveTo>
                  <a:pt x="456438" y="914400"/>
                </a:moveTo>
                <a:lnTo>
                  <a:pt x="409692" y="912039"/>
                </a:lnTo>
                <a:lnTo>
                  <a:pt x="364297" y="905111"/>
                </a:lnTo>
                <a:lnTo>
                  <a:pt x="320483" y="893844"/>
                </a:lnTo>
                <a:lnTo>
                  <a:pt x="278483" y="878470"/>
                </a:lnTo>
                <a:lnTo>
                  <a:pt x="238525" y="859217"/>
                </a:lnTo>
                <a:lnTo>
                  <a:pt x="200843" y="836316"/>
                </a:lnTo>
                <a:lnTo>
                  <a:pt x="165666" y="809996"/>
                </a:lnTo>
                <a:lnTo>
                  <a:pt x="133226" y="780488"/>
                </a:lnTo>
                <a:lnTo>
                  <a:pt x="103754" y="748020"/>
                </a:lnTo>
                <a:lnTo>
                  <a:pt x="77483" y="712823"/>
                </a:lnTo>
                <a:lnTo>
                  <a:pt x="54642" y="675127"/>
                </a:lnTo>
                <a:lnTo>
                  <a:pt x="35463" y="635161"/>
                </a:lnTo>
                <a:lnTo>
                  <a:pt x="20179" y="593156"/>
                </a:lnTo>
                <a:lnTo>
                  <a:pt x="9020" y="549340"/>
                </a:lnTo>
                <a:lnTo>
                  <a:pt x="2226" y="504081"/>
                </a:lnTo>
                <a:lnTo>
                  <a:pt x="0" y="457365"/>
                </a:lnTo>
                <a:lnTo>
                  <a:pt x="2226" y="410588"/>
                </a:lnTo>
                <a:lnTo>
                  <a:pt x="9065" y="365055"/>
                </a:lnTo>
                <a:lnTo>
                  <a:pt x="20234" y="321239"/>
                </a:lnTo>
                <a:lnTo>
                  <a:pt x="35522" y="279233"/>
                </a:lnTo>
                <a:lnTo>
                  <a:pt x="54700" y="239267"/>
                </a:lnTo>
                <a:lnTo>
                  <a:pt x="77537" y="201570"/>
                </a:lnTo>
                <a:lnTo>
                  <a:pt x="103803" y="166374"/>
                </a:lnTo>
                <a:lnTo>
                  <a:pt x="133267" y="133907"/>
                </a:lnTo>
                <a:lnTo>
                  <a:pt x="165699" y="104399"/>
                </a:lnTo>
                <a:lnTo>
                  <a:pt x="200869" y="78080"/>
                </a:lnTo>
                <a:lnTo>
                  <a:pt x="238544" y="55179"/>
                </a:lnTo>
                <a:lnTo>
                  <a:pt x="278495" y="35927"/>
                </a:lnTo>
                <a:lnTo>
                  <a:pt x="320491" y="20553"/>
                </a:lnTo>
                <a:lnTo>
                  <a:pt x="364300" y="9288"/>
                </a:lnTo>
                <a:lnTo>
                  <a:pt x="409693" y="2360"/>
                </a:lnTo>
                <a:lnTo>
                  <a:pt x="456438" y="0"/>
                </a:lnTo>
                <a:lnTo>
                  <a:pt x="503183" y="2360"/>
                </a:lnTo>
                <a:lnTo>
                  <a:pt x="548580" y="9288"/>
                </a:lnTo>
                <a:lnTo>
                  <a:pt x="592397" y="20555"/>
                </a:lnTo>
                <a:lnTo>
                  <a:pt x="634404" y="35930"/>
                </a:lnTo>
                <a:lnTo>
                  <a:pt x="674373" y="55184"/>
                </a:lnTo>
                <a:lnTo>
                  <a:pt x="712073" y="78088"/>
                </a:lnTo>
                <a:lnTo>
                  <a:pt x="747273" y="104413"/>
                </a:lnTo>
                <a:lnTo>
                  <a:pt x="779744" y="133927"/>
                </a:lnTo>
                <a:lnTo>
                  <a:pt x="809256" y="166403"/>
                </a:lnTo>
                <a:lnTo>
                  <a:pt x="835579" y="201611"/>
                </a:lnTo>
                <a:lnTo>
                  <a:pt x="858481" y="239320"/>
                </a:lnTo>
                <a:lnTo>
                  <a:pt x="877734" y="279302"/>
                </a:lnTo>
                <a:lnTo>
                  <a:pt x="893105" y="321327"/>
                </a:lnTo>
                <a:lnTo>
                  <a:pt x="904366" y="365166"/>
                </a:lnTo>
                <a:lnTo>
                  <a:pt x="911277" y="410452"/>
                </a:lnTo>
                <a:lnTo>
                  <a:pt x="913638" y="457200"/>
                </a:lnTo>
                <a:lnTo>
                  <a:pt x="911277" y="503945"/>
                </a:lnTo>
                <a:lnTo>
                  <a:pt x="904320" y="549451"/>
                </a:lnTo>
                <a:lnTo>
                  <a:pt x="893050" y="593244"/>
                </a:lnTo>
                <a:lnTo>
                  <a:pt x="877674" y="635231"/>
                </a:lnTo>
                <a:lnTo>
                  <a:pt x="858423" y="675180"/>
                </a:lnTo>
                <a:lnTo>
                  <a:pt x="835524" y="712863"/>
                </a:lnTo>
                <a:lnTo>
                  <a:pt x="809208" y="748049"/>
                </a:lnTo>
                <a:lnTo>
                  <a:pt x="779703" y="780508"/>
                </a:lnTo>
                <a:lnTo>
                  <a:pt x="747239" y="810010"/>
                </a:lnTo>
                <a:lnTo>
                  <a:pt x="712047" y="836325"/>
                </a:lnTo>
                <a:lnTo>
                  <a:pt x="674354" y="859222"/>
                </a:lnTo>
                <a:lnTo>
                  <a:pt x="634392" y="878473"/>
                </a:lnTo>
                <a:lnTo>
                  <a:pt x="592389" y="893846"/>
                </a:lnTo>
                <a:lnTo>
                  <a:pt x="548576" y="905111"/>
                </a:lnTo>
                <a:lnTo>
                  <a:pt x="503182" y="912039"/>
                </a:lnTo>
                <a:lnTo>
                  <a:pt x="456438" y="914400"/>
                </a:lnTo>
                <a:close/>
              </a:path>
            </a:pathLst>
          </a:custGeom>
          <a:solidFill>
            <a:srgbClr val="F6AA25"/>
          </a:solidFill>
        </p:spPr>
        <p:txBody>
          <a:bodyPr wrap="square" lIns="0" tIns="0" rIns="0" bIns="0" rtlCol="0"/>
          <a:lstStyle/>
          <a:p>
            <a:endParaRPr>
              <a:cs typeface="+mn-ea"/>
              <a:sym typeface="+mn-lt"/>
            </a:endParaRPr>
          </a:p>
        </p:txBody>
      </p:sp>
      <p:sp>
        <p:nvSpPr>
          <p:cNvPr id="9" name="object 9"/>
          <p:cNvSpPr txBox="1"/>
          <p:nvPr/>
        </p:nvSpPr>
        <p:spPr>
          <a:xfrm>
            <a:off x="7235191" y="3752799"/>
            <a:ext cx="534035" cy="321242"/>
          </a:xfrm>
          <a:prstGeom prst="rect">
            <a:avLst/>
          </a:prstGeom>
        </p:spPr>
        <p:txBody>
          <a:bodyPr vert="horz" wrap="square" lIns="0" tIns="13335" rIns="0" bIns="0" rtlCol="0">
            <a:spAutoFit/>
          </a:bodyPr>
          <a:lstStyle/>
          <a:p>
            <a:pPr marL="12700">
              <a:spcBef>
                <a:spcPts val="105"/>
              </a:spcBef>
            </a:pPr>
            <a:r>
              <a:rPr sz="2000" b="1" dirty="0">
                <a:solidFill>
                  <a:srgbClr val="FFFFFF"/>
                </a:solidFill>
                <a:cs typeface="+mn-ea"/>
                <a:sym typeface="+mn-lt"/>
              </a:rPr>
              <a:t>正</a:t>
            </a:r>
            <a:r>
              <a:rPr sz="2000" b="1" spc="5" dirty="0">
                <a:solidFill>
                  <a:srgbClr val="FFFFFF"/>
                </a:solidFill>
                <a:cs typeface="+mn-ea"/>
                <a:sym typeface="+mn-lt"/>
              </a:rPr>
              <a:t>确</a:t>
            </a:r>
            <a:endParaRPr sz="2000">
              <a:cs typeface="+mn-ea"/>
              <a:sym typeface="+mn-lt"/>
            </a:endParaRPr>
          </a:p>
        </p:txBody>
      </p:sp>
      <p:sp>
        <p:nvSpPr>
          <p:cNvPr id="10" name="object 10"/>
          <p:cNvSpPr txBox="1"/>
          <p:nvPr/>
        </p:nvSpPr>
        <p:spPr>
          <a:xfrm>
            <a:off x="10532936" y="3752799"/>
            <a:ext cx="534035" cy="321242"/>
          </a:xfrm>
          <a:prstGeom prst="rect">
            <a:avLst/>
          </a:prstGeom>
        </p:spPr>
        <p:txBody>
          <a:bodyPr vert="horz" wrap="square" lIns="0" tIns="13335" rIns="0" bIns="0" rtlCol="0">
            <a:spAutoFit/>
          </a:bodyPr>
          <a:lstStyle/>
          <a:p>
            <a:pPr marL="12700">
              <a:spcBef>
                <a:spcPts val="105"/>
              </a:spcBef>
            </a:pPr>
            <a:r>
              <a:rPr sz="2000" b="1" dirty="0">
                <a:solidFill>
                  <a:srgbClr val="FFFFFF"/>
                </a:solidFill>
                <a:cs typeface="+mn-ea"/>
                <a:sym typeface="+mn-lt"/>
              </a:rPr>
              <a:t>方</a:t>
            </a:r>
            <a:r>
              <a:rPr sz="2000" b="1" spc="5" dirty="0">
                <a:solidFill>
                  <a:srgbClr val="FFFFFF"/>
                </a:solidFill>
                <a:cs typeface="+mn-ea"/>
                <a:sym typeface="+mn-lt"/>
              </a:rPr>
              <a:t>便</a:t>
            </a:r>
            <a:endParaRPr sz="2000">
              <a:cs typeface="+mn-ea"/>
              <a:sym typeface="+mn-lt"/>
            </a:endParaRPr>
          </a:p>
        </p:txBody>
      </p:sp>
      <p:sp>
        <p:nvSpPr>
          <p:cNvPr id="11" name="object 11"/>
          <p:cNvSpPr txBox="1"/>
          <p:nvPr/>
        </p:nvSpPr>
        <p:spPr>
          <a:xfrm>
            <a:off x="8896147" y="5424728"/>
            <a:ext cx="534035" cy="321242"/>
          </a:xfrm>
          <a:prstGeom prst="rect">
            <a:avLst/>
          </a:prstGeom>
        </p:spPr>
        <p:txBody>
          <a:bodyPr vert="horz" wrap="square" lIns="0" tIns="13335" rIns="0" bIns="0" rtlCol="0">
            <a:spAutoFit/>
          </a:bodyPr>
          <a:lstStyle/>
          <a:p>
            <a:pPr marL="12700">
              <a:spcBef>
                <a:spcPts val="105"/>
              </a:spcBef>
            </a:pPr>
            <a:r>
              <a:rPr sz="2000" b="1" dirty="0">
                <a:solidFill>
                  <a:srgbClr val="FFFFFF"/>
                </a:solidFill>
                <a:cs typeface="+mn-ea"/>
                <a:sym typeface="+mn-lt"/>
              </a:rPr>
              <a:t>迅</a:t>
            </a:r>
            <a:r>
              <a:rPr sz="2000" b="1" spc="5" dirty="0">
                <a:solidFill>
                  <a:srgbClr val="FFFFFF"/>
                </a:solidFill>
                <a:cs typeface="+mn-ea"/>
                <a:sym typeface="+mn-lt"/>
              </a:rPr>
              <a:t>速</a:t>
            </a:r>
            <a:endParaRPr sz="2000">
              <a:cs typeface="+mn-ea"/>
              <a:sym typeface="+mn-lt"/>
            </a:endParaRPr>
          </a:p>
        </p:txBody>
      </p:sp>
      <p:sp>
        <p:nvSpPr>
          <p:cNvPr id="12" name="object 12"/>
          <p:cNvSpPr txBox="1"/>
          <p:nvPr/>
        </p:nvSpPr>
        <p:spPr>
          <a:xfrm>
            <a:off x="8896147" y="2063267"/>
            <a:ext cx="534035" cy="321242"/>
          </a:xfrm>
          <a:prstGeom prst="rect">
            <a:avLst/>
          </a:prstGeom>
        </p:spPr>
        <p:txBody>
          <a:bodyPr vert="horz" wrap="square" lIns="0" tIns="13335" rIns="0" bIns="0" rtlCol="0">
            <a:spAutoFit/>
          </a:bodyPr>
          <a:lstStyle/>
          <a:p>
            <a:pPr marL="12700">
              <a:spcBef>
                <a:spcPts val="105"/>
              </a:spcBef>
            </a:pPr>
            <a:r>
              <a:rPr sz="2000" b="1" dirty="0">
                <a:solidFill>
                  <a:srgbClr val="FFFFFF"/>
                </a:solidFill>
                <a:cs typeface="+mn-ea"/>
                <a:sym typeface="+mn-lt"/>
              </a:rPr>
              <a:t>安</a:t>
            </a:r>
            <a:r>
              <a:rPr sz="2000" b="1" spc="5" dirty="0">
                <a:solidFill>
                  <a:srgbClr val="FFFFFF"/>
                </a:solidFill>
                <a:cs typeface="+mn-ea"/>
                <a:sym typeface="+mn-lt"/>
              </a:rPr>
              <a:t>全</a:t>
            </a:r>
            <a:endParaRPr sz="2000">
              <a:cs typeface="+mn-ea"/>
              <a:sym typeface="+mn-lt"/>
            </a:endParaRPr>
          </a:p>
        </p:txBody>
      </p:sp>
      <p:sp>
        <p:nvSpPr>
          <p:cNvPr id="13" name="object 13"/>
          <p:cNvSpPr txBox="1"/>
          <p:nvPr/>
        </p:nvSpPr>
        <p:spPr>
          <a:xfrm>
            <a:off x="8794192" y="3651897"/>
            <a:ext cx="735965" cy="443070"/>
          </a:xfrm>
          <a:prstGeom prst="rect">
            <a:avLst/>
          </a:prstGeom>
        </p:spPr>
        <p:txBody>
          <a:bodyPr vert="horz" wrap="square" lIns="0" tIns="12065" rIns="0" bIns="0" rtlCol="0">
            <a:spAutoFit/>
          </a:bodyPr>
          <a:lstStyle/>
          <a:p>
            <a:pPr marL="12700">
              <a:spcBef>
                <a:spcPts val="95"/>
              </a:spcBef>
            </a:pPr>
            <a:r>
              <a:rPr sz="2800" b="1" dirty="0">
                <a:solidFill>
                  <a:srgbClr val="FFFFFF"/>
                </a:solidFill>
                <a:cs typeface="+mn-ea"/>
                <a:sym typeface="+mn-lt"/>
              </a:rPr>
              <a:t>标</a:t>
            </a:r>
            <a:r>
              <a:rPr sz="2800" b="1" spc="-5" dirty="0">
                <a:solidFill>
                  <a:srgbClr val="FFFFFF"/>
                </a:solidFill>
                <a:cs typeface="+mn-ea"/>
                <a:sym typeface="+mn-lt"/>
              </a:rPr>
              <a:t>准</a:t>
            </a:r>
            <a:endParaRPr sz="2800">
              <a:cs typeface="+mn-ea"/>
              <a:sym typeface="+mn-lt"/>
            </a:endParaRPr>
          </a:p>
        </p:txBody>
      </p:sp>
      <p:sp>
        <p:nvSpPr>
          <p:cNvPr id="14" name="object 14"/>
          <p:cNvSpPr txBox="1"/>
          <p:nvPr/>
        </p:nvSpPr>
        <p:spPr>
          <a:xfrm>
            <a:off x="1044333" y="2417903"/>
            <a:ext cx="2870835" cy="505908"/>
          </a:xfrm>
          <a:prstGeom prst="rect">
            <a:avLst/>
          </a:prstGeom>
        </p:spPr>
        <p:txBody>
          <a:bodyPr vert="horz" wrap="square" lIns="0" tIns="13335" rIns="0" bIns="0" rtlCol="0">
            <a:spAutoFit/>
          </a:bodyPr>
          <a:lstStyle/>
          <a:p>
            <a:pPr marL="12700">
              <a:spcBef>
                <a:spcPts val="105"/>
              </a:spcBef>
            </a:pPr>
            <a:r>
              <a:rPr sz="3200" b="1" dirty="0">
                <a:solidFill>
                  <a:srgbClr val="00929F"/>
                </a:solidFill>
                <a:cs typeface="+mn-ea"/>
                <a:sym typeface="+mn-lt"/>
              </a:rPr>
              <a:t>“安全三原则</a:t>
            </a:r>
            <a:r>
              <a:rPr sz="3200" b="1" spc="5" dirty="0">
                <a:solidFill>
                  <a:srgbClr val="00929F"/>
                </a:solidFill>
                <a:cs typeface="+mn-ea"/>
                <a:sym typeface="+mn-lt"/>
              </a:rPr>
              <a:t>”</a:t>
            </a:r>
            <a:endParaRPr sz="3200">
              <a:cs typeface="+mn-ea"/>
              <a:sym typeface="+mn-lt"/>
            </a:endParaRPr>
          </a:p>
        </p:txBody>
      </p:sp>
      <p:sp>
        <p:nvSpPr>
          <p:cNvPr id="15" name="object 15"/>
          <p:cNvSpPr/>
          <p:nvPr/>
        </p:nvSpPr>
        <p:spPr>
          <a:xfrm>
            <a:off x="1199388" y="3159251"/>
            <a:ext cx="5511165" cy="739140"/>
          </a:xfrm>
          <a:custGeom>
            <a:avLst/>
            <a:gdLst/>
            <a:ahLst/>
            <a:cxnLst/>
            <a:rect l="l" t="t" r="r" b="b"/>
            <a:pathLst>
              <a:path w="5511165" h="739139">
                <a:moveTo>
                  <a:pt x="5387340" y="739139"/>
                </a:moveTo>
                <a:lnTo>
                  <a:pt x="123443" y="739139"/>
                </a:lnTo>
                <a:lnTo>
                  <a:pt x="75704" y="729733"/>
                </a:lnTo>
                <a:lnTo>
                  <a:pt x="36580" y="703387"/>
                </a:lnTo>
                <a:lnTo>
                  <a:pt x="10028" y="664057"/>
                </a:lnTo>
                <a:lnTo>
                  <a:pt x="0" y="615696"/>
                </a:lnTo>
                <a:lnTo>
                  <a:pt x="0" y="123444"/>
                </a:lnTo>
                <a:lnTo>
                  <a:pt x="10028" y="75254"/>
                </a:lnTo>
                <a:lnTo>
                  <a:pt x="36580" y="35980"/>
                </a:lnTo>
                <a:lnTo>
                  <a:pt x="75704" y="9577"/>
                </a:lnTo>
                <a:lnTo>
                  <a:pt x="123443" y="0"/>
                </a:lnTo>
                <a:lnTo>
                  <a:pt x="5387340" y="0"/>
                </a:lnTo>
                <a:lnTo>
                  <a:pt x="5435615" y="9577"/>
                </a:lnTo>
                <a:lnTo>
                  <a:pt x="5474917" y="35980"/>
                </a:lnTo>
                <a:lnTo>
                  <a:pt x="5501291" y="75254"/>
                </a:lnTo>
                <a:lnTo>
                  <a:pt x="5510784" y="123444"/>
                </a:lnTo>
                <a:lnTo>
                  <a:pt x="5510784" y="615696"/>
                </a:lnTo>
                <a:lnTo>
                  <a:pt x="5501291" y="664057"/>
                </a:lnTo>
                <a:lnTo>
                  <a:pt x="5474917" y="703387"/>
                </a:lnTo>
                <a:lnTo>
                  <a:pt x="5435615" y="729733"/>
                </a:lnTo>
                <a:lnTo>
                  <a:pt x="5387340" y="739139"/>
                </a:lnTo>
                <a:close/>
              </a:path>
            </a:pathLst>
          </a:custGeom>
          <a:solidFill>
            <a:srgbClr val="00929F"/>
          </a:solidFill>
        </p:spPr>
        <p:txBody>
          <a:bodyPr wrap="square" lIns="0" tIns="0" rIns="0" bIns="0" rtlCol="0"/>
          <a:lstStyle/>
          <a:p>
            <a:endParaRPr>
              <a:cs typeface="+mn-ea"/>
              <a:sym typeface="+mn-lt"/>
            </a:endParaRPr>
          </a:p>
        </p:txBody>
      </p:sp>
      <p:sp>
        <p:nvSpPr>
          <p:cNvPr id="16" name="object 16"/>
          <p:cNvSpPr/>
          <p:nvPr/>
        </p:nvSpPr>
        <p:spPr>
          <a:xfrm>
            <a:off x="1199389" y="4143756"/>
            <a:ext cx="4421505" cy="741045"/>
          </a:xfrm>
          <a:custGeom>
            <a:avLst/>
            <a:gdLst/>
            <a:ahLst/>
            <a:cxnLst/>
            <a:rect l="l" t="t" r="r" b="b"/>
            <a:pathLst>
              <a:path w="4421505" h="741045">
                <a:moveTo>
                  <a:pt x="4297680" y="740664"/>
                </a:moveTo>
                <a:lnTo>
                  <a:pt x="123443" y="740664"/>
                </a:lnTo>
                <a:lnTo>
                  <a:pt x="75704" y="730769"/>
                </a:lnTo>
                <a:lnTo>
                  <a:pt x="36580" y="704259"/>
                </a:lnTo>
                <a:lnTo>
                  <a:pt x="10028" y="665090"/>
                </a:lnTo>
                <a:lnTo>
                  <a:pt x="0" y="617220"/>
                </a:lnTo>
                <a:lnTo>
                  <a:pt x="0" y="123444"/>
                </a:lnTo>
                <a:lnTo>
                  <a:pt x="10028" y="75625"/>
                </a:lnTo>
                <a:lnTo>
                  <a:pt x="36580" y="36475"/>
                </a:lnTo>
                <a:lnTo>
                  <a:pt x="75704" y="9949"/>
                </a:lnTo>
                <a:lnTo>
                  <a:pt x="123443" y="0"/>
                </a:lnTo>
                <a:lnTo>
                  <a:pt x="4297680" y="0"/>
                </a:lnTo>
                <a:lnTo>
                  <a:pt x="4345784" y="9949"/>
                </a:lnTo>
                <a:lnTo>
                  <a:pt x="4385029" y="36475"/>
                </a:lnTo>
                <a:lnTo>
                  <a:pt x="4411460" y="75625"/>
                </a:lnTo>
                <a:lnTo>
                  <a:pt x="4421124" y="123444"/>
                </a:lnTo>
                <a:lnTo>
                  <a:pt x="4421124" y="617220"/>
                </a:lnTo>
                <a:lnTo>
                  <a:pt x="4411460" y="665090"/>
                </a:lnTo>
                <a:lnTo>
                  <a:pt x="4385029" y="704259"/>
                </a:lnTo>
                <a:lnTo>
                  <a:pt x="4345784" y="730769"/>
                </a:lnTo>
                <a:lnTo>
                  <a:pt x="4297680" y="740664"/>
                </a:lnTo>
                <a:close/>
              </a:path>
            </a:pathLst>
          </a:custGeom>
          <a:solidFill>
            <a:srgbClr val="00929F"/>
          </a:solidFill>
        </p:spPr>
        <p:txBody>
          <a:bodyPr wrap="square" lIns="0" tIns="0" rIns="0" bIns="0" rtlCol="0"/>
          <a:lstStyle/>
          <a:p>
            <a:endParaRPr>
              <a:cs typeface="+mn-ea"/>
              <a:sym typeface="+mn-lt"/>
            </a:endParaRPr>
          </a:p>
        </p:txBody>
      </p:sp>
      <p:sp>
        <p:nvSpPr>
          <p:cNvPr id="17" name="object 17"/>
          <p:cNvSpPr/>
          <p:nvPr/>
        </p:nvSpPr>
        <p:spPr>
          <a:xfrm>
            <a:off x="1199389" y="5129785"/>
            <a:ext cx="4421505" cy="739140"/>
          </a:xfrm>
          <a:custGeom>
            <a:avLst/>
            <a:gdLst/>
            <a:ahLst/>
            <a:cxnLst/>
            <a:rect l="l" t="t" r="r" b="b"/>
            <a:pathLst>
              <a:path w="4421505" h="739139">
                <a:moveTo>
                  <a:pt x="4297680" y="739139"/>
                </a:moveTo>
                <a:lnTo>
                  <a:pt x="123443" y="739139"/>
                </a:lnTo>
                <a:lnTo>
                  <a:pt x="75704" y="729612"/>
                </a:lnTo>
                <a:lnTo>
                  <a:pt x="36580" y="703225"/>
                </a:lnTo>
                <a:lnTo>
                  <a:pt x="10028" y="663935"/>
                </a:lnTo>
                <a:lnTo>
                  <a:pt x="0" y="615695"/>
                </a:lnTo>
                <a:lnTo>
                  <a:pt x="0" y="123443"/>
                </a:lnTo>
                <a:lnTo>
                  <a:pt x="10028" y="75137"/>
                </a:lnTo>
                <a:lnTo>
                  <a:pt x="36580" y="35823"/>
                </a:lnTo>
                <a:lnTo>
                  <a:pt x="75704" y="9458"/>
                </a:lnTo>
                <a:lnTo>
                  <a:pt x="123443" y="0"/>
                </a:lnTo>
                <a:lnTo>
                  <a:pt x="4297680" y="0"/>
                </a:lnTo>
                <a:lnTo>
                  <a:pt x="4345784" y="9458"/>
                </a:lnTo>
                <a:lnTo>
                  <a:pt x="4385029" y="35823"/>
                </a:lnTo>
                <a:lnTo>
                  <a:pt x="4411460" y="75137"/>
                </a:lnTo>
                <a:lnTo>
                  <a:pt x="4421124" y="123443"/>
                </a:lnTo>
                <a:lnTo>
                  <a:pt x="4421124" y="615695"/>
                </a:lnTo>
                <a:lnTo>
                  <a:pt x="4411460" y="663935"/>
                </a:lnTo>
                <a:lnTo>
                  <a:pt x="4385029" y="703225"/>
                </a:lnTo>
                <a:lnTo>
                  <a:pt x="4345784" y="729612"/>
                </a:lnTo>
                <a:lnTo>
                  <a:pt x="4297680" y="739139"/>
                </a:lnTo>
                <a:close/>
              </a:path>
            </a:pathLst>
          </a:custGeom>
          <a:solidFill>
            <a:srgbClr val="00929F"/>
          </a:solidFill>
        </p:spPr>
        <p:txBody>
          <a:bodyPr wrap="square" lIns="0" tIns="0" rIns="0" bIns="0" rtlCol="0"/>
          <a:lstStyle/>
          <a:p>
            <a:endParaRPr>
              <a:cs typeface="+mn-ea"/>
              <a:sym typeface="+mn-lt"/>
            </a:endParaRPr>
          </a:p>
        </p:txBody>
      </p:sp>
      <p:sp>
        <p:nvSpPr>
          <p:cNvPr id="18" name="object 18"/>
          <p:cNvSpPr txBox="1"/>
          <p:nvPr/>
        </p:nvSpPr>
        <p:spPr>
          <a:xfrm>
            <a:off x="1391235" y="3412326"/>
            <a:ext cx="5125085" cy="275075"/>
          </a:xfrm>
          <a:prstGeom prst="rect">
            <a:avLst/>
          </a:prstGeom>
        </p:spPr>
        <p:txBody>
          <a:bodyPr vert="horz" wrap="square" lIns="0" tIns="13335" rIns="0" bIns="0" rtlCol="0">
            <a:spAutoFit/>
          </a:bodyPr>
          <a:lstStyle/>
          <a:p>
            <a:pPr marL="12700">
              <a:spcBef>
                <a:spcPts val="105"/>
              </a:spcBef>
            </a:pPr>
            <a:r>
              <a:rPr sz="1700" b="1" spc="-5" dirty="0">
                <a:solidFill>
                  <a:srgbClr val="FFFFFF"/>
                </a:solidFill>
                <a:cs typeface="+mn-ea"/>
                <a:sym typeface="+mn-lt"/>
              </a:rPr>
              <a:t>1、整理整顿工作地点，有一个整洁有序的作业环境</a:t>
            </a:r>
            <a:r>
              <a:rPr sz="1700" b="1" spc="5" dirty="0">
                <a:solidFill>
                  <a:srgbClr val="FFFFFF"/>
                </a:solidFill>
                <a:cs typeface="+mn-ea"/>
                <a:sym typeface="+mn-lt"/>
              </a:rPr>
              <a:t>。</a:t>
            </a:r>
            <a:endParaRPr sz="1700">
              <a:cs typeface="+mn-ea"/>
              <a:sym typeface="+mn-lt"/>
            </a:endParaRPr>
          </a:p>
        </p:txBody>
      </p:sp>
      <p:sp>
        <p:nvSpPr>
          <p:cNvPr id="19" name="object 19"/>
          <p:cNvSpPr txBox="1"/>
          <p:nvPr/>
        </p:nvSpPr>
        <p:spPr>
          <a:xfrm>
            <a:off x="1391233" y="4387216"/>
            <a:ext cx="2452371" cy="289823"/>
          </a:xfrm>
          <a:prstGeom prst="rect">
            <a:avLst/>
          </a:prstGeom>
        </p:spPr>
        <p:txBody>
          <a:bodyPr vert="horz" wrap="square" lIns="0" tIns="12700" rIns="0" bIns="0" rtlCol="0">
            <a:spAutoFit/>
          </a:bodyPr>
          <a:lstStyle/>
          <a:p>
            <a:pPr marL="12700">
              <a:spcBef>
                <a:spcPts val="100"/>
              </a:spcBef>
            </a:pPr>
            <a:r>
              <a:rPr b="1" spc="-5" dirty="0">
                <a:solidFill>
                  <a:srgbClr val="FFFFFF"/>
                </a:solidFill>
                <a:cs typeface="+mn-ea"/>
                <a:sym typeface="+mn-lt"/>
              </a:rPr>
              <a:t>2</a:t>
            </a:r>
            <a:r>
              <a:rPr b="1" dirty="0">
                <a:solidFill>
                  <a:srgbClr val="FFFFFF"/>
                </a:solidFill>
                <a:cs typeface="+mn-ea"/>
                <a:sym typeface="+mn-lt"/>
              </a:rPr>
              <a:t>、经常维护保养设备。</a:t>
            </a:r>
            <a:endParaRPr>
              <a:cs typeface="+mn-ea"/>
              <a:sym typeface="+mn-lt"/>
            </a:endParaRPr>
          </a:p>
        </p:txBody>
      </p:sp>
      <p:sp>
        <p:nvSpPr>
          <p:cNvPr id="20" name="object 20"/>
          <p:cNvSpPr txBox="1"/>
          <p:nvPr/>
        </p:nvSpPr>
        <p:spPr>
          <a:xfrm>
            <a:off x="1391233" y="5387620"/>
            <a:ext cx="2452371" cy="289823"/>
          </a:xfrm>
          <a:prstGeom prst="rect">
            <a:avLst/>
          </a:prstGeom>
        </p:spPr>
        <p:txBody>
          <a:bodyPr vert="horz" wrap="square" lIns="0" tIns="12700" rIns="0" bIns="0" rtlCol="0">
            <a:spAutoFit/>
          </a:bodyPr>
          <a:lstStyle/>
          <a:p>
            <a:pPr marL="12700">
              <a:spcBef>
                <a:spcPts val="100"/>
              </a:spcBef>
            </a:pPr>
            <a:r>
              <a:rPr b="1" spc="-5" dirty="0">
                <a:solidFill>
                  <a:srgbClr val="FFFFFF"/>
                </a:solidFill>
                <a:cs typeface="+mn-ea"/>
                <a:sym typeface="+mn-lt"/>
              </a:rPr>
              <a:t>3</a:t>
            </a:r>
            <a:r>
              <a:rPr b="1" dirty="0">
                <a:solidFill>
                  <a:srgbClr val="FFFFFF"/>
                </a:solidFill>
                <a:cs typeface="+mn-ea"/>
                <a:sym typeface="+mn-lt"/>
              </a:rPr>
              <a:t>、按照标准进行操作。</a:t>
            </a:r>
            <a:endParaRPr>
              <a:cs typeface="+mn-ea"/>
              <a:sym typeface="+mn-lt"/>
            </a:endParaRPr>
          </a:p>
        </p:txBody>
      </p:sp>
      <p:sp>
        <p:nvSpPr>
          <p:cNvPr id="21" name="object 21"/>
          <p:cNvSpPr/>
          <p:nvPr/>
        </p:nvSpPr>
        <p:spPr>
          <a:xfrm>
            <a:off x="1130809" y="1482852"/>
            <a:ext cx="363220" cy="421005"/>
          </a:xfrm>
          <a:custGeom>
            <a:avLst/>
            <a:gdLst/>
            <a:ahLst/>
            <a:cxnLst/>
            <a:rect l="l" t="t" r="r" b="b"/>
            <a:pathLst>
              <a:path w="363219" h="421005">
                <a:moveTo>
                  <a:pt x="0" y="420624"/>
                </a:moveTo>
                <a:lnTo>
                  <a:pt x="0" y="0"/>
                </a:lnTo>
                <a:lnTo>
                  <a:pt x="362711" y="210312"/>
                </a:lnTo>
                <a:lnTo>
                  <a:pt x="0" y="420624"/>
                </a:lnTo>
                <a:close/>
              </a:path>
            </a:pathLst>
          </a:custGeom>
          <a:solidFill>
            <a:srgbClr val="394653"/>
          </a:solidFill>
        </p:spPr>
        <p:txBody>
          <a:bodyPr wrap="square" lIns="0" tIns="0" rIns="0" bIns="0" rtlCol="0"/>
          <a:lstStyle/>
          <a:p>
            <a:endParaRPr>
              <a:cs typeface="+mn-ea"/>
              <a:sym typeface="+mn-lt"/>
            </a:endParaRPr>
          </a:p>
        </p:txBody>
      </p:sp>
      <p:sp>
        <p:nvSpPr>
          <p:cNvPr id="23" name="标题 22"/>
          <p:cNvSpPr>
            <a:spLocks noGrp="1"/>
          </p:cNvSpPr>
          <p:nvPr>
            <p:ph type="title"/>
          </p:nvPr>
        </p:nvSpPr>
        <p:spPr/>
        <p:txBody>
          <a:bodyPr/>
          <a:lstStyle/>
          <a:p>
            <a:endParaRPr lang="zh-CN" altLang="en-US" dirty="0">
              <a:latin typeface="+mn-lt"/>
              <a:ea typeface="+mn-ea"/>
              <a:cs typeface="+mn-ea"/>
              <a:sym typeface="+mn-lt"/>
            </a:endParaRPr>
          </a:p>
        </p:txBody>
      </p:sp>
      <p:sp>
        <p:nvSpPr>
          <p:cNvPr id="24" name="object 41"/>
          <p:cNvSpPr txBox="1"/>
          <p:nvPr/>
        </p:nvSpPr>
        <p:spPr>
          <a:xfrm>
            <a:off x="1104000" y="323202"/>
            <a:ext cx="4088765" cy="504625"/>
          </a:xfrm>
          <a:prstGeom prst="rect">
            <a:avLst/>
          </a:prstGeom>
        </p:spPr>
        <p:txBody>
          <a:bodyPr vert="horz" wrap="square" lIns="0" tIns="12065" rIns="0" bIns="0" rtlCol="0">
            <a:spAutoFit/>
          </a:bodyPr>
          <a:lstStyle>
            <a:lvl1pPr algn="ctr" defTabSz="914400" rtl="0" eaLnBrk="1" latinLnBrk="0" hangingPunct="1">
              <a:spcBef>
                <a:spcPct val="0"/>
              </a:spcBef>
              <a:buNone/>
              <a:defRPr sz="3000" b="1" i="1" kern="1200">
                <a:solidFill>
                  <a:srgbClr val="394653"/>
                </a:solidFill>
                <a:latin typeface="微软雅黑" panose="020B0503020204020204" pitchFamily="34" charset="-122"/>
                <a:ea typeface="+mj-ea"/>
                <a:cs typeface="微软雅黑" panose="020B0503020204020204" pitchFamily="34" charset="-122"/>
              </a:defRPr>
            </a:lvl1pPr>
          </a:lstStyle>
          <a:p>
            <a:pPr marL="12700">
              <a:spcBef>
                <a:spcPts val="95"/>
              </a:spcBef>
            </a:pPr>
            <a:r>
              <a:rPr lang="zh-CN" altLang="en-US" sz="3200" i="0">
                <a:solidFill>
                  <a:schemeClr val="tx1"/>
                </a:solidFill>
                <a:latin typeface="+mn-lt"/>
                <a:ea typeface="+mn-ea"/>
                <a:cs typeface="+mn-ea"/>
                <a:sym typeface="+mn-lt"/>
              </a:rPr>
              <a:t>新员工安全须</a:t>
            </a:r>
            <a:r>
              <a:rPr lang="zh-CN" altLang="en-US" sz="3200" i="0" spc="-5">
                <a:solidFill>
                  <a:schemeClr val="tx1"/>
                </a:solidFill>
                <a:latin typeface="+mn-lt"/>
                <a:ea typeface="+mn-ea"/>
                <a:cs typeface="+mn-ea"/>
                <a:sym typeface="+mn-lt"/>
              </a:rPr>
              <a:t>知</a:t>
            </a:r>
            <a:endParaRPr lang="zh-CN" altLang="en-US" sz="3200" i="0" spc="-5" dirty="0">
              <a:solidFill>
                <a:schemeClr val="tx1"/>
              </a:solidFill>
              <a:latin typeface="+mn-lt"/>
              <a:ea typeface="+mn-ea"/>
              <a:cs typeface="+mn-ea"/>
              <a:sym typeface="+mn-lt"/>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78015" y="2407311"/>
            <a:ext cx="6086475" cy="1714500"/>
          </a:xfrm>
          <a:custGeom>
            <a:avLst/>
            <a:gdLst/>
            <a:ahLst/>
            <a:cxnLst/>
            <a:rect l="l" t="t" r="r" b="b"/>
            <a:pathLst>
              <a:path w="6086475" h="1714500">
                <a:moveTo>
                  <a:pt x="5878525" y="12699"/>
                </a:moveTo>
                <a:lnTo>
                  <a:pt x="207746" y="12699"/>
                </a:lnTo>
                <a:lnTo>
                  <a:pt x="214744" y="0"/>
                </a:lnTo>
                <a:lnTo>
                  <a:pt x="5871527" y="0"/>
                </a:lnTo>
                <a:lnTo>
                  <a:pt x="5878525" y="12699"/>
                </a:lnTo>
                <a:close/>
              </a:path>
              <a:path w="6086475" h="1714500">
                <a:moveTo>
                  <a:pt x="5912307" y="25399"/>
                </a:moveTo>
                <a:lnTo>
                  <a:pt x="173964" y="25399"/>
                </a:lnTo>
                <a:lnTo>
                  <a:pt x="180568" y="12699"/>
                </a:lnTo>
                <a:lnTo>
                  <a:pt x="5905703" y="12699"/>
                </a:lnTo>
                <a:lnTo>
                  <a:pt x="5912307" y="25399"/>
                </a:lnTo>
                <a:close/>
              </a:path>
              <a:path w="6086475" h="1714500">
                <a:moveTo>
                  <a:pt x="222377" y="38099"/>
                </a:moveTo>
                <a:lnTo>
                  <a:pt x="148462" y="38099"/>
                </a:lnTo>
                <a:lnTo>
                  <a:pt x="154698" y="25399"/>
                </a:lnTo>
                <a:lnTo>
                  <a:pt x="229082" y="25399"/>
                </a:lnTo>
                <a:lnTo>
                  <a:pt x="222377" y="38099"/>
                </a:lnTo>
                <a:close/>
              </a:path>
              <a:path w="6086475" h="1714500">
                <a:moveTo>
                  <a:pt x="5937808" y="38099"/>
                </a:moveTo>
                <a:lnTo>
                  <a:pt x="5863894" y="38099"/>
                </a:lnTo>
                <a:lnTo>
                  <a:pt x="5857189" y="25399"/>
                </a:lnTo>
                <a:lnTo>
                  <a:pt x="5931573" y="25399"/>
                </a:lnTo>
                <a:lnTo>
                  <a:pt x="5937808" y="38099"/>
                </a:lnTo>
                <a:close/>
              </a:path>
              <a:path w="6086475" h="1714500">
                <a:moveTo>
                  <a:pt x="135547" y="76199"/>
                </a:moveTo>
                <a:lnTo>
                  <a:pt x="96812" y="76199"/>
                </a:lnTo>
                <a:lnTo>
                  <a:pt x="107543" y="63499"/>
                </a:lnTo>
                <a:lnTo>
                  <a:pt x="118706" y="50799"/>
                </a:lnTo>
                <a:lnTo>
                  <a:pt x="130314" y="38099"/>
                </a:lnTo>
                <a:lnTo>
                  <a:pt x="191858" y="38099"/>
                </a:lnTo>
                <a:lnTo>
                  <a:pt x="185585" y="50799"/>
                </a:lnTo>
                <a:lnTo>
                  <a:pt x="168490" y="50799"/>
                </a:lnTo>
                <a:lnTo>
                  <a:pt x="162547" y="63499"/>
                </a:lnTo>
                <a:lnTo>
                  <a:pt x="146583" y="63499"/>
                </a:lnTo>
                <a:lnTo>
                  <a:pt x="135547" y="76199"/>
                </a:lnTo>
                <a:close/>
              </a:path>
              <a:path w="6086475" h="1714500">
                <a:moveTo>
                  <a:pt x="5989459" y="76199"/>
                </a:moveTo>
                <a:lnTo>
                  <a:pt x="5950724" y="76199"/>
                </a:lnTo>
                <a:lnTo>
                  <a:pt x="5939688" y="63499"/>
                </a:lnTo>
                <a:lnTo>
                  <a:pt x="5923724" y="63499"/>
                </a:lnTo>
                <a:lnTo>
                  <a:pt x="5917780" y="50799"/>
                </a:lnTo>
                <a:lnTo>
                  <a:pt x="5900686" y="50799"/>
                </a:lnTo>
                <a:lnTo>
                  <a:pt x="5894412" y="38099"/>
                </a:lnTo>
                <a:lnTo>
                  <a:pt x="5955957" y="38099"/>
                </a:lnTo>
                <a:lnTo>
                  <a:pt x="5967564" y="50799"/>
                </a:lnTo>
                <a:lnTo>
                  <a:pt x="5978728" y="63499"/>
                </a:lnTo>
                <a:lnTo>
                  <a:pt x="5989459" y="76199"/>
                </a:lnTo>
                <a:close/>
              </a:path>
              <a:path w="6086475" h="1714500">
                <a:moveTo>
                  <a:pt x="73914" y="139699"/>
                </a:moveTo>
                <a:lnTo>
                  <a:pt x="42773" y="139699"/>
                </a:lnTo>
                <a:lnTo>
                  <a:pt x="50418" y="126999"/>
                </a:lnTo>
                <a:lnTo>
                  <a:pt x="58674" y="114299"/>
                </a:lnTo>
                <a:lnTo>
                  <a:pt x="67449" y="101599"/>
                </a:lnTo>
                <a:lnTo>
                  <a:pt x="76746" y="88899"/>
                </a:lnTo>
                <a:lnTo>
                  <a:pt x="86537" y="76199"/>
                </a:lnTo>
                <a:lnTo>
                  <a:pt x="136093" y="76199"/>
                </a:lnTo>
                <a:lnTo>
                  <a:pt x="125463" y="88899"/>
                </a:lnTo>
                <a:lnTo>
                  <a:pt x="116281" y="88899"/>
                </a:lnTo>
                <a:lnTo>
                  <a:pt x="106502" y="101599"/>
                </a:lnTo>
                <a:lnTo>
                  <a:pt x="106984" y="101599"/>
                </a:lnTo>
                <a:lnTo>
                  <a:pt x="97662" y="114299"/>
                </a:lnTo>
                <a:lnTo>
                  <a:pt x="89712" y="114299"/>
                </a:lnTo>
                <a:lnTo>
                  <a:pt x="81343" y="126999"/>
                </a:lnTo>
                <a:lnTo>
                  <a:pt x="81762" y="126999"/>
                </a:lnTo>
                <a:lnTo>
                  <a:pt x="73914" y="139699"/>
                </a:lnTo>
                <a:close/>
              </a:path>
              <a:path w="6086475" h="1714500">
                <a:moveTo>
                  <a:pt x="6043498" y="139699"/>
                </a:moveTo>
                <a:lnTo>
                  <a:pt x="6012357" y="139699"/>
                </a:lnTo>
                <a:lnTo>
                  <a:pt x="6004509" y="126999"/>
                </a:lnTo>
                <a:lnTo>
                  <a:pt x="6004928" y="126999"/>
                </a:lnTo>
                <a:lnTo>
                  <a:pt x="5996559" y="114299"/>
                </a:lnTo>
                <a:lnTo>
                  <a:pt x="5988608" y="114299"/>
                </a:lnTo>
                <a:lnTo>
                  <a:pt x="5979287" y="101599"/>
                </a:lnTo>
                <a:lnTo>
                  <a:pt x="5979769" y="101599"/>
                </a:lnTo>
                <a:lnTo>
                  <a:pt x="5969990" y="88899"/>
                </a:lnTo>
                <a:lnTo>
                  <a:pt x="5960808" y="88899"/>
                </a:lnTo>
                <a:lnTo>
                  <a:pt x="5950178" y="76199"/>
                </a:lnTo>
                <a:lnTo>
                  <a:pt x="5999734" y="76199"/>
                </a:lnTo>
                <a:lnTo>
                  <a:pt x="6009525" y="88899"/>
                </a:lnTo>
                <a:lnTo>
                  <a:pt x="6018822" y="101599"/>
                </a:lnTo>
                <a:lnTo>
                  <a:pt x="6027597" y="114299"/>
                </a:lnTo>
                <a:lnTo>
                  <a:pt x="6035852" y="126999"/>
                </a:lnTo>
                <a:lnTo>
                  <a:pt x="6043498" y="139699"/>
                </a:lnTo>
                <a:close/>
              </a:path>
              <a:path w="6086475" h="1714500">
                <a:moveTo>
                  <a:pt x="66967" y="152399"/>
                </a:moveTo>
                <a:lnTo>
                  <a:pt x="35610" y="152399"/>
                </a:lnTo>
                <a:lnTo>
                  <a:pt x="39103" y="139699"/>
                </a:lnTo>
                <a:lnTo>
                  <a:pt x="74295" y="139699"/>
                </a:lnTo>
                <a:lnTo>
                  <a:pt x="66967" y="152399"/>
                </a:lnTo>
                <a:close/>
              </a:path>
              <a:path w="6086475" h="1714500">
                <a:moveTo>
                  <a:pt x="6050661" y="152399"/>
                </a:moveTo>
                <a:lnTo>
                  <a:pt x="6019304" y="152399"/>
                </a:lnTo>
                <a:lnTo>
                  <a:pt x="6011976" y="139699"/>
                </a:lnTo>
                <a:lnTo>
                  <a:pt x="6047168" y="139699"/>
                </a:lnTo>
                <a:lnTo>
                  <a:pt x="6050661" y="152399"/>
                </a:lnTo>
                <a:close/>
              </a:path>
              <a:path w="6086475" h="1714500">
                <a:moveTo>
                  <a:pt x="60629" y="165099"/>
                </a:moveTo>
                <a:lnTo>
                  <a:pt x="29070" y="165099"/>
                </a:lnTo>
                <a:lnTo>
                  <a:pt x="32270" y="152399"/>
                </a:lnTo>
                <a:lnTo>
                  <a:pt x="63957" y="152399"/>
                </a:lnTo>
                <a:lnTo>
                  <a:pt x="60629" y="165099"/>
                </a:lnTo>
                <a:close/>
              </a:path>
              <a:path w="6086475" h="1714500">
                <a:moveTo>
                  <a:pt x="6057201" y="165099"/>
                </a:moveTo>
                <a:lnTo>
                  <a:pt x="6025642" y="165099"/>
                </a:lnTo>
                <a:lnTo>
                  <a:pt x="6022314" y="152399"/>
                </a:lnTo>
                <a:lnTo>
                  <a:pt x="6054001" y="152399"/>
                </a:lnTo>
                <a:lnTo>
                  <a:pt x="6057201" y="165099"/>
                </a:lnTo>
                <a:close/>
              </a:path>
              <a:path w="6086475" h="1714500">
                <a:moveTo>
                  <a:pt x="54737" y="177799"/>
                </a:moveTo>
                <a:lnTo>
                  <a:pt x="23152" y="177799"/>
                </a:lnTo>
                <a:lnTo>
                  <a:pt x="26035" y="165099"/>
                </a:lnTo>
                <a:lnTo>
                  <a:pt x="57785" y="165099"/>
                </a:lnTo>
                <a:lnTo>
                  <a:pt x="54737" y="177799"/>
                </a:lnTo>
                <a:close/>
              </a:path>
              <a:path w="6086475" h="1714500">
                <a:moveTo>
                  <a:pt x="6063119" y="177799"/>
                </a:moveTo>
                <a:lnTo>
                  <a:pt x="6031534" y="177799"/>
                </a:lnTo>
                <a:lnTo>
                  <a:pt x="6028486" y="165099"/>
                </a:lnTo>
                <a:lnTo>
                  <a:pt x="6060236" y="165099"/>
                </a:lnTo>
                <a:lnTo>
                  <a:pt x="6063119" y="177799"/>
                </a:lnTo>
                <a:close/>
              </a:path>
              <a:path w="6086475" h="1714500">
                <a:moveTo>
                  <a:pt x="49403" y="190499"/>
                </a:moveTo>
                <a:lnTo>
                  <a:pt x="17856" y="190499"/>
                </a:lnTo>
                <a:lnTo>
                  <a:pt x="20421" y="177799"/>
                </a:lnTo>
                <a:lnTo>
                  <a:pt x="52146" y="177799"/>
                </a:lnTo>
                <a:lnTo>
                  <a:pt x="49403" y="190499"/>
                </a:lnTo>
                <a:close/>
              </a:path>
              <a:path w="6086475" h="1714500">
                <a:moveTo>
                  <a:pt x="6068415" y="190499"/>
                </a:moveTo>
                <a:lnTo>
                  <a:pt x="6036868" y="190499"/>
                </a:lnTo>
                <a:lnTo>
                  <a:pt x="6034125" y="177799"/>
                </a:lnTo>
                <a:lnTo>
                  <a:pt x="6065850" y="177799"/>
                </a:lnTo>
                <a:lnTo>
                  <a:pt x="6068415" y="190499"/>
                </a:lnTo>
                <a:close/>
              </a:path>
              <a:path w="6086475" h="1714500">
                <a:moveTo>
                  <a:pt x="44627" y="203199"/>
                </a:moveTo>
                <a:lnTo>
                  <a:pt x="13195" y="203199"/>
                </a:lnTo>
                <a:lnTo>
                  <a:pt x="15443" y="190499"/>
                </a:lnTo>
                <a:lnTo>
                  <a:pt x="47066" y="190499"/>
                </a:lnTo>
                <a:lnTo>
                  <a:pt x="44627" y="203199"/>
                </a:lnTo>
                <a:close/>
              </a:path>
              <a:path w="6086475" h="1714500">
                <a:moveTo>
                  <a:pt x="6073076" y="203199"/>
                </a:moveTo>
                <a:lnTo>
                  <a:pt x="6041644" y="203199"/>
                </a:lnTo>
                <a:lnTo>
                  <a:pt x="6039205" y="190499"/>
                </a:lnTo>
                <a:lnTo>
                  <a:pt x="6070828" y="190499"/>
                </a:lnTo>
                <a:lnTo>
                  <a:pt x="6073076" y="203199"/>
                </a:lnTo>
                <a:close/>
              </a:path>
              <a:path w="6086475" h="1714500">
                <a:moveTo>
                  <a:pt x="36842" y="228599"/>
                </a:moveTo>
                <a:lnTo>
                  <a:pt x="7467" y="228599"/>
                </a:lnTo>
                <a:lnTo>
                  <a:pt x="9207" y="215899"/>
                </a:lnTo>
                <a:lnTo>
                  <a:pt x="11125" y="203199"/>
                </a:lnTo>
                <a:lnTo>
                  <a:pt x="42570" y="203199"/>
                </a:lnTo>
                <a:lnTo>
                  <a:pt x="40436" y="215899"/>
                </a:lnTo>
                <a:lnTo>
                  <a:pt x="38658" y="215899"/>
                </a:lnTo>
                <a:lnTo>
                  <a:pt x="36842" y="228599"/>
                </a:lnTo>
                <a:close/>
              </a:path>
              <a:path w="6086475" h="1714500">
                <a:moveTo>
                  <a:pt x="6078804" y="228599"/>
                </a:moveTo>
                <a:lnTo>
                  <a:pt x="6049429" y="228599"/>
                </a:lnTo>
                <a:lnTo>
                  <a:pt x="6047613" y="215899"/>
                </a:lnTo>
                <a:lnTo>
                  <a:pt x="6045835" y="215899"/>
                </a:lnTo>
                <a:lnTo>
                  <a:pt x="6043701" y="203199"/>
                </a:lnTo>
                <a:lnTo>
                  <a:pt x="6075146" y="203199"/>
                </a:lnTo>
                <a:lnTo>
                  <a:pt x="6077064" y="215899"/>
                </a:lnTo>
                <a:lnTo>
                  <a:pt x="6078804" y="228599"/>
                </a:lnTo>
                <a:close/>
              </a:path>
              <a:path w="6086475" h="1714500">
                <a:moveTo>
                  <a:pt x="33870" y="241299"/>
                </a:moveTo>
                <a:lnTo>
                  <a:pt x="4521" y="241299"/>
                </a:lnTo>
                <a:lnTo>
                  <a:pt x="5905" y="228599"/>
                </a:lnTo>
                <a:lnTo>
                  <a:pt x="35356" y="228599"/>
                </a:lnTo>
                <a:lnTo>
                  <a:pt x="33870" y="241299"/>
                </a:lnTo>
                <a:close/>
              </a:path>
              <a:path w="6086475" h="1714500">
                <a:moveTo>
                  <a:pt x="6081750" y="241299"/>
                </a:moveTo>
                <a:lnTo>
                  <a:pt x="6052400" y="241299"/>
                </a:lnTo>
                <a:lnTo>
                  <a:pt x="6050915" y="228599"/>
                </a:lnTo>
                <a:lnTo>
                  <a:pt x="6080366" y="228599"/>
                </a:lnTo>
                <a:lnTo>
                  <a:pt x="6081750" y="241299"/>
                </a:lnTo>
                <a:close/>
              </a:path>
              <a:path w="6086475" h="1714500">
                <a:moveTo>
                  <a:pt x="31521" y="253999"/>
                </a:moveTo>
                <a:lnTo>
                  <a:pt x="2273" y="253999"/>
                </a:lnTo>
                <a:lnTo>
                  <a:pt x="3302" y="241299"/>
                </a:lnTo>
                <a:lnTo>
                  <a:pt x="32677" y="241299"/>
                </a:lnTo>
                <a:lnTo>
                  <a:pt x="31521" y="253999"/>
                </a:lnTo>
                <a:close/>
              </a:path>
              <a:path w="6086475" h="1714500">
                <a:moveTo>
                  <a:pt x="6083998" y="253999"/>
                </a:moveTo>
                <a:lnTo>
                  <a:pt x="6054750" y="253999"/>
                </a:lnTo>
                <a:lnTo>
                  <a:pt x="6053594" y="241299"/>
                </a:lnTo>
                <a:lnTo>
                  <a:pt x="6082969" y="241299"/>
                </a:lnTo>
                <a:lnTo>
                  <a:pt x="6083998" y="253999"/>
                </a:lnTo>
                <a:close/>
              </a:path>
              <a:path w="6086475" h="1714500">
                <a:moveTo>
                  <a:pt x="28816" y="279399"/>
                </a:moveTo>
                <a:lnTo>
                  <a:pt x="279" y="279399"/>
                </a:lnTo>
                <a:lnTo>
                  <a:pt x="762" y="266699"/>
                </a:lnTo>
                <a:lnTo>
                  <a:pt x="1422" y="253999"/>
                </a:lnTo>
                <a:lnTo>
                  <a:pt x="30645" y="253999"/>
                </a:lnTo>
                <a:lnTo>
                  <a:pt x="29832" y="266699"/>
                </a:lnTo>
                <a:lnTo>
                  <a:pt x="29260" y="266699"/>
                </a:lnTo>
                <a:lnTo>
                  <a:pt x="28816" y="279399"/>
                </a:lnTo>
                <a:close/>
              </a:path>
              <a:path w="6086475" h="1714500">
                <a:moveTo>
                  <a:pt x="6085992" y="279399"/>
                </a:moveTo>
                <a:lnTo>
                  <a:pt x="6057455" y="279399"/>
                </a:lnTo>
                <a:lnTo>
                  <a:pt x="6057011" y="266699"/>
                </a:lnTo>
                <a:lnTo>
                  <a:pt x="6056439" y="266699"/>
                </a:lnTo>
                <a:lnTo>
                  <a:pt x="6055626" y="253999"/>
                </a:lnTo>
                <a:lnTo>
                  <a:pt x="6084849" y="253999"/>
                </a:lnTo>
                <a:lnTo>
                  <a:pt x="6085509" y="266699"/>
                </a:lnTo>
                <a:lnTo>
                  <a:pt x="6085992" y="279399"/>
                </a:lnTo>
                <a:close/>
              </a:path>
              <a:path w="6086475" h="1714500">
                <a:moveTo>
                  <a:pt x="28829" y="1435100"/>
                </a:moveTo>
                <a:lnTo>
                  <a:pt x="279" y="1435100"/>
                </a:lnTo>
                <a:lnTo>
                  <a:pt x="0" y="1422400"/>
                </a:lnTo>
                <a:lnTo>
                  <a:pt x="0" y="279399"/>
                </a:lnTo>
                <a:lnTo>
                  <a:pt x="28562" y="279399"/>
                </a:lnTo>
                <a:lnTo>
                  <a:pt x="28549" y="1422400"/>
                </a:lnTo>
                <a:lnTo>
                  <a:pt x="28829" y="1435100"/>
                </a:lnTo>
                <a:close/>
              </a:path>
              <a:path w="6086475" h="1714500">
                <a:moveTo>
                  <a:pt x="6085992" y="1435100"/>
                </a:moveTo>
                <a:lnTo>
                  <a:pt x="6057442" y="1435100"/>
                </a:lnTo>
                <a:lnTo>
                  <a:pt x="6057722" y="1422400"/>
                </a:lnTo>
                <a:lnTo>
                  <a:pt x="6057709" y="279399"/>
                </a:lnTo>
                <a:lnTo>
                  <a:pt x="6086271" y="279399"/>
                </a:lnTo>
                <a:lnTo>
                  <a:pt x="6086271" y="1422400"/>
                </a:lnTo>
                <a:lnTo>
                  <a:pt x="6085992" y="1435100"/>
                </a:lnTo>
                <a:close/>
              </a:path>
              <a:path w="6086475" h="1714500">
                <a:moveTo>
                  <a:pt x="29870" y="1447800"/>
                </a:moveTo>
                <a:lnTo>
                  <a:pt x="1422" y="1447800"/>
                </a:lnTo>
                <a:lnTo>
                  <a:pt x="762" y="1435100"/>
                </a:lnTo>
                <a:lnTo>
                  <a:pt x="29235" y="1435100"/>
                </a:lnTo>
                <a:lnTo>
                  <a:pt x="29870" y="1447800"/>
                </a:lnTo>
                <a:close/>
              </a:path>
              <a:path w="6086475" h="1714500">
                <a:moveTo>
                  <a:pt x="6084849" y="1447800"/>
                </a:moveTo>
                <a:lnTo>
                  <a:pt x="6056401" y="1447800"/>
                </a:lnTo>
                <a:lnTo>
                  <a:pt x="6057036" y="1435100"/>
                </a:lnTo>
                <a:lnTo>
                  <a:pt x="6085509" y="1435100"/>
                </a:lnTo>
                <a:lnTo>
                  <a:pt x="6084849" y="1447800"/>
                </a:lnTo>
                <a:close/>
              </a:path>
              <a:path w="6086475" h="1714500">
                <a:moveTo>
                  <a:pt x="33934" y="1473200"/>
                </a:moveTo>
                <a:lnTo>
                  <a:pt x="4521" y="1473200"/>
                </a:lnTo>
                <a:lnTo>
                  <a:pt x="3302" y="1460500"/>
                </a:lnTo>
                <a:lnTo>
                  <a:pt x="2273" y="1447800"/>
                </a:lnTo>
                <a:lnTo>
                  <a:pt x="30594" y="1447800"/>
                </a:lnTo>
                <a:lnTo>
                  <a:pt x="31584" y="1460500"/>
                </a:lnTo>
                <a:lnTo>
                  <a:pt x="32613" y="1460500"/>
                </a:lnTo>
                <a:lnTo>
                  <a:pt x="33934" y="1473200"/>
                </a:lnTo>
                <a:close/>
              </a:path>
              <a:path w="6086475" h="1714500">
                <a:moveTo>
                  <a:pt x="6081750" y="1473200"/>
                </a:moveTo>
                <a:lnTo>
                  <a:pt x="6052337" y="1473200"/>
                </a:lnTo>
                <a:lnTo>
                  <a:pt x="6053658" y="1460500"/>
                </a:lnTo>
                <a:lnTo>
                  <a:pt x="6054686" y="1460500"/>
                </a:lnTo>
                <a:lnTo>
                  <a:pt x="6055677" y="1447800"/>
                </a:lnTo>
                <a:lnTo>
                  <a:pt x="6083998" y="1447800"/>
                </a:lnTo>
                <a:lnTo>
                  <a:pt x="6082969" y="1460500"/>
                </a:lnTo>
                <a:lnTo>
                  <a:pt x="6081750" y="1473200"/>
                </a:lnTo>
                <a:close/>
              </a:path>
              <a:path w="6086475" h="1714500">
                <a:moveTo>
                  <a:pt x="36931" y="1485900"/>
                </a:moveTo>
                <a:lnTo>
                  <a:pt x="7467" y="1485900"/>
                </a:lnTo>
                <a:lnTo>
                  <a:pt x="5905" y="1473200"/>
                </a:lnTo>
                <a:lnTo>
                  <a:pt x="35280" y="1473200"/>
                </a:lnTo>
                <a:lnTo>
                  <a:pt x="36931" y="1485900"/>
                </a:lnTo>
                <a:close/>
              </a:path>
              <a:path w="6086475" h="1714500">
                <a:moveTo>
                  <a:pt x="6078804" y="1485900"/>
                </a:moveTo>
                <a:lnTo>
                  <a:pt x="6049340" y="1485900"/>
                </a:lnTo>
                <a:lnTo>
                  <a:pt x="6050991" y="1473200"/>
                </a:lnTo>
                <a:lnTo>
                  <a:pt x="6080366" y="1473200"/>
                </a:lnTo>
                <a:lnTo>
                  <a:pt x="6078804" y="1485900"/>
                </a:lnTo>
                <a:close/>
              </a:path>
              <a:path w="6086475" h="1714500">
                <a:moveTo>
                  <a:pt x="40538" y="1498600"/>
                </a:moveTo>
                <a:lnTo>
                  <a:pt x="11125" y="1498600"/>
                </a:lnTo>
                <a:lnTo>
                  <a:pt x="9207" y="1485900"/>
                </a:lnTo>
                <a:lnTo>
                  <a:pt x="38557" y="1485900"/>
                </a:lnTo>
                <a:lnTo>
                  <a:pt x="40538" y="1498600"/>
                </a:lnTo>
                <a:close/>
              </a:path>
              <a:path w="6086475" h="1714500">
                <a:moveTo>
                  <a:pt x="6075146" y="1498600"/>
                </a:moveTo>
                <a:lnTo>
                  <a:pt x="6045733" y="1498600"/>
                </a:lnTo>
                <a:lnTo>
                  <a:pt x="6047714" y="1485900"/>
                </a:lnTo>
                <a:lnTo>
                  <a:pt x="6077064" y="1485900"/>
                </a:lnTo>
                <a:lnTo>
                  <a:pt x="6075146" y="1498600"/>
                </a:lnTo>
                <a:close/>
              </a:path>
              <a:path w="6086475" h="1714500">
                <a:moveTo>
                  <a:pt x="44742" y="1511300"/>
                </a:moveTo>
                <a:lnTo>
                  <a:pt x="15443" y="1511300"/>
                </a:lnTo>
                <a:lnTo>
                  <a:pt x="13195" y="1498600"/>
                </a:lnTo>
                <a:lnTo>
                  <a:pt x="42456" y="1498600"/>
                </a:lnTo>
                <a:lnTo>
                  <a:pt x="44742" y="1511300"/>
                </a:lnTo>
                <a:close/>
              </a:path>
              <a:path w="6086475" h="1714500">
                <a:moveTo>
                  <a:pt x="6070828" y="1511300"/>
                </a:moveTo>
                <a:lnTo>
                  <a:pt x="6041529" y="1511300"/>
                </a:lnTo>
                <a:lnTo>
                  <a:pt x="6043815" y="1498600"/>
                </a:lnTo>
                <a:lnTo>
                  <a:pt x="6073076" y="1498600"/>
                </a:lnTo>
                <a:lnTo>
                  <a:pt x="6070828" y="1511300"/>
                </a:lnTo>
                <a:close/>
              </a:path>
              <a:path w="6086475" h="1714500">
                <a:moveTo>
                  <a:pt x="54889" y="1536700"/>
                </a:moveTo>
                <a:lnTo>
                  <a:pt x="23152" y="1536700"/>
                </a:lnTo>
                <a:lnTo>
                  <a:pt x="20421" y="1524000"/>
                </a:lnTo>
                <a:lnTo>
                  <a:pt x="17856" y="1511300"/>
                </a:lnTo>
                <a:lnTo>
                  <a:pt x="46939" y="1511300"/>
                </a:lnTo>
                <a:lnTo>
                  <a:pt x="49530" y="1524000"/>
                </a:lnTo>
                <a:lnTo>
                  <a:pt x="52006" y="1524000"/>
                </a:lnTo>
                <a:lnTo>
                  <a:pt x="54889" y="1536700"/>
                </a:lnTo>
                <a:close/>
              </a:path>
              <a:path w="6086475" h="1714500">
                <a:moveTo>
                  <a:pt x="6063119" y="1536700"/>
                </a:moveTo>
                <a:lnTo>
                  <a:pt x="6031382" y="1536700"/>
                </a:lnTo>
                <a:lnTo>
                  <a:pt x="6034265" y="1524000"/>
                </a:lnTo>
                <a:lnTo>
                  <a:pt x="6036741" y="1524000"/>
                </a:lnTo>
                <a:lnTo>
                  <a:pt x="6039332" y="1511300"/>
                </a:lnTo>
                <a:lnTo>
                  <a:pt x="6068415" y="1511300"/>
                </a:lnTo>
                <a:lnTo>
                  <a:pt x="6065850" y="1524000"/>
                </a:lnTo>
                <a:lnTo>
                  <a:pt x="6063119" y="1536700"/>
                </a:lnTo>
                <a:close/>
              </a:path>
              <a:path w="6086475" h="1714500">
                <a:moveTo>
                  <a:pt x="60794" y="1549400"/>
                </a:moveTo>
                <a:lnTo>
                  <a:pt x="29070" y="1549400"/>
                </a:lnTo>
                <a:lnTo>
                  <a:pt x="26035" y="1536700"/>
                </a:lnTo>
                <a:lnTo>
                  <a:pt x="57619" y="1536700"/>
                </a:lnTo>
                <a:lnTo>
                  <a:pt x="60794" y="1549400"/>
                </a:lnTo>
                <a:close/>
              </a:path>
              <a:path w="6086475" h="1714500">
                <a:moveTo>
                  <a:pt x="63957" y="1549400"/>
                </a:moveTo>
                <a:lnTo>
                  <a:pt x="60794" y="1549400"/>
                </a:lnTo>
                <a:lnTo>
                  <a:pt x="60629" y="1536700"/>
                </a:lnTo>
                <a:lnTo>
                  <a:pt x="63957" y="1549400"/>
                </a:lnTo>
                <a:close/>
              </a:path>
              <a:path w="6086475" h="1714500">
                <a:moveTo>
                  <a:pt x="6025464" y="1549400"/>
                </a:moveTo>
                <a:lnTo>
                  <a:pt x="6022314" y="1549400"/>
                </a:lnTo>
                <a:lnTo>
                  <a:pt x="6025642" y="1536700"/>
                </a:lnTo>
                <a:lnTo>
                  <a:pt x="6025464" y="1549400"/>
                </a:lnTo>
                <a:close/>
              </a:path>
              <a:path w="6086475" h="1714500">
                <a:moveTo>
                  <a:pt x="6057201" y="1549400"/>
                </a:moveTo>
                <a:lnTo>
                  <a:pt x="6025464" y="1549400"/>
                </a:lnTo>
                <a:lnTo>
                  <a:pt x="6028651" y="1536700"/>
                </a:lnTo>
                <a:lnTo>
                  <a:pt x="6060236" y="1536700"/>
                </a:lnTo>
                <a:lnTo>
                  <a:pt x="6057201" y="1549400"/>
                </a:lnTo>
                <a:close/>
              </a:path>
              <a:path w="6086475" h="1714500">
                <a:moveTo>
                  <a:pt x="74295" y="1562100"/>
                </a:moveTo>
                <a:lnTo>
                  <a:pt x="35610" y="1562100"/>
                </a:lnTo>
                <a:lnTo>
                  <a:pt x="32270" y="1549400"/>
                </a:lnTo>
                <a:lnTo>
                  <a:pt x="66967" y="1549400"/>
                </a:lnTo>
                <a:lnTo>
                  <a:pt x="74295" y="1562100"/>
                </a:lnTo>
                <a:close/>
              </a:path>
              <a:path w="6086475" h="1714500">
                <a:moveTo>
                  <a:pt x="6050661" y="1562100"/>
                </a:moveTo>
                <a:lnTo>
                  <a:pt x="6011976" y="1562100"/>
                </a:lnTo>
                <a:lnTo>
                  <a:pt x="6019304" y="1549400"/>
                </a:lnTo>
                <a:lnTo>
                  <a:pt x="6054001" y="1549400"/>
                </a:lnTo>
                <a:lnTo>
                  <a:pt x="6050661" y="1562100"/>
                </a:lnTo>
                <a:close/>
              </a:path>
              <a:path w="6086475" h="1714500">
                <a:moveTo>
                  <a:pt x="81762" y="1574800"/>
                </a:moveTo>
                <a:lnTo>
                  <a:pt x="42773" y="1574800"/>
                </a:lnTo>
                <a:lnTo>
                  <a:pt x="39103" y="1562100"/>
                </a:lnTo>
                <a:lnTo>
                  <a:pt x="73914" y="1562100"/>
                </a:lnTo>
                <a:lnTo>
                  <a:pt x="81762" y="1574800"/>
                </a:lnTo>
                <a:close/>
              </a:path>
              <a:path w="6086475" h="1714500">
                <a:moveTo>
                  <a:pt x="6043498" y="1574800"/>
                </a:moveTo>
                <a:lnTo>
                  <a:pt x="6004509" y="1574800"/>
                </a:lnTo>
                <a:lnTo>
                  <a:pt x="6012357" y="1562100"/>
                </a:lnTo>
                <a:lnTo>
                  <a:pt x="6047168" y="1562100"/>
                </a:lnTo>
                <a:lnTo>
                  <a:pt x="6043498" y="1574800"/>
                </a:lnTo>
                <a:close/>
              </a:path>
              <a:path w="6086475" h="1714500">
                <a:moveTo>
                  <a:pt x="146583" y="1638300"/>
                </a:moveTo>
                <a:lnTo>
                  <a:pt x="96812" y="1638300"/>
                </a:lnTo>
                <a:lnTo>
                  <a:pt x="86537" y="1625600"/>
                </a:lnTo>
                <a:lnTo>
                  <a:pt x="76746" y="1612900"/>
                </a:lnTo>
                <a:lnTo>
                  <a:pt x="67449" y="1600200"/>
                </a:lnTo>
                <a:lnTo>
                  <a:pt x="58674" y="1587500"/>
                </a:lnTo>
                <a:lnTo>
                  <a:pt x="50418" y="1574800"/>
                </a:lnTo>
                <a:lnTo>
                  <a:pt x="81343" y="1574800"/>
                </a:lnTo>
                <a:lnTo>
                  <a:pt x="89712" y="1587500"/>
                </a:lnTo>
                <a:lnTo>
                  <a:pt x="89268" y="1587500"/>
                </a:lnTo>
                <a:lnTo>
                  <a:pt x="98120" y="1600200"/>
                </a:lnTo>
                <a:lnTo>
                  <a:pt x="106502" y="1600200"/>
                </a:lnTo>
                <a:lnTo>
                  <a:pt x="116281" y="1612900"/>
                </a:lnTo>
                <a:lnTo>
                  <a:pt x="115773" y="1612900"/>
                </a:lnTo>
                <a:lnTo>
                  <a:pt x="125984" y="1625600"/>
                </a:lnTo>
                <a:lnTo>
                  <a:pt x="135547" y="1625600"/>
                </a:lnTo>
                <a:lnTo>
                  <a:pt x="146583" y="1638300"/>
                </a:lnTo>
                <a:close/>
              </a:path>
              <a:path w="6086475" h="1714500">
                <a:moveTo>
                  <a:pt x="5989459" y="1638300"/>
                </a:moveTo>
                <a:lnTo>
                  <a:pt x="5939688" y="1638300"/>
                </a:lnTo>
                <a:lnTo>
                  <a:pt x="5950724" y="1625600"/>
                </a:lnTo>
                <a:lnTo>
                  <a:pt x="5960275" y="1625600"/>
                </a:lnTo>
                <a:lnTo>
                  <a:pt x="5970498" y="1612900"/>
                </a:lnTo>
                <a:lnTo>
                  <a:pt x="5969990" y="1612900"/>
                </a:lnTo>
                <a:lnTo>
                  <a:pt x="5979769" y="1600200"/>
                </a:lnTo>
                <a:lnTo>
                  <a:pt x="5988151" y="1600200"/>
                </a:lnTo>
                <a:lnTo>
                  <a:pt x="5997003" y="1587500"/>
                </a:lnTo>
                <a:lnTo>
                  <a:pt x="5996559" y="1587500"/>
                </a:lnTo>
                <a:lnTo>
                  <a:pt x="6004928" y="1574800"/>
                </a:lnTo>
                <a:lnTo>
                  <a:pt x="6035852" y="1574800"/>
                </a:lnTo>
                <a:lnTo>
                  <a:pt x="6027597" y="1587500"/>
                </a:lnTo>
                <a:lnTo>
                  <a:pt x="6018822" y="1600200"/>
                </a:lnTo>
                <a:lnTo>
                  <a:pt x="6009525" y="1612900"/>
                </a:lnTo>
                <a:lnTo>
                  <a:pt x="5999734" y="1625600"/>
                </a:lnTo>
                <a:lnTo>
                  <a:pt x="5989459" y="1638300"/>
                </a:lnTo>
                <a:close/>
              </a:path>
              <a:path w="6086475" h="1714500">
                <a:moveTo>
                  <a:pt x="185902" y="1663700"/>
                </a:moveTo>
                <a:lnTo>
                  <a:pt x="130314" y="1663700"/>
                </a:lnTo>
                <a:lnTo>
                  <a:pt x="118706" y="1651000"/>
                </a:lnTo>
                <a:lnTo>
                  <a:pt x="107543" y="1638300"/>
                </a:lnTo>
                <a:lnTo>
                  <a:pt x="156997" y="1638300"/>
                </a:lnTo>
                <a:lnTo>
                  <a:pt x="162852" y="1651000"/>
                </a:lnTo>
                <a:lnTo>
                  <a:pt x="179705" y="1651000"/>
                </a:lnTo>
                <a:lnTo>
                  <a:pt x="185902" y="1663700"/>
                </a:lnTo>
                <a:close/>
              </a:path>
              <a:path w="6086475" h="1714500">
                <a:moveTo>
                  <a:pt x="5955957" y="1663700"/>
                </a:moveTo>
                <a:lnTo>
                  <a:pt x="5900369" y="1663700"/>
                </a:lnTo>
                <a:lnTo>
                  <a:pt x="5906566" y="1651000"/>
                </a:lnTo>
                <a:lnTo>
                  <a:pt x="5923419" y="1651000"/>
                </a:lnTo>
                <a:lnTo>
                  <a:pt x="5929274" y="1638300"/>
                </a:lnTo>
                <a:lnTo>
                  <a:pt x="5978728" y="1638300"/>
                </a:lnTo>
                <a:lnTo>
                  <a:pt x="5967564" y="1651000"/>
                </a:lnTo>
                <a:lnTo>
                  <a:pt x="5955957" y="1663700"/>
                </a:lnTo>
                <a:close/>
              </a:path>
              <a:path w="6086475" h="1714500">
                <a:moveTo>
                  <a:pt x="216408" y="1676400"/>
                </a:moveTo>
                <a:lnTo>
                  <a:pt x="148462" y="1676400"/>
                </a:lnTo>
                <a:lnTo>
                  <a:pt x="142240" y="1663700"/>
                </a:lnTo>
                <a:lnTo>
                  <a:pt x="209829" y="1663700"/>
                </a:lnTo>
                <a:lnTo>
                  <a:pt x="216408" y="1676400"/>
                </a:lnTo>
                <a:close/>
              </a:path>
              <a:path w="6086475" h="1714500">
                <a:moveTo>
                  <a:pt x="5937808" y="1676400"/>
                </a:moveTo>
                <a:lnTo>
                  <a:pt x="5869863" y="1676400"/>
                </a:lnTo>
                <a:lnTo>
                  <a:pt x="5876442" y="1663700"/>
                </a:lnTo>
                <a:lnTo>
                  <a:pt x="5944031" y="1663700"/>
                </a:lnTo>
                <a:lnTo>
                  <a:pt x="5937808" y="1676400"/>
                </a:lnTo>
                <a:close/>
              </a:path>
              <a:path w="6086475" h="1714500">
                <a:moveTo>
                  <a:pt x="295897" y="1689100"/>
                </a:moveTo>
                <a:lnTo>
                  <a:pt x="173964" y="1689100"/>
                </a:lnTo>
                <a:lnTo>
                  <a:pt x="167462" y="1676400"/>
                </a:lnTo>
                <a:lnTo>
                  <a:pt x="288632" y="1676400"/>
                </a:lnTo>
                <a:lnTo>
                  <a:pt x="295897" y="1689100"/>
                </a:lnTo>
                <a:close/>
              </a:path>
              <a:path w="6086475" h="1714500">
                <a:moveTo>
                  <a:pt x="5912307" y="1689100"/>
                </a:moveTo>
                <a:lnTo>
                  <a:pt x="5790374" y="1689100"/>
                </a:lnTo>
                <a:lnTo>
                  <a:pt x="5797638" y="1676400"/>
                </a:lnTo>
                <a:lnTo>
                  <a:pt x="5918809" y="1676400"/>
                </a:lnTo>
                <a:lnTo>
                  <a:pt x="5912307" y="1689100"/>
                </a:lnTo>
                <a:close/>
              </a:path>
              <a:path w="6086475" h="1714500">
                <a:moveTo>
                  <a:pt x="5885434" y="1701800"/>
                </a:moveTo>
                <a:lnTo>
                  <a:pt x="200837" y="1701800"/>
                </a:lnTo>
                <a:lnTo>
                  <a:pt x="194005" y="1689100"/>
                </a:lnTo>
                <a:lnTo>
                  <a:pt x="5892266" y="1689100"/>
                </a:lnTo>
                <a:lnTo>
                  <a:pt x="5885434" y="1701800"/>
                </a:lnTo>
                <a:close/>
              </a:path>
              <a:path w="6086475" h="1714500">
                <a:moveTo>
                  <a:pt x="5828220" y="1714500"/>
                </a:moveTo>
                <a:lnTo>
                  <a:pt x="258051" y="1714500"/>
                </a:lnTo>
                <a:lnTo>
                  <a:pt x="250685" y="1701800"/>
                </a:lnTo>
                <a:lnTo>
                  <a:pt x="5835586" y="1701800"/>
                </a:lnTo>
                <a:lnTo>
                  <a:pt x="5828220" y="1714500"/>
                </a:lnTo>
                <a:close/>
              </a:path>
            </a:pathLst>
          </a:custGeom>
          <a:solidFill>
            <a:srgbClr val="27313A"/>
          </a:solidFill>
        </p:spPr>
        <p:txBody>
          <a:bodyPr wrap="square" lIns="0" tIns="0" rIns="0" bIns="0" rtlCol="0"/>
          <a:lstStyle/>
          <a:p>
            <a:endParaRPr>
              <a:cs typeface="+mn-ea"/>
              <a:sym typeface="+mn-lt"/>
            </a:endParaRPr>
          </a:p>
        </p:txBody>
      </p:sp>
      <p:sp>
        <p:nvSpPr>
          <p:cNvPr id="3" name="object 3"/>
          <p:cNvSpPr txBox="1"/>
          <p:nvPr/>
        </p:nvSpPr>
        <p:spPr>
          <a:xfrm>
            <a:off x="1725929" y="1379563"/>
            <a:ext cx="4902835" cy="998350"/>
          </a:xfrm>
          <a:prstGeom prst="rect">
            <a:avLst/>
          </a:prstGeom>
        </p:spPr>
        <p:txBody>
          <a:bodyPr vert="horz" wrap="square" lIns="0" tIns="13335" rIns="0" bIns="0" rtlCol="0">
            <a:spAutoFit/>
          </a:bodyPr>
          <a:lstStyle/>
          <a:p>
            <a:pPr marL="12700">
              <a:spcBef>
                <a:spcPts val="105"/>
              </a:spcBef>
            </a:pPr>
            <a:r>
              <a:rPr sz="3200" b="1" dirty="0">
                <a:solidFill>
                  <a:srgbClr val="EA542B"/>
                </a:solidFill>
                <a:cs typeface="+mn-ea"/>
                <a:sym typeface="+mn-lt"/>
              </a:rPr>
              <a:t>三：认真接受安全生产教</a:t>
            </a:r>
            <a:r>
              <a:rPr sz="3200" b="1" spc="5" dirty="0">
                <a:solidFill>
                  <a:srgbClr val="EA542B"/>
                </a:solidFill>
                <a:cs typeface="+mn-ea"/>
                <a:sym typeface="+mn-lt"/>
              </a:rPr>
              <a:t>育</a:t>
            </a:r>
            <a:endParaRPr sz="3200">
              <a:cs typeface="+mn-ea"/>
              <a:sym typeface="+mn-lt"/>
            </a:endParaRPr>
          </a:p>
        </p:txBody>
      </p:sp>
      <p:sp>
        <p:nvSpPr>
          <p:cNvPr id="4" name="object 4"/>
          <p:cNvSpPr/>
          <p:nvPr/>
        </p:nvSpPr>
        <p:spPr>
          <a:xfrm>
            <a:off x="7345682" y="2699004"/>
            <a:ext cx="4212335" cy="3108960"/>
          </a:xfrm>
          <a:prstGeom prst="rect">
            <a:avLst/>
          </a:prstGeom>
          <a:blipFill>
            <a:blip r:embed="rId2" cstate="print"/>
            <a:stretch>
              <a:fillRect/>
            </a:stretch>
          </a:blipFill>
        </p:spPr>
        <p:txBody>
          <a:bodyPr wrap="square" lIns="0" tIns="0" rIns="0" bIns="0" rtlCol="0"/>
          <a:lstStyle/>
          <a:p>
            <a:endParaRPr>
              <a:cs typeface="+mn-ea"/>
              <a:sym typeface="+mn-lt"/>
            </a:endParaRPr>
          </a:p>
        </p:txBody>
      </p:sp>
      <p:sp>
        <p:nvSpPr>
          <p:cNvPr id="6" name="object 6"/>
          <p:cNvSpPr/>
          <p:nvPr/>
        </p:nvSpPr>
        <p:spPr>
          <a:xfrm>
            <a:off x="1130809" y="1482852"/>
            <a:ext cx="363220" cy="421005"/>
          </a:xfrm>
          <a:custGeom>
            <a:avLst/>
            <a:gdLst/>
            <a:ahLst/>
            <a:cxnLst/>
            <a:rect l="l" t="t" r="r" b="b"/>
            <a:pathLst>
              <a:path w="363219" h="421005">
                <a:moveTo>
                  <a:pt x="0" y="420624"/>
                </a:moveTo>
                <a:lnTo>
                  <a:pt x="0" y="0"/>
                </a:lnTo>
                <a:lnTo>
                  <a:pt x="362711" y="210312"/>
                </a:lnTo>
                <a:lnTo>
                  <a:pt x="0" y="420624"/>
                </a:lnTo>
                <a:close/>
              </a:path>
            </a:pathLst>
          </a:custGeom>
          <a:solidFill>
            <a:srgbClr val="394653"/>
          </a:solidFill>
        </p:spPr>
        <p:txBody>
          <a:bodyPr wrap="square" lIns="0" tIns="0" rIns="0" bIns="0" rtlCol="0"/>
          <a:lstStyle/>
          <a:p>
            <a:endParaRPr>
              <a:cs typeface="+mn-ea"/>
              <a:sym typeface="+mn-lt"/>
            </a:endParaRPr>
          </a:p>
        </p:txBody>
      </p:sp>
      <p:sp>
        <p:nvSpPr>
          <p:cNvPr id="7" name="object 7"/>
          <p:cNvSpPr/>
          <p:nvPr/>
        </p:nvSpPr>
        <p:spPr>
          <a:xfrm>
            <a:off x="1312165" y="3317748"/>
            <a:ext cx="1725295" cy="588645"/>
          </a:xfrm>
          <a:custGeom>
            <a:avLst/>
            <a:gdLst/>
            <a:ahLst/>
            <a:cxnLst/>
            <a:rect l="l" t="t" r="r" b="b"/>
            <a:pathLst>
              <a:path w="1725295" h="588645">
                <a:moveTo>
                  <a:pt x="1627632" y="588263"/>
                </a:moveTo>
                <a:lnTo>
                  <a:pt x="99060" y="588263"/>
                </a:lnTo>
                <a:lnTo>
                  <a:pt x="60509" y="580833"/>
                </a:lnTo>
                <a:lnTo>
                  <a:pt x="29103" y="559960"/>
                </a:lnTo>
                <a:lnTo>
                  <a:pt x="7911" y="528854"/>
                </a:lnTo>
                <a:lnTo>
                  <a:pt x="0" y="490727"/>
                </a:lnTo>
                <a:lnTo>
                  <a:pt x="0" y="97536"/>
                </a:lnTo>
                <a:lnTo>
                  <a:pt x="7911" y="59752"/>
                </a:lnTo>
                <a:lnTo>
                  <a:pt x="29103" y="28760"/>
                </a:lnTo>
                <a:lnTo>
                  <a:pt x="60509" y="7772"/>
                </a:lnTo>
                <a:lnTo>
                  <a:pt x="99060" y="0"/>
                </a:lnTo>
                <a:lnTo>
                  <a:pt x="1627632" y="0"/>
                </a:lnTo>
                <a:lnTo>
                  <a:pt x="1665471" y="7772"/>
                </a:lnTo>
                <a:lnTo>
                  <a:pt x="1696478" y="28760"/>
                </a:lnTo>
                <a:lnTo>
                  <a:pt x="1717446" y="59752"/>
                </a:lnTo>
                <a:lnTo>
                  <a:pt x="1725168" y="97536"/>
                </a:lnTo>
                <a:lnTo>
                  <a:pt x="1725168" y="490727"/>
                </a:lnTo>
                <a:lnTo>
                  <a:pt x="1717446" y="528854"/>
                </a:lnTo>
                <a:lnTo>
                  <a:pt x="1696478" y="559960"/>
                </a:lnTo>
                <a:lnTo>
                  <a:pt x="1665471" y="580833"/>
                </a:lnTo>
                <a:lnTo>
                  <a:pt x="1627632" y="588263"/>
                </a:lnTo>
                <a:close/>
              </a:path>
            </a:pathLst>
          </a:custGeom>
          <a:solidFill>
            <a:srgbClr val="00929F"/>
          </a:solidFill>
        </p:spPr>
        <p:txBody>
          <a:bodyPr wrap="square" lIns="0" tIns="0" rIns="0" bIns="0" rtlCol="0"/>
          <a:lstStyle/>
          <a:p>
            <a:endParaRPr>
              <a:cs typeface="+mn-ea"/>
              <a:sym typeface="+mn-lt"/>
            </a:endParaRPr>
          </a:p>
        </p:txBody>
      </p:sp>
      <p:sp>
        <p:nvSpPr>
          <p:cNvPr id="8" name="object 8"/>
          <p:cNvSpPr/>
          <p:nvPr/>
        </p:nvSpPr>
        <p:spPr>
          <a:xfrm>
            <a:off x="3268981" y="3317748"/>
            <a:ext cx="1724025" cy="588645"/>
          </a:xfrm>
          <a:custGeom>
            <a:avLst/>
            <a:gdLst/>
            <a:ahLst/>
            <a:cxnLst/>
            <a:rect l="l" t="t" r="r" b="b"/>
            <a:pathLst>
              <a:path w="1724025" h="588645">
                <a:moveTo>
                  <a:pt x="1626108" y="588263"/>
                </a:moveTo>
                <a:lnTo>
                  <a:pt x="97536" y="588263"/>
                </a:lnTo>
                <a:lnTo>
                  <a:pt x="59294" y="580833"/>
                </a:lnTo>
                <a:lnTo>
                  <a:pt x="28151" y="559960"/>
                </a:lnTo>
                <a:lnTo>
                  <a:pt x="7315" y="528854"/>
                </a:lnTo>
                <a:lnTo>
                  <a:pt x="0" y="490727"/>
                </a:lnTo>
                <a:lnTo>
                  <a:pt x="0" y="97536"/>
                </a:lnTo>
                <a:lnTo>
                  <a:pt x="7315" y="59752"/>
                </a:lnTo>
                <a:lnTo>
                  <a:pt x="28151" y="28760"/>
                </a:lnTo>
                <a:lnTo>
                  <a:pt x="59294" y="7772"/>
                </a:lnTo>
                <a:lnTo>
                  <a:pt x="97536" y="0"/>
                </a:lnTo>
                <a:lnTo>
                  <a:pt x="1626108" y="0"/>
                </a:lnTo>
                <a:lnTo>
                  <a:pt x="1664233" y="7772"/>
                </a:lnTo>
                <a:lnTo>
                  <a:pt x="1695335" y="28760"/>
                </a:lnTo>
                <a:lnTo>
                  <a:pt x="1716208" y="59752"/>
                </a:lnTo>
                <a:lnTo>
                  <a:pt x="1723644" y="97536"/>
                </a:lnTo>
                <a:lnTo>
                  <a:pt x="1723644" y="490727"/>
                </a:lnTo>
                <a:lnTo>
                  <a:pt x="1716208" y="528854"/>
                </a:lnTo>
                <a:lnTo>
                  <a:pt x="1695335" y="559960"/>
                </a:lnTo>
                <a:lnTo>
                  <a:pt x="1664233" y="580833"/>
                </a:lnTo>
                <a:lnTo>
                  <a:pt x="1626108" y="588263"/>
                </a:lnTo>
                <a:close/>
              </a:path>
            </a:pathLst>
          </a:custGeom>
          <a:solidFill>
            <a:srgbClr val="F6AA25"/>
          </a:solidFill>
        </p:spPr>
        <p:txBody>
          <a:bodyPr wrap="square" lIns="0" tIns="0" rIns="0" bIns="0" rtlCol="0"/>
          <a:lstStyle/>
          <a:p>
            <a:endParaRPr>
              <a:cs typeface="+mn-ea"/>
              <a:sym typeface="+mn-lt"/>
            </a:endParaRPr>
          </a:p>
        </p:txBody>
      </p:sp>
      <p:sp>
        <p:nvSpPr>
          <p:cNvPr id="9" name="object 9"/>
          <p:cNvSpPr txBox="1"/>
          <p:nvPr/>
        </p:nvSpPr>
        <p:spPr>
          <a:xfrm>
            <a:off x="1765670" y="2659722"/>
            <a:ext cx="3884295" cy="1108637"/>
          </a:xfrm>
          <a:prstGeom prst="rect">
            <a:avLst/>
          </a:prstGeom>
        </p:spPr>
        <p:txBody>
          <a:bodyPr vert="horz" wrap="square" lIns="0" tIns="13335" rIns="0" bIns="0" rtlCol="0">
            <a:spAutoFit/>
          </a:bodyPr>
          <a:lstStyle/>
          <a:p>
            <a:pPr marL="619125">
              <a:spcBef>
                <a:spcPts val="105"/>
              </a:spcBef>
            </a:pPr>
            <a:r>
              <a:rPr sz="3200" b="1" dirty="0">
                <a:solidFill>
                  <a:srgbClr val="00929F"/>
                </a:solidFill>
                <a:cs typeface="+mn-ea"/>
                <a:sym typeface="+mn-lt"/>
              </a:rPr>
              <a:t>“三级安全教育</a:t>
            </a:r>
            <a:r>
              <a:rPr sz="3200" b="1" spc="5" dirty="0">
                <a:solidFill>
                  <a:srgbClr val="00929F"/>
                </a:solidFill>
                <a:cs typeface="+mn-ea"/>
                <a:sym typeface="+mn-lt"/>
              </a:rPr>
              <a:t>”</a:t>
            </a:r>
            <a:endParaRPr sz="3200">
              <a:cs typeface="+mn-ea"/>
              <a:sym typeface="+mn-lt"/>
            </a:endParaRPr>
          </a:p>
          <a:p>
            <a:pPr marL="12700">
              <a:spcBef>
                <a:spcPts val="2315"/>
              </a:spcBef>
              <a:tabLst>
                <a:tab pos="1979930" algn="l"/>
              </a:tabLst>
            </a:pPr>
            <a:r>
              <a:rPr sz="2000" b="1" dirty="0">
                <a:solidFill>
                  <a:srgbClr val="FFFFFF"/>
                </a:solidFill>
                <a:cs typeface="+mn-ea"/>
                <a:sym typeface="+mn-lt"/>
              </a:rPr>
              <a:t>公司</a:t>
            </a:r>
            <a:r>
              <a:rPr sz="2000" b="1" spc="5" dirty="0">
                <a:solidFill>
                  <a:srgbClr val="FFFFFF"/>
                </a:solidFill>
                <a:cs typeface="+mn-ea"/>
                <a:sym typeface="+mn-lt"/>
              </a:rPr>
              <a:t>级	</a:t>
            </a:r>
            <a:r>
              <a:rPr sz="2000" b="1" dirty="0">
                <a:solidFill>
                  <a:srgbClr val="FFFFFF"/>
                </a:solidFill>
                <a:cs typeface="+mn-ea"/>
                <a:sym typeface="+mn-lt"/>
              </a:rPr>
              <a:t>车间</a:t>
            </a:r>
            <a:r>
              <a:rPr sz="2000" b="1" spc="5" dirty="0">
                <a:solidFill>
                  <a:srgbClr val="FFFFFF"/>
                </a:solidFill>
                <a:cs typeface="+mn-ea"/>
                <a:sym typeface="+mn-lt"/>
              </a:rPr>
              <a:t>级</a:t>
            </a:r>
            <a:endParaRPr sz="2000">
              <a:cs typeface="+mn-ea"/>
              <a:sym typeface="+mn-lt"/>
            </a:endParaRPr>
          </a:p>
        </p:txBody>
      </p:sp>
      <p:sp>
        <p:nvSpPr>
          <p:cNvPr id="10" name="object 10"/>
          <p:cNvSpPr/>
          <p:nvPr/>
        </p:nvSpPr>
        <p:spPr>
          <a:xfrm>
            <a:off x="5183125" y="3317748"/>
            <a:ext cx="1725295" cy="588645"/>
          </a:xfrm>
          <a:custGeom>
            <a:avLst/>
            <a:gdLst/>
            <a:ahLst/>
            <a:cxnLst/>
            <a:rect l="l" t="t" r="r" b="b"/>
            <a:pathLst>
              <a:path w="1725295" h="588645">
                <a:moveTo>
                  <a:pt x="1627631" y="588263"/>
                </a:moveTo>
                <a:lnTo>
                  <a:pt x="99060" y="588263"/>
                </a:lnTo>
                <a:lnTo>
                  <a:pt x="60587" y="580833"/>
                </a:lnTo>
                <a:lnTo>
                  <a:pt x="29208" y="559960"/>
                </a:lnTo>
                <a:lnTo>
                  <a:pt x="7989" y="528854"/>
                </a:lnTo>
                <a:lnTo>
                  <a:pt x="0" y="490727"/>
                </a:lnTo>
                <a:lnTo>
                  <a:pt x="0" y="97536"/>
                </a:lnTo>
                <a:lnTo>
                  <a:pt x="7989" y="59752"/>
                </a:lnTo>
                <a:lnTo>
                  <a:pt x="29208" y="28760"/>
                </a:lnTo>
                <a:lnTo>
                  <a:pt x="60587" y="7772"/>
                </a:lnTo>
                <a:lnTo>
                  <a:pt x="99060" y="0"/>
                </a:lnTo>
                <a:lnTo>
                  <a:pt x="1627631" y="0"/>
                </a:lnTo>
                <a:lnTo>
                  <a:pt x="1665544" y="7772"/>
                </a:lnTo>
                <a:lnTo>
                  <a:pt x="1696578" y="28760"/>
                </a:lnTo>
                <a:lnTo>
                  <a:pt x="1717523" y="59752"/>
                </a:lnTo>
                <a:lnTo>
                  <a:pt x="1725168" y="97536"/>
                </a:lnTo>
                <a:lnTo>
                  <a:pt x="1725168" y="490727"/>
                </a:lnTo>
                <a:lnTo>
                  <a:pt x="1717523" y="528854"/>
                </a:lnTo>
                <a:lnTo>
                  <a:pt x="1696578" y="559960"/>
                </a:lnTo>
                <a:lnTo>
                  <a:pt x="1665544" y="580833"/>
                </a:lnTo>
                <a:lnTo>
                  <a:pt x="1627631" y="588263"/>
                </a:lnTo>
                <a:close/>
              </a:path>
            </a:pathLst>
          </a:custGeom>
          <a:solidFill>
            <a:srgbClr val="EA542B"/>
          </a:solidFill>
        </p:spPr>
        <p:txBody>
          <a:bodyPr wrap="square" lIns="0" tIns="0" rIns="0" bIns="0" rtlCol="0"/>
          <a:lstStyle/>
          <a:p>
            <a:endParaRPr>
              <a:cs typeface="+mn-ea"/>
              <a:sym typeface="+mn-lt"/>
            </a:endParaRPr>
          </a:p>
        </p:txBody>
      </p:sp>
      <p:sp>
        <p:nvSpPr>
          <p:cNvPr id="11" name="object 11"/>
          <p:cNvSpPr txBox="1"/>
          <p:nvPr/>
        </p:nvSpPr>
        <p:spPr>
          <a:xfrm>
            <a:off x="5686159" y="3498608"/>
            <a:ext cx="788035" cy="321242"/>
          </a:xfrm>
          <a:prstGeom prst="rect">
            <a:avLst/>
          </a:prstGeom>
        </p:spPr>
        <p:txBody>
          <a:bodyPr vert="horz" wrap="square" lIns="0" tIns="13335" rIns="0" bIns="0" rtlCol="0">
            <a:spAutoFit/>
          </a:bodyPr>
          <a:lstStyle/>
          <a:p>
            <a:pPr marL="12700">
              <a:spcBef>
                <a:spcPts val="105"/>
              </a:spcBef>
            </a:pPr>
            <a:r>
              <a:rPr sz="2000" b="1" dirty="0">
                <a:solidFill>
                  <a:srgbClr val="FFFFFF"/>
                </a:solidFill>
                <a:cs typeface="+mn-ea"/>
                <a:sym typeface="+mn-lt"/>
              </a:rPr>
              <a:t>班组</a:t>
            </a:r>
            <a:r>
              <a:rPr sz="2000" b="1" spc="5" dirty="0">
                <a:solidFill>
                  <a:srgbClr val="FFFFFF"/>
                </a:solidFill>
                <a:cs typeface="+mn-ea"/>
                <a:sym typeface="+mn-lt"/>
              </a:rPr>
              <a:t>级</a:t>
            </a:r>
            <a:endParaRPr sz="2000">
              <a:cs typeface="+mn-ea"/>
              <a:sym typeface="+mn-lt"/>
            </a:endParaRPr>
          </a:p>
        </p:txBody>
      </p:sp>
      <p:sp>
        <p:nvSpPr>
          <p:cNvPr id="12" name="object 12"/>
          <p:cNvSpPr/>
          <p:nvPr/>
        </p:nvSpPr>
        <p:spPr>
          <a:xfrm>
            <a:off x="1078015" y="4463073"/>
            <a:ext cx="6086475" cy="1714500"/>
          </a:xfrm>
          <a:custGeom>
            <a:avLst/>
            <a:gdLst/>
            <a:ahLst/>
            <a:cxnLst/>
            <a:rect l="l" t="t" r="r" b="b"/>
            <a:pathLst>
              <a:path w="6086475" h="1714500">
                <a:moveTo>
                  <a:pt x="5878525" y="12700"/>
                </a:moveTo>
                <a:lnTo>
                  <a:pt x="207746" y="12700"/>
                </a:lnTo>
                <a:lnTo>
                  <a:pt x="214744" y="0"/>
                </a:lnTo>
                <a:lnTo>
                  <a:pt x="5871527" y="0"/>
                </a:lnTo>
                <a:lnTo>
                  <a:pt x="5878525" y="12700"/>
                </a:lnTo>
                <a:close/>
              </a:path>
              <a:path w="6086475" h="1714500">
                <a:moveTo>
                  <a:pt x="5912307" y="25400"/>
                </a:moveTo>
                <a:lnTo>
                  <a:pt x="173964" y="25400"/>
                </a:lnTo>
                <a:lnTo>
                  <a:pt x="180568" y="12700"/>
                </a:lnTo>
                <a:lnTo>
                  <a:pt x="5905703" y="12700"/>
                </a:lnTo>
                <a:lnTo>
                  <a:pt x="5912307" y="25400"/>
                </a:lnTo>
                <a:close/>
              </a:path>
              <a:path w="6086475" h="1714500">
                <a:moveTo>
                  <a:pt x="222377" y="38100"/>
                </a:moveTo>
                <a:lnTo>
                  <a:pt x="148462" y="38100"/>
                </a:lnTo>
                <a:lnTo>
                  <a:pt x="154698" y="25400"/>
                </a:lnTo>
                <a:lnTo>
                  <a:pt x="229082" y="25400"/>
                </a:lnTo>
                <a:lnTo>
                  <a:pt x="222377" y="38100"/>
                </a:lnTo>
                <a:close/>
              </a:path>
              <a:path w="6086475" h="1714500">
                <a:moveTo>
                  <a:pt x="5937808" y="38100"/>
                </a:moveTo>
                <a:lnTo>
                  <a:pt x="5863894" y="38100"/>
                </a:lnTo>
                <a:lnTo>
                  <a:pt x="5857189" y="25400"/>
                </a:lnTo>
                <a:lnTo>
                  <a:pt x="5931573" y="25400"/>
                </a:lnTo>
                <a:lnTo>
                  <a:pt x="5937808" y="38100"/>
                </a:lnTo>
                <a:close/>
              </a:path>
              <a:path w="6086475" h="1714500">
                <a:moveTo>
                  <a:pt x="135547" y="76200"/>
                </a:moveTo>
                <a:lnTo>
                  <a:pt x="96812" y="76200"/>
                </a:lnTo>
                <a:lnTo>
                  <a:pt x="107543" y="63500"/>
                </a:lnTo>
                <a:lnTo>
                  <a:pt x="118706" y="50800"/>
                </a:lnTo>
                <a:lnTo>
                  <a:pt x="130314" y="38100"/>
                </a:lnTo>
                <a:lnTo>
                  <a:pt x="191858" y="38100"/>
                </a:lnTo>
                <a:lnTo>
                  <a:pt x="185585" y="50800"/>
                </a:lnTo>
                <a:lnTo>
                  <a:pt x="168490" y="50800"/>
                </a:lnTo>
                <a:lnTo>
                  <a:pt x="162547" y="63500"/>
                </a:lnTo>
                <a:lnTo>
                  <a:pt x="146583" y="63500"/>
                </a:lnTo>
                <a:lnTo>
                  <a:pt x="135547" y="76200"/>
                </a:lnTo>
                <a:close/>
              </a:path>
              <a:path w="6086475" h="1714500">
                <a:moveTo>
                  <a:pt x="5989459" y="76200"/>
                </a:moveTo>
                <a:lnTo>
                  <a:pt x="5950724" y="76200"/>
                </a:lnTo>
                <a:lnTo>
                  <a:pt x="5939688" y="63500"/>
                </a:lnTo>
                <a:lnTo>
                  <a:pt x="5923724" y="63500"/>
                </a:lnTo>
                <a:lnTo>
                  <a:pt x="5917780" y="50800"/>
                </a:lnTo>
                <a:lnTo>
                  <a:pt x="5900686" y="50800"/>
                </a:lnTo>
                <a:lnTo>
                  <a:pt x="5894412" y="38100"/>
                </a:lnTo>
                <a:lnTo>
                  <a:pt x="5955957" y="38100"/>
                </a:lnTo>
                <a:lnTo>
                  <a:pt x="5967564" y="50800"/>
                </a:lnTo>
                <a:lnTo>
                  <a:pt x="5978728" y="63500"/>
                </a:lnTo>
                <a:lnTo>
                  <a:pt x="5989459" y="76200"/>
                </a:lnTo>
                <a:close/>
              </a:path>
              <a:path w="6086475" h="1714500">
                <a:moveTo>
                  <a:pt x="73914" y="139700"/>
                </a:moveTo>
                <a:lnTo>
                  <a:pt x="42773" y="139700"/>
                </a:lnTo>
                <a:lnTo>
                  <a:pt x="50418" y="127000"/>
                </a:lnTo>
                <a:lnTo>
                  <a:pt x="58674" y="114300"/>
                </a:lnTo>
                <a:lnTo>
                  <a:pt x="67449" y="101600"/>
                </a:lnTo>
                <a:lnTo>
                  <a:pt x="76746" y="88900"/>
                </a:lnTo>
                <a:lnTo>
                  <a:pt x="86537" y="76200"/>
                </a:lnTo>
                <a:lnTo>
                  <a:pt x="136093" y="76200"/>
                </a:lnTo>
                <a:lnTo>
                  <a:pt x="125463" y="88900"/>
                </a:lnTo>
                <a:lnTo>
                  <a:pt x="116281" y="88900"/>
                </a:lnTo>
                <a:lnTo>
                  <a:pt x="106502" y="101600"/>
                </a:lnTo>
                <a:lnTo>
                  <a:pt x="106984" y="101600"/>
                </a:lnTo>
                <a:lnTo>
                  <a:pt x="97662" y="114300"/>
                </a:lnTo>
                <a:lnTo>
                  <a:pt x="89712" y="114300"/>
                </a:lnTo>
                <a:lnTo>
                  <a:pt x="81343" y="127000"/>
                </a:lnTo>
                <a:lnTo>
                  <a:pt x="81762" y="127000"/>
                </a:lnTo>
                <a:lnTo>
                  <a:pt x="73914" y="139700"/>
                </a:lnTo>
                <a:close/>
              </a:path>
              <a:path w="6086475" h="1714500">
                <a:moveTo>
                  <a:pt x="6043498" y="139700"/>
                </a:moveTo>
                <a:lnTo>
                  <a:pt x="6012357" y="139700"/>
                </a:lnTo>
                <a:lnTo>
                  <a:pt x="6004509" y="127000"/>
                </a:lnTo>
                <a:lnTo>
                  <a:pt x="6004928" y="127000"/>
                </a:lnTo>
                <a:lnTo>
                  <a:pt x="5996559" y="114300"/>
                </a:lnTo>
                <a:lnTo>
                  <a:pt x="5988608" y="114300"/>
                </a:lnTo>
                <a:lnTo>
                  <a:pt x="5979287" y="101600"/>
                </a:lnTo>
                <a:lnTo>
                  <a:pt x="5979769" y="101600"/>
                </a:lnTo>
                <a:lnTo>
                  <a:pt x="5969990" y="88900"/>
                </a:lnTo>
                <a:lnTo>
                  <a:pt x="5960808" y="88900"/>
                </a:lnTo>
                <a:lnTo>
                  <a:pt x="5950178" y="76200"/>
                </a:lnTo>
                <a:lnTo>
                  <a:pt x="5999734" y="76200"/>
                </a:lnTo>
                <a:lnTo>
                  <a:pt x="6009525" y="88900"/>
                </a:lnTo>
                <a:lnTo>
                  <a:pt x="6018822" y="101600"/>
                </a:lnTo>
                <a:lnTo>
                  <a:pt x="6027597" y="114300"/>
                </a:lnTo>
                <a:lnTo>
                  <a:pt x="6035852" y="127000"/>
                </a:lnTo>
                <a:lnTo>
                  <a:pt x="6043498" y="139700"/>
                </a:lnTo>
                <a:close/>
              </a:path>
              <a:path w="6086475" h="1714500">
                <a:moveTo>
                  <a:pt x="66967" y="152400"/>
                </a:moveTo>
                <a:lnTo>
                  <a:pt x="35610" y="152400"/>
                </a:lnTo>
                <a:lnTo>
                  <a:pt x="39103" y="139700"/>
                </a:lnTo>
                <a:lnTo>
                  <a:pt x="74295" y="139700"/>
                </a:lnTo>
                <a:lnTo>
                  <a:pt x="66967" y="152400"/>
                </a:lnTo>
                <a:close/>
              </a:path>
              <a:path w="6086475" h="1714500">
                <a:moveTo>
                  <a:pt x="6050661" y="152400"/>
                </a:moveTo>
                <a:lnTo>
                  <a:pt x="6019304" y="152400"/>
                </a:lnTo>
                <a:lnTo>
                  <a:pt x="6011976" y="139700"/>
                </a:lnTo>
                <a:lnTo>
                  <a:pt x="6047168" y="139700"/>
                </a:lnTo>
                <a:lnTo>
                  <a:pt x="6050661" y="152400"/>
                </a:lnTo>
                <a:close/>
              </a:path>
              <a:path w="6086475" h="1714500">
                <a:moveTo>
                  <a:pt x="60629" y="165100"/>
                </a:moveTo>
                <a:lnTo>
                  <a:pt x="29070" y="165100"/>
                </a:lnTo>
                <a:lnTo>
                  <a:pt x="32270" y="152400"/>
                </a:lnTo>
                <a:lnTo>
                  <a:pt x="63957" y="152400"/>
                </a:lnTo>
                <a:lnTo>
                  <a:pt x="60629" y="165100"/>
                </a:lnTo>
                <a:close/>
              </a:path>
              <a:path w="6086475" h="1714500">
                <a:moveTo>
                  <a:pt x="6057201" y="165100"/>
                </a:moveTo>
                <a:lnTo>
                  <a:pt x="6025642" y="165100"/>
                </a:lnTo>
                <a:lnTo>
                  <a:pt x="6022314" y="152400"/>
                </a:lnTo>
                <a:lnTo>
                  <a:pt x="6054001" y="152400"/>
                </a:lnTo>
                <a:lnTo>
                  <a:pt x="6057201" y="165100"/>
                </a:lnTo>
                <a:close/>
              </a:path>
              <a:path w="6086475" h="1714500">
                <a:moveTo>
                  <a:pt x="54737" y="177800"/>
                </a:moveTo>
                <a:lnTo>
                  <a:pt x="23152" y="177800"/>
                </a:lnTo>
                <a:lnTo>
                  <a:pt x="26035" y="165100"/>
                </a:lnTo>
                <a:lnTo>
                  <a:pt x="57785" y="165100"/>
                </a:lnTo>
                <a:lnTo>
                  <a:pt x="54737" y="177800"/>
                </a:lnTo>
                <a:close/>
              </a:path>
              <a:path w="6086475" h="1714500">
                <a:moveTo>
                  <a:pt x="6063119" y="177800"/>
                </a:moveTo>
                <a:lnTo>
                  <a:pt x="6031534" y="177800"/>
                </a:lnTo>
                <a:lnTo>
                  <a:pt x="6028486" y="165100"/>
                </a:lnTo>
                <a:lnTo>
                  <a:pt x="6060236" y="165100"/>
                </a:lnTo>
                <a:lnTo>
                  <a:pt x="6063119" y="177800"/>
                </a:lnTo>
                <a:close/>
              </a:path>
              <a:path w="6086475" h="1714500">
                <a:moveTo>
                  <a:pt x="49403" y="190500"/>
                </a:moveTo>
                <a:lnTo>
                  <a:pt x="17856" y="190500"/>
                </a:lnTo>
                <a:lnTo>
                  <a:pt x="20421" y="177800"/>
                </a:lnTo>
                <a:lnTo>
                  <a:pt x="52146" y="177800"/>
                </a:lnTo>
                <a:lnTo>
                  <a:pt x="49403" y="190500"/>
                </a:lnTo>
                <a:close/>
              </a:path>
              <a:path w="6086475" h="1714500">
                <a:moveTo>
                  <a:pt x="6068415" y="190500"/>
                </a:moveTo>
                <a:lnTo>
                  <a:pt x="6036868" y="190500"/>
                </a:lnTo>
                <a:lnTo>
                  <a:pt x="6034125" y="177800"/>
                </a:lnTo>
                <a:lnTo>
                  <a:pt x="6065850" y="177800"/>
                </a:lnTo>
                <a:lnTo>
                  <a:pt x="6068415" y="190500"/>
                </a:lnTo>
                <a:close/>
              </a:path>
              <a:path w="6086475" h="1714500">
                <a:moveTo>
                  <a:pt x="44627" y="203200"/>
                </a:moveTo>
                <a:lnTo>
                  <a:pt x="13195" y="203200"/>
                </a:lnTo>
                <a:lnTo>
                  <a:pt x="15443" y="190500"/>
                </a:lnTo>
                <a:lnTo>
                  <a:pt x="47066" y="190500"/>
                </a:lnTo>
                <a:lnTo>
                  <a:pt x="44627" y="203200"/>
                </a:lnTo>
                <a:close/>
              </a:path>
              <a:path w="6086475" h="1714500">
                <a:moveTo>
                  <a:pt x="6073076" y="203200"/>
                </a:moveTo>
                <a:lnTo>
                  <a:pt x="6041644" y="203200"/>
                </a:lnTo>
                <a:lnTo>
                  <a:pt x="6039205" y="190500"/>
                </a:lnTo>
                <a:lnTo>
                  <a:pt x="6070828" y="190500"/>
                </a:lnTo>
                <a:lnTo>
                  <a:pt x="6073076" y="203200"/>
                </a:lnTo>
                <a:close/>
              </a:path>
              <a:path w="6086475" h="1714500">
                <a:moveTo>
                  <a:pt x="36842" y="228600"/>
                </a:moveTo>
                <a:lnTo>
                  <a:pt x="7467" y="228600"/>
                </a:lnTo>
                <a:lnTo>
                  <a:pt x="9207" y="215900"/>
                </a:lnTo>
                <a:lnTo>
                  <a:pt x="11125" y="203200"/>
                </a:lnTo>
                <a:lnTo>
                  <a:pt x="42570" y="203200"/>
                </a:lnTo>
                <a:lnTo>
                  <a:pt x="40436" y="215900"/>
                </a:lnTo>
                <a:lnTo>
                  <a:pt x="38658" y="215900"/>
                </a:lnTo>
                <a:lnTo>
                  <a:pt x="36842" y="228600"/>
                </a:lnTo>
                <a:close/>
              </a:path>
              <a:path w="6086475" h="1714500">
                <a:moveTo>
                  <a:pt x="6078804" y="228600"/>
                </a:moveTo>
                <a:lnTo>
                  <a:pt x="6049429" y="228600"/>
                </a:lnTo>
                <a:lnTo>
                  <a:pt x="6047613" y="215900"/>
                </a:lnTo>
                <a:lnTo>
                  <a:pt x="6045835" y="215900"/>
                </a:lnTo>
                <a:lnTo>
                  <a:pt x="6043701" y="203200"/>
                </a:lnTo>
                <a:lnTo>
                  <a:pt x="6075146" y="203200"/>
                </a:lnTo>
                <a:lnTo>
                  <a:pt x="6077064" y="215900"/>
                </a:lnTo>
                <a:lnTo>
                  <a:pt x="6078804" y="228600"/>
                </a:lnTo>
                <a:close/>
              </a:path>
              <a:path w="6086475" h="1714500">
                <a:moveTo>
                  <a:pt x="33870" y="241300"/>
                </a:moveTo>
                <a:lnTo>
                  <a:pt x="4521" y="241300"/>
                </a:lnTo>
                <a:lnTo>
                  <a:pt x="5905" y="228600"/>
                </a:lnTo>
                <a:lnTo>
                  <a:pt x="35356" y="228600"/>
                </a:lnTo>
                <a:lnTo>
                  <a:pt x="33870" y="241300"/>
                </a:lnTo>
                <a:close/>
              </a:path>
              <a:path w="6086475" h="1714500">
                <a:moveTo>
                  <a:pt x="6081750" y="241300"/>
                </a:moveTo>
                <a:lnTo>
                  <a:pt x="6052400" y="241300"/>
                </a:lnTo>
                <a:lnTo>
                  <a:pt x="6050915" y="228600"/>
                </a:lnTo>
                <a:lnTo>
                  <a:pt x="6080366" y="228600"/>
                </a:lnTo>
                <a:lnTo>
                  <a:pt x="6081750" y="241300"/>
                </a:lnTo>
                <a:close/>
              </a:path>
              <a:path w="6086475" h="1714500">
                <a:moveTo>
                  <a:pt x="31521" y="254000"/>
                </a:moveTo>
                <a:lnTo>
                  <a:pt x="2273" y="254000"/>
                </a:lnTo>
                <a:lnTo>
                  <a:pt x="3302" y="241300"/>
                </a:lnTo>
                <a:lnTo>
                  <a:pt x="32677" y="241300"/>
                </a:lnTo>
                <a:lnTo>
                  <a:pt x="31521" y="254000"/>
                </a:lnTo>
                <a:close/>
              </a:path>
              <a:path w="6086475" h="1714500">
                <a:moveTo>
                  <a:pt x="6083998" y="254000"/>
                </a:moveTo>
                <a:lnTo>
                  <a:pt x="6054750" y="254000"/>
                </a:lnTo>
                <a:lnTo>
                  <a:pt x="6053594" y="241300"/>
                </a:lnTo>
                <a:lnTo>
                  <a:pt x="6082969" y="241300"/>
                </a:lnTo>
                <a:lnTo>
                  <a:pt x="6083998" y="254000"/>
                </a:lnTo>
                <a:close/>
              </a:path>
              <a:path w="6086475" h="1714500">
                <a:moveTo>
                  <a:pt x="28816" y="279400"/>
                </a:moveTo>
                <a:lnTo>
                  <a:pt x="279" y="279400"/>
                </a:lnTo>
                <a:lnTo>
                  <a:pt x="762" y="266700"/>
                </a:lnTo>
                <a:lnTo>
                  <a:pt x="1422" y="254000"/>
                </a:lnTo>
                <a:lnTo>
                  <a:pt x="30645" y="254000"/>
                </a:lnTo>
                <a:lnTo>
                  <a:pt x="29832" y="266700"/>
                </a:lnTo>
                <a:lnTo>
                  <a:pt x="29260" y="266700"/>
                </a:lnTo>
                <a:lnTo>
                  <a:pt x="28816" y="279400"/>
                </a:lnTo>
                <a:close/>
              </a:path>
              <a:path w="6086475" h="1714500">
                <a:moveTo>
                  <a:pt x="6085992" y="279400"/>
                </a:moveTo>
                <a:lnTo>
                  <a:pt x="6057455" y="279400"/>
                </a:lnTo>
                <a:lnTo>
                  <a:pt x="6057011" y="266700"/>
                </a:lnTo>
                <a:lnTo>
                  <a:pt x="6056439" y="266700"/>
                </a:lnTo>
                <a:lnTo>
                  <a:pt x="6055626" y="254000"/>
                </a:lnTo>
                <a:lnTo>
                  <a:pt x="6084849" y="254000"/>
                </a:lnTo>
                <a:lnTo>
                  <a:pt x="6085509" y="266700"/>
                </a:lnTo>
                <a:lnTo>
                  <a:pt x="6085992" y="279400"/>
                </a:lnTo>
                <a:close/>
              </a:path>
              <a:path w="6086475" h="1714500">
                <a:moveTo>
                  <a:pt x="28829" y="1435100"/>
                </a:moveTo>
                <a:lnTo>
                  <a:pt x="279" y="1435100"/>
                </a:lnTo>
                <a:lnTo>
                  <a:pt x="0" y="1422400"/>
                </a:lnTo>
                <a:lnTo>
                  <a:pt x="0" y="279400"/>
                </a:lnTo>
                <a:lnTo>
                  <a:pt x="28562" y="279400"/>
                </a:lnTo>
                <a:lnTo>
                  <a:pt x="28549" y="1422400"/>
                </a:lnTo>
                <a:lnTo>
                  <a:pt x="28829" y="1435100"/>
                </a:lnTo>
                <a:close/>
              </a:path>
              <a:path w="6086475" h="1714500">
                <a:moveTo>
                  <a:pt x="6085992" y="1435100"/>
                </a:moveTo>
                <a:lnTo>
                  <a:pt x="6057442" y="1435100"/>
                </a:lnTo>
                <a:lnTo>
                  <a:pt x="6057722" y="1422400"/>
                </a:lnTo>
                <a:lnTo>
                  <a:pt x="6057709" y="279400"/>
                </a:lnTo>
                <a:lnTo>
                  <a:pt x="6086271" y="279400"/>
                </a:lnTo>
                <a:lnTo>
                  <a:pt x="6086271" y="1422400"/>
                </a:lnTo>
                <a:lnTo>
                  <a:pt x="6085992" y="1435100"/>
                </a:lnTo>
                <a:close/>
              </a:path>
              <a:path w="6086475" h="1714500">
                <a:moveTo>
                  <a:pt x="29870" y="1447800"/>
                </a:moveTo>
                <a:lnTo>
                  <a:pt x="1422" y="1447800"/>
                </a:lnTo>
                <a:lnTo>
                  <a:pt x="762" y="1435100"/>
                </a:lnTo>
                <a:lnTo>
                  <a:pt x="29235" y="1435100"/>
                </a:lnTo>
                <a:lnTo>
                  <a:pt x="29870" y="1447800"/>
                </a:lnTo>
                <a:close/>
              </a:path>
              <a:path w="6086475" h="1714500">
                <a:moveTo>
                  <a:pt x="6084849" y="1447800"/>
                </a:moveTo>
                <a:lnTo>
                  <a:pt x="6056401" y="1447800"/>
                </a:lnTo>
                <a:lnTo>
                  <a:pt x="6057036" y="1435100"/>
                </a:lnTo>
                <a:lnTo>
                  <a:pt x="6085509" y="1435100"/>
                </a:lnTo>
                <a:lnTo>
                  <a:pt x="6084849" y="1447800"/>
                </a:lnTo>
                <a:close/>
              </a:path>
              <a:path w="6086475" h="1714500">
                <a:moveTo>
                  <a:pt x="33934" y="1473200"/>
                </a:moveTo>
                <a:lnTo>
                  <a:pt x="4521" y="1473200"/>
                </a:lnTo>
                <a:lnTo>
                  <a:pt x="3302" y="1460500"/>
                </a:lnTo>
                <a:lnTo>
                  <a:pt x="2273" y="1447800"/>
                </a:lnTo>
                <a:lnTo>
                  <a:pt x="30594" y="1447800"/>
                </a:lnTo>
                <a:lnTo>
                  <a:pt x="31584" y="1460500"/>
                </a:lnTo>
                <a:lnTo>
                  <a:pt x="32613" y="1460500"/>
                </a:lnTo>
                <a:lnTo>
                  <a:pt x="33934" y="1473200"/>
                </a:lnTo>
                <a:close/>
              </a:path>
              <a:path w="6086475" h="1714500">
                <a:moveTo>
                  <a:pt x="6081750" y="1473200"/>
                </a:moveTo>
                <a:lnTo>
                  <a:pt x="6052337" y="1473200"/>
                </a:lnTo>
                <a:lnTo>
                  <a:pt x="6053658" y="1460500"/>
                </a:lnTo>
                <a:lnTo>
                  <a:pt x="6054686" y="1460500"/>
                </a:lnTo>
                <a:lnTo>
                  <a:pt x="6055677" y="1447800"/>
                </a:lnTo>
                <a:lnTo>
                  <a:pt x="6083998" y="1447800"/>
                </a:lnTo>
                <a:lnTo>
                  <a:pt x="6082969" y="1460500"/>
                </a:lnTo>
                <a:lnTo>
                  <a:pt x="6081750" y="1473200"/>
                </a:lnTo>
                <a:close/>
              </a:path>
              <a:path w="6086475" h="1714500">
                <a:moveTo>
                  <a:pt x="36931" y="1485900"/>
                </a:moveTo>
                <a:lnTo>
                  <a:pt x="7467" y="1485900"/>
                </a:lnTo>
                <a:lnTo>
                  <a:pt x="5905" y="1473200"/>
                </a:lnTo>
                <a:lnTo>
                  <a:pt x="35280" y="1473200"/>
                </a:lnTo>
                <a:lnTo>
                  <a:pt x="36931" y="1485900"/>
                </a:lnTo>
                <a:close/>
              </a:path>
              <a:path w="6086475" h="1714500">
                <a:moveTo>
                  <a:pt x="6078804" y="1485900"/>
                </a:moveTo>
                <a:lnTo>
                  <a:pt x="6049340" y="1485900"/>
                </a:lnTo>
                <a:lnTo>
                  <a:pt x="6050991" y="1473200"/>
                </a:lnTo>
                <a:lnTo>
                  <a:pt x="6080366" y="1473200"/>
                </a:lnTo>
                <a:lnTo>
                  <a:pt x="6078804" y="1485900"/>
                </a:lnTo>
                <a:close/>
              </a:path>
              <a:path w="6086475" h="1714500">
                <a:moveTo>
                  <a:pt x="40538" y="1498600"/>
                </a:moveTo>
                <a:lnTo>
                  <a:pt x="11125" y="1498600"/>
                </a:lnTo>
                <a:lnTo>
                  <a:pt x="9207" y="1485900"/>
                </a:lnTo>
                <a:lnTo>
                  <a:pt x="38557" y="1485900"/>
                </a:lnTo>
                <a:lnTo>
                  <a:pt x="40538" y="1498600"/>
                </a:lnTo>
                <a:close/>
              </a:path>
              <a:path w="6086475" h="1714500">
                <a:moveTo>
                  <a:pt x="6075146" y="1498600"/>
                </a:moveTo>
                <a:lnTo>
                  <a:pt x="6045733" y="1498600"/>
                </a:lnTo>
                <a:lnTo>
                  <a:pt x="6047714" y="1485900"/>
                </a:lnTo>
                <a:lnTo>
                  <a:pt x="6077064" y="1485900"/>
                </a:lnTo>
                <a:lnTo>
                  <a:pt x="6075146" y="1498600"/>
                </a:lnTo>
                <a:close/>
              </a:path>
              <a:path w="6086475" h="1714500">
                <a:moveTo>
                  <a:pt x="44742" y="1511300"/>
                </a:moveTo>
                <a:lnTo>
                  <a:pt x="15443" y="1511300"/>
                </a:lnTo>
                <a:lnTo>
                  <a:pt x="13195" y="1498600"/>
                </a:lnTo>
                <a:lnTo>
                  <a:pt x="42456" y="1498600"/>
                </a:lnTo>
                <a:lnTo>
                  <a:pt x="44742" y="1511300"/>
                </a:lnTo>
                <a:close/>
              </a:path>
              <a:path w="6086475" h="1714500">
                <a:moveTo>
                  <a:pt x="6070828" y="1511300"/>
                </a:moveTo>
                <a:lnTo>
                  <a:pt x="6041529" y="1511300"/>
                </a:lnTo>
                <a:lnTo>
                  <a:pt x="6043815" y="1498600"/>
                </a:lnTo>
                <a:lnTo>
                  <a:pt x="6073076" y="1498600"/>
                </a:lnTo>
                <a:lnTo>
                  <a:pt x="6070828" y="1511300"/>
                </a:lnTo>
                <a:close/>
              </a:path>
              <a:path w="6086475" h="1714500">
                <a:moveTo>
                  <a:pt x="54889" y="1536700"/>
                </a:moveTo>
                <a:lnTo>
                  <a:pt x="23152" y="1536700"/>
                </a:lnTo>
                <a:lnTo>
                  <a:pt x="20421" y="1524000"/>
                </a:lnTo>
                <a:lnTo>
                  <a:pt x="17856" y="1511300"/>
                </a:lnTo>
                <a:lnTo>
                  <a:pt x="46939" y="1511300"/>
                </a:lnTo>
                <a:lnTo>
                  <a:pt x="49530" y="1524000"/>
                </a:lnTo>
                <a:lnTo>
                  <a:pt x="52006" y="1524000"/>
                </a:lnTo>
                <a:lnTo>
                  <a:pt x="54889" y="1536700"/>
                </a:lnTo>
                <a:close/>
              </a:path>
              <a:path w="6086475" h="1714500">
                <a:moveTo>
                  <a:pt x="6063119" y="1536700"/>
                </a:moveTo>
                <a:lnTo>
                  <a:pt x="6031382" y="1536700"/>
                </a:lnTo>
                <a:lnTo>
                  <a:pt x="6034265" y="1524000"/>
                </a:lnTo>
                <a:lnTo>
                  <a:pt x="6036741" y="1524000"/>
                </a:lnTo>
                <a:lnTo>
                  <a:pt x="6039332" y="1511300"/>
                </a:lnTo>
                <a:lnTo>
                  <a:pt x="6068415" y="1511300"/>
                </a:lnTo>
                <a:lnTo>
                  <a:pt x="6065850" y="1524000"/>
                </a:lnTo>
                <a:lnTo>
                  <a:pt x="6063119" y="1536700"/>
                </a:lnTo>
                <a:close/>
              </a:path>
              <a:path w="6086475" h="1714500">
                <a:moveTo>
                  <a:pt x="60794" y="1549400"/>
                </a:moveTo>
                <a:lnTo>
                  <a:pt x="29070" y="1549400"/>
                </a:lnTo>
                <a:lnTo>
                  <a:pt x="26035" y="1536700"/>
                </a:lnTo>
                <a:lnTo>
                  <a:pt x="57619" y="1536700"/>
                </a:lnTo>
                <a:lnTo>
                  <a:pt x="60794" y="1549400"/>
                </a:lnTo>
                <a:close/>
              </a:path>
              <a:path w="6086475" h="1714500">
                <a:moveTo>
                  <a:pt x="63957" y="1549400"/>
                </a:moveTo>
                <a:lnTo>
                  <a:pt x="60794" y="1549400"/>
                </a:lnTo>
                <a:lnTo>
                  <a:pt x="60629" y="1536700"/>
                </a:lnTo>
                <a:lnTo>
                  <a:pt x="63957" y="1549400"/>
                </a:lnTo>
                <a:close/>
              </a:path>
              <a:path w="6086475" h="1714500">
                <a:moveTo>
                  <a:pt x="6025464" y="1549400"/>
                </a:moveTo>
                <a:lnTo>
                  <a:pt x="6022314" y="1549400"/>
                </a:lnTo>
                <a:lnTo>
                  <a:pt x="6025642" y="1536700"/>
                </a:lnTo>
                <a:lnTo>
                  <a:pt x="6025464" y="1549400"/>
                </a:lnTo>
                <a:close/>
              </a:path>
              <a:path w="6086475" h="1714500">
                <a:moveTo>
                  <a:pt x="6057201" y="1549400"/>
                </a:moveTo>
                <a:lnTo>
                  <a:pt x="6025464" y="1549400"/>
                </a:lnTo>
                <a:lnTo>
                  <a:pt x="6028651" y="1536700"/>
                </a:lnTo>
                <a:lnTo>
                  <a:pt x="6060236" y="1536700"/>
                </a:lnTo>
                <a:lnTo>
                  <a:pt x="6057201" y="1549400"/>
                </a:lnTo>
                <a:close/>
              </a:path>
              <a:path w="6086475" h="1714500">
                <a:moveTo>
                  <a:pt x="74295" y="1562100"/>
                </a:moveTo>
                <a:lnTo>
                  <a:pt x="35610" y="1562100"/>
                </a:lnTo>
                <a:lnTo>
                  <a:pt x="32270" y="1549400"/>
                </a:lnTo>
                <a:lnTo>
                  <a:pt x="66967" y="1549400"/>
                </a:lnTo>
                <a:lnTo>
                  <a:pt x="74295" y="1562100"/>
                </a:lnTo>
                <a:close/>
              </a:path>
              <a:path w="6086475" h="1714500">
                <a:moveTo>
                  <a:pt x="6050661" y="1562100"/>
                </a:moveTo>
                <a:lnTo>
                  <a:pt x="6011976" y="1562100"/>
                </a:lnTo>
                <a:lnTo>
                  <a:pt x="6019304" y="1549400"/>
                </a:lnTo>
                <a:lnTo>
                  <a:pt x="6054001" y="1549400"/>
                </a:lnTo>
                <a:lnTo>
                  <a:pt x="6050661" y="1562100"/>
                </a:lnTo>
                <a:close/>
              </a:path>
              <a:path w="6086475" h="1714500">
                <a:moveTo>
                  <a:pt x="81762" y="1574800"/>
                </a:moveTo>
                <a:lnTo>
                  <a:pt x="42773" y="1574800"/>
                </a:lnTo>
                <a:lnTo>
                  <a:pt x="39103" y="1562100"/>
                </a:lnTo>
                <a:lnTo>
                  <a:pt x="73914" y="1562100"/>
                </a:lnTo>
                <a:lnTo>
                  <a:pt x="81762" y="1574800"/>
                </a:lnTo>
                <a:close/>
              </a:path>
              <a:path w="6086475" h="1714500">
                <a:moveTo>
                  <a:pt x="6043498" y="1574800"/>
                </a:moveTo>
                <a:lnTo>
                  <a:pt x="6004509" y="1574800"/>
                </a:lnTo>
                <a:lnTo>
                  <a:pt x="6012357" y="1562100"/>
                </a:lnTo>
                <a:lnTo>
                  <a:pt x="6047168" y="1562100"/>
                </a:lnTo>
                <a:lnTo>
                  <a:pt x="6043498" y="1574800"/>
                </a:lnTo>
                <a:close/>
              </a:path>
              <a:path w="6086475" h="1714500">
                <a:moveTo>
                  <a:pt x="146583" y="1638300"/>
                </a:moveTo>
                <a:lnTo>
                  <a:pt x="96812" y="1638300"/>
                </a:lnTo>
                <a:lnTo>
                  <a:pt x="86537" y="1625600"/>
                </a:lnTo>
                <a:lnTo>
                  <a:pt x="76746" y="1612900"/>
                </a:lnTo>
                <a:lnTo>
                  <a:pt x="67449" y="1600200"/>
                </a:lnTo>
                <a:lnTo>
                  <a:pt x="58674" y="1587500"/>
                </a:lnTo>
                <a:lnTo>
                  <a:pt x="50418" y="1574800"/>
                </a:lnTo>
                <a:lnTo>
                  <a:pt x="81343" y="1574800"/>
                </a:lnTo>
                <a:lnTo>
                  <a:pt x="89712" y="1587500"/>
                </a:lnTo>
                <a:lnTo>
                  <a:pt x="89268" y="1587500"/>
                </a:lnTo>
                <a:lnTo>
                  <a:pt x="98120" y="1600200"/>
                </a:lnTo>
                <a:lnTo>
                  <a:pt x="106502" y="1600200"/>
                </a:lnTo>
                <a:lnTo>
                  <a:pt x="116281" y="1612900"/>
                </a:lnTo>
                <a:lnTo>
                  <a:pt x="115773" y="1612900"/>
                </a:lnTo>
                <a:lnTo>
                  <a:pt x="125984" y="1625600"/>
                </a:lnTo>
                <a:lnTo>
                  <a:pt x="135547" y="1625600"/>
                </a:lnTo>
                <a:lnTo>
                  <a:pt x="146583" y="1638300"/>
                </a:lnTo>
                <a:close/>
              </a:path>
              <a:path w="6086475" h="1714500">
                <a:moveTo>
                  <a:pt x="5989459" y="1638300"/>
                </a:moveTo>
                <a:lnTo>
                  <a:pt x="5939688" y="1638300"/>
                </a:lnTo>
                <a:lnTo>
                  <a:pt x="5950724" y="1625600"/>
                </a:lnTo>
                <a:lnTo>
                  <a:pt x="5960275" y="1625600"/>
                </a:lnTo>
                <a:lnTo>
                  <a:pt x="5970498" y="1612900"/>
                </a:lnTo>
                <a:lnTo>
                  <a:pt x="5969990" y="1612900"/>
                </a:lnTo>
                <a:lnTo>
                  <a:pt x="5979769" y="1600200"/>
                </a:lnTo>
                <a:lnTo>
                  <a:pt x="5988151" y="1600200"/>
                </a:lnTo>
                <a:lnTo>
                  <a:pt x="5997003" y="1587500"/>
                </a:lnTo>
                <a:lnTo>
                  <a:pt x="5996559" y="1587500"/>
                </a:lnTo>
                <a:lnTo>
                  <a:pt x="6004928" y="1574800"/>
                </a:lnTo>
                <a:lnTo>
                  <a:pt x="6035852" y="1574800"/>
                </a:lnTo>
                <a:lnTo>
                  <a:pt x="6027597" y="1587500"/>
                </a:lnTo>
                <a:lnTo>
                  <a:pt x="6018822" y="1600200"/>
                </a:lnTo>
                <a:lnTo>
                  <a:pt x="6009525" y="1612900"/>
                </a:lnTo>
                <a:lnTo>
                  <a:pt x="5999734" y="1625600"/>
                </a:lnTo>
                <a:lnTo>
                  <a:pt x="5989459" y="1638300"/>
                </a:lnTo>
                <a:close/>
              </a:path>
              <a:path w="6086475" h="1714500">
                <a:moveTo>
                  <a:pt x="185902" y="1663700"/>
                </a:moveTo>
                <a:lnTo>
                  <a:pt x="130314" y="1663700"/>
                </a:lnTo>
                <a:lnTo>
                  <a:pt x="118706" y="1651000"/>
                </a:lnTo>
                <a:lnTo>
                  <a:pt x="107543" y="1638300"/>
                </a:lnTo>
                <a:lnTo>
                  <a:pt x="156997" y="1638300"/>
                </a:lnTo>
                <a:lnTo>
                  <a:pt x="162852" y="1651000"/>
                </a:lnTo>
                <a:lnTo>
                  <a:pt x="179705" y="1651000"/>
                </a:lnTo>
                <a:lnTo>
                  <a:pt x="185902" y="1663700"/>
                </a:lnTo>
                <a:close/>
              </a:path>
              <a:path w="6086475" h="1714500">
                <a:moveTo>
                  <a:pt x="5955957" y="1663700"/>
                </a:moveTo>
                <a:lnTo>
                  <a:pt x="5900369" y="1663700"/>
                </a:lnTo>
                <a:lnTo>
                  <a:pt x="5906566" y="1651000"/>
                </a:lnTo>
                <a:lnTo>
                  <a:pt x="5923419" y="1651000"/>
                </a:lnTo>
                <a:lnTo>
                  <a:pt x="5929274" y="1638300"/>
                </a:lnTo>
                <a:lnTo>
                  <a:pt x="5978728" y="1638300"/>
                </a:lnTo>
                <a:lnTo>
                  <a:pt x="5967564" y="1651000"/>
                </a:lnTo>
                <a:lnTo>
                  <a:pt x="5955957" y="1663700"/>
                </a:lnTo>
                <a:close/>
              </a:path>
              <a:path w="6086475" h="1714500">
                <a:moveTo>
                  <a:pt x="216408" y="1676400"/>
                </a:moveTo>
                <a:lnTo>
                  <a:pt x="148462" y="1676400"/>
                </a:lnTo>
                <a:lnTo>
                  <a:pt x="142240" y="1663700"/>
                </a:lnTo>
                <a:lnTo>
                  <a:pt x="209829" y="1663700"/>
                </a:lnTo>
                <a:lnTo>
                  <a:pt x="216408" y="1676400"/>
                </a:lnTo>
                <a:close/>
              </a:path>
              <a:path w="6086475" h="1714500">
                <a:moveTo>
                  <a:pt x="5937808" y="1676400"/>
                </a:moveTo>
                <a:lnTo>
                  <a:pt x="5869863" y="1676400"/>
                </a:lnTo>
                <a:lnTo>
                  <a:pt x="5876442" y="1663700"/>
                </a:lnTo>
                <a:lnTo>
                  <a:pt x="5944031" y="1663700"/>
                </a:lnTo>
                <a:lnTo>
                  <a:pt x="5937808" y="1676400"/>
                </a:lnTo>
                <a:close/>
              </a:path>
              <a:path w="6086475" h="1714500">
                <a:moveTo>
                  <a:pt x="295897" y="1689100"/>
                </a:moveTo>
                <a:lnTo>
                  <a:pt x="173964" y="1689100"/>
                </a:lnTo>
                <a:lnTo>
                  <a:pt x="167462" y="1676400"/>
                </a:lnTo>
                <a:lnTo>
                  <a:pt x="288632" y="1676400"/>
                </a:lnTo>
                <a:lnTo>
                  <a:pt x="295897" y="1689100"/>
                </a:lnTo>
                <a:close/>
              </a:path>
              <a:path w="6086475" h="1714500">
                <a:moveTo>
                  <a:pt x="5912307" y="1689100"/>
                </a:moveTo>
                <a:lnTo>
                  <a:pt x="5790374" y="1689100"/>
                </a:lnTo>
                <a:lnTo>
                  <a:pt x="5797638" y="1676400"/>
                </a:lnTo>
                <a:lnTo>
                  <a:pt x="5918809" y="1676400"/>
                </a:lnTo>
                <a:lnTo>
                  <a:pt x="5912307" y="1689100"/>
                </a:lnTo>
                <a:close/>
              </a:path>
              <a:path w="6086475" h="1714500">
                <a:moveTo>
                  <a:pt x="5885434" y="1701800"/>
                </a:moveTo>
                <a:lnTo>
                  <a:pt x="200837" y="1701800"/>
                </a:lnTo>
                <a:lnTo>
                  <a:pt x="194005" y="1689100"/>
                </a:lnTo>
                <a:lnTo>
                  <a:pt x="5892266" y="1689100"/>
                </a:lnTo>
                <a:lnTo>
                  <a:pt x="5885434" y="1701800"/>
                </a:lnTo>
                <a:close/>
              </a:path>
              <a:path w="6086475" h="1714500">
                <a:moveTo>
                  <a:pt x="5828220" y="1714500"/>
                </a:moveTo>
                <a:lnTo>
                  <a:pt x="258051" y="1714500"/>
                </a:lnTo>
                <a:lnTo>
                  <a:pt x="250685" y="1701800"/>
                </a:lnTo>
                <a:lnTo>
                  <a:pt x="5835586" y="1701800"/>
                </a:lnTo>
                <a:lnTo>
                  <a:pt x="5828220" y="1714500"/>
                </a:lnTo>
                <a:close/>
              </a:path>
            </a:pathLst>
          </a:custGeom>
          <a:solidFill>
            <a:srgbClr val="27313A"/>
          </a:solidFill>
        </p:spPr>
        <p:txBody>
          <a:bodyPr wrap="square" lIns="0" tIns="0" rIns="0" bIns="0" rtlCol="0"/>
          <a:lstStyle/>
          <a:p>
            <a:endParaRPr>
              <a:cs typeface="+mn-ea"/>
              <a:sym typeface="+mn-lt"/>
            </a:endParaRPr>
          </a:p>
        </p:txBody>
      </p:sp>
      <p:sp>
        <p:nvSpPr>
          <p:cNvPr id="13" name="object 13"/>
          <p:cNvSpPr txBox="1"/>
          <p:nvPr/>
        </p:nvSpPr>
        <p:spPr>
          <a:xfrm>
            <a:off x="1606803" y="4415235"/>
            <a:ext cx="5054600" cy="1943482"/>
          </a:xfrm>
          <a:prstGeom prst="rect">
            <a:avLst/>
          </a:prstGeom>
        </p:spPr>
        <p:txBody>
          <a:bodyPr vert="horz" wrap="square" lIns="0" tIns="242571" rIns="0" bIns="0" rtlCol="0">
            <a:spAutoFit/>
          </a:bodyPr>
          <a:lstStyle/>
          <a:p>
            <a:pPr marL="546735">
              <a:spcBef>
                <a:spcPts val="1910"/>
              </a:spcBef>
            </a:pPr>
            <a:r>
              <a:rPr sz="3200" b="1" dirty="0">
                <a:solidFill>
                  <a:srgbClr val="F6AA25"/>
                </a:solidFill>
                <a:cs typeface="+mn-ea"/>
                <a:sym typeface="+mn-lt"/>
              </a:rPr>
              <a:t>特种作业安全教育培</a:t>
            </a:r>
            <a:r>
              <a:rPr sz="3200" b="1" spc="5" dirty="0">
                <a:solidFill>
                  <a:srgbClr val="F6AA25"/>
                </a:solidFill>
                <a:cs typeface="+mn-ea"/>
                <a:sym typeface="+mn-lt"/>
              </a:rPr>
              <a:t>训</a:t>
            </a:r>
            <a:endParaRPr sz="3200">
              <a:cs typeface="+mn-ea"/>
              <a:sym typeface="+mn-lt"/>
            </a:endParaRPr>
          </a:p>
          <a:p>
            <a:pPr marL="12700" marR="5080">
              <a:lnSpc>
                <a:spcPts val="3240"/>
              </a:lnSpc>
              <a:spcBef>
                <a:spcPts val="225"/>
              </a:spcBef>
            </a:pPr>
            <a:r>
              <a:rPr b="1" dirty="0">
                <a:solidFill>
                  <a:srgbClr val="394653"/>
                </a:solidFill>
                <a:cs typeface="+mn-ea"/>
                <a:sym typeface="+mn-lt"/>
              </a:rPr>
              <a:t>电工作业、压力容器操作和管道操作、电、气焊接 作业、天车驾驶作业、厂内机动车驾驶作业等。</a:t>
            </a:r>
            <a:endParaRPr>
              <a:cs typeface="+mn-ea"/>
              <a:sym typeface="+mn-lt"/>
            </a:endParaRPr>
          </a:p>
        </p:txBody>
      </p:sp>
      <p:sp>
        <p:nvSpPr>
          <p:cNvPr id="16" name="object 41"/>
          <p:cNvSpPr txBox="1"/>
          <p:nvPr/>
        </p:nvSpPr>
        <p:spPr>
          <a:xfrm>
            <a:off x="1104000" y="323202"/>
            <a:ext cx="4088765" cy="504625"/>
          </a:xfrm>
          <a:prstGeom prst="rect">
            <a:avLst/>
          </a:prstGeom>
        </p:spPr>
        <p:txBody>
          <a:bodyPr vert="horz" wrap="square" lIns="0" tIns="12065" rIns="0" bIns="0" rtlCol="0">
            <a:spAutoFit/>
          </a:bodyPr>
          <a:lstStyle>
            <a:lvl1pPr algn="ctr" defTabSz="914400" rtl="0" eaLnBrk="1" latinLnBrk="0" hangingPunct="1">
              <a:spcBef>
                <a:spcPct val="0"/>
              </a:spcBef>
              <a:buNone/>
              <a:defRPr sz="3000" b="1" i="1" kern="1200">
                <a:solidFill>
                  <a:srgbClr val="394653"/>
                </a:solidFill>
                <a:latin typeface="微软雅黑" panose="020B0503020204020204" pitchFamily="34" charset="-122"/>
                <a:ea typeface="+mj-ea"/>
                <a:cs typeface="微软雅黑" panose="020B0503020204020204" pitchFamily="34" charset="-122"/>
              </a:defRPr>
            </a:lvl1pPr>
          </a:lstStyle>
          <a:p>
            <a:pPr marL="12700">
              <a:spcBef>
                <a:spcPts val="95"/>
              </a:spcBef>
            </a:pPr>
            <a:r>
              <a:rPr lang="zh-CN" altLang="en-US" sz="3200" i="0">
                <a:solidFill>
                  <a:schemeClr val="tx1"/>
                </a:solidFill>
                <a:latin typeface="+mn-lt"/>
                <a:ea typeface="+mn-ea"/>
                <a:cs typeface="+mn-ea"/>
                <a:sym typeface="+mn-lt"/>
              </a:rPr>
              <a:t>新员工安全须</a:t>
            </a:r>
            <a:r>
              <a:rPr lang="zh-CN" altLang="en-US" sz="3200" i="0" spc="-5">
                <a:solidFill>
                  <a:schemeClr val="tx1"/>
                </a:solidFill>
                <a:latin typeface="+mn-lt"/>
                <a:ea typeface="+mn-ea"/>
                <a:cs typeface="+mn-ea"/>
                <a:sym typeface="+mn-lt"/>
              </a:rPr>
              <a:t>知</a:t>
            </a:r>
            <a:endParaRPr lang="zh-CN" altLang="en-US" sz="3200" i="0" spc="-5" dirty="0">
              <a:solidFill>
                <a:schemeClr val="tx1"/>
              </a:solidFill>
              <a:latin typeface="+mn-lt"/>
              <a:ea typeface="+mn-ea"/>
              <a:cs typeface="+mn-ea"/>
              <a:sym typeface="+mn-lt"/>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022348" y="3256788"/>
            <a:ext cx="1884045" cy="1884045"/>
          </a:xfrm>
          <a:custGeom>
            <a:avLst/>
            <a:gdLst/>
            <a:ahLst/>
            <a:cxnLst/>
            <a:rect l="l" t="t" r="r" b="b"/>
            <a:pathLst>
              <a:path w="1884045" h="1884045">
                <a:moveTo>
                  <a:pt x="1569719" y="1883664"/>
                </a:moveTo>
                <a:lnTo>
                  <a:pt x="313944" y="1883664"/>
                </a:lnTo>
                <a:lnTo>
                  <a:pt x="267464" y="1880414"/>
                </a:lnTo>
                <a:lnTo>
                  <a:pt x="223116" y="1870649"/>
                </a:lnTo>
                <a:lnTo>
                  <a:pt x="181384" y="1854854"/>
                </a:lnTo>
                <a:lnTo>
                  <a:pt x="142754" y="1833516"/>
                </a:lnTo>
                <a:lnTo>
                  <a:pt x="107711" y="1807119"/>
                </a:lnTo>
                <a:lnTo>
                  <a:pt x="76742" y="1776150"/>
                </a:lnTo>
                <a:lnTo>
                  <a:pt x="50332" y="1741095"/>
                </a:lnTo>
                <a:lnTo>
                  <a:pt x="28968" y="1702438"/>
                </a:lnTo>
                <a:lnTo>
                  <a:pt x="13133" y="1660666"/>
                </a:lnTo>
                <a:lnTo>
                  <a:pt x="3315" y="1616265"/>
                </a:lnTo>
                <a:lnTo>
                  <a:pt x="0" y="1569720"/>
                </a:lnTo>
                <a:lnTo>
                  <a:pt x="0" y="313944"/>
                </a:lnTo>
                <a:lnTo>
                  <a:pt x="3315" y="267688"/>
                </a:lnTo>
                <a:lnTo>
                  <a:pt x="13133" y="223518"/>
                </a:lnTo>
                <a:lnTo>
                  <a:pt x="28968" y="181920"/>
                </a:lnTo>
                <a:lnTo>
                  <a:pt x="50332" y="143380"/>
                </a:lnTo>
                <a:lnTo>
                  <a:pt x="76742" y="108382"/>
                </a:lnTo>
                <a:lnTo>
                  <a:pt x="107711" y="77413"/>
                </a:lnTo>
                <a:lnTo>
                  <a:pt x="142754" y="50958"/>
                </a:lnTo>
                <a:lnTo>
                  <a:pt x="181384" y="29504"/>
                </a:lnTo>
                <a:lnTo>
                  <a:pt x="223116" y="13536"/>
                </a:lnTo>
                <a:lnTo>
                  <a:pt x="267464" y="3539"/>
                </a:lnTo>
                <a:lnTo>
                  <a:pt x="313944" y="0"/>
                </a:lnTo>
                <a:lnTo>
                  <a:pt x="1569719" y="0"/>
                </a:lnTo>
                <a:lnTo>
                  <a:pt x="1616041" y="3539"/>
                </a:lnTo>
                <a:lnTo>
                  <a:pt x="1660264" y="13536"/>
                </a:lnTo>
                <a:lnTo>
                  <a:pt x="1701901" y="29504"/>
                </a:lnTo>
                <a:lnTo>
                  <a:pt x="1740469" y="50958"/>
                </a:lnTo>
                <a:lnTo>
                  <a:pt x="1775480" y="77413"/>
                </a:lnTo>
                <a:lnTo>
                  <a:pt x="1806448" y="108382"/>
                </a:lnTo>
                <a:lnTo>
                  <a:pt x="1832890" y="143380"/>
                </a:lnTo>
                <a:lnTo>
                  <a:pt x="1854318" y="181920"/>
                </a:lnTo>
                <a:lnTo>
                  <a:pt x="1870246" y="223518"/>
                </a:lnTo>
                <a:lnTo>
                  <a:pt x="1880190" y="267688"/>
                </a:lnTo>
                <a:lnTo>
                  <a:pt x="1883664" y="313944"/>
                </a:lnTo>
                <a:lnTo>
                  <a:pt x="1883664" y="1569720"/>
                </a:lnTo>
                <a:lnTo>
                  <a:pt x="1880190" y="1616265"/>
                </a:lnTo>
                <a:lnTo>
                  <a:pt x="1870246" y="1660666"/>
                </a:lnTo>
                <a:lnTo>
                  <a:pt x="1854318" y="1702438"/>
                </a:lnTo>
                <a:lnTo>
                  <a:pt x="1832890" y="1741095"/>
                </a:lnTo>
                <a:lnTo>
                  <a:pt x="1806448" y="1776150"/>
                </a:lnTo>
                <a:lnTo>
                  <a:pt x="1775480" y="1807119"/>
                </a:lnTo>
                <a:lnTo>
                  <a:pt x="1740469" y="1833516"/>
                </a:lnTo>
                <a:lnTo>
                  <a:pt x="1701901" y="1854854"/>
                </a:lnTo>
                <a:lnTo>
                  <a:pt x="1660264" y="1870649"/>
                </a:lnTo>
                <a:lnTo>
                  <a:pt x="1616041" y="1880414"/>
                </a:lnTo>
                <a:lnTo>
                  <a:pt x="1569719" y="1883664"/>
                </a:lnTo>
                <a:close/>
              </a:path>
            </a:pathLst>
          </a:custGeom>
          <a:solidFill>
            <a:srgbClr val="EA542B"/>
          </a:solidFill>
        </p:spPr>
        <p:txBody>
          <a:bodyPr wrap="square" lIns="0" tIns="0" rIns="0" bIns="0" rtlCol="0"/>
          <a:lstStyle/>
          <a:p>
            <a:endParaRPr>
              <a:cs typeface="+mn-ea"/>
              <a:sym typeface="+mn-lt"/>
            </a:endParaRPr>
          </a:p>
        </p:txBody>
      </p:sp>
      <p:sp>
        <p:nvSpPr>
          <p:cNvPr id="3" name="object 3"/>
          <p:cNvSpPr txBox="1"/>
          <p:nvPr/>
        </p:nvSpPr>
        <p:spPr>
          <a:xfrm>
            <a:off x="2315871" y="4077627"/>
            <a:ext cx="1296035" cy="321242"/>
          </a:xfrm>
          <a:prstGeom prst="rect">
            <a:avLst/>
          </a:prstGeom>
        </p:spPr>
        <p:txBody>
          <a:bodyPr vert="horz" wrap="square" lIns="0" tIns="13335" rIns="0" bIns="0" rtlCol="0">
            <a:spAutoFit/>
          </a:bodyPr>
          <a:lstStyle/>
          <a:p>
            <a:pPr marL="12700">
              <a:spcBef>
                <a:spcPts val="105"/>
              </a:spcBef>
            </a:pPr>
            <a:r>
              <a:rPr sz="2000" b="1" dirty="0">
                <a:solidFill>
                  <a:srgbClr val="FFFFFF"/>
                </a:solidFill>
                <a:cs typeface="+mn-ea"/>
                <a:sym typeface="+mn-lt"/>
              </a:rPr>
              <a:t>“五严禁</a:t>
            </a:r>
            <a:r>
              <a:rPr sz="2000" b="1" spc="5" dirty="0">
                <a:solidFill>
                  <a:srgbClr val="FFFFFF"/>
                </a:solidFill>
                <a:cs typeface="+mn-ea"/>
                <a:sym typeface="+mn-lt"/>
              </a:rPr>
              <a:t>”</a:t>
            </a:r>
            <a:endParaRPr sz="2000">
              <a:cs typeface="+mn-ea"/>
              <a:sym typeface="+mn-lt"/>
            </a:endParaRPr>
          </a:p>
        </p:txBody>
      </p:sp>
      <p:sp>
        <p:nvSpPr>
          <p:cNvPr id="4" name="object 4"/>
          <p:cNvSpPr txBox="1"/>
          <p:nvPr/>
        </p:nvSpPr>
        <p:spPr>
          <a:xfrm>
            <a:off x="1671003" y="1436027"/>
            <a:ext cx="6609080" cy="893835"/>
          </a:xfrm>
          <a:prstGeom prst="rect">
            <a:avLst/>
          </a:prstGeom>
        </p:spPr>
        <p:txBody>
          <a:bodyPr vert="horz" wrap="square" lIns="0" tIns="16511" rIns="0" bIns="0" rtlCol="0">
            <a:spAutoFit/>
          </a:bodyPr>
          <a:lstStyle/>
          <a:p>
            <a:pPr marL="12700">
              <a:spcBef>
                <a:spcPts val="130"/>
              </a:spcBef>
            </a:pPr>
            <a:r>
              <a:rPr sz="2850" b="1" spc="31" dirty="0">
                <a:solidFill>
                  <a:srgbClr val="EA542B"/>
                </a:solidFill>
                <a:cs typeface="+mn-ea"/>
                <a:sym typeface="+mn-lt"/>
              </a:rPr>
              <a:t>四：严格遵守公司有关安全生产规章制度</a:t>
            </a:r>
            <a:endParaRPr sz="2850">
              <a:cs typeface="+mn-ea"/>
              <a:sym typeface="+mn-lt"/>
            </a:endParaRPr>
          </a:p>
        </p:txBody>
      </p:sp>
      <p:sp>
        <p:nvSpPr>
          <p:cNvPr id="5" name="object 5"/>
          <p:cNvSpPr/>
          <p:nvPr/>
        </p:nvSpPr>
        <p:spPr>
          <a:xfrm>
            <a:off x="1130809" y="1482852"/>
            <a:ext cx="363220" cy="421005"/>
          </a:xfrm>
          <a:custGeom>
            <a:avLst/>
            <a:gdLst/>
            <a:ahLst/>
            <a:cxnLst/>
            <a:rect l="l" t="t" r="r" b="b"/>
            <a:pathLst>
              <a:path w="363219" h="421005">
                <a:moveTo>
                  <a:pt x="0" y="420624"/>
                </a:moveTo>
                <a:lnTo>
                  <a:pt x="0" y="0"/>
                </a:lnTo>
                <a:lnTo>
                  <a:pt x="362711" y="210312"/>
                </a:lnTo>
                <a:lnTo>
                  <a:pt x="0" y="420624"/>
                </a:lnTo>
                <a:close/>
              </a:path>
            </a:pathLst>
          </a:custGeom>
          <a:solidFill>
            <a:srgbClr val="394653"/>
          </a:solidFill>
        </p:spPr>
        <p:txBody>
          <a:bodyPr wrap="square" lIns="0" tIns="0" rIns="0" bIns="0" rtlCol="0"/>
          <a:lstStyle/>
          <a:p>
            <a:endParaRPr>
              <a:cs typeface="+mn-ea"/>
              <a:sym typeface="+mn-lt"/>
            </a:endParaRPr>
          </a:p>
        </p:txBody>
      </p:sp>
      <p:sp>
        <p:nvSpPr>
          <p:cNvPr id="6" name="object 6"/>
          <p:cNvSpPr/>
          <p:nvPr/>
        </p:nvSpPr>
        <p:spPr>
          <a:xfrm>
            <a:off x="4309871" y="2461261"/>
            <a:ext cx="654051" cy="652780"/>
          </a:xfrm>
          <a:custGeom>
            <a:avLst/>
            <a:gdLst/>
            <a:ahLst/>
            <a:cxnLst/>
            <a:rect l="l" t="t" r="r" b="b"/>
            <a:pathLst>
              <a:path w="654050" h="652780">
                <a:moveTo>
                  <a:pt x="544067" y="652271"/>
                </a:moveTo>
                <a:lnTo>
                  <a:pt x="109727" y="652271"/>
                </a:lnTo>
                <a:lnTo>
                  <a:pt x="66961" y="643798"/>
                </a:lnTo>
                <a:lnTo>
                  <a:pt x="32137" y="620563"/>
                </a:lnTo>
                <a:lnTo>
                  <a:pt x="8676" y="586131"/>
                </a:lnTo>
                <a:lnTo>
                  <a:pt x="0" y="544067"/>
                </a:lnTo>
                <a:lnTo>
                  <a:pt x="0" y="108203"/>
                </a:lnTo>
                <a:lnTo>
                  <a:pt x="8676" y="65790"/>
                </a:lnTo>
                <a:lnTo>
                  <a:pt x="32137" y="31242"/>
                </a:lnTo>
                <a:lnTo>
                  <a:pt x="66961" y="8123"/>
                </a:lnTo>
                <a:lnTo>
                  <a:pt x="109727" y="0"/>
                </a:lnTo>
                <a:lnTo>
                  <a:pt x="544067" y="0"/>
                </a:lnTo>
                <a:lnTo>
                  <a:pt x="586684" y="8123"/>
                </a:lnTo>
                <a:lnTo>
                  <a:pt x="621458" y="31242"/>
                </a:lnTo>
                <a:lnTo>
                  <a:pt x="644969" y="65790"/>
                </a:lnTo>
                <a:lnTo>
                  <a:pt x="653795" y="108203"/>
                </a:lnTo>
                <a:lnTo>
                  <a:pt x="653795" y="544067"/>
                </a:lnTo>
                <a:lnTo>
                  <a:pt x="644969" y="586131"/>
                </a:lnTo>
                <a:lnTo>
                  <a:pt x="621458" y="620563"/>
                </a:lnTo>
                <a:lnTo>
                  <a:pt x="586684" y="643798"/>
                </a:lnTo>
                <a:lnTo>
                  <a:pt x="544067" y="652271"/>
                </a:lnTo>
                <a:close/>
              </a:path>
            </a:pathLst>
          </a:custGeom>
          <a:solidFill>
            <a:srgbClr val="394653"/>
          </a:solidFill>
        </p:spPr>
        <p:txBody>
          <a:bodyPr wrap="square" lIns="0" tIns="0" rIns="0" bIns="0" rtlCol="0"/>
          <a:lstStyle/>
          <a:p>
            <a:endParaRPr>
              <a:cs typeface="+mn-ea"/>
              <a:sym typeface="+mn-lt"/>
            </a:endParaRPr>
          </a:p>
        </p:txBody>
      </p:sp>
      <p:sp>
        <p:nvSpPr>
          <p:cNvPr id="7" name="object 7"/>
          <p:cNvSpPr txBox="1"/>
          <p:nvPr/>
        </p:nvSpPr>
        <p:spPr>
          <a:xfrm>
            <a:off x="4560393" y="2625751"/>
            <a:ext cx="153035" cy="289823"/>
          </a:xfrm>
          <a:prstGeom prst="rect">
            <a:avLst/>
          </a:prstGeom>
        </p:spPr>
        <p:txBody>
          <a:bodyPr vert="horz" wrap="square" lIns="0" tIns="12700" rIns="0" bIns="0" rtlCol="0">
            <a:spAutoFit/>
          </a:bodyPr>
          <a:lstStyle/>
          <a:p>
            <a:pPr marL="12700">
              <a:spcBef>
                <a:spcPts val="100"/>
              </a:spcBef>
            </a:pPr>
            <a:r>
              <a:rPr dirty="0">
                <a:solidFill>
                  <a:srgbClr val="FFFFFF"/>
                </a:solidFill>
                <a:cs typeface="+mn-ea"/>
                <a:sym typeface="+mn-lt"/>
              </a:rPr>
              <a:t>1</a:t>
            </a:r>
            <a:endParaRPr>
              <a:cs typeface="+mn-ea"/>
              <a:sym typeface="+mn-lt"/>
            </a:endParaRPr>
          </a:p>
        </p:txBody>
      </p:sp>
      <p:sp>
        <p:nvSpPr>
          <p:cNvPr id="8" name="object 8"/>
          <p:cNvSpPr/>
          <p:nvPr/>
        </p:nvSpPr>
        <p:spPr>
          <a:xfrm>
            <a:off x="4309871" y="3223261"/>
            <a:ext cx="654051" cy="652780"/>
          </a:xfrm>
          <a:custGeom>
            <a:avLst/>
            <a:gdLst/>
            <a:ahLst/>
            <a:cxnLst/>
            <a:rect l="l" t="t" r="r" b="b"/>
            <a:pathLst>
              <a:path w="654050" h="652779">
                <a:moveTo>
                  <a:pt x="544067" y="652272"/>
                </a:moveTo>
                <a:lnTo>
                  <a:pt x="109727" y="652272"/>
                </a:lnTo>
                <a:lnTo>
                  <a:pt x="66961" y="643798"/>
                </a:lnTo>
                <a:lnTo>
                  <a:pt x="32137" y="620563"/>
                </a:lnTo>
                <a:lnTo>
                  <a:pt x="8676" y="586131"/>
                </a:lnTo>
                <a:lnTo>
                  <a:pt x="0" y="544067"/>
                </a:lnTo>
                <a:lnTo>
                  <a:pt x="0" y="108203"/>
                </a:lnTo>
                <a:lnTo>
                  <a:pt x="8676" y="65790"/>
                </a:lnTo>
                <a:lnTo>
                  <a:pt x="32137" y="31241"/>
                </a:lnTo>
                <a:lnTo>
                  <a:pt x="66961" y="8123"/>
                </a:lnTo>
                <a:lnTo>
                  <a:pt x="109727" y="0"/>
                </a:lnTo>
                <a:lnTo>
                  <a:pt x="544067" y="0"/>
                </a:lnTo>
                <a:lnTo>
                  <a:pt x="586684" y="8123"/>
                </a:lnTo>
                <a:lnTo>
                  <a:pt x="621458" y="31241"/>
                </a:lnTo>
                <a:lnTo>
                  <a:pt x="644969" y="65790"/>
                </a:lnTo>
                <a:lnTo>
                  <a:pt x="653795" y="108203"/>
                </a:lnTo>
                <a:lnTo>
                  <a:pt x="653795" y="544067"/>
                </a:lnTo>
                <a:lnTo>
                  <a:pt x="644969" y="586131"/>
                </a:lnTo>
                <a:lnTo>
                  <a:pt x="621458" y="620563"/>
                </a:lnTo>
                <a:lnTo>
                  <a:pt x="586684" y="643798"/>
                </a:lnTo>
                <a:lnTo>
                  <a:pt x="544067" y="652272"/>
                </a:lnTo>
                <a:close/>
              </a:path>
            </a:pathLst>
          </a:custGeom>
          <a:solidFill>
            <a:srgbClr val="00929F"/>
          </a:solidFill>
        </p:spPr>
        <p:txBody>
          <a:bodyPr wrap="square" lIns="0" tIns="0" rIns="0" bIns="0" rtlCol="0"/>
          <a:lstStyle/>
          <a:p>
            <a:endParaRPr>
              <a:cs typeface="+mn-ea"/>
              <a:sym typeface="+mn-lt"/>
            </a:endParaRPr>
          </a:p>
        </p:txBody>
      </p:sp>
      <p:sp>
        <p:nvSpPr>
          <p:cNvPr id="9" name="object 9"/>
          <p:cNvSpPr txBox="1"/>
          <p:nvPr/>
        </p:nvSpPr>
        <p:spPr>
          <a:xfrm>
            <a:off x="4560393" y="3387751"/>
            <a:ext cx="153035" cy="289823"/>
          </a:xfrm>
          <a:prstGeom prst="rect">
            <a:avLst/>
          </a:prstGeom>
        </p:spPr>
        <p:txBody>
          <a:bodyPr vert="horz" wrap="square" lIns="0" tIns="12700" rIns="0" bIns="0" rtlCol="0">
            <a:spAutoFit/>
          </a:bodyPr>
          <a:lstStyle/>
          <a:p>
            <a:pPr marL="12700">
              <a:spcBef>
                <a:spcPts val="100"/>
              </a:spcBef>
            </a:pPr>
            <a:r>
              <a:rPr dirty="0">
                <a:solidFill>
                  <a:srgbClr val="FFFFFF"/>
                </a:solidFill>
                <a:cs typeface="+mn-ea"/>
                <a:sym typeface="+mn-lt"/>
              </a:rPr>
              <a:t>2</a:t>
            </a:r>
            <a:endParaRPr>
              <a:cs typeface="+mn-ea"/>
              <a:sym typeface="+mn-lt"/>
            </a:endParaRPr>
          </a:p>
        </p:txBody>
      </p:sp>
      <p:sp>
        <p:nvSpPr>
          <p:cNvPr id="10" name="object 10"/>
          <p:cNvSpPr/>
          <p:nvPr/>
        </p:nvSpPr>
        <p:spPr>
          <a:xfrm>
            <a:off x="4309871" y="3985259"/>
            <a:ext cx="654051" cy="652780"/>
          </a:xfrm>
          <a:custGeom>
            <a:avLst/>
            <a:gdLst/>
            <a:ahLst/>
            <a:cxnLst/>
            <a:rect l="l" t="t" r="r" b="b"/>
            <a:pathLst>
              <a:path w="654050" h="652779">
                <a:moveTo>
                  <a:pt x="544067" y="652272"/>
                </a:moveTo>
                <a:lnTo>
                  <a:pt x="109727" y="652272"/>
                </a:lnTo>
                <a:lnTo>
                  <a:pt x="66961" y="643798"/>
                </a:lnTo>
                <a:lnTo>
                  <a:pt x="32137" y="620563"/>
                </a:lnTo>
                <a:lnTo>
                  <a:pt x="8676" y="586131"/>
                </a:lnTo>
                <a:lnTo>
                  <a:pt x="0" y="544067"/>
                </a:lnTo>
                <a:lnTo>
                  <a:pt x="0" y="108203"/>
                </a:lnTo>
                <a:lnTo>
                  <a:pt x="8676" y="65790"/>
                </a:lnTo>
                <a:lnTo>
                  <a:pt x="32137" y="31241"/>
                </a:lnTo>
                <a:lnTo>
                  <a:pt x="66961" y="8123"/>
                </a:lnTo>
                <a:lnTo>
                  <a:pt x="109727" y="0"/>
                </a:lnTo>
                <a:lnTo>
                  <a:pt x="544067" y="0"/>
                </a:lnTo>
                <a:lnTo>
                  <a:pt x="586684" y="8123"/>
                </a:lnTo>
                <a:lnTo>
                  <a:pt x="621458" y="31241"/>
                </a:lnTo>
                <a:lnTo>
                  <a:pt x="644969" y="65790"/>
                </a:lnTo>
                <a:lnTo>
                  <a:pt x="653795" y="108203"/>
                </a:lnTo>
                <a:lnTo>
                  <a:pt x="653795" y="544067"/>
                </a:lnTo>
                <a:lnTo>
                  <a:pt x="644969" y="586131"/>
                </a:lnTo>
                <a:lnTo>
                  <a:pt x="621458" y="620563"/>
                </a:lnTo>
                <a:lnTo>
                  <a:pt x="586684" y="643798"/>
                </a:lnTo>
                <a:lnTo>
                  <a:pt x="544067" y="652272"/>
                </a:lnTo>
                <a:close/>
              </a:path>
            </a:pathLst>
          </a:custGeom>
          <a:solidFill>
            <a:srgbClr val="F6AA25"/>
          </a:solidFill>
        </p:spPr>
        <p:txBody>
          <a:bodyPr wrap="square" lIns="0" tIns="0" rIns="0" bIns="0" rtlCol="0"/>
          <a:lstStyle/>
          <a:p>
            <a:endParaRPr>
              <a:cs typeface="+mn-ea"/>
              <a:sym typeface="+mn-lt"/>
            </a:endParaRPr>
          </a:p>
        </p:txBody>
      </p:sp>
      <p:sp>
        <p:nvSpPr>
          <p:cNvPr id="11" name="object 11"/>
          <p:cNvSpPr txBox="1"/>
          <p:nvPr/>
        </p:nvSpPr>
        <p:spPr>
          <a:xfrm>
            <a:off x="4560393" y="4149751"/>
            <a:ext cx="153035" cy="289823"/>
          </a:xfrm>
          <a:prstGeom prst="rect">
            <a:avLst/>
          </a:prstGeom>
        </p:spPr>
        <p:txBody>
          <a:bodyPr vert="horz" wrap="square" lIns="0" tIns="12700" rIns="0" bIns="0" rtlCol="0">
            <a:spAutoFit/>
          </a:bodyPr>
          <a:lstStyle/>
          <a:p>
            <a:pPr marL="12700">
              <a:spcBef>
                <a:spcPts val="100"/>
              </a:spcBef>
            </a:pPr>
            <a:r>
              <a:rPr dirty="0">
                <a:solidFill>
                  <a:srgbClr val="FFFFFF"/>
                </a:solidFill>
                <a:cs typeface="+mn-ea"/>
                <a:sym typeface="+mn-lt"/>
              </a:rPr>
              <a:t>3</a:t>
            </a:r>
            <a:endParaRPr>
              <a:cs typeface="+mn-ea"/>
              <a:sym typeface="+mn-lt"/>
            </a:endParaRPr>
          </a:p>
        </p:txBody>
      </p:sp>
      <p:sp>
        <p:nvSpPr>
          <p:cNvPr id="12" name="object 12"/>
          <p:cNvSpPr/>
          <p:nvPr/>
        </p:nvSpPr>
        <p:spPr>
          <a:xfrm>
            <a:off x="4309871" y="4747259"/>
            <a:ext cx="654051" cy="652780"/>
          </a:xfrm>
          <a:custGeom>
            <a:avLst/>
            <a:gdLst/>
            <a:ahLst/>
            <a:cxnLst/>
            <a:rect l="l" t="t" r="r" b="b"/>
            <a:pathLst>
              <a:path w="654050" h="652779">
                <a:moveTo>
                  <a:pt x="544067" y="652272"/>
                </a:moveTo>
                <a:lnTo>
                  <a:pt x="109727" y="652272"/>
                </a:lnTo>
                <a:lnTo>
                  <a:pt x="66961" y="643798"/>
                </a:lnTo>
                <a:lnTo>
                  <a:pt x="32137" y="620563"/>
                </a:lnTo>
                <a:lnTo>
                  <a:pt x="8676" y="586131"/>
                </a:lnTo>
                <a:lnTo>
                  <a:pt x="0" y="544067"/>
                </a:lnTo>
                <a:lnTo>
                  <a:pt x="0" y="108203"/>
                </a:lnTo>
                <a:lnTo>
                  <a:pt x="8676" y="65790"/>
                </a:lnTo>
                <a:lnTo>
                  <a:pt x="32137" y="31241"/>
                </a:lnTo>
                <a:lnTo>
                  <a:pt x="66961" y="8123"/>
                </a:lnTo>
                <a:lnTo>
                  <a:pt x="109727" y="0"/>
                </a:lnTo>
                <a:lnTo>
                  <a:pt x="544067" y="0"/>
                </a:lnTo>
                <a:lnTo>
                  <a:pt x="586684" y="8123"/>
                </a:lnTo>
                <a:lnTo>
                  <a:pt x="621458" y="31241"/>
                </a:lnTo>
                <a:lnTo>
                  <a:pt x="644969" y="65790"/>
                </a:lnTo>
                <a:lnTo>
                  <a:pt x="653795" y="108203"/>
                </a:lnTo>
                <a:lnTo>
                  <a:pt x="653795" y="544067"/>
                </a:lnTo>
                <a:lnTo>
                  <a:pt x="644969" y="586131"/>
                </a:lnTo>
                <a:lnTo>
                  <a:pt x="621458" y="620563"/>
                </a:lnTo>
                <a:lnTo>
                  <a:pt x="586684" y="643798"/>
                </a:lnTo>
                <a:lnTo>
                  <a:pt x="544067" y="652272"/>
                </a:lnTo>
                <a:close/>
              </a:path>
            </a:pathLst>
          </a:custGeom>
          <a:solidFill>
            <a:srgbClr val="EA542B"/>
          </a:solidFill>
        </p:spPr>
        <p:txBody>
          <a:bodyPr wrap="square" lIns="0" tIns="0" rIns="0" bIns="0" rtlCol="0"/>
          <a:lstStyle/>
          <a:p>
            <a:endParaRPr>
              <a:cs typeface="+mn-ea"/>
              <a:sym typeface="+mn-lt"/>
            </a:endParaRPr>
          </a:p>
        </p:txBody>
      </p:sp>
      <p:sp>
        <p:nvSpPr>
          <p:cNvPr id="13" name="object 13"/>
          <p:cNvSpPr txBox="1"/>
          <p:nvPr/>
        </p:nvSpPr>
        <p:spPr>
          <a:xfrm>
            <a:off x="4560393" y="4911751"/>
            <a:ext cx="153035" cy="289823"/>
          </a:xfrm>
          <a:prstGeom prst="rect">
            <a:avLst/>
          </a:prstGeom>
        </p:spPr>
        <p:txBody>
          <a:bodyPr vert="horz" wrap="square" lIns="0" tIns="12700" rIns="0" bIns="0" rtlCol="0">
            <a:spAutoFit/>
          </a:bodyPr>
          <a:lstStyle/>
          <a:p>
            <a:pPr marL="12700">
              <a:spcBef>
                <a:spcPts val="100"/>
              </a:spcBef>
            </a:pPr>
            <a:r>
              <a:rPr dirty="0">
                <a:solidFill>
                  <a:srgbClr val="FFFFFF"/>
                </a:solidFill>
                <a:cs typeface="+mn-ea"/>
                <a:sym typeface="+mn-lt"/>
              </a:rPr>
              <a:t>4</a:t>
            </a:r>
            <a:endParaRPr>
              <a:cs typeface="+mn-ea"/>
              <a:sym typeface="+mn-lt"/>
            </a:endParaRPr>
          </a:p>
        </p:txBody>
      </p:sp>
      <p:sp>
        <p:nvSpPr>
          <p:cNvPr id="14" name="object 14"/>
          <p:cNvSpPr/>
          <p:nvPr/>
        </p:nvSpPr>
        <p:spPr>
          <a:xfrm>
            <a:off x="4309871" y="5484877"/>
            <a:ext cx="654051" cy="652780"/>
          </a:xfrm>
          <a:custGeom>
            <a:avLst/>
            <a:gdLst/>
            <a:ahLst/>
            <a:cxnLst/>
            <a:rect l="l" t="t" r="r" b="b"/>
            <a:pathLst>
              <a:path w="654050" h="652779">
                <a:moveTo>
                  <a:pt x="544067" y="652272"/>
                </a:moveTo>
                <a:lnTo>
                  <a:pt x="109727" y="652272"/>
                </a:lnTo>
                <a:lnTo>
                  <a:pt x="66961" y="644055"/>
                </a:lnTo>
                <a:lnTo>
                  <a:pt x="32137" y="620906"/>
                </a:lnTo>
                <a:lnTo>
                  <a:pt x="8676" y="586388"/>
                </a:lnTo>
                <a:lnTo>
                  <a:pt x="0" y="544068"/>
                </a:lnTo>
                <a:lnTo>
                  <a:pt x="0" y="108203"/>
                </a:lnTo>
                <a:lnTo>
                  <a:pt x="8676" y="66047"/>
                </a:lnTo>
                <a:lnTo>
                  <a:pt x="32137" y="31584"/>
                </a:lnTo>
                <a:lnTo>
                  <a:pt x="66961" y="8380"/>
                </a:lnTo>
                <a:lnTo>
                  <a:pt x="109727" y="0"/>
                </a:lnTo>
                <a:lnTo>
                  <a:pt x="544067" y="0"/>
                </a:lnTo>
                <a:lnTo>
                  <a:pt x="586684" y="8380"/>
                </a:lnTo>
                <a:lnTo>
                  <a:pt x="621458" y="31584"/>
                </a:lnTo>
                <a:lnTo>
                  <a:pt x="644969" y="66047"/>
                </a:lnTo>
                <a:lnTo>
                  <a:pt x="653795" y="108203"/>
                </a:lnTo>
                <a:lnTo>
                  <a:pt x="653795" y="544068"/>
                </a:lnTo>
                <a:lnTo>
                  <a:pt x="644969" y="586388"/>
                </a:lnTo>
                <a:lnTo>
                  <a:pt x="621458" y="620906"/>
                </a:lnTo>
                <a:lnTo>
                  <a:pt x="586684" y="644055"/>
                </a:lnTo>
                <a:lnTo>
                  <a:pt x="544067" y="652272"/>
                </a:lnTo>
                <a:close/>
              </a:path>
            </a:pathLst>
          </a:custGeom>
          <a:solidFill>
            <a:srgbClr val="394653"/>
          </a:solidFill>
        </p:spPr>
        <p:txBody>
          <a:bodyPr wrap="square" lIns="0" tIns="0" rIns="0" bIns="0" rtlCol="0"/>
          <a:lstStyle/>
          <a:p>
            <a:endParaRPr>
              <a:cs typeface="+mn-ea"/>
              <a:sym typeface="+mn-lt"/>
            </a:endParaRPr>
          </a:p>
        </p:txBody>
      </p:sp>
      <p:sp>
        <p:nvSpPr>
          <p:cNvPr id="15" name="object 15"/>
          <p:cNvSpPr txBox="1"/>
          <p:nvPr/>
        </p:nvSpPr>
        <p:spPr>
          <a:xfrm>
            <a:off x="4560393" y="5649811"/>
            <a:ext cx="153035" cy="289823"/>
          </a:xfrm>
          <a:prstGeom prst="rect">
            <a:avLst/>
          </a:prstGeom>
        </p:spPr>
        <p:txBody>
          <a:bodyPr vert="horz" wrap="square" lIns="0" tIns="12700" rIns="0" bIns="0" rtlCol="0">
            <a:spAutoFit/>
          </a:bodyPr>
          <a:lstStyle/>
          <a:p>
            <a:pPr marL="12700">
              <a:spcBef>
                <a:spcPts val="100"/>
              </a:spcBef>
            </a:pPr>
            <a:r>
              <a:rPr dirty="0">
                <a:solidFill>
                  <a:srgbClr val="FFFFFF"/>
                </a:solidFill>
                <a:cs typeface="+mn-ea"/>
                <a:sym typeface="+mn-lt"/>
              </a:rPr>
              <a:t>5</a:t>
            </a:r>
            <a:endParaRPr>
              <a:cs typeface="+mn-ea"/>
              <a:sym typeface="+mn-lt"/>
            </a:endParaRPr>
          </a:p>
        </p:txBody>
      </p:sp>
      <p:sp>
        <p:nvSpPr>
          <p:cNvPr id="16" name="object 16"/>
          <p:cNvSpPr txBox="1"/>
          <p:nvPr/>
        </p:nvSpPr>
        <p:spPr>
          <a:xfrm>
            <a:off x="5165725" y="2666504"/>
            <a:ext cx="3074035" cy="629018"/>
          </a:xfrm>
          <a:prstGeom prst="rect">
            <a:avLst/>
          </a:prstGeom>
        </p:spPr>
        <p:txBody>
          <a:bodyPr vert="horz" wrap="square" lIns="0" tIns="13335" rIns="0" bIns="0" rtlCol="0">
            <a:spAutoFit/>
          </a:bodyPr>
          <a:lstStyle/>
          <a:p>
            <a:pPr marL="12700">
              <a:spcBef>
                <a:spcPts val="105"/>
              </a:spcBef>
            </a:pPr>
            <a:r>
              <a:rPr sz="2000" b="1" dirty="0">
                <a:solidFill>
                  <a:srgbClr val="394653"/>
                </a:solidFill>
                <a:cs typeface="+mn-ea"/>
                <a:sym typeface="+mn-lt"/>
              </a:rPr>
              <a:t>严禁在禁火区域吸烟、动</a:t>
            </a:r>
            <a:r>
              <a:rPr sz="2000" b="1" spc="5" dirty="0">
                <a:solidFill>
                  <a:srgbClr val="394653"/>
                </a:solidFill>
                <a:cs typeface="+mn-ea"/>
                <a:sym typeface="+mn-lt"/>
              </a:rPr>
              <a:t>火</a:t>
            </a:r>
            <a:endParaRPr sz="2000">
              <a:cs typeface="+mn-ea"/>
              <a:sym typeface="+mn-lt"/>
            </a:endParaRPr>
          </a:p>
        </p:txBody>
      </p:sp>
      <p:sp>
        <p:nvSpPr>
          <p:cNvPr id="17" name="object 17"/>
          <p:cNvSpPr txBox="1"/>
          <p:nvPr/>
        </p:nvSpPr>
        <p:spPr>
          <a:xfrm>
            <a:off x="5151121" y="3445497"/>
            <a:ext cx="3328035" cy="629018"/>
          </a:xfrm>
          <a:prstGeom prst="rect">
            <a:avLst/>
          </a:prstGeom>
        </p:spPr>
        <p:txBody>
          <a:bodyPr vert="horz" wrap="square" lIns="0" tIns="13335" rIns="0" bIns="0" rtlCol="0">
            <a:spAutoFit/>
          </a:bodyPr>
          <a:lstStyle/>
          <a:p>
            <a:pPr marL="12700">
              <a:spcBef>
                <a:spcPts val="105"/>
              </a:spcBef>
            </a:pPr>
            <a:r>
              <a:rPr sz="2000" b="1" dirty="0">
                <a:solidFill>
                  <a:srgbClr val="394653"/>
                </a:solidFill>
                <a:cs typeface="+mn-ea"/>
                <a:sym typeface="+mn-lt"/>
              </a:rPr>
              <a:t>严禁在上岗前和工作时间饮</a:t>
            </a:r>
            <a:r>
              <a:rPr sz="2000" b="1" spc="5" dirty="0">
                <a:solidFill>
                  <a:srgbClr val="394653"/>
                </a:solidFill>
                <a:cs typeface="+mn-ea"/>
                <a:sym typeface="+mn-lt"/>
              </a:rPr>
              <a:t>酒</a:t>
            </a:r>
            <a:endParaRPr sz="2000">
              <a:cs typeface="+mn-ea"/>
              <a:sym typeface="+mn-lt"/>
            </a:endParaRPr>
          </a:p>
        </p:txBody>
      </p:sp>
      <p:sp>
        <p:nvSpPr>
          <p:cNvPr id="18" name="object 18"/>
          <p:cNvSpPr txBox="1"/>
          <p:nvPr/>
        </p:nvSpPr>
        <p:spPr>
          <a:xfrm>
            <a:off x="5151121" y="4177360"/>
            <a:ext cx="4598035" cy="629018"/>
          </a:xfrm>
          <a:prstGeom prst="rect">
            <a:avLst/>
          </a:prstGeom>
        </p:spPr>
        <p:txBody>
          <a:bodyPr vert="horz" wrap="square" lIns="0" tIns="13335" rIns="0" bIns="0" rtlCol="0">
            <a:spAutoFit/>
          </a:bodyPr>
          <a:lstStyle/>
          <a:p>
            <a:pPr marL="12700">
              <a:spcBef>
                <a:spcPts val="105"/>
              </a:spcBef>
            </a:pPr>
            <a:r>
              <a:rPr sz="2000" b="1" dirty="0">
                <a:solidFill>
                  <a:srgbClr val="394653"/>
                </a:solidFill>
                <a:cs typeface="+mn-ea"/>
                <a:sym typeface="+mn-lt"/>
              </a:rPr>
              <a:t>严禁擅自移动或拆除安全装置和安全标</a:t>
            </a:r>
            <a:r>
              <a:rPr sz="2000" b="1" spc="5" dirty="0">
                <a:solidFill>
                  <a:srgbClr val="394653"/>
                </a:solidFill>
                <a:cs typeface="+mn-ea"/>
                <a:sym typeface="+mn-lt"/>
              </a:rPr>
              <a:t>志</a:t>
            </a:r>
            <a:endParaRPr sz="2000">
              <a:cs typeface="+mn-ea"/>
              <a:sym typeface="+mn-lt"/>
            </a:endParaRPr>
          </a:p>
        </p:txBody>
      </p:sp>
      <p:sp>
        <p:nvSpPr>
          <p:cNvPr id="19" name="object 19"/>
          <p:cNvSpPr txBox="1"/>
          <p:nvPr/>
        </p:nvSpPr>
        <p:spPr>
          <a:xfrm>
            <a:off x="5123295" y="4907495"/>
            <a:ext cx="4090035" cy="629018"/>
          </a:xfrm>
          <a:prstGeom prst="rect">
            <a:avLst/>
          </a:prstGeom>
        </p:spPr>
        <p:txBody>
          <a:bodyPr vert="horz" wrap="square" lIns="0" tIns="13335" rIns="0" bIns="0" rtlCol="0">
            <a:spAutoFit/>
          </a:bodyPr>
          <a:lstStyle/>
          <a:p>
            <a:pPr marL="12700">
              <a:spcBef>
                <a:spcPts val="105"/>
              </a:spcBef>
            </a:pPr>
            <a:r>
              <a:rPr sz="2000" b="1" dirty="0">
                <a:solidFill>
                  <a:srgbClr val="394653"/>
                </a:solidFill>
                <a:cs typeface="+mn-ea"/>
                <a:sym typeface="+mn-lt"/>
              </a:rPr>
              <a:t>严禁擅自触摸与已无关的设备、设</a:t>
            </a:r>
            <a:r>
              <a:rPr sz="2000" b="1" spc="5" dirty="0">
                <a:solidFill>
                  <a:srgbClr val="394653"/>
                </a:solidFill>
                <a:cs typeface="+mn-ea"/>
                <a:sym typeface="+mn-lt"/>
              </a:rPr>
              <a:t>施</a:t>
            </a:r>
            <a:endParaRPr sz="2000">
              <a:cs typeface="+mn-ea"/>
              <a:sym typeface="+mn-lt"/>
            </a:endParaRPr>
          </a:p>
        </p:txBody>
      </p:sp>
      <p:sp>
        <p:nvSpPr>
          <p:cNvPr id="20" name="object 20"/>
          <p:cNvSpPr txBox="1"/>
          <p:nvPr/>
        </p:nvSpPr>
        <p:spPr>
          <a:xfrm>
            <a:off x="5116704" y="5669292"/>
            <a:ext cx="5360035" cy="629018"/>
          </a:xfrm>
          <a:prstGeom prst="rect">
            <a:avLst/>
          </a:prstGeom>
        </p:spPr>
        <p:txBody>
          <a:bodyPr vert="horz" wrap="square" lIns="0" tIns="13335" rIns="0" bIns="0" rtlCol="0">
            <a:spAutoFit/>
          </a:bodyPr>
          <a:lstStyle/>
          <a:p>
            <a:pPr marL="12700">
              <a:spcBef>
                <a:spcPts val="105"/>
              </a:spcBef>
            </a:pPr>
            <a:r>
              <a:rPr sz="2000" b="1" dirty="0">
                <a:solidFill>
                  <a:srgbClr val="394653"/>
                </a:solidFill>
                <a:cs typeface="+mn-ea"/>
                <a:sym typeface="+mn-lt"/>
              </a:rPr>
              <a:t>严禁在工作时间串岗、离岗、睡岗或嬉戏打闹</a:t>
            </a:r>
            <a:r>
              <a:rPr sz="2000" b="1" spc="5" dirty="0">
                <a:solidFill>
                  <a:srgbClr val="394653"/>
                </a:solidFill>
                <a:cs typeface="+mn-ea"/>
                <a:sym typeface="+mn-lt"/>
              </a:rPr>
              <a:t>。</a:t>
            </a:r>
            <a:endParaRPr sz="2000">
              <a:cs typeface="+mn-ea"/>
              <a:sym typeface="+mn-lt"/>
            </a:endParaRPr>
          </a:p>
        </p:txBody>
      </p:sp>
      <p:sp>
        <p:nvSpPr>
          <p:cNvPr id="24" name="object 41"/>
          <p:cNvSpPr txBox="1"/>
          <p:nvPr/>
        </p:nvSpPr>
        <p:spPr>
          <a:xfrm>
            <a:off x="1104000" y="323202"/>
            <a:ext cx="4088765" cy="504625"/>
          </a:xfrm>
          <a:prstGeom prst="rect">
            <a:avLst/>
          </a:prstGeom>
        </p:spPr>
        <p:txBody>
          <a:bodyPr vert="horz" wrap="square" lIns="0" tIns="12065" rIns="0" bIns="0" rtlCol="0">
            <a:spAutoFit/>
          </a:bodyPr>
          <a:lstStyle>
            <a:lvl1pPr algn="ctr" defTabSz="914400" rtl="0" eaLnBrk="1" latinLnBrk="0" hangingPunct="1">
              <a:spcBef>
                <a:spcPct val="0"/>
              </a:spcBef>
              <a:buNone/>
              <a:defRPr sz="3000" b="1" i="1" kern="1200">
                <a:solidFill>
                  <a:srgbClr val="394653"/>
                </a:solidFill>
                <a:latin typeface="微软雅黑" panose="020B0503020204020204" pitchFamily="34" charset="-122"/>
                <a:ea typeface="+mj-ea"/>
                <a:cs typeface="微软雅黑" panose="020B0503020204020204" pitchFamily="34" charset="-122"/>
              </a:defRPr>
            </a:lvl1pPr>
          </a:lstStyle>
          <a:p>
            <a:pPr marL="12700">
              <a:spcBef>
                <a:spcPts val="95"/>
              </a:spcBef>
            </a:pPr>
            <a:r>
              <a:rPr lang="zh-CN" altLang="en-US" sz="3200" i="0">
                <a:solidFill>
                  <a:schemeClr val="tx1"/>
                </a:solidFill>
                <a:latin typeface="+mn-lt"/>
                <a:ea typeface="+mn-ea"/>
                <a:cs typeface="+mn-ea"/>
                <a:sym typeface="+mn-lt"/>
              </a:rPr>
              <a:t>新员工安全须</a:t>
            </a:r>
            <a:r>
              <a:rPr lang="zh-CN" altLang="en-US" sz="3200" i="0" spc="-5">
                <a:solidFill>
                  <a:schemeClr val="tx1"/>
                </a:solidFill>
                <a:latin typeface="+mn-lt"/>
                <a:ea typeface="+mn-ea"/>
                <a:cs typeface="+mn-ea"/>
                <a:sym typeface="+mn-lt"/>
              </a:rPr>
              <a:t>知</a:t>
            </a:r>
            <a:endParaRPr lang="zh-CN" altLang="en-US" sz="3200" i="0" spc="-5" dirty="0">
              <a:solidFill>
                <a:schemeClr val="tx1"/>
              </a:solidFill>
              <a:latin typeface="+mn-lt"/>
              <a:ea typeface="+mn-ea"/>
              <a:cs typeface="+mn-ea"/>
              <a:sym typeface="+mn-lt"/>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136135" y="4962144"/>
            <a:ext cx="1775460" cy="729174"/>
          </a:xfrm>
          <a:prstGeom prst="rect">
            <a:avLst/>
          </a:prstGeom>
          <a:solidFill>
            <a:srgbClr val="FFFF00"/>
          </a:solidFill>
        </p:spPr>
        <p:txBody>
          <a:bodyPr vert="horz" wrap="square" lIns="0" tIns="104775" rIns="0" bIns="0" rtlCol="0">
            <a:spAutoFit/>
          </a:bodyPr>
          <a:lstStyle/>
          <a:p>
            <a:pPr marL="368300">
              <a:spcBef>
                <a:spcPts val="825"/>
              </a:spcBef>
            </a:pPr>
            <a:r>
              <a:rPr sz="4050" b="1" spc="31" dirty="0">
                <a:cs typeface="+mn-ea"/>
                <a:sym typeface="+mn-lt"/>
              </a:rPr>
              <a:t>黄色</a:t>
            </a:r>
            <a:endParaRPr sz="4050">
              <a:cs typeface="+mn-ea"/>
              <a:sym typeface="+mn-lt"/>
            </a:endParaRPr>
          </a:p>
        </p:txBody>
      </p:sp>
      <p:sp>
        <p:nvSpPr>
          <p:cNvPr id="3" name="object 3"/>
          <p:cNvSpPr txBox="1"/>
          <p:nvPr/>
        </p:nvSpPr>
        <p:spPr>
          <a:xfrm>
            <a:off x="1456945" y="4962144"/>
            <a:ext cx="1777364" cy="729174"/>
          </a:xfrm>
          <a:prstGeom prst="rect">
            <a:avLst/>
          </a:prstGeom>
          <a:solidFill>
            <a:srgbClr val="FF0000"/>
          </a:solidFill>
        </p:spPr>
        <p:txBody>
          <a:bodyPr vert="horz" wrap="square" lIns="0" tIns="104775" rIns="0" bIns="0" rtlCol="0">
            <a:spAutoFit/>
          </a:bodyPr>
          <a:lstStyle/>
          <a:p>
            <a:pPr marL="369570">
              <a:spcBef>
                <a:spcPts val="825"/>
              </a:spcBef>
            </a:pPr>
            <a:r>
              <a:rPr sz="4050" b="1" spc="31" dirty="0">
                <a:solidFill>
                  <a:srgbClr val="FFFFFF"/>
                </a:solidFill>
                <a:cs typeface="+mn-ea"/>
                <a:sym typeface="+mn-lt"/>
              </a:rPr>
              <a:t>红色</a:t>
            </a:r>
            <a:endParaRPr sz="4050">
              <a:cs typeface="+mn-ea"/>
              <a:sym typeface="+mn-lt"/>
            </a:endParaRPr>
          </a:p>
        </p:txBody>
      </p:sp>
      <p:sp>
        <p:nvSpPr>
          <p:cNvPr id="4" name="object 4"/>
          <p:cNvSpPr txBox="1"/>
          <p:nvPr/>
        </p:nvSpPr>
        <p:spPr>
          <a:xfrm>
            <a:off x="9220201" y="4988053"/>
            <a:ext cx="1777364" cy="727892"/>
          </a:xfrm>
          <a:prstGeom prst="rect">
            <a:avLst/>
          </a:prstGeom>
          <a:solidFill>
            <a:srgbClr val="008000"/>
          </a:solidFill>
        </p:spPr>
        <p:txBody>
          <a:bodyPr vert="horz" wrap="square" lIns="0" tIns="103505" rIns="0" bIns="0" rtlCol="0">
            <a:spAutoFit/>
          </a:bodyPr>
          <a:lstStyle/>
          <a:p>
            <a:pPr marL="369570">
              <a:spcBef>
                <a:spcPts val="815"/>
              </a:spcBef>
            </a:pPr>
            <a:r>
              <a:rPr sz="4050" b="1" spc="31" dirty="0">
                <a:solidFill>
                  <a:srgbClr val="FFFFFF"/>
                </a:solidFill>
                <a:cs typeface="+mn-ea"/>
                <a:sym typeface="+mn-lt"/>
              </a:rPr>
              <a:t>绿色</a:t>
            </a:r>
            <a:endParaRPr sz="4050">
              <a:cs typeface="+mn-ea"/>
              <a:sym typeface="+mn-lt"/>
            </a:endParaRPr>
          </a:p>
        </p:txBody>
      </p:sp>
      <p:sp>
        <p:nvSpPr>
          <p:cNvPr id="5" name="object 5"/>
          <p:cNvSpPr txBox="1"/>
          <p:nvPr/>
        </p:nvSpPr>
        <p:spPr>
          <a:xfrm>
            <a:off x="6542532" y="4988053"/>
            <a:ext cx="1774189" cy="727892"/>
          </a:xfrm>
          <a:prstGeom prst="rect">
            <a:avLst/>
          </a:prstGeom>
          <a:solidFill>
            <a:srgbClr val="3366FF"/>
          </a:solidFill>
        </p:spPr>
        <p:txBody>
          <a:bodyPr vert="horz" wrap="square" lIns="0" tIns="103505" rIns="0" bIns="0" rtlCol="0">
            <a:spAutoFit/>
          </a:bodyPr>
          <a:lstStyle/>
          <a:p>
            <a:pPr marL="368300">
              <a:spcBef>
                <a:spcPts val="815"/>
              </a:spcBef>
            </a:pPr>
            <a:r>
              <a:rPr sz="4050" b="1" spc="31" dirty="0">
                <a:solidFill>
                  <a:srgbClr val="FFFFFF"/>
                </a:solidFill>
                <a:cs typeface="+mn-ea"/>
                <a:sym typeface="+mn-lt"/>
              </a:rPr>
              <a:t>蓝色</a:t>
            </a:r>
            <a:endParaRPr sz="4050">
              <a:cs typeface="+mn-ea"/>
              <a:sym typeface="+mn-lt"/>
            </a:endParaRPr>
          </a:p>
        </p:txBody>
      </p:sp>
      <p:sp>
        <p:nvSpPr>
          <p:cNvPr id="6" name="object 6"/>
          <p:cNvSpPr txBox="1"/>
          <p:nvPr/>
        </p:nvSpPr>
        <p:spPr>
          <a:xfrm>
            <a:off x="1709104" y="1505292"/>
            <a:ext cx="9018905" cy="3109955"/>
          </a:xfrm>
          <a:prstGeom prst="rect">
            <a:avLst/>
          </a:prstGeom>
        </p:spPr>
        <p:txBody>
          <a:bodyPr vert="horz" wrap="square" lIns="0" tIns="16511" rIns="0" bIns="0" rtlCol="0">
            <a:spAutoFit/>
          </a:bodyPr>
          <a:lstStyle/>
          <a:p>
            <a:pPr marL="12700">
              <a:spcBef>
                <a:spcPts val="130"/>
              </a:spcBef>
            </a:pPr>
            <a:r>
              <a:rPr sz="2850" b="1" spc="31" dirty="0">
                <a:solidFill>
                  <a:srgbClr val="EA542B"/>
                </a:solidFill>
                <a:cs typeface="+mn-ea"/>
                <a:sym typeface="+mn-lt"/>
              </a:rPr>
              <a:t>六：注意遵守安全警示标志提出的要求</a:t>
            </a:r>
            <a:endParaRPr sz="2850">
              <a:cs typeface="+mn-ea"/>
              <a:sym typeface="+mn-lt"/>
            </a:endParaRPr>
          </a:p>
          <a:p>
            <a:pPr marL="471170" marR="5080" indent="-342900">
              <a:lnSpc>
                <a:spcPct val="150000"/>
              </a:lnSpc>
              <a:spcBef>
                <a:spcPts val="2345"/>
              </a:spcBef>
              <a:buFont typeface="Wingdings" panose="05000000000000000000"/>
              <a:buChar char=""/>
              <a:tabLst>
                <a:tab pos="471170" algn="l"/>
              </a:tabLst>
            </a:pPr>
            <a:r>
              <a:rPr sz="2400" dirty="0">
                <a:solidFill>
                  <a:srgbClr val="394653"/>
                </a:solidFill>
                <a:cs typeface="+mn-ea"/>
                <a:sym typeface="+mn-lt"/>
              </a:rPr>
              <a:t>安全警示标志牌是由安全色、几何图形和图像符号构成的，用以 表示禁止、警告、指令和提示等安全信息。</a:t>
            </a:r>
            <a:endParaRPr sz="2400">
              <a:cs typeface="+mn-ea"/>
              <a:sym typeface="+mn-lt"/>
            </a:endParaRPr>
          </a:p>
          <a:p>
            <a:pPr marL="471170" indent="-342900">
              <a:spcBef>
                <a:spcPts val="2015"/>
              </a:spcBef>
              <a:buFont typeface="Wingdings" panose="05000000000000000000"/>
              <a:buChar char=""/>
              <a:tabLst>
                <a:tab pos="471170" algn="l"/>
              </a:tabLst>
            </a:pPr>
            <a:r>
              <a:rPr sz="2400" dirty="0">
                <a:solidFill>
                  <a:srgbClr val="394653"/>
                </a:solidFill>
                <a:cs typeface="+mn-ea"/>
                <a:sym typeface="+mn-lt"/>
              </a:rPr>
              <a:t>根据国家规定，安全色为红、黄、蓝、绿四种颜色。</a:t>
            </a:r>
            <a:endParaRPr sz="2400">
              <a:cs typeface="+mn-ea"/>
              <a:sym typeface="+mn-lt"/>
            </a:endParaRPr>
          </a:p>
          <a:p>
            <a:pPr marL="471170" indent="-342900">
              <a:spcBef>
                <a:spcPts val="2015"/>
              </a:spcBef>
              <a:buFont typeface="Wingdings" panose="05000000000000000000"/>
              <a:buChar char=""/>
              <a:tabLst>
                <a:tab pos="471170" algn="l"/>
              </a:tabLst>
            </a:pPr>
            <a:r>
              <a:rPr sz="2400" dirty="0">
                <a:solidFill>
                  <a:srgbClr val="394653"/>
                </a:solidFill>
                <a:cs typeface="+mn-ea"/>
                <a:sym typeface="+mn-lt"/>
              </a:rPr>
              <a:t>分禁止标志、警告标志、指令标志和提示标志四大类型。</a:t>
            </a:r>
            <a:endParaRPr sz="2400">
              <a:cs typeface="+mn-ea"/>
              <a:sym typeface="+mn-lt"/>
            </a:endParaRPr>
          </a:p>
        </p:txBody>
      </p:sp>
      <p:sp>
        <p:nvSpPr>
          <p:cNvPr id="7" name="object 7"/>
          <p:cNvSpPr/>
          <p:nvPr/>
        </p:nvSpPr>
        <p:spPr>
          <a:xfrm>
            <a:off x="1130809" y="1595628"/>
            <a:ext cx="363220" cy="421005"/>
          </a:xfrm>
          <a:custGeom>
            <a:avLst/>
            <a:gdLst/>
            <a:ahLst/>
            <a:cxnLst/>
            <a:rect l="l" t="t" r="r" b="b"/>
            <a:pathLst>
              <a:path w="363219" h="421005">
                <a:moveTo>
                  <a:pt x="0" y="420624"/>
                </a:moveTo>
                <a:lnTo>
                  <a:pt x="0" y="0"/>
                </a:lnTo>
                <a:lnTo>
                  <a:pt x="362711" y="210312"/>
                </a:lnTo>
                <a:lnTo>
                  <a:pt x="0" y="420624"/>
                </a:lnTo>
                <a:close/>
              </a:path>
            </a:pathLst>
          </a:custGeom>
          <a:solidFill>
            <a:srgbClr val="394653"/>
          </a:solidFill>
        </p:spPr>
        <p:txBody>
          <a:bodyPr wrap="square" lIns="0" tIns="0" rIns="0" bIns="0" rtlCol="0"/>
          <a:lstStyle/>
          <a:p>
            <a:endParaRPr>
              <a:cs typeface="+mn-ea"/>
              <a:sym typeface="+mn-lt"/>
            </a:endParaRPr>
          </a:p>
        </p:txBody>
      </p:sp>
      <p:sp>
        <p:nvSpPr>
          <p:cNvPr id="11" name="object 41"/>
          <p:cNvSpPr txBox="1"/>
          <p:nvPr/>
        </p:nvSpPr>
        <p:spPr>
          <a:xfrm>
            <a:off x="1104000" y="323202"/>
            <a:ext cx="4088765" cy="504625"/>
          </a:xfrm>
          <a:prstGeom prst="rect">
            <a:avLst/>
          </a:prstGeom>
        </p:spPr>
        <p:txBody>
          <a:bodyPr vert="horz" wrap="square" lIns="0" tIns="12065" rIns="0" bIns="0" rtlCol="0">
            <a:spAutoFit/>
          </a:bodyPr>
          <a:lstStyle>
            <a:lvl1pPr algn="ctr" defTabSz="914400" rtl="0" eaLnBrk="1" latinLnBrk="0" hangingPunct="1">
              <a:spcBef>
                <a:spcPct val="0"/>
              </a:spcBef>
              <a:buNone/>
              <a:defRPr sz="3000" b="1" i="1" kern="1200">
                <a:solidFill>
                  <a:srgbClr val="394653"/>
                </a:solidFill>
                <a:latin typeface="微软雅黑" panose="020B0503020204020204" pitchFamily="34" charset="-122"/>
                <a:ea typeface="+mj-ea"/>
                <a:cs typeface="微软雅黑" panose="020B0503020204020204" pitchFamily="34" charset="-122"/>
              </a:defRPr>
            </a:lvl1pPr>
          </a:lstStyle>
          <a:p>
            <a:pPr marL="12700">
              <a:spcBef>
                <a:spcPts val="95"/>
              </a:spcBef>
            </a:pPr>
            <a:r>
              <a:rPr lang="zh-CN" altLang="en-US" sz="3200" i="0">
                <a:solidFill>
                  <a:schemeClr val="tx1"/>
                </a:solidFill>
                <a:latin typeface="+mn-lt"/>
                <a:ea typeface="+mn-ea"/>
                <a:cs typeface="+mn-ea"/>
                <a:sym typeface="+mn-lt"/>
              </a:rPr>
              <a:t>新员工安全须</a:t>
            </a:r>
            <a:r>
              <a:rPr lang="zh-CN" altLang="en-US" sz="3200" i="0" spc="-5">
                <a:solidFill>
                  <a:schemeClr val="tx1"/>
                </a:solidFill>
                <a:latin typeface="+mn-lt"/>
                <a:ea typeface="+mn-ea"/>
                <a:cs typeface="+mn-ea"/>
                <a:sym typeface="+mn-lt"/>
              </a:rPr>
              <a:t>知</a:t>
            </a:r>
            <a:endParaRPr lang="zh-CN" altLang="en-US" sz="3200" i="0" spc="-5" dirty="0">
              <a:solidFill>
                <a:schemeClr val="tx1"/>
              </a:solidFill>
              <a:latin typeface="+mn-lt"/>
              <a:ea typeface="+mn-ea"/>
              <a:cs typeface="+mn-ea"/>
              <a:sym typeface="+mn-lt"/>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91527" y="1575752"/>
            <a:ext cx="10891520" cy="860493"/>
          </a:xfrm>
          <a:prstGeom prst="rect">
            <a:avLst/>
          </a:prstGeom>
        </p:spPr>
        <p:txBody>
          <a:bodyPr vert="horz" wrap="square" lIns="0" tIns="13971" rIns="0" bIns="0" rtlCol="0">
            <a:spAutoFit/>
          </a:bodyPr>
          <a:lstStyle/>
          <a:p>
            <a:pPr marL="12700">
              <a:spcBef>
                <a:spcPts val="110"/>
              </a:spcBef>
            </a:pPr>
            <a:r>
              <a:rPr sz="2750" b="1" spc="11" dirty="0">
                <a:solidFill>
                  <a:srgbClr val="EA542B"/>
                </a:solidFill>
                <a:cs typeface="+mn-ea"/>
                <a:sym typeface="+mn-lt"/>
              </a:rPr>
              <a:t>安全警示标志像一个烦人的管家婆，只有发生事故，才发现她的可贵！</a:t>
            </a:r>
            <a:endParaRPr sz="2750">
              <a:cs typeface="+mn-ea"/>
              <a:sym typeface="+mn-lt"/>
            </a:endParaRPr>
          </a:p>
        </p:txBody>
      </p:sp>
      <p:sp>
        <p:nvSpPr>
          <p:cNvPr id="4" name="object 41"/>
          <p:cNvSpPr txBox="1"/>
          <p:nvPr/>
        </p:nvSpPr>
        <p:spPr>
          <a:xfrm>
            <a:off x="1104000" y="323202"/>
            <a:ext cx="4088765" cy="504625"/>
          </a:xfrm>
          <a:prstGeom prst="rect">
            <a:avLst/>
          </a:prstGeom>
        </p:spPr>
        <p:txBody>
          <a:bodyPr vert="horz" wrap="square" lIns="0" tIns="12065" rIns="0" bIns="0" rtlCol="0">
            <a:spAutoFit/>
          </a:bodyPr>
          <a:lstStyle>
            <a:lvl1pPr algn="ctr" defTabSz="914400" rtl="0" eaLnBrk="1" latinLnBrk="0" hangingPunct="1">
              <a:spcBef>
                <a:spcPct val="0"/>
              </a:spcBef>
              <a:buNone/>
              <a:defRPr sz="2515" b="1" i="0" kern="1200">
                <a:solidFill>
                  <a:srgbClr val="EA542B"/>
                </a:solidFill>
                <a:latin typeface="微软雅黑" panose="020B0503020204020204" pitchFamily="34" charset="-122"/>
                <a:ea typeface="+mj-ea"/>
                <a:cs typeface="微软雅黑" panose="020B0503020204020204" pitchFamily="34" charset="-122"/>
              </a:defRPr>
            </a:lvl1pPr>
          </a:lstStyle>
          <a:p>
            <a:pPr marL="12700">
              <a:spcBef>
                <a:spcPts val="95"/>
              </a:spcBef>
            </a:pPr>
            <a:r>
              <a:rPr lang="zh-CN" altLang="en-US" sz="3200">
                <a:solidFill>
                  <a:schemeClr val="tx1"/>
                </a:solidFill>
                <a:latin typeface="+mn-lt"/>
                <a:ea typeface="+mn-ea"/>
                <a:cs typeface="+mn-ea"/>
                <a:sym typeface="+mn-lt"/>
              </a:rPr>
              <a:t>新员工安全须</a:t>
            </a:r>
            <a:r>
              <a:rPr lang="zh-CN" altLang="en-US" sz="3200" spc="-5">
                <a:solidFill>
                  <a:schemeClr val="tx1"/>
                </a:solidFill>
                <a:latin typeface="+mn-lt"/>
                <a:ea typeface="+mn-ea"/>
                <a:cs typeface="+mn-ea"/>
                <a:sym typeface="+mn-lt"/>
              </a:rPr>
              <a:t>知</a:t>
            </a:r>
            <a:endParaRPr lang="zh-CN" altLang="en-US" sz="3200" spc="-5" dirty="0">
              <a:solidFill>
                <a:schemeClr val="tx1"/>
              </a:solidFill>
              <a:latin typeface="+mn-lt"/>
              <a:ea typeface="+mn-ea"/>
              <a:cs typeface="+mn-ea"/>
              <a:sym typeface="+mn-lt"/>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464976" y="2578778"/>
            <a:ext cx="4596217" cy="3605615"/>
          </a:xfrm>
          <a:prstGeom prst="rect">
            <a:avLst/>
          </a:prstGeom>
          <a:blipFill>
            <a:blip r:embed="rId2" cstate="print"/>
            <a:stretch>
              <a:fillRect/>
            </a:stretch>
          </a:blipFill>
        </p:spPr>
        <p:txBody>
          <a:bodyPr wrap="square" lIns="0" tIns="0" rIns="0" bIns="0" rtlCol="0"/>
          <a:lstStyle/>
          <a:p>
            <a:endParaRPr>
              <a:cs typeface="+mn-ea"/>
              <a:sym typeface="+mn-lt"/>
            </a:endParaRPr>
          </a:p>
        </p:txBody>
      </p:sp>
      <p:sp>
        <p:nvSpPr>
          <p:cNvPr id="4" name="object 4"/>
          <p:cNvSpPr/>
          <p:nvPr/>
        </p:nvSpPr>
        <p:spPr>
          <a:xfrm>
            <a:off x="1130809" y="1595628"/>
            <a:ext cx="363220" cy="421005"/>
          </a:xfrm>
          <a:custGeom>
            <a:avLst/>
            <a:gdLst/>
            <a:ahLst/>
            <a:cxnLst/>
            <a:rect l="l" t="t" r="r" b="b"/>
            <a:pathLst>
              <a:path w="363219" h="421005">
                <a:moveTo>
                  <a:pt x="0" y="420624"/>
                </a:moveTo>
                <a:lnTo>
                  <a:pt x="0" y="0"/>
                </a:lnTo>
                <a:lnTo>
                  <a:pt x="362711" y="210312"/>
                </a:lnTo>
                <a:lnTo>
                  <a:pt x="0" y="420624"/>
                </a:lnTo>
                <a:close/>
              </a:path>
            </a:pathLst>
          </a:custGeom>
          <a:solidFill>
            <a:srgbClr val="394653"/>
          </a:solidFill>
        </p:spPr>
        <p:txBody>
          <a:bodyPr wrap="square" lIns="0" tIns="0" rIns="0" bIns="0" rtlCol="0"/>
          <a:lstStyle/>
          <a:p>
            <a:endParaRPr>
              <a:cs typeface="+mn-ea"/>
              <a:sym typeface="+mn-lt"/>
            </a:endParaRPr>
          </a:p>
        </p:txBody>
      </p:sp>
      <p:sp>
        <p:nvSpPr>
          <p:cNvPr id="5" name="object 5"/>
          <p:cNvSpPr/>
          <p:nvPr/>
        </p:nvSpPr>
        <p:spPr>
          <a:xfrm>
            <a:off x="1616963" y="3453385"/>
            <a:ext cx="2223771" cy="520065"/>
          </a:xfrm>
          <a:custGeom>
            <a:avLst/>
            <a:gdLst/>
            <a:ahLst/>
            <a:cxnLst/>
            <a:rect l="l" t="t" r="r" b="b"/>
            <a:pathLst>
              <a:path w="2223770" h="520064">
                <a:moveTo>
                  <a:pt x="2136648" y="519683"/>
                </a:moveTo>
                <a:lnTo>
                  <a:pt x="86868" y="519683"/>
                </a:lnTo>
                <a:lnTo>
                  <a:pt x="53190" y="512654"/>
                </a:lnTo>
                <a:lnTo>
                  <a:pt x="25646" y="493995"/>
                </a:lnTo>
                <a:lnTo>
                  <a:pt x="6995" y="466463"/>
                </a:lnTo>
                <a:lnTo>
                  <a:pt x="0" y="432815"/>
                </a:lnTo>
                <a:lnTo>
                  <a:pt x="0" y="86867"/>
                </a:lnTo>
                <a:lnTo>
                  <a:pt x="6995" y="52892"/>
                </a:lnTo>
                <a:lnTo>
                  <a:pt x="25646" y="25250"/>
                </a:lnTo>
                <a:lnTo>
                  <a:pt x="53190" y="6700"/>
                </a:lnTo>
                <a:lnTo>
                  <a:pt x="86868" y="0"/>
                </a:lnTo>
                <a:lnTo>
                  <a:pt x="2136648" y="0"/>
                </a:lnTo>
                <a:lnTo>
                  <a:pt x="2170509" y="6700"/>
                </a:lnTo>
                <a:lnTo>
                  <a:pt x="2198112" y="25250"/>
                </a:lnTo>
                <a:lnTo>
                  <a:pt x="2216700" y="52892"/>
                </a:lnTo>
                <a:lnTo>
                  <a:pt x="2223516" y="86867"/>
                </a:lnTo>
                <a:lnTo>
                  <a:pt x="2223516" y="432815"/>
                </a:lnTo>
                <a:lnTo>
                  <a:pt x="2216700" y="466463"/>
                </a:lnTo>
                <a:lnTo>
                  <a:pt x="2198112" y="493995"/>
                </a:lnTo>
                <a:lnTo>
                  <a:pt x="2170509" y="512654"/>
                </a:lnTo>
                <a:lnTo>
                  <a:pt x="2136648" y="519683"/>
                </a:lnTo>
                <a:close/>
              </a:path>
            </a:pathLst>
          </a:custGeom>
          <a:solidFill>
            <a:srgbClr val="394653"/>
          </a:solidFill>
        </p:spPr>
        <p:txBody>
          <a:bodyPr wrap="square" lIns="0" tIns="0" rIns="0" bIns="0" rtlCol="0"/>
          <a:lstStyle/>
          <a:p>
            <a:endParaRPr>
              <a:cs typeface="+mn-ea"/>
              <a:sym typeface="+mn-lt"/>
            </a:endParaRPr>
          </a:p>
        </p:txBody>
      </p:sp>
      <p:sp>
        <p:nvSpPr>
          <p:cNvPr id="6" name="object 6"/>
          <p:cNvSpPr/>
          <p:nvPr/>
        </p:nvSpPr>
        <p:spPr>
          <a:xfrm>
            <a:off x="1616963" y="4046221"/>
            <a:ext cx="2223771" cy="520065"/>
          </a:xfrm>
          <a:custGeom>
            <a:avLst/>
            <a:gdLst/>
            <a:ahLst/>
            <a:cxnLst/>
            <a:rect l="l" t="t" r="r" b="b"/>
            <a:pathLst>
              <a:path w="2223770" h="520064">
                <a:moveTo>
                  <a:pt x="2136648" y="519683"/>
                </a:moveTo>
                <a:lnTo>
                  <a:pt x="86868" y="519683"/>
                </a:lnTo>
                <a:lnTo>
                  <a:pt x="53190" y="512468"/>
                </a:lnTo>
                <a:lnTo>
                  <a:pt x="25646" y="493747"/>
                </a:lnTo>
                <a:lnTo>
                  <a:pt x="6995" y="466277"/>
                </a:lnTo>
                <a:lnTo>
                  <a:pt x="0" y="432815"/>
                </a:lnTo>
                <a:lnTo>
                  <a:pt x="0" y="85343"/>
                </a:lnTo>
                <a:lnTo>
                  <a:pt x="6995" y="52063"/>
                </a:lnTo>
                <a:lnTo>
                  <a:pt x="25646" y="24812"/>
                </a:lnTo>
                <a:lnTo>
                  <a:pt x="53190" y="6491"/>
                </a:lnTo>
                <a:lnTo>
                  <a:pt x="86868" y="0"/>
                </a:lnTo>
                <a:lnTo>
                  <a:pt x="2136648" y="0"/>
                </a:lnTo>
                <a:lnTo>
                  <a:pt x="2170509" y="6491"/>
                </a:lnTo>
                <a:lnTo>
                  <a:pt x="2198112" y="24812"/>
                </a:lnTo>
                <a:lnTo>
                  <a:pt x="2216700" y="52063"/>
                </a:lnTo>
                <a:lnTo>
                  <a:pt x="2223516" y="85343"/>
                </a:lnTo>
                <a:lnTo>
                  <a:pt x="2223516" y="432815"/>
                </a:lnTo>
                <a:lnTo>
                  <a:pt x="2216700" y="466277"/>
                </a:lnTo>
                <a:lnTo>
                  <a:pt x="2198112" y="493747"/>
                </a:lnTo>
                <a:lnTo>
                  <a:pt x="2170509" y="512468"/>
                </a:lnTo>
                <a:lnTo>
                  <a:pt x="2136648" y="519683"/>
                </a:lnTo>
                <a:close/>
              </a:path>
            </a:pathLst>
          </a:custGeom>
          <a:solidFill>
            <a:srgbClr val="00929F"/>
          </a:solidFill>
        </p:spPr>
        <p:txBody>
          <a:bodyPr wrap="square" lIns="0" tIns="0" rIns="0" bIns="0" rtlCol="0"/>
          <a:lstStyle/>
          <a:p>
            <a:endParaRPr>
              <a:cs typeface="+mn-ea"/>
              <a:sym typeface="+mn-lt"/>
            </a:endParaRPr>
          </a:p>
        </p:txBody>
      </p:sp>
      <p:sp>
        <p:nvSpPr>
          <p:cNvPr id="7" name="object 7"/>
          <p:cNvSpPr/>
          <p:nvPr/>
        </p:nvSpPr>
        <p:spPr>
          <a:xfrm>
            <a:off x="1616963" y="4634485"/>
            <a:ext cx="2223771" cy="520065"/>
          </a:xfrm>
          <a:custGeom>
            <a:avLst/>
            <a:gdLst/>
            <a:ahLst/>
            <a:cxnLst/>
            <a:rect l="l" t="t" r="r" b="b"/>
            <a:pathLst>
              <a:path w="2223770" h="520064">
                <a:moveTo>
                  <a:pt x="2136648" y="519683"/>
                </a:moveTo>
                <a:lnTo>
                  <a:pt x="86868" y="519683"/>
                </a:lnTo>
                <a:lnTo>
                  <a:pt x="53190" y="512731"/>
                </a:lnTo>
                <a:lnTo>
                  <a:pt x="25646" y="494095"/>
                </a:lnTo>
                <a:lnTo>
                  <a:pt x="6995" y="466536"/>
                </a:lnTo>
                <a:lnTo>
                  <a:pt x="0" y="432815"/>
                </a:lnTo>
                <a:lnTo>
                  <a:pt x="0" y="86867"/>
                </a:lnTo>
                <a:lnTo>
                  <a:pt x="6995" y="52963"/>
                </a:lnTo>
                <a:lnTo>
                  <a:pt x="25646" y="25346"/>
                </a:lnTo>
                <a:lnTo>
                  <a:pt x="53190" y="6772"/>
                </a:lnTo>
                <a:lnTo>
                  <a:pt x="86868" y="0"/>
                </a:lnTo>
                <a:lnTo>
                  <a:pt x="2136648" y="0"/>
                </a:lnTo>
                <a:lnTo>
                  <a:pt x="2170509" y="6772"/>
                </a:lnTo>
                <a:lnTo>
                  <a:pt x="2198112" y="25346"/>
                </a:lnTo>
                <a:lnTo>
                  <a:pt x="2216700" y="52963"/>
                </a:lnTo>
                <a:lnTo>
                  <a:pt x="2223516" y="86867"/>
                </a:lnTo>
                <a:lnTo>
                  <a:pt x="2223516" y="432815"/>
                </a:lnTo>
                <a:lnTo>
                  <a:pt x="2216700" y="466536"/>
                </a:lnTo>
                <a:lnTo>
                  <a:pt x="2198112" y="494095"/>
                </a:lnTo>
                <a:lnTo>
                  <a:pt x="2170509" y="512731"/>
                </a:lnTo>
                <a:lnTo>
                  <a:pt x="2136648" y="519683"/>
                </a:lnTo>
                <a:close/>
              </a:path>
            </a:pathLst>
          </a:custGeom>
          <a:solidFill>
            <a:srgbClr val="F6AA25"/>
          </a:solidFill>
        </p:spPr>
        <p:txBody>
          <a:bodyPr wrap="square" lIns="0" tIns="0" rIns="0" bIns="0" rtlCol="0"/>
          <a:lstStyle/>
          <a:p>
            <a:endParaRPr>
              <a:cs typeface="+mn-ea"/>
              <a:sym typeface="+mn-lt"/>
            </a:endParaRPr>
          </a:p>
        </p:txBody>
      </p:sp>
      <p:sp>
        <p:nvSpPr>
          <p:cNvPr id="8" name="object 8"/>
          <p:cNvSpPr/>
          <p:nvPr/>
        </p:nvSpPr>
        <p:spPr>
          <a:xfrm>
            <a:off x="1616963" y="5248657"/>
            <a:ext cx="2223771" cy="520065"/>
          </a:xfrm>
          <a:custGeom>
            <a:avLst/>
            <a:gdLst/>
            <a:ahLst/>
            <a:cxnLst/>
            <a:rect l="l" t="t" r="r" b="b"/>
            <a:pathLst>
              <a:path w="2223770" h="520064">
                <a:moveTo>
                  <a:pt x="2136648" y="519684"/>
                </a:moveTo>
                <a:lnTo>
                  <a:pt x="86868" y="519684"/>
                </a:lnTo>
                <a:lnTo>
                  <a:pt x="53190" y="512704"/>
                </a:lnTo>
                <a:lnTo>
                  <a:pt x="25646" y="494061"/>
                </a:lnTo>
                <a:lnTo>
                  <a:pt x="6995" y="466513"/>
                </a:lnTo>
                <a:lnTo>
                  <a:pt x="0" y="432816"/>
                </a:lnTo>
                <a:lnTo>
                  <a:pt x="0" y="86868"/>
                </a:lnTo>
                <a:lnTo>
                  <a:pt x="6995" y="52942"/>
                </a:lnTo>
                <a:lnTo>
                  <a:pt x="25646" y="25317"/>
                </a:lnTo>
                <a:lnTo>
                  <a:pt x="53190" y="6750"/>
                </a:lnTo>
                <a:lnTo>
                  <a:pt x="86868" y="0"/>
                </a:lnTo>
                <a:lnTo>
                  <a:pt x="2136648" y="0"/>
                </a:lnTo>
                <a:lnTo>
                  <a:pt x="2170509" y="6750"/>
                </a:lnTo>
                <a:lnTo>
                  <a:pt x="2198112" y="25317"/>
                </a:lnTo>
                <a:lnTo>
                  <a:pt x="2216700" y="52942"/>
                </a:lnTo>
                <a:lnTo>
                  <a:pt x="2223516" y="86868"/>
                </a:lnTo>
                <a:lnTo>
                  <a:pt x="2223516" y="432816"/>
                </a:lnTo>
                <a:lnTo>
                  <a:pt x="2216700" y="466513"/>
                </a:lnTo>
                <a:lnTo>
                  <a:pt x="2198112" y="494061"/>
                </a:lnTo>
                <a:lnTo>
                  <a:pt x="2170509" y="512704"/>
                </a:lnTo>
                <a:lnTo>
                  <a:pt x="2136648" y="519684"/>
                </a:lnTo>
                <a:close/>
              </a:path>
            </a:pathLst>
          </a:custGeom>
          <a:solidFill>
            <a:srgbClr val="EA542B"/>
          </a:solidFill>
        </p:spPr>
        <p:txBody>
          <a:bodyPr wrap="square" lIns="0" tIns="0" rIns="0" bIns="0" rtlCol="0"/>
          <a:lstStyle/>
          <a:p>
            <a:endParaRPr>
              <a:cs typeface="+mn-ea"/>
              <a:sym typeface="+mn-lt"/>
            </a:endParaRPr>
          </a:p>
        </p:txBody>
      </p:sp>
      <p:sp>
        <p:nvSpPr>
          <p:cNvPr id="9" name="object 9"/>
          <p:cNvSpPr/>
          <p:nvPr/>
        </p:nvSpPr>
        <p:spPr>
          <a:xfrm>
            <a:off x="1616963" y="5841493"/>
            <a:ext cx="2223771" cy="518159"/>
          </a:xfrm>
          <a:custGeom>
            <a:avLst/>
            <a:gdLst/>
            <a:ahLst/>
            <a:cxnLst/>
            <a:rect l="l" t="t" r="r" b="b"/>
            <a:pathLst>
              <a:path w="2223770" h="518160">
                <a:moveTo>
                  <a:pt x="2136648" y="518160"/>
                </a:moveTo>
                <a:lnTo>
                  <a:pt x="86868" y="518160"/>
                </a:lnTo>
                <a:lnTo>
                  <a:pt x="53190" y="511697"/>
                </a:lnTo>
                <a:lnTo>
                  <a:pt x="25646" y="493385"/>
                </a:lnTo>
                <a:lnTo>
                  <a:pt x="6995" y="466124"/>
                </a:lnTo>
                <a:lnTo>
                  <a:pt x="0" y="432816"/>
                </a:lnTo>
                <a:lnTo>
                  <a:pt x="0" y="85344"/>
                </a:lnTo>
                <a:lnTo>
                  <a:pt x="6995" y="51933"/>
                </a:lnTo>
                <a:lnTo>
                  <a:pt x="25646" y="24636"/>
                </a:lnTo>
                <a:lnTo>
                  <a:pt x="53190" y="6357"/>
                </a:lnTo>
                <a:lnTo>
                  <a:pt x="86868" y="0"/>
                </a:lnTo>
                <a:lnTo>
                  <a:pt x="2136648" y="0"/>
                </a:lnTo>
                <a:lnTo>
                  <a:pt x="2170509" y="6357"/>
                </a:lnTo>
                <a:lnTo>
                  <a:pt x="2198112" y="24636"/>
                </a:lnTo>
                <a:lnTo>
                  <a:pt x="2216700" y="51933"/>
                </a:lnTo>
                <a:lnTo>
                  <a:pt x="2223516" y="85344"/>
                </a:lnTo>
                <a:lnTo>
                  <a:pt x="2223516" y="432816"/>
                </a:lnTo>
                <a:lnTo>
                  <a:pt x="2216700" y="466124"/>
                </a:lnTo>
                <a:lnTo>
                  <a:pt x="2198112" y="493385"/>
                </a:lnTo>
                <a:lnTo>
                  <a:pt x="2170509" y="511697"/>
                </a:lnTo>
                <a:lnTo>
                  <a:pt x="2136648" y="518160"/>
                </a:lnTo>
                <a:close/>
              </a:path>
            </a:pathLst>
          </a:custGeom>
          <a:solidFill>
            <a:srgbClr val="394653"/>
          </a:solidFill>
        </p:spPr>
        <p:txBody>
          <a:bodyPr wrap="square" lIns="0" tIns="0" rIns="0" bIns="0" rtlCol="0"/>
          <a:lstStyle/>
          <a:p>
            <a:endParaRPr>
              <a:cs typeface="+mn-ea"/>
              <a:sym typeface="+mn-lt"/>
            </a:endParaRPr>
          </a:p>
        </p:txBody>
      </p:sp>
      <p:sp>
        <p:nvSpPr>
          <p:cNvPr id="10" name="object 10"/>
          <p:cNvSpPr/>
          <p:nvPr/>
        </p:nvSpPr>
        <p:spPr>
          <a:xfrm>
            <a:off x="3970020" y="3453385"/>
            <a:ext cx="2223771" cy="520065"/>
          </a:xfrm>
          <a:custGeom>
            <a:avLst/>
            <a:gdLst/>
            <a:ahLst/>
            <a:cxnLst/>
            <a:rect l="l" t="t" r="r" b="b"/>
            <a:pathLst>
              <a:path w="2223770" h="520064">
                <a:moveTo>
                  <a:pt x="2136647" y="519683"/>
                </a:moveTo>
                <a:lnTo>
                  <a:pt x="86867" y="519683"/>
                </a:lnTo>
                <a:lnTo>
                  <a:pt x="53263" y="512654"/>
                </a:lnTo>
                <a:lnTo>
                  <a:pt x="25746" y="493995"/>
                </a:lnTo>
                <a:lnTo>
                  <a:pt x="7072" y="466463"/>
                </a:lnTo>
                <a:lnTo>
                  <a:pt x="0" y="432815"/>
                </a:lnTo>
                <a:lnTo>
                  <a:pt x="0" y="86867"/>
                </a:lnTo>
                <a:lnTo>
                  <a:pt x="7072" y="52892"/>
                </a:lnTo>
                <a:lnTo>
                  <a:pt x="25746" y="25250"/>
                </a:lnTo>
                <a:lnTo>
                  <a:pt x="53263" y="6700"/>
                </a:lnTo>
                <a:lnTo>
                  <a:pt x="86867" y="0"/>
                </a:lnTo>
                <a:lnTo>
                  <a:pt x="2136647" y="0"/>
                </a:lnTo>
                <a:lnTo>
                  <a:pt x="2170580" y="6700"/>
                </a:lnTo>
                <a:lnTo>
                  <a:pt x="2198208" y="25250"/>
                </a:lnTo>
                <a:lnTo>
                  <a:pt x="2216772" y="52892"/>
                </a:lnTo>
                <a:lnTo>
                  <a:pt x="2223516" y="86867"/>
                </a:lnTo>
                <a:lnTo>
                  <a:pt x="2223516" y="432815"/>
                </a:lnTo>
                <a:lnTo>
                  <a:pt x="2216772" y="466463"/>
                </a:lnTo>
                <a:lnTo>
                  <a:pt x="2198208" y="493995"/>
                </a:lnTo>
                <a:lnTo>
                  <a:pt x="2170580" y="512654"/>
                </a:lnTo>
                <a:lnTo>
                  <a:pt x="2136647" y="519683"/>
                </a:lnTo>
                <a:close/>
              </a:path>
            </a:pathLst>
          </a:custGeom>
          <a:solidFill>
            <a:srgbClr val="394653"/>
          </a:solidFill>
        </p:spPr>
        <p:txBody>
          <a:bodyPr wrap="square" lIns="0" tIns="0" rIns="0" bIns="0" rtlCol="0"/>
          <a:lstStyle/>
          <a:p>
            <a:endParaRPr>
              <a:cs typeface="+mn-ea"/>
              <a:sym typeface="+mn-lt"/>
            </a:endParaRPr>
          </a:p>
        </p:txBody>
      </p:sp>
      <p:sp>
        <p:nvSpPr>
          <p:cNvPr id="11" name="object 11"/>
          <p:cNvSpPr/>
          <p:nvPr/>
        </p:nvSpPr>
        <p:spPr>
          <a:xfrm>
            <a:off x="3970020" y="4046221"/>
            <a:ext cx="2223771" cy="520065"/>
          </a:xfrm>
          <a:custGeom>
            <a:avLst/>
            <a:gdLst/>
            <a:ahLst/>
            <a:cxnLst/>
            <a:rect l="l" t="t" r="r" b="b"/>
            <a:pathLst>
              <a:path w="2223770" h="520064">
                <a:moveTo>
                  <a:pt x="2136647" y="519683"/>
                </a:moveTo>
                <a:lnTo>
                  <a:pt x="86867" y="519683"/>
                </a:lnTo>
                <a:lnTo>
                  <a:pt x="53263" y="512468"/>
                </a:lnTo>
                <a:lnTo>
                  <a:pt x="25746" y="493747"/>
                </a:lnTo>
                <a:lnTo>
                  <a:pt x="7072" y="466277"/>
                </a:lnTo>
                <a:lnTo>
                  <a:pt x="0" y="432815"/>
                </a:lnTo>
                <a:lnTo>
                  <a:pt x="0" y="85343"/>
                </a:lnTo>
                <a:lnTo>
                  <a:pt x="7072" y="52063"/>
                </a:lnTo>
                <a:lnTo>
                  <a:pt x="25746" y="24812"/>
                </a:lnTo>
                <a:lnTo>
                  <a:pt x="53263" y="6491"/>
                </a:lnTo>
                <a:lnTo>
                  <a:pt x="86867" y="0"/>
                </a:lnTo>
                <a:lnTo>
                  <a:pt x="2136647" y="0"/>
                </a:lnTo>
                <a:lnTo>
                  <a:pt x="2170580" y="6491"/>
                </a:lnTo>
                <a:lnTo>
                  <a:pt x="2198208" y="24812"/>
                </a:lnTo>
                <a:lnTo>
                  <a:pt x="2216772" y="52063"/>
                </a:lnTo>
                <a:lnTo>
                  <a:pt x="2223516" y="85343"/>
                </a:lnTo>
                <a:lnTo>
                  <a:pt x="2223516" y="432815"/>
                </a:lnTo>
                <a:lnTo>
                  <a:pt x="2216772" y="466277"/>
                </a:lnTo>
                <a:lnTo>
                  <a:pt x="2198208" y="493747"/>
                </a:lnTo>
                <a:lnTo>
                  <a:pt x="2170580" y="512468"/>
                </a:lnTo>
                <a:lnTo>
                  <a:pt x="2136647" y="519683"/>
                </a:lnTo>
                <a:close/>
              </a:path>
            </a:pathLst>
          </a:custGeom>
          <a:solidFill>
            <a:srgbClr val="00929F"/>
          </a:solidFill>
        </p:spPr>
        <p:txBody>
          <a:bodyPr wrap="square" lIns="0" tIns="0" rIns="0" bIns="0" rtlCol="0"/>
          <a:lstStyle/>
          <a:p>
            <a:endParaRPr>
              <a:cs typeface="+mn-ea"/>
              <a:sym typeface="+mn-lt"/>
            </a:endParaRPr>
          </a:p>
        </p:txBody>
      </p:sp>
      <p:sp>
        <p:nvSpPr>
          <p:cNvPr id="12" name="object 12"/>
          <p:cNvSpPr/>
          <p:nvPr/>
        </p:nvSpPr>
        <p:spPr>
          <a:xfrm>
            <a:off x="3970020" y="4634485"/>
            <a:ext cx="2223771" cy="520065"/>
          </a:xfrm>
          <a:custGeom>
            <a:avLst/>
            <a:gdLst/>
            <a:ahLst/>
            <a:cxnLst/>
            <a:rect l="l" t="t" r="r" b="b"/>
            <a:pathLst>
              <a:path w="2223770" h="520064">
                <a:moveTo>
                  <a:pt x="2136647" y="519683"/>
                </a:moveTo>
                <a:lnTo>
                  <a:pt x="86867" y="519683"/>
                </a:lnTo>
                <a:lnTo>
                  <a:pt x="53263" y="512731"/>
                </a:lnTo>
                <a:lnTo>
                  <a:pt x="25746" y="494095"/>
                </a:lnTo>
                <a:lnTo>
                  <a:pt x="7072" y="466536"/>
                </a:lnTo>
                <a:lnTo>
                  <a:pt x="0" y="432815"/>
                </a:lnTo>
                <a:lnTo>
                  <a:pt x="0" y="86867"/>
                </a:lnTo>
                <a:lnTo>
                  <a:pt x="7072" y="52963"/>
                </a:lnTo>
                <a:lnTo>
                  <a:pt x="25746" y="25346"/>
                </a:lnTo>
                <a:lnTo>
                  <a:pt x="53263" y="6772"/>
                </a:lnTo>
                <a:lnTo>
                  <a:pt x="86867" y="0"/>
                </a:lnTo>
                <a:lnTo>
                  <a:pt x="2136647" y="0"/>
                </a:lnTo>
                <a:lnTo>
                  <a:pt x="2170580" y="6772"/>
                </a:lnTo>
                <a:lnTo>
                  <a:pt x="2198208" y="25346"/>
                </a:lnTo>
                <a:lnTo>
                  <a:pt x="2216772" y="52963"/>
                </a:lnTo>
                <a:lnTo>
                  <a:pt x="2223516" y="86867"/>
                </a:lnTo>
                <a:lnTo>
                  <a:pt x="2223516" y="432815"/>
                </a:lnTo>
                <a:lnTo>
                  <a:pt x="2216772" y="466536"/>
                </a:lnTo>
                <a:lnTo>
                  <a:pt x="2198208" y="494095"/>
                </a:lnTo>
                <a:lnTo>
                  <a:pt x="2170580" y="512731"/>
                </a:lnTo>
                <a:lnTo>
                  <a:pt x="2136647" y="519683"/>
                </a:lnTo>
                <a:close/>
              </a:path>
            </a:pathLst>
          </a:custGeom>
          <a:solidFill>
            <a:srgbClr val="F6AA25"/>
          </a:solidFill>
        </p:spPr>
        <p:txBody>
          <a:bodyPr wrap="square" lIns="0" tIns="0" rIns="0" bIns="0" rtlCol="0"/>
          <a:lstStyle/>
          <a:p>
            <a:endParaRPr>
              <a:cs typeface="+mn-ea"/>
              <a:sym typeface="+mn-lt"/>
            </a:endParaRPr>
          </a:p>
        </p:txBody>
      </p:sp>
      <p:sp>
        <p:nvSpPr>
          <p:cNvPr id="13" name="object 13"/>
          <p:cNvSpPr/>
          <p:nvPr/>
        </p:nvSpPr>
        <p:spPr>
          <a:xfrm>
            <a:off x="3970020" y="5248657"/>
            <a:ext cx="2223771" cy="520065"/>
          </a:xfrm>
          <a:custGeom>
            <a:avLst/>
            <a:gdLst/>
            <a:ahLst/>
            <a:cxnLst/>
            <a:rect l="l" t="t" r="r" b="b"/>
            <a:pathLst>
              <a:path w="2223770" h="520064">
                <a:moveTo>
                  <a:pt x="2136647" y="519684"/>
                </a:moveTo>
                <a:lnTo>
                  <a:pt x="86867" y="519684"/>
                </a:lnTo>
                <a:lnTo>
                  <a:pt x="53263" y="512704"/>
                </a:lnTo>
                <a:lnTo>
                  <a:pt x="25746" y="494061"/>
                </a:lnTo>
                <a:lnTo>
                  <a:pt x="7072" y="466513"/>
                </a:lnTo>
                <a:lnTo>
                  <a:pt x="0" y="432816"/>
                </a:lnTo>
                <a:lnTo>
                  <a:pt x="0" y="86868"/>
                </a:lnTo>
                <a:lnTo>
                  <a:pt x="7072" y="52942"/>
                </a:lnTo>
                <a:lnTo>
                  <a:pt x="25746" y="25317"/>
                </a:lnTo>
                <a:lnTo>
                  <a:pt x="53263" y="6750"/>
                </a:lnTo>
                <a:lnTo>
                  <a:pt x="86867" y="0"/>
                </a:lnTo>
                <a:lnTo>
                  <a:pt x="2136647" y="0"/>
                </a:lnTo>
                <a:lnTo>
                  <a:pt x="2170580" y="6750"/>
                </a:lnTo>
                <a:lnTo>
                  <a:pt x="2198208" y="25317"/>
                </a:lnTo>
                <a:lnTo>
                  <a:pt x="2216772" y="52942"/>
                </a:lnTo>
                <a:lnTo>
                  <a:pt x="2223516" y="86868"/>
                </a:lnTo>
                <a:lnTo>
                  <a:pt x="2223516" y="432816"/>
                </a:lnTo>
                <a:lnTo>
                  <a:pt x="2216772" y="466513"/>
                </a:lnTo>
                <a:lnTo>
                  <a:pt x="2198208" y="494061"/>
                </a:lnTo>
                <a:lnTo>
                  <a:pt x="2170580" y="512704"/>
                </a:lnTo>
                <a:lnTo>
                  <a:pt x="2136647" y="519684"/>
                </a:lnTo>
                <a:close/>
              </a:path>
            </a:pathLst>
          </a:custGeom>
          <a:solidFill>
            <a:srgbClr val="EA542B"/>
          </a:solidFill>
        </p:spPr>
        <p:txBody>
          <a:bodyPr wrap="square" lIns="0" tIns="0" rIns="0" bIns="0" rtlCol="0"/>
          <a:lstStyle/>
          <a:p>
            <a:endParaRPr>
              <a:cs typeface="+mn-ea"/>
              <a:sym typeface="+mn-lt"/>
            </a:endParaRPr>
          </a:p>
        </p:txBody>
      </p:sp>
      <p:sp>
        <p:nvSpPr>
          <p:cNvPr id="14" name="object 14"/>
          <p:cNvSpPr/>
          <p:nvPr/>
        </p:nvSpPr>
        <p:spPr>
          <a:xfrm>
            <a:off x="3970020" y="5841493"/>
            <a:ext cx="2223771" cy="518159"/>
          </a:xfrm>
          <a:custGeom>
            <a:avLst/>
            <a:gdLst/>
            <a:ahLst/>
            <a:cxnLst/>
            <a:rect l="l" t="t" r="r" b="b"/>
            <a:pathLst>
              <a:path w="2223770" h="518160">
                <a:moveTo>
                  <a:pt x="2136647" y="518160"/>
                </a:moveTo>
                <a:lnTo>
                  <a:pt x="86867" y="518160"/>
                </a:lnTo>
                <a:lnTo>
                  <a:pt x="53263" y="511697"/>
                </a:lnTo>
                <a:lnTo>
                  <a:pt x="25746" y="493385"/>
                </a:lnTo>
                <a:lnTo>
                  <a:pt x="7072" y="466124"/>
                </a:lnTo>
                <a:lnTo>
                  <a:pt x="0" y="432816"/>
                </a:lnTo>
                <a:lnTo>
                  <a:pt x="0" y="85344"/>
                </a:lnTo>
                <a:lnTo>
                  <a:pt x="7072" y="51933"/>
                </a:lnTo>
                <a:lnTo>
                  <a:pt x="25746" y="24636"/>
                </a:lnTo>
                <a:lnTo>
                  <a:pt x="53263" y="6357"/>
                </a:lnTo>
                <a:lnTo>
                  <a:pt x="86867" y="0"/>
                </a:lnTo>
                <a:lnTo>
                  <a:pt x="2136647" y="0"/>
                </a:lnTo>
                <a:lnTo>
                  <a:pt x="2170580" y="6357"/>
                </a:lnTo>
                <a:lnTo>
                  <a:pt x="2198208" y="24636"/>
                </a:lnTo>
                <a:lnTo>
                  <a:pt x="2216772" y="51933"/>
                </a:lnTo>
                <a:lnTo>
                  <a:pt x="2223516" y="85344"/>
                </a:lnTo>
                <a:lnTo>
                  <a:pt x="2223516" y="432816"/>
                </a:lnTo>
                <a:lnTo>
                  <a:pt x="2216772" y="466124"/>
                </a:lnTo>
                <a:lnTo>
                  <a:pt x="2198208" y="493385"/>
                </a:lnTo>
                <a:lnTo>
                  <a:pt x="2170580" y="511697"/>
                </a:lnTo>
                <a:lnTo>
                  <a:pt x="2136647" y="518160"/>
                </a:lnTo>
                <a:close/>
              </a:path>
            </a:pathLst>
          </a:custGeom>
          <a:solidFill>
            <a:srgbClr val="394653"/>
          </a:solidFill>
        </p:spPr>
        <p:txBody>
          <a:bodyPr wrap="square" lIns="0" tIns="0" rIns="0" bIns="0" rtlCol="0"/>
          <a:lstStyle/>
          <a:p>
            <a:endParaRPr>
              <a:cs typeface="+mn-ea"/>
              <a:sym typeface="+mn-lt"/>
            </a:endParaRPr>
          </a:p>
        </p:txBody>
      </p:sp>
      <p:sp>
        <p:nvSpPr>
          <p:cNvPr id="15" name="object 15"/>
          <p:cNvSpPr txBox="1"/>
          <p:nvPr/>
        </p:nvSpPr>
        <p:spPr>
          <a:xfrm>
            <a:off x="1586916" y="1487488"/>
            <a:ext cx="5715635" cy="5350824"/>
          </a:xfrm>
          <a:prstGeom prst="rect">
            <a:avLst/>
          </a:prstGeom>
        </p:spPr>
        <p:txBody>
          <a:bodyPr vert="horz" wrap="square" lIns="0" tIns="13335" rIns="0" bIns="0" rtlCol="0">
            <a:spAutoFit/>
          </a:bodyPr>
          <a:lstStyle/>
          <a:p>
            <a:pPr marL="12700">
              <a:spcBef>
                <a:spcPts val="105"/>
              </a:spcBef>
            </a:pPr>
            <a:r>
              <a:rPr sz="3200" b="1" dirty="0">
                <a:solidFill>
                  <a:srgbClr val="EA542B"/>
                </a:solidFill>
                <a:cs typeface="+mn-ea"/>
                <a:sym typeface="+mn-lt"/>
              </a:rPr>
              <a:t>七：正确佩戴使用劳动防护用</a:t>
            </a:r>
            <a:r>
              <a:rPr sz="3200" b="1" spc="5" dirty="0">
                <a:solidFill>
                  <a:srgbClr val="EA542B"/>
                </a:solidFill>
                <a:cs typeface="+mn-ea"/>
                <a:sym typeface="+mn-lt"/>
              </a:rPr>
              <a:t>品</a:t>
            </a:r>
            <a:endParaRPr sz="3200">
              <a:cs typeface="+mn-ea"/>
              <a:sym typeface="+mn-lt"/>
            </a:endParaRPr>
          </a:p>
          <a:p>
            <a:pPr marL="121285">
              <a:spcBef>
                <a:spcPts val="2180"/>
              </a:spcBef>
            </a:pPr>
            <a:r>
              <a:rPr sz="2400" b="1" dirty="0">
                <a:solidFill>
                  <a:srgbClr val="394653"/>
                </a:solidFill>
                <a:cs typeface="+mn-ea"/>
                <a:sym typeface="+mn-lt"/>
              </a:rPr>
              <a:t>劳动防护用品按照人</a:t>
            </a:r>
            <a:endParaRPr sz="2400">
              <a:cs typeface="+mn-ea"/>
              <a:sym typeface="+mn-lt"/>
            </a:endParaRPr>
          </a:p>
          <a:p>
            <a:pPr marL="121285">
              <a:spcBef>
                <a:spcPts val="1440"/>
              </a:spcBef>
            </a:pPr>
            <a:r>
              <a:rPr sz="2400" b="1" dirty="0">
                <a:solidFill>
                  <a:srgbClr val="394653"/>
                </a:solidFill>
                <a:cs typeface="+mn-ea"/>
                <a:sym typeface="+mn-lt"/>
              </a:rPr>
              <a:t>体防护部位分为十大类：</a:t>
            </a:r>
            <a:endParaRPr sz="2400">
              <a:cs typeface="+mn-ea"/>
              <a:sym typeface="+mn-lt"/>
            </a:endParaRPr>
          </a:p>
          <a:p>
            <a:pPr>
              <a:spcBef>
                <a:spcPts val="15"/>
              </a:spcBef>
            </a:pPr>
            <a:endParaRPr sz="2650">
              <a:cs typeface="+mn-ea"/>
              <a:sym typeface="+mn-lt"/>
            </a:endParaRPr>
          </a:p>
          <a:p>
            <a:pPr marL="493395">
              <a:tabLst>
                <a:tab pos="2844165" algn="l"/>
              </a:tabLst>
            </a:pPr>
            <a:r>
              <a:rPr b="1" dirty="0">
                <a:solidFill>
                  <a:srgbClr val="FFFFFF"/>
                </a:solidFill>
                <a:cs typeface="+mn-ea"/>
                <a:sym typeface="+mn-lt"/>
              </a:rPr>
              <a:t>头部防护用品	躯体防护用品</a:t>
            </a:r>
            <a:endParaRPr>
              <a:cs typeface="+mn-ea"/>
              <a:sym typeface="+mn-lt"/>
            </a:endParaRPr>
          </a:p>
          <a:p>
            <a:pPr>
              <a:spcBef>
                <a:spcPts val="35"/>
              </a:spcBef>
            </a:pPr>
            <a:endParaRPr sz="2150">
              <a:cs typeface="+mn-ea"/>
              <a:sym typeface="+mn-lt"/>
            </a:endParaRPr>
          </a:p>
          <a:p>
            <a:pPr marL="493395">
              <a:tabLst>
                <a:tab pos="2844165" algn="l"/>
              </a:tabLst>
            </a:pPr>
            <a:r>
              <a:rPr b="1" dirty="0">
                <a:solidFill>
                  <a:srgbClr val="FFFFFF"/>
                </a:solidFill>
                <a:cs typeface="+mn-ea"/>
                <a:sym typeface="+mn-lt"/>
              </a:rPr>
              <a:t>眼面防护用品	足腿防护用品</a:t>
            </a:r>
            <a:endParaRPr>
              <a:cs typeface="+mn-ea"/>
              <a:sym typeface="+mn-lt"/>
            </a:endParaRPr>
          </a:p>
          <a:p>
            <a:pPr>
              <a:lnSpc>
                <a:spcPct val="100000"/>
              </a:lnSpc>
            </a:pPr>
            <a:endParaRPr sz="2150">
              <a:cs typeface="+mn-ea"/>
              <a:sym typeface="+mn-lt"/>
            </a:endParaRPr>
          </a:p>
          <a:p>
            <a:pPr marL="493395">
              <a:tabLst>
                <a:tab pos="2818765" algn="l"/>
              </a:tabLst>
            </a:pPr>
            <a:r>
              <a:rPr b="1" dirty="0">
                <a:solidFill>
                  <a:srgbClr val="394653"/>
                </a:solidFill>
                <a:cs typeface="+mn-ea"/>
                <a:sym typeface="+mn-lt"/>
              </a:rPr>
              <a:t>听力防护用品	足腿防护用品</a:t>
            </a:r>
            <a:endParaRPr>
              <a:cs typeface="+mn-ea"/>
              <a:sym typeface="+mn-lt"/>
            </a:endParaRPr>
          </a:p>
          <a:p>
            <a:pPr>
              <a:spcBef>
                <a:spcPts val="30"/>
              </a:spcBef>
            </a:pPr>
            <a:endParaRPr sz="2300">
              <a:cs typeface="+mn-ea"/>
              <a:sym typeface="+mn-lt"/>
            </a:endParaRPr>
          </a:p>
          <a:p>
            <a:pPr marL="493395">
              <a:spcBef>
                <a:spcPts val="5"/>
              </a:spcBef>
              <a:tabLst>
                <a:tab pos="2818765" algn="l"/>
              </a:tabLst>
            </a:pPr>
            <a:r>
              <a:rPr b="1" dirty="0">
                <a:solidFill>
                  <a:srgbClr val="FFFFFF"/>
                </a:solidFill>
                <a:cs typeface="+mn-ea"/>
                <a:sym typeface="+mn-lt"/>
              </a:rPr>
              <a:t>呼吸防护用品	</a:t>
            </a:r>
            <a:r>
              <a:rPr sz="2700" b="1" baseline="2000" dirty="0">
                <a:solidFill>
                  <a:srgbClr val="FFFFFF"/>
                </a:solidFill>
                <a:cs typeface="+mn-ea"/>
                <a:sym typeface="+mn-lt"/>
              </a:rPr>
              <a:t>足腿防护用品</a:t>
            </a:r>
            <a:endParaRPr sz="2700" baseline="2000">
              <a:cs typeface="+mn-ea"/>
              <a:sym typeface="+mn-lt"/>
            </a:endParaRPr>
          </a:p>
          <a:p>
            <a:pPr>
              <a:spcBef>
                <a:spcPts val="55"/>
              </a:spcBef>
            </a:pPr>
            <a:endParaRPr sz="2150">
              <a:cs typeface="+mn-ea"/>
              <a:sym typeface="+mn-lt"/>
            </a:endParaRPr>
          </a:p>
          <a:p>
            <a:pPr marL="493395">
              <a:tabLst>
                <a:tab pos="2816225" algn="l"/>
              </a:tabLst>
            </a:pPr>
            <a:r>
              <a:rPr sz="2700" b="1" baseline="2000" dirty="0">
                <a:solidFill>
                  <a:srgbClr val="FFFFFF"/>
                </a:solidFill>
                <a:cs typeface="+mn-ea"/>
                <a:sym typeface="+mn-lt"/>
              </a:rPr>
              <a:t>呼吸防护用品	</a:t>
            </a:r>
            <a:r>
              <a:rPr b="1" dirty="0">
                <a:solidFill>
                  <a:srgbClr val="FFFFFF"/>
                </a:solidFill>
                <a:cs typeface="+mn-ea"/>
                <a:sym typeface="+mn-lt"/>
              </a:rPr>
              <a:t>其它防护用品</a:t>
            </a:r>
            <a:endParaRPr>
              <a:cs typeface="+mn-ea"/>
              <a:sym typeface="+mn-lt"/>
            </a:endParaRPr>
          </a:p>
        </p:txBody>
      </p:sp>
      <p:sp>
        <p:nvSpPr>
          <p:cNvPr id="18" name="object 41"/>
          <p:cNvSpPr txBox="1"/>
          <p:nvPr/>
        </p:nvSpPr>
        <p:spPr>
          <a:xfrm>
            <a:off x="1104000" y="323202"/>
            <a:ext cx="4088765" cy="504625"/>
          </a:xfrm>
          <a:prstGeom prst="rect">
            <a:avLst/>
          </a:prstGeom>
        </p:spPr>
        <p:txBody>
          <a:bodyPr vert="horz" wrap="square" lIns="0" tIns="12065" rIns="0" bIns="0" rtlCol="0">
            <a:spAutoFit/>
          </a:bodyPr>
          <a:lstStyle>
            <a:lvl1pPr algn="ctr" defTabSz="914400" rtl="0" eaLnBrk="1" latinLnBrk="0" hangingPunct="1">
              <a:spcBef>
                <a:spcPct val="0"/>
              </a:spcBef>
              <a:buNone/>
              <a:defRPr sz="3000" b="1" i="1" kern="1200">
                <a:solidFill>
                  <a:srgbClr val="394653"/>
                </a:solidFill>
                <a:latin typeface="微软雅黑" panose="020B0503020204020204" pitchFamily="34" charset="-122"/>
                <a:ea typeface="+mj-ea"/>
                <a:cs typeface="微软雅黑" panose="020B0503020204020204" pitchFamily="34" charset="-122"/>
              </a:defRPr>
            </a:lvl1pPr>
          </a:lstStyle>
          <a:p>
            <a:pPr marL="12700">
              <a:spcBef>
                <a:spcPts val="95"/>
              </a:spcBef>
            </a:pPr>
            <a:r>
              <a:rPr lang="zh-CN" altLang="en-US" sz="3200" i="0">
                <a:solidFill>
                  <a:schemeClr val="tx1"/>
                </a:solidFill>
                <a:latin typeface="+mn-lt"/>
                <a:ea typeface="+mn-ea"/>
                <a:cs typeface="+mn-ea"/>
                <a:sym typeface="+mn-lt"/>
              </a:rPr>
              <a:t>新员工安全须</a:t>
            </a:r>
            <a:r>
              <a:rPr lang="zh-CN" altLang="en-US" sz="3200" i="0" spc="-5">
                <a:solidFill>
                  <a:schemeClr val="tx1"/>
                </a:solidFill>
                <a:latin typeface="+mn-lt"/>
                <a:ea typeface="+mn-ea"/>
                <a:cs typeface="+mn-ea"/>
                <a:sym typeface="+mn-lt"/>
              </a:rPr>
              <a:t>知</a:t>
            </a:r>
            <a:endParaRPr lang="zh-CN" altLang="en-US" sz="3200" i="0" spc="-5" dirty="0">
              <a:solidFill>
                <a:schemeClr val="tx1"/>
              </a:solidFill>
              <a:latin typeface="+mn-lt"/>
              <a:ea typeface="+mn-ea"/>
              <a:cs typeface="+mn-ea"/>
              <a:sym typeface="+mn-l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498908" y="1074902"/>
            <a:ext cx="8537061" cy="2651340"/>
            <a:chOff x="7405477" y="2192795"/>
            <a:chExt cx="8108174" cy="2651339"/>
          </a:xfrm>
        </p:grpSpPr>
        <p:sp>
          <p:nvSpPr>
            <p:cNvPr id="16" name="矩形 15"/>
            <p:cNvSpPr/>
            <p:nvPr/>
          </p:nvSpPr>
          <p:spPr>
            <a:xfrm>
              <a:off x="7500590" y="2192795"/>
              <a:ext cx="3376222" cy="369332"/>
            </a:xfrm>
            <a:prstGeom prst="rect">
              <a:avLst/>
            </a:prstGeom>
          </p:spPr>
          <p:txBody>
            <a:bodyPr wrap="square">
              <a:spAutoFit/>
              <a:scene3d>
                <a:camera prst="orthographicFront"/>
                <a:lightRig rig="threePt" dir="t"/>
              </a:scene3d>
              <a:sp3d contourW="12700"/>
            </a:bodyPr>
            <a:lstStyle/>
            <a:p>
              <a:r>
                <a:rPr lang="zh-CN" altLang="en-US" b="1" dirty="0">
                  <a:solidFill>
                    <a:srgbClr val="1C3F98"/>
                  </a:solidFill>
                  <a:cs typeface="+mn-ea"/>
                  <a:sym typeface="+mn-lt"/>
                </a:rPr>
                <a:t>海因里希事故连锁轮</a:t>
              </a:r>
              <a:endParaRPr lang="en-US" altLang="zh-CN" b="1" dirty="0">
                <a:solidFill>
                  <a:srgbClr val="1C3F98"/>
                </a:solidFill>
                <a:cs typeface="+mn-ea"/>
                <a:sym typeface="+mn-lt"/>
              </a:endParaRPr>
            </a:p>
          </p:txBody>
        </p:sp>
        <p:sp>
          <p:nvSpPr>
            <p:cNvPr id="17" name="文本框 16"/>
            <p:cNvSpPr txBox="1"/>
            <p:nvPr/>
          </p:nvSpPr>
          <p:spPr>
            <a:xfrm>
              <a:off x="7405477" y="2542351"/>
              <a:ext cx="8108174" cy="2301783"/>
            </a:xfrm>
            <a:prstGeom prst="rect">
              <a:avLst/>
            </a:prstGeom>
            <a:noFill/>
          </p:spPr>
          <p:txBody>
            <a:bodyPr wrap="square" rtlCol="0">
              <a:spAutoFit/>
              <a:scene3d>
                <a:camera prst="orthographicFront"/>
                <a:lightRig rig="threePt" dir="t"/>
              </a:scene3d>
              <a:sp3d contourW="12700"/>
            </a:bodyPr>
            <a:lstStyle/>
            <a:p>
              <a:pPr lvl="0">
                <a:lnSpc>
                  <a:spcPct val="130000"/>
                </a:lnSpc>
              </a:pPr>
              <a:r>
                <a:rPr lang="zh-CN" altLang="en-US" sz="1600" dirty="0">
                  <a:cs typeface="+mn-ea"/>
                  <a:sym typeface="+mn-lt"/>
                </a:rPr>
                <a:t>海因里希（</a:t>
              </a:r>
              <a:r>
                <a:rPr lang="en-US" altLang="zh-CN" sz="1600" dirty="0">
                  <a:cs typeface="+mn-ea"/>
                  <a:sym typeface="+mn-lt"/>
                </a:rPr>
                <a:t>Heinrich</a:t>
              </a:r>
              <a:r>
                <a:rPr lang="zh-CN" altLang="en-US" sz="1600" dirty="0">
                  <a:cs typeface="+mn-ea"/>
                  <a:sym typeface="+mn-lt"/>
                </a:rPr>
                <a:t>）的骨牌理论不仅明确了事故是如何发生的，而且有助于调查人员制定调查内容和预防措施，避免事故发生。</a:t>
              </a:r>
            </a:p>
            <a:p>
              <a:pPr lvl="0">
                <a:lnSpc>
                  <a:spcPct val="130000"/>
                </a:lnSpc>
              </a:pPr>
              <a:r>
                <a:rPr lang="zh-CN" altLang="en-US" sz="1600" dirty="0">
                  <a:cs typeface="+mn-ea"/>
                  <a:sym typeface="+mn-lt"/>
                </a:rPr>
                <a:t>海因里希把伤害事故的发生、发展过程描述为具有一定因果关系的事件的连锁发生过程，即：</a:t>
              </a:r>
            </a:p>
            <a:p>
              <a:pPr lvl="0">
                <a:lnSpc>
                  <a:spcPct val="130000"/>
                </a:lnSpc>
              </a:pPr>
              <a:r>
                <a:rPr lang="zh-CN" altLang="en-US" sz="1600" dirty="0">
                  <a:cs typeface="+mn-ea"/>
                  <a:sym typeface="+mn-lt"/>
                </a:rPr>
                <a:t>人员伤亡的发生是事故的结果。</a:t>
              </a:r>
            </a:p>
            <a:p>
              <a:pPr lvl="0">
                <a:lnSpc>
                  <a:spcPct val="130000"/>
                </a:lnSpc>
              </a:pPr>
              <a:r>
                <a:rPr lang="zh-CN" altLang="en-US" sz="1600" dirty="0">
                  <a:cs typeface="+mn-ea"/>
                  <a:sym typeface="+mn-lt"/>
                </a:rPr>
                <a:t>事故的发生是由于：人的不安全行为；物的不安全状态。</a:t>
              </a:r>
            </a:p>
            <a:p>
              <a:pPr lvl="0">
                <a:lnSpc>
                  <a:spcPct val="130000"/>
                </a:lnSpc>
              </a:pPr>
              <a:r>
                <a:rPr lang="zh-CN" altLang="en-US" sz="1600" dirty="0">
                  <a:cs typeface="+mn-ea"/>
                  <a:sym typeface="+mn-lt"/>
                </a:rPr>
                <a:t>人的不安全行为或物的不安全状态是由于人的缺点造成的。</a:t>
              </a:r>
            </a:p>
            <a:p>
              <a:pPr lvl="0">
                <a:lnSpc>
                  <a:spcPct val="130000"/>
                </a:lnSpc>
              </a:pPr>
              <a:r>
                <a:rPr lang="zh-CN" altLang="en-US" sz="1600" dirty="0">
                  <a:cs typeface="+mn-ea"/>
                  <a:sym typeface="+mn-lt"/>
                </a:rPr>
                <a:t>人的缺点是由于不良环境诱发的，或者是由先天的遗传因素造成的。</a:t>
              </a:r>
            </a:p>
          </p:txBody>
        </p:sp>
      </p:grpSp>
      <p:sp>
        <p:nvSpPr>
          <p:cNvPr id="4" name="矩形 3"/>
          <p:cNvSpPr/>
          <p:nvPr/>
        </p:nvSpPr>
        <p:spPr>
          <a:xfrm>
            <a:off x="0" y="3848101"/>
            <a:ext cx="12192000" cy="3009900"/>
          </a:xfrm>
          <a:prstGeom prst="rect">
            <a:avLst/>
          </a:prstGeom>
          <a:solidFill>
            <a:srgbClr val="2C2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C2E32"/>
              </a:solidFill>
              <a:cs typeface="+mn-ea"/>
              <a:sym typeface="+mn-lt"/>
            </a:endParaRPr>
          </a:p>
        </p:txBody>
      </p:sp>
      <p:grpSp>
        <p:nvGrpSpPr>
          <p:cNvPr id="7" name="组合 6"/>
          <p:cNvGrpSpPr/>
          <p:nvPr/>
        </p:nvGrpSpPr>
        <p:grpSpPr>
          <a:xfrm>
            <a:off x="2235247" y="4284552"/>
            <a:ext cx="1164167" cy="2389187"/>
            <a:chOff x="1561408" y="4259030"/>
            <a:chExt cx="1164167" cy="2389187"/>
          </a:xfrm>
        </p:grpSpPr>
        <p:pic>
          <p:nvPicPr>
            <p:cNvPr id="18" name="Group 51"/>
            <p:cNvPicPr>
              <a:picLocks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561408" y="4259030"/>
              <a:ext cx="1164167" cy="238918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22966" y="4735773"/>
              <a:ext cx="461665" cy="1815152"/>
            </a:xfrm>
            <a:prstGeom prst="rect">
              <a:avLst/>
            </a:prstGeom>
            <a:noFill/>
          </p:spPr>
          <p:txBody>
            <a:bodyPr vert="eaVert" wrap="square" rtlCol="0">
              <a:spAutoFit/>
            </a:bodyPr>
            <a:lstStyle/>
            <a:p>
              <a:pPr algn="ctr"/>
              <a:r>
                <a:rPr lang="zh-CN" altLang="en-US" b="1" dirty="0">
                  <a:solidFill>
                    <a:srgbClr val="1C3F98"/>
                  </a:solidFill>
                  <a:cs typeface="+mn-ea"/>
                  <a:sym typeface="+mn-lt"/>
                </a:rPr>
                <a:t>遗传因素</a:t>
              </a:r>
            </a:p>
          </p:txBody>
        </p:sp>
      </p:grpSp>
      <p:grpSp>
        <p:nvGrpSpPr>
          <p:cNvPr id="11" name="组合 10"/>
          <p:cNvGrpSpPr/>
          <p:nvPr/>
        </p:nvGrpSpPr>
        <p:grpSpPr>
          <a:xfrm>
            <a:off x="4304381" y="4284552"/>
            <a:ext cx="1164167" cy="2389187"/>
            <a:chOff x="3663824" y="4259030"/>
            <a:chExt cx="1164167" cy="2389187"/>
          </a:xfrm>
        </p:grpSpPr>
        <p:pic>
          <p:nvPicPr>
            <p:cNvPr id="19" name="Group 51"/>
            <p:cNvPicPr>
              <a:picLocks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663824" y="4259030"/>
              <a:ext cx="1164167" cy="2389187"/>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4331365" y="4735773"/>
              <a:ext cx="461665" cy="1815152"/>
            </a:xfrm>
            <a:prstGeom prst="rect">
              <a:avLst/>
            </a:prstGeom>
            <a:noFill/>
          </p:spPr>
          <p:txBody>
            <a:bodyPr vert="eaVert" wrap="square" rtlCol="0">
              <a:spAutoFit/>
            </a:bodyPr>
            <a:lstStyle/>
            <a:p>
              <a:pPr algn="ctr"/>
              <a:r>
                <a:rPr lang="zh-CN" altLang="en-US" b="1" dirty="0">
                  <a:solidFill>
                    <a:srgbClr val="1C3F98"/>
                  </a:solidFill>
                  <a:cs typeface="+mn-ea"/>
                  <a:sym typeface="+mn-lt"/>
                </a:rPr>
                <a:t>人的缺陷</a:t>
              </a:r>
            </a:p>
          </p:txBody>
        </p:sp>
      </p:grpSp>
      <p:grpSp>
        <p:nvGrpSpPr>
          <p:cNvPr id="12" name="组合 11"/>
          <p:cNvGrpSpPr/>
          <p:nvPr/>
        </p:nvGrpSpPr>
        <p:grpSpPr>
          <a:xfrm>
            <a:off x="6373514" y="4284552"/>
            <a:ext cx="1164167" cy="2389187"/>
            <a:chOff x="5766240" y="4259030"/>
            <a:chExt cx="1164167" cy="2389187"/>
          </a:xfrm>
        </p:grpSpPr>
        <p:pic>
          <p:nvPicPr>
            <p:cNvPr id="20" name="Group 51"/>
            <p:cNvPicPr>
              <a:picLocks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5766240" y="4259030"/>
              <a:ext cx="1164167" cy="2389187"/>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6421504" y="4735773"/>
              <a:ext cx="461665" cy="1815152"/>
            </a:xfrm>
            <a:prstGeom prst="rect">
              <a:avLst/>
            </a:prstGeom>
            <a:noFill/>
          </p:spPr>
          <p:txBody>
            <a:bodyPr vert="eaVert" wrap="square" rtlCol="0">
              <a:spAutoFit/>
            </a:bodyPr>
            <a:lstStyle/>
            <a:p>
              <a:pPr algn="ctr"/>
              <a:r>
                <a:rPr lang="zh-CN" altLang="en-US" b="1" dirty="0">
                  <a:solidFill>
                    <a:srgbClr val="1C3F98"/>
                  </a:solidFill>
                  <a:cs typeface="+mn-ea"/>
                  <a:sym typeface="+mn-lt"/>
                </a:rPr>
                <a:t>不安全行为状态</a:t>
              </a:r>
            </a:p>
          </p:txBody>
        </p:sp>
      </p:grpSp>
      <p:grpSp>
        <p:nvGrpSpPr>
          <p:cNvPr id="14" name="组合 13"/>
          <p:cNvGrpSpPr/>
          <p:nvPr/>
        </p:nvGrpSpPr>
        <p:grpSpPr>
          <a:xfrm>
            <a:off x="8442646" y="4284552"/>
            <a:ext cx="1164167" cy="2389187"/>
            <a:chOff x="7868656" y="4259030"/>
            <a:chExt cx="1164167" cy="2389187"/>
          </a:xfrm>
        </p:grpSpPr>
        <p:pic>
          <p:nvPicPr>
            <p:cNvPr id="21" name="Group 51"/>
            <p:cNvPicPr>
              <a:picLocks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7868656" y="4259030"/>
              <a:ext cx="1164167" cy="238918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8543862" y="4674358"/>
              <a:ext cx="461665" cy="1815152"/>
            </a:xfrm>
            <a:prstGeom prst="rect">
              <a:avLst/>
            </a:prstGeom>
            <a:noFill/>
          </p:spPr>
          <p:txBody>
            <a:bodyPr vert="eaVert" wrap="square" rtlCol="0">
              <a:spAutoFit/>
            </a:bodyPr>
            <a:lstStyle/>
            <a:p>
              <a:pPr algn="ctr"/>
              <a:r>
                <a:rPr lang="zh-CN" altLang="en-US" b="1" dirty="0">
                  <a:solidFill>
                    <a:srgbClr val="1C3F98"/>
                  </a:solidFill>
                  <a:cs typeface="+mn-ea"/>
                  <a:sym typeface="+mn-lt"/>
                </a:rPr>
                <a:t>事故</a:t>
              </a:r>
            </a:p>
          </p:txBody>
        </p:sp>
      </p:grpSp>
      <p:grpSp>
        <p:nvGrpSpPr>
          <p:cNvPr id="31" name="组合 30"/>
          <p:cNvGrpSpPr/>
          <p:nvPr/>
        </p:nvGrpSpPr>
        <p:grpSpPr>
          <a:xfrm>
            <a:off x="10511779" y="4284552"/>
            <a:ext cx="1164167" cy="2389187"/>
            <a:chOff x="9971073" y="4259029"/>
            <a:chExt cx="1164167" cy="2389187"/>
          </a:xfrm>
        </p:grpSpPr>
        <p:pic>
          <p:nvPicPr>
            <p:cNvPr id="22" name="Group 51"/>
            <p:cNvPicPr>
              <a:picLocks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9971073" y="4259029"/>
              <a:ext cx="1164167" cy="2389187"/>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10638925" y="4612942"/>
              <a:ext cx="461665" cy="1815152"/>
            </a:xfrm>
            <a:prstGeom prst="rect">
              <a:avLst/>
            </a:prstGeom>
            <a:noFill/>
          </p:spPr>
          <p:txBody>
            <a:bodyPr vert="eaVert" wrap="square" rtlCol="0">
              <a:spAutoFit/>
            </a:bodyPr>
            <a:lstStyle/>
            <a:p>
              <a:pPr algn="ctr"/>
              <a:r>
                <a:rPr lang="zh-CN" altLang="en-US" b="1" dirty="0">
                  <a:solidFill>
                    <a:srgbClr val="1C3F98"/>
                  </a:solidFill>
                  <a:cs typeface="+mn-ea"/>
                  <a:sym typeface="+mn-lt"/>
                </a:rPr>
                <a:t>伤亡</a:t>
              </a:r>
            </a:p>
          </p:txBody>
        </p:sp>
      </p:grpSp>
      <p:cxnSp>
        <p:nvCxnSpPr>
          <p:cNvPr id="33" name="直接箭头连接符 32"/>
          <p:cNvCxnSpPr/>
          <p:nvPr/>
        </p:nvCxnSpPr>
        <p:spPr>
          <a:xfrm>
            <a:off x="498908" y="5353051"/>
            <a:ext cx="1621992" cy="0"/>
          </a:xfrm>
          <a:prstGeom prst="straightConnector1">
            <a:avLst/>
          </a:prstGeom>
          <a:ln w="635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6" name="文本框 25"/>
          <p:cNvSpPr txBox="1"/>
          <p:nvPr/>
        </p:nvSpPr>
        <p:spPr>
          <a:xfrm>
            <a:off x="1469201" y="249141"/>
            <a:ext cx="5110280" cy="584775"/>
          </a:xfrm>
          <a:prstGeom prst="rect">
            <a:avLst/>
          </a:prstGeom>
          <a:noFill/>
        </p:spPr>
        <p:txBody>
          <a:bodyPr wrap="square" rtlCol="0">
            <a:spAutoFit/>
          </a:bodyPr>
          <a:lstStyle>
            <a:defPPr>
              <a:defRPr lang="zh-CN"/>
            </a:defPPr>
            <a:lvl1pPr algn="ctr">
              <a:defRPr sz="2800" b="1">
                <a:latin typeface="+mj-ea"/>
                <a:ea typeface="+mj-ea"/>
              </a:defRPr>
            </a:lvl1pPr>
          </a:lstStyle>
          <a:p>
            <a:pPr algn="l"/>
            <a:r>
              <a:rPr lang="zh-CN" altLang="en-US" sz="3200" dirty="0">
                <a:latin typeface="+mn-lt"/>
                <a:ea typeface="+mn-ea"/>
                <a:cs typeface="+mn-ea"/>
                <a:sym typeface="+mn-lt"/>
              </a:rPr>
              <a:t>为什么要反违章</a:t>
            </a:r>
          </a:p>
        </p:txBody>
      </p:sp>
    </p:spTree>
  </p:cSld>
  <p:clrMapOvr>
    <a:masterClrMapping/>
  </p:clrMapOvr>
  <mc:AlternateContent xmlns:mc="http://schemas.openxmlformats.org/markup-compatibility/2006" xmlns:p14="http://schemas.microsoft.com/office/powerpoint/2010/main">
    <mc:Choice Requires="p14">
      <p:transition spd="slow" p14:dur="16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130809" y="1595628"/>
            <a:ext cx="363220" cy="421005"/>
          </a:xfrm>
          <a:custGeom>
            <a:avLst/>
            <a:gdLst/>
            <a:ahLst/>
            <a:cxnLst/>
            <a:rect l="l" t="t" r="r" b="b"/>
            <a:pathLst>
              <a:path w="363219" h="421005">
                <a:moveTo>
                  <a:pt x="0" y="420624"/>
                </a:moveTo>
                <a:lnTo>
                  <a:pt x="0" y="0"/>
                </a:lnTo>
                <a:lnTo>
                  <a:pt x="362711" y="210312"/>
                </a:lnTo>
                <a:lnTo>
                  <a:pt x="0" y="420624"/>
                </a:lnTo>
                <a:close/>
              </a:path>
            </a:pathLst>
          </a:custGeom>
          <a:solidFill>
            <a:srgbClr val="394653"/>
          </a:solidFill>
        </p:spPr>
        <p:txBody>
          <a:bodyPr wrap="square" lIns="0" tIns="0" rIns="0" bIns="0" rtlCol="0"/>
          <a:lstStyle/>
          <a:p>
            <a:endParaRPr>
              <a:cs typeface="+mn-ea"/>
              <a:sym typeface="+mn-lt"/>
            </a:endParaRPr>
          </a:p>
        </p:txBody>
      </p:sp>
      <p:sp>
        <p:nvSpPr>
          <p:cNvPr id="4" name="object 4"/>
          <p:cNvSpPr/>
          <p:nvPr/>
        </p:nvSpPr>
        <p:spPr>
          <a:xfrm>
            <a:off x="6030469" y="2267711"/>
            <a:ext cx="4952999" cy="3912108"/>
          </a:xfrm>
          <a:prstGeom prst="rect">
            <a:avLst/>
          </a:prstGeom>
          <a:blipFill>
            <a:blip r:embed="rId2" cstate="print"/>
            <a:stretch>
              <a:fillRect/>
            </a:stretch>
          </a:blipFill>
        </p:spPr>
        <p:txBody>
          <a:bodyPr wrap="square" lIns="0" tIns="0" rIns="0" bIns="0" rtlCol="0"/>
          <a:lstStyle/>
          <a:p>
            <a:endParaRPr>
              <a:cs typeface="+mn-ea"/>
              <a:sym typeface="+mn-lt"/>
            </a:endParaRPr>
          </a:p>
        </p:txBody>
      </p:sp>
      <p:sp>
        <p:nvSpPr>
          <p:cNvPr id="5" name="object 5"/>
          <p:cNvSpPr/>
          <p:nvPr/>
        </p:nvSpPr>
        <p:spPr>
          <a:xfrm>
            <a:off x="1077913" y="2486089"/>
            <a:ext cx="4120515" cy="3670300"/>
          </a:xfrm>
          <a:custGeom>
            <a:avLst/>
            <a:gdLst/>
            <a:ahLst/>
            <a:cxnLst/>
            <a:rect l="l" t="t" r="r" b="b"/>
            <a:pathLst>
              <a:path w="4120515" h="3670300">
                <a:moveTo>
                  <a:pt x="3638397" y="12700"/>
                </a:moveTo>
                <a:lnTo>
                  <a:pt x="481571" y="12700"/>
                </a:lnTo>
                <a:lnTo>
                  <a:pt x="496684" y="0"/>
                </a:lnTo>
                <a:lnTo>
                  <a:pt x="3623284" y="0"/>
                </a:lnTo>
                <a:lnTo>
                  <a:pt x="3638397" y="12700"/>
                </a:lnTo>
                <a:close/>
              </a:path>
              <a:path w="4120515" h="3670300">
                <a:moveTo>
                  <a:pt x="3682898" y="25400"/>
                </a:moveTo>
                <a:lnTo>
                  <a:pt x="437070" y="25400"/>
                </a:lnTo>
                <a:lnTo>
                  <a:pt x="451751" y="12700"/>
                </a:lnTo>
                <a:lnTo>
                  <a:pt x="3668217" y="12700"/>
                </a:lnTo>
                <a:lnTo>
                  <a:pt x="3682898" y="25400"/>
                </a:lnTo>
                <a:close/>
              </a:path>
              <a:path w="4120515" h="3670300">
                <a:moveTo>
                  <a:pt x="502246" y="38100"/>
                </a:moveTo>
                <a:lnTo>
                  <a:pt x="393953" y="38100"/>
                </a:lnTo>
                <a:lnTo>
                  <a:pt x="408165" y="25400"/>
                </a:lnTo>
                <a:lnTo>
                  <a:pt x="517144" y="25400"/>
                </a:lnTo>
                <a:lnTo>
                  <a:pt x="502246" y="38100"/>
                </a:lnTo>
                <a:close/>
              </a:path>
              <a:path w="4120515" h="3670300">
                <a:moveTo>
                  <a:pt x="3726027" y="38100"/>
                </a:moveTo>
                <a:lnTo>
                  <a:pt x="3617734" y="38100"/>
                </a:lnTo>
                <a:lnTo>
                  <a:pt x="3602824" y="25400"/>
                </a:lnTo>
                <a:lnTo>
                  <a:pt x="3711816" y="25400"/>
                </a:lnTo>
                <a:lnTo>
                  <a:pt x="3726027" y="38100"/>
                </a:lnTo>
                <a:close/>
              </a:path>
              <a:path w="4120515" h="3670300">
                <a:moveTo>
                  <a:pt x="459384" y="50800"/>
                </a:moveTo>
                <a:lnTo>
                  <a:pt x="366039" y="50800"/>
                </a:lnTo>
                <a:lnTo>
                  <a:pt x="379907" y="38100"/>
                </a:lnTo>
                <a:lnTo>
                  <a:pt x="473887" y="38100"/>
                </a:lnTo>
                <a:lnTo>
                  <a:pt x="459384" y="50800"/>
                </a:lnTo>
                <a:close/>
              </a:path>
              <a:path w="4120515" h="3670300">
                <a:moveTo>
                  <a:pt x="3753929" y="50800"/>
                </a:moveTo>
                <a:lnTo>
                  <a:pt x="3660584" y="50800"/>
                </a:lnTo>
                <a:lnTo>
                  <a:pt x="3646093" y="38100"/>
                </a:lnTo>
                <a:lnTo>
                  <a:pt x="3740061" y="38100"/>
                </a:lnTo>
                <a:lnTo>
                  <a:pt x="3753929" y="50800"/>
                </a:lnTo>
                <a:close/>
              </a:path>
              <a:path w="4120515" h="3670300">
                <a:moveTo>
                  <a:pt x="417817" y="63500"/>
                </a:moveTo>
                <a:lnTo>
                  <a:pt x="338848" y="63500"/>
                </a:lnTo>
                <a:lnTo>
                  <a:pt x="352348" y="50800"/>
                </a:lnTo>
                <a:lnTo>
                  <a:pt x="431863" y="50800"/>
                </a:lnTo>
                <a:lnTo>
                  <a:pt x="417817" y="63500"/>
                </a:lnTo>
                <a:close/>
              </a:path>
              <a:path w="4120515" h="3670300">
                <a:moveTo>
                  <a:pt x="3781132" y="63500"/>
                </a:moveTo>
                <a:lnTo>
                  <a:pt x="3702151" y="63500"/>
                </a:lnTo>
                <a:lnTo>
                  <a:pt x="3688105" y="50800"/>
                </a:lnTo>
                <a:lnTo>
                  <a:pt x="3767620" y="50800"/>
                </a:lnTo>
                <a:lnTo>
                  <a:pt x="3781132" y="63500"/>
                </a:lnTo>
                <a:close/>
              </a:path>
              <a:path w="4120515" h="3670300">
                <a:moveTo>
                  <a:pt x="351713" y="88900"/>
                </a:moveTo>
                <a:lnTo>
                  <a:pt x="299478" y="88900"/>
                </a:lnTo>
                <a:lnTo>
                  <a:pt x="312407" y="76200"/>
                </a:lnTo>
                <a:lnTo>
                  <a:pt x="325526" y="63500"/>
                </a:lnTo>
                <a:lnTo>
                  <a:pt x="391198" y="63500"/>
                </a:lnTo>
                <a:lnTo>
                  <a:pt x="377647" y="76200"/>
                </a:lnTo>
                <a:lnTo>
                  <a:pt x="364909" y="76200"/>
                </a:lnTo>
                <a:lnTo>
                  <a:pt x="351713" y="88900"/>
                </a:lnTo>
                <a:close/>
              </a:path>
              <a:path w="4120515" h="3670300">
                <a:moveTo>
                  <a:pt x="3820490" y="88900"/>
                </a:moveTo>
                <a:lnTo>
                  <a:pt x="3768255" y="88900"/>
                </a:lnTo>
                <a:lnTo>
                  <a:pt x="3755059" y="76200"/>
                </a:lnTo>
                <a:lnTo>
                  <a:pt x="3742321" y="76200"/>
                </a:lnTo>
                <a:lnTo>
                  <a:pt x="3728770" y="63500"/>
                </a:lnTo>
                <a:lnTo>
                  <a:pt x="3794442" y="63500"/>
                </a:lnTo>
                <a:lnTo>
                  <a:pt x="3807574" y="76200"/>
                </a:lnTo>
                <a:lnTo>
                  <a:pt x="3820490" y="88900"/>
                </a:lnTo>
                <a:close/>
              </a:path>
              <a:path w="4120515" h="3670300">
                <a:moveTo>
                  <a:pt x="314172" y="114300"/>
                </a:moveTo>
                <a:lnTo>
                  <a:pt x="261937" y="114300"/>
                </a:lnTo>
                <a:lnTo>
                  <a:pt x="274243" y="101600"/>
                </a:lnTo>
                <a:lnTo>
                  <a:pt x="286753" y="88900"/>
                </a:lnTo>
                <a:lnTo>
                  <a:pt x="339318" y="88900"/>
                </a:lnTo>
                <a:lnTo>
                  <a:pt x="326491" y="101600"/>
                </a:lnTo>
                <a:lnTo>
                  <a:pt x="326796" y="101600"/>
                </a:lnTo>
                <a:lnTo>
                  <a:pt x="314172" y="114300"/>
                </a:lnTo>
                <a:close/>
              </a:path>
              <a:path w="4120515" h="3670300">
                <a:moveTo>
                  <a:pt x="3858031" y="114300"/>
                </a:moveTo>
                <a:lnTo>
                  <a:pt x="3805809" y="114300"/>
                </a:lnTo>
                <a:lnTo>
                  <a:pt x="3793172" y="101600"/>
                </a:lnTo>
                <a:lnTo>
                  <a:pt x="3793477" y="101600"/>
                </a:lnTo>
                <a:lnTo>
                  <a:pt x="3780650" y="88900"/>
                </a:lnTo>
                <a:lnTo>
                  <a:pt x="3833215" y="88900"/>
                </a:lnTo>
                <a:lnTo>
                  <a:pt x="3845725" y="101600"/>
                </a:lnTo>
                <a:lnTo>
                  <a:pt x="3858031" y="114300"/>
                </a:lnTo>
                <a:close/>
              </a:path>
              <a:path w="4120515" h="3670300">
                <a:moveTo>
                  <a:pt x="266827" y="139700"/>
                </a:moveTo>
                <a:lnTo>
                  <a:pt x="226352" y="139700"/>
                </a:lnTo>
                <a:lnTo>
                  <a:pt x="237985" y="127000"/>
                </a:lnTo>
                <a:lnTo>
                  <a:pt x="249847" y="114300"/>
                </a:lnTo>
                <a:lnTo>
                  <a:pt x="302323" y="114300"/>
                </a:lnTo>
                <a:lnTo>
                  <a:pt x="290093" y="127000"/>
                </a:lnTo>
                <a:lnTo>
                  <a:pt x="278638" y="127000"/>
                </a:lnTo>
                <a:lnTo>
                  <a:pt x="266827" y="139700"/>
                </a:lnTo>
                <a:close/>
              </a:path>
              <a:path w="4120515" h="3670300">
                <a:moveTo>
                  <a:pt x="3893616" y="139700"/>
                </a:moveTo>
                <a:lnTo>
                  <a:pt x="3853141" y="139700"/>
                </a:lnTo>
                <a:lnTo>
                  <a:pt x="3841330" y="127000"/>
                </a:lnTo>
                <a:lnTo>
                  <a:pt x="3829875" y="127000"/>
                </a:lnTo>
                <a:lnTo>
                  <a:pt x="3817645" y="114300"/>
                </a:lnTo>
                <a:lnTo>
                  <a:pt x="3870121" y="114300"/>
                </a:lnTo>
                <a:lnTo>
                  <a:pt x="3881983" y="127000"/>
                </a:lnTo>
                <a:lnTo>
                  <a:pt x="3893616" y="139700"/>
                </a:lnTo>
                <a:close/>
              </a:path>
              <a:path w="4120515" h="3670300">
                <a:moveTo>
                  <a:pt x="192328" y="203200"/>
                </a:moveTo>
                <a:lnTo>
                  <a:pt x="161594" y="203200"/>
                </a:lnTo>
                <a:lnTo>
                  <a:pt x="171767" y="190500"/>
                </a:lnTo>
                <a:lnTo>
                  <a:pt x="182194" y="177800"/>
                </a:lnTo>
                <a:lnTo>
                  <a:pt x="192862" y="165100"/>
                </a:lnTo>
                <a:lnTo>
                  <a:pt x="203784" y="152400"/>
                </a:lnTo>
                <a:lnTo>
                  <a:pt x="214960" y="139700"/>
                </a:lnTo>
                <a:lnTo>
                  <a:pt x="267106" y="139700"/>
                </a:lnTo>
                <a:lnTo>
                  <a:pt x="255511" y="152400"/>
                </a:lnTo>
                <a:lnTo>
                  <a:pt x="244678" y="152400"/>
                </a:lnTo>
                <a:lnTo>
                  <a:pt x="233540" y="165100"/>
                </a:lnTo>
                <a:lnTo>
                  <a:pt x="233794" y="165100"/>
                </a:lnTo>
                <a:lnTo>
                  <a:pt x="222884" y="177800"/>
                </a:lnTo>
                <a:lnTo>
                  <a:pt x="223138" y="177800"/>
                </a:lnTo>
                <a:lnTo>
                  <a:pt x="212458" y="190500"/>
                </a:lnTo>
                <a:lnTo>
                  <a:pt x="202514" y="190500"/>
                </a:lnTo>
                <a:lnTo>
                  <a:pt x="192328" y="203200"/>
                </a:lnTo>
                <a:close/>
              </a:path>
              <a:path w="4120515" h="3670300">
                <a:moveTo>
                  <a:pt x="3958374" y="203200"/>
                </a:moveTo>
                <a:lnTo>
                  <a:pt x="3927640" y="203200"/>
                </a:lnTo>
                <a:lnTo>
                  <a:pt x="3917454" y="190500"/>
                </a:lnTo>
                <a:lnTo>
                  <a:pt x="3907510" y="190500"/>
                </a:lnTo>
                <a:lnTo>
                  <a:pt x="3896829" y="177800"/>
                </a:lnTo>
                <a:lnTo>
                  <a:pt x="3897083" y="177800"/>
                </a:lnTo>
                <a:lnTo>
                  <a:pt x="3886174" y="165100"/>
                </a:lnTo>
                <a:lnTo>
                  <a:pt x="3886441" y="165100"/>
                </a:lnTo>
                <a:lnTo>
                  <a:pt x="3875290" y="152400"/>
                </a:lnTo>
                <a:lnTo>
                  <a:pt x="3864457" y="152400"/>
                </a:lnTo>
                <a:lnTo>
                  <a:pt x="3852862" y="139700"/>
                </a:lnTo>
                <a:lnTo>
                  <a:pt x="3905021" y="139700"/>
                </a:lnTo>
                <a:lnTo>
                  <a:pt x="3916184" y="152400"/>
                </a:lnTo>
                <a:lnTo>
                  <a:pt x="3927106" y="165100"/>
                </a:lnTo>
                <a:lnTo>
                  <a:pt x="3937774" y="177800"/>
                </a:lnTo>
                <a:lnTo>
                  <a:pt x="3948201" y="190500"/>
                </a:lnTo>
                <a:lnTo>
                  <a:pt x="3958374" y="203200"/>
                </a:lnTo>
                <a:close/>
              </a:path>
              <a:path w="4120515" h="3670300">
                <a:moveTo>
                  <a:pt x="233794" y="3492500"/>
                </a:moveTo>
                <a:lnTo>
                  <a:pt x="182194" y="3492500"/>
                </a:lnTo>
                <a:lnTo>
                  <a:pt x="171767" y="3479800"/>
                </a:lnTo>
                <a:lnTo>
                  <a:pt x="142049" y="3441700"/>
                </a:lnTo>
                <a:lnTo>
                  <a:pt x="114769" y="3403600"/>
                </a:lnTo>
                <a:lnTo>
                  <a:pt x="90068" y="3365500"/>
                </a:lnTo>
                <a:lnTo>
                  <a:pt x="68059" y="3327400"/>
                </a:lnTo>
                <a:lnTo>
                  <a:pt x="48882" y="3289300"/>
                </a:lnTo>
                <a:lnTo>
                  <a:pt x="32689" y="3251200"/>
                </a:lnTo>
                <a:lnTo>
                  <a:pt x="27965" y="3225800"/>
                </a:lnTo>
                <a:lnTo>
                  <a:pt x="23596" y="3213100"/>
                </a:lnTo>
                <a:lnTo>
                  <a:pt x="12636" y="3175000"/>
                </a:lnTo>
                <a:lnTo>
                  <a:pt x="7162" y="3136900"/>
                </a:lnTo>
                <a:lnTo>
                  <a:pt x="4991" y="3124200"/>
                </a:lnTo>
                <a:lnTo>
                  <a:pt x="3213" y="3111500"/>
                </a:lnTo>
                <a:lnTo>
                  <a:pt x="1816" y="3098800"/>
                </a:lnTo>
                <a:lnTo>
                  <a:pt x="812" y="3073400"/>
                </a:lnTo>
                <a:lnTo>
                  <a:pt x="203" y="3060700"/>
                </a:lnTo>
                <a:lnTo>
                  <a:pt x="0" y="3048000"/>
                </a:lnTo>
                <a:lnTo>
                  <a:pt x="0" y="609600"/>
                </a:lnTo>
                <a:lnTo>
                  <a:pt x="203" y="596900"/>
                </a:lnTo>
                <a:lnTo>
                  <a:pt x="812" y="584200"/>
                </a:lnTo>
                <a:lnTo>
                  <a:pt x="1816" y="571500"/>
                </a:lnTo>
                <a:lnTo>
                  <a:pt x="3213" y="546100"/>
                </a:lnTo>
                <a:lnTo>
                  <a:pt x="4991" y="533400"/>
                </a:lnTo>
                <a:lnTo>
                  <a:pt x="7162" y="520700"/>
                </a:lnTo>
                <a:lnTo>
                  <a:pt x="9715" y="508000"/>
                </a:lnTo>
                <a:lnTo>
                  <a:pt x="12636" y="495300"/>
                </a:lnTo>
                <a:lnTo>
                  <a:pt x="15925" y="469900"/>
                </a:lnTo>
                <a:lnTo>
                  <a:pt x="27965" y="431800"/>
                </a:lnTo>
                <a:lnTo>
                  <a:pt x="43154" y="393700"/>
                </a:lnTo>
                <a:lnTo>
                  <a:pt x="48882" y="368300"/>
                </a:lnTo>
                <a:lnTo>
                  <a:pt x="68059" y="330200"/>
                </a:lnTo>
                <a:lnTo>
                  <a:pt x="90068" y="292100"/>
                </a:lnTo>
                <a:lnTo>
                  <a:pt x="114769" y="254000"/>
                </a:lnTo>
                <a:lnTo>
                  <a:pt x="142049" y="215900"/>
                </a:lnTo>
                <a:lnTo>
                  <a:pt x="151688" y="203200"/>
                </a:lnTo>
                <a:lnTo>
                  <a:pt x="192557" y="203200"/>
                </a:lnTo>
                <a:lnTo>
                  <a:pt x="182625" y="215900"/>
                </a:lnTo>
                <a:lnTo>
                  <a:pt x="182854" y="215900"/>
                </a:lnTo>
                <a:lnTo>
                  <a:pt x="173177" y="228600"/>
                </a:lnTo>
                <a:lnTo>
                  <a:pt x="173393" y="228600"/>
                </a:lnTo>
                <a:lnTo>
                  <a:pt x="163982" y="241300"/>
                </a:lnTo>
                <a:lnTo>
                  <a:pt x="164198" y="241300"/>
                </a:lnTo>
                <a:lnTo>
                  <a:pt x="155041" y="254000"/>
                </a:lnTo>
                <a:lnTo>
                  <a:pt x="155244" y="254000"/>
                </a:lnTo>
                <a:lnTo>
                  <a:pt x="146367" y="266700"/>
                </a:lnTo>
                <a:lnTo>
                  <a:pt x="138150" y="266700"/>
                </a:lnTo>
                <a:lnTo>
                  <a:pt x="129819" y="279400"/>
                </a:lnTo>
                <a:lnTo>
                  <a:pt x="130009" y="279400"/>
                </a:lnTo>
                <a:lnTo>
                  <a:pt x="121970" y="292100"/>
                </a:lnTo>
                <a:lnTo>
                  <a:pt x="122148" y="292100"/>
                </a:lnTo>
                <a:lnTo>
                  <a:pt x="114388" y="304800"/>
                </a:lnTo>
                <a:lnTo>
                  <a:pt x="114566" y="304800"/>
                </a:lnTo>
                <a:lnTo>
                  <a:pt x="107111" y="317500"/>
                </a:lnTo>
                <a:lnTo>
                  <a:pt x="107276" y="317500"/>
                </a:lnTo>
                <a:lnTo>
                  <a:pt x="100114" y="330200"/>
                </a:lnTo>
                <a:lnTo>
                  <a:pt x="100279" y="330200"/>
                </a:lnTo>
                <a:lnTo>
                  <a:pt x="93408" y="342900"/>
                </a:lnTo>
                <a:lnTo>
                  <a:pt x="93573" y="342900"/>
                </a:lnTo>
                <a:lnTo>
                  <a:pt x="87007" y="355600"/>
                </a:lnTo>
                <a:lnTo>
                  <a:pt x="87160" y="355600"/>
                </a:lnTo>
                <a:lnTo>
                  <a:pt x="80924" y="368300"/>
                </a:lnTo>
                <a:lnTo>
                  <a:pt x="81064" y="368300"/>
                </a:lnTo>
                <a:lnTo>
                  <a:pt x="75133" y="381000"/>
                </a:lnTo>
                <a:lnTo>
                  <a:pt x="75272" y="381000"/>
                </a:lnTo>
                <a:lnTo>
                  <a:pt x="69672" y="393700"/>
                </a:lnTo>
                <a:lnTo>
                  <a:pt x="64515" y="406400"/>
                </a:lnTo>
                <a:lnTo>
                  <a:pt x="64643" y="406400"/>
                </a:lnTo>
                <a:lnTo>
                  <a:pt x="62166" y="419100"/>
                </a:lnTo>
                <a:lnTo>
                  <a:pt x="59804" y="419100"/>
                </a:lnTo>
                <a:lnTo>
                  <a:pt x="55194" y="444500"/>
                </a:lnTo>
                <a:lnTo>
                  <a:pt x="51041" y="457200"/>
                </a:lnTo>
                <a:lnTo>
                  <a:pt x="47218" y="469900"/>
                </a:lnTo>
                <a:lnTo>
                  <a:pt x="43726" y="482600"/>
                </a:lnTo>
                <a:lnTo>
                  <a:pt x="40589" y="495300"/>
                </a:lnTo>
                <a:lnTo>
                  <a:pt x="37807" y="508000"/>
                </a:lnTo>
                <a:lnTo>
                  <a:pt x="35382" y="520700"/>
                </a:lnTo>
                <a:lnTo>
                  <a:pt x="33324" y="546100"/>
                </a:lnTo>
                <a:lnTo>
                  <a:pt x="31622" y="558800"/>
                </a:lnTo>
                <a:lnTo>
                  <a:pt x="30289" y="571500"/>
                </a:lnTo>
                <a:lnTo>
                  <a:pt x="29337" y="584200"/>
                </a:lnTo>
                <a:lnTo>
                  <a:pt x="28765" y="596900"/>
                </a:lnTo>
                <a:lnTo>
                  <a:pt x="28575" y="609600"/>
                </a:lnTo>
                <a:lnTo>
                  <a:pt x="28575" y="3048000"/>
                </a:lnTo>
                <a:lnTo>
                  <a:pt x="28778" y="3060700"/>
                </a:lnTo>
                <a:lnTo>
                  <a:pt x="29349" y="3073400"/>
                </a:lnTo>
                <a:lnTo>
                  <a:pt x="30314" y="3098800"/>
                </a:lnTo>
                <a:lnTo>
                  <a:pt x="30975" y="3098800"/>
                </a:lnTo>
                <a:lnTo>
                  <a:pt x="31661" y="3111500"/>
                </a:lnTo>
                <a:lnTo>
                  <a:pt x="33362" y="3124200"/>
                </a:lnTo>
                <a:lnTo>
                  <a:pt x="35445" y="3136900"/>
                </a:lnTo>
                <a:lnTo>
                  <a:pt x="37871" y="3149600"/>
                </a:lnTo>
                <a:lnTo>
                  <a:pt x="40665" y="3162300"/>
                </a:lnTo>
                <a:lnTo>
                  <a:pt x="43815" y="3175000"/>
                </a:lnTo>
                <a:lnTo>
                  <a:pt x="47307" y="3200400"/>
                </a:lnTo>
                <a:lnTo>
                  <a:pt x="51130" y="3213100"/>
                </a:lnTo>
                <a:lnTo>
                  <a:pt x="55308" y="3225800"/>
                </a:lnTo>
                <a:lnTo>
                  <a:pt x="59804" y="3238500"/>
                </a:lnTo>
                <a:lnTo>
                  <a:pt x="64643" y="3251200"/>
                </a:lnTo>
                <a:lnTo>
                  <a:pt x="64515" y="3251200"/>
                </a:lnTo>
                <a:lnTo>
                  <a:pt x="69799" y="3263900"/>
                </a:lnTo>
                <a:lnTo>
                  <a:pt x="75272" y="3276600"/>
                </a:lnTo>
                <a:lnTo>
                  <a:pt x="75133" y="3276600"/>
                </a:lnTo>
                <a:lnTo>
                  <a:pt x="81064" y="3289300"/>
                </a:lnTo>
                <a:lnTo>
                  <a:pt x="80924" y="3289300"/>
                </a:lnTo>
                <a:lnTo>
                  <a:pt x="87160" y="3302000"/>
                </a:lnTo>
                <a:lnTo>
                  <a:pt x="87007" y="3302000"/>
                </a:lnTo>
                <a:lnTo>
                  <a:pt x="93573" y="3314700"/>
                </a:lnTo>
                <a:lnTo>
                  <a:pt x="93408" y="3314700"/>
                </a:lnTo>
                <a:lnTo>
                  <a:pt x="100279" y="3327400"/>
                </a:lnTo>
                <a:lnTo>
                  <a:pt x="100114" y="3327400"/>
                </a:lnTo>
                <a:lnTo>
                  <a:pt x="107276" y="3340100"/>
                </a:lnTo>
                <a:lnTo>
                  <a:pt x="107111" y="3340100"/>
                </a:lnTo>
                <a:lnTo>
                  <a:pt x="114566" y="3352800"/>
                </a:lnTo>
                <a:lnTo>
                  <a:pt x="114388" y="3352800"/>
                </a:lnTo>
                <a:lnTo>
                  <a:pt x="122148" y="3365500"/>
                </a:lnTo>
                <a:lnTo>
                  <a:pt x="121970" y="3365500"/>
                </a:lnTo>
                <a:lnTo>
                  <a:pt x="130009" y="3378200"/>
                </a:lnTo>
                <a:lnTo>
                  <a:pt x="129819" y="3378200"/>
                </a:lnTo>
                <a:lnTo>
                  <a:pt x="138150" y="3390900"/>
                </a:lnTo>
                <a:lnTo>
                  <a:pt x="137960" y="3390900"/>
                </a:lnTo>
                <a:lnTo>
                  <a:pt x="146570" y="3403600"/>
                </a:lnTo>
                <a:lnTo>
                  <a:pt x="146367" y="3403600"/>
                </a:lnTo>
                <a:lnTo>
                  <a:pt x="155244" y="3416300"/>
                </a:lnTo>
                <a:lnTo>
                  <a:pt x="155041" y="3416300"/>
                </a:lnTo>
                <a:lnTo>
                  <a:pt x="164198" y="3429000"/>
                </a:lnTo>
                <a:lnTo>
                  <a:pt x="173177" y="3429000"/>
                </a:lnTo>
                <a:lnTo>
                  <a:pt x="182854" y="3441700"/>
                </a:lnTo>
                <a:lnTo>
                  <a:pt x="182625" y="3441700"/>
                </a:lnTo>
                <a:lnTo>
                  <a:pt x="192557" y="3454400"/>
                </a:lnTo>
                <a:lnTo>
                  <a:pt x="192328" y="3454400"/>
                </a:lnTo>
                <a:lnTo>
                  <a:pt x="202514" y="3467100"/>
                </a:lnTo>
                <a:lnTo>
                  <a:pt x="202272" y="3467100"/>
                </a:lnTo>
                <a:lnTo>
                  <a:pt x="212712" y="3479800"/>
                </a:lnTo>
                <a:lnTo>
                  <a:pt x="222884" y="3479800"/>
                </a:lnTo>
                <a:lnTo>
                  <a:pt x="233794" y="3492500"/>
                </a:lnTo>
                <a:close/>
              </a:path>
              <a:path w="4120515" h="3670300">
                <a:moveTo>
                  <a:pt x="4060278" y="431800"/>
                </a:moveTo>
                <a:lnTo>
                  <a:pt x="4055325" y="406400"/>
                </a:lnTo>
                <a:lnTo>
                  <a:pt x="4050169" y="393700"/>
                </a:lnTo>
                <a:lnTo>
                  <a:pt x="4044696" y="381000"/>
                </a:lnTo>
                <a:lnTo>
                  <a:pt x="4044835" y="381000"/>
                </a:lnTo>
                <a:lnTo>
                  <a:pt x="4038904" y="368300"/>
                </a:lnTo>
                <a:lnTo>
                  <a:pt x="4039044" y="368300"/>
                </a:lnTo>
                <a:lnTo>
                  <a:pt x="4032808" y="355600"/>
                </a:lnTo>
                <a:lnTo>
                  <a:pt x="4032961" y="355600"/>
                </a:lnTo>
                <a:lnTo>
                  <a:pt x="4026395" y="342900"/>
                </a:lnTo>
                <a:lnTo>
                  <a:pt x="4026560" y="342900"/>
                </a:lnTo>
                <a:lnTo>
                  <a:pt x="4019689" y="330200"/>
                </a:lnTo>
                <a:lnTo>
                  <a:pt x="4019854" y="330200"/>
                </a:lnTo>
                <a:lnTo>
                  <a:pt x="4012691" y="317500"/>
                </a:lnTo>
                <a:lnTo>
                  <a:pt x="4012869" y="317500"/>
                </a:lnTo>
                <a:lnTo>
                  <a:pt x="4005402" y="304800"/>
                </a:lnTo>
                <a:lnTo>
                  <a:pt x="4005579" y="304800"/>
                </a:lnTo>
                <a:lnTo>
                  <a:pt x="3997820" y="292100"/>
                </a:lnTo>
                <a:lnTo>
                  <a:pt x="3997998" y="292100"/>
                </a:lnTo>
                <a:lnTo>
                  <a:pt x="3989959" y="279400"/>
                </a:lnTo>
                <a:lnTo>
                  <a:pt x="3990149" y="279400"/>
                </a:lnTo>
                <a:lnTo>
                  <a:pt x="3981818" y="266700"/>
                </a:lnTo>
                <a:lnTo>
                  <a:pt x="3973601" y="266700"/>
                </a:lnTo>
                <a:lnTo>
                  <a:pt x="3964724" y="254000"/>
                </a:lnTo>
                <a:lnTo>
                  <a:pt x="3964927" y="254000"/>
                </a:lnTo>
                <a:lnTo>
                  <a:pt x="3955770" y="241300"/>
                </a:lnTo>
                <a:lnTo>
                  <a:pt x="3955986" y="241300"/>
                </a:lnTo>
                <a:lnTo>
                  <a:pt x="3946575" y="228600"/>
                </a:lnTo>
                <a:lnTo>
                  <a:pt x="3946791" y="228600"/>
                </a:lnTo>
                <a:lnTo>
                  <a:pt x="3937114" y="215900"/>
                </a:lnTo>
                <a:lnTo>
                  <a:pt x="3937342" y="215900"/>
                </a:lnTo>
                <a:lnTo>
                  <a:pt x="3927411" y="203200"/>
                </a:lnTo>
                <a:lnTo>
                  <a:pt x="3968280" y="203200"/>
                </a:lnTo>
                <a:lnTo>
                  <a:pt x="3996385" y="241300"/>
                </a:lnTo>
                <a:lnTo>
                  <a:pt x="4021963" y="279400"/>
                </a:lnTo>
                <a:lnTo>
                  <a:pt x="4044886" y="317500"/>
                </a:lnTo>
                <a:lnTo>
                  <a:pt x="4065016" y="355600"/>
                </a:lnTo>
                <a:lnTo>
                  <a:pt x="4076814" y="393700"/>
                </a:lnTo>
                <a:lnTo>
                  <a:pt x="4082224" y="406400"/>
                </a:lnTo>
                <a:lnTo>
                  <a:pt x="4087279" y="419100"/>
                </a:lnTo>
                <a:lnTo>
                  <a:pt x="4060164" y="419100"/>
                </a:lnTo>
                <a:lnTo>
                  <a:pt x="4060278" y="431800"/>
                </a:lnTo>
                <a:close/>
              </a:path>
              <a:path w="4120515" h="3670300">
                <a:moveTo>
                  <a:pt x="59690" y="431800"/>
                </a:moveTo>
                <a:lnTo>
                  <a:pt x="59804" y="419100"/>
                </a:lnTo>
                <a:lnTo>
                  <a:pt x="62166" y="419100"/>
                </a:lnTo>
                <a:lnTo>
                  <a:pt x="59690" y="431800"/>
                </a:lnTo>
                <a:close/>
              </a:path>
              <a:path w="4120515" h="3670300">
                <a:moveTo>
                  <a:pt x="4118152" y="3098800"/>
                </a:moveTo>
                <a:lnTo>
                  <a:pt x="4089654" y="3098800"/>
                </a:lnTo>
                <a:lnTo>
                  <a:pt x="4090631" y="3073400"/>
                </a:lnTo>
                <a:lnTo>
                  <a:pt x="4091203" y="3060700"/>
                </a:lnTo>
                <a:lnTo>
                  <a:pt x="4091393" y="3048000"/>
                </a:lnTo>
                <a:lnTo>
                  <a:pt x="4091393" y="609600"/>
                </a:lnTo>
                <a:lnTo>
                  <a:pt x="4091203" y="596900"/>
                </a:lnTo>
                <a:lnTo>
                  <a:pt x="4090619" y="584200"/>
                </a:lnTo>
                <a:lnTo>
                  <a:pt x="4089654" y="571500"/>
                </a:lnTo>
                <a:lnTo>
                  <a:pt x="4088307" y="558800"/>
                </a:lnTo>
                <a:lnTo>
                  <a:pt x="4086605" y="546100"/>
                </a:lnTo>
                <a:lnTo>
                  <a:pt x="4084535" y="520700"/>
                </a:lnTo>
                <a:lnTo>
                  <a:pt x="4082097" y="508000"/>
                </a:lnTo>
                <a:lnTo>
                  <a:pt x="4079303" y="495300"/>
                </a:lnTo>
                <a:lnTo>
                  <a:pt x="4076153" y="482600"/>
                </a:lnTo>
                <a:lnTo>
                  <a:pt x="4072674" y="469900"/>
                </a:lnTo>
                <a:lnTo>
                  <a:pt x="4068838" y="457200"/>
                </a:lnTo>
                <a:lnTo>
                  <a:pt x="4064660" y="444500"/>
                </a:lnTo>
                <a:lnTo>
                  <a:pt x="4060164" y="419100"/>
                </a:lnTo>
                <a:lnTo>
                  <a:pt x="4087279" y="419100"/>
                </a:lnTo>
                <a:lnTo>
                  <a:pt x="4092003" y="431800"/>
                </a:lnTo>
                <a:lnTo>
                  <a:pt x="4096372" y="444500"/>
                </a:lnTo>
                <a:lnTo>
                  <a:pt x="4100385" y="457200"/>
                </a:lnTo>
                <a:lnTo>
                  <a:pt x="4104043" y="469900"/>
                </a:lnTo>
                <a:lnTo>
                  <a:pt x="4107332" y="495300"/>
                </a:lnTo>
                <a:lnTo>
                  <a:pt x="4110253" y="508000"/>
                </a:lnTo>
                <a:lnTo>
                  <a:pt x="4112806" y="520700"/>
                </a:lnTo>
                <a:lnTo>
                  <a:pt x="4114977" y="533400"/>
                </a:lnTo>
                <a:lnTo>
                  <a:pt x="4116755" y="546100"/>
                </a:lnTo>
                <a:lnTo>
                  <a:pt x="4118152" y="571500"/>
                </a:lnTo>
                <a:lnTo>
                  <a:pt x="4119168" y="584200"/>
                </a:lnTo>
                <a:lnTo>
                  <a:pt x="4119765" y="596900"/>
                </a:lnTo>
                <a:lnTo>
                  <a:pt x="4119968" y="609600"/>
                </a:lnTo>
                <a:lnTo>
                  <a:pt x="4119968" y="3048000"/>
                </a:lnTo>
                <a:lnTo>
                  <a:pt x="4119765" y="3060700"/>
                </a:lnTo>
                <a:lnTo>
                  <a:pt x="4119168" y="3073400"/>
                </a:lnTo>
                <a:lnTo>
                  <a:pt x="4118152" y="3098800"/>
                </a:lnTo>
                <a:close/>
              </a:path>
              <a:path w="4120515" h="3670300">
                <a:moveTo>
                  <a:pt x="30975" y="3098800"/>
                </a:moveTo>
                <a:lnTo>
                  <a:pt x="30314" y="3098800"/>
                </a:lnTo>
                <a:lnTo>
                  <a:pt x="30289" y="3086100"/>
                </a:lnTo>
                <a:lnTo>
                  <a:pt x="30975" y="3098800"/>
                </a:lnTo>
                <a:close/>
              </a:path>
              <a:path w="4120515" h="3670300">
                <a:moveTo>
                  <a:pt x="3937774" y="3492500"/>
                </a:moveTo>
                <a:lnTo>
                  <a:pt x="3886174" y="3492500"/>
                </a:lnTo>
                <a:lnTo>
                  <a:pt x="3897083" y="3479800"/>
                </a:lnTo>
                <a:lnTo>
                  <a:pt x="3907269" y="3479800"/>
                </a:lnTo>
                <a:lnTo>
                  <a:pt x="3917696" y="3467100"/>
                </a:lnTo>
                <a:lnTo>
                  <a:pt x="3917454" y="3467100"/>
                </a:lnTo>
                <a:lnTo>
                  <a:pt x="3927640" y="3454400"/>
                </a:lnTo>
                <a:lnTo>
                  <a:pt x="3927411" y="3454400"/>
                </a:lnTo>
                <a:lnTo>
                  <a:pt x="3937342" y="3441700"/>
                </a:lnTo>
                <a:lnTo>
                  <a:pt x="3937114" y="3441700"/>
                </a:lnTo>
                <a:lnTo>
                  <a:pt x="3946791" y="3429000"/>
                </a:lnTo>
                <a:lnTo>
                  <a:pt x="3955770" y="3429000"/>
                </a:lnTo>
                <a:lnTo>
                  <a:pt x="3964927" y="3416300"/>
                </a:lnTo>
                <a:lnTo>
                  <a:pt x="3964724" y="3416300"/>
                </a:lnTo>
                <a:lnTo>
                  <a:pt x="3973601" y="3403600"/>
                </a:lnTo>
                <a:lnTo>
                  <a:pt x="3973398" y="3403600"/>
                </a:lnTo>
                <a:lnTo>
                  <a:pt x="3982008" y="3390900"/>
                </a:lnTo>
                <a:lnTo>
                  <a:pt x="3981818" y="3390900"/>
                </a:lnTo>
                <a:lnTo>
                  <a:pt x="3990149" y="3378200"/>
                </a:lnTo>
                <a:lnTo>
                  <a:pt x="3989959" y="3378200"/>
                </a:lnTo>
                <a:lnTo>
                  <a:pt x="3997998" y="3365500"/>
                </a:lnTo>
                <a:lnTo>
                  <a:pt x="3997820" y="3365500"/>
                </a:lnTo>
                <a:lnTo>
                  <a:pt x="4005579" y="3352800"/>
                </a:lnTo>
                <a:lnTo>
                  <a:pt x="4005402" y="3352800"/>
                </a:lnTo>
                <a:lnTo>
                  <a:pt x="4012869" y="3340100"/>
                </a:lnTo>
                <a:lnTo>
                  <a:pt x="4012691" y="3340100"/>
                </a:lnTo>
                <a:lnTo>
                  <a:pt x="4019854" y="3327400"/>
                </a:lnTo>
                <a:lnTo>
                  <a:pt x="4019689" y="3327400"/>
                </a:lnTo>
                <a:lnTo>
                  <a:pt x="4026560" y="3314700"/>
                </a:lnTo>
                <a:lnTo>
                  <a:pt x="4026395" y="3314700"/>
                </a:lnTo>
                <a:lnTo>
                  <a:pt x="4032961" y="3302000"/>
                </a:lnTo>
                <a:lnTo>
                  <a:pt x="4032808" y="3302000"/>
                </a:lnTo>
                <a:lnTo>
                  <a:pt x="4039044" y="3289300"/>
                </a:lnTo>
                <a:lnTo>
                  <a:pt x="4038904" y="3289300"/>
                </a:lnTo>
                <a:lnTo>
                  <a:pt x="4044835" y="3276600"/>
                </a:lnTo>
                <a:lnTo>
                  <a:pt x="4044696" y="3276600"/>
                </a:lnTo>
                <a:lnTo>
                  <a:pt x="4050296" y="3263900"/>
                </a:lnTo>
                <a:lnTo>
                  <a:pt x="4055452" y="3251200"/>
                </a:lnTo>
                <a:lnTo>
                  <a:pt x="4060278" y="3238500"/>
                </a:lnTo>
                <a:lnTo>
                  <a:pt x="4064774" y="3225800"/>
                </a:lnTo>
                <a:lnTo>
                  <a:pt x="4068927" y="3213100"/>
                </a:lnTo>
                <a:lnTo>
                  <a:pt x="4072763" y="3200400"/>
                </a:lnTo>
                <a:lnTo>
                  <a:pt x="4076242" y="3175000"/>
                </a:lnTo>
                <a:lnTo>
                  <a:pt x="4079379" y="3162300"/>
                </a:lnTo>
                <a:lnTo>
                  <a:pt x="4082161" y="3149600"/>
                </a:lnTo>
                <a:lnTo>
                  <a:pt x="4084586" y="3136900"/>
                </a:lnTo>
                <a:lnTo>
                  <a:pt x="4086656" y="3124200"/>
                </a:lnTo>
                <a:lnTo>
                  <a:pt x="4088345" y="3111500"/>
                </a:lnTo>
                <a:lnTo>
                  <a:pt x="4089679" y="3086100"/>
                </a:lnTo>
                <a:lnTo>
                  <a:pt x="4089654" y="3098800"/>
                </a:lnTo>
                <a:lnTo>
                  <a:pt x="4118152" y="3098800"/>
                </a:lnTo>
                <a:lnTo>
                  <a:pt x="4116755" y="3111500"/>
                </a:lnTo>
                <a:lnTo>
                  <a:pt x="4114977" y="3124200"/>
                </a:lnTo>
                <a:lnTo>
                  <a:pt x="4112806" y="3136900"/>
                </a:lnTo>
                <a:lnTo>
                  <a:pt x="4110253" y="3162300"/>
                </a:lnTo>
                <a:lnTo>
                  <a:pt x="4100385" y="3200400"/>
                </a:lnTo>
                <a:lnTo>
                  <a:pt x="4092003" y="3225800"/>
                </a:lnTo>
                <a:lnTo>
                  <a:pt x="4087279" y="3251200"/>
                </a:lnTo>
                <a:lnTo>
                  <a:pt x="4071086" y="3289300"/>
                </a:lnTo>
                <a:lnTo>
                  <a:pt x="4051909" y="3327400"/>
                </a:lnTo>
                <a:lnTo>
                  <a:pt x="4029913" y="3365500"/>
                </a:lnTo>
                <a:lnTo>
                  <a:pt x="4005199" y="3403600"/>
                </a:lnTo>
                <a:lnTo>
                  <a:pt x="3977919" y="3441700"/>
                </a:lnTo>
                <a:lnTo>
                  <a:pt x="3948201" y="3479800"/>
                </a:lnTo>
                <a:lnTo>
                  <a:pt x="3937774" y="3492500"/>
                </a:lnTo>
                <a:close/>
              </a:path>
              <a:path w="4120515" h="3670300">
                <a:moveTo>
                  <a:pt x="278638" y="3530600"/>
                </a:moveTo>
                <a:lnTo>
                  <a:pt x="226352" y="3530600"/>
                </a:lnTo>
                <a:lnTo>
                  <a:pt x="214960" y="3517900"/>
                </a:lnTo>
                <a:lnTo>
                  <a:pt x="203784" y="3505200"/>
                </a:lnTo>
                <a:lnTo>
                  <a:pt x="192862" y="3492500"/>
                </a:lnTo>
                <a:lnTo>
                  <a:pt x="233540" y="3492500"/>
                </a:lnTo>
                <a:lnTo>
                  <a:pt x="244678" y="3505200"/>
                </a:lnTo>
                <a:lnTo>
                  <a:pt x="244411" y="3505200"/>
                </a:lnTo>
                <a:lnTo>
                  <a:pt x="255778" y="3517900"/>
                </a:lnTo>
                <a:lnTo>
                  <a:pt x="266827" y="3517900"/>
                </a:lnTo>
                <a:lnTo>
                  <a:pt x="278638" y="3530600"/>
                </a:lnTo>
                <a:close/>
              </a:path>
              <a:path w="4120515" h="3670300">
                <a:moveTo>
                  <a:pt x="3893616" y="3530600"/>
                </a:moveTo>
                <a:lnTo>
                  <a:pt x="3841330" y="3530600"/>
                </a:lnTo>
                <a:lnTo>
                  <a:pt x="3853141" y="3517900"/>
                </a:lnTo>
                <a:lnTo>
                  <a:pt x="3864190" y="3517900"/>
                </a:lnTo>
                <a:lnTo>
                  <a:pt x="3875557" y="3505200"/>
                </a:lnTo>
                <a:lnTo>
                  <a:pt x="3875290" y="3505200"/>
                </a:lnTo>
                <a:lnTo>
                  <a:pt x="3886441" y="3492500"/>
                </a:lnTo>
                <a:lnTo>
                  <a:pt x="3927106" y="3492500"/>
                </a:lnTo>
                <a:lnTo>
                  <a:pt x="3916184" y="3505200"/>
                </a:lnTo>
                <a:lnTo>
                  <a:pt x="3905021" y="3517900"/>
                </a:lnTo>
                <a:lnTo>
                  <a:pt x="3893616" y="3530600"/>
                </a:lnTo>
                <a:close/>
              </a:path>
              <a:path w="4120515" h="3670300">
                <a:moveTo>
                  <a:pt x="339318" y="3568700"/>
                </a:moveTo>
                <a:lnTo>
                  <a:pt x="274243" y="3568700"/>
                </a:lnTo>
                <a:lnTo>
                  <a:pt x="261937" y="3556000"/>
                </a:lnTo>
                <a:lnTo>
                  <a:pt x="249847" y="3543300"/>
                </a:lnTo>
                <a:lnTo>
                  <a:pt x="237985" y="3530600"/>
                </a:lnTo>
                <a:lnTo>
                  <a:pt x="278358" y="3530600"/>
                </a:lnTo>
                <a:lnTo>
                  <a:pt x="290372" y="3543300"/>
                </a:lnTo>
                <a:lnTo>
                  <a:pt x="302031" y="3543300"/>
                </a:lnTo>
                <a:lnTo>
                  <a:pt x="314464" y="3556000"/>
                </a:lnTo>
                <a:lnTo>
                  <a:pt x="326491" y="3556000"/>
                </a:lnTo>
                <a:lnTo>
                  <a:pt x="339318" y="3568700"/>
                </a:lnTo>
                <a:close/>
              </a:path>
              <a:path w="4120515" h="3670300">
                <a:moveTo>
                  <a:pt x="3845725" y="3568700"/>
                </a:moveTo>
                <a:lnTo>
                  <a:pt x="3780650" y="3568700"/>
                </a:lnTo>
                <a:lnTo>
                  <a:pt x="3793477" y="3556000"/>
                </a:lnTo>
                <a:lnTo>
                  <a:pt x="3805504" y="3556000"/>
                </a:lnTo>
                <a:lnTo>
                  <a:pt x="3817937" y="3543300"/>
                </a:lnTo>
                <a:lnTo>
                  <a:pt x="3829596" y="3543300"/>
                </a:lnTo>
                <a:lnTo>
                  <a:pt x="3841610" y="3530600"/>
                </a:lnTo>
                <a:lnTo>
                  <a:pt x="3881983" y="3530600"/>
                </a:lnTo>
                <a:lnTo>
                  <a:pt x="3870121" y="3543300"/>
                </a:lnTo>
                <a:lnTo>
                  <a:pt x="3858031" y="3556000"/>
                </a:lnTo>
                <a:lnTo>
                  <a:pt x="3845725" y="3568700"/>
                </a:lnTo>
                <a:close/>
              </a:path>
              <a:path w="4120515" h="3670300">
                <a:moveTo>
                  <a:pt x="352031" y="3581400"/>
                </a:moveTo>
                <a:lnTo>
                  <a:pt x="299478" y="3581400"/>
                </a:lnTo>
                <a:lnTo>
                  <a:pt x="286753" y="3568700"/>
                </a:lnTo>
                <a:lnTo>
                  <a:pt x="339013" y="3568700"/>
                </a:lnTo>
                <a:lnTo>
                  <a:pt x="352031" y="3581400"/>
                </a:lnTo>
                <a:close/>
              </a:path>
              <a:path w="4120515" h="3670300">
                <a:moveTo>
                  <a:pt x="3820490" y="3581400"/>
                </a:moveTo>
                <a:lnTo>
                  <a:pt x="3767950" y="3581400"/>
                </a:lnTo>
                <a:lnTo>
                  <a:pt x="3780955" y="3568700"/>
                </a:lnTo>
                <a:lnTo>
                  <a:pt x="3833215" y="3568700"/>
                </a:lnTo>
                <a:lnTo>
                  <a:pt x="3820490" y="3581400"/>
                </a:lnTo>
                <a:close/>
              </a:path>
              <a:path w="4120515" h="3670300">
                <a:moveTo>
                  <a:pt x="418147" y="3606800"/>
                </a:moveTo>
                <a:lnTo>
                  <a:pt x="338848" y="3606800"/>
                </a:lnTo>
                <a:lnTo>
                  <a:pt x="325526" y="3594100"/>
                </a:lnTo>
                <a:lnTo>
                  <a:pt x="312407" y="3581400"/>
                </a:lnTo>
                <a:lnTo>
                  <a:pt x="377647" y="3581400"/>
                </a:lnTo>
                <a:lnTo>
                  <a:pt x="391198" y="3594100"/>
                </a:lnTo>
                <a:lnTo>
                  <a:pt x="404266" y="3594100"/>
                </a:lnTo>
                <a:lnTo>
                  <a:pt x="418147" y="3606800"/>
                </a:lnTo>
                <a:close/>
              </a:path>
              <a:path w="4120515" h="3670300">
                <a:moveTo>
                  <a:pt x="3781132" y="3606800"/>
                </a:moveTo>
                <a:lnTo>
                  <a:pt x="3701821" y="3606800"/>
                </a:lnTo>
                <a:lnTo>
                  <a:pt x="3715702" y="3594100"/>
                </a:lnTo>
                <a:lnTo>
                  <a:pt x="3728770" y="3594100"/>
                </a:lnTo>
                <a:lnTo>
                  <a:pt x="3742321" y="3581400"/>
                </a:lnTo>
                <a:lnTo>
                  <a:pt x="3807574" y="3581400"/>
                </a:lnTo>
                <a:lnTo>
                  <a:pt x="3794442" y="3594100"/>
                </a:lnTo>
                <a:lnTo>
                  <a:pt x="3781132" y="3606800"/>
                </a:lnTo>
                <a:close/>
              </a:path>
              <a:path w="4120515" h="3670300">
                <a:moveTo>
                  <a:pt x="445719" y="3619500"/>
                </a:moveTo>
                <a:lnTo>
                  <a:pt x="366039" y="3619500"/>
                </a:lnTo>
                <a:lnTo>
                  <a:pt x="352348" y="3606800"/>
                </a:lnTo>
                <a:lnTo>
                  <a:pt x="431520" y="3606800"/>
                </a:lnTo>
                <a:lnTo>
                  <a:pt x="445719" y="3619500"/>
                </a:lnTo>
                <a:close/>
              </a:path>
              <a:path w="4120515" h="3670300">
                <a:moveTo>
                  <a:pt x="3753929" y="3619500"/>
                </a:moveTo>
                <a:lnTo>
                  <a:pt x="3674249" y="3619500"/>
                </a:lnTo>
                <a:lnTo>
                  <a:pt x="3688448" y="3606800"/>
                </a:lnTo>
                <a:lnTo>
                  <a:pt x="3767620" y="3606800"/>
                </a:lnTo>
                <a:lnTo>
                  <a:pt x="3753929" y="3619500"/>
                </a:lnTo>
                <a:close/>
              </a:path>
              <a:path w="4120515" h="3670300">
                <a:moveTo>
                  <a:pt x="502589" y="3632200"/>
                </a:moveTo>
                <a:lnTo>
                  <a:pt x="408165" y="3632200"/>
                </a:lnTo>
                <a:lnTo>
                  <a:pt x="393953" y="3619500"/>
                </a:lnTo>
                <a:lnTo>
                  <a:pt x="487819" y="3619500"/>
                </a:lnTo>
                <a:lnTo>
                  <a:pt x="502589" y="3632200"/>
                </a:lnTo>
                <a:close/>
              </a:path>
              <a:path w="4120515" h="3670300">
                <a:moveTo>
                  <a:pt x="3711816" y="3632200"/>
                </a:moveTo>
                <a:lnTo>
                  <a:pt x="3617379" y="3632200"/>
                </a:lnTo>
                <a:lnTo>
                  <a:pt x="3632149" y="3619500"/>
                </a:lnTo>
                <a:lnTo>
                  <a:pt x="3726027" y="3619500"/>
                </a:lnTo>
                <a:lnTo>
                  <a:pt x="3711816" y="3632200"/>
                </a:lnTo>
                <a:close/>
              </a:path>
              <a:path w="4120515" h="3670300">
                <a:moveTo>
                  <a:pt x="591667" y="3644900"/>
                </a:moveTo>
                <a:lnTo>
                  <a:pt x="437070" y="3644900"/>
                </a:lnTo>
                <a:lnTo>
                  <a:pt x="422528" y="3632200"/>
                </a:lnTo>
                <a:lnTo>
                  <a:pt x="576173" y="3632200"/>
                </a:lnTo>
                <a:lnTo>
                  <a:pt x="591667" y="3644900"/>
                </a:lnTo>
                <a:close/>
              </a:path>
              <a:path w="4120515" h="3670300">
                <a:moveTo>
                  <a:pt x="3682898" y="3644900"/>
                </a:moveTo>
                <a:lnTo>
                  <a:pt x="3528301" y="3644900"/>
                </a:lnTo>
                <a:lnTo>
                  <a:pt x="3543795" y="3632200"/>
                </a:lnTo>
                <a:lnTo>
                  <a:pt x="3697439" y="3632200"/>
                </a:lnTo>
                <a:lnTo>
                  <a:pt x="3682898" y="3644900"/>
                </a:lnTo>
                <a:close/>
              </a:path>
              <a:path w="4120515" h="3670300">
                <a:moveTo>
                  <a:pt x="3638397" y="3657600"/>
                </a:moveTo>
                <a:lnTo>
                  <a:pt x="481571" y="3657600"/>
                </a:lnTo>
                <a:lnTo>
                  <a:pt x="466585" y="3644900"/>
                </a:lnTo>
                <a:lnTo>
                  <a:pt x="3653383" y="3644900"/>
                </a:lnTo>
                <a:lnTo>
                  <a:pt x="3638397" y="3657600"/>
                </a:lnTo>
                <a:close/>
              </a:path>
              <a:path w="4120515" h="3670300">
                <a:moveTo>
                  <a:pt x="3561511" y="3670300"/>
                </a:moveTo>
                <a:lnTo>
                  <a:pt x="558457" y="3670300"/>
                </a:lnTo>
                <a:lnTo>
                  <a:pt x="542836" y="3657600"/>
                </a:lnTo>
                <a:lnTo>
                  <a:pt x="3577145" y="3657600"/>
                </a:lnTo>
                <a:lnTo>
                  <a:pt x="3561511" y="3670300"/>
                </a:lnTo>
                <a:close/>
              </a:path>
            </a:pathLst>
          </a:custGeom>
          <a:solidFill>
            <a:srgbClr val="27313A"/>
          </a:solidFill>
        </p:spPr>
        <p:txBody>
          <a:bodyPr wrap="square" lIns="0" tIns="0" rIns="0" bIns="0" rtlCol="0"/>
          <a:lstStyle/>
          <a:p>
            <a:endParaRPr>
              <a:cs typeface="+mn-ea"/>
              <a:sym typeface="+mn-lt"/>
            </a:endParaRPr>
          </a:p>
        </p:txBody>
      </p:sp>
      <p:sp>
        <p:nvSpPr>
          <p:cNvPr id="6" name="object 6"/>
          <p:cNvSpPr txBox="1"/>
          <p:nvPr/>
        </p:nvSpPr>
        <p:spPr>
          <a:xfrm>
            <a:off x="1572628" y="1535582"/>
            <a:ext cx="7341235" cy="2534668"/>
          </a:xfrm>
          <a:prstGeom prst="rect">
            <a:avLst/>
          </a:prstGeom>
        </p:spPr>
        <p:txBody>
          <a:bodyPr vert="horz" wrap="square" lIns="0" tIns="13335" rIns="0" bIns="0" rtlCol="0">
            <a:spAutoFit/>
          </a:bodyPr>
          <a:lstStyle/>
          <a:p>
            <a:pPr marL="12700">
              <a:spcBef>
                <a:spcPts val="105"/>
              </a:spcBef>
            </a:pPr>
            <a:r>
              <a:rPr sz="3200" b="1" dirty="0">
                <a:solidFill>
                  <a:srgbClr val="EA542B"/>
                </a:solidFill>
                <a:cs typeface="+mn-ea"/>
                <a:sym typeface="+mn-lt"/>
              </a:rPr>
              <a:t>八：使用安全装置和安全设备的注意事</a:t>
            </a:r>
            <a:r>
              <a:rPr sz="3200" b="1" spc="5" dirty="0">
                <a:solidFill>
                  <a:srgbClr val="EA542B"/>
                </a:solidFill>
                <a:cs typeface="+mn-ea"/>
                <a:sym typeface="+mn-lt"/>
              </a:rPr>
              <a:t>项</a:t>
            </a:r>
            <a:endParaRPr sz="3200">
              <a:cs typeface="+mn-ea"/>
              <a:sym typeface="+mn-lt"/>
            </a:endParaRPr>
          </a:p>
          <a:p>
            <a:pPr>
              <a:lnSpc>
                <a:spcPct val="100000"/>
              </a:lnSpc>
            </a:pPr>
            <a:endParaRPr sz="4200">
              <a:cs typeface="+mn-ea"/>
              <a:sym typeface="+mn-lt"/>
            </a:endParaRPr>
          </a:p>
          <a:p>
            <a:pPr marL="332740">
              <a:spcBef>
                <a:spcPts val="3050"/>
              </a:spcBef>
            </a:pPr>
            <a:r>
              <a:rPr sz="3200" b="1" dirty="0">
                <a:solidFill>
                  <a:srgbClr val="00929F"/>
                </a:solidFill>
                <a:cs typeface="+mn-ea"/>
                <a:sym typeface="+mn-lt"/>
              </a:rPr>
              <a:t>“四有四必</a:t>
            </a:r>
            <a:r>
              <a:rPr sz="3200" b="1" spc="5" dirty="0">
                <a:solidFill>
                  <a:srgbClr val="00929F"/>
                </a:solidFill>
                <a:cs typeface="+mn-ea"/>
                <a:sym typeface="+mn-lt"/>
              </a:rPr>
              <a:t>”</a:t>
            </a:r>
            <a:endParaRPr sz="3200">
              <a:cs typeface="+mn-ea"/>
              <a:sym typeface="+mn-lt"/>
            </a:endParaRPr>
          </a:p>
        </p:txBody>
      </p:sp>
      <p:sp>
        <p:nvSpPr>
          <p:cNvPr id="7" name="object 7"/>
          <p:cNvSpPr/>
          <p:nvPr/>
        </p:nvSpPr>
        <p:spPr>
          <a:xfrm>
            <a:off x="1312165" y="3928872"/>
            <a:ext cx="1725295" cy="588645"/>
          </a:xfrm>
          <a:custGeom>
            <a:avLst/>
            <a:gdLst/>
            <a:ahLst/>
            <a:cxnLst/>
            <a:rect l="l" t="t" r="r" b="b"/>
            <a:pathLst>
              <a:path w="1725295" h="588645">
                <a:moveTo>
                  <a:pt x="1627632" y="588263"/>
                </a:moveTo>
                <a:lnTo>
                  <a:pt x="99060" y="588263"/>
                </a:lnTo>
                <a:lnTo>
                  <a:pt x="60509" y="580583"/>
                </a:lnTo>
                <a:lnTo>
                  <a:pt x="29103" y="559627"/>
                </a:lnTo>
                <a:lnTo>
                  <a:pt x="7911" y="528604"/>
                </a:lnTo>
                <a:lnTo>
                  <a:pt x="0" y="490727"/>
                </a:lnTo>
                <a:lnTo>
                  <a:pt x="0" y="97536"/>
                </a:lnTo>
                <a:lnTo>
                  <a:pt x="7911" y="59496"/>
                </a:lnTo>
                <a:lnTo>
                  <a:pt x="29103" y="28422"/>
                </a:lnTo>
                <a:lnTo>
                  <a:pt x="60509" y="7521"/>
                </a:lnTo>
                <a:lnTo>
                  <a:pt x="99060" y="0"/>
                </a:lnTo>
                <a:lnTo>
                  <a:pt x="1627632" y="0"/>
                </a:lnTo>
                <a:lnTo>
                  <a:pt x="1665471" y="7521"/>
                </a:lnTo>
                <a:lnTo>
                  <a:pt x="1696478" y="28422"/>
                </a:lnTo>
                <a:lnTo>
                  <a:pt x="1717446" y="59496"/>
                </a:lnTo>
                <a:lnTo>
                  <a:pt x="1725168" y="97536"/>
                </a:lnTo>
                <a:lnTo>
                  <a:pt x="1725168" y="490727"/>
                </a:lnTo>
                <a:lnTo>
                  <a:pt x="1717446" y="528604"/>
                </a:lnTo>
                <a:lnTo>
                  <a:pt x="1696478" y="559627"/>
                </a:lnTo>
                <a:lnTo>
                  <a:pt x="1665471" y="580583"/>
                </a:lnTo>
                <a:lnTo>
                  <a:pt x="1627632" y="588263"/>
                </a:lnTo>
                <a:close/>
              </a:path>
            </a:pathLst>
          </a:custGeom>
          <a:solidFill>
            <a:srgbClr val="00929F"/>
          </a:solidFill>
        </p:spPr>
        <p:txBody>
          <a:bodyPr wrap="square" lIns="0" tIns="0" rIns="0" bIns="0" rtlCol="0"/>
          <a:lstStyle/>
          <a:p>
            <a:endParaRPr>
              <a:cs typeface="+mn-ea"/>
              <a:sym typeface="+mn-lt"/>
            </a:endParaRPr>
          </a:p>
        </p:txBody>
      </p:sp>
      <p:sp>
        <p:nvSpPr>
          <p:cNvPr id="8" name="object 8"/>
          <p:cNvSpPr txBox="1"/>
          <p:nvPr/>
        </p:nvSpPr>
        <p:spPr>
          <a:xfrm>
            <a:off x="1493305" y="4052493"/>
            <a:ext cx="1296035" cy="321242"/>
          </a:xfrm>
          <a:prstGeom prst="rect">
            <a:avLst/>
          </a:prstGeom>
        </p:spPr>
        <p:txBody>
          <a:bodyPr vert="horz" wrap="square" lIns="0" tIns="13335" rIns="0" bIns="0" rtlCol="0">
            <a:spAutoFit/>
          </a:bodyPr>
          <a:lstStyle/>
          <a:p>
            <a:pPr marL="12700">
              <a:spcBef>
                <a:spcPts val="105"/>
              </a:spcBef>
            </a:pPr>
            <a:r>
              <a:rPr sz="2000" b="1" dirty="0">
                <a:solidFill>
                  <a:srgbClr val="FFFFFF"/>
                </a:solidFill>
                <a:cs typeface="+mn-ea"/>
                <a:sym typeface="+mn-lt"/>
              </a:rPr>
              <a:t>有台必有</a:t>
            </a:r>
            <a:r>
              <a:rPr sz="2000" b="1" spc="5" dirty="0">
                <a:solidFill>
                  <a:srgbClr val="FFFFFF"/>
                </a:solidFill>
                <a:cs typeface="+mn-ea"/>
                <a:sym typeface="+mn-lt"/>
              </a:rPr>
              <a:t>拦</a:t>
            </a:r>
            <a:endParaRPr sz="2000">
              <a:cs typeface="+mn-ea"/>
              <a:sym typeface="+mn-lt"/>
            </a:endParaRPr>
          </a:p>
        </p:txBody>
      </p:sp>
      <p:sp>
        <p:nvSpPr>
          <p:cNvPr id="9" name="object 9"/>
          <p:cNvSpPr/>
          <p:nvPr/>
        </p:nvSpPr>
        <p:spPr>
          <a:xfrm>
            <a:off x="3268981" y="3928872"/>
            <a:ext cx="1724025" cy="588645"/>
          </a:xfrm>
          <a:custGeom>
            <a:avLst/>
            <a:gdLst/>
            <a:ahLst/>
            <a:cxnLst/>
            <a:rect l="l" t="t" r="r" b="b"/>
            <a:pathLst>
              <a:path w="1724025" h="588645">
                <a:moveTo>
                  <a:pt x="1626108" y="588263"/>
                </a:moveTo>
                <a:lnTo>
                  <a:pt x="97536" y="588263"/>
                </a:lnTo>
                <a:lnTo>
                  <a:pt x="59294" y="580583"/>
                </a:lnTo>
                <a:lnTo>
                  <a:pt x="28151" y="559627"/>
                </a:lnTo>
                <a:lnTo>
                  <a:pt x="7315" y="528604"/>
                </a:lnTo>
                <a:lnTo>
                  <a:pt x="0" y="490727"/>
                </a:lnTo>
                <a:lnTo>
                  <a:pt x="0" y="97536"/>
                </a:lnTo>
                <a:lnTo>
                  <a:pt x="7315" y="59496"/>
                </a:lnTo>
                <a:lnTo>
                  <a:pt x="28151" y="28422"/>
                </a:lnTo>
                <a:lnTo>
                  <a:pt x="59294" y="7521"/>
                </a:lnTo>
                <a:lnTo>
                  <a:pt x="97536" y="0"/>
                </a:lnTo>
                <a:lnTo>
                  <a:pt x="1626108" y="0"/>
                </a:lnTo>
                <a:lnTo>
                  <a:pt x="1664233" y="7521"/>
                </a:lnTo>
                <a:lnTo>
                  <a:pt x="1695335" y="28422"/>
                </a:lnTo>
                <a:lnTo>
                  <a:pt x="1716208" y="59496"/>
                </a:lnTo>
                <a:lnTo>
                  <a:pt x="1723644" y="97536"/>
                </a:lnTo>
                <a:lnTo>
                  <a:pt x="1723644" y="490727"/>
                </a:lnTo>
                <a:lnTo>
                  <a:pt x="1716208" y="528604"/>
                </a:lnTo>
                <a:lnTo>
                  <a:pt x="1695335" y="559627"/>
                </a:lnTo>
                <a:lnTo>
                  <a:pt x="1664233" y="580583"/>
                </a:lnTo>
                <a:lnTo>
                  <a:pt x="1626108" y="588263"/>
                </a:lnTo>
                <a:close/>
              </a:path>
            </a:pathLst>
          </a:custGeom>
          <a:solidFill>
            <a:srgbClr val="F6AA25"/>
          </a:solidFill>
        </p:spPr>
        <p:txBody>
          <a:bodyPr wrap="square" lIns="0" tIns="0" rIns="0" bIns="0" rtlCol="0"/>
          <a:lstStyle/>
          <a:p>
            <a:endParaRPr>
              <a:cs typeface="+mn-ea"/>
              <a:sym typeface="+mn-lt"/>
            </a:endParaRPr>
          </a:p>
        </p:txBody>
      </p:sp>
      <p:sp>
        <p:nvSpPr>
          <p:cNvPr id="10" name="object 10"/>
          <p:cNvSpPr txBox="1"/>
          <p:nvPr/>
        </p:nvSpPr>
        <p:spPr>
          <a:xfrm>
            <a:off x="3461537" y="4052493"/>
            <a:ext cx="1296035" cy="321242"/>
          </a:xfrm>
          <a:prstGeom prst="rect">
            <a:avLst/>
          </a:prstGeom>
        </p:spPr>
        <p:txBody>
          <a:bodyPr vert="horz" wrap="square" lIns="0" tIns="13335" rIns="0" bIns="0" rtlCol="0">
            <a:spAutoFit/>
          </a:bodyPr>
          <a:lstStyle/>
          <a:p>
            <a:pPr marL="12700">
              <a:spcBef>
                <a:spcPts val="105"/>
              </a:spcBef>
            </a:pPr>
            <a:r>
              <a:rPr sz="2000" b="1" dirty="0">
                <a:solidFill>
                  <a:srgbClr val="394653"/>
                </a:solidFill>
                <a:cs typeface="+mn-ea"/>
                <a:sym typeface="+mn-lt"/>
              </a:rPr>
              <a:t>有洞必有</a:t>
            </a:r>
            <a:r>
              <a:rPr sz="2000" b="1" spc="5" dirty="0">
                <a:solidFill>
                  <a:srgbClr val="394653"/>
                </a:solidFill>
                <a:cs typeface="+mn-ea"/>
                <a:sym typeface="+mn-lt"/>
              </a:rPr>
              <a:t>盖</a:t>
            </a:r>
            <a:endParaRPr sz="2000">
              <a:cs typeface="+mn-ea"/>
              <a:sym typeface="+mn-lt"/>
            </a:endParaRPr>
          </a:p>
        </p:txBody>
      </p:sp>
      <p:sp>
        <p:nvSpPr>
          <p:cNvPr id="11" name="object 11"/>
          <p:cNvSpPr/>
          <p:nvPr/>
        </p:nvSpPr>
        <p:spPr>
          <a:xfrm>
            <a:off x="1292354" y="4895088"/>
            <a:ext cx="1725295" cy="588645"/>
          </a:xfrm>
          <a:custGeom>
            <a:avLst/>
            <a:gdLst/>
            <a:ahLst/>
            <a:cxnLst/>
            <a:rect l="l" t="t" r="r" b="b"/>
            <a:pathLst>
              <a:path w="1725295" h="588645">
                <a:moveTo>
                  <a:pt x="1627631" y="588263"/>
                </a:moveTo>
                <a:lnTo>
                  <a:pt x="99059" y="588263"/>
                </a:lnTo>
                <a:lnTo>
                  <a:pt x="60532" y="580669"/>
                </a:lnTo>
                <a:lnTo>
                  <a:pt x="29136" y="559741"/>
                </a:lnTo>
                <a:lnTo>
                  <a:pt x="7937" y="528690"/>
                </a:lnTo>
                <a:lnTo>
                  <a:pt x="0" y="490727"/>
                </a:lnTo>
                <a:lnTo>
                  <a:pt x="0" y="97536"/>
                </a:lnTo>
                <a:lnTo>
                  <a:pt x="7937" y="59582"/>
                </a:lnTo>
                <a:lnTo>
                  <a:pt x="29136" y="28536"/>
                </a:lnTo>
                <a:lnTo>
                  <a:pt x="60532" y="7606"/>
                </a:lnTo>
                <a:lnTo>
                  <a:pt x="99059" y="0"/>
                </a:lnTo>
                <a:lnTo>
                  <a:pt x="1627631" y="0"/>
                </a:lnTo>
                <a:lnTo>
                  <a:pt x="1665492" y="7606"/>
                </a:lnTo>
                <a:lnTo>
                  <a:pt x="1696507" y="28536"/>
                </a:lnTo>
                <a:lnTo>
                  <a:pt x="1717468" y="59582"/>
                </a:lnTo>
                <a:lnTo>
                  <a:pt x="1725167" y="97536"/>
                </a:lnTo>
                <a:lnTo>
                  <a:pt x="1725167" y="490727"/>
                </a:lnTo>
                <a:lnTo>
                  <a:pt x="1717468" y="528690"/>
                </a:lnTo>
                <a:lnTo>
                  <a:pt x="1696507" y="559741"/>
                </a:lnTo>
                <a:lnTo>
                  <a:pt x="1665492" y="580669"/>
                </a:lnTo>
                <a:lnTo>
                  <a:pt x="1627631" y="588263"/>
                </a:lnTo>
                <a:close/>
              </a:path>
            </a:pathLst>
          </a:custGeom>
          <a:solidFill>
            <a:srgbClr val="EA542B"/>
          </a:solidFill>
        </p:spPr>
        <p:txBody>
          <a:bodyPr wrap="square" lIns="0" tIns="0" rIns="0" bIns="0" rtlCol="0"/>
          <a:lstStyle/>
          <a:p>
            <a:endParaRPr>
              <a:cs typeface="+mn-ea"/>
              <a:sym typeface="+mn-lt"/>
            </a:endParaRPr>
          </a:p>
        </p:txBody>
      </p:sp>
      <p:sp>
        <p:nvSpPr>
          <p:cNvPr id="12" name="object 12"/>
          <p:cNvSpPr txBox="1"/>
          <p:nvPr/>
        </p:nvSpPr>
        <p:spPr>
          <a:xfrm>
            <a:off x="1522921" y="5075644"/>
            <a:ext cx="1296035" cy="321242"/>
          </a:xfrm>
          <a:prstGeom prst="rect">
            <a:avLst/>
          </a:prstGeom>
        </p:spPr>
        <p:txBody>
          <a:bodyPr vert="horz" wrap="square" lIns="0" tIns="13335" rIns="0" bIns="0" rtlCol="0">
            <a:spAutoFit/>
          </a:bodyPr>
          <a:lstStyle/>
          <a:p>
            <a:pPr marL="12700">
              <a:spcBef>
                <a:spcPts val="105"/>
              </a:spcBef>
            </a:pPr>
            <a:r>
              <a:rPr sz="2000" b="1" dirty="0">
                <a:solidFill>
                  <a:srgbClr val="FFFFFF"/>
                </a:solidFill>
                <a:cs typeface="+mn-ea"/>
                <a:sym typeface="+mn-lt"/>
              </a:rPr>
              <a:t>有轴必有</a:t>
            </a:r>
            <a:r>
              <a:rPr sz="2000" b="1" spc="5" dirty="0">
                <a:solidFill>
                  <a:srgbClr val="FFFFFF"/>
                </a:solidFill>
                <a:cs typeface="+mn-ea"/>
                <a:sym typeface="+mn-lt"/>
              </a:rPr>
              <a:t>套</a:t>
            </a:r>
            <a:endParaRPr sz="2000">
              <a:cs typeface="+mn-ea"/>
              <a:sym typeface="+mn-lt"/>
            </a:endParaRPr>
          </a:p>
        </p:txBody>
      </p:sp>
      <p:sp>
        <p:nvSpPr>
          <p:cNvPr id="13" name="object 13"/>
          <p:cNvSpPr/>
          <p:nvPr/>
        </p:nvSpPr>
        <p:spPr>
          <a:xfrm>
            <a:off x="3272030" y="4895088"/>
            <a:ext cx="1725295" cy="588645"/>
          </a:xfrm>
          <a:custGeom>
            <a:avLst/>
            <a:gdLst/>
            <a:ahLst/>
            <a:cxnLst/>
            <a:rect l="l" t="t" r="r" b="b"/>
            <a:pathLst>
              <a:path w="1725295" h="588645">
                <a:moveTo>
                  <a:pt x="1627632" y="588263"/>
                </a:moveTo>
                <a:lnTo>
                  <a:pt x="99060" y="588263"/>
                </a:lnTo>
                <a:lnTo>
                  <a:pt x="60589" y="580669"/>
                </a:lnTo>
                <a:lnTo>
                  <a:pt x="29213" y="559741"/>
                </a:lnTo>
                <a:lnTo>
                  <a:pt x="7995" y="528690"/>
                </a:lnTo>
                <a:lnTo>
                  <a:pt x="0" y="490727"/>
                </a:lnTo>
                <a:lnTo>
                  <a:pt x="0" y="97536"/>
                </a:lnTo>
                <a:lnTo>
                  <a:pt x="7995" y="59582"/>
                </a:lnTo>
                <a:lnTo>
                  <a:pt x="29213" y="28536"/>
                </a:lnTo>
                <a:lnTo>
                  <a:pt x="60589" y="7606"/>
                </a:lnTo>
                <a:lnTo>
                  <a:pt x="99060" y="0"/>
                </a:lnTo>
                <a:lnTo>
                  <a:pt x="1627632" y="0"/>
                </a:lnTo>
                <a:lnTo>
                  <a:pt x="1665551" y="7606"/>
                </a:lnTo>
                <a:lnTo>
                  <a:pt x="1696588" y="28536"/>
                </a:lnTo>
                <a:lnTo>
                  <a:pt x="1717530" y="59582"/>
                </a:lnTo>
                <a:lnTo>
                  <a:pt x="1725168" y="97536"/>
                </a:lnTo>
                <a:lnTo>
                  <a:pt x="1725168" y="490727"/>
                </a:lnTo>
                <a:lnTo>
                  <a:pt x="1717530" y="528690"/>
                </a:lnTo>
                <a:lnTo>
                  <a:pt x="1696588" y="559741"/>
                </a:lnTo>
                <a:lnTo>
                  <a:pt x="1665551" y="580669"/>
                </a:lnTo>
                <a:lnTo>
                  <a:pt x="1627632" y="588263"/>
                </a:lnTo>
                <a:close/>
              </a:path>
            </a:pathLst>
          </a:custGeom>
          <a:solidFill>
            <a:srgbClr val="394653"/>
          </a:solidFill>
        </p:spPr>
        <p:txBody>
          <a:bodyPr wrap="square" lIns="0" tIns="0" rIns="0" bIns="0" rtlCol="0"/>
          <a:lstStyle/>
          <a:p>
            <a:endParaRPr>
              <a:cs typeface="+mn-ea"/>
              <a:sym typeface="+mn-lt"/>
            </a:endParaRPr>
          </a:p>
        </p:txBody>
      </p:sp>
      <p:sp>
        <p:nvSpPr>
          <p:cNvPr id="14" name="object 14"/>
          <p:cNvSpPr txBox="1"/>
          <p:nvPr/>
        </p:nvSpPr>
        <p:spPr>
          <a:xfrm>
            <a:off x="3502699" y="5075644"/>
            <a:ext cx="1296035" cy="321242"/>
          </a:xfrm>
          <a:prstGeom prst="rect">
            <a:avLst/>
          </a:prstGeom>
        </p:spPr>
        <p:txBody>
          <a:bodyPr vert="horz" wrap="square" lIns="0" tIns="13335" rIns="0" bIns="0" rtlCol="0">
            <a:spAutoFit/>
          </a:bodyPr>
          <a:lstStyle/>
          <a:p>
            <a:pPr marL="12700">
              <a:spcBef>
                <a:spcPts val="105"/>
              </a:spcBef>
            </a:pPr>
            <a:r>
              <a:rPr sz="2000" b="1" dirty="0">
                <a:solidFill>
                  <a:srgbClr val="FFFFFF"/>
                </a:solidFill>
                <a:cs typeface="+mn-ea"/>
                <a:sym typeface="+mn-lt"/>
              </a:rPr>
              <a:t>有轮必有</a:t>
            </a:r>
            <a:r>
              <a:rPr sz="2000" b="1" spc="5" dirty="0">
                <a:solidFill>
                  <a:srgbClr val="FFFFFF"/>
                </a:solidFill>
                <a:cs typeface="+mn-ea"/>
                <a:sym typeface="+mn-lt"/>
              </a:rPr>
              <a:t>罩</a:t>
            </a:r>
            <a:endParaRPr sz="2000">
              <a:cs typeface="+mn-ea"/>
              <a:sym typeface="+mn-lt"/>
            </a:endParaRPr>
          </a:p>
        </p:txBody>
      </p:sp>
      <p:sp>
        <p:nvSpPr>
          <p:cNvPr id="17" name="object 41"/>
          <p:cNvSpPr txBox="1"/>
          <p:nvPr/>
        </p:nvSpPr>
        <p:spPr>
          <a:xfrm>
            <a:off x="1104000" y="323202"/>
            <a:ext cx="4088765" cy="504625"/>
          </a:xfrm>
          <a:prstGeom prst="rect">
            <a:avLst/>
          </a:prstGeom>
        </p:spPr>
        <p:txBody>
          <a:bodyPr vert="horz" wrap="square" lIns="0" tIns="12065" rIns="0" bIns="0" rtlCol="0">
            <a:spAutoFit/>
          </a:bodyPr>
          <a:lstStyle>
            <a:lvl1pPr algn="ctr" defTabSz="914400" rtl="0" eaLnBrk="1" latinLnBrk="0" hangingPunct="1">
              <a:spcBef>
                <a:spcPct val="0"/>
              </a:spcBef>
              <a:buNone/>
              <a:defRPr sz="3000" b="1" i="1" kern="1200">
                <a:solidFill>
                  <a:srgbClr val="394653"/>
                </a:solidFill>
                <a:latin typeface="微软雅黑" panose="020B0503020204020204" pitchFamily="34" charset="-122"/>
                <a:ea typeface="+mj-ea"/>
                <a:cs typeface="微软雅黑" panose="020B0503020204020204" pitchFamily="34" charset="-122"/>
              </a:defRPr>
            </a:lvl1pPr>
          </a:lstStyle>
          <a:p>
            <a:pPr marL="12700">
              <a:spcBef>
                <a:spcPts val="95"/>
              </a:spcBef>
            </a:pPr>
            <a:r>
              <a:rPr lang="zh-CN" altLang="en-US" sz="3200" i="0">
                <a:solidFill>
                  <a:schemeClr val="tx1"/>
                </a:solidFill>
                <a:latin typeface="+mn-lt"/>
                <a:ea typeface="+mn-ea"/>
                <a:cs typeface="+mn-ea"/>
                <a:sym typeface="+mn-lt"/>
              </a:rPr>
              <a:t>新员工安全须</a:t>
            </a:r>
            <a:r>
              <a:rPr lang="zh-CN" altLang="en-US" sz="3200" i="0" spc="-5">
                <a:solidFill>
                  <a:schemeClr val="tx1"/>
                </a:solidFill>
                <a:latin typeface="+mn-lt"/>
                <a:ea typeface="+mn-ea"/>
                <a:cs typeface="+mn-ea"/>
                <a:sym typeface="+mn-lt"/>
              </a:rPr>
              <a:t>知</a:t>
            </a:r>
            <a:endParaRPr lang="zh-CN" altLang="en-US" sz="3200" i="0" spc="-5" dirty="0">
              <a:solidFill>
                <a:schemeClr val="tx1"/>
              </a:solidFill>
              <a:latin typeface="+mn-lt"/>
              <a:ea typeface="+mn-ea"/>
              <a:cs typeface="+mn-ea"/>
              <a:sym typeface="+mn-lt"/>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90091" y="1512596"/>
            <a:ext cx="5309235" cy="998350"/>
          </a:xfrm>
          <a:prstGeom prst="rect">
            <a:avLst/>
          </a:prstGeom>
        </p:spPr>
        <p:txBody>
          <a:bodyPr vert="horz" wrap="square" lIns="0" tIns="13335" rIns="0" bIns="0" rtlCol="0">
            <a:spAutoFit/>
          </a:bodyPr>
          <a:lstStyle/>
          <a:p>
            <a:pPr marL="12700">
              <a:spcBef>
                <a:spcPts val="105"/>
              </a:spcBef>
            </a:pPr>
            <a:r>
              <a:rPr sz="3200" b="1" dirty="0">
                <a:solidFill>
                  <a:srgbClr val="EA542B"/>
                </a:solidFill>
                <a:cs typeface="+mn-ea"/>
                <a:sym typeface="+mn-lt"/>
              </a:rPr>
              <a:t>九：生产区域行走的安全规</a:t>
            </a:r>
            <a:r>
              <a:rPr sz="3200" b="1" spc="5" dirty="0">
                <a:solidFill>
                  <a:srgbClr val="EA542B"/>
                </a:solidFill>
                <a:cs typeface="+mn-ea"/>
                <a:sym typeface="+mn-lt"/>
              </a:rPr>
              <a:t>则</a:t>
            </a:r>
            <a:endParaRPr sz="3200">
              <a:cs typeface="+mn-ea"/>
              <a:sym typeface="+mn-lt"/>
            </a:endParaRPr>
          </a:p>
        </p:txBody>
      </p:sp>
      <p:sp>
        <p:nvSpPr>
          <p:cNvPr id="3" name="object 3"/>
          <p:cNvSpPr/>
          <p:nvPr/>
        </p:nvSpPr>
        <p:spPr>
          <a:xfrm>
            <a:off x="1" y="2488692"/>
            <a:ext cx="7912735" cy="3124200"/>
          </a:xfrm>
          <a:custGeom>
            <a:avLst/>
            <a:gdLst/>
            <a:ahLst/>
            <a:cxnLst/>
            <a:rect l="l" t="t" r="r" b="b"/>
            <a:pathLst>
              <a:path w="7912734" h="3124200">
                <a:moveTo>
                  <a:pt x="0" y="0"/>
                </a:moveTo>
                <a:lnTo>
                  <a:pt x="7912608" y="0"/>
                </a:lnTo>
                <a:lnTo>
                  <a:pt x="7912608" y="3124200"/>
                </a:lnTo>
                <a:lnTo>
                  <a:pt x="0" y="3124200"/>
                </a:lnTo>
                <a:lnTo>
                  <a:pt x="0" y="0"/>
                </a:lnTo>
                <a:close/>
              </a:path>
            </a:pathLst>
          </a:custGeom>
          <a:solidFill>
            <a:srgbClr val="394653"/>
          </a:solidFill>
        </p:spPr>
        <p:txBody>
          <a:bodyPr wrap="square" lIns="0" tIns="0" rIns="0" bIns="0" rtlCol="0"/>
          <a:lstStyle/>
          <a:p>
            <a:endParaRPr>
              <a:cs typeface="+mn-ea"/>
              <a:sym typeface="+mn-lt"/>
            </a:endParaRPr>
          </a:p>
        </p:txBody>
      </p:sp>
      <p:sp>
        <p:nvSpPr>
          <p:cNvPr id="4" name="object 4"/>
          <p:cNvSpPr/>
          <p:nvPr/>
        </p:nvSpPr>
        <p:spPr>
          <a:xfrm>
            <a:off x="0" y="2482293"/>
            <a:ext cx="7918451" cy="3137535"/>
          </a:xfrm>
          <a:custGeom>
            <a:avLst/>
            <a:gdLst/>
            <a:ahLst/>
            <a:cxnLst/>
            <a:rect l="l" t="t" r="r" b="b"/>
            <a:pathLst>
              <a:path w="7918450" h="3137535">
                <a:moveTo>
                  <a:pt x="0" y="12699"/>
                </a:moveTo>
                <a:lnTo>
                  <a:pt x="0" y="0"/>
                </a:lnTo>
                <a:lnTo>
                  <a:pt x="7918450" y="0"/>
                </a:lnTo>
                <a:lnTo>
                  <a:pt x="7918450" y="6349"/>
                </a:lnTo>
                <a:lnTo>
                  <a:pt x="6350" y="6349"/>
                </a:lnTo>
                <a:lnTo>
                  <a:pt x="0" y="12699"/>
                </a:lnTo>
                <a:close/>
              </a:path>
              <a:path w="7918450" h="3137535">
                <a:moveTo>
                  <a:pt x="6350" y="3131108"/>
                </a:moveTo>
                <a:lnTo>
                  <a:pt x="0" y="3124758"/>
                </a:lnTo>
                <a:lnTo>
                  <a:pt x="0" y="12699"/>
                </a:lnTo>
                <a:lnTo>
                  <a:pt x="6350" y="6349"/>
                </a:lnTo>
                <a:lnTo>
                  <a:pt x="6350" y="3131108"/>
                </a:lnTo>
                <a:close/>
              </a:path>
              <a:path w="7918450" h="3137535">
                <a:moveTo>
                  <a:pt x="7905750" y="12699"/>
                </a:moveTo>
                <a:lnTo>
                  <a:pt x="6350" y="12699"/>
                </a:lnTo>
                <a:lnTo>
                  <a:pt x="6350" y="6349"/>
                </a:lnTo>
                <a:lnTo>
                  <a:pt x="7905750" y="6349"/>
                </a:lnTo>
                <a:lnTo>
                  <a:pt x="7905750" y="12699"/>
                </a:lnTo>
                <a:close/>
              </a:path>
              <a:path w="7918450" h="3137535">
                <a:moveTo>
                  <a:pt x="7905750" y="3131108"/>
                </a:moveTo>
                <a:lnTo>
                  <a:pt x="7905750" y="6349"/>
                </a:lnTo>
                <a:lnTo>
                  <a:pt x="7912100" y="12699"/>
                </a:lnTo>
                <a:lnTo>
                  <a:pt x="7918450" y="12699"/>
                </a:lnTo>
                <a:lnTo>
                  <a:pt x="7918450" y="3124758"/>
                </a:lnTo>
                <a:lnTo>
                  <a:pt x="7912100" y="3124758"/>
                </a:lnTo>
                <a:lnTo>
                  <a:pt x="7905750" y="3131108"/>
                </a:lnTo>
                <a:close/>
              </a:path>
              <a:path w="7918450" h="3137535">
                <a:moveTo>
                  <a:pt x="7918450" y="12699"/>
                </a:moveTo>
                <a:lnTo>
                  <a:pt x="7912100" y="12699"/>
                </a:lnTo>
                <a:lnTo>
                  <a:pt x="7905750" y="6349"/>
                </a:lnTo>
                <a:lnTo>
                  <a:pt x="7918450" y="6349"/>
                </a:lnTo>
                <a:lnTo>
                  <a:pt x="7918450" y="12699"/>
                </a:lnTo>
                <a:close/>
              </a:path>
              <a:path w="7918450" h="3137535">
                <a:moveTo>
                  <a:pt x="7918450" y="3137458"/>
                </a:moveTo>
                <a:lnTo>
                  <a:pt x="0" y="3137458"/>
                </a:lnTo>
                <a:lnTo>
                  <a:pt x="0" y="3124758"/>
                </a:lnTo>
                <a:lnTo>
                  <a:pt x="6350" y="3131108"/>
                </a:lnTo>
                <a:lnTo>
                  <a:pt x="7918450" y="3131108"/>
                </a:lnTo>
                <a:lnTo>
                  <a:pt x="7918450" y="3137458"/>
                </a:lnTo>
                <a:close/>
              </a:path>
              <a:path w="7918450" h="3137535">
                <a:moveTo>
                  <a:pt x="7905750" y="3131108"/>
                </a:moveTo>
                <a:lnTo>
                  <a:pt x="6350" y="3131108"/>
                </a:lnTo>
                <a:lnTo>
                  <a:pt x="6350" y="3124758"/>
                </a:lnTo>
                <a:lnTo>
                  <a:pt x="7905750" y="3124758"/>
                </a:lnTo>
                <a:lnTo>
                  <a:pt x="7905750" y="3131108"/>
                </a:lnTo>
                <a:close/>
              </a:path>
              <a:path w="7918450" h="3137535">
                <a:moveTo>
                  <a:pt x="7918450" y="3131108"/>
                </a:moveTo>
                <a:lnTo>
                  <a:pt x="7905750" y="3131108"/>
                </a:lnTo>
                <a:lnTo>
                  <a:pt x="7912100" y="3124758"/>
                </a:lnTo>
                <a:lnTo>
                  <a:pt x="7918450" y="3124758"/>
                </a:lnTo>
                <a:lnTo>
                  <a:pt x="7918450" y="3131108"/>
                </a:lnTo>
                <a:close/>
              </a:path>
            </a:pathLst>
          </a:custGeom>
          <a:solidFill>
            <a:srgbClr val="27313A"/>
          </a:solidFill>
        </p:spPr>
        <p:txBody>
          <a:bodyPr wrap="square" lIns="0" tIns="0" rIns="0" bIns="0" rtlCol="0"/>
          <a:lstStyle/>
          <a:p>
            <a:endParaRPr>
              <a:cs typeface="+mn-ea"/>
              <a:sym typeface="+mn-lt"/>
            </a:endParaRPr>
          </a:p>
        </p:txBody>
      </p:sp>
      <p:sp>
        <p:nvSpPr>
          <p:cNvPr id="5" name="object 5"/>
          <p:cNvSpPr/>
          <p:nvPr/>
        </p:nvSpPr>
        <p:spPr>
          <a:xfrm>
            <a:off x="7062218" y="2488693"/>
            <a:ext cx="4824983" cy="3183636"/>
          </a:xfrm>
          <a:prstGeom prst="rect">
            <a:avLst/>
          </a:prstGeom>
          <a:blipFill>
            <a:blip r:embed="rId2" cstate="print"/>
            <a:stretch>
              <a:fillRect/>
            </a:stretch>
          </a:blipFill>
        </p:spPr>
        <p:txBody>
          <a:bodyPr wrap="square" lIns="0" tIns="0" rIns="0" bIns="0" rtlCol="0"/>
          <a:lstStyle/>
          <a:p>
            <a:endParaRPr>
              <a:cs typeface="+mn-ea"/>
              <a:sym typeface="+mn-lt"/>
            </a:endParaRPr>
          </a:p>
        </p:txBody>
      </p:sp>
      <p:sp>
        <p:nvSpPr>
          <p:cNvPr id="7" name="object 7"/>
          <p:cNvSpPr/>
          <p:nvPr/>
        </p:nvSpPr>
        <p:spPr>
          <a:xfrm>
            <a:off x="1130809" y="1595628"/>
            <a:ext cx="363220" cy="421005"/>
          </a:xfrm>
          <a:custGeom>
            <a:avLst/>
            <a:gdLst/>
            <a:ahLst/>
            <a:cxnLst/>
            <a:rect l="l" t="t" r="r" b="b"/>
            <a:pathLst>
              <a:path w="363219" h="421005">
                <a:moveTo>
                  <a:pt x="0" y="420624"/>
                </a:moveTo>
                <a:lnTo>
                  <a:pt x="0" y="0"/>
                </a:lnTo>
                <a:lnTo>
                  <a:pt x="362711" y="210312"/>
                </a:lnTo>
                <a:lnTo>
                  <a:pt x="0" y="420624"/>
                </a:lnTo>
                <a:close/>
              </a:path>
            </a:pathLst>
          </a:custGeom>
          <a:solidFill>
            <a:srgbClr val="394653"/>
          </a:solidFill>
        </p:spPr>
        <p:txBody>
          <a:bodyPr wrap="square" lIns="0" tIns="0" rIns="0" bIns="0" rtlCol="0"/>
          <a:lstStyle/>
          <a:p>
            <a:endParaRPr>
              <a:cs typeface="+mn-ea"/>
              <a:sym typeface="+mn-lt"/>
            </a:endParaRPr>
          </a:p>
        </p:txBody>
      </p:sp>
      <p:sp>
        <p:nvSpPr>
          <p:cNvPr id="8" name="object 8"/>
          <p:cNvSpPr txBox="1"/>
          <p:nvPr/>
        </p:nvSpPr>
        <p:spPr>
          <a:xfrm>
            <a:off x="1209852" y="2726462"/>
            <a:ext cx="5476240" cy="2628925"/>
          </a:xfrm>
          <a:prstGeom prst="rect">
            <a:avLst/>
          </a:prstGeom>
        </p:spPr>
        <p:txBody>
          <a:bodyPr vert="horz" wrap="square" lIns="0" tIns="134620" rIns="0" bIns="0" rtlCol="0">
            <a:spAutoFit/>
          </a:bodyPr>
          <a:lstStyle/>
          <a:p>
            <a:pPr marL="180975" indent="-168275">
              <a:spcBef>
                <a:spcPts val="1060"/>
              </a:spcBef>
              <a:buSzPct val="94000"/>
              <a:buAutoNum type="arabicPeriod"/>
              <a:tabLst>
                <a:tab pos="180975" algn="l"/>
              </a:tabLst>
            </a:pPr>
            <a:r>
              <a:rPr sz="1600" dirty="0">
                <a:solidFill>
                  <a:srgbClr val="FFFFFF"/>
                </a:solidFill>
                <a:cs typeface="+mn-ea"/>
                <a:sym typeface="+mn-lt"/>
              </a:rPr>
              <a:t>在指定的安全通道上行走</a:t>
            </a:r>
            <a:r>
              <a:rPr sz="1600" spc="-5" dirty="0">
                <a:solidFill>
                  <a:srgbClr val="FFFFFF"/>
                </a:solidFill>
                <a:cs typeface="+mn-ea"/>
                <a:sym typeface="+mn-lt"/>
              </a:rPr>
              <a:t>。</a:t>
            </a:r>
            <a:endParaRPr sz="1600">
              <a:cs typeface="+mn-ea"/>
              <a:sym typeface="+mn-lt"/>
            </a:endParaRPr>
          </a:p>
          <a:p>
            <a:pPr marL="180975" indent="-168275">
              <a:spcBef>
                <a:spcPts val="960"/>
              </a:spcBef>
              <a:buSzPct val="94000"/>
              <a:buAutoNum type="arabicPeriod"/>
              <a:tabLst>
                <a:tab pos="180975" algn="l"/>
              </a:tabLst>
            </a:pPr>
            <a:r>
              <a:rPr sz="1600" dirty="0">
                <a:solidFill>
                  <a:srgbClr val="FFFFFF"/>
                </a:solidFill>
                <a:cs typeface="+mn-ea"/>
                <a:sym typeface="+mn-lt"/>
              </a:rPr>
              <a:t>横穿通道时，看清左右两边确认无车辆行驶时才可以通行</a:t>
            </a:r>
            <a:r>
              <a:rPr sz="1600" spc="-5" dirty="0">
                <a:solidFill>
                  <a:srgbClr val="FFFFFF"/>
                </a:solidFill>
                <a:cs typeface="+mn-ea"/>
                <a:sym typeface="+mn-lt"/>
              </a:rPr>
              <a:t>。</a:t>
            </a:r>
            <a:endParaRPr sz="1600">
              <a:cs typeface="+mn-ea"/>
              <a:sym typeface="+mn-lt"/>
            </a:endParaRPr>
          </a:p>
          <a:p>
            <a:pPr marL="180975" indent="-168275">
              <a:spcBef>
                <a:spcPts val="960"/>
              </a:spcBef>
              <a:buSzPct val="94000"/>
              <a:buAutoNum type="arabicPeriod"/>
              <a:tabLst>
                <a:tab pos="180975" algn="l"/>
              </a:tabLst>
            </a:pPr>
            <a:r>
              <a:rPr sz="1600" dirty="0">
                <a:solidFill>
                  <a:srgbClr val="FFFFFF"/>
                </a:solidFill>
                <a:cs typeface="+mn-ea"/>
                <a:sym typeface="+mn-lt"/>
              </a:rPr>
              <a:t>禁止在正进行吊装作业的设施下行走</a:t>
            </a:r>
            <a:r>
              <a:rPr sz="1600" spc="-5" dirty="0">
                <a:solidFill>
                  <a:srgbClr val="FFFFFF"/>
                </a:solidFill>
                <a:cs typeface="+mn-ea"/>
                <a:sym typeface="+mn-lt"/>
              </a:rPr>
              <a:t>，</a:t>
            </a:r>
            <a:endParaRPr sz="1600">
              <a:cs typeface="+mn-ea"/>
              <a:sym typeface="+mn-lt"/>
            </a:endParaRPr>
          </a:p>
          <a:p>
            <a:pPr marL="180975" indent="-168275">
              <a:spcBef>
                <a:spcPts val="960"/>
              </a:spcBef>
              <a:buSzPct val="94000"/>
              <a:buAutoNum type="arabicPeriod"/>
              <a:tabLst>
                <a:tab pos="180975" algn="l"/>
              </a:tabLst>
            </a:pPr>
            <a:r>
              <a:rPr sz="1600" dirty="0">
                <a:solidFill>
                  <a:srgbClr val="FFFFFF"/>
                </a:solidFill>
                <a:cs typeface="+mn-ea"/>
                <a:sym typeface="+mn-lt"/>
              </a:rPr>
              <a:t>不准在吊运物件下通行或停留</a:t>
            </a:r>
            <a:r>
              <a:rPr sz="1600" spc="-5" dirty="0">
                <a:solidFill>
                  <a:srgbClr val="FFFFFF"/>
                </a:solidFill>
                <a:cs typeface="+mn-ea"/>
                <a:sym typeface="+mn-lt"/>
              </a:rPr>
              <a:t>。</a:t>
            </a:r>
            <a:endParaRPr sz="1600">
              <a:cs typeface="+mn-ea"/>
              <a:sym typeface="+mn-lt"/>
            </a:endParaRPr>
          </a:p>
          <a:p>
            <a:pPr marL="180975" indent="-168275">
              <a:spcBef>
                <a:spcPts val="960"/>
              </a:spcBef>
              <a:buSzPct val="94000"/>
              <a:buAutoNum type="arabicPeriod"/>
              <a:tabLst>
                <a:tab pos="180975" algn="l"/>
              </a:tabLst>
            </a:pPr>
            <a:r>
              <a:rPr sz="1600" dirty="0">
                <a:solidFill>
                  <a:srgbClr val="FFFFFF"/>
                </a:solidFill>
                <a:cs typeface="+mn-ea"/>
                <a:sym typeface="+mn-lt"/>
              </a:rPr>
              <a:t>不得进入挂有“禁止通行”或设有危险警示标志的区域等</a:t>
            </a:r>
            <a:r>
              <a:rPr sz="1600" spc="-5" dirty="0">
                <a:solidFill>
                  <a:srgbClr val="FFFFFF"/>
                </a:solidFill>
                <a:cs typeface="+mn-ea"/>
                <a:sym typeface="+mn-lt"/>
              </a:rPr>
              <a:t>。</a:t>
            </a:r>
            <a:endParaRPr sz="1600">
              <a:cs typeface="+mn-ea"/>
              <a:sym typeface="+mn-lt"/>
            </a:endParaRPr>
          </a:p>
          <a:p>
            <a:pPr marL="180975" indent="-168275">
              <a:spcBef>
                <a:spcPts val="960"/>
              </a:spcBef>
              <a:buSzPct val="94000"/>
              <a:buAutoNum type="arabicPeriod"/>
              <a:tabLst>
                <a:tab pos="180975" algn="l"/>
              </a:tabLst>
            </a:pPr>
            <a:r>
              <a:rPr sz="1600" dirty="0">
                <a:solidFill>
                  <a:srgbClr val="FFFFFF"/>
                </a:solidFill>
                <a:cs typeface="+mn-ea"/>
                <a:sym typeface="+mn-lt"/>
              </a:rPr>
              <a:t>禁止在设备、设施或传送带上传递物品</a:t>
            </a:r>
            <a:r>
              <a:rPr sz="1600" spc="-5" dirty="0">
                <a:solidFill>
                  <a:srgbClr val="FFFFFF"/>
                </a:solidFill>
                <a:cs typeface="+mn-ea"/>
                <a:sym typeface="+mn-lt"/>
              </a:rPr>
              <a:t>。</a:t>
            </a:r>
            <a:endParaRPr sz="1600">
              <a:cs typeface="+mn-ea"/>
              <a:sym typeface="+mn-lt"/>
            </a:endParaRPr>
          </a:p>
          <a:p>
            <a:pPr marL="180975" indent="-168275">
              <a:spcBef>
                <a:spcPts val="960"/>
              </a:spcBef>
              <a:buSzPct val="94000"/>
              <a:buAutoNum type="arabicPeriod"/>
              <a:tabLst>
                <a:tab pos="180975" algn="l"/>
              </a:tabLst>
            </a:pPr>
            <a:r>
              <a:rPr sz="1600" dirty="0">
                <a:solidFill>
                  <a:srgbClr val="FFFFFF"/>
                </a:solidFill>
                <a:cs typeface="+mn-ea"/>
                <a:sym typeface="+mn-lt"/>
              </a:rPr>
              <a:t>在沾有水或油的地面或楼梯上行走时要特别注意防滑跌</a:t>
            </a:r>
            <a:r>
              <a:rPr sz="1600" spc="-5" dirty="0">
                <a:solidFill>
                  <a:srgbClr val="FFFFFF"/>
                </a:solidFill>
                <a:cs typeface="+mn-ea"/>
                <a:sym typeface="+mn-lt"/>
              </a:rPr>
              <a:t>。</a:t>
            </a:r>
            <a:endParaRPr sz="1600">
              <a:cs typeface="+mn-ea"/>
              <a:sym typeface="+mn-lt"/>
            </a:endParaRPr>
          </a:p>
        </p:txBody>
      </p:sp>
      <p:sp>
        <p:nvSpPr>
          <p:cNvPr id="11" name="object 41"/>
          <p:cNvSpPr txBox="1"/>
          <p:nvPr/>
        </p:nvSpPr>
        <p:spPr>
          <a:xfrm>
            <a:off x="1104000" y="323202"/>
            <a:ext cx="4088765" cy="504625"/>
          </a:xfrm>
          <a:prstGeom prst="rect">
            <a:avLst/>
          </a:prstGeom>
        </p:spPr>
        <p:txBody>
          <a:bodyPr vert="horz" wrap="square" lIns="0" tIns="12065" rIns="0" bIns="0" rtlCol="0">
            <a:spAutoFit/>
          </a:bodyPr>
          <a:lstStyle>
            <a:lvl1pPr algn="ctr" defTabSz="914400" rtl="0" eaLnBrk="1" latinLnBrk="0" hangingPunct="1">
              <a:spcBef>
                <a:spcPct val="0"/>
              </a:spcBef>
              <a:buNone/>
              <a:defRPr sz="3000" b="1" i="1" kern="1200">
                <a:solidFill>
                  <a:srgbClr val="394653"/>
                </a:solidFill>
                <a:latin typeface="微软雅黑" panose="020B0503020204020204" pitchFamily="34" charset="-122"/>
                <a:ea typeface="+mj-ea"/>
                <a:cs typeface="微软雅黑" panose="020B0503020204020204" pitchFamily="34" charset="-122"/>
              </a:defRPr>
            </a:lvl1pPr>
          </a:lstStyle>
          <a:p>
            <a:pPr marL="12700">
              <a:spcBef>
                <a:spcPts val="95"/>
              </a:spcBef>
            </a:pPr>
            <a:r>
              <a:rPr lang="zh-CN" altLang="en-US" sz="3200" i="0">
                <a:solidFill>
                  <a:schemeClr val="tx1"/>
                </a:solidFill>
                <a:latin typeface="+mn-lt"/>
                <a:ea typeface="+mn-ea"/>
                <a:cs typeface="+mn-ea"/>
                <a:sym typeface="+mn-lt"/>
              </a:rPr>
              <a:t>新员工安全须</a:t>
            </a:r>
            <a:r>
              <a:rPr lang="zh-CN" altLang="en-US" sz="3200" i="0" spc="-5">
                <a:solidFill>
                  <a:schemeClr val="tx1"/>
                </a:solidFill>
                <a:latin typeface="+mn-lt"/>
                <a:ea typeface="+mn-ea"/>
                <a:cs typeface="+mn-ea"/>
                <a:sym typeface="+mn-lt"/>
              </a:rPr>
              <a:t>知</a:t>
            </a:r>
            <a:endParaRPr lang="zh-CN" altLang="en-US" sz="3200" i="0" spc="-5" dirty="0">
              <a:solidFill>
                <a:schemeClr val="tx1"/>
              </a:solidFill>
              <a:latin typeface="+mn-lt"/>
              <a:ea typeface="+mn-ea"/>
              <a:cs typeface="+mn-ea"/>
              <a:sym typeface="+mn-lt"/>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662507" y="2954063"/>
            <a:ext cx="3869600" cy="3009349"/>
          </a:xfrm>
          <a:prstGeom prst="rect">
            <a:avLst/>
          </a:prstGeom>
          <a:blipFill>
            <a:blip r:embed="rId2" cstate="print"/>
            <a:stretch>
              <a:fillRect/>
            </a:stretch>
          </a:blipFill>
        </p:spPr>
        <p:txBody>
          <a:bodyPr wrap="square" lIns="0" tIns="0" rIns="0" bIns="0" rtlCol="0"/>
          <a:lstStyle/>
          <a:p>
            <a:endParaRPr>
              <a:cs typeface="+mn-ea"/>
              <a:sym typeface="+mn-lt"/>
            </a:endParaRPr>
          </a:p>
        </p:txBody>
      </p:sp>
      <p:sp>
        <p:nvSpPr>
          <p:cNvPr id="4" name="object 4"/>
          <p:cNvSpPr/>
          <p:nvPr/>
        </p:nvSpPr>
        <p:spPr>
          <a:xfrm>
            <a:off x="1130809" y="1595628"/>
            <a:ext cx="363220" cy="421005"/>
          </a:xfrm>
          <a:custGeom>
            <a:avLst/>
            <a:gdLst/>
            <a:ahLst/>
            <a:cxnLst/>
            <a:rect l="l" t="t" r="r" b="b"/>
            <a:pathLst>
              <a:path w="363219" h="421005">
                <a:moveTo>
                  <a:pt x="0" y="420624"/>
                </a:moveTo>
                <a:lnTo>
                  <a:pt x="0" y="0"/>
                </a:lnTo>
                <a:lnTo>
                  <a:pt x="362711" y="210312"/>
                </a:lnTo>
                <a:lnTo>
                  <a:pt x="0" y="420624"/>
                </a:lnTo>
                <a:close/>
              </a:path>
            </a:pathLst>
          </a:custGeom>
          <a:solidFill>
            <a:srgbClr val="394653"/>
          </a:solidFill>
        </p:spPr>
        <p:txBody>
          <a:bodyPr wrap="square" lIns="0" tIns="0" rIns="0" bIns="0" rtlCol="0"/>
          <a:lstStyle/>
          <a:p>
            <a:endParaRPr>
              <a:cs typeface="+mn-ea"/>
              <a:sym typeface="+mn-lt"/>
            </a:endParaRPr>
          </a:p>
        </p:txBody>
      </p:sp>
      <p:sp>
        <p:nvSpPr>
          <p:cNvPr id="5" name="object 5"/>
          <p:cNvSpPr/>
          <p:nvPr/>
        </p:nvSpPr>
        <p:spPr>
          <a:xfrm>
            <a:off x="1162811" y="2388109"/>
            <a:ext cx="2202180" cy="520065"/>
          </a:xfrm>
          <a:custGeom>
            <a:avLst/>
            <a:gdLst/>
            <a:ahLst/>
            <a:cxnLst/>
            <a:rect l="l" t="t" r="r" b="b"/>
            <a:pathLst>
              <a:path w="2202179" h="520064">
                <a:moveTo>
                  <a:pt x="2116836" y="519684"/>
                </a:moveTo>
                <a:lnTo>
                  <a:pt x="86868" y="519684"/>
                </a:lnTo>
                <a:lnTo>
                  <a:pt x="53278" y="512968"/>
                </a:lnTo>
                <a:lnTo>
                  <a:pt x="25765" y="494414"/>
                </a:lnTo>
                <a:lnTo>
                  <a:pt x="7086" y="466777"/>
                </a:lnTo>
                <a:lnTo>
                  <a:pt x="0" y="432816"/>
                </a:lnTo>
                <a:lnTo>
                  <a:pt x="0" y="86868"/>
                </a:lnTo>
                <a:lnTo>
                  <a:pt x="7086" y="53206"/>
                </a:lnTo>
                <a:lnTo>
                  <a:pt x="25765" y="25669"/>
                </a:lnTo>
                <a:lnTo>
                  <a:pt x="53278" y="7015"/>
                </a:lnTo>
                <a:lnTo>
                  <a:pt x="86868" y="0"/>
                </a:lnTo>
                <a:lnTo>
                  <a:pt x="2116836" y="0"/>
                </a:lnTo>
                <a:lnTo>
                  <a:pt x="2150109" y="7015"/>
                </a:lnTo>
                <a:lnTo>
                  <a:pt x="2177357" y="25669"/>
                </a:lnTo>
                <a:lnTo>
                  <a:pt x="2195681" y="53206"/>
                </a:lnTo>
                <a:lnTo>
                  <a:pt x="2202179" y="86868"/>
                </a:lnTo>
                <a:lnTo>
                  <a:pt x="2202179" y="432816"/>
                </a:lnTo>
                <a:lnTo>
                  <a:pt x="2195681" y="466777"/>
                </a:lnTo>
                <a:lnTo>
                  <a:pt x="2177357" y="494414"/>
                </a:lnTo>
                <a:lnTo>
                  <a:pt x="2150109" y="512968"/>
                </a:lnTo>
                <a:lnTo>
                  <a:pt x="2116836" y="519684"/>
                </a:lnTo>
                <a:close/>
              </a:path>
            </a:pathLst>
          </a:custGeom>
          <a:solidFill>
            <a:srgbClr val="00929F"/>
          </a:solidFill>
        </p:spPr>
        <p:txBody>
          <a:bodyPr wrap="square" lIns="0" tIns="0" rIns="0" bIns="0" rtlCol="0"/>
          <a:lstStyle/>
          <a:p>
            <a:endParaRPr>
              <a:cs typeface="+mn-ea"/>
              <a:sym typeface="+mn-lt"/>
            </a:endParaRPr>
          </a:p>
        </p:txBody>
      </p:sp>
      <p:sp>
        <p:nvSpPr>
          <p:cNvPr id="6" name="object 6"/>
          <p:cNvSpPr/>
          <p:nvPr/>
        </p:nvSpPr>
        <p:spPr>
          <a:xfrm>
            <a:off x="1162811" y="3421381"/>
            <a:ext cx="2202180" cy="518159"/>
          </a:xfrm>
          <a:custGeom>
            <a:avLst/>
            <a:gdLst/>
            <a:ahLst/>
            <a:cxnLst/>
            <a:rect l="l" t="t" r="r" b="b"/>
            <a:pathLst>
              <a:path w="2202179" h="518160">
                <a:moveTo>
                  <a:pt x="2116836" y="518160"/>
                </a:moveTo>
                <a:lnTo>
                  <a:pt x="86868" y="518160"/>
                </a:lnTo>
                <a:lnTo>
                  <a:pt x="53278" y="511759"/>
                </a:lnTo>
                <a:lnTo>
                  <a:pt x="25765" y="493466"/>
                </a:lnTo>
                <a:lnTo>
                  <a:pt x="7086" y="466183"/>
                </a:lnTo>
                <a:lnTo>
                  <a:pt x="0" y="432816"/>
                </a:lnTo>
                <a:lnTo>
                  <a:pt x="0" y="85344"/>
                </a:lnTo>
                <a:lnTo>
                  <a:pt x="7086" y="51992"/>
                </a:lnTo>
                <a:lnTo>
                  <a:pt x="25765" y="24717"/>
                </a:lnTo>
                <a:lnTo>
                  <a:pt x="53278" y="6419"/>
                </a:lnTo>
                <a:lnTo>
                  <a:pt x="86868" y="0"/>
                </a:lnTo>
                <a:lnTo>
                  <a:pt x="2116836" y="0"/>
                </a:lnTo>
                <a:lnTo>
                  <a:pt x="2150109" y="6419"/>
                </a:lnTo>
                <a:lnTo>
                  <a:pt x="2177357" y="24717"/>
                </a:lnTo>
                <a:lnTo>
                  <a:pt x="2195681" y="51992"/>
                </a:lnTo>
                <a:lnTo>
                  <a:pt x="2202179" y="85344"/>
                </a:lnTo>
                <a:lnTo>
                  <a:pt x="2202179" y="432816"/>
                </a:lnTo>
                <a:lnTo>
                  <a:pt x="2195681" y="466183"/>
                </a:lnTo>
                <a:lnTo>
                  <a:pt x="2177357" y="493466"/>
                </a:lnTo>
                <a:lnTo>
                  <a:pt x="2150109" y="511759"/>
                </a:lnTo>
                <a:lnTo>
                  <a:pt x="2116836" y="518160"/>
                </a:lnTo>
                <a:close/>
              </a:path>
            </a:pathLst>
          </a:custGeom>
          <a:solidFill>
            <a:srgbClr val="F6AA25"/>
          </a:solidFill>
        </p:spPr>
        <p:txBody>
          <a:bodyPr wrap="square" lIns="0" tIns="0" rIns="0" bIns="0" rtlCol="0"/>
          <a:lstStyle/>
          <a:p>
            <a:endParaRPr>
              <a:cs typeface="+mn-ea"/>
              <a:sym typeface="+mn-lt"/>
            </a:endParaRPr>
          </a:p>
        </p:txBody>
      </p:sp>
      <p:sp>
        <p:nvSpPr>
          <p:cNvPr id="7" name="object 7"/>
          <p:cNvSpPr/>
          <p:nvPr/>
        </p:nvSpPr>
        <p:spPr>
          <a:xfrm>
            <a:off x="1162811" y="4457701"/>
            <a:ext cx="2202180" cy="520065"/>
          </a:xfrm>
          <a:custGeom>
            <a:avLst/>
            <a:gdLst/>
            <a:ahLst/>
            <a:cxnLst/>
            <a:rect l="l" t="t" r="r" b="b"/>
            <a:pathLst>
              <a:path w="2202179" h="520064">
                <a:moveTo>
                  <a:pt x="2116836" y="519684"/>
                </a:moveTo>
                <a:lnTo>
                  <a:pt x="86868" y="519684"/>
                </a:lnTo>
                <a:lnTo>
                  <a:pt x="53278" y="513011"/>
                </a:lnTo>
                <a:lnTo>
                  <a:pt x="25765" y="494471"/>
                </a:lnTo>
                <a:lnTo>
                  <a:pt x="7086" y="466820"/>
                </a:lnTo>
                <a:lnTo>
                  <a:pt x="0" y="432815"/>
                </a:lnTo>
                <a:lnTo>
                  <a:pt x="0" y="86867"/>
                </a:lnTo>
                <a:lnTo>
                  <a:pt x="7086" y="53247"/>
                </a:lnTo>
                <a:lnTo>
                  <a:pt x="25765" y="25722"/>
                </a:lnTo>
                <a:lnTo>
                  <a:pt x="53278" y="7052"/>
                </a:lnTo>
                <a:lnTo>
                  <a:pt x="86868" y="0"/>
                </a:lnTo>
                <a:lnTo>
                  <a:pt x="2116836" y="0"/>
                </a:lnTo>
                <a:lnTo>
                  <a:pt x="2150109" y="7052"/>
                </a:lnTo>
                <a:lnTo>
                  <a:pt x="2177357" y="25722"/>
                </a:lnTo>
                <a:lnTo>
                  <a:pt x="2195681" y="53247"/>
                </a:lnTo>
                <a:lnTo>
                  <a:pt x="2202179" y="86867"/>
                </a:lnTo>
                <a:lnTo>
                  <a:pt x="2202179" y="432815"/>
                </a:lnTo>
                <a:lnTo>
                  <a:pt x="2195681" y="466820"/>
                </a:lnTo>
                <a:lnTo>
                  <a:pt x="2177357" y="494471"/>
                </a:lnTo>
                <a:lnTo>
                  <a:pt x="2150109" y="513011"/>
                </a:lnTo>
                <a:lnTo>
                  <a:pt x="2116836" y="519684"/>
                </a:lnTo>
                <a:close/>
              </a:path>
            </a:pathLst>
          </a:custGeom>
          <a:solidFill>
            <a:srgbClr val="EA542B"/>
          </a:solidFill>
        </p:spPr>
        <p:txBody>
          <a:bodyPr wrap="square" lIns="0" tIns="0" rIns="0" bIns="0" rtlCol="0"/>
          <a:lstStyle/>
          <a:p>
            <a:endParaRPr>
              <a:cs typeface="+mn-ea"/>
              <a:sym typeface="+mn-lt"/>
            </a:endParaRPr>
          </a:p>
        </p:txBody>
      </p:sp>
      <p:sp>
        <p:nvSpPr>
          <p:cNvPr id="8" name="object 8"/>
          <p:cNvSpPr txBox="1"/>
          <p:nvPr/>
        </p:nvSpPr>
        <p:spPr>
          <a:xfrm>
            <a:off x="1209852" y="1523175"/>
            <a:ext cx="8188325" cy="4784644"/>
          </a:xfrm>
          <a:prstGeom prst="rect">
            <a:avLst/>
          </a:prstGeom>
        </p:spPr>
        <p:txBody>
          <a:bodyPr vert="horz" wrap="square" lIns="0" tIns="13971" rIns="0" bIns="0" rtlCol="0">
            <a:spAutoFit/>
          </a:bodyPr>
          <a:lstStyle/>
          <a:p>
            <a:pPr marL="375285">
              <a:spcBef>
                <a:spcPts val="110"/>
              </a:spcBef>
            </a:pPr>
            <a:r>
              <a:rPr sz="3350" b="1" spc="11" dirty="0">
                <a:solidFill>
                  <a:srgbClr val="EA542B"/>
                </a:solidFill>
                <a:cs typeface="+mn-ea"/>
                <a:sym typeface="+mn-lt"/>
              </a:rPr>
              <a:t>十：开工前的准备工作</a:t>
            </a:r>
            <a:r>
              <a:rPr sz="3350" b="1" spc="-155" dirty="0">
                <a:solidFill>
                  <a:srgbClr val="EA542B"/>
                </a:solidFill>
                <a:cs typeface="+mn-ea"/>
                <a:sym typeface="+mn-lt"/>
              </a:rPr>
              <a:t> </a:t>
            </a:r>
            <a:r>
              <a:rPr sz="3350" b="1" spc="11" dirty="0">
                <a:solidFill>
                  <a:srgbClr val="EA542B"/>
                </a:solidFill>
                <a:cs typeface="+mn-ea"/>
                <a:sym typeface="+mn-lt"/>
              </a:rPr>
              <a:t>完工后的安全检查</a:t>
            </a:r>
            <a:endParaRPr sz="3350">
              <a:cs typeface="+mn-ea"/>
              <a:sym typeface="+mn-lt"/>
            </a:endParaRPr>
          </a:p>
          <a:p>
            <a:pPr marL="752475">
              <a:spcBef>
                <a:spcPts val="3595"/>
              </a:spcBef>
            </a:pPr>
            <a:r>
              <a:rPr b="1" dirty="0">
                <a:solidFill>
                  <a:srgbClr val="FFFFFF"/>
                </a:solidFill>
                <a:cs typeface="+mn-ea"/>
                <a:sym typeface="+mn-lt"/>
              </a:rPr>
              <a:t>开工前</a:t>
            </a:r>
            <a:endParaRPr>
              <a:cs typeface="+mn-ea"/>
              <a:sym typeface="+mn-lt"/>
            </a:endParaRPr>
          </a:p>
          <a:p>
            <a:pPr>
              <a:spcBef>
                <a:spcPts val="35"/>
              </a:spcBef>
            </a:pPr>
            <a:endParaRPr sz="1850">
              <a:cs typeface="+mn-ea"/>
              <a:sym typeface="+mn-lt"/>
            </a:endParaRPr>
          </a:p>
          <a:p>
            <a:pPr marL="298450" indent="-285750">
              <a:buFont typeface="Arial" panose="020B0604020202020204"/>
              <a:buChar char="•"/>
              <a:tabLst>
                <a:tab pos="297180" algn="l"/>
                <a:tab pos="297815" algn="l"/>
              </a:tabLst>
            </a:pPr>
            <a:r>
              <a:rPr dirty="0">
                <a:solidFill>
                  <a:srgbClr val="394653"/>
                </a:solidFill>
                <a:cs typeface="+mn-ea"/>
                <a:sym typeface="+mn-lt"/>
              </a:rPr>
              <a:t>了解生产任务、作业要求和安全事项。</a:t>
            </a:r>
            <a:endParaRPr>
              <a:cs typeface="+mn-ea"/>
              <a:sym typeface="+mn-lt"/>
            </a:endParaRPr>
          </a:p>
          <a:p>
            <a:pPr marL="752475">
              <a:spcBef>
                <a:spcPts val="1645"/>
              </a:spcBef>
            </a:pPr>
            <a:r>
              <a:rPr b="1" dirty="0">
                <a:solidFill>
                  <a:srgbClr val="394653"/>
                </a:solidFill>
                <a:cs typeface="+mn-ea"/>
                <a:sym typeface="+mn-lt"/>
              </a:rPr>
              <a:t>工作中</a:t>
            </a:r>
            <a:endParaRPr>
              <a:cs typeface="+mn-ea"/>
              <a:sym typeface="+mn-lt"/>
            </a:endParaRPr>
          </a:p>
          <a:p>
            <a:pPr>
              <a:spcBef>
                <a:spcPts val="50"/>
              </a:spcBef>
            </a:pPr>
            <a:endParaRPr sz="1900">
              <a:cs typeface="+mn-ea"/>
              <a:sym typeface="+mn-lt"/>
            </a:endParaRPr>
          </a:p>
          <a:p>
            <a:pPr marL="298450" indent="-285750">
              <a:spcBef>
                <a:spcPts val="5"/>
              </a:spcBef>
              <a:buFont typeface="Arial" panose="020B0604020202020204"/>
              <a:buChar char="•"/>
              <a:tabLst>
                <a:tab pos="297180" algn="l"/>
                <a:tab pos="297815" algn="l"/>
              </a:tabLst>
            </a:pPr>
            <a:r>
              <a:rPr dirty="0">
                <a:solidFill>
                  <a:srgbClr val="394653"/>
                </a:solidFill>
                <a:cs typeface="+mn-ea"/>
                <a:sym typeface="+mn-lt"/>
              </a:rPr>
              <a:t>检查劳动防护用品穿戴、机械设备运转安全装置是否完好。</a:t>
            </a:r>
            <a:endParaRPr>
              <a:cs typeface="+mn-ea"/>
              <a:sym typeface="+mn-lt"/>
            </a:endParaRPr>
          </a:p>
          <a:p>
            <a:pPr marL="752475">
              <a:spcBef>
                <a:spcPts val="1690"/>
              </a:spcBef>
            </a:pPr>
            <a:r>
              <a:rPr b="1" dirty="0">
                <a:solidFill>
                  <a:srgbClr val="FFFFFF"/>
                </a:solidFill>
                <a:cs typeface="+mn-ea"/>
                <a:sym typeface="+mn-lt"/>
              </a:rPr>
              <a:t>完工后</a:t>
            </a:r>
            <a:endParaRPr>
              <a:cs typeface="+mn-ea"/>
              <a:sym typeface="+mn-lt"/>
            </a:endParaRPr>
          </a:p>
          <a:p>
            <a:pPr marL="298450" indent="-285750">
              <a:spcBef>
                <a:spcPts val="2155"/>
              </a:spcBef>
              <a:buFont typeface="Arial" panose="020B0604020202020204"/>
              <a:buChar char="•"/>
              <a:tabLst>
                <a:tab pos="297180" algn="l"/>
                <a:tab pos="297815" algn="l"/>
              </a:tabLst>
            </a:pPr>
            <a:r>
              <a:rPr dirty="0">
                <a:solidFill>
                  <a:srgbClr val="394653"/>
                </a:solidFill>
                <a:cs typeface="+mn-ea"/>
                <a:sym typeface="+mn-lt"/>
              </a:rPr>
              <a:t>应将阀门、开关关好：气阀、水阀、天然气、电气开关等；</a:t>
            </a:r>
            <a:endParaRPr>
              <a:cs typeface="+mn-ea"/>
              <a:sym typeface="+mn-lt"/>
            </a:endParaRPr>
          </a:p>
          <a:p>
            <a:pPr marL="298450" indent="-285750">
              <a:spcBef>
                <a:spcPts val="1080"/>
              </a:spcBef>
              <a:buFont typeface="Arial" panose="020B0604020202020204"/>
              <a:buChar char="•"/>
              <a:tabLst>
                <a:tab pos="297180" algn="l"/>
                <a:tab pos="297815" algn="l"/>
              </a:tabLst>
            </a:pPr>
            <a:r>
              <a:rPr dirty="0">
                <a:solidFill>
                  <a:srgbClr val="394653"/>
                </a:solidFill>
                <a:cs typeface="+mn-ea"/>
                <a:sym typeface="+mn-lt"/>
              </a:rPr>
              <a:t>整理好用具和工具箱，放在指定地点；</a:t>
            </a:r>
            <a:endParaRPr>
              <a:cs typeface="+mn-ea"/>
              <a:sym typeface="+mn-lt"/>
            </a:endParaRPr>
          </a:p>
          <a:p>
            <a:pPr marL="298450" indent="-285750">
              <a:spcBef>
                <a:spcPts val="1080"/>
              </a:spcBef>
              <a:buFont typeface="Arial" panose="020B0604020202020204"/>
              <a:buChar char="•"/>
              <a:tabLst>
                <a:tab pos="297180" algn="l"/>
                <a:tab pos="297815" algn="l"/>
              </a:tabLst>
            </a:pPr>
            <a:r>
              <a:rPr dirty="0">
                <a:solidFill>
                  <a:srgbClr val="394653"/>
                </a:solidFill>
                <a:cs typeface="+mn-ea"/>
                <a:sym typeface="+mn-lt"/>
              </a:rPr>
              <a:t>危险物品应存放在指定场所，填写使用记录。</a:t>
            </a:r>
            <a:endParaRPr>
              <a:cs typeface="+mn-ea"/>
              <a:sym typeface="+mn-lt"/>
            </a:endParaRPr>
          </a:p>
        </p:txBody>
      </p:sp>
      <p:sp>
        <p:nvSpPr>
          <p:cNvPr id="11" name="object 41"/>
          <p:cNvSpPr txBox="1"/>
          <p:nvPr/>
        </p:nvSpPr>
        <p:spPr>
          <a:xfrm>
            <a:off x="1104000" y="323202"/>
            <a:ext cx="4088765" cy="504625"/>
          </a:xfrm>
          <a:prstGeom prst="rect">
            <a:avLst/>
          </a:prstGeom>
        </p:spPr>
        <p:txBody>
          <a:bodyPr vert="horz" wrap="square" lIns="0" tIns="12065" rIns="0" bIns="0" rtlCol="0">
            <a:spAutoFit/>
          </a:bodyPr>
          <a:lstStyle>
            <a:lvl1pPr algn="ctr" defTabSz="914400" rtl="0" eaLnBrk="1" latinLnBrk="0" hangingPunct="1">
              <a:spcBef>
                <a:spcPct val="0"/>
              </a:spcBef>
              <a:buNone/>
              <a:defRPr sz="3000" b="1" i="1" kern="1200">
                <a:solidFill>
                  <a:srgbClr val="394653"/>
                </a:solidFill>
                <a:latin typeface="微软雅黑" panose="020B0503020204020204" pitchFamily="34" charset="-122"/>
                <a:ea typeface="+mj-ea"/>
                <a:cs typeface="微软雅黑" panose="020B0503020204020204" pitchFamily="34" charset="-122"/>
              </a:defRPr>
            </a:lvl1pPr>
          </a:lstStyle>
          <a:p>
            <a:pPr marL="12700">
              <a:spcBef>
                <a:spcPts val="95"/>
              </a:spcBef>
            </a:pPr>
            <a:r>
              <a:rPr lang="zh-CN" altLang="en-US" sz="3200" i="0">
                <a:solidFill>
                  <a:schemeClr val="tx1"/>
                </a:solidFill>
                <a:latin typeface="+mn-lt"/>
                <a:ea typeface="+mn-ea"/>
                <a:cs typeface="+mn-ea"/>
                <a:sym typeface="+mn-lt"/>
              </a:rPr>
              <a:t>新员工安全须</a:t>
            </a:r>
            <a:r>
              <a:rPr lang="zh-CN" altLang="en-US" sz="3200" i="0" spc="-5">
                <a:solidFill>
                  <a:schemeClr val="tx1"/>
                </a:solidFill>
                <a:latin typeface="+mn-lt"/>
                <a:ea typeface="+mn-ea"/>
                <a:cs typeface="+mn-ea"/>
                <a:sym typeface="+mn-lt"/>
              </a:rPr>
              <a:t>知</a:t>
            </a:r>
            <a:endParaRPr lang="zh-CN" altLang="en-US" sz="3200" i="0" spc="-5" dirty="0">
              <a:solidFill>
                <a:schemeClr val="tx1"/>
              </a:solidFill>
              <a:latin typeface="+mn-lt"/>
              <a:ea typeface="+mn-ea"/>
              <a:cs typeface="+mn-ea"/>
              <a:sym typeface="+mn-lt"/>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834884" y="2795017"/>
            <a:ext cx="3784091" cy="3089148"/>
          </a:xfrm>
          <a:prstGeom prst="rect">
            <a:avLst/>
          </a:prstGeom>
          <a:blipFill>
            <a:blip r:embed="rId2" cstate="print"/>
            <a:stretch>
              <a:fillRect/>
            </a:stretch>
          </a:blipFill>
        </p:spPr>
        <p:txBody>
          <a:bodyPr wrap="square" lIns="0" tIns="0" rIns="0" bIns="0" rtlCol="0"/>
          <a:lstStyle/>
          <a:p>
            <a:endParaRPr>
              <a:cs typeface="+mn-ea"/>
              <a:sym typeface="+mn-lt"/>
            </a:endParaRPr>
          </a:p>
        </p:txBody>
      </p:sp>
      <p:sp>
        <p:nvSpPr>
          <p:cNvPr id="3" name="object 3"/>
          <p:cNvSpPr txBox="1">
            <a:spLocks noGrp="1"/>
          </p:cNvSpPr>
          <p:nvPr>
            <p:ph type="title"/>
          </p:nvPr>
        </p:nvSpPr>
        <p:spPr>
          <a:xfrm>
            <a:off x="616839" y="291779"/>
            <a:ext cx="7218045" cy="566181"/>
          </a:xfrm>
          <a:prstGeom prst="rect">
            <a:avLst/>
          </a:prstGeom>
        </p:spPr>
        <p:txBody>
          <a:bodyPr vert="horz" wrap="square" lIns="0" tIns="12065" rIns="0" bIns="0" rtlCol="0" anchor="ctr" anchorCtr="0">
            <a:spAutoFit/>
          </a:bodyPr>
          <a:lstStyle/>
          <a:p>
            <a:pPr marL="12700">
              <a:spcBef>
                <a:spcPts val="95"/>
              </a:spcBef>
            </a:pPr>
            <a:r>
              <a:rPr spc="-5" dirty="0" err="1">
                <a:latin typeface="+mn-lt"/>
                <a:ea typeface="+mn-ea"/>
                <a:cs typeface="+mn-ea"/>
                <a:sym typeface="+mn-lt"/>
              </a:rPr>
              <a:t>安全须知</a:t>
            </a:r>
            <a:r>
              <a:rPr spc="-5" dirty="0">
                <a:latin typeface="+mn-lt"/>
                <a:ea typeface="+mn-ea"/>
                <a:cs typeface="+mn-ea"/>
                <a:sym typeface="+mn-lt"/>
              </a:rPr>
              <a:t>——设备操作</a:t>
            </a:r>
          </a:p>
        </p:txBody>
      </p:sp>
      <p:sp>
        <p:nvSpPr>
          <p:cNvPr id="4" name="object 4"/>
          <p:cNvSpPr txBox="1"/>
          <p:nvPr/>
        </p:nvSpPr>
        <p:spPr>
          <a:xfrm>
            <a:off x="1106018" y="1535581"/>
            <a:ext cx="6464935" cy="4237699"/>
          </a:xfrm>
          <a:prstGeom prst="rect">
            <a:avLst/>
          </a:prstGeom>
        </p:spPr>
        <p:txBody>
          <a:bodyPr vert="horz" wrap="square" lIns="0" tIns="13335" rIns="0" bIns="0" rtlCol="0">
            <a:spAutoFit/>
          </a:bodyPr>
          <a:lstStyle/>
          <a:p>
            <a:pPr marL="478790">
              <a:spcBef>
                <a:spcPts val="105"/>
              </a:spcBef>
            </a:pPr>
            <a:r>
              <a:rPr sz="3200" b="1" dirty="0">
                <a:solidFill>
                  <a:srgbClr val="EA542B"/>
                </a:solidFill>
                <a:cs typeface="+mn-ea"/>
                <a:sym typeface="+mn-lt"/>
              </a:rPr>
              <a:t>可能发生的被夹、卷事</a:t>
            </a:r>
            <a:r>
              <a:rPr sz="3200" b="1" spc="5" dirty="0">
                <a:solidFill>
                  <a:srgbClr val="EA542B"/>
                </a:solidFill>
                <a:cs typeface="+mn-ea"/>
                <a:sym typeface="+mn-lt"/>
              </a:rPr>
              <a:t>故</a:t>
            </a:r>
            <a:endParaRPr sz="3200">
              <a:cs typeface="+mn-ea"/>
              <a:sym typeface="+mn-lt"/>
            </a:endParaRPr>
          </a:p>
          <a:p>
            <a:pPr marL="355600" marR="5080" indent="-342900">
              <a:lnSpc>
                <a:spcPct val="150000"/>
              </a:lnSpc>
              <a:spcBef>
                <a:spcPts val="1440"/>
              </a:spcBef>
              <a:buFont typeface="Wingdings" panose="05000000000000000000"/>
              <a:buChar char=""/>
              <a:tabLst>
                <a:tab pos="354965" algn="l"/>
              </a:tabLst>
            </a:pPr>
            <a:r>
              <a:rPr sz="2000" dirty="0">
                <a:solidFill>
                  <a:srgbClr val="394653"/>
                </a:solidFill>
                <a:cs typeface="+mn-ea"/>
                <a:sym typeface="+mn-lt"/>
              </a:rPr>
              <a:t>操作机器时精力不集中，想其他事，结果发生误操作， 导致事故；安装、拆卸夹具时，机器突然启动</a:t>
            </a:r>
            <a:r>
              <a:rPr sz="2000" spc="5" dirty="0">
                <a:solidFill>
                  <a:srgbClr val="394653"/>
                </a:solidFill>
                <a:cs typeface="+mn-ea"/>
                <a:sym typeface="+mn-lt"/>
              </a:rPr>
              <a:t>；</a:t>
            </a:r>
            <a:endParaRPr sz="2000">
              <a:cs typeface="+mn-ea"/>
              <a:sym typeface="+mn-lt"/>
            </a:endParaRPr>
          </a:p>
          <a:p>
            <a:pPr marL="355600" indent="-342900">
              <a:spcBef>
                <a:spcPts val="1680"/>
              </a:spcBef>
              <a:buFont typeface="Wingdings" panose="05000000000000000000"/>
              <a:buChar char=""/>
              <a:tabLst>
                <a:tab pos="354965" algn="l"/>
              </a:tabLst>
            </a:pPr>
            <a:r>
              <a:rPr sz="2000" dirty="0">
                <a:solidFill>
                  <a:srgbClr val="394653"/>
                </a:solidFill>
                <a:cs typeface="+mn-ea"/>
                <a:sym typeface="+mn-lt"/>
              </a:rPr>
              <a:t>上料、取料，装、卸工件时，没有正确使用安全装置</a:t>
            </a:r>
            <a:r>
              <a:rPr sz="2000" spc="5" dirty="0">
                <a:solidFill>
                  <a:srgbClr val="394653"/>
                </a:solidFill>
                <a:cs typeface="+mn-ea"/>
                <a:sym typeface="+mn-lt"/>
              </a:rPr>
              <a:t>；</a:t>
            </a:r>
            <a:endParaRPr sz="2000">
              <a:cs typeface="+mn-ea"/>
              <a:sym typeface="+mn-lt"/>
            </a:endParaRPr>
          </a:p>
          <a:p>
            <a:pPr marL="355600" indent="-342900">
              <a:spcBef>
                <a:spcPts val="1680"/>
              </a:spcBef>
              <a:buFont typeface="Wingdings" panose="05000000000000000000"/>
              <a:buChar char=""/>
              <a:tabLst>
                <a:tab pos="354965" algn="l"/>
              </a:tabLst>
            </a:pPr>
            <a:r>
              <a:rPr sz="2000" dirty="0">
                <a:solidFill>
                  <a:srgbClr val="394653"/>
                </a:solidFill>
                <a:cs typeface="+mn-ea"/>
                <a:sym typeface="+mn-lt"/>
              </a:rPr>
              <a:t>检查产品、材料时，机器突然启动</a:t>
            </a:r>
            <a:r>
              <a:rPr sz="2000" spc="5" dirty="0">
                <a:solidFill>
                  <a:srgbClr val="394653"/>
                </a:solidFill>
                <a:cs typeface="+mn-ea"/>
                <a:sym typeface="+mn-lt"/>
              </a:rPr>
              <a:t>；</a:t>
            </a:r>
            <a:endParaRPr sz="2000">
              <a:cs typeface="+mn-ea"/>
              <a:sym typeface="+mn-lt"/>
            </a:endParaRPr>
          </a:p>
          <a:p>
            <a:pPr marL="355600" indent="-342900">
              <a:spcBef>
                <a:spcPts val="1680"/>
              </a:spcBef>
              <a:buFont typeface="Wingdings" panose="05000000000000000000"/>
              <a:buChar char=""/>
              <a:tabLst>
                <a:tab pos="354965" algn="l"/>
              </a:tabLst>
            </a:pPr>
            <a:r>
              <a:rPr sz="2000" dirty="0">
                <a:solidFill>
                  <a:srgbClr val="394653"/>
                </a:solidFill>
                <a:cs typeface="+mn-ea"/>
                <a:sym typeface="+mn-lt"/>
              </a:rPr>
              <a:t>加油时，机器突然启动</a:t>
            </a:r>
            <a:r>
              <a:rPr sz="2000" spc="5" dirty="0">
                <a:solidFill>
                  <a:srgbClr val="394653"/>
                </a:solidFill>
                <a:cs typeface="+mn-ea"/>
                <a:sym typeface="+mn-lt"/>
              </a:rPr>
              <a:t>；</a:t>
            </a:r>
            <a:endParaRPr sz="2000">
              <a:cs typeface="+mn-ea"/>
              <a:sym typeface="+mn-lt"/>
            </a:endParaRPr>
          </a:p>
          <a:p>
            <a:pPr marL="355600" indent="-342900">
              <a:spcBef>
                <a:spcPts val="1680"/>
              </a:spcBef>
              <a:buFont typeface="Wingdings" panose="05000000000000000000"/>
              <a:buChar char=""/>
              <a:tabLst>
                <a:tab pos="354965" algn="l"/>
              </a:tabLst>
            </a:pPr>
            <a:r>
              <a:rPr sz="2000" dirty="0">
                <a:solidFill>
                  <a:srgbClr val="394653"/>
                </a:solidFill>
                <a:cs typeface="+mn-ea"/>
                <a:sym typeface="+mn-lt"/>
              </a:rPr>
              <a:t>试车时，机器突然启动</a:t>
            </a:r>
            <a:r>
              <a:rPr sz="2000" spc="5" dirty="0">
                <a:solidFill>
                  <a:srgbClr val="394653"/>
                </a:solidFill>
                <a:cs typeface="+mn-ea"/>
                <a:sym typeface="+mn-lt"/>
              </a:rPr>
              <a:t>；</a:t>
            </a:r>
            <a:endParaRPr sz="2000">
              <a:cs typeface="+mn-ea"/>
              <a:sym typeface="+mn-lt"/>
            </a:endParaRPr>
          </a:p>
          <a:p>
            <a:pPr marL="355600" indent="-342900">
              <a:spcBef>
                <a:spcPts val="1680"/>
              </a:spcBef>
              <a:buFont typeface="Wingdings" panose="05000000000000000000"/>
              <a:buChar char=""/>
              <a:tabLst>
                <a:tab pos="354965" algn="l"/>
              </a:tabLst>
            </a:pPr>
            <a:r>
              <a:rPr sz="2000" dirty="0">
                <a:solidFill>
                  <a:srgbClr val="394653"/>
                </a:solidFill>
                <a:cs typeface="+mn-ea"/>
                <a:sym typeface="+mn-lt"/>
              </a:rPr>
              <a:t>清扫铁屑时，戴手套工作</a:t>
            </a:r>
            <a:r>
              <a:rPr sz="2000" spc="5" dirty="0">
                <a:solidFill>
                  <a:srgbClr val="394653"/>
                </a:solidFill>
                <a:cs typeface="+mn-ea"/>
                <a:sym typeface="+mn-lt"/>
              </a:rPr>
              <a:t>；</a:t>
            </a:r>
            <a:endParaRPr sz="2000">
              <a:cs typeface="+mn-ea"/>
              <a:sym typeface="+mn-lt"/>
            </a:endParaRPr>
          </a:p>
        </p:txBody>
      </p:sp>
      <p:sp>
        <p:nvSpPr>
          <p:cNvPr id="5" name="object 5"/>
          <p:cNvSpPr/>
          <p:nvPr/>
        </p:nvSpPr>
        <p:spPr>
          <a:xfrm>
            <a:off x="1130809" y="1595628"/>
            <a:ext cx="363220" cy="421005"/>
          </a:xfrm>
          <a:custGeom>
            <a:avLst/>
            <a:gdLst/>
            <a:ahLst/>
            <a:cxnLst/>
            <a:rect l="l" t="t" r="r" b="b"/>
            <a:pathLst>
              <a:path w="363219" h="421005">
                <a:moveTo>
                  <a:pt x="0" y="420624"/>
                </a:moveTo>
                <a:lnTo>
                  <a:pt x="0" y="0"/>
                </a:lnTo>
                <a:lnTo>
                  <a:pt x="362711" y="210312"/>
                </a:lnTo>
                <a:lnTo>
                  <a:pt x="0" y="420624"/>
                </a:lnTo>
                <a:close/>
              </a:path>
            </a:pathLst>
          </a:custGeom>
          <a:solidFill>
            <a:srgbClr val="394653"/>
          </a:solidFill>
        </p:spPr>
        <p:txBody>
          <a:bodyPr wrap="square" lIns="0" tIns="0" rIns="0" bIns="0" rtlCol="0"/>
          <a:lstStyle/>
          <a:p>
            <a:endParaRPr>
              <a:cs typeface="+mn-ea"/>
              <a:sym typeface="+mn-lt"/>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62940" y="1816608"/>
            <a:ext cx="3166872" cy="4067555"/>
          </a:xfrm>
          <a:prstGeom prst="rect">
            <a:avLst/>
          </a:prstGeom>
          <a:blipFill>
            <a:blip r:embed="rId2" cstate="print"/>
            <a:stretch>
              <a:fillRect/>
            </a:stretch>
          </a:blipFill>
        </p:spPr>
        <p:txBody>
          <a:bodyPr wrap="square" lIns="0" tIns="0" rIns="0" bIns="0" rtlCol="0"/>
          <a:lstStyle/>
          <a:p>
            <a:endParaRPr>
              <a:cs typeface="+mn-ea"/>
              <a:sym typeface="+mn-lt"/>
            </a:endParaRPr>
          </a:p>
        </p:txBody>
      </p:sp>
      <p:sp>
        <p:nvSpPr>
          <p:cNvPr id="3" name="object 3"/>
          <p:cNvSpPr txBox="1">
            <a:spLocks noGrp="1"/>
          </p:cNvSpPr>
          <p:nvPr>
            <p:ph type="title"/>
          </p:nvPr>
        </p:nvSpPr>
        <p:spPr>
          <a:xfrm>
            <a:off x="640250" y="269903"/>
            <a:ext cx="7218045" cy="566181"/>
          </a:xfrm>
          <a:prstGeom prst="rect">
            <a:avLst/>
          </a:prstGeom>
        </p:spPr>
        <p:txBody>
          <a:bodyPr vert="horz" wrap="square" lIns="0" tIns="12065" rIns="0" bIns="0" rtlCol="0" anchor="ctr" anchorCtr="0">
            <a:spAutoFit/>
          </a:bodyPr>
          <a:lstStyle/>
          <a:p>
            <a:pPr marL="12700">
              <a:spcBef>
                <a:spcPts val="95"/>
              </a:spcBef>
            </a:pPr>
            <a:r>
              <a:rPr spc="-5" dirty="0" err="1">
                <a:latin typeface="+mn-lt"/>
                <a:ea typeface="+mn-ea"/>
                <a:cs typeface="+mn-ea"/>
                <a:sym typeface="+mn-lt"/>
              </a:rPr>
              <a:t>安全须知</a:t>
            </a:r>
            <a:r>
              <a:rPr spc="-5" dirty="0">
                <a:latin typeface="+mn-lt"/>
                <a:ea typeface="+mn-ea"/>
                <a:cs typeface="+mn-ea"/>
                <a:sym typeface="+mn-lt"/>
              </a:rPr>
              <a:t>——设备操作</a:t>
            </a:r>
          </a:p>
        </p:txBody>
      </p:sp>
      <p:sp>
        <p:nvSpPr>
          <p:cNvPr id="4" name="object 4"/>
          <p:cNvSpPr/>
          <p:nvPr/>
        </p:nvSpPr>
        <p:spPr>
          <a:xfrm>
            <a:off x="4037077" y="1485583"/>
            <a:ext cx="627380" cy="627380"/>
          </a:xfrm>
          <a:custGeom>
            <a:avLst/>
            <a:gdLst/>
            <a:ahLst/>
            <a:cxnLst/>
            <a:rect l="l" t="t" r="r" b="b"/>
            <a:pathLst>
              <a:path w="627379" h="627380">
                <a:moveTo>
                  <a:pt x="313283" y="627062"/>
                </a:moveTo>
                <a:lnTo>
                  <a:pt x="266948" y="623663"/>
                </a:lnTo>
                <a:lnTo>
                  <a:pt x="222718" y="613787"/>
                </a:lnTo>
                <a:lnTo>
                  <a:pt x="181081" y="597921"/>
                </a:lnTo>
                <a:lnTo>
                  <a:pt x="142523" y="576550"/>
                </a:lnTo>
                <a:lnTo>
                  <a:pt x="107602" y="550227"/>
                </a:lnTo>
                <a:lnTo>
                  <a:pt x="76691" y="519349"/>
                </a:lnTo>
                <a:lnTo>
                  <a:pt x="50323" y="484440"/>
                </a:lnTo>
                <a:lnTo>
                  <a:pt x="28984" y="445988"/>
                </a:lnTo>
                <a:lnTo>
                  <a:pt x="13159" y="404483"/>
                </a:lnTo>
                <a:lnTo>
                  <a:pt x="3336" y="360411"/>
                </a:lnTo>
                <a:lnTo>
                  <a:pt x="0" y="314261"/>
                </a:lnTo>
                <a:lnTo>
                  <a:pt x="3336" y="267748"/>
                </a:lnTo>
                <a:lnTo>
                  <a:pt x="13159" y="223379"/>
                </a:lnTo>
                <a:lnTo>
                  <a:pt x="28984" y="181635"/>
                </a:lnTo>
                <a:lnTo>
                  <a:pt x="50323" y="142998"/>
                </a:lnTo>
                <a:lnTo>
                  <a:pt x="76691" y="107950"/>
                </a:lnTo>
                <a:lnTo>
                  <a:pt x="107602" y="76972"/>
                </a:lnTo>
                <a:lnTo>
                  <a:pt x="142634" y="50511"/>
                </a:lnTo>
                <a:lnTo>
                  <a:pt x="181147" y="29140"/>
                </a:lnTo>
                <a:lnTo>
                  <a:pt x="222750" y="13274"/>
                </a:lnTo>
                <a:lnTo>
                  <a:pt x="266958" y="3399"/>
                </a:lnTo>
                <a:lnTo>
                  <a:pt x="313283" y="0"/>
                </a:lnTo>
                <a:lnTo>
                  <a:pt x="359615" y="3400"/>
                </a:lnTo>
                <a:lnTo>
                  <a:pt x="403844" y="13279"/>
                </a:lnTo>
                <a:lnTo>
                  <a:pt x="445483" y="29155"/>
                </a:lnTo>
                <a:lnTo>
                  <a:pt x="484046" y="50547"/>
                </a:lnTo>
                <a:lnTo>
                  <a:pt x="518977" y="76903"/>
                </a:lnTo>
                <a:lnTo>
                  <a:pt x="549905" y="107830"/>
                </a:lnTo>
                <a:lnTo>
                  <a:pt x="576296" y="142808"/>
                </a:lnTo>
                <a:lnTo>
                  <a:pt x="597668" y="181352"/>
                </a:lnTo>
                <a:lnTo>
                  <a:pt x="613533" y="222975"/>
                </a:lnTo>
                <a:lnTo>
                  <a:pt x="623409" y="267195"/>
                </a:lnTo>
                <a:lnTo>
                  <a:pt x="626808" y="313524"/>
                </a:lnTo>
                <a:lnTo>
                  <a:pt x="623409" y="359857"/>
                </a:lnTo>
                <a:lnTo>
                  <a:pt x="613533" y="404079"/>
                </a:lnTo>
                <a:lnTo>
                  <a:pt x="597668" y="445705"/>
                </a:lnTo>
                <a:lnTo>
                  <a:pt x="576296" y="484250"/>
                </a:lnTo>
                <a:lnTo>
                  <a:pt x="549905" y="519229"/>
                </a:lnTo>
                <a:lnTo>
                  <a:pt x="518977" y="550157"/>
                </a:lnTo>
                <a:lnTo>
                  <a:pt x="483935" y="576585"/>
                </a:lnTo>
                <a:lnTo>
                  <a:pt x="445417" y="597936"/>
                </a:lnTo>
                <a:lnTo>
                  <a:pt x="403812" y="613792"/>
                </a:lnTo>
                <a:lnTo>
                  <a:pt x="359605" y="623663"/>
                </a:lnTo>
                <a:lnTo>
                  <a:pt x="313283" y="627062"/>
                </a:lnTo>
                <a:close/>
              </a:path>
            </a:pathLst>
          </a:custGeom>
          <a:solidFill>
            <a:srgbClr val="00929F"/>
          </a:solidFill>
        </p:spPr>
        <p:txBody>
          <a:bodyPr wrap="square" lIns="0" tIns="0" rIns="0" bIns="0" rtlCol="0"/>
          <a:lstStyle/>
          <a:p>
            <a:endParaRPr>
              <a:cs typeface="+mn-ea"/>
              <a:sym typeface="+mn-lt"/>
            </a:endParaRPr>
          </a:p>
        </p:txBody>
      </p:sp>
      <p:sp>
        <p:nvSpPr>
          <p:cNvPr id="5" name="object 5"/>
          <p:cNvSpPr txBox="1"/>
          <p:nvPr/>
        </p:nvSpPr>
        <p:spPr>
          <a:xfrm>
            <a:off x="4252481" y="1588833"/>
            <a:ext cx="194945" cy="382156"/>
          </a:xfrm>
          <a:prstGeom prst="rect">
            <a:avLst/>
          </a:prstGeom>
        </p:spPr>
        <p:txBody>
          <a:bodyPr vert="horz" wrap="square" lIns="0" tIns="12700" rIns="0" bIns="0" rtlCol="0">
            <a:spAutoFit/>
          </a:bodyPr>
          <a:lstStyle/>
          <a:p>
            <a:pPr marL="12700">
              <a:spcBef>
                <a:spcPts val="100"/>
              </a:spcBef>
            </a:pPr>
            <a:r>
              <a:rPr sz="2400" dirty="0">
                <a:solidFill>
                  <a:srgbClr val="FFFFFF"/>
                </a:solidFill>
                <a:cs typeface="+mn-ea"/>
                <a:sym typeface="+mn-lt"/>
              </a:rPr>
              <a:t>1</a:t>
            </a:r>
            <a:endParaRPr sz="2400">
              <a:cs typeface="+mn-ea"/>
              <a:sym typeface="+mn-lt"/>
            </a:endParaRPr>
          </a:p>
        </p:txBody>
      </p:sp>
      <p:sp>
        <p:nvSpPr>
          <p:cNvPr id="6" name="object 6"/>
          <p:cNvSpPr/>
          <p:nvPr/>
        </p:nvSpPr>
        <p:spPr>
          <a:xfrm>
            <a:off x="4037077" y="2315541"/>
            <a:ext cx="627380" cy="627380"/>
          </a:xfrm>
          <a:custGeom>
            <a:avLst/>
            <a:gdLst/>
            <a:ahLst/>
            <a:cxnLst/>
            <a:rect l="l" t="t" r="r" b="b"/>
            <a:pathLst>
              <a:path w="627379" h="627380">
                <a:moveTo>
                  <a:pt x="313283" y="627062"/>
                </a:moveTo>
                <a:lnTo>
                  <a:pt x="266950" y="623662"/>
                </a:lnTo>
                <a:lnTo>
                  <a:pt x="222730" y="613786"/>
                </a:lnTo>
                <a:lnTo>
                  <a:pt x="181108" y="597918"/>
                </a:lnTo>
                <a:lnTo>
                  <a:pt x="142570" y="576542"/>
                </a:lnTo>
                <a:lnTo>
                  <a:pt x="107602" y="550142"/>
                </a:lnTo>
                <a:lnTo>
                  <a:pt x="76691" y="519202"/>
                </a:lnTo>
                <a:lnTo>
                  <a:pt x="50323" y="484207"/>
                </a:lnTo>
                <a:lnTo>
                  <a:pt x="28984" y="445641"/>
                </a:lnTo>
                <a:lnTo>
                  <a:pt x="13159" y="403989"/>
                </a:lnTo>
                <a:lnTo>
                  <a:pt x="3336" y="359733"/>
                </a:lnTo>
                <a:lnTo>
                  <a:pt x="0" y="313359"/>
                </a:lnTo>
                <a:lnTo>
                  <a:pt x="3336" y="267071"/>
                </a:lnTo>
                <a:lnTo>
                  <a:pt x="13159" y="222885"/>
                </a:lnTo>
                <a:lnTo>
                  <a:pt x="28984" y="181288"/>
                </a:lnTo>
                <a:lnTo>
                  <a:pt x="50323" y="142766"/>
                </a:lnTo>
                <a:lnTo>
                  <a:pt x="76691" y="107804"/>
                </a:lnTo>
                <a:lnTo>
                  <a:pt x="107602" y="76887"/>
                </a:lnTo>
                <a:lnTo>
                  <a:pt x="142570" y="50503"/>
                </a:lnTo>
                <a:lnTo>
                  <a:pt x="181108" y="29136"/>
                </a:lnTo>
                <a:lnTo>
                  <a:pt x="222730" y="13273"/>
                </a:lnTo>
                <a:lnTo>
                  <a:pt x="266950" y="3399"/>
                </a:lnTo>
                <a:lnTo>
                  <a:pt x="313283" y="0"/>
                </a:lnTo>
                <a:lnTo>
                  <a:pt x="359613" y="3399"/>
                </a:lnTo>
                <a:lnTo>
                  <a:pt x="403832" y="13274"/>
                </a:lnTo>
                <a:lnTo>
                  <a:pt x="445456" y="29140"/>
                </a:lnTo>
                <a:lnTo>
                  <a:pt x="483999" y="50512"/>
                </a:lnTo>
                <a:lnTo>
                  <a:pt x="518977" y="76904"/>
                </a:lnTo>
                <a:lnTo>
                  <a:pt x="549905" y="107832"/>
                </a:lnTo>
                <a:lnTo>
                  <a:pt x="576296" y="142812"/>
                </a:lnTo>
                <a:lnTo>
                  <a:pt x="597668" y="181356"/>
                </a:lnTo>
                <a:lnTo>
                  <a:pt x="613533" y="222982"/>
                </a:lnTo>
                <a:lnTo>
                  <a:pt x="623409" y="267204"/>
                </a:lnTo>
                <a:lnTo>
                  <a:pt x="626808" y="313537"/>
                </a:lnTo>
                <a:lnTo>
                  <a:pt x="623409" y="359867"/>
                </a:lnTo>
                <a:lnTo>
                  <a:pt x="613533" y="404086"/>
                </a:lnTo>
                <a:lnTo>
                  <a:pt x="597668" y="445710"/>
                </a:lnTo>
                <a:lnTo>
                  <a:pt x="576296" y="484253"/>
                </a:lnTo>
                <a:lnTo>
                  <a:pt x="549905" y="519231"/>
                </a:lnTo>
                <a:lnTo>
                  <a:pt x="518977" y="550159"/>
                </a:lnTo>
                <a:lnTo>
                  <a:pt x="483999" y="576550"/>
                </a:lnTo>
                <a:lnTo>
                  <a:pt x="445456" y="597922"/>
                </a:lnTo>
                <a:lnTo>
                  <a:pt x="403832" y="613787"/>
                </a:lnTo>
                <a:lnTo>
                  <a:pt x="359613" y="623663"/>
                </a:lnTo>
                <a:lnTo>
                  <a:pt x="313283" y="627062"/>
                </a:lnTo>
                <a:close/>
              </a:path>
            </a:pathLst>
          </a:custGeom>
          <a:solidFill>
            <a:srgbClr val="F6AA25"/>
          </a:solidFill>
        </p:spPr>
        <p:txBody>
          <a:bodyPr wrap="square" lIns="0" tIns="0" rIns="0" bIns="0" rtlCol="0"/>
          <a:lstStyle/>
          <a:p>
            <a:endParaRPr>
              <a:cs typeface="+mn-ea"/>
              <a:sym typeface="+mn-lt"/>
            </a:endParaRPr>
          </a:p>
        </p:txBody>
      </p:sp>
      <p:sp>
        <p:nvSpPr>
          <p:cNvPr id="7" name="object 7"/>
          <p:cNvSpPr txBox="1"/>
          <p:nvPr/>
        </p:nvSpPr>
        <p:spPr>
          <a:xfrm>
            <a:off x="4252481" y="2418804"/>
            <a:ext cx="194945" cy="382156"/>
          </a:xfrm>
          <a:prstGeom prst="rect">
            <a:avLst/>
          </a:prstGeom>
        </p:spPr>
        <p:txBody>
          <a:bodyPr vert="horz" wrap="square" lIns="0" tIns="12700" rIns="0" bIns="0" rtlCol="0">
            <a:spAutoFit/>
          </a:bodyPr>
          <a:lstStyle/>
          <a:p>
            <a:pPr marL="12700">
              <a:spcBef>
                <a:spcPts val="100"/>
              </a:spcBef>
            </a:pPr>
            <a:r>
              <a:rPr sz="2400" dirty="0">
                <a:solidFill>
                  <a:srgbClr val="FFFFFF"/>
                </a:solidFill>
                <a:cs typeface="+mn-ea"/>
                <a:sym typeface="+mn-lt"/>
              </a:rPr>
              <a:t>2</a:t>
            </a:r>
            <a:endParaRPr sz="2400">
              <a:cs typeface="+mn-ea"/>
              <a:sym typeface="+mn-lt"/>
            </a:endParaRPr>
          </a:p>
        </p:txBody>
      </p:sp>
      <p:sp>
        <p:nvSpPr>
          <p:cNvPr id="8" name="object 8"/>
          <p:cNvSpPr/>
          <p:nvPr/>
        </p:nvSpPr>
        <p:spPr>
          <a:xfrm>
            <a:off x="4037077" y="3145511"/>
            <a:ext cx="627380" cy="627380"/>
          </a:xfrm>
          <a:custGeom>
            <a:avLst/>
            <a:gdLst/>
            <a:ahLst/>
            <a:cxnLst/>
            <a:rect l="l" t="t" r="r" b="b"/>
            <a:pathLst>
              <a:path w="627379" h="627379">
                <a:moveTo>
                  <a:pt x="313283" y="627062"/>
                </a:moveTo>
                <a:lnTo>
                  <a:pt x="266949" y="623663"/>
                </a:lnTo>
                <a:lnTo>
                  <a:pt x="222723" y="613787"/>
                </a:lnTo>
                <a:lnTo>
                  <a:pt x="181091" y="597921"/>
                </a:lnTo>
                <a:lnTo>
                  <a:pt x="142541" y="576550"/>
                </a:lnTo>
                <a:lnTo>
                  <a:pt x="107560" y="550157"/>
                </a:lnTo>
                <a:lnTo>
                  <a:pt x="76637" y="519229"/>
                </a:lnTo>
                <a:lnTo>
                  <a:pt x="50323" y="484365"/>
                </a:lnTo>
                <a:lnTo>
                  <a:pt x="28984" y="445876"/>
                </a:lnTo>
                <a:lnTo>
                  <a:pt x="13159" y="404323"/>
                </a:lnTo>
                <a:lnTo>
                  <a:pt x="3336" y="360191"/>
                </a:lnTo>
                <a:lnTo>
                  <a:pt x="0" y="313969"/>
                </a:lnTo>
                <a:lnTo>
                  <a:pt x="3336" y="267529"/>
                </a:lnTo>
                <a:lnTo>
                  <a:pt x="13159" y="223219"/>
                </a:lnTo>
                <a:lnTo>
                  <a:pt x="28984" y="181523"/>
                </a:lnTo>
                <a:lnTo>
                  <a:pt x="50323" y="142923"/>
                </a:lnTo>
                <a:lnTo>
                  <a:pt x="76691" y="107902"/>
                </a:lnTo>
                <a:lnTo>
                  <a:pt x="107658" y="76903"/>
                </a:lnTo>
                <a:lnTo>
                  <a:pt x="142608" y="50511"/>
                </a:lnTo>
                <a:lnTo>
                  <a:pt x="181131" y="29140"/>
                </a:lnTo>
                <a:lnTo>
                  <a:pt x="222742" y="13274"/>
                </a:lnTo>
                <a:lnTo>
                  <a:pt x="266955" y="3399"/>
                </a:lnTo>
                <a:lnTo>
                  <a:pt x="313283" y="0"/>
                </a:lnTo>
                <a:lnTo>
                  <a:pt x="359614" y="3399"/>
                </a:lnTo>
                <a:lnTo>
                  <a:pt x="403839" y="13277"/>
                </a:lnTo>
                <a:lnTo>
                  <a:pt x="445472" y="29149"/>
                </a:lnTo>
                <a:lnTo>
                  <a:pt x="484028" y="50532"/>
                </a:lnTo>
                <a:lnTo>
                  <a:pt x="519019" y="76945"/>
                </a:lnTo>
                <a:lnTo>
                  <a:pt x="549959" y="107902"/>
                </a:lnTo>
                <a:lnTo>
                  <a:pt x="576296" y="142808"/>
                </a:lnTo>
                <a:lnTo>
                  <a:pt x="597668" y="181352"/>
                </a:lnTo>
                <a:lnTo>
                  <a:pt x="613533" y="222975"/>
                </a:lnTo>
                <a:lnTo>
                  <a:pt x="623409" y="267195"/>
                </a:lnTo>
                <a:lnTo>
                  <a:pt x="626808" y="313524"/>
                </a:lnTo>
                <a:lnTo>
                  <a:pt x="623409" y="359857"/>
                </a:lnTo>
                <a:lnTo>
                  <a:pt x="613533" y="404079"/>
                </a:lnTo>
                <a:lnTo>
                  <a:pt x="597668" y="445705"/>
                </a:lnTo>
                <a:lnTo>
                  <a:pt x="576296" y="484250"/>
                </a:lnTo>
                <a:lnTo>
                  <a:pt x="549905" y="519229"/>
                </a:lnTo>
                <a:lnTo>
                  <a:pt x="518922" y="550199"/>
                </a:lnTo>
                <a:lnTo>
                  <a:pt x="483961" y="576571"/>
                </a:lnTo>
                <a:lnTo>
                  <a:pt x="445432" y="597930"/>
                </a:lnTo>
                <a:lnTo>
                  <a:pt x="403820" y="613790"/>
                </a:lnTo>
                <a:lnTo>
                  <a:pt x="359608" y="623663"/>
                </a:lnTo>
                <a:lnTo>
                  <a:pt x="313283" y="627062"/>
                </a:lnTo>
                <a:close/>
              </a:path>
            </a:pathLst>
          </a:custGeom>
          <a:solidFill>
            <a:srgbClr val="EA542B"/>
          </a:solidFill>
        </p:spPr>
        <p:txBody>
          <a:bodyPr wrap="square" lIns="0" tIns="0" rIns="0" bIns="0" rtlCol="0"/>
          <a:lstStyle/>
          <a:p>
            <a:endParaRPr>
              <a:cs typeface="+mn-ea"/>
              <a:sym typeface="+mn-lt"/>
            </a:endParaRPr>
          </a:p>
        </p:txBody>
      </p:sp>
      <p:sp>
        <p:nvSpPr>
          <p:cNvPr id="9" name="object 9"/>
          <p:cNvSpPr txBox="1"/>
          <p:nvPr/>
        </p:nvSpPr>
        <p:spPr>
          <a:xfrm>
            <a:off x="4252481" y="3248775"/>
            <a:ext cx="194945" cy="382156"/>
          </a:xfrm>
          <a:prstGeom prst="rect">
            <a:avLst/>
          </a:prstGeom>
        </p:spPr>
        <p:txBody>
          <a:bodyPr vert="horz" wrap="square" lIns="0" tIns="12700" rIns="0" bIns="0" rtlCol="0">
            <a:spAutoFit/>
          </a:bodyPr>
          <a:lstStyle/>
          <a:p>
            <a:pPr marL="12700">
              <a:spcBef>
                <a:spcPts val="100"/>
              </a:spcBef>
            </a:pPr>
            <a:r>
              <a:rPr sz="2400" dirty="0">
                <a:solidFill>
                  <a:srgbClr val="FFFFFF"/>
                </a:solidFill>
                <a:cs typeface="+mn-ea"/>
                <a:sym typeface="+mn-lt"/>
              </a:rPr>
              <a:t>3</a:t>
            </a:r>
            <a:endParaRPr sz="2400">
              <a:cs typeface="+mn-ea"/>
              <a:sym typeface="+mn-lt"/>
            </a:endParaRPr>
          </a:p>
        </p:txBody>
      </p:sp>
      <p:sp>
        <p:nvSpPr>
          <p:cNvPr id="10" name="object 10"/>
          <p:cNvSpPr txBox="1"/>
          <p:nvPr/>
        </p:nvSpPr>
        <p:spPr>
          <a:xfrm>
            <a:off x="4742624" y="1505255"/>
            <a:ext cx="6323965" cy="258404"/>
          </a:xfrm>
          <a:prstGeom prst="rect">
            <a:avLst/>
          </a:prstGeom>
        </p:spPr>
        <p:txBody>
          <a:bodyPr vert="horz" wrap="square" lIns="0" tIns="12065" rIns="0" bIns="0" rtlCol="0">
            <a:spAutoFit/>
          </a:bodyPr>
          <a:lstStyle/>
          <a:p>
            <a:pPr marL="12700">
              <a:spcBef>
                <a:spcPts val="95"/>
              </a:spcBef>
            </a:pPr>
            <a:r>
              <a:rPr sz="1600" dirty="0">
                <a:solidFill>
                  <a:srgbClr val="394653"/>
                </a:solidFill>
                <a:cs typeface="+mn-ea"/>
                <a:sym typeface="+mn-lt"/>
              </a:rPr>
              <a:t>穿紧身防护服，袖口不要敞开。留长发的，要戴防护帽。操作时不能</a:t>
            </a:r>
            <a:r>
              <a:rPr sz="1600" spc="-5" dirty="0">
                <a:solidFill>
                  <a:srgbClr val="394653"/>
                </a:solidFill>
                <a:cs typeface="+mn-ea"/>
                <a:sym typeface="+mn-lt"/>
              </a:rPr>
              <a:t>使</a:t>
            </a:r>
            <a:endParaRPr sz="1600">
              <a:cs typeface="+mn-ea"/>
              <a:sym typeface="+mn-lt"/>
            </a:endParaRPr>
          </a:p>
        </p:txBody>
      </p:sp>
      <p:sp>
        <p:nvSpPr>
          <p:cNvPr id="11" name="object 11"/>
          <p:cNvSpPr txBox="1"/>
          <p:nvPr/>
        </p:nvSpPr>
        <p:spPr>
          <a:xfrm>
            <a:off x="4742624" y="1749095"/>
            <a:ext cx="6120765" cy="258404"/>
          </a:xfrm>
          <a:prstGeom prst="rect">
            <a:avLst/>
          </a:prstGeom>
        </p:spPr>
        <p:txBody>
          <a:bodyPr vert="horz" wrap="square" lIns="0" tIns="12065" rIns="0" bIns="0" rtlCol="0">
            <a:spAutoFit/>
          </a:bodyPr>
          <a:lstStyle/>
          <a:p>
            <a:pPr marL="12700">
              <a:spcBef>
                <a:spcPts val="95"/>
              </a:spcBef>
            </a:pPr>
            <a:r>
              <a:rPr sz="1600" dirty="0">
                <a:solidFill>
                  <a:srgbClr val="394653"/>
                </a:solidFill>
                <a:cs typeface="+mn-ea"/>
                <a:sym typeface="+mn-lt"/>
              </a:rPr>
              <a:t>用手套，以防高速运转的部件绞缠手套而把手带入机械，造成伤害</a:t>
            </a:r>
            <a:r>
              <a:rPr sz="1600" spc="-5" dirty="0">
                <a:solidFill>
                  <a:srgbClr val="394653"/>
                </a:solidFill>
                <a:cs typeface="+mn-ea"/>
                <a:sym typeface="+mn-lt"/>
              </a:rPr>
              <a:t>。</a:t>
            </a:r>
            <a:endParaRPr sz="1600">
              <a:cs typeface="+mn-ea"/>
              <a:sym typeface="+mn-lt"/>
            </a:endParaRPr>
          </a:p>
        </p:txBody>
      </p:sp>
      <p:sp>
        <p:nvSpPr>
          <p:cNvPr id="12" name="object 12"/>
          <p:cNvSpPr txBox="1"/>
          <p:nvPr/>
        </p:nvSpPr>
        <p:spPr>
          <a:xfrm>
            <a:off x="4742624" y="2198965"/>
            <a:ext cx="6323965" cy="708014"/>
          </a:xfrm>
          <a:prstGeom prst="rect">
            <a:avLst/>
          </a:prstGeom>
        </p:spPr>
        <p:txBody>
          <a:bodyPr vert="horz" wrap="square" lIns="0" tIns="12700" rIns="0" bIns="0" rtlCol="0">
            <a:spAutoFit/>
          </a:bodyPr>
          <a:lstStyle/>
          <a:p>
            <a:pPr marL="12700" marR="5080">
              <a:lnSpc>
                <a:spcPct val="150000"/>
              </a:lnSpc>
              <a:spcBef>
                <a:spcPts val="100"/>
              </a:spcBef>
            </a:pPr>
            <a:r>
              <a:rPr sz="1600" dirty="0">
                <a:solidFill>
                  <a:srgbClr val="394653"/>
                </a:solidFill>
                <a:cs typeface="+mn-ea"/>
                <a:sym typeface="+mn-lt"/>
              </a:rPr>
              <a:t>在机床主轴上装卸卡盘时，应在停机后进行，不可用电动机的力量切</a:t>
            </a:r>
            <a:r>
              <a:rPr sz="1600" spc="-5" dirty="0">
                <a:solidFill>
                  <a:srgbClr val="394653"/>
                </a:solidFill>
                <a:cs typeface="+mn-ea"/>
                <a:sym typeface="+mn-lt"/>
              </a:rPr>
              <a:t>下 </a:t>
            </a:r>
            <a:r>
              <a:rPr sz="1600" dirty="0">
                <a:solidFill>
                  <a:srgbClr val="394653"/>
                </a:solidFill>
                <a:cs typeface="+mn-ea"/>
                <a:sym typeface="+mn-lt"/>
              </a:rPr>
              <a:t>卡盘</a:t>
            </a:r>
            <a:r>
              <a:rPr sz="1600" spc="-5" dirty="0">
                <a:solidFill>
                  <a:srgbClr val="394653"/>
                </a:solidFill>
                <a:cs typeface="+mn-ea"/>
                <a:sym typeface="+mn-lt"/>
              </a:rPr>
              <a:t>。</a:t>
            </a:r>
            <a:endParaRPr sz="1600">
              <a:cs typeface="+mn-ea"/>
              <a:sym typeface="+mn-lt"/>
            </a:endParaRPr>
          </a:p>
        </p:txBody>
      </p:sp>
      <p:sp>
        <p:nvSpPr>
          <p:cNvPr id="13" name="object 13"/>
          <p:cNvSpPr txBox="1"/>
          <p:nvPr/>
        </p:nvSpPr>
        <p:spPr>
          <a:xfrm>
            <a:off x="4742624" y="3333204"/>
            <a:ext cx="5714365" cy="258404"/>
          </a:xfrm>
          <a:prstGeom prst="rect">
            <a:avLst/>
          </a:prstGeom>
        </p:spPr>
        <p:txBody>
          <a:bodyPr vert="horz" wrap="square" lIns="0" tIns="12065" rIns="0" bIns="0" rtlCol="0">
            <a:spAutoFit/>
          </a:bodyPr>
          <a:lstStyle/>
          <a:p>
            <a:pPr marL="12700">
              <a:spcBef>
                <a:spcPts val="95"/>
              </a:spcBef>
            </a:pPr>
            <a:r>
              <a:rPr sz="1600" dirty="0">
                <a:solidFill>
                  <a:srgbClr val="394653"/>
                </a:solidFill>
                <a:cs typeface="+mn-ea"/>
                <a:sym typeface="+mn-lt"/>
              </a:rPr>
              <a:t>车削形状不规则的工件时，应装平衡块，并试转平衡后再切削</a:t>
            </a:r>
            <a:r>
              <a:rPr sz="1600" spc="-5" dirty="0">
                <a:solidFill>
                  <a:srgbClr val="394653"/>
                </a:solidFill>
                <a:cs typeface="+mn-ea"/>
                <a:sym typeface="+mn-lt"/>
              </a:rPr>
              <a:t>。</a:t>
            </a:r>
            <a:endParaRPr sz="1600">
              <a:cs typeface="+mn-ea"/>
              <a:sym typeface="+mn-lt"/>
            </a:endParaRPr>
          </a:p>
        </p:txBody>
      </p:sp>
      <p:sp>
        <p:nvSpPr>
          <p:cNvPr id="14" name="object 14"/>
          <p:cNvSpPr/>
          <p:nvPr/>
        </p:nvSpPr>
        <p:spPr>
          <a:xfrm>
            <a:off x="4037077" y="3975469"/>
            <a:ext cx="627380" cy="627380"/>
          </a:xfrm>
          <a:custGeom>
            <a:avLst/>
            <a:gdLst/>
            <a:ahLst/>
            <a:cxnLst/>
            <a:rect l="l" t="t" r="r" b="b"/>
            <a:pathLst>
              <a:path w="627379" h="627379">
                <a:moveTo>
                  <a:pt x="313283" y="627062"/>
                </a:moveTo>
                <a:lnTo>
                  <a:pt x="266950" y="623662"/>
                </a:lnTo>
                <a:lnTo>
                  <a:pt x="222730" y="613785"/>
                </a:lnTo>
                <a:lnTo>
                  <a:pt x="181108" y="597912"/>
                </a:lnTo>
                <a:lnTo>
                  <a:pt x="142570" y="576528"/>
                </a:lnTo>
                <a:lnTo>
                  <a:pt x="107602" y="550114"/>
                </a:lnTo>
                <a:lnTo>
                  <a:pt x="76691" y="519155"/>
                </a:lnTo>
                <a:lnTo>
                  <a:pt x="50323" y="484132"/>
                </a:lnTo>
                <a:lnTo>
                  <a:pt x="28984" y="445529"/>
                </a:lnTo>
                <a:lnTo>
                  <a:pt x="13159" y="403829"/>
                </a:lnTo>
                <a:lnTo>
                  <a:pt x="3336" y="359514"/>
                </a:lnTo>
                <a:lnTo>
                  <a:pt x="0" y="313067"/>
                </a:lnTo>
                <a:lnTo>
                  <a:pt x="3336" y="266851"/>
                </a:lnTo>
                <a:lnTo>
                  <a:pt x="13159" y="222725"/>
                </a:lnTo>
                <a:lnTo>
                  <a:pt x="28984" y="181176"/>
                </a:lnTo>
                <a:lnTo>
                  <a:pt x="50323" y="142690"/>
                </a:lnTo>
                <a:lnTo>
                  <a:pt x="76691" y="107756"/>
                </a:lnTo>
                <a:lnTo>
                  <a:pt x="107602" y="76860"/>
                </a:lnTo>
                <a:lnTo>
                  <a:pt x="142570" y="50489"/>
                </a:lnTo>
                <a:lnTo>
                  <a:pt x="181108" y="29131"/>
                </a:lnTo>
                <a:lnTo>
                  <a:pt x="222730" y="13271"/>
                </a:lnTo>
                <a:lnTo>
                  <a:pt x="266950" y="3399"/>
                </a:lnTo>
                <a:lnTo>
                  <a:pt x="313283" y="0"/>
                </a:lnTo>
                <a:lnTo>
                  <a:pt x="359613" y="3399"/>
                </a:lnTo>
                <a:lnTo>
                  <a:pt x="403832" y="13274"/>
                </a:lnTo>
                <a:lnTo>
                  <a:pt x="445456" y="29140"/>
                </a:lnTo>
                <a:lnTo>
                  <a:pt x="483999" y="50512"/>
                </a:lnTo>
                <a:lnTo>
                  <a:pt x="518977" y="76904"/>
                </a:lnTo>
                <a:lnTo>
                  <a:pt x="549905" y="107832"/>
                </a:lnTo>
                <a:lnTo>
                  <a:pt x="576296" y="142812"/>
                </a:lnTo>
                <a:lnTo>
                  <a:pt x="597668" y="181356"/>
                </a:lnTo>
                <a:lnTo>
                  <a:pt x="613533" y="222982"/>
                </a:lnTo>
                <a:lnTo>
                  <a:pt x="623409" y="267204"/>
                </a:lnTo>
                <a:lnTo>
                  <a:pt x="626808" y="313537"/>
                </a:lnTo>
                <a:lnTo>
                  <a:pt x="623409" y="359867"/>
                </a:lnTo>
                <a:lnTo>
                  <a:pt x="613533" y="404086"/>
                </a:lnTo>
                <a:lnTo>
                  <a:pt x="597668" y="445710"/>
                </a:lnTo>
                <a:lnTo>
                  <a:pt x="576296" y="484253"/>
                </a:lnTo>
                <a:lnTo>
                  <a:pt x="549905" y="519231"/>
                </a:lnTo>
                <a:lnTo>
                  <a:pt x="518977" y="550159"/>
                </a:lnTo>
                <a:lnTo>
                  <a:pt x="483999" y="576550"/>
                </a:lnTo>
                <a:lnTo>
                  <a:pt x="445456" y="597922"/>
                </a:lnTo>
                <a:lnTo>
                  <a:pt x="403832" y="613787"/>
                </a:lnTo>
                <a:lnTo>
                  <a:pt x="359613" y="623663"/>
                </a:lnTo>
                <a:lnTo>
                  <a:pt x="313283" y="627062"/>
                </a:lnTo>
                <a:close/>
              </a:path>
            </a:pathLst>
          </a:custGeom>
          <a:solidFill>
            <a:srgbClr val="394653"/>
          </a:solidFill>
        </p:spPr>
        <p:txBody>
          <a:bodyPr wrap="square" lIns="0" tIns="0" rIns="0" bIns="0" rtlCol="0"/>
          <a:lstStyle/>
          <a:p>
            <a:endParaRPr>
              <a:cs typeface="+mn-ea"/>
              <a:sym typeface="+mn-lt"/>
            </a:endParaRPr>
          </a:p>
        </p:txBody>
      </p:sp>
      <p:sp>
        <p:nvSpPr>
          <p:cNvPr id="15" name="object 15"/>
          <p:cNvSpPr txBox="1"/>
          <p:nvPr/>
        </p:nvSpPr>
        <p:spPr>
          <a:xfrm>
            <a:off x="4252481" y="4078733"/>
            <a:ext cx="194945" cy="382156"/>
          </a:xfrm>
          <a:prstGeom prst="rect">
            <a:avLst/>
          </a:prstGeom>
        </p:spPr>
        <p:txBody>
          <a:bodyPr vert="horz" wrap="square" lIns="0" tIns="12700" rIns="0" bIns="0" rtlCol="0">
            <a:spAutoFit/>
          </a:bodyPr>
          <a:lstStyle/>
          <a:p>
            <a:pPr marL="12700">
              <a:spcBef>
                <a:spcPts val="100"/>
              </a:spcBef>
            </a:pPr>
            <a:r>
              <a:rPr sz="2400" dirty="0">
                <a:solidFill>
                  <a:srgbClr val="FFFFFF"/>
                </a:solidFill>
                <a:cs typeface="+mn-ea"/>
                <a:sym typeface="+mn-lt"/>
              </a:rPr>
              <a:t>4</a:t>
            </a:r>
            <a:endParaRPr sz="2400">
              <a:cs typeface="+mn-ea"/>
              <a:sym typeface="+mn-lt"/>
            </a:endParaRPr>
          </a:p>
        </p:txBody>
      </p:sp>
      <p:sp>
        <p:nvSpPr>
          <p:cNvPr id="16" name="object 16"/>
          <p:cNvSpPr/>
          <p:nvPr/>
        </p:nvSpPr>
        <p:spPr>
          <a:xfrm>
            <a:off x="4037077" y="4805439"/>
            <a:ext cx="627380" cy="627380"/>
          </a:xfrm>
          <a:custGeom>
            <a:avLst/>
            <a:gdLst/>
            <a:ahLst/>
            <a:cxnLst/>
            <a:rect l="l" t="t" r="r" b="b"/>
            <a:pathLst>
              <a:path w="627379" h="627379">
                <a:moveTo>
                  <a:pt x="313283" y="627062"/>
                </a:moveTo>
                <a:lnTo>
                  <a:pt x="266950" y="623663"/>
                </a:lnTo>
                <a:lnTo>
                  <a:pt x="222728" y="613787"/>
                </a:lnTo>
                <a:lnTo>
                  <a:pt x="181102" y="597921"/>
                </a:lnTo>
                <a:lnTo>
                  <a:pt x="142560" y="576550"/>
                </a:lnTo>
                <a:lnTo>
                  <a:pt x="107588" y="550157"/>
                </a:lnTo>
                <a:lnTo>
                  <a:pt x="76673" y="519229"/>
                </a:lnTo>
                <a:lnTo>
                  <a:pt x="50301" y="484250"/>
                </a:lnTo>
                <a:lnTo>
                  <a:pt x="28961" y="445705"/>
                </a:lnTo>
                <a:lnTo>
                  <a:pt x="13141" y="404079"/>
                </a:lnTo>
                <a:lnTo>
                  <a:pt x="3336" y="359972"/>
                </a:lnTo>
                <a:lnTo>
                  <a:pt x="0" y="313677"/>
                </a:lnTo>
                <a:lnTo>
                  <a:pt x="3336" y="267309"/>
                </a:lnTo>
                <a:lnTo>
                  <a:pt x="13159" y="223059"/>
                </a:lnTo>
                <a:lnTo>
                  <a:pt x="29016" y="181352"/>
                </a:lnTo>
                <a:lnTo>
                  <a:pt x="50353" y="142808"/>
                </a:lnTo>
                <a:lnTo>
                  <a:pt x="76716" y="107830"/>
                </a:lnTo>
                <a:lnTo>
                  <a:pt x="107621" y="76903"/>
                </a:lnTo>
                <a:lnTo>
                  <a:pt x="142583" y="50511"/>
                </a:lnTo>
                <a:lnTo>
                  <a:pt x="181116" y="29140"/>
                </a:lnTo>
                <a:lnTo>
                  <a:pt x="222734" y="13274"/>
                </a:lnTo>
                <a:lnTo>
                  <a:pt x="266952" y="3399"/>
                </a:lnTo>
                <a:lnTo>
                  <a:pt x="313283" y="0"/>
                </a:lnTo>
                <a:lnTo>
                  <a:pt x="359613" y="3399"/>
                </a:lnTo>
                <a:lnTo>
                  <a:pt x="403834" y="13275"/>
                </a:lnTo>
                <a:lnTo>
                  <a:pt x="445461" y="29143"/>
                </a:lnTo>
                <a:lnTo>
                  <a:pt x="484009" y="50518"/>
                </a:lnTo>
                <a:lnTo>
                  <a:pt x="518991" y="76917"/>
                </a:lnTo>
                <a:lnTo>
                  <a:pt x="549923" y="107855"/>
                </a:lnTo>
                <a:lnTo>
                  <a:pt x="576318" y="142848"/>
                </a:lnTo>
                <a:lnTo>
                  <a:pt x="597690" y="181410"/>
                </a:lnTo>
                <a:lnTo>
                  <a:pt x="613552" y="223059"/>
                </a:lnTo>
                <a:lnTo>
                  <a:pt x="623409" y="267195"/>
                </a:lnTo>
                <a:lnTo>
                  <a:pt x="626808" y="313524"/>
                </a:lnTo>
                <a:lnTo>
                  <a:pt x="623409" y="359857"/>
                </a:lnTo>
                <a:lnTo>
                  <a:pt x="613533" y="404079"/>
                </a:lnTo>
                <a:lnTo>
                  <a:pt x="597635" y="445764"/>
                </a:lnTo>
                <a:lnTo>
                  <a:pt x="576267" y="484289"/>
                </a:lnTo>
                <a:lnTo>
                  <a:pt x="549880" y="519254"/>
                </a:lnTo>
                <a:lnTo>
                  <a:pt x="518958" y="550172"/>
                </a:lnTo>
                <a:lnTo>
                  <a:pt x="483986" y="576557"/>
                </a:lnTo>
                <a:lnTo>
                  <a:pt x="445448" y="597925"/>
                </a:lnTo>
                <a:lnTo>
                  <a:pt x="403828" y="613788"/>
                </a:lnTo>
                <a:lnTo>
                  <a:pt x="359611" y="623663"/>
                </a:lnTo>
                <a:lnTo>
                  <a:pt x="313283" y="627062"/>
                </a:lnTo>
                <a:close/>
              </a:path>
            </a:pathLst>
          </a:custGeom>
          <a:solidFill>
            <a:srgbClr val="00929F"/>
          </a:solidFill>
        </p:spPr>
        <p:txBody>
          <a:bodyPr wrap="square" lIns="0" tIns="0" rIns="0" bIns="0" rtlCol="0"/>
          <a:lstStyle/>
          <a:p>
            <a:endParaRPr>
              <a:cs typeface="+mn-ea"/>
              <a:sym typeface="+mn-lt"/>
            </a:endParaRPr>
          </a:p>
        </p:txBody>
      </p:sp>
      <p:sp>
        <p:nvSpPr>
          <p:cNvPr id="17" name="object 17"/>
          <p:cNvSpPr txBox="1"/>
          <p:nvPr/>
        </p:nvSpPr>
        <p:spPr>
          <a:xfrm>
            <a:off x="4252481" y="4908703"/>
            <a:ext cx="194945" cy="382156"/>
          </a:xfrm>
          <a:prstGeom prst="rect">
            <a:avLst/>
          </a:prstGeom>
        </p:spPr>
        <p:txBody>
          <a:bodyPr vert="horz" wrap="square" lIns="0" tIns="12700" rIns="0" bIns="0" rtlCol="0">
            <a:spAutoFit/>
          </a:bodyPr>
          <a:lstStyle/>
          <a:p>
            <a:pPr marL="12700">
              <a:spcBef>
                <a:spcPts val="100"/>
              </a:spcBef>
            </a:pPr>
            <a:r>
              <a:rPr sz="2400" dirty="0">
                <a:solidFill>
                  <a:srgbClr val="FFFFFF"/>
                </a:solidFill>
                <a:cs typeface="+mn-ea"/>
                <a:sym typeface="+mn-lt"/>
              </a:rPr>
              <a:t>5</a:t>
            </a:r>
            <a:endParaRPr sz="2400">
              <a:cs typeface="+mn-ea"/>
              <a:sym typeface="+mn-lt"/>
            </a:endParaRPr>
          </a:p>
        </p:txBody>
      </p:sp>
      <p:sp>
        <p:nvSpPr>
          <p:cNvPr id="18" name="object 18"/>
          <p:cNvSpPr/>
          <p:nvPr/>
        </p:nvSpPr>
        <p:spPr>
          <a:xfrm>
            <a:off x="4037077" y="5636273"/>
            <a:ext cx="627380" cy="627380"/>
          </a:xfrm>
          <a:custGeom>
            <a:avLst/>
            <a:gdLst/>
            <a:ahLst/>
            <a:cxnLst/>
            <a:rect l="l" t="t" r="r" b="b"/>
            <a:pathLst>
              <a:path w="627379" h="627379">
                <a:moveTo>
                  <a:pt x="313283" y="627062"/>
                </a:moveTo>
                <a:lnTo>
                  <a:pt x="266950" y="623662"/>
                </a:lnTo>
                <a:lnTo>
                  <a:pt x="222730" y="613787"/>
                </a:lnTo>
                <a:lnTo>
                  <a:pt x="181108" y="597919"/>
                </a:lnTo>
                <a:lnTo>
                  <a:pt x="142570" y="576545"/>
                </a:lnTo>
                <a:lnTo>
                  <a:pt x="107602" y="550148"/>
                </a:lnTo>
                <a:lnTo>
                  <a:pt x="76691" y="519213"/>
                </a:lnTo>
                <a:lnTo>
                  <a:pt x="50323" y="484224"/>
                </a:lnTo>
                <a:lnTo>
                  <a:pt x="28984" y="445666"/>
                </a:lnTo>
                <a:lnTo>
                  <a:pt x="13159" y="404023"/>
                </a:lnTo>
                <a:lnTo>
                  <a:pt x="3336" y="359781"/>
                </a:lnTo>
                <a:lnTo>
                  <a:pt x="0" y="313423"/>
                </a:lnTo>
                <a:lnTo>
                  <a:pt x="3336" y="267118"/>
                </a:lnTo>
                <a:lnTo>
                  <a:pt x="13159" y="222920"/>
                </a:lnTo>
                <a:lnTo>
                  <a:pt x="28984" y="181313"/>
                </a:lnTo>
                <a:lnTo>
                  <a:pt x="50323" y="142782"/>
                </a:lnTo>
                <a:lnTo>
                  <a:pt x="76691" y="107814"/>
                </a:lnTo>
                <a:lnTo>
                  <a:pt x="107602" y="76893"/>
                </a:lnTo>
                <a:lnTo>
                  <a:pt x="142570" y="50506"/>
                </a:lnTo>
                <a:lnTo>
                  <a:pt x="181108" y="29138"/>
                </a:lnTo>
                <a:lnTo>
                  <a:pt x="222730" y="13273"/>
                </a:lnTo>
                <a:lnTo>
                  <a:pt x="266950" y="3399"/>
                </a:lnTo>
                <a:lnTo>
                  <a:pt x="313283" y="0"/>
                </a:lnTo>
                <a:lnTo>
                  <a:pt x="359613" y="3399"/>
                </a:lnTo>
                <a:lnTo>
                  <a:pt x="403832" y="13274"/>
                </a:lnTo>
                <a:lnTo>
                  <a:pt x="445456" y="29140"/>
                </a:lnTo>
                <a:lnTo>
                  <a:pt x="483999" y="50511"/>
                </a:lnTo>
                <a:lnTo>
                  <a:pt x="518977" y="76903"/>
                </a:lnTo>
                <a:lnTo>
                  <a:pt x="549905" y="107830"/>
                </a:lnTo>
                <a:lnTo>
                  <a:pt x="576296" y="142808"/>
                </a:lnTo>
                <a:lnTo>
                  <a:pt x="597668" y="181352"/>
                </a:lnTo>
                <a:lnTo>
                  <a:pt x="613533" y="222975"/>
                </a:lnTo>
                <a:lnTo>
                  <a:pt x="623409" y="267195"/>
                </a:lnTo>
                <a:lnTo>
                  <a:pt x="626808" y="313524"/>
                </a:lnTo>
                <a:lnTo>
                  <a:pt x="623409" y="359857"/>
                </a:lnTo>
                <a:lnTo>
                  <a:pt x="613533" y="404079"/>
                </a:lnTo>
                <a:lnTo>
                  <a:pt x="597668" y="445705"/>
                </a:lnTo>
                <a:lnTo>
                  <a:pt x="576296" y="484250"/>
                </a:lnTo>
                <a:lnTo>
                  <a:pt x="549905" y="519229"/>
                </a:lnTo>
                <a:lnTo>
                  <a:pt x="518977" y="550157"/>
                </a:lnTo>
                <a:lnTo>
                  <a:pt x="483999" y="576550"/>
                </a:lnTo>
                <a:lnTo>
                  <a:pt x="445456" y="597921"/>
                </a:lnTo>
                <a:lnTo>
                  <a:pt x="403832" y="613787"/>
                </a:lnTo>
                <a:lnTo>
                  <a:pt x="359613" y="623663"/>
                </a:lnTo>
                <a:lnTo>
                  <a:pt x="313283" y="627062"/>
                </a:lnTo>
                <a:close/>
              </a:path>
            </a:pathLst>
          </a:custGeom>
          <a:solidFill>
            <a:srgbClr val="F6AA25"/>
          </a:solidFill>
        </p:spPr>
        <p:txBody>
          <a:bodyPr wrap="square" lIns="0" tIns="0" rIns="0" bIns="0" rtlCol="0"/>
          <a:lstStyle/>
          <a:p>
            <a:endParaRPr>
              <a:cs typeface="+mn-ea"/>
              <a:sym typeface="+mn-lt"/>
            </a:endParaRPr>
          </a:p>
        </p:txBody>
      </p:sp>
      <p:sp>
        <p:nvSpPr>
          <p:cNvPr id="19" name="object 19"/>
          <p:cNvSpPr txBox="1"/>
          <p:nvPr/>
        </p:nvSpPr>
        <p:spPr>
          <a:xfrm>
            <a:off x="4252481" y="5739537"/>
            <a:ext cx="194945" cy="382156"/>
          </a:xfrm>
          <a:prstGeom prst="rect">
            <a:avLst/>
          </a:prstGeom>
        </p:spPr>
        <p:txBody>
          <a:bodyPr vert="horz" wrap="square" lIns="0" tIns="12700" rIns="0" bIns="0" rtlCol="0">
            <a:spAutoFit/>
          </a:bodyPr>
          <a:lstStyle/>
          <a:p>
            <a:pPr marL="12700">
              <a:spcBef>
                <a:spcPts val="100"/>
              </a:spcBef>
            </a:pPr>
            <a:r>
              <a:rPr sz="2400" dirty="0">
                <a:solidFill>
                  <a:srgbClr val="FFFFFF"/>
                </a:solidFill>
                <a:cs typeface="+mn-ea"/>
                <a:sym typeface="+mn-lt"/>
              </a:rPr>
              <a:t>6</a:t>
            </a:r>
            <a:endParaRPr sz="2400">
              <a:cs typeface="+mn-ea"/>
              <a:sym typeface="+mn-lt"/>
            </a:endParaRPr>
          </a:p>
        </p:txBody>
      </p:sp>
      <p:sp>
        <p:nvSpPr>
          <p:cNvPr id="20" name="object 20"/>
          <p:cNvSpPr txBox="1"/>
          <p:nvPr/>
        </p:nvSpPr>
        <p:spPr>
          <a:xfrm>
            <a:off x="4742625" y="3859200"/>
            <a:ext cx="6611620" cy="708014"/>
          </a:xfrm>
          <a:prstGeom prst="rect">
            <a:avLst/>
          </a:prstGeom>
        </p:spPr>
        <p:txBody>
          <a:bodyPr vert="horz" wrap="square" lIns="0" tIns="12700" rIns="0" bIns="0" rtlCol="0">
            <a:spAutoFit/>
          </a:bodyPr>
          <a:lstStyle/>
          <a:p>
            <a:pPr marL="12700" marR="5080">
              <a:lnSpc>
                <a:spcPct val="150000"/>
              </a:lnSpc>
              <a:spcBef>
                <a:spcPts val="100"/>
              </a:spcBef>
            </a:pPr>
            <a:r>
              <a:rPr sz="1600" dirty="0">
                <a:solidFill>
                  <a:srgbClr val="394653"/>
                </a:solidFill>
                <a:cs typeface="+mn-ea"/>
                <a:sym typeface="+mn-lt"/>
              </a:rPr>
              <a:t>刀具装夹要牢靠，刀头伸出部分不要超出刀体高度的</a:t>
            </a:r>
            <a:r>
              <a:rPr sz="1600" spc="-5" dirty="0">
                <a:solidFill>
                  <a:srgbClr val="394653"/>
                </a:solidFill>
                <a:cs typeface="+mn-ea"/>
                <a:sym typeface="+mn-lt"/>
              </a:rPr>
              <a:t>1.5</a:t>
            </a:r>
            <a:r>
              <a:rPr sz="1600" dirty="0">
                <a:solidFill>
                  <a:srgbClr val="394653"/>
                </a:solidFill>
                <a:cs typeface="+mn-ea"/>
                <a:sym typeface="+mn-lt"/>
              </a:rPr>
              <a:t>倍，垫片的形状</a:t>
            </a:r>
            <a:r>
              <a:rPr sz="1600" spc="-5" dirty="0">
                <a:solidFill>
                  <a:srgbClr val="394653"/>
                </a:solidFill>
                <a:cs typeface="+mn-ea"/>
                <a:sym typeface="+mn-lt"/>
              </a:rPr>
              <a:t>、 </a:t>
            </a:r>
            <a:r>
              <a:rPr sz="1600" dirty="0">
                <a:solidFill>
                  <a:srgbClr val="394653"/>
                </a:solidFill>
                <a:cs typeface="+mn-ea"/>
                <a:sym typeface="+mn-lt"/>
              </a:rPr>
              <a:t>尺寸应与刀体形状、尺寸相一致，垫片应尽可能的少而平</a:t>
            </a:r>
            <a:r>
              <a:rPr sz="1600" spc="-5" dirty="0">
                <a:solidFill>
                  <a:srgbClr val="394653"/>
                </a:solidFill>
                <a:cs typeface="+mn-ea"/>
                <a:sym typeface="+mn-lt"/>
              </a:rPr>
              <a:t>。</a:t>
            </a:r>
            <a:endParaRPr sz="1600">
              <a:cs typeface="+mn-ea"/>
              <a:sym typeface="+mn-lt"/>
            </a:endParaRPr>
          </a:p>
        </p:txBody>
      </p:sp>
      <p:sp>
        <p:nvSpPr>
          <p:cNvPr id="21" name="object 21"/>
          <p:cNvSpPr txBox="1"/>
          <p:nvPr/>
        </p:nvSpPr>
        <p:spPr>
          <a:xfrm>
            <a:off x="4742624" y="4733556"/>
            <a:ext cx="6527165" cy="708014"/>
          </a:xfrm>
          <a:prstGeom prst="rect">
            <a:avLst/>
          </a:prstGeom>
        </p:spPr>
        <p:txBody>
          <a:bodyPr vert="horz" wrap="square" lIns="0" tIns="12700" rIns="0" bIns="0" rtlCol="0">
            <a:spAutoFit/>
          </a:bodyPr>
          <a:lstStyle/>
          <a:p>
            <a:pPr marL="12700" marR="5080">
              <a:lnSpc>
                <a:spcPct val="150000"/>
              </a:lnSpc>
              <a:spcBef>
                <a:spcPts val="100"/>
              </a:spcBef>
            </a:pPr>
            <a:r>
              <a:rPr sz="1600" dirty="0">
                <a:solidFill>
                  <a:srgbClr val="394653"/>
                </a:solidFill>
                <a:cs typeface="+mn-ea"/>
                <a:sym typeface="+mn-lt"/>
              </a:rPr>
              <a:t>除了装有运转中自动测量装置的车床外，其他车床均应停车测量工件，</a:t>
            </a:r>
            <a:r>
              <a:rPr sz="1600" spc="-5" dirty="0">
                <a:solidFill>
                  <a:srgbClr val="394653"/>
                </a:solidFill>
                <a:cs typeface="+mn-ea"/>
                <a:sym typeface="+mn-lt"/>
              </a:rPr>
              <a:t>并 </a:t>
            </a:r>
            <a:r>
              <a:rPr sz="1600" dirty="0">
                <a:solidFill>
                  <a:srgbClr val="394653"/>
                </a:solidFill>
                <a:cs typeface="+mn-ea"/>
                <a:sym typeface="+mn-lt"/>
              </a:rPr>
              <a:t>将刀架移动到安全位置</a:t>
            </a:r>
            <a:r>
              <a:rPr sz="1600" spc="-5" dirty="0">
                <a:solidFill>
                  <a:srgbClr val="394653"/>
                </a:solidFill>
                <a:cs typeface="+mn-ea"/>
                <a:sym typeface="+mn-lt"/>
              </a:rPr>
              <a:t>。</a:t>
            </a:r>
            <a:endParaRPr sz="1600">
              <a:cs typeface="+mn-ea"/>
              <a:sym typeface="+mn-lt"/>
            </a:endParaRPr>
          </a:p>
        </p:txBody>
      </p:sp>
      <p:sp>
        <p:nvSpPr>
          <p:cNvPr id="22" name="object 22"/>
          <p:cNvSpPr txBox="1"/>
          <p:nvPr/>
        </p:nvSpPr>
        <p:spPr>
          <a:xfrm>
            <a:off x="4770006" y="5868683"/>
            <a:ext cx="6323965" cy="258404"/>
          </a:xfrm>
          <a:prstGeom prst="rect">
            <a:avLst/>
          </a:prstGeom>
        </p:spPr>
        <p:txBody>
          <a:bodyPr vert="horz" wrap="square" lIns="0" tIns="12065" rIns="0" bIns="0" rtlCol="0">
            <a:spAutoFit/>
          </a:bodyPr>
          <a:lstStyle/>
          <a:p>
            <a:pPr marL="12700">
              <a:spcBef>
                <a:spcPts val="95"/>
              </a:spcBef>
            </a:pPr>
            <a:r>
              <a:rPr sz="1600" dirty="0">
                <a:solidFill>
                  <a:srgbClr val="394653"/>
                </a:solidFill>
                <a:cs typeface="+mn-ea"/>
                <a:sym typeface="+mn-lt"/>
              </a:rPr>
              <a:t>对切削下来的带状或螺旋装的切削，应用钩子及时清除，不准用手拉</a:t>
            </a:r>
            <a:r>
              <a:rPr sz="1600" spc="-5" dirty="0">
                <a:solidFill>
                  <a:srgbClr val="394653"/>
                </a:solidFill>
                <a:cs typeface="+mn-ea"/>
                <a:sym typeface="+mn-lt"/>
              </a:rPr>
              <a:t>。</a:t>
            </a:r>
            <a:endParaRPr sz="1600">
              <a:cs typeface="+mn-ea"/>
              <a:sym typeface="+mn-lt"/>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16863" y="1658111"/>
            <a:ext cx="10203180" cy="4398264"/>
          </a:xfrm>
          <a:prstGeom prst="rect">
            <a:avLst/>
          </a:prstGeom>
          <a:blipFill>
            <a:blip r:embed="rId2" cstate="print"/>
            <a:stretch>
              <a:fillRect/>
            </a:stretch>
          </a:blipFill>
        </p:spPr>
        <p:txBody>
          <a:bodyPr wrap="square" lIns="0" tIns="0" rIns="0" bIns="0" rtlCol="0"/>
          <a:lstStyle/>
          <a:p>
            <a:endParaRPr>
              <a:cs typeface="+mn-ea"/>
              <a:sym typeface="+mn-lt"/>
            </a:endParaRPr>
          </a:p>
        </p:txBody>
      </p:sp>
      <p:sp>
        <p:nvSpPr>
          <p:cNvPr id="3" name="object 3"/>
          <p:cNvSpPr txBox="1">
            <a:spLocks noGrp="1"/>
          </p:cNvSpPr>
          <p:nvPr>
            <p:ph type="title"/>
          </p:nvPr>
        </p:nvSpPr>
        <p:spPr>
          <a:xfrm>
            <a:off x="912000" y="261000"/>
            <a:ext cx="7218045" cy="627736"/>
          </a:xfrm>
          <a:prstGeom prst="rect">
            <a:avLst/>
          </a:prstGeom>
        </p:spPr>
        <p:txBody>
          <a:bodyPr vert="horz" wrap="square" lIns="0" tIns="12065" rIns="0" bIns="0" rtlCol="0" anchor="ctr" anchorCtr="0">
            <a:spAutoFit/>
          </a:bodyPr>
          <a:lstStyle/>
          <a:p>
            <a:pPr marL="12700">
              <a:spcBef>
                <a:spcPts val="95"/>
              </a:spcBef>
            </a:pPr>
            <a:r>
              <a:rPr i="0" spc="-5" dirty="0" err="1">
                <a:latin typeface="+mn-lt"/>
                <a:ea typeface="+mn-ea"/>
                <a:cs typeface="+mn-ea"/>
                <a:sym typeface="+mn-lt"/>
              </a:rPr>
              <a:t>安全须知</a:t>
            </a:r>
            <a:r>
              <a:rPr i="0" spc="-5" dirty="0">
                <a:latin typeface="+mn-lt"/>
                <a:ea typeface="+mn-ea"/>
                <a:cs typeface="+mn-ea"/>
                <a:sym typeface="+mn-lt"/>
              </a:rPr>
              <a:t>——设备操作</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04900" y="4168141"/>
            <a:ext cx="5212080" cy="2454911"/>
          </a:xfrm>
          <a:custGeom>
            <a:avLst/>
            <a:gdLst/>
            <a:ahLst/>
            <a:cxnLst/>
            <a:rect l="l" t="t" r="r" b="b"/>
            <a:pathLst>
              <a:path w="5212080" h="2454909">
                <a:moveTo>
                  <a:pt x="5047488" y="164592"/>
                </a:moveTo>
                <a:lnTo>
                  <a:pt x="4884420" y="164592"/>
                </a:lnTo>
                <a:lnTo>
                  <a:pt x="4884420" y="0"/>
                </a:lnTo>
                <a:lnTo>
                  <a:pt x="4890914" y="31978"/>
                </a:lnTo>
                <a:lnTo>
                  <a:pt x="4908480" y="58051"/>
                </a:lnTo>
                <a:lnTo>
                  <a:pt x="4934494" y="75609"/>
                </a:lnTo>
                <a:lnTo>
                  <a:pt x="4966335" y="82042"/>
                </a:lnTo>
                <a:lnTo>
                  <a:pt x="5047488" y="82042"/>
                </a:lnTo>
                <a:lnTo>
                  <a:pt x="5047488" y="164592"/>
                </a:lnTo>
                <a:close/>
              </a:path>
              <a:path w="5212080" h="2454909">
                <a:moveTo>
                  <a:pt x="5047488" y="82042"/>
                </a:moveTo>
                <a:lnTo>
                  <a:pt x="4966335" y="82042"/>
                </a:lnTo>
                <a:lnTo>
                  <a:pt x="4998169" y="75609"/>
                </a:lnTo>
                <a:lnTo>
                  <a:pt x="5024099" y="58051"/>
                </a:lnTo>
                <a:lnTo>
                  <a:pt x="5041435" y="31978"/>
                </a:lnTo>
                <a:lnTo>
                  <a:pt x="5047488" y="0"/>
                </a:lnTo>
                <a:lnTo>
                  <a:pt x="5047488" y="82042"/>
                </a:lnTo>
                <a:close/>
              </a:path>
              <a:path w="5212080" h="2454909">
                <a:moveTo>
                  <a:pt x="162915" y="2454402"/>
                </a:moveTo>
                <a:lnTo>
                  <a:pt x="119424" y="2448557"/>
                </a:lnTo>
                <a:lnTo>
                  <a:pt x="80362" y="2432058"/>
                </a:lnTo>
                <a:lnTo>
                  <a:pt x="47310" y="2406457"/>
                </a:lnTo>
                <a:lnTo>
                  <a:pt x="21846" y="2373308"/>
                </a:lnTo>
                <a:lnTo>
                  <a:pt x="5550" y="2334162"/>
                </a:lnTo>
                <a:lnTo>
                  <a:pt x="0" y="2290572"/>
                </a:lnTo>
                <a:lnTo>
                  <a:pt x="25" y="327456"/>
                </a:lnTo>
                <a:lnTo>
                  <a:pt x="5550" y="284083"/>
                </a:lnTo>
                <a:lnTo>
                  <a:pt x="21852" y="244966"/>
                </a:lnTo>
                <a:lnTo>
                  <a:pt x="47329" y="211883"/>
                </a:lnTo>
                <a:lnTo>
                  <a:pt x="80407" y="186410"/>
                </a:lnTo>
                <a:lnTo>
                  <a:pt x="119512" y="170121"/>
                </a:lnTo>
                <a:lnTo>
                  <a:pt x="163068" y="164592"/>
                </a:lnTo>
                <a:lnTo>
                  <a:pt x="5047488" y="164592"/>
                </a:lnTo>
                <a:lnTo>
                  <a:pt x="5091257" y="158430"/>
                </a:lnTo>
                <a:lnTo>
                  <a:pt x="5130534" y="141717"/>
                </a:lnTo>
                <a:lnTo>
                  <a:pt x="5163788" y="115985"/>
                </a:lnTo>
                <a:lnTo>
                  <a:pt x="5189485" y="82767"/>
                </a:lnTo>
                <a:lnTo>
                  <a:pt x="5206093" y="43594"/>
                </a:lnTo>
                <a:lnTo>
                  <a:pt x="5212080" y="0"/>
                </a:lnTo>
                <a:lnTo>
                  <a:pt x="5212080" y="245643"/>
                </a:lnTo>
                <a:lnTo>
                  <a:pt x="244716" y="245643"/>
                </a:lnTo>
                <a:lnTo>
                  <a:pt x="186894" y="269630"/>
                </a:lnTo>
                <a:lnTo>
                  <a:pt x="163108" y="327456"/>
                </a:lnTo>
                <a:lnTo>
                  <a:pt x="163068" y="490727"/>
                </a:lnTo>
                <a:lnTo>
                  <a:pt x="5212080" y="490727"/>
                </a:lnTo>
                <a:lnTo>
                  <a:pt x="5212080" y="1962912"/>
                </a:lnTo>
                <a:lnTo>
                  <a:pt x="5206093" y="2006686"/>
                </a:lnTo>
                <a:lnTo>
                  <a:pt x="5189485" y="2045967"/>
                </a:lnTo>
                <a:lnTo>
                  <a:pt x="5163788" y="2079221"/>
                </a:lnTo>
                <a:lnTo>
                  <a:pt x="5130534" y="2104917"/>
                </a:lnTo>
                <a:lnTo>
                  <a:pt x="5091257" y="2121522"/>
                </a:lnTo>
                <a:lnTo>
                  <a:pt x="5047488" y="2127504"/>
                </a:lnTo>
                <a:lnTo>
                  <a:pt x="326136" y="2127504"/>
                </a:lnTo>
                <a:lnTo>
                  <a:pt x="326136" y="2290572"/>
                </a:lnTo>
                <a:lnTo>
                  <a:pt x="320457" y="2334162"/>
                </a:lnTo>
                <a:lnTo>
                  <a:pt x="304074" y="2373308"/>
                </a:lnTo>
                <a:lnTo>
                  <a:pt x="278558" y="2406457"/>
                </a:lnTo>
                <a:lnTo>
                  <a:pt x="245479" y="2432058"/>
                </a:lnTo>
                <a:lnTo>
                  <a:pt x="206408" y="2448557"/>
                </a:lnTo>
                <a:lnTo>
                  <a:pt x="162915" y="2454402"/>
                </a:lnTo>
                <a:close/>
              </a:path>
              <a:path w="5212080" h="2454909">
                <a:moveTo>
                  <a:pt x="5212080" y="490727"/>
                </a:moveTo>
                <a:lnTo>
                  <a:pt x="163068" y="490727"/>
                </a:lnTo>
                <a:lnTo>
                  <a:pt x="206498" y="485027"/>
                </a:lnTo>
                <a:lnTo>
                  <a:pt x="245539" y="468630"/>
                </a:lnTo>
                <a:lnTo>
                  <a:pt x="278626" y="443106"/>
                </a:lnTo>
                <a:lnTo>
                  <a:pt x="304196" y="410022"/>
                </a:lnTo>
                <a:lnTo>
                  <a:pt x="320685" y="370949"/>
                </a:lnTo>
                <a:lnTo>
                  <a:pt x="326529" y="327456"/>
                </a:lnTo>
                <a:lnTo>
                  <a:pt x="320100" y="295610"/>
                </a:lnTo>
                <a:lnTo>
                  <a:pt x="302567" y="269605"/>
                </a:lnTo>
                <a:lnTo>
                  <a:pt x="276562" y="252072"/>
                </a:lnTo>
                <a:lnTo>
                  <a:pt x="244716" y="245643"/>
                </a:lnTo>
                <a:lnTo>
                  <a:pt x="5212080" y="245643"/>
                </a:lnTo>
                <a:lnTo>
                  <a:pt x="5212080" y="490727"/>
                </a:lnTo>
                <a:close/>
              </a:path>
            </a:pathLst>
          </a:custGeom>
          <a:solidFill>
            <a:srgbClr val="EA542B"/>
          </a:solidFill>
        </p:spPr>
        <p:txBody>
          <a:bodyPr wrap="square" lIns="0" tIns="0" rIns="0" bIns="0" rtlCol="0"/>
          <a:lstStyle/>
          <a:p>
            <a:endParaRPr>
              <a:cs typeface="+mn-ea"/>
              <a:sym typeface="+mn-lt"/>
            </a:endParaRPr>
          </a:p>
        </p:txBody>
      </p:sp>
      <p:sp>
        <p:nvSpPr>
          <p:cNvPr id="3" name="object 3"/>
          <p:cNvSpPr/>
          <p:nvPr/>
        </p:nvSpPr>
        <p:spPr>
          <a:xfrm>
            <a:off x="1264919" y="4002023"/>
            <a:ext cx="5055108" cy="659892"/>
          </a:xfrm>
          <a:prstGeom prst="rect">
            <a:avLst/>
          </a:prstGeom>
          <a:blipFill>
            <a:blip r:embed="rId2" cstate="print"/>
            <a:stretch>
              <a:fillRect/>
            </a:stretch>
          </a:blipFill>
        </p:spPr>
        <p:txBody>
          <a:bodyPr wrap="square" lIns="0" tIns="0" rIns="0" bIns="0" rtlCol="0"/>
          <a:lstStyle/>
          <a:p>
            <a:endParaRPr>
              <a:cs typeface="+mn-ea"/>
              <a:sym typeface="+mn-lt"/>
            </a:endParaRPr>
          </a:p>
        </p:txBody>
      </p:sp>
      <p:sp>
        <p:nvSpPr>
          <p:cNvPr id="4" name="object 4"/>
          <p:cNvSpPr/>
          <p:nvPr/>
        </p:nvSpPr>
        <p:spPr>
          <a:xfrm>
            <a:off x="1097853" y="3998418"/>
            <a:ext cx="5225415" cy="2628900"/>
          </a:xfrm>
          <a:custGeom>
            <a:avLst/>
            <a:gdLst/>
            <a:ahLst/>
            <a:cxnLst/>
            <a:rect l="l" t="t" r="r" b="b"/>
            <a:pathLst>
              <a:path w="5225415" h="2628900">
                <a:moveTo>
                  <a:pt x="5046929" y="12700"/>
                </a:moveTo>
                <a:lnTo>
                  <a:pt x="4988890" y="12700"/>
                </a:lnTo>
                <a:lnTo>
                  <a:pt x="4996903" y="0"/>
                </a:lnTo>
                <a:lnTo>
                  <a:pt x="5055031" y="0"/>
                </a:lnTo>
                <a:lnTo>
                  <a:pt x="5055190" y="239"/>
                </a:lnTo>
                <a:lnTo>
                  <a:pt x="5046929" y="12700"/>
                </a:lnTo>
                <a:close/>
              </a:path>
              <a:path w="5225415" h="2628900">
                <a:moveTo>
                  <a:pt x="5055190" y="239"/>
                </a:moveTo>
                <a:lnTo>
                  <a:pt x="5055031" y="0"/>
                </a:lnTo>
                <a:lnTo>
                  <a:pt x="5055349" y="0"/>
                </a:lnTo>
                <a:lnTo>
                  <a:pt x="5055190" y="239"/>
                </a:lnTo>
                <a:close/>
              </a:path>
              <a:path w="5225415" h="2628900">
                <a:moveTo>
                  <a:pt x="5121490" y="12700"/>
                </a:moveTo>
                <a:lnTo>
                  <a:pt x="5063451" y="12700"/>
                </a:lnTo>
                <a:lnTo>
                  <a:pt x="5055190" y="239"/>
                </a:lnTo>
                <a:lnTo>
                  <a:pt x="5055349" y="0"/>
                </a:lnTo>
                <a:lnTo>
                  <a:pt x="5113477" y="0"/>
                </a:lnTo>
                <a:lnTo>
                  <a:pt x="5121490" y="12700"/>
                </a:lnTo>
                <a:close/>
              </a:path>
              <a:path w="5225415" h="2628900">
                <a:moveTo>
                  <a:pt x="4986870" y="25400"/>
                </a:moveTo>
                <a:lnTo>
                  <a:pt x="4960289" y="25400"/>
                </a:lnTo>
                <a:lnTo>
                  <a:pt x="4967185" y="12700"/>
                </a:lnTo>
                <a:lnTo>
                  <a:pt x="4994122" y="12700"/>
                </a:lnTo>
                <a:lnTo>
                  <a:pt x="4986870" y="25400"/>
                </a:lnTo>
                <a:close/>
              </a:path>
              <a:path w="5225415" h="2628900">
                <a:moveTo>
                  <a:pt x="5150345" y="25400"/>
                </a:moveTo>
                <a:lnTo>
                  <a:pt x="5123510" y="25400"/>
                </a:lnTo>
                <a:lnTo>
                  <a:pt x="5116258" y="12700"/>
                </a:lnTo>
                <a:lnTo>
                  <a:pt x="5143461" y="12700"/>
                </a:lnTo>
                <a:lnTo>
                  <a:pt x="5150345" y="25400"/>
                </a:lnTo>
                <a:close/>
              </a:path>
              <a:path w="5225415" h="2628900">
                <a:moveTo>
                  <a:pt x="4967135" y="38100"/>
                </a:moveTo>
                <a:lnTo>
                  <a:pt x="4946954" y="38100"/>
                </a:lnTo>
                <a:lnTo>
                  <a:pt x="4953622" y="25400"/>
                </a:lnTo>
                <a:lnTo>
                  <a:pt x="4973777" y="25400"/>
                </a:lnTo>
                <a:lnTo>
                  <a:pt x="4967135" y="38100"/>
                </a:lnTo>
                <a:close/>
              </a:path>
              <a:path w="5225415" h="2628900">
                <a:moveTo>
                  <a:pt x="5163426" y="38100"/>
                </a:moveTo>
                <a:lnTo>
                  <a:pt x="5143246" y="38100"/>
                </a:lnTo>
                <a:lnTo>
                  <a:pt x="5136603" y="25400"/>
                </a:lnTo>
                <a:lnTo>
                  <a:pt x="5156758" y="25400"/>
                </a:lnTo>
                <a:lnTo>
                  <a:pt x="5163426" y="38100"/>
                </a:lnTo>
                <a:close/>
              </a:path>
              <a:path w="5225415" h="2628900">
                <a:moveTo>
                  <a:pt x="4949342" y="50800"/>
                </a:moveTo>
                <a:lnTo>
                  <a:pt x="4929276" y="50800"/>
                </a:lnTo>
                <a:lnTo>
                  <a:pt x="4935118" y="38100"/>
                </a:lnTo>
                <a:lnTo>
                  <a:pt x="4955273" y="38100"/>
                </a:lnTo>
                <a:lnTo>
                  <a:pt x="4949342" y="50800"/>
                </a:lnTo>
                <a:close/>
              </a:path>
              <a:path w="5225415" h="2628900">
                <a:moveTo>
                  <a:pt x="5181092" y="50800"/>
                </a:moveTo>
                <a:lnTo>
                  <a:pt x="5161038" y="50800"/>
                </a:lnTo>
                <a:lnTo>
                  <a:pt x="5155107" y="38100"/>
                </a:lnTo>
                <a:lnTo>
                  <a:pt x="5175478" y="38100"/>
                </a:lnTo>
                <a:lnTo>
                  <a:pt x="5181092" y="50800"/>
                </a:lnTo>
                <a:close/>
              </a:path>
              <a:path w="5225415" h="2628900">
                <a:moveTo>
                  <a:pt x="4938674" y="63500"/>
                </a:moveTo>
                <a:lnTo>
                  <a:pt x="4919091" y="63500"/>
                </a:lnTo>
                <a:lnTo>
                  <a:pt x="4924145" y="50800"/>
                </a:lnTo>
                <a:lnTo>
                  <a:pt x="4944097" y="50800"/>
                </a:lnTo>
                <a:lnTo>
                  <a:pt x="4938674" y="63500"/>
                </a:lnTo>
                <a:close/>
              </a:path>
              <a:path w="5225415" h="2628900">
                <a:moveTo>
                  <a:pt x="5191467" y="63500"/>
                </a:moveTo>
                <a:lnTo>
                  <a:pt x="5171706" y="63500"/>
                </a:lnTo>
                <a:lnTo>
                  <a:pt x="5166283" y="50800"/>
                </a:lnTo>
                <a:lnTo>
                  <a:pt x="5186438" y="50800"/>
                </a:lnTo>
                <a:lnTo>
                  <a:pt x="5191467" y="63500"/>
                </a:lnTo>
                <a:close/>
              </a:path>
              <a:path w="5225415" h="2628900">
                <a:moveTo>
                  <a:pt x="4924691" y="76200"/>
                </a:moveTo>
                <a:lnTo>
                  <a:pt x="4909921" y="76200"/>
                </a:lnTo>
                <a:lnTo>
                  <a:pt x="4914341" y="63500"/>
                </a:lnTo>
                <a:lnTo>
                  <a:pt x="4929263" y="63500"/>
                </a:lnTo>
                <a:lnTo>
                  <a:pt x="4924691" y="76200"/>
                </a:lnTo>
                <a:close/>
              </a:path>
              <a:path w="5225415" h="2628900">
                <a:moveTo>
                  <a:pt x="5200624" y="76200"/>
                </a:moveTo>
                <a:lnTo>
                  <a:pt x="5185689" y="76200"/>
                </a:lnTo>
                <a:lnTo>
                  <a:pt x="5181117" y="63500"/>
                </a:lnTo>
                <a:lnTo>
                  <a:pt x="5196205" y="63500"/>
                </a:lnTo>
                <a:lnTo>
                  <a:pt x="5200624" y="76200"/>
                </a:lnTo>
                <a:close/>
              </a:path>
              <a:path w="5225415" h="2628900">
                <a:moveTo>
                  <a:pt x="4913363" y="101600"/>
                </a:moveTo>
                <a:lnTo>
                  <a:pt x="4898644" y="101600"/>
                </a:lnTo>
                <a:lnTo>
                  <a:pt x="4902060" y="88900"/>
                </a:lnTo>
                <a:lnTo>
                  <a:pt x="4905819" y="76200"/>
                </a:lnTo>
                <a:lnTo>
                  <a:pt x="4920767" y="76200"/>
                </a:lnTo>
                <a:lnTo>
                  <a:pt x="4916830" y="88900"/>
                </a:lnTo>
                <a:lnTo>
                  <a:pt x="4916982" y="88900"/>
                </a:lnTo>
                <a:lnTo>
                  <a:pt x="4913363" y="101600"/>
                </a:lnTo>
                <a:close/>
              </a:path>
              <a:path w="5225415" h="2628900">
                <a:moveTo>
                  <a:pt x="5211851" y="101600"/>
                </a:moveTo>
                <a:lnTo>
                  <a:pt x="5197017" y="101600"/>
                </a:lnTo>
                <a:lnTo>
                  <a:pt x="5193398" y="88900"/>
                </a:lnTo>
                <a:lnTo>
                  <a:pt x="5193550" y="88900"/>
                </a:lnTo>
                <a:lnTo>
                  <a:pt x="5189613" y="76200"/>
                </a:lnTo>
                <a:lnTo>
                  <a:pt x="5204561" y="76200"/>
                </a:lnTo>
                <a:lnTo>
                  <a:pt x="5208460" y="88900"/>
                </a:lnTo>
                <a:lnTo>
                  <a:pt x="5211851" y="101600"/>
                </a:lnTo>
                <a:close/>
              </a:path>
              <a:path w="5225415" h="2628900">
                <a:moveTo>
                  <a:pt x="4902835" y="127000"/>
                </a:moveTo>
                <a:lnTo>
                  <a:pt x="4890617" y="127000"/>
                </a:lnTo>
                <a:lnTo>
                  <a:pt x="4892916" y="114300"/>
                </a:lnTo>
                <a:lnTo>
                  <a:pt x="4895596" y="101600"/>
                </a:lnTo>
                <a:lnTo>
                  <a:pt x="4910340" y="101600"/>
                </a:lnTo>
                <a:lnTo>
                  <a:pt x="4907419" y="114300"/>
                </a:lnTo>
                <a:lnTo>
                  <a:pt x="4905044" y="114300"/>
                </a:lnTo>
                <a:lnTo>
                  <a:pt x="4902835" y="127000"/>
                </a:lnTo>
                <a:close/>
              </a:path>
              <a:path w="5225415" h="2628900">
                <a:moveTo>
                  <a:pt x="5219839" y="127000"/>
                </a:moveTo>
                <a:lnTo>
                  <a:pt x="5207546" y="127000"/>
                </a:lnTo>
                <a:lnTo>
                  <a:pt x="5205336" y="114300"/>
                </a:lnTo>
                <a:lnTo>
                  <a:pt x="5202961" y="114300"/>
                </a:lnTo>
                <a:lnTo>
                  <a:pt x="5200040" y="101600"/>
                </a:lnTo>
                <a:lnTo>
                  <a:pt x="5214886" y="101600"/>
                </a:lnTo>
                <a:lnTo>
                  <a:pt x="5217464" y="114300"/>
                </a:lnTo>
                <a:lnTo>
                  <a:pt x="5219839" y="127000"/>
                </a:lnTo>
                <a:close/>
              </a:path>
              <a:path w="5225415" h="2628900">
                <a:moveTo>
                  <a:pt x="4898720" y="152400"/>
                </a:moveTo>
                <a:lnTo>
                  <a:pt x="4886121" y="152400"/>
                </a:lnTo>
                <a:lnTo>
                  <a:pt x="4887214" y="139700"/>
                </a:lnTo>
                <a:lnTo>
                  <a:pt x="4888712" y="127000"/>
                </a:lnTo>
                <a:lnTo>
                  <a:pt x="4901158" y="127000"/>
                </a:lnTo>
                <a:lnTo>
                  <a:pt x="4899710" y="139700"/>
                </a:lnTo>
                <a:lnTo>
                  <a:pt x="4898720" y="152400"/>
                </a:lnTo>
                <a:close/>
              </a:path>
              <a:path w="5225415" h="2628900">
                <a:moveTo>
                  <a:pt x="5224259" y="152400"/>
                </a:moveTo>
                <a:lnTo>
                  <a:pt x="5211660" y="152400"/>
                </a:lnTo>
                <a:lnTo>
                  <a:pt x="5210619" y="139700"/>
                </a:lnTo>
                <a:lnTo>
                  <a:pt x="5209222" y="127000"/>
                </a:lnTo>
                <a:lnTo>
                  <a:pt x="5221732" y="127000"/>
                </a:lnTo>
                <a:lnTo>
                  <a:pt x="5223217" y="139700"/>
                </a:lnTo>
                <a:lnTo>
                  <a:pt x="5224259" y="152400"/>
                </a:lnTo>
                <a:close/>
              </a:path>
              <a:path w="5225415" h="2628900">
                <a:moveTo>
                  <a:pt x="4897932" y="203200"/>
                </a:moveTo>
                <a:lnTo>
                  <a:pt x="4892103" y="203200"/>
                </a:lnTo>
                <a:lnTo>
                  <a:pt x="4890528" y="190500"/>
                </a:lnTo>
                <a:lnTo>
                  <a:pt x="4887963" y="190500"/>
                </a:lnTo>
                <a:lnTo>
                  <a:pt x="4886985" y="177800"/>
                </a:lnTo>
                <a:lnTo>
                  <a:pt x="4885664" y="177800"/>
                </a:lnTo>
                <a:lnTo>
                  <a:pt x="4885334" y="165100"/>
                </a:lnTo>
                <a:lnTo>
                  <a:pt x="4885461" y="152400"/>
                </a:lnTo>
                <a:lnTo>
                  <a:pt x="4898136" y="152400"/>
                </a:lnTo>
                <a:lnTo>
                  <a:pt x="4897932" y="165100"/>
                </a:lnTo>
                <a:lnTo>
                  <a:pt x="4897932" y="203200"/>
                </a:lnTo>
                <a:close/>
              </a:path>
              <a:path w="5225415" h="2628900">
                <a:moveTo>
                  <a:pt x="5060340" y="165100"/>
                </a:moveTo>
                <a:lnTo>
                  <a:pt x="5050129" y="165100"/>
                </a:lnTo>
                <a:lnTo>
                  <a:pt x="5051552" y="152400"/>
                </a:lnTo>
                <a:lnTo>
                  <a:pt x="5058956" y="152400"/>
                </a:lnTo>
                <a:lnTo>
                  <a:pt x="5060340" y="165100"/>
                </a:lnTo>
                <a:close/>
              </a:path>
              <a:path w="5225415" h="2628900">
                <a:moveTo>
                  <a:pt x="5212448" y="225596"/>
                </a:moveTo>
                <a:lnTo>
                  <a:pt x="5212448" y="165100"/>
                </a:lnTo>
                <a:lnTo>
                  <a:pt x="5212245" y="152400"/>
                </a:lnTo>
                <a:lnTo>
                  <a:pt x="5224932" y="152400"/>
                </a:lnTo>
                <a:lnTo>
                  <a:pt x="5225148" y="165100"/>
                </a:lnTo>
                <a:lnTo>
                  <a:pt x="5224919" y="177800"/>
                </a:lnTo>
                <a:lnTo>
                  <a:pt x="5224259" y="177800"/>
                </a:lnTo>
                <a:lnTo>
                  <a:pt x="5223167" y="190500"/>
                </a:lnTo>
                <a:lnTo>
                  <a:pt x="5221668" y="203200"/>
                </a:lnTo>
                <a:lnTo>
                  <a:pt x="5219763" y="203200"/>
                </a:lnTo>
                <a:lnTo>
                  <a:pt x="5217464" y="215900"/>
                </a:lnTo>
                <a:lnTo>
                  <a:pt x="5214785" y="215900"/>
                </a:lnTo>
                <a:lnTo>
                  <a:pt x="5212448" y="225596"/>
                </a:lnTo>
                <a:close/>
              </a:path>
              <a:path w="5225415" h="2628900">
                <a:moveTo>
                  <a:pt x="4885232" y="330200"/>
                </a:moveTo>
                <a:lnTo>
                  <a:pt x="4885232" y="165100"/>
                </a:lnTo>
                <a:lnTo>
                  <a:pt x="4885664" y="177800"/>
                </a:lnTo>
                <a:lnTo>
                  <a:pt x="4886985" y="177800"/>
                </a:lnTo>
                <a:lnTo>
                  <a:pt x="4887963" y="190500"/>
                </a:lnTo>
                <a:lnTo>
                  <a:pt x="4890528" y="190500"/>
                </a:lnTo>
                <a:lnTo>
                  <a:pt x="4892103" y="203200"/>
                </a:lnTo>
                <a:lnTo>
                  <a:pt x="4897932" y="203200"/>
                </a:lnTo>
                <a:lnTo>
                  <a:pt x="4897932" y="317500"/>
                </a:lnTo>
                <a:lnTo>
                  <a:pt x="4891582" y="317500"/>
                </a:lnTo>
                <a:lnTo>
                  <a:pt x="4885232" y="330200"/>
                </a:lnTo>
                <a:close/>
              </a:path>
              <a:path w="5225415" h="2628900">
                <a:moveTo>
                  <a:pt x="4907102" y="203200"/>
                </a:moveTo>
                <a:lnTo>
                  <a:pt x="4897932" y="203200"/>
                </a:lnTo>
                <a:lnTo>
                  <a:pt x="4897932" y="165100"/>
                </a:lnTo>
                <a:lnTo>
                  <a:pt x="4898326" y="177800"/>
                </a:lnTo>
                <a:lnTo>
                  <a:pt x="4900256" y="177800"/>
                </a:lnTo>
                <a:lnTo>
                  <a:pt x="4901361" y="190500"/>
                </a:lnTo>
                <a:lnTo>
                  <a:pt x="4905298" y="190500"/>
                </a:lnTo>
                <a:lnTo>
                  <a:pt x="4907102" y="203200"/>
                </a:lnTo>
                <a:close/>
              </a:path>
              <a:path w="5225415" h="2628900">
                <a:moveTo>
                  <a:pt x="4898821" y="177800"/>
                </a:moveTo>
                <a:lnTo>
                  <a:pt x="4898326" y="177800"/>
                </a:lnTo>
                <a:lnTo>
                  <a:pt x="4898301" y="165100"/>
                </a:lnTo>
                <a:lnTo>
                  <a:pt x="4898821" y="177800"/>
                </a:lnTo>
                <a:close/>
              </a:path>
              <a:path w="5225415" h="2628900">
                <a:moveTo>
                  <a:pt x="5048440" y="177800"/>
                </a:moveTo>
                <a:lnTo>
                  <a:pt x="5047945" y="177800"/>
                </a:lnTo>
                <a:lnTo>
                  <a:pt x="5048465" y="165100"/>
                </a:lnTo>
                <a:lnTo>
                  <a:pt x="5048440" y="177800"/>
                </a:lnTo>
                <a:close/>
              </a:path>
              <a:path w="5225415" h="2628900">
                <a:moveTo>
                  <a:pt x="5048834" y="203200"/>
                </a:moveTo>
                <a:lnTo>
                  <a:pt x="5039664" y="203200"/>
                </a:lnTo>
                <a:lnTo>
                  <a:pt x="5041468" y="190500"/>
                </a:lnTo>
                <a:lnTo>
                  <a:pt x="5045405" y="190500"/>
                </a:lnTo>
                <a:lnTo>
                  <a:pt x="5046510" y="177800"/>
                </a:lnTo>
                <a:lnTo>
                  <a:pt x="5048440" y="177800"/>
                </a:lnTo>
                <a:lnTo>
                  <a:pt x="5048758" y="165100"/>
                </a:lnTo>
                <a:lnTo>
                  <a:pt x="5048834" y="203200"/>
                </a:lnTo>
                <a:close/>
              </a:path>
              <a:path w="5225415" h="2628900">
                <a:moveTo>
                  <a:pt x="5061534" y="330200"/>
                </a:moveTo>
                <a:lnTo>
                  <a:pt x="5048834" y="330200"/>
                </a:lnTo>
                <a:lnTo>
                  <a:pt x="5048834" y="165100"/>
                </a:lnTo>
                <a:lnTo>
                  <a:pt x="5061419" y="165100"/>
                </a:lnTo>
                <a:lnTo>
                  <a:pt x="5061102" y="177800"/>
                </a:lnTo>
                <a:lnTo>
                  <a:pt x="5059718" y="177800"/>
                </a:lnTo>
                <a:lnTo>
                  <a:pt x="5058727" y="190500"/>
                </a:lnTo>
                <a:lnTo>
                  <a:pt x="5056136" y="190500"/>
                </a:lnTo>
                <a:lnTo>
                  <a:pt x="5054549" y="203200"/>
                </a:lnTo>
                <a:lnTo>
                  <a:pt x="5061534" y="203200"/>
                </a:lnTo>
                <a:lnTo>
                  <a:pt x="5061534" y="330200"/>
                </a:lnTo>
                <a:close/>
              </a:path>
              <a:path w="5225415" h="2628900">
                <a:moveTo>
                  <a:pt x="5061534" y="203200"/>
                </a:moveTo>
                <a:lnTo>
                  <a:pt x="5054549" y="203200"/>
                </a:lnTo>
                <a:lnTo>
                  <a:pt x="5056136" y="190500"/>
                </a:lnTo>
                <a:lnTo>
                  <a:pt x="5058727" y="190500"/>
                </a:lnTo>
                <a:lnTo>
                  <a:pt x="5059718" y="177800"/>
                </a:lnTo>
                <a:lnTo>
                  <a:pt x="5061102" y="177800"/>
                </a:lnTo>
                <a:lnTo>
                  <a:pt x="5061419" y="165100"/>
                </a:lnTo>
                <a:lnTo>
                  <a:pt x="5061534" y="203200"/>
                </a:lnTo>
                <a:close/>
              </a:path>
              <a:path w="5225415" h="2628900">
                <a:moveTo>
                  <a:pt x="5208320" y="241300"/>
                </a:moveTo>
                <a:lnTo>
                  <a:pt x="5193398" y="241300"/>
                </a:lnTo>
                <a:lnTo>
                  <a:pt x="5197017" y="228600"/>
                </a:lnTo>
                <a:lnTo>
                  <a:pt x="5200040" y="228600"/>
                </a:lnTo>
                <a:lnTo>
                  <a:pt x="5202961" y="215900"/>
                </a:lnTo>
                <a:lnTo>
                  <a:pt x="5205336" y="215900"/>
                </a:lnTo>
                <a:lnTo>
                  <a:pt x="5207546" y="203200"/>
                </a:lnTo>
                <a:lnTo>
                  <a:pt x="5209286" y="190500"/>
                </a:lnTo>
                <a:lnTo>
                  <a:pt x="5210619" y="190500"/>
                </a:lnTo>
                <a:lnTo>
                  <a:pt x="5211660" y="177800"/>
                </a:lnTo>
                <a:lnTo>
                  <a:pt x="5212245" y="177800"/>
                </a:lnTo>
                <a:lnTo>
                  <a:pt x="5212448" y="165100"/>
                </a:lnTo>
                <a:lnTo>
                  <a:pt x="5212448" y="225596"/>
                </a:lnTo>
                <a:lnTo>
                  <a:pt x="5211724" y="228600"/>
                </a:lnTo>
                <a:lnTo>
                  <a:pt x="5208320" y="241300"/>
                </a:lnTo>
                <a:close/>
              </a:path>
              <a:path w="5225415" h="2628900">
                <a:moveTo>
                  <a:pt x="5223167" y="2159000"/>
                </a:moveTo>
                <a:lnTo>
                  <a:pt x="5209222" y="2159000"/>
                </a:lnTo>
                <a:lnTo>
                  <a:pt x="5210670" y="2146300"/>
                </a:lnTo>
                <a:lnTo>
                  <a:pt x="5211622" y="2146300"/>
                </a:lnTo>
                <a:lnTo>
                  <a:pt x="5212257" y="2133600"/>
                </a:lnTo>
                <a:lnTo>
                  <a:pt x="5212448" y="2120900"/>
                </a:lnTo>
                <a:lnTo>
                  <a:pt x="5212448" y="225596"/>
                </a:lnTo>
                <a:lnTo>
                  <a:pt x="5214785" y="215900"/>
                </a:lnTo>
                <a:lnTo>
                  <a:pt x="5217464" y="215900"/>
                </a:lnTo>
                <a:lnTo>
                  <a:pt x="5219763" y="203200"/>
                </a:lnTo>
                <a:lnTo>
                  <a:pt x="5221668" y="203200"/>
                </a:lnTo>
                <a:lnTo>
                  <a:pt x="5223167" y="190500"/>
                </a:lnTo>
                <a:lnTo>
                  <a:pt x="5224259" y="177800"/>
                </a:lnTo>
                <a:lnTo>
                  <a:pt x="5224919" y="177800"/>
                </a:lnTo>
                <a:lnTo>
                  <a:pt x="5225148" y="165100"/>
                </a:lnTo>
                <a:lnTo>
                  <a:pt x="5225148" y="2120900"/>
                </a:lnTo>
                <a:lnTo>
                  <a:pt x="5224919" y="2133600"/>
                </a:lnTo>
                <a:lnTo>
                  <a:pt x="5224259" y="2146300"/>
                </a:lnTo>
                <a:lnTo>
                  <a:pt x="5223167" y="2159000"/>
                </a:lnTo>
                <a:close/>
              </a:path>
              <a:path w="5225415" h="2628900">
                <a:moveTo>
                  <a:pt x="4915255" y="215900"/>
                </a:moveTo>
                <a:lnTo>
                  <a:pt x="4900206" y="215900"/>
                </a:lnTo>
                <a:lnTo>
                  <a:pt x="4898072" y="203200"/>
                </a:lnTo>
                <a:lnTo>
                  <a:pt x="4912817" y="203200"/>
                </a:lnTo>
                <a:lnTo>
                  <a:pt x="4915255" y="215900"/>
                </a:lnTo>
                <a:close/>
              </a:path>
              <a:path w="5225415" h="2628900">
                <a:moveTo>
                  <a:pt x="5046395" y="215900"/>
                </a:moveTo>
                <a:lnTo>
                  <a:pt x="5031511" y="215900"/>
                </a:lnTo>
                <a:lnTo>
                  <a:pt x="5033949" y="203200"/>
                </a:lnTo>
                <a:lnTo>
                  <a:pt x="5048694" y="203200"/>
                </a:lnTo>
                <a:lnTo>
                  <a:pt x="5046395" y="215900"/>
                </a:lnTo>
                <a:close/>
              </a:path>
              <a:path w="5225415" h="2628900">
                <a:moveTo>
                  <a:pt x="4928362" y="228600"/>
                </a:moveTo>
                <a:lnTo>
                  <a:pt x="4908029" y="228600"/>
                </a:lnTo>
                <a:lnTo>
                  <a:pt x="4905260" y="215900"/>
                </a:lnTo>
                <a:lnTo>
                  <a:pt x="4925275" y="215900"/>
                </a:lnTo>
                <a:lnTo>
                  <a:pt x="4928362" y="228600"/>
                </a:lnTo>
                <a:close/>
              </a:path>
              <a:path w="5225415" h="2628900">
                <a:moveTo>
                  <a:pt x="5038534" y="228600"/>
                </a:moveTo>
                <a:lnTo>
                  <a:pt x="5018405" y="228600"/>
                </a:lnTo>
                <a:lnTo>
                  <a:pt x="5021491" y="215900"/>
                </a:lnTo>
                <a:lnTo>
                  <a:pt x="5041315" y="215900"/>
                </a:lnTo>
                <a:lnTo>
                  <a:pt x="5038534" y="228600"/>
                </a:lnTo>
                <a:close/>
              </a:path>
              <a:path w="5225415" h="2628900">
                <a:moveTo>
                  <a:pt x="4951095" y="241300"/>
                </a:moveTo>
                <a:lnTo>
                  <a:pt x="4923967" y="241300"/>
                </a:lnTo>
                <a:lnTo>
                  <a:pt x="4920513" y="228600"/>
                </a:lnTo>
                <a:lnTo>
                  <a:pt x="4947297" y="228600"/>
                </a:lnTo>
                <a:lnTo>
                  <a:pt x="4951095" y="241300"/>
                </a:lnTo>
                <a:close/>
              </a:path>
              <a:path w="5225415" h="2628900">
                <a:moveTo>
                  <a:pt x="5022545" y="241300"/>
                </a:moveTo>
                <a:lnTo>
                  <a:pt x="4995672" y="241300"/>
                </a:lnTo>
                <a:lnTo>
                  <a:pt x="4999482" y="228600"/>
                </a:lnTo>
                <a:lnTo>
                  <a:pt x="5026012" y="228600"/>
                </a:lnTo>
                <a:lnTo>
                  <a:pt x="5022545" y="241300"/>
                </a:lnTo>
                <a:close/>
              </a:path>
              <a:path w="5225415" h="2628900">
                <a:moveTo>
                  <a:pt x="4999748" y="254000"/>
                </a:moveTo>
                <a:lnTo>
                  <a:pt x="4947018" y="254000"/>
                </a:lnTo>
                <a:lnTo>
                  <a:pt x="4942928" y="241300"/>
                </a:lnTo>
                <a:lnTo>
                  <a:pt x="5003546" y="241300"/>
                </a:lnTo>
                <a:lnTo>
                  <a:pt x="4999748" y="254000"/>
                </a:lnTo>
                <a:close/>
              </a:path>
              <a:path w="5225415" h="2628900">
                <a:moveTo>
                  <a:pt x="5200624" y="254000"/>
                </a:moveTo>
                <a:lnTo>
                  <a:pt x="5185511" y="254000"/>
                </a:lnTo>
                <a:lnTo>
                  <a:pt x="5189766" y="241300"/>
                </a:lnTo>
                <a:lnTo>
                  <a:pt x="5204561" y="241300"/>
                </a:lnTo>
                <a:lnTo>
                  <a:pt x="5200624" y="254000"/>
                </a:lnTo>
                <a:close/>
              </a:path>
              <a:path w="5225415" h="2628900">
                <a:moveTo>
                  <a:pt x="5191290" y="266700"/>
                </a:moveTo>
                <a:lnTo>
                  <a:pt x="5176443" y="266700"/>
                </a:lnTo>
                <a:lnTo>
                  <a:pt x="5181307" y="254000"/>
                </a:lnTo>
                <a:lnTo>
                  <a:pt x="5196039" y="254000"/>
                </a:lnTo>
                <a:lnTo>
                  <a:pt x="5191290" y="266700"/>
                </a:lnTo>
                <a:close/>
              </a:path>
              <a:path w="5225415" h="2628900">
                <a:moveTo>
                  <a:pt x="5180888" y="279400"/>
                </a:moveTo>
                <a:lnTo>
                  <a:pt x="5166283" y="279400"/>
                </a:lnTo>
                <a:lnTo>
                  <a:pt x="5171706" y="266700"/>
                </a:lnTo>
                <a:lnTo>
                  <a:pt x="5186438" y="266700"/>
                </a:lnTo>
                <a:lnTo>
                  <a:pt x="5180888" y="279400"/>
                </a:lnTo>
                <a:close/>
              </a:path>
              <a:path w="5225415" h="2628900">
                <a:moveTo>
                  <a:pt x="5169357" y="292100"/>
                </a:moveTo>
                <a:lnTo>
                  <a:pt x="5149164" y="292100"/>
                </a:lnTo>
                <a:lnTo>
                  <a:pt x="5155336" y="279400"/>
                </a:lnTo>
                <a:lnTo>
                  <a:pt x="5175262" y="279400"/>
                </a:lnTo>
                <a:lnTo>
                  <a:pt x="5169357" y="292100"/>
                </a:lnTo>
                <a:close/>
              </a:path>
              <a:path w="5225415" h="2628900">
                <a:moveTo>
                  <a:pt x="5156758" y="304800"/>
                </a:moveTo>
                <a:lnTo>
                  <a:pt x="5130012" y="304800"/>
                </a:lnTo>
                <a:lnTo>
                  <a:pt x="5136857" y="292100"/>
                </a:lnTo>
                <a:lnTo>
                  <a:pt x="5163426" y="292100"/>
                </a:lnTo>
                <a:lnTo>
                  <a:pt x="5156758" y="304800"/>
                </a:lnTo>
                <a:close/>
              </a:path>
              <a:path w="5225415" h="2628900">
                <a:moveTo>
                  <a:pt x="5136070" y="317500"/>
                </a:moveTo>
                <a:lnTo>
                  <a:pt x="5109121" y="317500"/>
                </a:lnTo>
                <a:lnTo>
                  <a:pt x="5116550" y="304800"/>
                </a:lnTo>
                <a:lnTo>
                  <a:pt x="5143461" y="304800"/>
                </a:lnTo>
                <a:lnTo>
                  <a:pt x="5136070" y="317500"/>
                </a:lnTo>
                <a:close/>
              </a:path>
              <a:path w="5225415" h="2628900">
                <a:moveTo>
                  <a:pt x="4885232" y="330200"/>
                </a:moveTo>
                <a:lnTo>
                  <a:pt x="135877" y="330200"/>
                </a:lnTo>
                <a:lnTo>
                  <a:pt x="144246" y="317500"/>
                </a:lnTo>
                <a:lnTo>
                  <a:pt x="4885232" y="317500"/>
                </a:lnTo>
                <a:lnTo>
                  <a:pt x="4885232" y="330200"/>
                </a:lnTo>
                <a:close/>
              </a:path>
              <a:path w="5225415" h="2628900">
                <a:moveTo>
                  <a:pt x="4891582" y="330200"/>
                </a:moveTo>
                <a:lnTo>
                  <a:pt x="4885232" y="330200"/>
                </a:lnTo>
                <a:lnTo>
                  <a:pt x="4891582" y="317500"/>
                </a:lnTo>
                <a:lnTo>
                  <a:pt x="4891582" y="330200"/>
                </a:lnTo>
                <a:close/>
              </a:path>
              <a:path w="5225415" h="2628900">
                <a:moveTo>
                  <a:pt x="4897932" y="330200"/>
                </a:moveTo>
                <a:lnTo>
                  <a:pt x="4891582" y="330200"/>
                </a:lnTo>
                <a:lnTo>
                  <a:pt x="4891582" y="317500"/>
                </a:lnTo>
                <a:lnTo>
                  <a:pt x="4897932" y="317500"/>
                </a:lnTo>
                <a:lnTo>
                  <a:pt x="4897932" y="330200"/>
                </a:lnTo>
                <a:close/>
              </a:path>
              <a:path w="5225415" h="2628900">
                <a:moveTo>
                  <a:pt x="5048834" y="330200"/>
                </a:moveTo>
                <a:lnTo>
                  <a:pt x="4897932" y="330200"/>
                </a:lnTo>
                <a:lnTo>
                  <a:pt x="4897932" y="317500"/>
                </a:lnTo>
                <a:lnTo>
                  <a:pt x="5048834" y="317500"/>
                </a:lnTo>
                <a:lnTo>
                  <a:pt x="5048834" y="330200"/>
                </a:lnTo>
                <a:close/>
              </a:path>
              <a:path w="5225415" h="2628900">
                <a:moveTo>
                  <a:pt x="5105577" y="330200"/>
                </a:moveTo>
                <a:lnTo>
                  <a:pt x="5061534" y="330200"/>
                </a:lnTo>
                <a:lnTo>
                  <a:pt x="5061534" y="317500"/>
                </a:lnTo>
                <a:lnTo>
                  <a:pt x="5113477" y="317500"/>
                </a:lnTo>
                <a:lnTo>
                  <a:pt x="5105577" y="330200"/>
                </a:lnTo>
                <a:close/>
              </a:path>
              <a:path w="5225415" h="2628900">
                <a:moveTo>
                  <a:pt x="138099" y="342900"/>
                </a:moveTo>
                <a:lnTo>
                  <a:pt x="96139" y="342900"/>
                </a:lnTo>
                <a:lnTo>
                  <a:pt x="103949" y="330200"/>
                </a:lnTo>
                <a:lnTo>
                  <a:pt x="146164" y="330200"/>
                </a:lnTo>
                <a:lnTo>
                  <a:pt x="138099" y="342900"/>
                </a:lnTo>
                <a:close/>
              </a:path>
              <a:path w="5225415" h="2628900">
                <a:moveTo>
                  <a:pt x="94869" y="355600"/>
                </a:moveTo>
                <a:lnTo>
                  <a:pt x="75057" y="355600"/>
                </a:lnTo>
                <a:lnTo>
                  <a:pt x="81953" y="342900"/>
                </a:lnTo>
                <a:lnTo>
                  <a:pt x="101917" y="342900"/>
                </a:lnTo>
                <a:lnTo>
                  <a:pt x="94869" y="355600"/>
                </a:lnTo>
                <a:close/>
              </a:path>
              <a:path w="5225415" h="2628900">
                <a:moveTo>
                  <a:pt x="75755" y="368300"/>
                </a:moveTo>
                <a:lnTo>
                  <a:pt x="55791" y="368300"/>
                </a:lnTo>
                <a:lnTo>
                  <a:pt x="61963" y="355600"/>
                </a:lnTo>
                <a:lnTo>
                  <a:pt x="82169" y="355600"/>
                </a:lnTo>
                <a:lnTo>
                  <a:pt x="75755" y="368300"/>
                </a:lnTo>
                <a:close/>
              </a:path>
              <a:path w="5225415" h="2628900">
                <a:moveTo>
                  <a:pt x="58648" y="381000"/>
                </a:moveTo>
                <a:lnTo>
                  <a:pt x="44259" y="381000"/>
                </a:lnTo>
                <a:lnTo>
                  <a:pt x="49885" y="368300"/>
                </a:lnTo>
                <a:lnTo>
                  <a:pt x="64338" y="368300"/>
                </a:lnTo>
                <a:lnTo>
                  <a:pt x="58648" y="381000"/>
                </a:lnTo>
                <a:close/>
              </a:path>
              <a:path w="5225415" h="2628900">
                <a:moveTo>
                  <a:pt x="48514" y="393700"/>
                </a:moveTo>
                <a:lnTo>
                  <a:pt x="33858" y="393700"/>
                </a:lnTo>
                <a:lnTo>
                  <a:pt x="38912" y="381000"/>
                </a:lnTo>
                <a:lnTo>
                  <a:pt x="53657" y="381000"/>
                </a:lnTo>
                <a:lnTo>
                  <a:pt x="48514" y="393700"/>
                </a:lnTo>
                <a:close/>
              </a:path>
              <a:path w="5225415" h="2628900">
                <a:moveTo>
                  <a:pt x="39471" y="406400"/>
                </a:moveTo>
                <a:lnTo>
                  <a:pt x="24688" y="406400"/>
                </a:lnTo>
                <a:lnTo>
                  <a:pt x="29121" y="393700"/>
                </a:lnTo>
                <a:lnTo>
                  <a:pt x="44030" y="393700"/>
                </a:lnTo>
                <a:lnTo>
                  <a:pt x="39471" y="406400"/>
                </a:lnTo>
                <a:close/>
              </a:path>
              <a:path w="5225415" h="2628900">
                <a:moveTo>
                  <a:pt x="31597" y="419100"/>
                </a:moveTo>
                <a:lnTo>
                  <a:pt x="16827" y="419100"/>
                </a:lnTo>
                <a:lnTo>
                  <a:pt x="20586" y="406400"/>
                </a:lnTo>
                <a:lnTo>
                  <a:pt x="35534" y="406400"/>
                </a:lnTo>
                <a:lnTo>
                  <a:pt x="31597" y="419100"/>
                </a:lnTo>
                <a:close/>
              </a:path>
              <a:path w="5225415" h="2628900">
                <a:moveTo>
                  <a:pt x="293928" y="419100"/>
                </a:moveTo>
                <a:lnTo>
                  <a:pt x="209880" y="419100"/>
                </a:lnTo>
                <a:lnTo>
                  <a:pt x="213690" y="406400"/>
                </a:lnTo>
                <a:lnTo>
                  <a:pt x="290131" y="406400"/>
                </a:lnTo>
                <a:lnTo>
                  <a:pt x="293928" y="419100"/>
                </a:lnTo>
                <a:close/>
              </a:path>
              <a:path w="5225415" h="2628900">
                <a:moveTo>
                  <a:pt x="19723" y="444500"/>
                </a:moveTo>
                <a:lnTo>
                  <a:pt x="7594" y="444500"/>
                </a:lnTo>
                <a:lnTo>
                  <a:pt x="10261" y="431800"/>
                </a:lnTo>
                <a:lnTo>
                  <a:pt x="13423" y="419100"/>
                </a:lnTo>
                <a:lnTo>
                  <a:pt x="28270" y="419100"/>
                </a:lnTo>
                <a:lnTo>
                  <a:pt x="24993" y="431800"/>
                </a:lnTo>
                <a:lnTo>
                  <a:pt x="22288" y="431800"/>
                </a:lnTo>
                <a:lnTo>
                  <a:pt x="19723" y="444500"/>
                </a:lnTo>
                <a:close/>
              </a:path>
              <a:path w="5225415" h="2628900">
                <a:moveTo>
                  <a:pt x="212509" y="431800"/>
                </a:moveTo>
                <a:lnTo>
                  <a:pt x="192608" y="431800"/>
                </a:lnTo>
                <a:lnTo>
                  <a:pt x="195567" y="419100"/>
                </a:lnTo>
                <a:lnTo>
                  <a:pt x="215938" y="419100"/>
                </a:lnTo>
                <a:lnTo>
                  <a:pt x="212509" y="431800"/>
                </a:lnTo>
                <a:close/>
              </a:path>
              <a:path w="5225415" h="2628900">
                <a:moveTo>
                  <a:pt x="311150" y="431800"/>
                </a:moveTo>
                <a:lnTo>
                  <a:pt x="291020" y="431800"/>
                </a:lnTo>
                <a:lnTo>
                  <a:pt x="287591" y="419100"/>
                </a:lnTo>
                <a:lnTo>
                  <a:pt x="307962" y="419100"/>
                </a:lnTo>
                <a:lnTo>
                  <a:pt x="311150" y="431800"/>
                </a:lnTo>
                <a:close/>
              </a:path>
              <a:path w="5225415" h="2628900">
                <a:moveTo>
                  <a:pt x="195808" y="444500"/>
                </a:moveTo>
                <a:lnTo>
                  <a:pt x="178752" y="444500"/>
                </a:lnTo>
                <a:lnTo>
                  <a:pt x="181216" y="431800"/>
                </a:lnTo>
                <a:lnTo>
                  <a:pt x="198513" y="431800"/>
                </a:lnTo>
                <a:lnTo>
                  <a:pt x="195808" y="444500"/>
                </a:lnTo>
                <a:close/>
              </a:path>
              <a:path w="5225415" h="2628900">
                <a:moveTo>
                  <a:pt x="322491" y="444500"/>
                </a:moveTo>
                <a:lnTo>
                  <a:pt x="307721" y="444500"/>
                </a:lnTo>
                <a:lnTo>
                  <a:pt x="305015" y="431800"/>
                </a:lnTo>
                <a:lnTo>
                  <a:pt x="319697" y="431800"/>
                </a:lnTo>
                <a:lnTo>
                  <a:pt x="322491" y="444500"/>
                </a:lnTo>
                <a:close/>
              </a:path>
              <a:path w="5225415" h="2628900">
                <a:moveTo>
                  <a:pt x="14490" y="469900"/>
                </a:moveTo>
                <a:lnTo>
                  <a:pt x="1981" y="469900"/>
                </a:lnTo>
                <a:lnTo>
                  <a:pt x="3479" y="457200"/>
                </a:lnTo>
                <a:lnTo>
                  <a:pt x="5308" y="444500"/>
                </a:lnTo>
                <a:lnTo>
                  <a:pt x="19812" y="444500"/>
                </a:lnTo>
                <a:lnTo>
                  <a:pt x="17614" y="457200"/>
                </a:lnTo>
                <a:lnTo>
                  <a:pt x="15925" y="457200"/>
                </a:lnTo>
                <a:lnTo>
                  <a:pt x="14490" y="469900"/>
                </a:lnTo>
                <a:close/>
              </a:path>
              <a:path w="5225415" h="2628900">
                <a:moveTo>
                  <a:pt x="187147" y="457200"/>
                </a:moveTo>
                <a:lnTo>
                  <a:pt x="172377" y="457200"/>
                </a:lnTo>
                <a:lnTo>
                  <a:pt x="174332" y="444500"/>
                </a:lnTo>
                <a:lnTo>
                  <a:pt x="189280" y="444500"/>
                </a:lnTo>
                <a:lnTo>
                  <a:pt x="187147" y="457200"/>
                </a:lnTo>
                <a:close/>
              </a:path>
              <a:path w="5225415" h="2628900">
                <a:moveTo>
                  <a:pt x="331292" y="457200"/>
                </a:moveTo>
                <a:lnTo>
                  <a:pt x="316382" y="457200"/>
                </a:lnTo>
                <a:lnTo>
                  <a:pt x="314261" y="444500"/>
                </a:lnTo>
                <a:lnTo>
                  <a:pt x="329209" y="444500"/>
                </a:lnTo>
                <a:lnTo>
                  <a:pt x="331292" y="457200"/>
                </a:lnTo>
                <a:close/>
              </a:path>
              <a:path w="5225415" h="2628900">
                <a:moveTo>
                  <a:pt x="180835" y="469900"/>
                </a:moveTo>
                <a:lnTo>
                  <a:pt x="167525" y="469900"/>
                </a:lnTo>
                <a:lnTo>
                  <a:pt x="169011" y="457200"/>
                </a:lnTo>
                <a:lnTo>
                  <a:pt x="182295" y="457200"/>
                </a:lnTo>
                <a:lnTo>
                  <a:pt x="180835" y="469900"/>
                </a:lnTo>
                <a:close/>
              </a:path>
              <a:path w="5225415" h="2628900">
                <a:moveTo>
                  <a:pt x="335915" y="469900"/>
                </a:moveTo>
                <a:lnTo>
                  <a:pt x="322707" y="469900"/>
                </a:lnTo>
                <a:lnTo>
                  <a:pt x="321233" y="457200"/>
                </a:lnTo>
                <a:lnTo>
                  <a:pt x="334619" y="457200"/>
                </a:lnTo>
                <a:lnTo>
                  <a:pt x="335915" y="469900"/>
                </a:lnTo>
                <a:close/>
              </a:path>
              <a:path w="5225415" h="2628900">
                <a:moveTo>
                  <a:pt x="13525" y="2476500"/>
                </a:moveTo>
                <a:lnTo>
                  <a:pt x="889" y="2476500"/>
                </a:lnTo>
                <a:lnTo>
                  <a:pt x="215" y="2463800"/>
                </a:lnTo>
                <a:lnTo>
                  <a:pt x="0" y="2451100"/>
                </a:lnTo>
                <a:lnTo>
                  <a:pt x="0" y="495300"/>
                </a:lnTo>
                <a:lnTo>
                  <a:pt x="215" y="482600"/>
                </a:lnTo>
                <a:lnTo>
                  <a:pt x="889" y="469900"/>
                </a:lnTo>
                <a:lnTo>
                  <a:pt x="13525" y="469900"/>
                </a:lnTo>
                <a:lnTo>
                  <a:pt x="12890" y="482600"/>
                </a:lnTo>
                <a:lnTo>
                  <a:pt x="12700" y="495300"/>
                </a:lnTo>
                <a:lnTo>
                  <a:pt x="215" y="495300"/>
                </a:lnTo>
                <a:lnTo>
                  <a:pt x="889" y="508000"/>
                </a:lnTo>
                <a:lnTo>
                  <a:pt x="1930" y="520700"/>
                </a:lnTo>
                <a:lnTo>
                  <a:pt x="3416" y="520700"/>
                </a:lnTo>
                <a:lnTo>
                  <a:pt x="5308" y="533400"/>
                </a:lnTo>
                <a:lnTo>
                  <a:pt x="7594" y="546100"/>
                </a:lnTo>
                <a:lnTo>
                  <a:pt x="10261" y="546100"/>
                </a:lnTo>
                <a:lnTo>
                  <a:pt x="12576" y="555783"/>
                </a:lnTo>
                <a:lnTo>
                  <a:pt x="12700" y="2451100"/>
                </a:lnTo>
                <a:lnTo>
                  <a:pt x="12915" y="2463800"/>
                </a:lnTo>
                <a:lnTo>
                  <a:pt x="13525" y="2476500"/>
                </a:lnTo>
                <a:close/>
              </a:path>
              <a:path w="5225415" h="2628900">
                <a:moveTo>
                  <a:pt x="177152" y="482600"/>
                </a:moveTo>
                <a:lnTo>
                  <a:pt x="164655" y="482600"/>
                </a:lnTo>
                <a:lnTo>
                  <a:pt x="165430" y="469900"/>
                </a:lnTo>
                <a:lnTo>
                  <a:pt x="177876" y="469900"/>
                </a:lnTo>
                <a:lnTo>
                  <a:pt x="177152" y="482600"/>
                </a:lnTo>
                <a:close/>
              </a:path>
              <a:path w="5225415" h="2628900">
                <a:moveTo>
                  <a:pt x="338886" y="482600"/>
                </a:moveTo>
                <a:lnTo>
                  <a:pt x="326377" y="482600"/>
                </a:lnTo>
                <a:lnTo>
                  <a:pt x="325653" y="469900"/>
                </a:lnTo>
                <a:lnTo>
                  <a:pt x="338162" y="469900"/>
                </a:lnTo>
                <a:lnTo>
                  <a:pt x="338886" y="482600"/>
                </a:lnTo>
                <a:close/>
              </a:path>
              <a:path w="5225415" h="2628900">
                <a:moveTo>
                  <a:pt x="176314" y="660400"/>
                </a:moveTo>
                <a:lnTo>
                  <a:pt x="163614" y="660400"/>
                </a:lnTo>
                <a:lnTo>
                  <a:pt x="163715" y="482600"/>
                </a:lnTo>
                <a:lnTo>
                  <a:pt x="176415" y="482600"/>
                </a:lnTo>
                <a:lnTo>
                  <a:pt x="176314" y="660400"/>
                </a:lnTo>
                <a:close/>
              </a:path>
              <a:path w="5225415" h="2628900">
                <a:moveTo>
                  <a:pt x="327228" y="555783"/>
                </a:moveTo>
                <a:lnTo>
                  <a:pt x="327113" y="482600"/>
                </a:lnTo>
                <a:lnTo>
                  <a:pt x="339813" y="482600"/>
                </a:lnTo>
                <a:lnTo>
                  <a:pt x="339915" y="495300"/>
                </a:lnTo>
                <a:lnTo>
                  <a:pt x="339712" y="495300"/>
                </a:lnTo>
                <a:lnTo>
                  <a:pt x="339064" y="508000"/>
                </a:lnTo>
                <a:lnTo>
                  <a:pt x="337934" y="520700"/>
                </a:lnTo>
                <a:lnTo>
                  <a:pt x="336435" y="520700"/>
                </a:lnTo>
                <a:lnTo>
                  <a:pt x="334530" y="533400"/>
                </a:lnTo>
                <a:lnTo>
                  <a:pt x="332232" y="546100"/>
                </a:lnTo>
                <a:lnTo>
                  <a:pt x="329552" y="546100"/>
                </a:lnTo>
                <a:lnTo>
                  <a:pt x="327228" y="555783"/>
                </a:lnTo>
                <a:close/>
              </a:path>
              <a:path w="5225415" h="2628900">
                <a:moveTo>
                  <a:pt x="12700" y="556302"/>
                </a:moveTo>
                <a:lnTo>
                  <a:pt x="10261" y="546100"/>
                </a:lnTo>
                <a:lnTo>
                  <a:pt x="7594" y="546100"/>
                </a:lnTo>
                <a:lnTo>
                  <a:pt x="5308" y="533400"/>
                </a:lnTo>
                <a:lnTo>
                  <a:pt x="3416" y="520700"/>
                </a:lnTo>
                <a:lnTo>
                  <a:pt x="1930" y="520700"/>
                </a:lnTo>
                <a:lnTo>
                  <a:pt x="889" y="508000"/>
                </a:lnTo>
                <a:lnTo>
                  <a:pt x="215" y="495300"/>
                </a:lnTo>
                <a:lnTo>
                  <a:pt x="12700" y="495300"/>
                </a:lnTo>
                <a:lnTo>
                  <a:pt x="12700" y="556302"/>
                </a:lnTo>
                <a:close/>
              </a:path>
              <a:path w="5225415" h="2628900">
                <a:moveTo>
                  <a:pt x="28270" y="558800"/>
                </a:moveTo>
                <a:lnTo>
                  <a:pt x="13296" y="558800"/>
                </a:lnTo>
                <a:lnTo>
                  <a:pt x="12700" y="556302"/>
                </a:lnTo>
                <a:lnTo>
                  <a:pt x="12700" y="495300"/>
                </a:lnTo>
                <a:lnTo>
                  <a:pt x="12890" y="495300"/>
                </a:lnTo>
                <a:lnTo>
                  <a:pt x="13525" y="508000"/>
                </a:lnTo>
                <a:lnTo>
                  <a:pt x="14528" y="520700"/>
                </a:lnTo>
                <a:lnTo>
                  <a:pt x="15862" y="520700"/>
                </a:lnTo>
                <a:lnTo>
                  <a:pt x="17691" y="533400"/>
                </a:lnTo>
                <a:lnTo>
                  <a:pt x="19723" y="533400"/>
                </a:lnTo>
                <a:lnTo>
                  <a:pt x="22288" y="546100"/>
                </a:lnTo>
                <a:lnTo>
                  <a:pt x="24993" y="546100"/>
                </a:lnTo>
                <a:lnTo>
                  <a:pt x="28270" y="558800"/>
                </a:lnTo>
                <a:close/>
              </a:path>
              <a:path w="5225415" h="2628900">
                <a:moveTo>
                  <a:pt x="326504" y="558800"/>
                </a:moveTo>
                <a:lnTo>
                  <a:pt x="311658" y="558800"/>
                </a:lnTo>
                <a:lnTo>
                  <a:pt x="314934" y="546100"/>
                </a:lnTo>
                <a:lnTo>
                  <a:pt x="317627" y="546100"/>
                </a:lnTo>
                <a:lnTo>
                  <a:pt x="320205" y="533400"/>
                </a:lnTo>
                <a:lnTo>
                  <a:pt x="322237" y="533400"/>
                </a:lnTo>
                <a:lnTo>
                  <a:pt x="324065" y="520700"/>
                </a:lnTo>
                <a:lnTo>
                  <a:pt x="325386" y="520700"/>
                </a:lnTo>
                <a:lnTo>
                  <a:pt x="326428" y="508000"/>
                </a:lnTo>
                <a:lnTo>
                  <a:pt x="327025" y="495300"/>
                </a:lnTo>
                <a:lnTo>
                  <a:pt x="327228" y="495300"/>
                </a:lnTo>
                <a:lnTo>
                  <a:pt x="327103" y="556302"/>
                </a:lnTo>
                <a:lnTo>
                  <a:pt x="326504" y="558800"/>
                </a:lnTo>
                <a:close/>
              </a:path>
              <a:path w="5225415" h="2628900">
                <a:moveTo>
                  <a:pt x="339064" y="2476500"/>
                </a:moveTo>
                <a:lnTo>
                  <a:pt x="326402" y="2476500"/>
                </a:lnTo>
                <a:lnTo>
                  <a:pt x="327025" y="2463800"/>
                </a:lnTo>
                <a:lnTo>
                  <a:pt x="327228" y="2451100"/>
                </a:lnTo>
                <a:lnTo>
                  <a:pt x="327228" y="555783"/>
                </a:lnTo>
                <a:lnTo>
                  <a:pt x="329552" y="546100"/>
                </a:lnTo>
                <a:lnTo>
                  <a:pt x="332232" y="546100"/>
                </a:lnTo>
                <a:lnTo>
                  <a:pt x="334530" y="533400"/>
                </a:lnTo>
                <a:lnTo>
                  <a:pt x="336435" y="520700"/>
                </a:lnTo>
                <a:lnTo>
                  <a:pt x="337934" y="520700"/>
                </a:lnTo>
                <a:lnTo>
                  <a:pt x="339064" y="508000"/>
                </a:lnTo>
                <a:lnTo>
                  <a:pt x="339712" y="495300"/>
                </a:lnTo>
                <a:lnTo>
                  <a:pt x="339928" y="495300"/>
                </a:lnTo>
                <a:lnTo>
                  <a:pt x="339928" y="2286000"/>
                </a:lnTo>
                <a:lnTo>
                  <a:pt x="333578" y="2298700"/>
                </a:lnTo>
                <a:lnTo>
                  <a:pt x="339927" y="2298700"/>
                </a:lnTo>
                <a:lnTo>
                  <a:pt x="339915" y="2451100"/>
                </a:lnTo>
                <a:lnTo>
                  <a:pt x="339712" y="2463800"/>
                </a:lnTo>
                <a:lnTo>
                  <a:pt x="339064" y="2476500"/>
                </a:lnTo>
                <a:close/>
              </a:path>
              <a:path w="5225415" h="2628900">
                <a:moveTo>
                  <a:pt x="39636" y="584200"/>
                </a:moveTo>
                <a:lnTo>
                  <a:pt x="24688" y="584200"/>
                </a:lnTo>
                <a:lnTo>
                  <a:pt x="20586" y="571500"/>
                </a:lnTo>
                <a:lnTo>
                  <a:pt x="16827" y="558800"/>
                </a:lnTo>
                <a:lnTo>
                  <a:pt x="28130" y="558800"/>
                </a:lnTo>
                <a:lnTo>
                  <a:pt x="31750" y="571500"/>
                </a:lnTo>
                <a:lnTo>
                  <a:pt x="35382" y="571500"/>
                </a:lnTo>
                <a:lnTo>
                  <a:pt x="39636" y="584200"/>
                </a:lnTo>
                <a:close/>
              </a:path>
              <a:path w="5225415" h="2628900">
                <a:moveTo>
                  <a:pt x="315226" y="584200"/>
                </a:moveTo>
                <a:lnTo>
                  <a:pt x="300278" y="584200"/>
                </a:lnTo>
                <a:lnTo>
                  <a:pt x="304546" y="571500"/>
                </a:lnTo>
                <a:lnTo>
                  <a:pt x="308178" y="571500"/>
                </a:lnTo>
                <a:lnTo>
                  <a:pt x="311785" y="558800"/>
                </a:lnTo>
                <a:lnTo>
                  <a:pt x="323088" y="558800"/>
                </a:lnTo>
                <a:lnTo>
                  <a:pt x="319328" y="571500"/>
                </a:lnTo>
                <a:lnTo>
                  <a:pt x="315226" y="584200"/>
                </a:lnTo>
                <a:close/>
              </a:path>
              <a:path w="5225415" h="2628900">
                <a:moveTo>
                  <a:pt x="48704" y="596900"/>
                </a:moveTo>
                <a:lnTo>
                  <a:pt x="33680" y="596900"/>
                </a:lnTo>
                <a:lnTo>
                  <a:pt x="28943" y="584200"/>
                </a:lnTo>
                <a:lnTo>
                  <a:pt x="43840" y="584200"/>
                </a:lnTo>
                <a:lnTo>
                  <a:pt x="48704" y="596900"/>
                </a:lnTo>
                <a:close/>
              </a:path>
              <a:path w="5225415" h="2628900">
                <a:moveTo>
                  <a:pt x="306247" y="596900"/>
                </a:moveTo>
                <a:lnTo>
                  <a:pt x="291223" y="596900"/>
                </a:lnTo>
                <a:lnTo>
                  <a:pt x="296075" y="584200"/>
                </a:lnTo>
                <a:lnTo>
                  <a:pt x="310807" y="584200"/>
                </a:lnTo>
                <a:lnTo>
                  <a:pt x="306247" y="596900"/>
                </a:lnTo>
                <a:close/>
              </a:path>
              <a:path w="5225415" h="2628900">
                <a:moveTo>
                  <a:pt x="64338" y="609600"/>
                </a:moveTo>
                <a:lnTo>
                  <a:pt x="44056" y="609600"/>
                </a:lnTo>
                <a:lnTo>
                  <a:pt x="38912" y="596900"/>
                </a:lnTo>
                <a:lnTo>
                  <a:pt x="58648" y="596900"/>
                </a:lnTo>
                <a:lnTo>
                  <a:pt x="64338" y="609600"/>
                </a:lnTo>
                <a:close/>
              </a:path>
              <a:path w="5225415" h="2628900">
                <a:moveTo>
                  <a:pt x="295668" y="609600"/>
                </a:moveTo>
                <a:lnTo>
                  <a:pt x="275590" y="609600"/>
                </a:lnTo>
                <a:lnTo>
                  <a:pt x="281266" y="596900"/>
                </a:lnTo>
                <a:lnTo>
                  <a:pt x="301015" y="596900"/>
                </a:lnTo>
                <a:lnTo>
                  <a:pt x="295668" y="609600"/>
                </a:lnTo>
                <a:close/>
              </a:path>
              <a:path w="5225415" h="2628900">
                <a:moveTo>
                  <a:pt x="75996" y="622300"/>
                </a:moveTo>
                <a:lnTo>
                  <a:pt x="55575" y="622300"/>
                </a:lnTo>
                <a:lnTo>
                  <a:pt x="49669" y="609600"/>
                </a:lnTo>
                <a:lnTo>
                  <a:pt x="69811" y="609600"/>
                </a:lnTo>
                <a:lnTo>
                  <a:pt x="75996" y="622300"/>
                </a:lnTo>
                <a:close/>
              </a:path>
              <a:path w="5225415" h="2628900">
                <a:moveTo>
                  <a:pt x="284124" y="622300"/>
                </a:moveTo>
                <a:lnTo>
                  <a:pt x="263931" y="622300"/>
                </a:lnTo>
                <a:lnTo>
                  <a:pt x="270103" y="609600"/>
                </a:lnTo>
                <a:lnTo>
                  <a:pt x="290029" y="609600"/>
                </a:lnTo>
                <a:lnTo>
                  <a:pt x="284124" y="622300"/>
                </a:lnTo>
                <a:close/>
              </a:path>
              <a:path w="5225415" h="2628900">
                <a:moveTo>
                  <a:pt x="95135" y="635000"/>
                </a:moveTo>
                <a:lnTo>
                  <a:pt x="74803" y="635000"/>
                </a:lnTo>
                <a:lnTo>
                  <a:pt x="68389" y="622300"/>
                </a:lnTo>
                <a:lnTo>
                  <a:pt x="88290" y="622300"/>
                </a:lnTo>
                <a:lnTo>
                  <a:pt x="95135" y="635000"/>
                </a:lnTo>
                <a:close/>
              </a:path>
              <a:path w="5225415" h="2628900">
                <a:moveTo>
                  <a:pt x="264871" y="635000"/>
                </a:moveTo>
                <a:lnTo>
                  <a:pt x="244779" y="635000"/>
                </a:lnTo>
                <a:lnTo>
                  <a:pt x="251637" y="622300"/>
                </a:lnTo>
                <a:lnTo>
                  <a:pt x="271538" y="622300"/>
                </a:lnTo>
                <a:lnTo>
                  <a:pt x="264871" y="635000"/>
                </a:lnTo>
                <a:close/>
              </a:path>
              <a:path w="5225415" h="2628900">
                <a:moveTo>
                  <a:pt x="130810" y="647700"/>
                </a:moveTo>
                <a:lnTo>
                  <a:pt x="96139" y="647700"/>
                </a:lnTo>
                <a:lnTo>
                  <a:pt x="89077" y="635000"/>
                </a:lnTo>
                <a:lnTo>
                  <a:pt x="123037" y="635000"/>
                </a:lnTo>
                <a:lnTo>
                  <a:pt x="130810" y="647700"/>
                </a:lnTo>
                <a:close/>
              </a:path>
              <a:path w="5225415" h="2628900">
                <a:moveTo>
                  <a:pt x="243509" y="647700"/>
                </a:moveTo>
                <a:lnTo>
                  <a:pt x="209118" y="647700"/>
                </a:lnTo>
                <a:lnTo>
                  <a:pt x="216877" y="635000"/>
                </a:lnTo>
                <a:lnTo>
                  <a:pt x="250837" y="635000"/>
                </a:lnTo>
                <a:lnTo>
                  <a:pt x="243509" y="647700"/>
                </a:lnTo>
                <a:close/>
              </a:path>
              <a:path w="5225415" h="2628900">
                <a:moveTo>
                  <a:pt x="163614" y="660400"/>
                </a:moveTo>
                <a:lnTo>
                  <a:pt x="127342" y="660400"/>
                </a:lnTo>
                <a:lnTo>
                  <a:pt x="119278" y="647700"/>
                </a:lnTo>
                <a:lnTo>
                  <a:pt x="163614" y="647700"/>
                </a:lnTo>
                <a:lnTo>
                  <a:pt x="163614" y="660400"/>
                </a:lnTo>
                <a:close/>
              </a:path>
              <a:path w="5225415" h="2628900">
                <a:moveTo>
                  <a:pt x="212280" y="660400"/>
                </a:moveTo>
                <a:lnTo>
                  <a:pt x="176314" y="660400"/>
                </a:lnTo>
                <a:lnTo>
                  <a:pt x="176314" y="647700"/>
                </a:lnTo>
                <a:lnTo>
                  <a:pt x="220345" y="647700"/>
                </a:lnTo>
                <a:lnTo>
                  <a:pt x="212280" y="660400"/>
                </a:lnTo>
                <a:close/>
              </a:path>
              <a:path w="5225415" h="2628900">
                <a:moveTo>
                  <a:pt x="5219763" y="2171700"/>
                </a:moveTo>
                <a:lnTo>
                  <a:pt x="5207469" y="2171700"/>
                </a:lnTo>
                <a:lnTo>
                  <a:pt x="5209286" y="2159000"/>
                </a:lnTo>
                <a:lnTo>
                  <a:pt x="5221668" y="2159000"/>
                </a:lnTo>
                <a:lnTo>
                  <a:pt x="5219763" y="2171700"/>
                </a:lnTo>
                <a:close/>
              </a:path>
              <a:path w="5225415" h="2628900">
                <a:moveTo>
                  <a:pt x="5211851" y="2197100"/>
                </a:moveTo>
                <a:lnTo>
                  <a:pt x="5196878" y="2197100"/>
                </a:lnTo>
                <a:lnTo>
                  <a:pt x="5200154" y="2184400"/>
                </a:lnTo>
                <a:lnTo>
                  <a:pt x="5202859" y="2184400"/>
                </a:lnTo>
                <a:lnTo>
                  <a:pt x="5205437" y="2171700"/>
                </a:lnTo>
                <a:lnTo>
                  <a:pt x="5217464" y="2171700"/>
                </a:lnTo>
                <a:lnTo>
                  <a:pt x="5214785" y="2184400"/>
                </a:lnTo>
                <a:lnTo>
                  <a:pt x="5211851" y="2197100"/>
                </a:lnTo>
                <a:close/>
              </a:path>
              <a:path w="5225415" h="2628900">
                <a:moveTo>
                  <a:pt x="5204561" y="2209800"/>
                </a:moveTo>
                <a:lnTo>
                  <a:pt x="5189613" y="2209800"/>
                </a:lnTo>
                <a:lnTo>
                  <a:pt x="5193550" y="2197100"/>
                </a:lnTo>
                <a:lnTo>
                  <a:pt x="5208320" y="2197100"/>
                </a:lnTo>
                <a:lnTo>
                  <a:pt x="5204561" y="2209800"/>
                </a:lnTo>
                <a:close/>
              </a:path>
              <a:path w="5225415" h="2628900">
                <a:moveTo>
                  <a:pt x="5196039" y="2222500"/>
                </a:moveTo>
                <a:lnTo>
                  <a:pt x="5181117" y="2222500"/>
                </a:lnTo>
                <a:lnTo>
                  <a:pt x="5185689" y="2209800"/>
                </a:lnTo>
                <a:lnTo>
                  <a:pt x="5200459" y="2209800"/>
                </a:lnTo>
                <a:lnTo>
                  <a:pt x="5196039" y="2222500"/>
                </a:lnTo>
                <a:close/>
              </a:path>
              <a:path w="5225415" h="2628900">
                <a:moveTo>
                  <a:pt x="5186235" y="2235200"/>
                </a:moveTo>
                <a:lnTo>
                  <a:pt x="5171503" y="2235200"/>
                </a:lnTo>
                <a:lnTo>
                  <a:pt x="5176647" y="2222500"/>
                </a:lnTo>
                <a:lnTo>
                  <a:pt x="5191290" y="2222500"/>
                </a:lnTo>
                <a:lnTo>
                  <a:pt x="5186235" y="2235200"/>
                </a:lnTo>
                <a:close/>
              </a:path>
              <a:path w="5225415" h="2628900">
                <a:moveTo>
                  <a:pt x="5175262" y="2247900"/>
                </a:moveTo>
                <a:lnTo>
                  <a:pt x="5160822" y="2247900"/>
                </a:lnTo>
                <a:lnTo>
                  <a:pt x="5166499" y="2235200"/>
                </a:lnTo>
                <a:lnTo>
                  <a:pt x="5180888" y="2235200"/>
                </a:lnTo>
                <a:lnTo>
                  <a:pt x="5175262" y="2247900"/>
                </a:lnTo>
                <a:close/>
              </a:path>
              <a:path w="5225415" h="2628900">
                <a:moveTo>
                  <a:pt x="5163426" y="2260600"/>
                </a:moveTo>
                <a:lnTo>
                  <a:pt x="5142992" y="2260600"/>
                </a:lnTo>
                <a:lnTo>
                  <a:pt x="5149405" y="2247900"/>
                </a:lnTo>
                <a:lnTo>
                  <a:pt x="5169357" y="2247900"/>
                </a:lnTo>
                <a:lnTo>
                  <a:pt x="5163426" y="2260600"/>
                </a:lnTo>
                <a:close/>
              </a:path>
              <a:path w="5225415" h="2628900">
                <a:moveTo>
                  <a:pt x="5150091" y="2273300"/>
                </a:moveTo>
                <a:lnTo>
                  <a:pt x="5123230" y="2273300"/>
                </a:lnTo>
                <a:lnTo>
                  <a:pt x="5130279" y="2260600"/>
                </a:lnTo>
                <a:lnTo>
                  <a:pt x="5156758" y="2260600"/>
                </a:lnTo>
                <a:lnTo>
                  <a:pt x="5150091" y="2273300"/>
                </a:lnTo>
                <a:close/>
              </a:path>
              <a:path w="5225415" h="2628900">
                <a:moveTo>
                  <a:pt x="5128742" y="2286000"/>
                </a:moveTo>
                <a:lnTo>
                  <a:pt x="5086731" y="2286000"/>
                </a:lnTo>
                <a:lnTo>
                  <a:pt x="5094655" y="2273300"/>
                </a:lnTo>
                <a:lnTo>
                  <a:pt x="5136070" y="2273300"/>
                </a:lnTo>
                <a:lnTo>
                  <a:pt x="5128742" y="2286000"/>
                </a:lnTo>
                <a:close/>
              </a:path>
              <a:path w="5225415" h="2628900">
                <a:moveTo>
                  <a:pt x="339927" y="2298700"/>
                </a:moveTo>
                <a:lnTo>
                  <a:pt x="333578" y="2298700"/>
                </a:lnTo>
                <a:lnTo>
                  <a:pt x="339928" y="2286000"/>
                </a:lnTo>
                <a:lnTo>
                  <a:pt x="339927" y="2298700"/>
                </a:lnTo>
                <a:close/>
              </a:path>
              <a:path w="5225415" h="2628900">
                <a:moveTo>
                  <a:pt x="5089283" y="2298700"/>
                </a:moveTo>
                <a:lnTo>
                  <a:pt x="339927" y="2298700"/>
                </a:lnTo>
                <a:lnTo>
                  <a:pt x="339928" y="2286000"/>
                </a:lnTo>
                <a:lnTo>
                  <a:pt x="5097513" y="2286000"/>
                </a:lnTo>
                <a:lnTo>
                  <a:pt x="5089283" y="2298700"/>
                </a:lnTo>
                <a:close/>
              </a:path>
              <a:path w="5225415" h="2628900">
                <a:moveTo>
                  <a:pt x="14528" y="2476500"/>
                </a:moveTo>
                <a:lnTo>
                  <a:pt x="13525" y="2476500"/>
                </a:lnTo>
                <a:lnTo>
                  <a:pt x="13487" y="2463800"/>
                </a:lnTo>
                <a:lnTo>
                  <a:pt x="14528" y="2476500"/>
                </a:lnTo>
                <a:close/>
              </a:path>
              <a:path w="5225415" h="2628900">
                <a:moveTo>
                  <a:pt x="326402" y="2476500"/>
                </a:moveTo>
                <a:lnTo>
                  <a:pt x="325386" y="2476500"/>
                </a:lnTo>
                <a:lnTo>
                  <a:pt x="326428" y="2463800"/>
                </a:lnTo>
                <a:lnTo>
                  <a:pt x="326402" y="2476500"/>
                </a:lnTo>
                <a:close/>
              </a:path>
              <a:path w="5225415" h="2628900">
                <a:moveTo>
                  <a:pt x="19812" y="2501900"/>
                </a:moveTo>
                <a:lnTo>
                  <a:pt x="5308" y="2501900"/>
                </a:lnTo>
                <a:lnTo>
                  <a:pt x="3416" y="2489200"/>
                </a:lnTo>
                <a:lnTo>
                  <a:pt x="1930" y="2476500"/>
                </a:lnTo>
                <a:lnTo>
                  <a:pt x="14490" y="2476500"/>
                </a:lnTo>
                <a:lnTo>
                  <a:pt x="15925" y="2489200"/>
                </a:lnTo>
                <a:lnTo>
                  <a:pt x="17614" y="2489200"/>
                </a:lnTo>
                <a:lnTo>
                  <a:pt x="19812" y="2501900"/>
                </a:lnTo>
                <a:close/>
              </a:path>
              <a:path w="5225415" h="2628900">
                <a:moveTo>
                  <a:pt x="334530" y="2501900"/>
                </a:moveTo>
                <a:lnTo>
                  <a:pt x="320103" y="2501900"/>
                </a:lnTo>
                <a:lnTo>
                  <a:pt x="322313" y="2489200"/>
                </a:lnTo>
                <a:lnTo>
                  <a:pt x="324002" y="2489200"/>
                </a:lnTo>
                <a:lnTo>
                  <a:pt x="325437" y="2476500"/>
                </a:lnTo>
                <a:lnTo>
                  <a:pt x="337934" y="2476500"/>
                </a:lnTo>
                <a:lnTo>
                  <a:pt x="336435" y="2489200"/>
                </a:lnTo>
                <a:lnTo>
                  <a:pt x="334530" y="2501900"/>
                </a:lnTo>
                <a:close/>
              </a:path>
              <a:path w="5225415" h="2628900">
                <a:moveTo>
                  <a:pt x="22288" y="2514600"/>
                </a:moveTo>
                <a:lnTo>
                  <a:pt x="10261" y="2514600"/>
                </a:lnTo>
                <a:lnTo>
                  <a:pt x="7594" y="2501900"/>
                </a:lnTo>
                <a:lnTo>
                  <a:pt x="19723" y="2501900"/>
                </a:lnTo>
                <a:lnTo>
                  <a:pt x="22288" y="2514600"/>
                </a:lnTo>
                <a:close/>
              </a:path>
              <a:path w="5225415" h="2628900">
                <a:moveTo>
                  <a:pt x="25120" y="2514600"/>
                </a:moveTo>
                <a:lnTo>
                  <a:pt x="22288" y="2514600"/>
                </a:lnTo>
                <a:lnTo>
                  <a:pt x="22186" y="2501900"/>
                </a:lnTo>
                <a:lnTo>
                  <a:pt x="25120" y="2514600"/>
                </a:lnTo>
                <a:close/>
              </a:path>
              <a:path w="5225415" h="2628900">
                <a:moveTo>
                  <a:pt x="317627" y="2514600"/>
                </a:moveTo>
                <a:lnTo>
                  <a:pt x="314807" y="2514600"/>
                </a:lnTo>
                <a:lnTo>
                  <a:pt x="317741" y="2501900"/>
                </a:lnTo>
                <a:lnTo>
                  <a:pt x="317627" y="2514600"/>
                </a:lnTo>
                <a:close/>
              </a:path>
              <a:path w="5225415" h="2628900">
                <a:moveTo>
                  <a:pt x="329552" y="2514600"/>
                </a:moveTo>
                <a:lnTo>
                  <a:pt x="317627" y="2514600"/>
                </a:lnTo>
                <a:lnTo>
                  <a:pt x="320205" y="2501900"/>
                </a:lnTo>
                <a:lnTo>
                  <a:pt x="332232" y="2501900"/>
                </a:lnTo>
                <a:lnTo>
                  <a:pt x="329552" y="2514600"/>
                </a:lnTo>
                <a:close/>
              </a:path>
              <a:path w="5225415" h="2628900">
                <a:moveTo>
                  <a:pt x="35534" y="2540000"/>
                </a:moveTo>
                <a:lnTo>
                  <a:pt x="20447" y="2540000"/>
                </a:lnTo>
                <a:lnTo>
                  <a:pt x="16827" y="2527300"/>
                </a:lnTo>
                <a:lnTo>
                  <a:pt x="13296" y="2514600"/>
                </a:lnTo>
                <a:lnTo>
                  <a:pt x="24993" y="2514600"/>
                </a:lnTo>
                <a:lnTo>
                  <a:pt x="28270" y="2527300"/>
                </a:lnTo>
                <a:lnTo>
                  <a:pt x="31597" y="2527300"/>
                </a:lnTo>
                <a:lnTo>
                  <a:pt x="35534" y="2540000"/>
                </a:lnTo>
                <a:close/>
              </a:path>
              <a:path w="5225415" h="2628900">
                <a:moveTo>
                  <a:pt x="319481" y="2540000"/>
                </a:moveTo>
                <a:lnTo>
                  <a:pt x="304380" y="2540000"/>
                </a:lnTo>
                <a:lnTo>
                  <a:pt x="308317" y="2527300"/>
                </a:lnTo>
                <a:lnTo>
                  <a:pt x="311658" y="2527300"/>
                </a:lnTo>
                <a:lnTo>
                  <a:pt x="314934" y="2514600"/>
                </a:lnTo>
                <a:lnTo>
                  <a:pt x="326504" y="2514600"/>
                </a:lnTo>
                <a:lnTo>
                  <a:pt x="323088" y="2527300"/>
                </a:lnTo>
                <a:lnTo>
                  <a:pt x="319481" y="2540000"/>
                </a:lnTo>
                <a:close/>
              </a:path>
              <a:path w="5225415" h="2628900">
                <a:moveTo>
                  <a:pt x="44030" y="2552700"/>
                </a:moveTo>
                <a:lnTo>
                  <a:pt x="28943" y="2552700"/>
                </a:lnTo>
                <a:lnTo>
                  <a:pt x="24688" y="2540000"/>
                </a:lnTo>
                <a:lnTo>
                  <a:pt x="39471" y="2540000"/>
                </a:lnTo>
                <a:lnTo>
                  <a:pt x="44030" y="2552700"/>
                </a:lnTo>
                <a:close/>
              </a:path>
              <a:path w="5225415" h="2628900">
                <a:moveTo>
                  <a:pt x="310807" y="2552700"/>
                </a:moveTo>
                <a:lnTo>
                  <a:pt x="295897" y="2552700"/>
                </a:lnTo>
                <a:lnTo>
                  <a:pt x="300456" y="2540000"/>
                </a:lnTo>
                <a:lnTo>
                  <a:pt x="315226" y="2540000"/>
                </a:lnTo>
                <a:lnTo>
                  <a:pt x="310807" y="2552700"/>
                </a:lnTo>
                <a:close/>
              </a:path>
              <a:path w="5225415" h="2628900">
                <a:moveTo>
                  <a:pt x="53657" y="2565400"/>
                </a:moveTo>
                <a:lnTo>
                  <a:pt x="38912" y="2565400"/>
                </a:lnTo>
                <a:lnTo>
                  <a:pt x="33680" y="2552700"/>
                </a:lnTo>
                <a:lnTo>
                  <a:pt x="48514" y="2552700"/>
                </a:lnTo>
                <a:lnTo>
                  <a:pt x="53657" y="2565400"/>
                </a:lnTo>
                <a:close/>
              </a:path>
              <a:path w="5225415" h="2628900">
                <a:moveTo>
                  <a:pt x="301015" y="2565400"/>
                </a:moveTo>
                <a:lnTo>
                  <a:pt x="286270" y="2565400"/>
                </a:lnTo>
                <a:lnTo>
                  <a:pt x="291414" y="2552700"/>
                </a:lnTo>
                <a:lnTo>
                  <a:pt x="306247" y="2552700"/>
                </a:lnTo>
                <a:lnTo>
                  <a:pt x="301015" y="2565400"/>
                </a:lnTo>
                <a:close/>
              </a:path>
              <a:path w="5225415" h="2628900">
                <a:moveTo>
                  <a:pt x="70040" y="2578100"/>
                </a:moveTo>
                <a:lnTo>
                  <a:pt x="49669" y="2578100"/>
                </a:lnTo>
                <a:lnTo>
                  <a:pt x="44056" y="2565400"/>
                </a:lnTo>
                <a:lnTo>
                  <a:pt x="64109" y="2565400"/>
                </a:lnTo>
                <a:lnTo>
                  <a:pt x="70040" y="2578100"/>
                </a:lnTo>
                <a:close/>
              </a:path>
              <a:path w="5225415" h="2628900">
                <a:moveTo>
                  <a:pt x="290029" y="2578100"/>
                </a:moveTo>
                <a:lnTo>
                  <a:pt x="269875" y="2578100"/>
                </a:lnTo>
                <a:lnTo>
                  <a:pt x="275818" y="2565400"/>
                </a:lnTo>
                <a:lnTo>
                  <a:pt x="295668" y="2565400"/>
                </a:lnTo>
                <a:lnTo>
                  <a:pt x="290029" y="2578100"/>
                </a:lnTo>
                <a:close/>
              </a:path>
              <a:path w="5225415" h="2628900">
                <a:moveTo>
                  <a:pt x="82169" y="2590800"/>
                </a:moveTo>
                <a:lnTo>
                  <a:pt x="61963" y="2590800"/>
                </a:lnTo>
                <a:lnTo>
                  <a:pt x="55791" y="2578100"/>
                </a:lnTo>
                <a:lnTo>
                  <a:pt x="75755" y="2578100"/>
                </a:lnTo>
                <a:lnTo>
                  <a:pt x="82169" y="2590800"/>
                </a:lnTo>
                <a:close/>
              </a:path>
              <a:path w="5225415" h="2628900">
                <a:moveTo>
                  <a:pt x="277952" y="2590800"/>
                </a:moveTo>
                <a:lnTo>
                  <a:pt x="257759" y="2590800"/>
                </a:lnTo>
                <a:lnTo>
                  <a:pt x="264172" y="2578100"/>
                </a:lnTo>
                <a:lnTo>
                  <a:pt x="284124" y="2578100"/>
                </a:lnTo>
                <a:lnTo>
                  <a:pt x="277952" y="2590800"/>
                </a:lnTo>
                <a:close/>
              </a:path>
              <a:path w="5225415" h="2628900">
                <a:moveTo>
                  <a:pt x="108889" y="2603500"/>
                </a:moveTo>
                <a:lnTo>
                  <a:pt x="81953" y="2603500"/>
                </a:lnTo>
                <a:lnTo>
                  <a:pt x="74803" y="2590800"/>
                </a:lnTo>
                <a:lnTo>
                  <a:pt x="101650" y="2590800"/>
                </a:lnTo>
                <a:lnTo>
                  <a:pt x="108889" y="2603500"/>
                </a:lnTo>
                <a:close/>
              </a:path>
              <a:path w="5225415" h="2628900">
                <a:moveTo>
                  <a:pt x="257962" y="2603500"/>
                </a:moveTo>
                <a:lnTo>
                  <a:pt x="231025" y="2603500"/>
                </a:lnTo>
                <a:lnTo>
                  <a:pt x="238277" y="2590800"/>
                </a:lnTo>
                <a:lnTo>
                  <a:pt x="264871" y="2590800"/>
                </a:lnTo>
                <a:lnTo>
                  <a:pt x="257962" y="2603500"/>
                </a:lnTo>
                <a:close/>
              </a:path>
              <a:path w="5225415" h="2628900">
                <a:moveTo>
                  <a:pt x="154038" y="2616200"/>
                </a:moveTo>
                <a:lnTo>
                  <a:pt x="103657" y="2616200"/>
                </a:lnTo>
                <a:lnTo>
                  <a:pt x="96139" y="2603500"/>
                </a:lnTo>
                <a:lnTo>
                  <a:pt x="145846" y="2603500"/>
                </a:lnTo>
                <a:lnTo>
                  <a:pt x="154038" y="2616200"/>
                </a:lnTo>
                <a:close/>
              </a:path>
              <a:path w="5225415" h="2628900">
                <a:moveTo>
                  <a:pt x="235978" y="2616200"/>
                </a:moveTo>
                <a:lnTo>
                  <a:pt x="185889" y="2616200"/>
                </a:lnTo>
                <a:lnTo>
                  <a:pt x="194081" y="2603500"/>
                </a:lnTo>
                <a:lnTo>
                  <a:pt x="243509" y="2603500"/>
                </a:lnTo>
                <a:lnTo>
                  <a:pt x="235978" y="2616200"/>
                </a:lnTo>
                <a:close/>
              </a:path>
              <a:path w="5225415" h="2628900">
                <a:moveTo>
                  <a:pt x="187490" y="2628900"/>
                </a:moveTo>
                <a:lnTo>
                  <a:pt x="152438" y="2628900"/>
                </a:lnTo>
                <a:lnTo>
                  <a:pt x="143929" y="2616200"/>
                </a:lnTo>
                <a:lnTo>
                  <a:pt x="195681" y="2616200"/>
                </a:lnTo>
                <a:lnTo>
                  <a:pt x="187490" y="2628900"/>
                </a:lnTo>
                <a:close/>
              </a:path>
            </a:pathLst>
          </a:custGeom>
          <a:solidFill>
            <a:srgbClr val="000000"/>
          </a:solidFill>
        </p:spPr>
        <p:txBody>
          <a:bodyPr wrap="square" lIns="0" tIns="0" rIns="0" bIns="0" rtlCol="0"/>
          <a:lstStyle/>
          <a:p>
            <a:endParaRPr>
              <a:cs typeface="+mn-ea"/>
              <a:sym typeface="+mn-lt"/>
            </a:endParaRPr>
          </a:p>
        </p:txBody>
      </p:sp>
      <p:sp>
        <p:nvSpPr>
          <p:cNvPr id="5" name="object 5"/>
          <p:cNvSpPr txBox="1"/>
          <p:nvPr/>
        </p:nvSpPr>
        <p:spPr>
          <a:xfrm>
            <a:off x="1612392" y="4739640"/>
            <a:ext cx="4551045" cy="1600438"/>
          </a:xfrm>
          <a:prstGeom prst="rect">
            <a:avLst/>
          </a:prstGeom>
          <a:solidFill>
            <a:srgbClr val="EA542B"/>
          </a:solidFill>
        </p:spPr>
        <p:txBody>
          <a:bodyPr vert="horz" wrap="square" lIns="0" tIns="7620" rIns="0" bIns="0" rtlCol="0">
            <a:spAutoFit/>
          </a:bodyPr>
          <a:lstStyle/>
          <a:p>
            <a:pPr marL="91440" marR="183515">
              <a:lnSpc>
                <a:spcPct val="150000"/>
              </a:lnSpc>
              <a:spcBef>
                <a:spcPts val="60"/>
              </a:spcBef>
            </a:pPr>
            <a:r>
              <a:rPr sz="2400" b="1" dirty="0">
                <a:solidFill>
                  <a:srgbClr val="FFFFFF"/>
                </a:solidFill>
                <a:cs typeface="+mn-ea"/>
                <a:sym typeface="+mn-lt"/>
              </a:rPr>
              <a:t>要避免单线触电，操作时必须穿 上绝缘鞋或站在干燥的木凳上。</a:t>
            </a:r>
            <a:endParaRPr sz="2400">
              <a:cs typeface="+mn-ea"/>
              <a:sym typeface="+mn-lt"/>
            </a:endParaRPr>
          </a:p>
        </p:txBody>
      </p:sp>
      <p:sp>
        <p:nvSpPr>
          <p:cNvPr id="6" name="object 6"/>
          <p:cNvSpPr txBox="1">
            <a:spLocks noGrp="1"/>
          </p:cNvSpPr>
          <p:nvPr>
            <p:ph type="title"/>
          </p:nvPr>
        </p:nvSpPr>
        <p:spPr>
          <a:xfrm>
            <a:off x="720000" y="265846"/>
            <a:ext cx="5694045" cy="566181"/>
          </a:xfrm>
          <a:prstGeom prst="rect">
            <a:avLst/>
          </a:prstGeom>
        </p:spPr>
        <p:txBody>
          <a:bodyPr vert="horz" wrap="square" lIns="0" tIns="12065" rIns="0" bIns="0" rtlCol="0" anchor="ctr" anchorCtr="0">
            <a:spAutoFit/>
          </a:bodyPr>
          <a:lstStyle/>
          <a:p>
            <a:pPr marL="12700">
              <a:spcBef>
                <a:spcPts val="95"/>
              </a:spcBef>
            </a:pPr>
            <a:r>
              <a:rPr spc="-5" dirty="0" err="1">
                <a:latin typeface="+mn-lt"/>
                <a:ea typeface="+mn-ea"/>
                <a:cs typeface="+mn-ea"/>
                <a:sym typeface="+mn-lt"/>
              </a:rPr>
              <a:t>安全须知</a:t>
            </a:r>
            <a:r>
              <a:rPr spc="-5" dirty="0">
                <a:latin typeface="+mn-lt"/>
                <a:ea typeface="+mn-ea"/>
                <a:cs typeface="+mn-ea"/>
                <a:sym typeface="+mn-lt"/>
              </a:rPr>
              <a:t>——电</a:t>
            </a:r>
          </a:p>
        </p:txBody>
      </p:sp>
      <p:sp>
        <p:nvSpPr>
          <p:cNvPr id="7" name="object 7"/>
          <p:cNvSpPr/>
          <p:nvPr/>
        </p:nvSpPr>
        <p:spPr>
          <a:xfrm>
            <a:off x="1162811" y="2622806"/>
            <a:ext cx="2202180" cy="518159"/>
          </a:xfrm>
          <a:custGeom>
            <a:avLst/>
            <a:gdLst/>
            <a:ahLst/>
            <a:cxnLst/>
            <a:rect l="l" t="t" r="r" b="b"/>
            <a:pathLst>
              <a:path w="2202179" h="518160">
                <a:moveTo>
                  <a:pt x="2116836" y="518160"/>
                </a:moveTo>
                <a:lnTo>
                  <a:pt x="86868" y="518160"/>
                </a:lnTo>
                <a:lnTo>
                  <a:pt x="53278" y="511745"/>
                </a:lnTo>
                <a:lnTo>
                  <a:pt x="25765" y="493447"/>
                </a:lnTo>
                <a:lnTo>
                  <a:pt x="7086" y="466169"/>
                </a:lnTo>
                <a:lnTo>
                  <a:pt x="0" y="432816"/>
                </a:lnTo>
                <a:lnTo>
                  <a:pt x="0" y="85344"/>
                </a:lnTo>
                <a:lnTo>
                  <a:pt x="7086" y="51983"/>
                </a:lnTo>
                <a:lnTo>
                  <a:pt x="25765" y="24703"/>
                </a:lnTo>
                <a:lnTo>
                  <a:pt x="53278" y="6407"/>
                </a:lnTo>
                <a:lnTo>
                  <a:pt x="86868" y="0"/>
                </a:lnTo>
                <a:lnTo>
                  <a:pt x="2116836" y="0"/>
                </a:lnTo>
                <a:lnTo>
                  <a:pt x="2150109" y="6407"/>
                </a:lnTo>
                <a:lnTo>
                  <a:pt x="2177357" y="24703"/>
                </a:lnTo>
                <a:lnTo>
                  <a:pt x="2195681" y="51983"/>
                </a:lnTo>
                <a:lnTo>
                  <a:pt x="2202179" y="85344"/>
                </a:lnTo>
                <a:lnTo>
                  <a:pt x="2202179" y="432816"/>
                </a:lnTo>
                <a:lnTo>
                  <a:pt x="2195681" y="466169"/>
                </a:lnTo>
                <a:lnTo>
                  <a:pt x="2177357" y="493447"/>
                </a:lnTo>
                <a:lnTo>
                  <a:pt x="2150109" y="511745"/>
                </a:lnTo>
                <a:lnTo>
                  <a:pt x="2116836" y="518160"/>
                </a:lnTo>
                <a:close/>
              </a:path>
            </a:pathLst>
          </a:custGeom>
          <a:solidFill>
            <a:srgbClr val="00929F"/>
          </a:solidFill>
        </p:spPr>
        <p:txBody>
          <a:bodyPr wrap="square" lIns="0" tIns="0" rIns="0" bIns="0" rtlCol="0"/>
          <a:lstStyle/>
          <a:p>
            <a:endParaRPr>
              <a:cs typeface="+mn-ea"/>
              <a:sym typeface="+mn-lt"/>
            </a:endParaRPr>
          </a:p>
        </p:txBody>
      </p:sp>
      <p:sp>
        <p:nvSpPr>
          <p:cNvPr id="8" name="object 8"/>
          <p:cNvSpPr txBox="1"/>
          <p:nvPr/>
        </p:nvSpPr>
        <p:spPr>
          <a:xfrm>
            <a:off x="1149515" y="1381887"/>
            <a:ext cx="9754871" cy="2778005"/>
          </a:xfrm>
          <a:prstGeom prst="rect">
            <a:avLst/>
          </a:prstGeom>
        </p:spPr>
        <p:txBody>
          <a:bodyPr vert="horz" wrap="square" lIns="0" tIns="12700" rIns="0" bIns="0" rtlCol="0">
            <a:spAutoFit/>
          </a:bodyPr>
          <a:lstStyle/>
          <a:p>
            <a:pPr marL="12700" marR="5080" indent="544830">
              <a:lnSpc>
                <a:spcPct val="150000"/>
              </a:lnSpc>
              <a:spcBef>
                <a:spcPts val="100"/>
              </a:spcBef>
            </a:pPr>
            <a:r>
              <a:rPr sz="2400" b="1" spc="11" dirty="0">
                <a:solidFill>
                  <a:srgbClr val="394653"/>
                </a:solidFill>
                <a:cs typeface="+mn-ea"/>
                <a:sym typeface="+mn-lt"/>
              </a:rPr>
              <a:t>人体触电主要原因有两种：直接或间接接触带电体以</a:t>
            </a:r>
            <a:r>
              <a:rPr sz="2400" b="1" spc="15" dirty="0">
                <a:solidFill>
                  <a:srgbClr val="394653"/>
                </a:solidFill>
                <a:cs typeface="+mn-ea"/>
                <a:sym typeface="+mn-lt"/>
              </a:rPr>
              <a:t>及跨步电压。</a:t>
            </a:r>
            <a:r>
              <a:rPr sz="2400" b="1" dirty="0">
                <a:solidFill>
                  <a:srgbClr val="394653"/>
                </a:solidFill>
                <a:cs typeface="+mn-ea"/>
                <a:sym typeface="+mn-lt"/>
              </a:rPr>
              <a:t>直 接接触又可分为单极接触和双极接触。</a:t>
            </a:r>
            <a:endParaRPr sz="2400">
              <a:cs typeface="+mn-ea"/>
              <a:sym typeface="+mn-lt"/>
            </a:endParaRPr>
          </a:p>
          <a:p>
            <a:pPr marL="428625">
              <a:spcBef>
                <a:spcPts val="2090"/>
              </a:spcBef>
            </a:pPr>
            <a:r>
              <a:rPr b="1" spc="-5" dirty="0">
                <a:solidFill>
                  <a:srgbClr val="FFFFFF"/>
                </a:solidFill>
                <a:cs typeface="+mn-ea"/>
                <a:sym typeface="+mn-lt"/>
              </a:rPr>
              <a:t>1</a:t>
            </a:r>
            <a:r>
              <a:rPr b="1" dirty="0">
                <a:solidFill>
                  <a:srgbClr val="FFFFFF"/>
                </a:solidFill>
                <a:cs typeface="+mn-ea"/>
                <a:sym typeface="+mn-lt"/>
              </a:rPr>
              <a:t>、单极触电</a:t>
            </a:r>
            <a:endParaRPr>
              <a:cs typeface="+mn-ea"/>
              <a:sym typeface="+mn-lt"/>
            </a:endParaRPr>
          </a:p>
          <a:p>
            <a:pPr marL="130175" marR="4671695" algn="just">
              <a:lnSpc>
                <a:spcPct val="110000"/>
              </a:lnSpc>
              <a:spcBef>
                <a:spcPts val="1715"/>
              </a:spcBef>
            </a:pPr>
            <a:r>
              <a:rPr spc="25" dirty="0">
                <a:solidFill>
                  <a:srgbClr val="394653"/>
                </a:solidFill>
                <a:cs typeface="+mn-ea"/>
                <a:sym typeface="+mn-lt"/>
              </a:rPr>
              <a:t>当人站在地面</a:t>
            </a:r>
            <a:r>
              <a:rPr spc="31" dirty="0">
                <a:solidFill>
                  <a:srgbClr val="394653"/>
                </a:solidFill>
                <a:cs typeface="+mn-ea"/>
                <a:sym typeface="+mn-lt"/>
              </a:rPr>
              <a:t>上或其他接地体上</a:t>
            </a:r>
            <a:r>
              <a:rPr dirty="0">
                <a:solidFill>
                  <a:srgbClr val="394653"/>
                </a:solidFill>
                <a:cs typeface="+mn-ea"/>
                <a:sym typeface="+mn-lt"/>
              </a:rPr>
              <a:t>，</a:t>
            </a:r>
            <a:r>
              <a:rPr spc="-40" dirty="0">
                <a:solidFill>
                  <a:srgbClr val="394653"/>
                </a:solidFill>
                <a:cs typeface="+mn-ea"/>
                <a:sym typeface="+mn-lt"/>
              </a:rPr>
              <a:t> </a:t>
            </a:r>
            <a:r>
              <a:rPr spc="31" dirty="0">
                <a:solidFill>
                  <a:srgbClr val="394653"/>
                </a:solidFill>
                <a:cs typeface="+mn-ea"/>
                <a:sym typeface="+mn-lt"/>
              </a:rPr>
              <a:t>人体的某一</a:t>
            </a:r>
            <a:r>
              <a:rPr dirty="0">
                <a:solidFill>
                  <a:srgbClr val="394653"/>
                </a:solidFill>
                <a:cs typeface="+mn-ea"/>
                <a:sym typeface="+mn-lt"/>
              </a:rPr>
              <a:t>部 位触及一相带电体时，</a:t>
            </a:r>
            <a:r>
              <a:rPr spc="-100" dirty="0">
                <a:solidFill>
                  <a:srgbClr val="394653"/>
                </a:solidFill>
                <a:cs typeface="+mn-ea"/>
                <a:sym typeface="+mn-lt"/>
              </a:rPr>
              <a:t> </a:t>
            </a:r>
            <a:r>
              <a:rPr dirty="0">
                <a:solidFill>
                  <a:srgbClr val="394653"/>
                </a:solidFill>
                <a:cs typeface="+mn-ea"/>
                <a:sym typeface="+mn-lt"/>
              </a:rPr>
              <a:t>电流通过人体流入大地</a:t>
            </a:r>
            <a:r>
              <a:rPr spc="-5" dirty="0">
                <a:solidFill>
                  <a:srgbClr val="394653"/>
                </a:solidFill>
                <a:cs typeface="+mn-ea"/>
                <a:sym typeface="+mn-lt"/>
              </a:rPr>
              <a:t>(</a:t>
            </a:r>
            <a:r>
              <a:rPr dirty="0">
                <a:solidFill>
                  <a:srgbClr val="394653"/>
                </a:solidFill>
                <a:cs typeface="+mn-ea"/>
                <a:sym typeface="+mn-lt"/>
              </a:rPr>
              <a:t>或 中性线</a:t>
            </a:r>
            <a:r>
              <a:rPr spc="-5" dirty="0">
                <a:solidFill>
                  <a:srgbClr val="394653"/>
                </a:solidFill>
                <a:cs typeface="+mn-ea"/>
                <a:sym typeface="+mn-lt"/>
              </a:rPr>
              <a:t>)， </a:t>
            </a:r>
            <a:r>
              <a:rPr dirty="0">
                <a:solidFill>
                  <a:srgbClr val="394653"/>
                </a:solidFill>
                <a:cs typeface="+mn-ea"/>
                <a:sym typeface="+mn-lt"/>
              </a:rPr>
              <a:t>称为单极触电。</a:t>
            </a:r>
            <a:endParaRPr>
              <a:cs typeface="+mn-ea"/>
              <a:sym typeface="+mn-lt"/>
            </a:endParaRPr>
          </a:p>
        </p:txBody>
      </p:sp>
      <p:sp>
        <p:nvSpPr>
          <p:cNvPr id="9" name="object 9"/>
          <p:cNvSpPr/>
          <p:nvPr/>
        </p:nvSpPr>
        <p:spPr>
          <a:xfrm>
            <a:off x="6911341" y="2717292"/>
            <a:ext cx="3939540" cy="0"/>
          </a:xfrm>
          <a:custGeom>
            <a:avLst/>
            <a:gdLst/>
            <a:ahLst/>
            <a:cxnLst/>
            <a:rect l="l" t="t" r="r" b="b"/>
            <a:pathLst>
              <a:path w="3939540">
                <a:moveTo>
                  <a:pt x="0" y="0"/>
                </a:moveTo>
                <a:lnTo>
                  <a:pt x="3939540" y="0"/>
                </a:lnTo>
              </a:path>
            </a:pathLst>
          </a:custGeom>
          <a:ln w="45720">
            <a:solidFill>
              <a:srgbClr val="EA542B"/>
            </a:solidFill>
          </a:ln>
        </p:spPr>
        <p:txBody>
          <a:bodyPr wrap="square" lIns="0" tIns="0" rIns="0" bIns="0" rtlCol="0"/>
          <a:lstStyle/>
          <a:p>
            <a:endParaRPr>
              <a:cs typeface="+mn-ea"/>
              <a:sym typeface="+mn-lt"/>
            </a:endParaRPr>
          </a:p>
        </p:txBody>
      </p:sp>
      <p:sp>
        <p:nvSpPr>
          <p:cNvPr id="10" name="object 10"/>
          <p:cNvSpPr/>
          <p:nvPr/>
        </p:nvSpPr>
        <p:spPr>
          <a:xfrm>
            <a:off x="6911341" y="3293364"/>
            <a:ext cx="3939540" cy="0"/>
          </a:xfrm>
          <a:custGeom>
            <a:avLst/>
            <a:gdLst/>
            <a:ahLst/>
            <a:cxnLst/>
            <a:rect l="l" t="t" r="r" b="b"/>
            <a:pathLst>
              <a:path w="3939540">
                <a:moveTo>
                  <a:pt x="0" y="0"/>
                </a:moveTo>
                <a:lnTo>
                  <a:pt x="3939540" y="0"/>
                </a:lnTo>
              </a:path>
            </a:pathLst>
          </a:custGeom>
          <a:ln w="45720">
            <a:solidFill>
              <a:srgbClr val="006FC0"/>
            </a:solidFill>
          </a:ln>
        </p:spPr>
        <p:txBody>
          <a:bodyPr wrap="square" lIns="0" tIns="0" rIns="0" bIns="0" rtlCol="0"/>
          <a:lstStyle/>
          <a:p>
            <a:endParaRPr>
              <a:cs typeface="+mn-ea"/>
              <a:sym typeface="+mn-lt"/>
            </a:endParaRPr>
          </a:p>
        </p:txBody>
      </p:sp>
      <p:sp>
        <p:nvSpPr>
          <p:cNvPr id="11" name="object 11"/>
          <p:cNvSpPr/>
          <p:nvPr/>
        </p:nvSpPr>
        <p:spPr>
          <a:xfrm>
            <a:off x="8805671" y="3371609"/>
            <a:ext cx="534671" cy="534671"/>
          </a:xfrm>
          <a:custGeom>
            <a:avLst/>
            <a:gdLst/>
            <a:ahLst/>
            <a:cxnLst/>
            <a:rect l="l" t="t" r="r" b="b"/>
            <a:pathLst>
              <a:path w="534670" h="534670">
                <a:moveTo>
                  <a:pt x="267131" y="534517"/>
                </a:moveTo>
                <a:lnTo>
                  <a:pt x="219090" y="530211"/>
                </a:lnTo>
                <a:lnTo>
                  <a:pt x="173869" y="517796"/>
                </a:lnTo>
                <a:lnTo>
                  <a:pt x="132224" y="498028"/>
                </a:lnTo>
                <a:lnTo>
                  <a:pt x="94913" y="471660"/>
                </a:lnTo>
                <a:lnTo>
                  <a:pt x="62751" y="439524"/>
                </a:lnTo>
                <a:lnTo>
                  <a:pt x="36400" y="402279"/>
                </a:lnTo>
                <a:lnTo>
                  <a:pt x="16653" y="360721"/>
                </a:lnTo>
                <a:lnTo>
                  <a:pt x="4268" y="315610"/>
                </a:lnTo>
                <a:lnTo>
                  <a:pt x="0" y="267703"/>
                </a:lnTo>
                <a:lnTo>
                  <a:pt x="4268" y="219531"/>
                </a:lnTo>
                <a:lnTo>
                  <a:pt x="16653" y="174214"/>
                </a:lnTo>
                <a:lnTo>
                  <a:pt x="36400" y="132501"/>
                </a:lnTo>
                <a:lnTo>
                  <a:pt x="62751" y="95145"/>
                </a:lnTo>
                <a:lnTo>
                  <a:pt x="95008" y="62857"/>
                </a:lnTo>
                <a:lnTo>
                  <a:pt x="132282" y="36489"/>
                </a:lnTo>
                <a:lnTo>
                  <a:pt x="173897" y="16720"/>
                </a:lnTo>
                <a:lnTo>
                  <a:pt x="219099" y="4306"/>
                </a:lnTo>
                <a:lnTo>
                  <a:pt x="267131" y="0"/>
                </a:lnTo>
                <a:lnTo>
                  <a:pt x="315173" y="4306"/>
                </a:lnTo>
                <a:lnTo>
                  <a:pt x="360395" y="16725"/>
                </a:lnTo>
                <a:lnTo>
                  <a:pt x="402044" y="36505"/>
                </a:lnTo>
                <a:lnTo>
                  <a:pt x="439360" y="62896"/>
                </a:lnTo>
                <a:lnTo>
                  <a:pt x="471533" y="95068"/>
                </a:lnTo>
                <a:lnTo>
                  <a:pt x="497901" y="132369"/>
                </a:lnTo>
                <a:lnTo>
                  <a:pt x="517669" y="174004"/>
                </a:lnTo>
                <a:lnTo>
                  <a:pt x="530084" y="219219"/>
                </a:lnTo>
                <a:lnTo>
                  <a:pt x="534390" y="267258"/>
                </a:lnTo>
                <a:lnTo>
                  <a:pt x="530084" y="315297"/>
                </a:lnTo>
                <a:lnTo>
                  <a:pt x="517669" y="360512"/>
                </a:lnTo>
                <a:lnTo>
                  <a:pt x="497901" y="402147"/>
                </a:lnTo>
                <a:lnTo>
                  <a:pt x="471533" y="439448"/>
                </a:lnTo>
                <a:lnTo>
                  <a:pt x="439266" y="471699"/>
                </a:lnTo>
                <a:lnTo>
                  <a:pt x="401986" y="498044"/>
                </a:lnTo>
                <a:lnTo>
                  <a:pt x="360367" y="517801"/>
                </a:lnTo>
                <a:lnTo>
                  <a:pt x="315164" y="530212"/>
                </a:lnTo>
                <a:lnTo>
                  <a:pt x="267131" y="534517"/>
                </a:lnTo>
                <a:close/>
              </a:path>
            </a:pathLst>
          </a:custGeom>
          <a:solidFill>
            <a:srgbClr val="00929F"/>
          </a:solidFill>
        </p:spPr>
        <p:txBody>
          <a:bodyPr wrap="square" lIns="0" tIns="0" rIns="0" bIns="0" rtlCol="0"/>
          <a:lstStyle/>
          <a:p>
            <a:endParaRPr>
              <a:cs typeface="+mn-ea"/>
              <a:sym typeface="+mn-lt"/>
            </a:endParaRPr>
          </a:p>
        </p:txBody>
      </p:sp>
      <p:sp>
        <p:nvSpPr>
          <p:cNvPr id="12" name="object 12"/>
          <p:cNvSpPr/>
          <p:nvPr/>
        </p:nvSpPr>
        <p:spPr>
          <a:xfrm>
            <a:off x="8805673" y="3962400"/>
            <a:ext cx="535305" cy="980440"/>
          </a:xfrm>
          <a:custGeom>
            <a:avLst/>
            <a:gdLst/>
            <a:ahLst/>
            <a:cxnLst/>
            <a:rect l="l" t="t" r="r" b="b"/>
            <a:pathLst>
              <a:path w="535304" h="980439">
                <a:moveTo>
                  <a:pt x="445007" y="979932"/>
                </a:moveTo>
                <a:lnTo>
                  <a:pt x="88392" y="979932"/>
                </a:lnTo>
                <a:lnTo>
                  <a:pt x="54047" y="972738"/>
                </a:lnTo>
                <a:lnTo>
                  <a:pt x="25912" y="953495"/>
                </a:lnTo>
                <a:lnTo>
                  <a:pt x="6919" y="924991"/>
                </a:lnTo>
                <a:lnTo>
                  <a:pt x="0" y="890015"/>
                </a:lnTo>
                <a:lnTo>
                  <a:pt x="0" y="88391"/>
                </a:lnTo>
                <a:lnTo>
                  <a:pt x="6919" y="53783"/>
                </a:lnTo>
                <a:lnTo>
                  <a:pt x="25912" y="25560"/>
                </a:lnTo>
                <a:lnTo>
                  <a:pt x="54047" y="6654"/>
                </a:lnTo>
                <a:lnTo>
                  <a:pt x="88392" y="0"/>
                </a:lnTo>
                <a:lnTo>
                  <a:pt x="445007" y="0"/>
                </a:lnTo>
                <a:lnTo>
                  <a:pt x="479861" y="6654"/>
                </a:lnTo>
                <a:lnTo>
                  <a:pt x="508325" y="25560"/>
                </a:lnTo>
                <a:lnTo>
                  <a:pt x="527609" y="53783"/>
                </a:lnTo>
                <a:lnTo>
                  <a:pt x="534924" y="88391"/>
                </a:lnTo>
                <a:lnTo>
                  <a:pt x="534924" y="890015"/>
                </a:lnTo>
                <a:lnTo>
                  <a:pt x="527609" y="924991"/>
                </a:lnTo>
                <a:lnTo>
                  <a:pt x="508325" y="953495"/>
                </a:lnTo>
                <a:lnTo>
                  <a:pt x="479861" y="972738"/>
                </a:lnTo>
                <a:lnTo>
                  <a:pt x="445007" y="979932"/>
                </a:lnTo>
                <a:close/>
              </a:path>
            </a:pathLst>
          </a:custGeom>
          <a:solidFill>
            <a:srgbClr val="00929F"/>
          </a:solidFill>
        </p:spPr>
        <p:txBody>
          <a:bodyPr wrap="square" lIns="0" tIns="0" rIns="0" bIns="0" rtlCol="0"/>
          <a:lstStyle/>
          <a:p>
            <a:endParaRPr>
              <a:cs typeface="+mn-ea"/>
              <a:sym typeface="+mn-lt"/>
            </a:endParaRPr>
          </a:p>
        </p:txBody>
      </p:sp>
      <p:sp>
        <p:nvSpPr>
          <p:cNvPr id="13" name="object 13"/>
          <p:cNvSpPr/>
          <p:nvPr/>
        </p:nvSpPr>
        <p:spPr>
          <a:xfrm>
            <a:off x="9374123" y="2694433"/>
            <a:ext cx="198120" cy="1490980"/>
          </a:xfrm>
          <a:custGeom>
            <a:avLst/>
            <a:gdLst/>
            <a:ahLst/>
            <a:cxnLst/>
            <a:rect l="l" t="t" r="r" b="b"/>
            <a:pathLst>
              <a:path w="198120" h="1490979">
                <a:moveTo>
                  <a:pt x="166116" y="1490472"/>
                </a:moveTo>
                <a:lnTo>
                  <a:pt x="33527" y="1490472"/>
                </a:lnTo>
                <a:lnTo>
                  <a:pt x="20606" y="1487722"/>
                </a:lnTo>
                <a:lnTo>
                  <a:pt x="10029" y="1480537"/>
                </a:lnTo>
                <a:lnTo>
                  <a:pt x="2820" y="1469937"/>
                </a:lnTo>
                <a:lnTo>
                  <a:pt x="0" y="1456944"/>
                </a:lnTo>
                <a:lnTo>
                  <a:pt x="0" y="32004"/>
                </a:lnTo>
                <a:lnTo>
                  <a:pt x="2820" y="19491"/>
                </a:lnTo>
                <a:lnTo>
                  <a:pt x="10029" y="9210"/>
                </a:lnTo>
                <a:lnTo>
                  <a:pt x="20606" y="2325"/>
                </a:lnTo>
                <a:lnTo>
                  <a:pt x="33527" y="0"/>
                </a:lnTo>
                <a:lnTo>
                  <a:pt x="166116" y="0"/>
                </a:lnTo>
                <a:lnTo>
                  <a:pt x="178785" y="2325"/>
                </a:lnTo>
                <a:lnTo>
                  <a:pt x="189118" y="9210"/>
                </a:lnTo>
                <a:lnTo>
                  <a:pt x="195951" y="19491"/>
                </a:lnTo>
                <a:lnTo>
                  <a:pt x="198120" y="32004"/>
                </a:lnTo>
                <a:lnTo>
                  <a:pt x="198120" y="1456944"/>
                </a:lnTo>
                <a:lnTo>
                  <a:pt x="195951" y="1469937"/>
                </a:lnTo>
                <a:lnTo>
                  <a:pt x="189118" y="1480537"/>
                </a:lnTo>
                <a:lnTo>
                  <a:pt x="178785" y="1487722"/>
                </a:lnTo>
                <a:lnTo>
                  <a:pt x="166116" y="1490472"/>
                </a:lnTo>
                <a:close/>
              </a:path>
            </a:pathLst>
          </a:custGeom>
          <a:solidFill>
            <a:srgbClr val="00929F"/>
          </a:solidFill>
        </p:spPr>
        <p:txBody>
          <a:bodyPr wrap="square" lIns="0" tIns="0" rIns="0" bIns="0" rtlCol="0"/>
          <a:lstStyle/>
          <a:p>
            <a:endParaRPr>
              <a:cs typeface="+mn-ea"/>
              <a:sym typeface="+mn-lt"/>
            </a:endParaRPr>
          </a:p>
        </p:txBody>
      </p:sp>
      <p:sp>
        <p:nvSpPr>
          <p:cNvPr id="14" name="object 14"/>
          <p:cNvSpPr/>
          <p:nvPr/>
        </p:nvSpPr>
        <p:spPr>
          <a:xfrm>
            <a:off x="8545069" y="4003549"/>
            <a:ext cx="226060" cy="992505"/>
          </a:xfrm>
          <a:custGeom>
            <a:avLst/>
            <a:gdLst/>
            <a:ahLst/>
            <a:cxnLst/>
            <a:rect l="l" t="t" r="r" b="b"/>
            <a:pathLst>
              <a:path w="226059" h="992504">
                <a:moveTo>
                  <a:pt x="188975" y="992124"/>
                </a:moveTo>
                <a:lnTo>
                  <a:pt x="38100" y="992124"/>
                </a:lnTo>
                <a:lnTo>
                  <a:pt x="23517" y="989386"/>
                </a:lnTo>
                <a:lnTo>
                  <a:pt x="11534" y="981508"/>
                </a:lnTo>
                <a:lnTo>
                  <a:pt x="3309" y="969794"/>
                </a:lnTo>
                <a:lnTo>
                  <a:pt x="0" y="955548"/>
                </a:lnTo>
                <a:lnTo>
                  <a:pt x="0" y="38100"/>
                </a:lnTo>
                <a:lnTo>
                  <a:pt x="3309" y="23322"/>
                </a:lnTo>
                <a:lnTo>
                  <a:pt x="11534" y="11272"/>
                </a:lnTo>
                <a:lnTo>
                  <a:pt x="23517" y="3111"/>
                </a:lnTo>
                <a:lnTo>
                  <a:pt x="38100" y="0"/>
                </a:lnTo>
                <a:lnTo>
                  <a:pt x="188975" y="0"/>
                </a:lnTo>
                <a:lnTo>
                  <a:pt x="203293" y="3111"/>
                </a:lnTo>
                <a:lnTo>
                  <a:pt x="215031" y="11272"/>
                </a:lnTo>
                <a:lnTo>
                  <a:pt x="222885" y="23322"/>
                </a:lnTo>
                <a:lnTo>
                  <a:pt x="225551" y="38100"/>
                </a:lnTo>
                <a:lnTo>
                  <a:pt x="225551" y="955548"/>
                </a:lnTo>
                <a:lnTo>
                  <a:pt x="222885" y="969794"/>
                </a:lnTo>
                <a:lnTo>
                  <a:pt x="215031" y="981508"/>
                </a:lnTo>
                <a:lnTo>
                  <a:pt x="203293" y="989386"/>
                </a:lnTo>
                <a:lnTo>
                  <a:pt x="188975" y="992124"/>
                </a:lnTo>
                <a:close/>
              </a:path>
            </a:pathLst>
          </a:custGeom>
          <a:solidFill>
            <a:srgbClr val="00929F"/>
          </a:solidFill>
        </p:spPr>
        <p:txBody>
          <a:bodyPr wrap="square" lIns="0" tIns="0" rIns="0" bIns="0" rtlCol="0"/>
          <a:lstStyle/>
          <a:p>
            <a:endParaRPr>
              <a:cs typeface="+mn-ea"/>
              <a:sym typeface="+mn-lt"/>
            </a:endParaRPr>
          </a:p>
        </p:txBody>
      </p:sp>
      <p:sp>
        <p:nvSpPr>
          <p:cNvPr id="15" name="object 15"/>
          <p:cNvSpPr/>
          <p:nvPr/>
        </p:nvSpPr>
        <p:spPr>
          <a:xfrm>
            <a:off x="8782811" y="4995671"/>
            <a:ext cx="198120" cy="1490980"/>
          </a:xfrm>
          <a:custGeom>
            <a:avLst/>
            <a:gdLst/>
            <a:ahLst/>
            <a:cxnLst/>
            <a:rect l="l" t="t" r="r" b="b"/>
            <a:pathLst>
              <a:path w="198120" h="1490979">
                <a:moveTo>
                  <a:pt x="164592" y="1490472"/>
                </a:moveTo>
                <a:lnTo>
                  <a:pt x="32004" y="1490472"/>
                </a:lnTo>
                <a:lnTo>
                  <a:pt x="19454" y="1488203"/>
                </a:lnTo>
                <a:lnTo>
                  <a:pt x="9158" y="1481337"/>
                </a:lnTo>
                <a:lnTo>
                  <a:pt x="2284" y="1471037"/>
                </a:lnTo>
                <a:lnTo>
                  <a:pt x="0" y="1458467"/>
                </a:lnTo>
                <a:lnTo>
                  <a:pt x="0" y="33527"/>
                </a:lnTo>
                <a:lnTo>
                  <a:pt x="2284" y="20591"/>
                </a:lnTo>
                <a:lnTo>
                  <a:pt x="9158" y="10010"/>
                </a:lnTo>
                <a:lnTo>
                  <a:pt x="19454" y="2806"/>
                </a:lnTo>
                <a:lnTo>
                  <a:pt x="32004" y="0"/>
                </a:lnTo>
                <a:lnTo>
                  <a:pt x="164592" y="0"/>
                </a:lnTo>
                <a:lnTo>
                  <a:pt x="177628" y="2806"/>
                </a:lnTo>
                <a:lnTo>
                  <a:pt x="188242" y="10010"/>
                </a:lnTo>
                <a:lnTo>
                  <a:pt x="195413" y="20591"/>
                </a:lnTo>
                <a:lnTo>
                  <a:pt x="198120" y="33527"/>
                </a:lnTo>
                <a:lnTo>
                  <a:pt x="198120" y="1458467"/>
                </a:lnTo>
                <a:lnTo>
                  <a:pt x="195413" y="1471037"/>
                </a:lnTo>
                <a:lnTo>
                  <a:pt x="188242" y="1481337"/>
                </a:lnTo>
                <a:lnTo>
                  <a:pt x="177628" y="1488203"/>
                </a:lnTo>
                <a:lnTo>
                  <a:pt x="164592" y="1490472"/>
                </a:lnTo>
                <a:close/>
              </a:path>
            </a:pathLst>
          </a:custGeom>
          <a:solidFill>
            <a:srgbClr val="00929F"/>
          </a:solidFill>
        </p:spPr>
        <p:txBody>
          <a:bodyPr wrap="square" lIns="0" tIns="0" rIns="0" bIns="0" rtlCol="0"/>
          <a:lstStyle/>
          <a:p>
            <a:endParaRPr>
              <a:cs typeface="+mn-ea"/>
              <a:sym typeface="+mn-lt"/>
            </a:endParaRPr>
          </a:p>
        </p:txBody>
      </p:sp>
      <p:sp>
        <p:nvSpPr>
          <p:cNvPr id="16" name="object 16"/>
          <p:cNvSpPr/>
          <p:nvPr/>
        </p:nvSpPr>
        <p:spPr>
          <a:xfrm>
            <a:off x="9179052" y="4995671"/>
            <a:ext cx="198120" cy="1490980"/>
          </a:xfrm>
          <a:custGeom>
            <a:avLst/>
            <a:gdLst/>
            <a:ahLst/>
            <a:cxnLst/>
            <a:rect l="l" t="t" r="r" b="b"/>
            <a:pathLst>
              <a:path w="198120" h="1490979">
                <a:moveTo>
                  <a:pt x="164592" y="1490472"/>
                </a:moveTo>
                <a:lnTo>
                  <a:pt x="33527" y="1490472"/>
                </a:lnTo>
                <a:lnTo>
                  <a:pt x="20320" y="1488203"/>
                </a:lnTo>
                <a:lnTo>
                  <a:pt x="9648" y="1481337"/>
                </a:lnTo>
                <a:lnTo>
                  <a:pt x="2534" y="1471037"/>
                </a:lnTo>
                <a:lnTo>
                  <a:pt x="0" y="1458467"/>
                </a:lnTo>
                <a:lnTo>
                  <a:pt x="0" y="33527"/>
                </a:lnTo>
                <a:lnTo>
                  <a:pt x="2534" y="20591"/>
                </a:lnTo>
                <a:lnTo>
                  <a:pt x="9648" y="10010"/>
                </a:lnTo>
                <a:lnTo>
                  <a:pt x="20320" y="2806"/>
                </a:lnTo>
                <a:lnTo>
                  <a:pt x="33527" y="0"/>
                </a:lnTo>
                <a:lnTo>
                  <a:pt x="164592" y="0"/>
                </a:lnTo>
                <a:lnTo>
                  <a:pt x="177849" y="2806"/>
                </a:lnTo>
                <a:lnTo>
                  <a:pt x="188537" y="10010"/>
                </a:lnTo>
                <a:lnTo>
                  <a:pt x="195635" y="20591"/>
                </a:lnTo>
                <a:lnTo>
                  <a:pt x="198120" y="33527"/>
                </a:lnTo>
                <a:lnTo>
                  <a:pt x="198120" y="1458467"/>
                </a:lnTo>
                <a:lnTo>
                  <a:pt x="195635" y="1471037"/>
                </a:lnTo>
                <a:lnTo>
                  <a:pt x="188537" y="1481337"/>
                </a:lnTo>
                <a:lnTo>
                  <a:pt x="177849" y="1488203"/>
                </a:lnTo>
                <a:lnTo>
                  <a:pt x="164592" y="1490472"/>
                </a:lnTo>
                <a:close/>
              </a:path>
            </a:pathLst>
          </a:custGeom>
          <a:solidFill>
            <a:srgbClr val="00929F"/>
          </a:solidFill>
        </p:spPr>
        <p:txBody>
          <a:bodyPr wrap="square" lIns="0" tIns="0" rIns="0" bIns="0" rtlCol="0"/>
          <a:lstStyle/>
          <a:p>
            <a:endParaRPr>
              <a:cs typeface="+mn-ea"/>
              <a:sym typeface="+mn-lt"/>
            </a:endParaRPr>
          </a:p>
        </p:txBody>
      </p:sp>
      <p:sp>
        <p:nvSpPr>
          <p:cNvPr id="17" name="object 17"/>
          <p:cNvSpPr/>
          <p:nvPr/>
        </p:nvSpPr>
        <p:spPr>
          <a:xfrm>
            <a:off x="9422892" y="2756205"/>
            <a:ext cx="92723" cy="93281"/>
          </a:xfrm>
          <a:prstGeom prst="rect">
            <a:avLst/>
          </a:prstGeom>
          <a:blipFill>
            <a:blip r:embed="rId3" cstate="print"/>
            <a:stretch>
              <a:fillRect/>
            </a:stretch>
          </a:blipFill>
        </p:spPr>
        <p:txBody>
          <a:bodyPr wrap="square" lIns="0" tIns="0" rIns="0" bIns="0" rtlCol="0"/>
          <a:lstStyle/>
          <a:p>
            <a:endParaRPr>
              <a:cs typeface="+mn-ea"/>
              <a:sym typeface="+mn-lt"/>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298778" y="2523147"/>
            <a:ext cx="7807959" cy="1409700"/>
          </a:xfrm>
          <a:custGeom>
            <a:avLst/>
            <a:gdLst/>
            <a:ahLst/>
            <a:cxnLst/>
            <a:rect l="l" t="t" r="r" b="b"/>
            <a:pathLst>
              <a:path w="7807959" h="1409700">
                <a:moveTo>
                  <a:pt x="7645666" y="12700"/>
                </a:moveTo>
                <a:lnTo>
                  <a:pt x="161683" y="12700"/>
                </a:lnTo>
                <a:lnTo>
                  <a:pt x="173139" y="0"/>
                </a:lnTo>
                <a:lnTo>
                  <a:pt x="7634198" y="0"/>
                </a:lnTo>
                <a:lnTo>
                  <a:pt x="7645666" y="12700"/>
                </a:lnTo>
                <a:close/>
              </a:path>
              <a:path w="7807959" h="1409700">
                <a:moveTo>
                  <a:pt x="7678420" y="25400"/>
                </a:moveTo>
                <a:lnTo>
                  <a:pt x="128930" y="25400"/>
                </a:lnTo>
                <a:lnTo>
                  <a:pt x="139560" y="12700"/>
                </a:lnTo>
                <a:lnTo>
                  <a:pt x="7667790" y="12700"/>
                </a:lnTo>
                <a:lnTo>
                  <a:pt x="7678420" y="25400"/>
                </a:lnTo>
                <a:close/>
              </a:path>
              <a:path w="7807959" h="1409700">
                <a:moveTo>
                  <a:pt x="181292" y="38100"/>
                </a:moveTo>
                <a:lnTo>
                  <a:pt x="108597" y="38100"/>
                </a:lnTo>
                <a:lnTo>
                  <a:pt x="118605" y="25400"/>
                </a:lnTo>
                <a:lnTo>
                  <a:pt x="192303" y="25400"/>
                </a:lnTo>
                <a:lnTo>
                  <a:pt x="181292" y="38100"/>
                </a:lnTo>
                <a:close/>
              </a:path>
              <a:path w="7807959" h="1409700">
                <a:moveTo>
                  <a:pt x="7698740" y="38100"/>
                </a:moveTo>
                <a:lnTo>
                  <a:pt x="7626057" y="38100"/>
                </a:lnTo>
                <a:lnTo>
                  <a:pt x="7615034" y="25400"/>
                </a:lnTo>
                <a:lnTo>
                  <a:pt x="7688745" y="25400"/>
                </a:lnTo>
                <a:lnTo>
                  <a:pt x="7698740" y="38100"/>
                </a:lnTo>
                <a:close/>
              </a:path>
              <a:path w="7807959" h="1409700">
                <a:moveTo>
                  <a:pt x="124307" y="63500"/>
                </a:moveTo>
                <a:lnTo>
                  <a:pt x="80683" y="63500"/>
                </a:lnTo>
                <a:lnTo>
                  <a:pt x="89623" y="50800"/>
                </a:lnTo>
                <a:lnTo>
                  <a:pt x="98932" y="38100"/>
                </a:lnTo>
                <a:lnTo>
                  <a:pt x="152273" y="38100"/>
                </a:lnTo>
                <a:lnTo>
                  <a:pt x="142265" y="50800"/>
                </a:lnTo>
                <a:lnTo>
                  <a:pt x="133731" y="50800"/>
                </a:lnTo>
                <a:lnTo>
                  <a:pt x="124307" y="63500"/>
                </a:lnTo>
                <a:close/>
              </a:path>
              <a:path w="7807959" h="1409700">
                <a:moveTo>
                  <a:pt x="7726667" y="63500"/>
                </a:moveTo>
                <a:lnTo>
                  <a:pt x="7683030" y="63500"/>
                </a:lnTo>
                <a:lnTo>
                  <a:pt x="7673606" y="50800"/>
                </a:lnTo>
                <a:lnTo>
                  <a:pt x="7665085" y="50800"/>
                </a:lnTo>
                <a:lnTo>
                  <a:pt x="7655064" y="38100"/>
                </a:lnTo>
                <a:lnTo>
                  <a:pt x="7708404" y="38100"/>
                </a:lnTo>
                <a:lnTo>
                  <a:pt x="7717713" y="50800"/>
                </a:lnTo>
                <a:lnTo>
                  <a:pt x="7726667" y="63500"/>
                </a:lnTo>
                <a:close/>
              </a:path>
              <a:path w="7807959" h="1409700">
                <a:moveTo>
                  <a:pt x="92087" y="88900"/>
                </a:moveTo>
                <a:lnTo>
                  <a:pt x="56222" y="88900"/>
                </a:lnTo>
                <a:lnTo>
                  <a:pt x="63969" y="76200"/>
                </a:lnTo>
                <a:lnTo>
                  <a:pt x="72123" y="63500"/>
                </a:lnTo>
                <a:lnTo>
                  <a:pt x="116319" y="63500"/>
                </a:lnTo>
                <a:lnTo>
                  <a:pt x="107556" y="76200"/>
                </a:lnTo>
                <a:lnTo>
                  <a:pt x="100152" y="76200"/>
                </a:lnTo>
                <a:lnTo>
                  <a:pt x="92087" y="88900"/>
                </a:lnTo>
                <a:close/>
              </a:path>
              <a:path w="7807959" h="1409700">
                <a:moveTo>
                  <a:pt x="7751127" y="88900"/>
                </a:moveTo>
                <a:lnTo>
                  <a:pt x="7715250" y="88900"/>
                </a:lnTo>
                <a:lnTo>
                  <a:pt x="7707185" y="76200"/>
                </a:lnTo>
                <a:lnTo>
                  <a:pt x="7699794" y="76200"/>
                </a:lnTo>
                <a:lnTo>
                  <a:pt x="7691018" y="63500"/>
                </a:lnTo>
                <a:lnTo>
                  <a:pt x="7735214" y="63500"/>
                </a:lnTo>
                <a:lnTo>
                  <a:pt x="7743380" y="76200"/>
                </a:lnTo>
                <a:lnTo>
                  <a:pt x="7751127" y="88900"/>
                </a:lnTo>
                <a:close/>
              </a:path>
              <a:path w="7807959" h="1409700">
                <a:moveTo>
                  <a:pt x="59855" y="127000"/>
                </a:moveTo>
                <a:lnTo>
                  <a:pt x="29679" y="127000"/>
                </a:lnTo>
                <a:lnTo>
                  <a:pt x="35623" y="114300"/>
                </a:lnTo>
                <a:lnTo>
                  <a:pt x="42037" y="101600"/>
                </a:lnTo>
                <a:lnTo>
                  <a:pt x="48907" y="88900"/>
                </a:lnTo>
                <a:lnTo>
                  <a:pt x="85343" y="88900"/>
                </a:lnTo>
                <a:lnTo>
                  <a:pt x="78041" y="101600"/>
                </a:lnTo>
                <a:lnTo>
                  <a:pt x="78473" y="101600"/>
                </a:lnTo>
                <a:lnTo>
                  <a:pt x="71577" y="114300"/>
                </a:lnTo>
                <a:lnTo>
                  <a:pt x="65900" y="114300"/>
                </a:lnTo>
                <a:lnTo>
                  <a:pt x="59855" y="127000"/>
                </a:lnTo>
                <a:close/>
              </a:path>
              <a:path w="7807959" h="1409700">
                <a:moveTo>
                  <a:pt x="7777657" y="127000"/>
                </a:moveTo>
                <a:lnTo>
                  <a:pt x="7747482" y="127000"/>
                </a:lnTo>
                <a:lnTo>
                  <a:pt x="7741450" y="114300"/>
                </a:lnTo>
                <a:lnTo>
                  <a:pt x="7735760" y="114300"/>
                </a:lnTo>
                <a:lnTo>
                  <a:pt x="7728864" y="101600"/>
                </a:lnTo>
                <a:lnTo>
                  <a:pt x="7729308" y="101600"/>
                </a:lnTo>
                <a:lnTo>
                  <a:pt x="7722006" y="88900"/>
                </a:lnTo>
                <a:lnTo>
                  <a:pt x="7758442" y="88900"/>
                </a:lnTo>
                <a:lnTo>
                  <a:pt x="7765313" y="101600"/>
                </a:lnTo>
                <a:lnTo>
                  <a:pt x="7771726" y="114300"/>
                </a:lnTo>
                <a:lnTo>
                  <a:pt x="7777657" y="127000"/>
                </a:lnTo>
                <a:close/>
              </a:path>
              <a:path w="7807959" h="1409700">
                <a:moveTo>
                  <a:pt x="35267" y="190500"/>
                </a:moveTo>
                <a:lnTo>
                  <a:pt x="6235" y="190500"/>
                </a:lnTo>
                <a:lnTo>
                  <a:pt x="7708" y="177800"/>
                </a:lnTo>
                <a:lnTo>
                  <a:pt x="11010" y="165100"/>
                </a:lnTo>
                <a:lnTo>
                  <a:pt x="14884" y="152400"/>
                </a:lnTo>
                <a:lnTo>
                  <a:pt x="19304" y="139700"/>
                </a:lnTo>
                <a:lnTo>
                  <a:pt x="24231" y="127000"/>
                </a:lnTo>
                <a:lnTo>
                  <a:pt x="60223" y="127000"/>
                </a:lnTo>
                <a:lnTo>
                  <a:pt x="54622" y="139700"/>
                </a:lnTo>
                <a:lnTo>
                  <a:pt x="50126" y="139700"/>
                </a:lnTo>
                <a:lnTo>
                  <a:pt x="45478" y="152400"/>
                </a:lnTo>
                <a:lnTo>
                  <a:pt x="45758" y="152400"/>
                </a:lnTo>
                <a:lnTo>
                  <a:pt x="41592" y="165100"/>
                </a:lnTo>
                <a:lnTo>
                  <a:pt x="41833" y="165100"/>
                </a:lnTo>
                <a:lnTo>
                  <a:pt x="38188" y="177800"/>
                </a:lnTo>
                <a:lnTo>
                  <a:pt x="38392" y="177800"/>
                </a:lnTo>
                <a:lnTo>
                  <a:pt x="35267" y="190500"/>
                </a:lnTo>
                <a:close/>
              </a:path>
              <a:path w="7807959" h="1409700">
                <a:moveTo>
                  <a:pt x="7801114" y="190500"/>
                </a:moveTo>
                <a:lnTo>
                  <a:pt x="7772082" y="190500"/>
                </a:lnTo>
                <a:lnTo>
                  <a:pt x="7768945" y="177800"/>
                </a:lnTo>
                <a:lnTo>
                  <a:pt x="7769161" y="177800"/>
                </a:lnTo>
                <a:lnTo>
                  <a:pt x="7765503" y="165100"/>
                </a:lnTo>
                <a:lnTo>
                  <a:pt x="7765745" y="165100"/>
                </a:lnTo>
                <a:lnTo>
                  <a:pt x="7761592" y="152400"/>
                </a:lnTo>
                <a:lnTo>
                  <a:pt x="7761871" y="152400"/>
                </a:lnTo>
                <a:lnTo>
                  <a:pt x="7757210" y="139700"/>
                </a:lnTo>
                <a:lnTo>
                  <a:pt x="7752715" y="139700"/>
                </a:lnTo>
                <a:lnTo>
                  <a:pt x="7747127" y="127000"/>
                </a:lnTo>
                <a:lnTo>
                  <a:pt x="7783106" y="127000"/>
                </a:lnTo>
                <a:lnTo>
                  <a:pt x="7788046" y="139700"/>
                </a:lnTo>
                <a:lnTo>
                  <a:pt x="7792466" y="152400"/>
                </a:lnTo>
                <a:lnTo>
                  <a:pt x="7796339" y="165100"/>
                </a:lnTo>
                <a:lnTo>
                  <a:pt x="7799641" y="177800"/>
                </a:lnTo>
                <a:lnTo>
                  <a:pt x="7801114" y="190500"/>
                </a:lnTo>
                <a:close/>
              </a:path>
              <a:path w="7807959" h="1409700">
                <a:moveTo>
                  <a:pt x="31876" y="203200"/>
                </a:moveTo>
                <a:lnTo>
                  <a:pt x="2768" y="203200"/>
                </a:lnTo>
                <a:lnTo>
                  <a:pt x="3771" y="190500"/>
                </a:lnTo>
                <a:lnTo>
                  <a:pt x="32956" y="190500"/>
                </a:lnTo>
                <a:lnTo>
                  <a:pt x="31876" y="203200"/>
                </a:lnTo>
                <a:close/>
              </a:path>
              <a:path w="7807959" h="1409700">
                <a:moveTo>
                  <a:pt x="7804581" y="203200"/>
                </a:moveTo>
                <a:lnTo>
                  <a:pt x="7775473" y="203200"/>
                </a:lnTo>
                <a:lnTo>
                  <a:pt x="7774381" y="190500"/>
                </a:lnTo>
                <a:lnTo>
                  <a:pt x="7803578" y="190500"/>
                </a:lnTo>
                <a:lnTo>
                  <a:pt x="7804581" y="203200"/>
                </a:lnTo>
                <a:close/>
              </a:path>
              <a:path w="7807959" h="1409700">
                <a:moveTo>
                  <a:pt x="30225" y="215900"/>
                </a:moveTo>
                <a:lnTo>
                  <a:pt x="1193" y="215900"/>
                </a:lnTo>
                <a:lnTo>
                  <a:pt x="1905" y="203200"/>
                </a:lnTo>
                <a:lnTo>
                  <a:pt x="31038" y="203200"/>
                </a:lnTo>
                <a:lnTo>
                  <a:pt x="30225" y="215900"/>
                </a:lnTo>
                <a:close/>
              </a:path>
              <a:path w="7807959" h="1409700">
                <a:moveTo>
                  <a:pt x="7806156" y="215900"/>
                </a:moveTo>
                <a:lnTo>
                  <a:pt x="7777124" y="215900"/>
                </a:lnTo>
                <a:lnTo>
                  <a:pt x="7776311" y="203200"/>
                </a:lnTo>
                <a:lnTo>
                  <a:pt x="7805445" y="203200"/>
                </a:lnTo>
                <a:lnTo>
                  <a:pt x="7806156" y="215900"/>
                </a:lnTo>
                <a:close/>
              </a:path>
              <a:path w="7807959" h="1409700">
                <a:moveTo>
                  <a:pt x="29121" y="228600"/>
                </a:moveTo>
                <a:lnTo>
                  <a:pt x="241" y="228600"/>
                </a:lnTo>
                <a:lnTo>
                  <a:pt x="647" y="215900"/>
                </a:lnTo>
                <a:lnTo>
                  <a:pt x="29641" y="215900"/>
                </a:lnTo>
                <a:lnTo>
                  <a:pt x="29121" y="228600"/>
                </a:lnTo>
                <a:close/>
              </a:path>
              <a:path w="7807959" h="1409700">
                <a:moveTo>
                  <a:pt x="7807096" y="228600"/>
                </a:moveTo>
                <a:lnTo>
                  <a:pt x="7778229" y="228600"/>
                </a:lnTo>
                <a:lnTo>
                  <a:pt x="7777708" y="215900"/>
                </a:lnTo>
                <a:lnTo>
                  <a:pt x="7806702" y="215900"/>
                </a:lnTo>
                <a:lnTo>
                  <a:pt x="7807096" y="228600"/>
                </a:lnTo>
                <a:close/>
              </a:path>
              <a:path w="7807959" h="1409700">
                <a:moveTo>
                  <a:pt x="28575" y="1181100"/>
                </a:moveTo>
                <a:lnTo>
                  <a:pt x="0" y="1181100"/>
                </a:lnTo>
                <a:lnTo>
                  <a:pt x="0" y="228600"/>
                </a:lnTo>
                <a:lnTo>
                  <a:pt x="28575" y="228600"/>
                </a:lnTo>
                <a:lnTo>
                  <a:pt x="28575" y="1181100"/>
                </a:lnTo>
                <a:close/>
              </a:path>
              <a:path w="7807959" h="1409700">
                <a:moveTo>
                  <a:pt x="7807337" y="1181100"/>
                </a:moveTo>
                <a:lnTo>
                  <a:pt x="7778775" y="1181100"/>
                </a:lnTo>
                <a:lnTo>
                  <a:pt x="7778775" y="228600"/>
                </a:lnTo>
                <a:lnTo>
                  <a:pt x="7807337" y="228600"/>
                </a:lnTo>
                <a:lnTo>
                  <a:pt x="7807337" y="1181100"/>
                </a:lnTo>
                <a:close/>
              </a:path>
              <a:path w="7807959" h="1409700">
                <a:moveTo>
                  <a:pt x="28790" y="1181100"/>
                </a:moveTo>
                <a:lnTo>
                  <a:pt x="28575" y="1181100"/>
                </a:lnTo>
                <a:lnTo>
                  <a:pt x="28562" y="1168400"/>
                </a:lnTo>
                <a:lnTo>
                  <a:pt x="28790" y="1181100"/>
                </a:lnTo>
                <a:close/>
              </a:path>
              <a:path w="7807959" h="1409700">
                <a:moveTo>
                  <a:pt x="7778775" y="1181100"/>
                </a:moveTo>
                <a:lnTo>
                  <a:pt x="7778559" y="1181100"/>
                </a:lnTo>
                <a:lnTo>
                  <a:pt x="7778775" y="1168400"/>
                </a:lnTo>
                <a:lnTo>
                  <a:pt x="7778775" y="1181100"/>
                </a:lnTo>
                <a:close/>
              </a:path>
              <a:path w="7807959" h="1409700">
                <a:moveTo>
                  <a:pt x="29641" y="1193800"/>
                </a:moveTo>
                <a:lnTo>
                  <a:pt x="647" y="1193800"/>
                </a:lnTo>
                <a:lnTo>
                  <a:pt x="241" y="1181100"/>
                </a:lnTo>
                <a:lnTo>
                  <a:pt x="29121" y="1181100"/>
                </a:lnTo>
                <a:lnTo>
                  <a:pt x="29641" y="1193800"/>
                </a:lnTo>
                <a:close/>
              </a:path>
              <a:path w="7807959" h="1409700">
                <a:moveTo>
                  <a:pt x="7806702" y="1193800"/>
                </a:moveTo>
                <a:lnTo>
                  <a:pt x="7777708" y="1193800"/>
                </a:lnTo>
                <a:lnTo>
                  <a:pt x="7778229" y="1181100"/>
                </a:lnTo>
                <a:lnTo>
                  <a:pt x="7807096" y="1181100"/>
                </a:lnTo>
                <a:lnTo>
                  <a:pt x="7806702" y="1193800"/>
                </a:lnTo>
                <a:close/>
              </a:path>
              <a:path w="7807959" h="1409700">
                <a:moveTo>
                  <a:pt x="31038" y="1206500"/>
                </a:moveTo>
                <a:lnTo>
                  <a:pt x="1905" y="1206500"/>
                </a:lnTo>
                <a:lnTo>
                  <a:pt x="1193" y="1193800"/>
                </a:lnTo>
                <a:lnTo>
                  <a:pt x="30225" y="1193800"/>
                </a:lnTo>
                <a:lnTo>
                  <a:pt x="31038" y="1206500"/>
                </a:lnTo>
                <a:close/>
              </a:path>
              <a:path w="7807959" h="1409700">
                <a:moveTo>
                  <a:pt x="7805445" y="1206500"/>
                </a:moveTo>
                <a:lnTo>
                  <a:pt x="7776311" y="1206500"/>
                </a:lnTo>
                <a:lnTo>
                  <a:pt x="7777124" y="1193800"/>
                </a:lnTo>
                <a:lnTo>
                  <a:pt x="7806156" y="1193800"/>
                </a:lnTo>
                <a:lnTo>
                  <a:pt x="7805445" y="1206500"/>
                </a:lnTo>
                <a:close/>
              </a:path>
              <a:path w="7807959" h="1409700">
                <a:moveTo>
                  <a:pt x="32956" y="1219200"/>
                </a:moveTo>
                <a:lnTo>
                  <a:pt x="4927" y="1219200"/>
                </a:lnTo>
                <a:lnTo>
                  <a:pt x="3771" y="1206500"/>
                </a:lnTo>
                <a:lnTo>
                  <a:pt x="31876" y="1206500"/>
                </a:lnTo>
                <a:lnTo>
                  <a:pt x="32956" y="1219200"/>
                </a:lnTo>
                <a:close/>
              </a:path>
              <a:path w="7807959" h="1409700">
                <a:moveTo>
                  <a:pt x="34124" y="1219200"/>
                </a:moveTo>
                <a:lnTo>
                  <a:pt x="32956" y="1219200"/>
                </a:lnTo>
                <a:lnTo>
                  <a:pt x="32893" y="1206500"/>
                </a:lnTo>
                <a:lnTo>
                  <a:pt x="34124" y="1219200"/>
                </a:lnTo>
                <a:close/>
              </a:path>
              <a:path w="7807959" h="1409700">
                <a:moveTo>
                  <a:pt x="7774381" y="1219200"/>
                </a:moveTo>
                <a:lnTo>
                  <a:pt x="7773225" y="1219200"/>
                </a:lnTo>
                <a:lnTo>
                  <a:pt x="7774457" y="1206500"/>
                </a:lnTo>
                <a:lnTo>
                  <a:pt x="7774381" y="1219200"/>
                </a:lnTo>
                <a:close/>
              </a:path>
              <a:path w="7807959" h="1409700">
                <a:moveTo>
                  <a:pt x="7802410" y="1219200"/>
                </a:moveTo>
                <a:lnTo>
                  <a:pt x="7774381" y="1219200"/>
                </a:lnTo>
                <a:lnTo>
                  <a:pt x="7775473" y="1206500"/>
                </a:lnTo>
                <a:lnTo>
                  <a:pt x="7803578" y="1206500"/>
                </a:lnTo>
                <a:lnTo>
                  <a:pt x="7802410" y="1219200"/>
                </a:lnTo>
                <a:close/>
              </a:path>
              <a:path w="7807959" h="1409700">
                <a:moveTo>
                  <a:pt x="50126" y="1270000"/>
                </a:moveTo>
                <a:lnTo>
                  <a:pt x="19304" y="1270000"/>
                </a:lnTo>
                <a:lnTo>
                  <a:pt x="14884" y="1257300"/>
                </a:lnTo>
                <a:lnTo>
                  <a:pt x="11010" y="1244600"/>
                </a:lnTo>
                <a:lnTo>
                  <a:pt x="7708" y="1231900"/>
                </a:lnTo>
                <a:lnTo>
                  <a:pt x="6235" y="1219200"/>
                </a:lnTo>
                <a:lnTo>
                  <a:pt x="35267" y="1219200"/>
                </a:lnTo>
                <a:lnTo>
                  <a:pt x="38392" y="1231900"/>
                </a:lnTo>
                <a:lnTo>
                  <a:pt x="38188" y="1231900"/>
                </a:lnTo>
                <a:lnTo>
                  <a:pt x="41833" y="1244600"/>
                </a:lnTo>
                <a:lnTo>
                  <a:pt x="41592" y="1244600"/>
                </a:lnTo>
                <a:lnTo>
                  <a:pt x="45758" y="1257300"/>
                </a:lnTo>
                <a:lnTo>
                  <a:pt x="45478" y="1257300"/>
                </a:lnTo>
                <a:lnTo>
                  <a:pt x="50126" y="1270000"/>
                </a:lnTo>
                <a:close/>
              </a:path>
              <a:path w="7807959" h="1409700">
                <a:moveTo>
                  <a:pt x="7788046" y="1270000"/>
                </a:moveTo>
                <a:lnTo>
                  <a:pt x="7757210" y="1270000"/>
                </a:lnTo>
                <a:lnTo>
                  <a:pt x="7761871" y="1257300"/>
                </a:lnTo>
                <a:lnTo>
                  <a:pt x="7761592" y="1257300"/>
                </a:lnTo>
                <a:lnTo>
                  <a:pt x="7765745" y="1244600"/>
                </a:lnTo>
                <a:lnTo>
                  <a:pt x="7765503" y="1244600"/>
                </a:lnTo>
                <a:lnTo>
                  <a:pt x="7769161" y="1231900"/>
                </a:lnTo>
                <a:lnTo>
                  <a:pt x="7768945" y="1231900"/>
                </a:lnTo>
                <a:lnTo>
                  <a:pt x="7772082" y="1219200"/>
                </a:lnTo>
                <a:lnTo>
                  <a:pt x="7801114" y="1219200"/>
                </a:lnTo>
                <a:lnTo>
                  <a:pt x="7799641" y="1231900"/>
                </a:lnTo>
                <a:lnTo>
                  <a:pt x="7796339" y="1244600"/>
                </a:lnTo>
                <a:lnTo>
                  <a:pt x="7792466" y="1257300"/>
                </a:lnTo>
                <a:lnTo>
                  <a:pt x="7788046" y="1270000"/>
                </a:lnTo>
                <a:close/>
              </a:path>
              <a:path w="7807959" h="1409700">
                <a:moveTo>
                  <a:pt x="54952" y="1270000"/>
                </a:moveTo>
                <a:lnTo>
                  <a:pt x="50126" y="1270000"/>
                </a:lnTo>
                <a:lnTo>
                  <a:pt x="49834" y="1257300"/>
                </a:lnTo>
                <a:lnTo>
                  <a:pt x="54952" y="1270000"/>
                </a:lnTo>
                <a:close/>
              </a:path>
              <a:path w="7807959" h="1409700">
                <a:moveTo>
                  <a:pt x="7757210" y="1270000"/>
                </a:moveTo>
                <a:lnTo>
                  <a:pt x="7752384" y="1270000"/>
                </a:lnTo>
                <a:lnTo>
                  <a:pt x="7757515" y="1257300"/>
                </a:lnTo>
                <a:lnTo>
                  <a:pt x="7757210" y="1270000"/>
                </a:lnTo>
                <a:close/>
              </a:path>
              <a:path w="7807959" h="1409700">
                <a:moveTo>
                  <a:pt x="85343" y="1320800"/>
                </a:moveTo>
                <a:lnTo>
                  <a:pt x="48907" y="1320800"/>
                </a:lnTo>
                <a:lnTo>
                  <a:pt x="42037" y="1308100"/>
                </a:lnTo>
                <a:lnTo>
                  <a:pt x="35623" y="1295400"/>
                </a:lnTo>
                <a:lnTo>
                  <a:pt x="29679" y="1282700"/>
                </a:lnTo>
                <a:lnTo>
                  <a:pt x="24231" y="1270000"/>
                </a:lnTo>
                <a:lnTo>
                  <a:pt x="54622" y="1270000"/>
                </a:lnTo>
                <a:lnTo>
                  <a:pt x="60223" y="1282700"/>
                </a:lnTo>
                <a:lnTo>
                  <a:pt x="59855" y="1282700"/>
                </a:lnTo>
                <a:lnTo>
                  <a:pt x="65900" y="1295400"/>
                </a:lnTo>
                <a:lnTo>
                  <a:pt x="71577" y="1295400"/>
                </a:lnTo>
                <a:lnTo>
                  <a:pt x="78473" y="1308100"/>
                </a:lnTo>
                <a:lnTo>
                  <a:pt x="78041" y="1308100"/>
                </a:lnTo>
                <a:lnTo>
                  <a:pt x="85343" y="1320800"/>
                </a:lnTo>
                <a:close/>
              </a:path>
              <a:path w="7807959" h="1409700">
                <a:moveTo>
                  <a:pt x="7758442" y="1320800"/>
                </a:moveTo>
                <a:lnTo>
                  <a:pt x="7722006" y="1320800"/>
                </a:lnTo>
                <a:lnTo>
                  <a:pt x="7729308" y="1308100"/>
                </a:lnTo>
                <a:lnTo>
                  <a:pt x="7728864" y="1308100"/>
                </a:lnTo>
                <a:lnTo>
                  <a:pt x="7735760" y="1295400"/>
                </a:lnTo>
                <a:lnTo>
                  <a:pt x="7741450" y="1295400"/>
                </a:lnTo>
                <a:lnTo>
                  <a:pt x="7747482" y="1282700"/>
                </a:lnTo>
                <a:lnTo>
                  <a:pt x="7747127" y="1282700"/>
                </a:lnTo>
                <a:lnTo>
                  <a:pt x="7752715" y="1270000"/>
                </a:lnTo>
                <a:lnTo>
                  <a:pt x="7783106" y="1270000"/>
                </a:lnTo>
                <a:lnTo>
                  <a:pt x="7777657" y="1282700"/>
                </a:lnTo>
                <a:lnTo>
                  <a:pt x="7771726" y="1295400"/>
                </a:lnTo>
                <a:lnTo>
                  <a:pt x="7765313" y="1308100"/>
                </a:lnTo>
                <a:lnTo>
                  <a:pt x="7758442" y="1320800"/>
                </a:lnTo>
                <a:close/>
              </a:path>
              <a:path w="7807959" h="1409700">
                <a:moveTo>
                  <a:pt x="116319" y="1346200"/>
                </a:moveTo>
                <a:lnTo>
                  <a:pt x="72123" y="1346200"/>
                </a:lnTo>
                <a:lnTo>
                  <a:pt x="63969" y="1333500"/>
                </a:lnTo>
                <a:lnTo>
                  <a:pt x="56222" y="1320800"/>
                </a:lnTo>
                <a:lnTo>
                  <a:pt x="92087" y="1320800"/>
                </a:lnTo>
                <a:lnTo>
                  <a:pt x="100152" y="1333500"/>
                </a:lnTo>
                <a:lnTo>
                  <a:pt x="107556" y="1333500"/>
                </a:lnTo>
                <a:lnTo>
                  <a:pt x="116319" y="1346200"/>
                </a:lnTo>
                <a:close/>
              </a:path>
              <a:path w="7807959" h="1409700">
                <a:moveTo>
                  <a:pt x="7735214" y="1346200"/>
                </a:moveTo>
                <a:lnTo>
                  <a:pt x="7691018" y="1346200"/>
                </a:lnTo>
                <a:lnTo>
                  <a:pt x="7699794" y="1333500"/>
                </a:lnTo>
                <a:lnTo>
                  <a:pt x="7707185" y="1333500"/>
                </a:lnTo>
                <a:lnTo>
                  <a:pt x="7715250" y="1320800"/>
                </a:lnTo>
                <a:lnTo>
                  <a:pt x="7751127" y="1320800"/>
                </a:lnTo>
                <a:lnTo>
                  <a:pt x="7743380" y="1333500"/>
                </a:lnTo>
                <a:lnTo>
                  <a:pt x="7735214" y="1346200"/>
                </a:lnTo>
                <a:close/>
              </a:path>
              <a:path w="7807959" h="1409700">
                <a:moveTo>
                  <a:pt x="152273" y="1371600"/>
                </a:moveTo>
                <a:lnTo>
                  <a:pt x="98932" y="1371600"/>
                </a:lnTo>
                <a:lnTo>
                  <a:pt x="89623" y="1358900"/>
                </a:lnTo>
                <a:lnTo>
                  <a:pt x="80683" y="1346200"/>
                </a:lnTo>
                <a:lnTo>
                  <a:pt x="124307" y="1346200"/>
                </a:lnTo>
                <a:lnTo>
                  <a:pt x="133731" y="1358900"/>
                </a:lnTo>
                <a:lnTo>
                  <a:pt x="142265" y="1358900"/>
                </a:lnTo>
                <a:lnTo>
                  <a:pt x="152273" y="1371600"/>
                </a:lnTo>
                <a:close/>
              </a:path>
              <a:path w="7807959" h="1409700">
                <a:moveTo>
                  <a:pt x="7708404" y="1371600"/>
                </a:moveTo>
                <a:lnTo>
                  <a:pt x="7655064" y="1371600"/>
                </a:lnTo>
                <a:lnTo>
                  <a:pt x="7665085" y="1358900"/>
                </a:lnTo>
                <a:lnTo>
                  <a:pt x="7673606" y="1358900"/>
                </a:lnTo>
                <a:lnTo>
                  <a:pt x="7683030" y="1346200"/>
                </a:lnTo>
                <a:lnTo>
                  <a:pt x="7726667" y="1346200"/>
                </a:lnTo>
                <a:lnTo>
                  <a:pt x="7717713" y="1358900"/>
                </a:lnTo>
                <a:lnTo>
                  <a:pt x="7708404" y="1371600"/>
                </a:lnTo>
                <a:close/>
              </a:path>
              <a:path w="7807959" h="1409700">
                <a:moveTo>
                  <a:pt x="192303" y="1384300"/>
                </a:moveTo>
                <a:lnTo>
                  <a:pt x="118605" y="1384300"/>
                </a:lnTo>
                <a:lnTo>
                  <a:pt x="108597" y="1371600"/>
                </a:lnTo>
                <a:lnTo>
                  <a:pt x="181292" y="1371600"/>
                </a:lnTo>
                <a:lnTo>
                  <a:pt x="192303" y="1384300"/>
                </a:lnTo>
                <a:close/>
              </a:path>
              <a:path w="7807959" h="1409700">
                <a:moveTo>
                  <a:pt x="7688745" y="1384300"/>
                </a:moveTo>
                <a:lnTo>
                  <a:pt x="7615034" y="1384300"/>
                </a:lnTo>
                <a:lnTo>
                  <a:pt x="7626057" y="1371600"/>
                </a:lnTo>
                <a:lnTo>
                  <a:pt x="7698740" y="1371600"/>
                </a:lnTo>
                <a:lnTo>
                  <a:pt x="7688745" y="1384300"/>
                </a:lnTo>
                <a:close/>
              </a:path>
              <a:path w="7807959" h="1409700">
                <a:moveTo>
                  <a:pt x="7667790" y="1397000"/>
                </a:moveTo>
                <a:lnTo>
                  <a:pt x="139560" y="1397000"/>
                </a:lnTo>
                <a:lnTo>
                  <a:pt x="128930" y="1384300"/>
                </a:lnTo>
                <a:lnTo>
                  <a:pt x="7678420" y="1384300"/>
                </a:lnTo>
                <a:lnTo>
                  <a:pt x="7667790" y="1397000"/>
                </a:lnTo>
                <a:close/>
              </a:path>
              <a:path w="7807959" h="1409700">
                <a:moveTo>
                  <a:pt x="7634198" y="1409700"/>
                </a:moveTo>
                <a:lnTo>
                  <a:pt x="173139" y="1409700"/>
                </a:lnTo>
                <a:lnTo>
                  <a:pt x="161683" y="1397000"/>
                </a:lnTo>
                <a:lnTo>
                  <a:pt x="7645666" y="1397000"/>
                </a:lnTo>
                <a:lnTo>
                  <a:pt x="7634198" y="1409700"/>
                </a:lnTo>
                <a:close/>
              </a:path>
            </a:pathLst>
          </a:custGeom>
          <a:solidFill>
            <a:srgbClr val="27313A"/>
          </a:solidFill>
        </p:spPr>
        <p:txBody>
          <a:bodyPr wrap="square" lIns="0" tIns="0" rIns="0" bIns="0" rtlCol="0"/>
          <a:lstStyle/>
          <a:p>
            <a:endParaRPr>
              <a:cs typeface="+mn-ea"/>
              <a:sym typeface="+mn-lt"/>
            </a:endParaRPr>
          </a:p>
        </p:txBody>
      </p:sp>
      <p:sp>
        <p:nvSpPr>
          <p:cNvPr id="3" name="object 3"/>
          <p:cNvSpPr txBox="1"/>
          <p:nvPr/>
        </p:nvSpPr>
        <p:spPr>
          <a:xfrm>
            <a:off x="1975345" y="1390676"/>
            <a:ext cx="7747635" cy="998350"/>
          </a:xfrm>
          <a:prstGeom prst="rect">
            <a:avLst/>
          </a:prstGeom>
        </p:spPr>
        <p:txBody>
          <a:bodyPr vert="horz" wrap="square" lIns="0" tIns="13335" rIns="0" bIns="0" rtlCol="0">
            <a:spAutoFit/>
          </a:bodyPr>
          <a:lstStyle/>
          <a:p>
            <a:pPr marL="12700">
              <a:spcBef>
                <a:spcPts val="105"/>
              </a:spcBef>
            </a:pPr>
            <a:r>
              <a:rPr sz="3200" b="1" dirty="0">
                <a:solidFill>
                  <a:srgbClr val="394653"/>
                </a:solidFill>
                <a:cs typeface="+mn-ea"/>
                <a:sym typeface="+mn-lt"/>
              </a:rPr>
              <a:t>在说之前让我们先认识一下什么叫电气伤</a:t>
            </a:r>
            <a:r>
              <a:rPr sz="3200" b="1" spc="5" dirty="0">
                <a:solidFill>
                  <a:srgbClr val="394653"/>
                </a:solidFill>
                <a:cs typeface="+mn-ea"/>
                <a:sym typeface="+mn-lt"/>
              </a:rPr>
              <a:t>害</a:t>
            </a:r>
            <a:endParaRPr sz="3200">
              <a:cs typeface="+mn-ea"/>
              <a:sym typeface="+mn-lt"/>
            </a:endParaRPr>
          </a:p>
        </p:txBody>
      </p:sp>
      <p:sp>
        <p:nvSpPr>
          <p:cNvPr id="4" name="object 4"/>
          <p:cNvSpPr txBox="1">
            <a:spLocks noGrp="1"/>
          </p:cNvSpPr>
          <p:nvPr>
            <p:ph type="title"/>
          </p:nvPr>
        </p:nvSpPr>
        <p:spPr>
          <a:xfrm>
            <a:off x="4464368" y="454959"/>
            <a:ext cx="3072765" cy="566181"/>
          </a:xfrm>
          <a:prstGeom prst="rect">
            <a:avLst/>
          </a:prstGeom>
        </p:spPr>
        <p:txBody>
          <a:bodyPr vert="horz" wrap="square" lIns="0" tIns="12065" rIns="0" bIns="0" rtlCol="0" anchor="ctr" anchorCtr="0">
            <a:spAutoFit/>
          </a:bodyPr>
          <a:lstStyle/>
          <a:p>
            <a:pPr marL="12700">
              <a:spcBef>
                <a:spcPts val="95"/>
              </a:spcBef>
            </a:pPr>
            <a:r>
              <a:rPr i="0" dirty="0">
                <a:latin typeface="+mn-lt"/>
                <a:ea typeface="+mn-ea"/>
                <a:cs typeface="+mn-ea"/>
                <a:sym typeface="+mn-lt"/>
              </a:rPr>
              <a:t>用电安全须</a:t>
            </a:r>
            <a:r>
              <a:rPr spc="-5" dirty="0">
                <a:latin typeface="+mn-lt"/>
                <a:ea typeface="+mn-ea"/>
                <a:cs typeface="+mn-ea"/>
                <a:sym typeface="+mn-lt"/>
              </a:rPr>
              <a:t>知</a:t>
            </a:r>
          </a:p>
        </p:txBody>
      </p:sp>
      <p:sp>
        <p:nvSpPr>
          <p:cNvPr id="5" name="object 5"/>
          <p:cNvSpPr/>
          <p:nvPr/>
        </p:nvSpPr>
        <p:spPr>
          <a:xfrm>
            <a:off x="1455419" y="1456944"/>
            <a:ext cx="363220" cy="421005"/>
          </a:xfrm>
          <a:custGeom>
            <a:avLst/>
            <a:gdLst/>
            <a:ahLst/>
            <a:cxnLst/>
            <a:rect l="l" t="t" r="r" b="b"/>
            <a:pathLst>
              <a:path w="363219" h="421005">
                <a:moveTo>
                  <a:pt x="0" y="420623"/>
                </a:moveTo>
                <a:lnTo>
                  <a:pt x="0" y="0"/>
                </a:lnTo>
                <a:lnTo>
                  <a:pt x="362712" y="210311"/>
                </a:lnTo>
                <a:lnTo>
                  <a:pt x="0" y="420623"/>
                </a:lnTo>
                <a:close/>
              </a:path>
            </a:pathLst>
          </a:custGeom>
          <a:solidFill>
            <a:srgbClr val="394653"/>
          </a:solidFill>
        </p:spPr>
        <p:txBody>
          <a:bodyPr wrap="square" lIns="0" tIns="0" rIns="0" bIns="0" rtlCol="0"/>
          <a:lstStyle/>
          <a:p>
            <a:endParaRPr>
              <a:cs typeface="+mn-ea"/>
              <a:sym typeface="+mn-lt"/>
            </a:endParaRPr>
          </a:p>
        </p:txBody>
      </p:sp>
      <p:sp>
        <p:nvSpPr>
          <p:cNvPr id="6" name="object 6"/>
          <p:cNvSpPr/>
          <p:nvPr/>
        </p:nvSpPr>
        <p:spPr>
          <a:xfrm>
            <a:off x="1520952" y="2439074"/>
            <a:ext cx="1583691" cy="1583055"/>
          </a:xfrm>
          <a:custGeom>
            <a:avLst/>
            <a:gdLst/>
            <a:ahLst/>
            <a:cxnLst/>
            <a:rect l="l" t="t" r="r" b="b"/>
            <a:pathLst>
              <a:path w="1583689" h="1583054">
                <a:moveTo>
                  <a:pt x="792035" y="1583042"/>
                </a:moveTo>
                <a:lnTo>
                  <a:pt x="743817" y="1581597"/>
                </a:lnTo>
                <a:lnTo>
                  <a:pt x="696363" y="1577319"/>
                </a:lnTo>
                <a:lnTo>
                  <a:pt x="649755" y="1570289"/>
                </a:lnTo>
                <a:lnTo>
                  <a:pt x="604076" y="1560591"/>
                </a:lnTo>
                <a:lnTo>
                  <a:pt x="559408" y="1548308"/>
                </a:lnTo>
                <a:lnTo>
                  <a:pt x="515834" y="1533522"/>
                </a:lnTo>
                <a:lnTo>
                  <a:pt x="473437" y="1516316"/>
                </a:lnTo>
                <a:lnTo>
                  <a:pt x="432299" y="1496772"/>
                </a:lnTo>
                <a:lnTo>
                  <a:pt x="392503" y="1474975"/>
                </a:lnTo>
                <a:lnTo>
                  <a:pt x="354132" y="1451006"/>
                </a:lnTo>
                <a:lnTo>
                  <a:pt x="317269" y="1424948"/>
                </a:lnTo>
                <a:lnTo>
                  <a:pt x="281996" y="1396884"/>
                </a:lnTo>
                <a:lnTo>
                  <a:pt x="248395" y="1366897"/>
                </a:lnTo>
                <a:lnTo>
                  <a:pt x="216550" y="1335070"/>
                </a:lnTo>
                <a:lnTo>
                  <a:pt x="186544" y="1301485"/>
                </a:lnTo>
                <a:lnTo>
                  <a:pt x="158458" y="1266225"/>
                </a:lnTo>
                <a:lnTo>
                  <a:pt x="132377" y="1229373"/>
                </a:lnTo>
                <a:lnTo>
                  <a:pt x="108382" y="1191013"/>
                </a:lnTo>
                <a:lnTo>
                  <a:pt x="86557" y="1151225"/>
                </a:lnTo>
                <a:lnTo>
                  <a:pt x="66984" y="1110095"/>
                </a:lnTo>
                <a:lnTo>
                  <a:pt x="49747" y="1067703"/>
                </a:lnTo>
                <a:lnTo>
                  <a:pt x="34928" y="1024134"/>
                </a:lnTo>
                <a:lnTo>
                  <a:pt x="22610" y="979469"/>
                </a:lnTo>
                <a:lnTo>
                  <a:pt x="12876" y="933792"/>
                </a:lnTo>
                <a:lnTo>
                  <a:pt x="5830" y="887417"/>
                </a:lnTo>
                <a:lnTo>
                  <a:pt x="1500" y="839993"/>
                </a:lnTo>
                <a:lnTo>
                  <a:pt x="0" y="791806"/>
                </a:lnTo>
                <a:lnTo>
                  <a:pt x="1500" y="743559"/>
                </a:lnTo>
                <a:lnTo>
                  <a:pt x="5830" y="696078"/>
                </a:lnTo>
                <a:lnTo>
                  <a:pt x="12950" y="649241"/>
                </a:lnTo>
                <a:lnTo>
                  <a:pt x="22698" y="603564"/>
                </a:lnTo>
                <a:lnTo>
                  <a:pt x="35025" y="558901"/>
                </a:lnTo>
                <a:lnTo>
                  <a:pt x="49850" y="515332"/>
                </a:lnTo>
                <a:lnTo>
                  <a:pt x="67089" y="472941"/>
                </a:lnTo>
                <a:lnTo>
                  <a:pt x="86661" y="431811"/>
                </a:lnTo>
                <a:lnTo>
                  <a:pt x="108484" y="392025"/>
                </a:lnTo>
                <a:lnTo>
                  <a:pt x="132474" y="353665"/>
                </a:lnTo>
                <a:lnTo>
                  <a:pt x="158550" y="316814"/>
                </a:lnTo>
                <a:lnTo>
                  <a:pt x="186628" y="281554"/>
                </a:lnTo>
                <a:lnTo>
                  <a:pt x="216627" y="247970"/>
                </a:lnTo>
                <a:lnTo>
                  <a:pt x="248464" y="216143"/>
                </a:lnTo>
                <a:lnTo>
                  <a:pt x="282056" y="186156"/>
                </a:lnTo>
                <a:lnTo>
                  <a:pt x="317322" y="158093"/>
                </a:lnTo>
                <a:lnTo>
                  <a:pt x="354177" y="132035"/>
                </a:lnTo>
                <a:lnTo>
                  <a:pt x="392540" y="108066"/>
                </a:lnTo>
                <a:lnTo>
                  <a:pt x="432329" y="86269"/>
                </a:lnTo>
                <a:lnTo>
                  <a:pt x="473460" y="66726"/>
                </a:lnTo>
                <a:lnTo>
                  <a:pt x="515851" y="49520"/>
                </a:lnTo>
                <a:lnTo>
                  <a:pt x="559420" y="34733"/>
                </a:lnTo>
                <a:lnTo>
                  <a:pt x="604084" y="22450"/>
                </a:lnTo>
                <a:lnTo>
                  <a:pt x="649760" y="12752"/>
                </a:lnTo>
                <a:lnTo>
                  <a:pt x="696365" y="5723"/>
                </a:lnTo>
                <a:lnTo>
                  <a:pt x="743818" y="1444"/>
                </a:lnTo>
                <a:lnTo>
                  <a:pt x="792035" y="0"/>
                </a:lnTo>
                <a:lnTo>
                  <a:pt x="840253" y="1444"/>
                </a:lnTo>
                <a:lnTo>
                  <a:pt x="887707" y="5723"/>
                </a:lnTo>
                <a:lnTo>
                  <a:pt x="934314" y="12753"/>
                </a:lnTo>
                <a:lnTo>
                  <a:pt x="979993" y="22451"/>
                </a:lnTo>
                <a:lnTo>
                  <a:pt x="1024660" y="34735"/>
                </a:lnTo>
                <a:lnTo>
                  <a:pt x="1068232" y="49523"/>
                </a:lnTo>
                <a:lnTo>
                  <a:pt x="1110626" y="66731"/>
                </a:lnTo>
                <a:lnTo>
                  <a:pt x="1151760" y="86276"/>
                </a:lnTo>
                <a:lnTo>
                  <a:pt x="1191551" y="108077"/>
                </a:lnTo>
                <a:lnTo>
                  <a:pt x="1229915" y="132050"/>
                </a:lnTo>
                <a:lnTo>
                  <a:pt x="1266770" y="158113"/>
                </a:lnTo>
                <a:lnTo>
                  <a:pt x="1302034" y="186182"/>
                </a:lnTo>
                <a:lnTo>
                  <a:pt x="1335623" y="216176"/>
                </a:lnTo>
                <a:lnTo>
                  <a:pt x="1367454" y="248011"/>
                </a:lnTo>
                <a:lnTo>
                  <a:pt x="1397444" y="281605"/>
                </a:lnTo>
                <a:lnTo>
                  <a:pt x="1425511" y="316874"/>
                </a:lnTo>
                <a:lnTo>
                  <a:pt x="1451572" y="353738"/>
                </a:lnTo>
                <a:lnTo>
                  <a:pt x="1475543" y="392112"/>
                </a:lnTo>
                <a:lnTo>
                  <a:pt x="1497341" y="431913"/>
                </a:lnTo>
                <a:lnTo>
                  <a:pt x="1516884" y="473060"/>
                </a:lnTo>
                <a:lnTo>
                  <a:pt x="1534089" y="515470"/>
                </a:lnTo>
                <a:lnTo>
                  <a:pt x="1548872" y="559059"/>
                </a:lnTo>
                <a:lnTo>
                  <a:pt x="1561150" y="603745"/>
                </a:lnTo>
                <a:lnTo>
                  <a:pt x="1570841" y="649446"/>
                </a:lnTo>
                <a:lnTo>
                  <a:pt x="1577839" y="695846"/>
                </a:lnTo>
                <a:lnTo>
                  <a:pt x="1582118" y="743298"/>
                </a:lnTo>
                <a:lnTo>
                  <a:pt x="1583562" y="791514"/>
                </a:lnTo>
                <a:lnTo>
                  <a:pt x="1582118" y="839732"/>
                </a:lnTo>
                <a:lnTo>
                  <a:pt x="1577839" y="887185"/>
                </a:lnTo>
                <a:lnTo>
                  <a:pt x="1570766" y="933997"/>
                </a:lnTo>
                <a:lnTo>
                  <a:pt x="1561062" y="979650"/>
                </a:lnTo>
                <a:lnTo>
                  <a:pt x="1548775" y="1024292"/>
                </a:lnTo>
                <a:lnTo>
                  <a:pt x="1533987" y="1067841"/>
                </a:lnTo>
                <a:lnTo>
                  <a:pt x="1516780" y="1110213"/>
                </a:lnTo>
                <a:lnTo>
                  <a:pt x="1497237" y="1151327"/>
                </a:lnTo>
                <a:lnTo>
                  <a:pt x="1475441" y="1191099"/>
                </a:lnTo>
                <a:lnTo>
                  <a:pt x="1451475" y="1229446"/>
                </a:lnTo>
                <a:lnTo>
                  <a:pt x="1425420" y="1266286"/>
                </a:lnTo>
                <a:lnTo>
                  <a:pt x="1397360" y="1301535"/>
                </a:lnTo>
                <a:lnTo>
                  <a:pt x="1367377" y="1335110"/>
                </a:lnTo>
                <a:lnTo>
                  <a:pt x="1335554" y="1366929"/>
                </a:lnTo>
                <a:lnTo>
                  <a:pt x="1301973" y="1396909"/>
                </a:lnTo>
                <a:lnTo>
                  <a:pt x="1266718" y="1424967"/>
                </a:lnTo>
                <a:lnTo>
                  <a:pt x="1229870" y="1451020"/>
                </a:lnTo>
                <a:lnTo>
                  <a:pt x="1191514" y="1474985"/>
                </a:lnTo>
                <a:lnTo>
                  <a:pt x="1151730" y="1496780"/>
                </a:lnTo>
                <a:lnTo>
                  <a:pt x="1110603" y="1516321"/>
                </a:lnTo>
                <a:lnTo>
                  <a:pt x="1068214" y="1533525"/>
                </a:lnTo>
                <a:lnTo>
                  <a:pt x="1024648" y="1548310"/>
                </a:lnTo>
                <a:lnTo>
                  <a:pt x="979985" y="1560592"/>
                </a:lnTo>
                <a:lnTo>
                  <a:pt x="934310" y="1570290"/>
                </a:lnTo>
                <a:lnTo>
                  <a:pt x="887705" y="1577319"/>
                </a:lnTo>
                <a:lnTo>
                  <a:pt x="840252" y="1581597"/>
                </a:lnTo>
                <a:lnTo>
                  <a:pt x="792035" y="1583042"/>
                </a:lnTo>
                <a:close/>
              </a:path>
            </a:pathLst>
          </a:custGeom>
          <a:solidFill>
            <a:srgbClr val="F6AA25"/>
          </a:solidFill>
        </p:spPr>
        <p:txBody>
          <a:bodyPr wrap="square" lIns="0" tIns="0" rIns="0" bIns="0" rtlCol="0"/>
          <a:lstStyle/>
          <a:p>
            <a:endParaRPr>
              <a:cs typeface="+mn-ea"/>
              <a:sym typeface="+mn-lt"/>
            </a:endParaRPr>
          </a:p>
        </p:txBody>
      </p:sp>
      <p:sp>
        <p:nvSpPr>
          <p:cNvPr id="7" name="object 7"/>
          <p:cNvSpPr txBox="1"/>
          <p:nvPr/>
        </p:nvSpPr>
        <p:spPr>
          <a:xfrm>
            <a:off x="1889024" y="2960434"/>
            <a:ext cx="838835" cy="505908"/>
          </a:xfrm>
          <a:prstGeom prst="rect">
            <a:avLst/>
          </a:prstGeom>
        </p:spPr>
        <p:txBody>
          <a:bodyPr vert="horz" wrap="square" lIns="0" tIns="13335" rIns="0" bIns="0" rtlCol="0">
            <a:spAutoFit/>
          </a:bodyPr>
          <a:lstStyle/>
          <a:p>
            <a:pPr marL="12700">
              <a:spcBef>
                <a:spcPts val="105"/>
              </a:spcBef>
            </a:pPr>
            <a:r>
              <a:rPr sz="3200" b="1" dirty="0">
                <a:solidFill>
                  <a:srgbClr val="FFFFFF"/>
                </a:solidFill>
                <a:cs typeface="+mn-ea"/>
                <a:sym typeface="+mn-lt"/>
              </a:rPr>
              <a:t>电</a:t>
            </a:r>
            <a:r>
              <a:rPr sz="3200" b="1" spc="5" dirty="0">
                <a:solidFill>
                  <a:srgbClr val="FFFFFF"/>
                </a:solidFill>
                <a:cs typeface="+mn-ea"/>
                <a:sym typeface="+mn-lt"/>
              </a:rPr>
              <a:t>击</a:t>
            </a:r>
            <a:endParaRPr sz="3200">
              <a:cs typeface="+mn-ea"/>
              <a:sym typeface="+mn-lt"/>
            </a:endParaRPr>
          </a:p>
        </p:txBody>
      </p:sp>
      <p:sp>
        <p:nvSpPr>
          <p:cNvPr id="8" name="object 8"/>
          <p:cNvSpPr txBox="1"/>
          <p:nvPr/>
        </p:nvSpPr>
        <p:spPr>
          <a:xfrm>
            <a:off x="3397136" y="2724163"/>
            <a:ext cx="6376035" cy="881780"/>
          </a:xfrm>
          <a:prstGeom prst="rect">
            <a:avLst/>
          </a:prstGeom>
        </p:spPr>
        <p:txBody>
          <a:bodyPr vert="horz" wrap="square" lIns="0" tIns="12700" rIns="0" bIns="0" rtlCol="0">
            <a:spAutoFit/>
          </a:bodyPr>
          <a:lstStyle/>
          <a:p>
            <a:pPr marL="12700" marR="5080">
              <a:lnSpc>
                <a:spcPct val="150000"/>
              </a:lnSpc>
              <a:spcBef>
                <a:spcPts val="100"/>
              </a:spcBef>
            </a:pPr>
            <a:r>
              <a:rPr sz="2000" dirty="0">
                <a:solidFill>
                  <a:srgbClr val="394653"/>
                </a:solidFill>
                <a:cs typeface="+mn-ea"/>
                <a:sym typeface="+mn-lt"/>
              </a:rPr>
              <a:t>电流通过人体，破坏人的心脏、肺以及神经系统的正常工 作，直至危及生命的伤</a:t>
            </a:r>
            <a:r>
              <a:rPr sz="2000" spc="5" dirty="0">
                <a:solidFill>
                  <a:srgbClr val="394653"/>
                </a:solidFill>
                <a:cs typeface="+mn-ea"/>
                <a:sym typeface="+mn-lt"/>
              </a:rPr>
              <a:t>害</a:t>
            </a:r>
            <a:endParaRPr sz="2000">
              <a:cs typeface="+mn-ea"/>
              <a:sym typeface="+mn-lt"/>
            </a:endParaRPr>
          </a:p>
        </p:txBody>
      </p:sp>
      <p:sp>
        <p:nvSpPr>
          <p:cNvPr id="9" name="object 9"/>
          <p:cNvSpPr/>
          <p:nvPr/>
        </p:nvSpPr>
        <p:spPr>
          <a:xfrm>
            <a:off x="2298778" y="4553966"/>
            <a:ext cx="7807959" cy="1409700"/>
          </a:xfrm>
          <a:custGeom>
            <a:avLst/>
            <a:gdLst/>
            <a:ahLst/>
            <a:cxnLst/>
            <a:rect l="l" t="t" r="r" b="b"/>
            <a:pathLst>
              <a:path w="7807959" h="1409700">
                <a:moveTo>
                  <a:pt x="7645666" y="12700"/>
                </a:moveTo>
                <a:lnTo>
                  <a:pt x="161683" y="12700"/>
                </a:lnTo>
                <a:lnTo>
                  <a:pt x="173139" y="0"/>
                </a:lnTo>
                <a:lnTo>
                  <a:pt x="7634198" y="0"/>
                </a:lnTo>
                <a:lnTo>
                  <a:pt x="7645666" y="12700"/>
                </a:lnTo>
                <a:close/>
              </a:path>
              <a:path w="7807959" h="1409700">
                <a:moveTo>
                  <a:pt x="7678420" y="25400"/>
                </a:moveTo>
                <a:lnTo>
                  <a:pt x="128930" y="25400"/>
                </a:lnTo>
                <a:lnTo>
                  <a:pt x="139560" y="12700"/>
                </a:lnTo>
                <a:lnTo>
                  <a:pt x="7667790" y="12700"/>
                </a:lnTo>
                <a:lnTo>
                  <a:pt x="7678420" y="25400"/>
                </a:lnTo>
                <a:close/>
              </a:path>
              <a:path w="7807959" h="1409700">
                <a:moveTo>
                  <a:pt x="181292" y="38100"/>
                </a:moveTo>
                <a:lnTo>
                  <a:pt x="108597" y="38100"/>
                </a:lnTo>
                <a:lnTo>
                  <a:pt x="118605" y="25400"/>
                </a:lnTo>
                <a:lnTo>
                  <a:pt x="192303" y="25400"/>
                </a:lnTo>
                <a:lnTo>
                  <a:pt x="181292" y="38100"/>
                </a:lnTo>
                <a:close/>
              </a:path>
              <a:path w="7807959" h="1409700">
                <a:moveTo>
                  <a:pt x="7698740" y="38100"/>
                </a:moveTo>
                <a:lnTo>
                  <a:pt x="7626057" y="38100"/>
                </a:lnTo>
                <a:lnTo>
                  <a:pt x="7615034" y="25400"/>
                </a:lnTo>
                <a:lnTo>
                  <a:pt x="7688745" y="25400"/>
                </a:lnTo>
                <a:lnTo>
                  <a:pt x="7698740" y="38100"/>
                </a:lnTo>
                <a:close/>
              </a:path>
              <a:path w="7807959" h="1409700">
                <a:moveTo>
                  <a:pt x="124307" y="63500"/>
                </a:moveTo>
                <a:lnTo>
                  <a:pt x="80683" y="63500"/>
                </a:lnTo>
                <a:lnTo>
                  <a:pt x="89623" y="50800"/>
                </a:lnTo>
                <a:lnTo>
                  <a:pt x="98932" y="38100"/>
                </a:lnTo>
                <a:lnTo>
                  <a:pt x="152273" y="38100"/>
                </a:lnTo>
                <a:lnTo>
                  <a:pt x="142265" y="50800"/>
                </a:lnTo>
                <a:lnTo>
                  <a:pt x="133731" y="50800"/>
                </a:lnTo>
                <a:lnTo>
                  <a:pt x="124307" y="63500"/>
                </a:lnTo>
                <a:close/>
              </a:path>
              <a:path w="7807959" h="1409700">
                <a:moveTo>
                  <a:pt x="7726667" y="63500"/>
                </a:moveTo>
                <a:lnTo>
                  <a:pt x="7683030" y="63500"/>
                </a:lnTo>
                <a:lnTo>
                  <a:pt x="7673606" y="50800"/>
                </a:lnTo>
                <a:lnTo>
                  <a:pt x="7665085" y="50800"/>
                </a:lnTo>
                <a:lnTo>
                  <a:pt x="7655064" y="38100"/>
                </a:lnTo>
                <a:lnTo>
                  <a:pt x="7708404" y="38100"/>
                </a:lnTo>
                <a:lnTo>
                  <a:pt x="7717713" y="50800"/>
                </a:lnTo>
                <a:lnTo>
                  <a:pt x="7726667" y="63500"/>
                </a:lnTo>
                <a:close/>
              </a:path>
              <a:path w="7807959" h="1409700">
                <a:moveTo>
                  <a:pt x="92087" y="88900"/>
                </a:moveTo>
                <a:lnTo>
                  <a:pt x="56222" y="88900"/>
                </a:lnTo>
                <a:lnTo>
                  <a:pt x="63969" y="76200"/>
                </a:lnTo>
                <a:lnTo>
                  <a:pt x="72123" y="63500"/>
                </a:lnTo>
                <a:lnTo>
                  <a:pt x="116319" y="63500"/>
                </a:lnTo>
                <a:lnTo>
                  <a:pt x="107556" y="76200"/>
                </a:lnTo>
                <a:lnTo>
                  <a:pt x="100152" y="76200"/>
                </a:lnTo>
                <a:lnTo>
                  <a:pt x="92087" y="88900"/>
                </a:lnTo>
                <a:close/>
              </a:path>
              <a:path w="7807959" h="1409700">
                <a:moveTo>
                  <a:pt x="7751127" y="88900"/>
                </a:moveTo>
                <a:lnTo>
                  <a:pt x="7715250" y="88900"/>
                </a:lnTo>
                <a:lnTo>
                  <a:pt x="7707185" y="76200"/>
                </a:lnTo>
                <a:lnTo>
                  <a:pt x="7699794" y="76200"/>
                </a:lnTo>
                <a:lnTo>
                  <a:pt x="7691018" y="63500"/>
                </a:lnTo>
                <a:lnTo>
                  <a:pt x="7735214" y="63500"/>
                </a:lnTo>
                <a:lnTo>
                  <a:pt x="7743380" y="76200"/>
                </a:lnTo>
                <a:lnTo>
                  <a:pt x="7751127" y="88900"/>
                </a:lnTo>
                <a:close/>
              </a:path>
              <a:path w="7807959" h="1409700">
                <a:moveTo>
                  <a:pt x="59855" y="127000"/>
                </a:moveTo>
                <a:lnTo>
                  <a:pt x="29679" y="127000"/>
                </a:lnTo>
                <a:lnTo>
                  <a:pt x="35623" y="114300"/>
                </a:lnTo>
                <a:lnTo>
                  <a:pt x="42037" y="101600"/>
                </a:lnTo>
                <a:lnTo>
                  <a:pt x="48907" y="88900"/>
                </a:lnTo>
                <a:lnTo>
                  <a:pt x="85343" y="88900"/>
                </a:lnTo>
                <a:lnTo>
                  <a:pt x="78041" y="101600"/>
                </a:lnTo>
                <a:lnTo>
                  <a:pt x="78473" y="101600"/>
                </a:lnTo>
                <a:lnTo>
                  <a:pt x="71577" y="114300"/>
                </a:lnTo>
                <a:lnTo>
                  <a:pt x="65900" y="114300"/>
                </a:lnTo>
                <a:lnTo>
                  <a:pt x="59855" y="127000"/>
                </a:lnTo>
                <a:close/>
              </a:path>
              <a:path w="7807959" h="1409700">
                <a:moveTo>
                  <a:pt x="7777657" y="127000"/>
                </a:moveTo>
                <a:lnTo>
                  <a:pt x="7747482" y="127000"/>
                </a:lnTo>
                <a:lnTo>
                  <a:pt x="7741450" y="114300"/>
                </a:lnTo>
                <a:lnTo>
                  <a:pt x="7735760" y="114300"/>
                </a:lnTo>
                <a:lnTo>
                  <a:pt x="7728864" y="101600"/>
                </a:lnTo>
                <a:lnTo>
                  <a:pt x="7729308" y="101600"/>
                </a:lnTo>
                <a:lnTo>
                  <a:pt x="7722006" y="88900"/>
                </a:lnTo>
                <a:lnTo>
                  <a:pt x="7758442" y="88900"/>
                </a:lnTo>
                <a:lnTo>
                  <a:pt x="7765313" y="101600"/>
                </a:lnTo>
                <a:lnTo>
                  <a:pt x="7771726" y="114300"/>
                </a:lnTo>
                <a:lnTo>
                  <a:pt x="7777657" y="127000"/>
                </a:lnTo>
                <a:close/>
              </a:path>
              <a:path w="7807959" h="1409700">
                <a:moveTo>
                  <a:pt x="35267" y="190500"/>
                </a:moveTo>
                <a:lnTo>
                  <a:pt x="6235" y="190500"/>
                </a:lnTo>
                <a:lnTo>
                  <a:pt x="7708" y="177800"/>
                </a:lnTo>
                <a:lnTo>
                  <a:pt x="11010" y="165100"/>
                </a:lnTo>
                <a:lnTo>
                  <a:pt x="14884" y="152400"/>
                </a:lnTo>
                <a:lnTo>
                  <a:pt x="19304" y="139700"/>
                </a:lnTo>
                <a:lnTo>
                  <a:pt x="24231" y="127000"/>
                </a:lnTo>
                <a:lnTo>
                  <a:pt x="60223" y="127000"/>
                </a:lnTo>
                <a:lnTo>
                  <a:pt x="54622" y="139700"/>
                </a:lnTo>
                <a:lnTo>
                  <a:pt x="50126" y="139700"/>
                </a:lnTo>
                <a:lnTo>
                  <a:pt x="45478" y="152400"/>
                </a:lnTo>
                <a:lnTo>
                  <a:pt x="45758" y="152400"/>
                </a:lnTo>
                <a:lnTo>
                  <a:pt x="41592" y="165100"/>
                </a:lnTo>
                <a:lnTo>
                  <a:pt x="41833" y="165100"/>
                </a:lnTo>
                <a:lnTo>
                  <a:pt x="38188" y="177800"/>
                </a:lnTo>
                <a:lnTo>
                  <a:pt x="38392" y="177800"/>
                </a:lnTo>
                <a:lnTo>
                  <a:pt x="35267" y="190500"/>
                </a:lnTo>
                <a:close/>
              </a:path>
              <a:path w="7807959" h="1409700">
                <a:moveTo>
                  <a:pt x="7801114" y="190500"/>
                </a:moveTo>
                <a:lnTo>
                  <a:pt x="7772082" y="190500"/>
                </a:lnTo>
                <a:lnTo>
                  <a:pt x="7768945" y="177800"/>
                </a:lnTo>
                <a:lnTo>
                  <a:pt x="7769161" y="177800"/>
                </a:lnTo>
                <a:lnTo>
                  <a:pt x="7765503" y="165100"/>
                </a:lnTo>
                <a:lnTo>
                  <a:pt x="7765745" y="165100"/>
                </a:lnTo>
                <a:lnTo>
                  <a:pt x="7761592" y="152400"/>
                </a:lnTo>
                <a:lnTo>
                  <a:pt x="7761871" y="152400"/>
                </a:lnTo>
                <a:lnTo>
                  <a:pt x="7757210" y="139700"/>
                </a:lnTo>
                <a:lnTo>
                  <a:pt x="7752715" y="139700"/>
                </a:lnTo>
                <a:lnTo>
                  <a:pt x="7747127" y="127000"/>
                </a:lnTo>
                <a:lnTo>
                  <a:pt x="7783106" y="127000"/>
                </a:lnTo>
                <a:lnTo>
                  <a:pt x="7788046" y="139700"/>
                </a:lnTo>
                <a:lnTo>
                  <a:pt x="7792466" y="152400"/>
                </a:lnTo>
                <a:lnTo>
                  <a:pt x="7796339" y="165100"/>
                </a:lnTo>
                <a:lnTo>
                  <a:pt x="7799641" y="177800"/>
                </a:lnTo>
                <a:lnTo>
                  <a:pt x="7801114" y="190500"/>
                </a:lnTo>
                <a:close/>
              </a:path>
              <a:path w="7807959" h="1409700">
                <a:moveTo>
                  <a:pt x="31876" y="203200"/>
                </a:moveTo>
                <a:lnTo>
                  <a:pt x="2768" y="203200"/>
                </a:lnTo>
                <a:lnTo>
                  <a:pt x="3771" y="190500"/>
                </a:lnTo>
                <a:lnTo>
                  <a:pt x="32956" y="190500"/>
                </a:lnTo>
                <a:lnTo>
                  <a:pt x="31876" y="203200"/>
                </a:lnTo>
                <a:close/>
              </a:path>
              <a:path w="7807959" h="1409700">
                <a:moveTo>
                  <a:pt x="7804581" y="203200"/>
                </a:moveTo>
                <a:lnTo>
                  <a:pt x="7775473" y="203200"/>
                </a:lnTo>
                <a:lnTo>
                  <a:pt x="7774381" y="190500"/>
                </a:lnTo>
                <a:lnTo>
                  <a:pt x="7803578" y="190500"/>
                </a:lnTo>
                <a:lnTo>
                  <a:pt x="7804581" y="203200"/>
                </a:lnTo>
                <a:close/>
              </a:path>
              <a:path w="7807959" h="1409700">
                <a:moveTo>
                  <a:pt x="30225" y="215900"/>
                </a:moveTo>
                <a:lnTo>
                  <a:pt x="1193" y="215900"/>
                </a:lnTo>
                <a:lnTo>
                  <a:pt x="1905" y="203200"/>
                </a:lnTo>
                <a:lnTo>
                  <a:pt x="31038" y="203200"/>
                </a:lnTo>
                <a:lnTo>
                  <a:pt x="30225" y="215900"/>
                </a:lnTo>
                <a:close/>
              </a:path>
              <a:path w="7807959" h="1409700">
                <a:moveTo>
                  <a:pt x="7806156" y="215900"/>
                </a:moveTo>
                <a:lnTo>
                  <a:pt x="7777124" y="215900"/>
                </a:lnTo>
                <a:lnTo>
                  <a:pt x="7776311" y="203200"/>
                </a:lnTo>
                <a:lnTo>
                  <a:pt x="7805445" y="203200"/>
                </a:lnTo>
                <a:lnTo>
                  <a:pt x="7806156" y="215900"/>
                </a:lnTo>
                <a:close/>
              </a:path>
              <a:path w="7807959" h="1409700">
                <a:moveTo>
                  <a:pt x="29121" y="228600"/>
                </a:moveTo>
                <a:lnTo>
                  <a:pt x="241" y="228600"/>
                </a:lnTo>
                <a:lnTo>
                  <a:pt x="647" y="215900"/>
                </a:lnTo>
                <a:lnTo>
                  <a:pt x="29641" y="215900"/>
                </a:lnTo>
                <a:lnTo>
                  <a:pt x="29121" y="228600"/>
                </a:lnTo>
                <a:close/>
              </a:path>
              <a:path w="7807959" h="1409700">
                <a:moveTo>
                  <a:pt x="7807096" y="228600"/>
                </a:moveTo>
                <a:lnTo>
                  <a:pt x="7778229" y="228600"/>
                </a:lnTo>
                <a:lnTo>
                  <a:pt x="7777708" y="215900"/>
                </a:lnTo>
                <a:lnTo>
                  <a:pt x="7806702" y="215900"/>
                </a:lnTo>
                <a:lnTo>
                  <a:pt x="7807096" y="228600"/>
                </a:lnTo>
                <a:close/>
              </a:path>
              <a:path w="7807959" h="1409700">
                <a:moveTo>
                  <a:pt x="28575" y="1181100"/>
                </a:moveTo>
                <a:lnTo>
                  <a:pt x="0" y="1181100"/>
                </a:lnTo>
                <a:lnTo>
                  <a:pt x="0" y="228600"/>
                </a:lnTo>
                <a:lnTo>
                  <a:pt x="28575" y="228600"/>
                </a:lnTo>
                <a:lnTo>
                  <a:pt x="28575" y="1181100"/>
                </a:lnTo>
                <a:close/>
              </a:path>
              <a:path w="7807959" h="1409700">
                <a:moveTo>
                  <a:pt x="7807337" y="1181100"/>
                </a:moveTo>
                <a:lnTo>
                  <a:pt x="7778775" y="1181100"/>
                </a:lnTo>
                <a:lnTo>
                  <a:pt x="7778775" y="228600"/>
                </a:lnTo>
                <a:lnTo>
                  <a:pt x="7807337" y="228600"/>
                </a:lnTo>
                <a:lnTo>
                  <a:pt x="7807337" y="1181100"/>
                </a:lnTo>
                <a:close/>
              </a:path>
              <a:path w="7807959" h="1409700">
                <a:moveTo>
                  <a:pt x="28790" y="1181100"/>
                </a:moveTo>
                <a:lnTo>
                  <a:pt x="28575" y="1181100"/>
                </a:lnTo>
                <a:lnTo>
                  <a:pt x="28562" y="1168400"/>
                </a:lnTo>
                <a:lnTo>
                  <a:pt x="28790" y="1181100"/>
                </a:lnTo>
                <a:close/>
              </a:path>
              <a:path w="7807959" h="1409700">
                <a:moveTo>
                  <a:pt x="7778775" y="1181100"/>
                </a:moveTo>
                <a:lnTo>
                  <a:pt x="7778559" y="1181100"/>
                </a:lnTo>
                <a:lnTo>
                  <a:pt x="7778775" y="1168400"/>
                </a:lnTo>
                <a:lnTo>
                  <a:pt x="7778775" y="1181100"/>
                </a:lnTo>
                <a:close/>
              </a:path>
              <a:path w="7807959" h="1409700">
                <a:moveTo>
                  <a:pt x="29641" y="1193800"/>
                </a:moveTo>
                <a:lnTo>
                  <a:pt x="647" y="1193800"/>
                </a:lnTo>
                <a:lnTo>
                  <a:pt x="241" y="1181100"/>
                </a:lnTo>
                <a:lnTo>
                  <a:pt x="29121" y="1181100"/>
                </a:lnTo>
                <a:lnTo>
                  <a:pt x="29641" y="1193800"/>
                </a:lnTo>
                <a:close/>
              </a:path>
              <a:path w="7807959" h="1409700">
                <a:moveTo>
                  <a:pt x="7806702" y="1193800"/>
                </a:moveTo>
                <a:lnTo>
                  <a:pt x="7777708" y="1193800"/>
                </a:lnTo>
                <a:lnTo>
                  <a:pt x="7778229" y="1181100"/>
                </a:lnTo>
                <a:lnTo>
                  <a:pt x="7807096" y="1181100"/>
                </a:lnTo>
                <a:lnTo>
                  <a:pt x="7806702" y="1193800"/>
                </a:lnTo>
                <a:close/>
              </a:path>
              <a:path w="7807959" h="1409700">
                <a:moveTo>
                  <a:pt x="31038" y="1206500"/>
                </a:moveTo>
                <a:lnTo>
                  <a:pt x="1905" y="1206500"/>
                </a:lnTo>
                <a:lnTo>
                  <a:pt x="1193" y="1193800"/>
                </a:lnTo>
                <a:lnTo>
                  <a:pt x="30225" y="1193800"/>
                </a:lnTo>
                <a:lnTo>
                  <a:pt x="31038" y="1206500"/>
                </a:lnTo>
                <a:close/>
              </a:path>
              <a:path w="7807959" h="1409700">
                <a:moveTo>
                  <a:pt x="7805445" y="1206500"/>
                </a:moveTo>
                <a:lnTo>
                  <a:pt x="7776311" y="1206500"/>
                </a:lnTo>
                <a:lnTo>
                  <a:pt x="7777124" y="1193800"/>
                </a:lnTo>
                <a:lnTo>
                  <a:pt x="7806156" y="1193800"/>
                </a:lnTo>
                <a:lnTo>
                  <a:pt x="7805445" y="1206500"/>
                </a:lnTo>
                <a:close/>
              </a:path>
              <a:path w="7807959" h="1409700">
                <a:moveTo>
                  <a:pt x="32956" y="1219200"/>
                </a:moveTo>
                <a:lnTo>
                  <a:pt x="4927" y="1219200"/>
                </a:lnTo>
                <a:lnTo>
                  <a:pt x="3771" y="1206500"/>
                </a:lnTo>
                <a:lnTo>
                  <a:pt x="31876" y="1206500"/>
                </a:lnTo>
                <a:lnTo>
                  <a:pt x="32956" y="1219200"/>
                </a:lnTo>
                <a:close/>
              </a:path>
              <a:path w="7807959" h="1409700">
                <a:moveTo>
                  <a:pt x="34124" y="1219200"/>
                </a:moveTo>
                <a:lnTo>
                  <a:pt x="32956" y="1219200"/>
                </a:lnTo>
                <a:lnTo>
                  <a:pt x="32893" y="1206500"/>
                </a:lnTo>
                <a:lnTo>
                  <a:pt x="34124" y="1219200"/>
                </a:lnTo>
                <a:close/>
              </a:path>
              <a:path w="7807959" h="1409700">
                <a:moveTo>
                  <a:pt x="7774381" y="1219200"/>
                </a:moveTo>
                <a:lnTo>
                  <a:pt x="7773225" y="1219200"/>
                </a:lnTo>
                <a:lnTo>
                  <a:pt x="7774457" y="1206500"/>
                </a:lnTo>
                <a:lnTo>
                  <a:pt x="7774381" y="1219200"/>
                </a:lnTo>
                <a:close/>
              </a:path>
              <a:path w="7807959" h="1409700">
                <a:moveTo>
                  <a:pt x="7802410" y="1219200"/>
                </a:moveTo>
                <a:lnTo>
                  <a:pt x="7774381" y="1219200"/>
                </a:lnTo>
                <a:lnTo>
                  <a:pt x="7775473" y="1206500"/>
                </a:lnTo>
                <a:lnTo>
                  <a:pt x="7803578" y="1206500"/>
                </a:lnTo>
                <a:lnTo>
                  <a:pt x="7802410" y="1219200"/>
                </a:lnTo>
                <a:close/>
              </a:path>
              <a:path w="7807959" h="1409700">
                <a:moveTo>
                  <a:pt x="50126" y="1270000"/>
                </a:moveTo>
                <a:lnTo>
                  <a:pt x="19304" y="1270000"/>
                </a:lnTo>
                <a:lnTo>
                  <a:pt x="14884" y="1257300"/>
                </a:lnTo>
                <a:lnTo>
                  <a:pt x="11010" y="1244600"/>
                </a:lnTo>
                <a:lnTo>
                  <a:pt x="7708" y="1231900"/>
                </a:lnTo>
                <a:lnTo>
                  <a:pt x="6235" y="1219200"/>
                </a:lnTo>
                <a:lnTo>
                  <a:pt x="35267" y="1219200"/>
                </a:lnTo>
                <a:lnTo>
                  <a:pt x="38392" y="1231900"/>
                </a:lnTo>
                <a:lnTo>
                  <a:pt x="38188" y="1231900"/>
                </a:lnTo>
                <a:lnTo>
                  <a:pt x="41833" y="1244600"/>
                </a:lnTo>
                <a:lnTo>
                  <a:pt x="41592" y="1244600"/>
                </a:lnTo>
                <a:lnTo>
                  <a:pt x="45758" y="1257300"/>
                </a:lnTo>
                <a:lnTo>
                  <a:pt x="45478" y="1257300"/>
                </a:lnTo>
                <a:lnTo>
                  <a:pt x="50126" y="1270000"/>
                </a:lnTo>
                <a:close/>
              </a:path>
              <a:path w="7807959" h="1409700">
                <a:moveTo>
                  <a:pt x="7788046" y="1270000"/>
                </a:moveTo>
                <a:lnTo>
                  <a:pt x="7757210" y="1270000"/>
                </a:lnTo>
                <a:lnTo>
                  <a:pt x="7761871" y="1257300"/>
                </a:lnTo>
                <a:lnTo>
                  <a:pt x="7761592" y="1257300"/>
                </a:lnTo>
                <a:lnTo>
                  <a:pt x="7765745" y="1244600"/>
                </a:lnTo>
                <a:lnTo>
                  <a:pt x="7765503" y="1244600"/>
                </a:lnTo>
                <a:lnTo>
                  <a:pt x="7769161" y="1231900"/>
                </a:lnTo>
                <a:lnTo>
                  <a:pt x="7768945" y="1231900"/>
                </a:lnTo>
                <a:lnTo>
                  <a:pt x="7772082" y="1219200"/>
                </a:lnTo>
                <a:lnTo>
                  <a:pt x="7801114" y="1219200"/>
                </a:lnTo>
                <a:lnTo>
                  <a:pt x="7799641" y="1231900"/>
                </a:lnTo>
                <a:lnTo>
                  <a:pt x="7796339" y="1244600"/>
                </a:lnTo>
                <a:lnTo>
                  <a:pt x="7792466" y="1257300"/>
                </a:lnTo>
                <a:lnTo>
                  <a:pt x="7788046" y="1270000"/>
                </a:lnTo>
                <a:close/>
              </a:path>
              <a:path w="7807959" h="1409700">
                <a:moveTo>
                  <a:pt x="54952" y="1270000"/>
                </a:moveTo>
                <a:lnTo>
                  <a:pt x="50126" y="1270000"/>
                </a:lnTo>
                <a:lnTo>
                  <a:pt x="49834" y="1257300"/>
                </a:lnTo>
                <a:lnTo>
                  <a:pt x="54952" y="1270000"/>
                </a:lnTo>
                <a:close/>
              </a:path>
              <a:path w="7807959" h="1409700">
                <a:moveTo>
                  <a:pt x="7757210" y="1270000"/>
                </a:moveTo>
                <a:lnTo>
                  <a:pt x="7752384" y="1270000"/>
                </a:lnTo>
                <a:lnTo>
                  <a:pt x="7757515" y="1257300"/>
                </a:lnTo>
                <a:lnTo>
                  <a:pt x="7757210" y="1270000"/>
                </a:lnTo>
                <a:close/>
              </a:path>
              <a:path w="7807959" h="1409700">
                <a:moveTo>
                  <a:pt x="85343" y="1320800"/>
                </a:moveTo>
                <a:lnTo>
                  <a:pt x="48907" y="1320800"/>
                </a:lnTo>
                <a:lnTo>
                  <a:pt x="42037" y="1308100"/>
                </a:lnTo>
                <a:lnTo>
                  <a:pt x="35623" y="1295400"/>
                </a:lnTo>
                <a:lnTo>
                  <a:pt x="29679" y="1282700"/>
                </a:lnTo>
                <a:lnTo>
                  <a:pt x="24231" y="1270000"/>
                </a:lnTo>
                <a:lnTo>
                  <a:pt x="54622" y="1270000"/>
                </a:lnTo>
                <a:lnTo>
                  <a:pt x="60223" y="1282700"/>
                </a:lnTo>
                <a:lnTo>
                  <a:pt x="59855" y="1282700"/>
                </a:lnTo>
                <a:lnTo>
                  <a:pt x="65900" y="1295400"/>
                </a:lnTo>
                <a:lnTo>
                  <a:pt x="71577" y="1295400"/>
                </a:lnTo>
                <a:lnTo>
                  <a:pt x="78473" y="1308100"/>
                </a:lnTo>
                <a:lnTo>
                  <a:pt x="78041" y="1308100"/>
                </a:lnTo>
                <a:lnTo>
                  <a:pt x="85343" y="1320800"/>
                </a:lnTo>
                <a:close/>
              </a:path>
              <a:path w="7807959" h="1409700">
                <a:moveTo>
                  <a:pt x="7758442" y="1320800"/>
                </a:moveTo>
                <a:lnTo>
                  <a:pt x="7722006" y="1320800"/>
                </a:lnTo>
                <a:lnTo>
                  <a:pt x="7729308" y="1308100"/>
                </a:lnTo>
                <a:lnTo>
                  <a:pt x="7728864" y="1308100"/>
                </a:lnTo>
                <a:lnTo>
                  <a:pt x="7735760" y="1295400"/>
                </a:lnTo>
                <a:lnTo>
                  <a:pt x="7741450" y="1295400"/>
                </a:lnTo>
                <a:lnTo>
                  <a:pt x="7747482" y="1282700"/>
                </a:lnTo>
                <a:lnTo>
                  <a:pt x="7747127" y="1282700"/>
                </a:lnTo>
                <a:lnTo>
                  <a:pt x="7752715" y="1270000"/>
                </a:lnTo>
                <a:lnTo>
                  <a:pt x="7783106" y="1270000"/>
                </a:lnTo>
                <a:lnTo>
                  <a:pt x="7777657" y="1282700"/>
                </a:lnTo>
                <a:lnTo>
                  <a:pt x="7771726" y="1295400"/>
                </a:lnTo>
                <a:lnTo>
                  <a:pt x="7765313" y="1308100"/>
                </a:lnTo>
                <a:lnTo>
                  <a:pt x="7758442" y="1320800"/>
                </a:lnTo>
                <a:close/>
              </a:path>
              <a:path w="7807959" h="1409700">
                <a:moveTo>
                  <a:pt x="116319" y="1346200"/>
                </a:moveTo>
                <a:lnTo>
                  <a:pt x="72123" y="1346200"/>
                </a:lnTo>
                <a:lnTo>
                  <a:pt x="63969" y="1333500"/>
                </a:lnTo>
                <a:lnTo>
                  <a:pt x="56222" y="1320800"/>
                </a:lnTo>
                <a:lnTo>
                  <a:pt x="92087" y="1320800"/>
                </a:lnTo>
                <a:lnTo>
                  <a:pt x="100152" y="1333500"/>
                </a:lnTo>
                <a:lnTo>
                  <a:pt x="107556" y="1333500"/>
                </a:lnTo>
                <a:lnTo>
                  <a:pt x="116319" y="1346200"/>
                </a:lnTo>
                <a:close/>
              </a:path>
              <a:path w="7807959" h="1409700">
                <a:moveTo>
                  <a:pt x="7735214" y="1346200"/>
                </a:moveTo>
                <a:lnTo>
                  <a:pt x="7691018" y="1346200"/>
                </a:lnTo>
                <a:lnTo>
                  <a:pt x="7699794" y="1333500"/>
                </a:lnTo>
                <a:lnTo>
                  <a:pt x="7707185" y="1333500"/>
                </a:lnTo>
                <a:lnTo>
                  <a:pt x="7715250" y="1320800"/>
                </a:lnTo>
                <a:lnTo>
                  <a:pt x="7751127" y="1320800"/>
                </a:lnTo>
                <a:lnTo>
                  <a:pt x="7743380" y="1333500"/>
                </a:lnTo>
                <a:lnTo>
                  <a:pt x="7735214" y="1346200"/>
                </a:lnTo>
                <a:close/>
              </a:path>
              <a:path w="7807959" h="1409700">
                <a:moveTo>
                  <a:pt x="152273" y="1371600"/>
                </a:moveTo>
                <a:lnTo>
                  <a:pt x="98932" y="1371600"/>
                </a:lnTo>
                <a:lnTo>
                  <a:pt x="89623" y="1358900"/>
                </a:lnTo>
                <a:lnTo>
                  <a:pt x="80683" y="1346200"/>
                </a:lnTo>
                <a:lnTo>
                  <a:pt x="124307" y="1346200"/>
                </a:lnTo>
                <a:lnTo>
                  <a:pt x="133731" y="1358900"/>
                </a:lnTo>
                <a:lnTo>
                  <a:pt x="142265" y="1358900"/>
                </a:lnTo>
                <a:lnTo>
                  <a:pt x="152273" y="1371600"/>
                </a:lnTo>
                <a:close/>
              </a:path>
              <a:path w="7807959" h="1409700">
                <a:moveTo>
                  <a:pt x="7708404" y="1371600"/>
                </a:moveTo>
                <a:lnTo>
                  <a:pt x="7655064" y="1371600"/>
                </a:lnTo>
                <a:lnTo>
                  <a:pt x="7665085" y="1358900"/>
                </a:lnTo>
                <a:lnTo>
                  <a:pt x="7673606" y="1358900"/>
                </a:lnTo>
                <a:lnTo>
                  <a:pt x="7683030" y="1346200"/>
                </a:lnTo>
                <a:lnTo>
                  <a:pt x="7726667" y="1346200"/>
                </a:lnTo>
                <a:lnTo>
                  <a:pt x="7717713" y="1358900"/>
                </a:lnTo>
                <a:lnTo>
                  <a:pt x="7708404" y="1371600"/>
                </a:lnTo>
                <a:close/>
              </a:path>
              <a:path w="7807959" h="1409700">
                <a:moveTo>
                  <a:pt x="192303" y="1384300"/>
                </a:moveTo>
                <a:lnTo>
                  <a:pt x="118605" y="1384300"/>
                </a:lnTo>
                <a:lnTo>
                  <a:pt x="108597" y="1371600"/>
                </a:lnTo>
                <a:lnTo>
                  <a:pt x="181292" y="1371600"/>
                </a:lnTo>
                <a:lnTo>
                  <a:pt x="192303" y="1384300"/>
                </a:lnTo>
                <a:close/>
              </a:path>
              <a:path w="7807959" h="1409700">
                <a:moveTo>
                  <a:pt x="7688745" y="1384300"/>
                </a:moveTo>
                <a:lnTo>
                  <a:pt x="7615034" y="1384300"/>
                </a:lnTo>
                <a:lnTo>
                  <a:pt x="7626057" y="1371600"/>
                </a:lnTo>
                <a:lnTo>
                  <a:pt x="7698740" y="1371600"/>
                </a:lnTo>
                <a:lnTo>
                  <a:pt x="7688745" y="1384300"/>
                </a:lnTo>
                <a:close/>
              </a:path>
              <a:path w="7807959" h="1409700">
                <a:moveTo>
                  <a:pt x="7667790" y="1397000"/>
                </a:moveTo>
                <a:lnTo>
                  <a:pt x="139560" y="1397000"/>
                </a:lnTo>
                <a:lnTo>
                  <a:pt x="128930" y="1384300"/>
                </a:lnTo>
                <a:lnTo>
                  <a:pt x="7678420" y="1384300"/>
                </a:lnTo>
                <a:lnTo>
                  <a:pt x="7667790" y="1397000"/>
                </a:lnTo>
                <a:close/>
              </a:path>
              <a:path w="7807959" h="1409700">
                <a:moveTo>
                  <a:pt x="7634198" y="1409700"/>
                </a:moveTo>
                <a:lnTo>
                  <a:pt x="173139" y="1409700"/>
                </a:lnTo>
                <a:lnTo>
                  <a:pt x="161683" y="1397000"/>
                </a:lnTo>
                <a:lnTo>
                  <a:pt x="7645666" y="1397000"/>
                </a:lnTo>
                <a:lnTo>
                  <a:pt x="7634198" y="1409700"/>
                </a:lnTo>
                <a:close/>
              </a:path>
            </a:pathLst>
          </a:custGeom>
          <a:solidFill>
            <a:srgbClr val="27313A"/>
          </a:solidFill>
        </p:spPr>
        <p:txBody>
          <a:bodyPr wrap="square" lIns="0" tIns="0" rIns="0" bIns="0" rtlCol="0"/>
          <a:lstStyle/>
          <a:p>
            <a:endParaRPr>
              <a:cs typeface="+mn-ea"/>
              <a:sym typeface="+mn-lt"/>
            </a:endParaRPr>
          </a:p>
        </p:txBody>
      </p:sp>
      <p:sp>
        <p:nvSpPr>
          <p:cNvPr id="10" name="object 10"/>
          <p:cNvSpPr/>
          <p:nvPr/>
        </p:nvSpPr>
        <p:spPr>
          <a:xfrm>
            <a:off x="1520952" y="4469893"/>
            <a:ext cx="1583691" cy="1583055"/>
          </a:xfrm>
          <a:custGeom>
            <a:avLst/>
            <a:gdLst/>
            <a:ahLst/>
            <a:cxnLst/>
            <a:rect l="l" t="t" r="r" b="b"/>
            <a:pathLst>
              <a:path w="1583689" h="1583054">
                <a:moveTo>
                  <a:pt x="792035" y="1583042"/>
                </a:moveTo>
                <a:lnTo>
                  <a:pt x="743818" y="1581597"/>
                </a:lnTo>
                <a:lnTo>
                  <a:pt x="696364" y="1577319"/>
                </a:lnTo>
                <a:lnTo>
                  <a:pt x="649757" y="1570289"/>
                </a:lnTo>
                <a:lnTo>
                  <a:pt x="604079" y="1560590"/>
                </a:lnTo>
                <a:lnTo>
                  <a:pt x="559414" y="1548305"/>
                </a:lnTo>
                <a:lnTo>
                  <a:pt x="515842" y="1533517"/>
                </a:lnTo>
                <a:lnTo>
                  <a:pt x="473448" y="1516308"/>
                </a:lnTo>
                <a:lnTo>
                  <a:pt x="432313" y="1496760"/>
                </a:lnTo>
                <a:lnTo>
                  <a:pt x="392521" y="1474957"/>
                </a:lnTo>
                <a:lnTo>
                  <a:pt x="354153" y="1450980"/>
                </a:lnTo>
                <a:lnTo>
                  <a:pt x="317294" y="1424914"/>
                </a:lnTo>
                <a:lnTo>
                  <a:pt x="282024" y="1396839"/>
                </a:lnTo>
                <a:lnTo>
                  <a:pt x="248428" y="1366839"/>
                </a:lnTo>
                <a:lnTo>
                  <a:pt x="216587" y="1334997"/>
                </a:lnTo>
                <a:lnTo>
                  <a:pt x="186584" y="1301394"/>
                </a:lnTo>
                <a:lnTo>
                  <a:pt x="158501" y="1266114"/>
                </a:lnTo>
                <a:lnTo>
                  <a:pt x="132423" y="1229239"/>
                </a:lnTo>
                <a:lnTo>
                  <a:pt x="108430" y="1190853"/>
                </a:lnTo>
                <a:lnTo>
                  <a:pt x="86606" y="1151036"/>
                </a:lnTo>
                <a:lnTo>
                  <a:pt x="67033" y="1109873"/>
                </a:lnTo>
                <a:lnTo>
                  <a:pt x="49794" y="1067445"/>
                </a:lnTo>
                <a:lnTo>
                  <a:pt x="34971" y="1023836"/>
                </a:lnTo>
                <a:lnTo>
                  <a:pt x="22648" y="979128"/>
                </a:lnTo>
                <a:lnTo>
                  <a:pt x="12907" y="933403"/>
                </a:lnTo>
                <a:lnTo>
                  <a:pt x="5830" y="886744"/>
                </a:lnTo>
                <a:lnTo>
                  <a:pt x="1500" y="839234"/>
                </a:lnTo>
                <a:lnTo>
                  <a:pt x="0" y="790956"/>
                </a:lnTo>
                <a:lnTo>
                  <a:pt x="1500" y="742799"/>
                </a:lnTo>
                <a:lnTo>
                  <a:pt x="5830" y="695402"/>
                </a:lnTo>
                <a:lnTo>
                  <a:pt x="12907" y="648848"/>
                </a:lnTo>
                <a:lnTo>
                  <a:pt x="22648" y="603219"/>
                </a:lnTo>
                <a:lnTo>
                  <a:pt x="34971" y="558598"/>
                </a:lnTo>
                <a:lnTo>
                  <a:pt x="49794" y="515069"/>
                </a:lnTo>
                <a:lnTo>
                  <a:pt x="67033" y="472714"/>
                </a:lnTo>
                <a:lnTo>
                  <a:pt x="86606" y="431617"/>
                </a:lnTo>
                <a:lnTo>
                  <a:pt x="108430" y="391859"/>
                </a:lnTo>
                <a:lnTo>
                  <a:pt x="132423" y="353525"/>
                </a:lnTo>
                <a:lnTo>
                  <a:pt x="158501" y="316697"/>
                </a:lnTo>
                <a:lnTo>
                  <a:pt x="186584" y="281459"/>
                </a:lnTo>
                <a:lnTo>
                  <a:pt x="216587" y="247892"/>
                </a:lnTo>
                <a:lnTo>
                  <a:pt x="248428" y="216081"/>
                </a:lnTo>
                <a:lnTo>
                  <a:pt x="282024" y="186107"/>
                </a:lnTo>
                <a:lnTo>
                  <a:pt x="317294" y="158055"/>
                </a:lnTo>
                <a:lnTo>
                  <a:pt x="354153" y="132007"/>
                </a:lnTo>
                <a:lnTo>
                  <a:pt x="392521" y="108045"/>
                </a:lnTo>
                <a:lnTo>
                  <a:pt x="432313" y="86254"/>
                </a:lnTo>
                <a:lnTo>
                  <a:pt x="473448" y="66716"/>
                </a:lnTo>
                <a:lnTo>
                  <a:pt x="515842" y="49513"/>
                </a:lnTo>
                <a:lnTo>
                  <a:pt x="559414" y="34730"/>
                </a:lnTo>
                <a:lnTo>
                  <a:pt x="604079" y="22448"/>
                </a:lnTo>
                <a:lnTo>
                  <a:pt x="649757" y="12751"/>
                </a:lnTo>
                <a:lnTo>
                  <a:pt x="696364" y="5722"/>
                </a:lnTo>
                <a:lnTo>
                  <a:pt x="743818" y="1444"/>
                </a:lnTo>
                <a:lnTo>
                  <a:pt x="792035" y="0"/>
                </a:lnTo>
                <a:lnTo>
                  <a:pt x="840252" y="1444"/>
                </a:lnTo>
                <a:lnTo>
                  <a:pt x="887706" y="5723"/>
                </a:lnTo>
                <a:lnTo>
                  <a:pt x="934313" y="12752"/>
                </a:lnTo>
                <a:lnTo>
                  <a:pt x="979990" y="22450"/>
                </a:lnTo>
                <a:lnTo>
                  <a:pt x="1024654" y="34733"/>
                </a:lnTo>
                <a:lnTo>
                  <a:pt x="1068224" y="49520"/>
                </a:lnTo>
                <a:lnTo>
                  <a:pt x="1110615" y="66726"/>
                </a:lnTo>
                <a:lnTo>
                  <a:pt x="1151746" y="86269"/>
                </a:lnTo>
                <a:lnTo>
                  <a:pt x="1191533" y="108067"/>
                </a:lnTo>
                <a:lnTo>
                  <a:pt x="1229894" y="132036"/>
                </a:lnTo>
                <a:lnTo>
                  <a:pt x="1266746" y="158094"/>
                </a:lnTo>
                <a:lnTo>
                  <a:pt x="1302005" y="186157"/>
                </a:lnTo>
                <a:lnTo>
                  <a:pt x="1335590" y="216144"/>
                </a:lnTo>
                <a:lnTo>
                  <a:pt x="1367418" y="247972"/>
                </a:lnTo>
                <a:lnTo>
                  <a:pt x="1397405" y="281557"/>
                </a:lnTo>
                <a:lnTo>
                  <a:pt x="1425468" y="316816"/>
                </a:lnTo>
                <a:lnTo>
                  <a:pt x="1451526" y="353668"/>
                </a:lnTo>
                <a:lnTo>
                  <a:pt x="1475495" y="392029"/>
                </a:lnTo>
                <a:lnTo>
                  <a:pt x="1497293" y="431816"/>
                </a:lnTo>
                <a:lnTo>
                  <a:pt x="1516836" y="472947"/>
                </a:lnTo>
                <a:lnTo>
                  <a:pt x="1534042" y="515338"/>
                </a:lnTo>
                <a:lnTo>
                  <a:pt x="1548829" y="558908"/>
                </a:lnTo>
                <a:lnTo>
                  <a:pt x="1561112" y="603572"/>
                </a:lnTo>
                <a:lnTo>
                  <a:pt x="1570810" y="649249"/>
                </a:lnTo>
                <a:lnTo>
                  <a:pt x="1577839" y="695856"/>
                </a:lnTo>
                <a:lnTo>
                  <a:pt x="1582118" y="743310"/>
                </a:lnTo>
                <a:lnTo>
                  <a:pt x="1583562" y="791527"/>
                </a:lnTo>
                <a:lnTo>
                  <a:pt x="1582118" y="839744"/>
                </a:lnTo>
                <a:lnTo>
                  <a:pt x="1577839" y="887198"/>
                </a:lnTo>
                <a:lnTo>
                  <a:pt x="1570810" y="933804"/>
                </a:lnTo>
                <a:lnTo>
                  <a:pt x="1561112" y="979481"/>
                </a:lnTo>
                <a:lnTo>
                  <a:pt x="1548829" y="1024145"/>
                </a:lnTo>
                <a:lnTo>
                  <a:pt x="1534042" y="1067714"/>
                </a:lnTo>
                <a:lnTo>
                  <a:pt x="1516836" y="1110105"/>
                </a:lnTo>
                <a:lnTo>
                  <a:pt x="1497293" y="1151235"/>
                </a:lnTo>
                <a:lnTo>
                  <a:pt x="1475495" y="1191022"/>
                </a:lnTo>
                <a:lnTo>
                  <a:pt x="1451526" y="1229382"/>
                </a:lnTo>
                <a:lnTo>
                  <a:pt x="1425468" y="1266233"/>
                </a:lnTo>
                <a:lnTo>
                  <a:pt x="1397405" y="1301492"/>
                </a:lnTo>
                <a:lnTo>
                  <a:pt x="1367418" y="1335076"/>
                </a:lnTo>
                <a:lnTo>
                  <a:pt x="1335590" y="1366903"/>
                </a:lnTo>
                <a:lnTo>
                  <a:pt x="1302005" y="1396889"/>
                </a:lnTo>
                <a:lnTo>
                  <a:pt x="1266746" y="1424952"/>
                </a:lnTo>
                <a:lnTo>
                  <a:pt x="1229894" y="1451009"/>
                </a:lnTo>
                <a:lnTo>
                  <a:pt x="1191533" y="1474978"/>
                </a:lnTo>
                <a:lnTo>
                  <a:pt x="1151746" y="1496775"/>
                </a:lnTo>
                <a:lnTo>
                  <a:pt x="1110615" y="1516318"/>
                </a:lnTo>
                <a:lnTo>
                  <a:pt x="1068224" y="1533523"/>
                </a:lnTo>
                <a:lnTo>
                  <a:pt x="1024654" y="1548309"/>
                </a:lnTo>
                <a:lnTo>
                  <a:pt x="979990" y="1560592"/>
                </a:lnTo>
                <a:lnTo>
                  <a:pt x="934313" y="1570290"/>
                </a:lnTo>
                <a:lnTo>
                  <a:pt x="887706" y="1577319"/>
                </a:lnTo>
                <a:lnTo>
                  <a:pt x="840252" y="1581597"/>
                </a:lnTo>
                <a:lnTo>
                  <a:pt x="792035" y="1583042"/>
                </a:lnTo>
                <a:close/>
              </a:path>
            </a:pathLst>
          </a:custGeom>
          <a:solidFill>
            <a:srgbClr val="EA542B"/>
          </a:solidFill>
        </p:spPr>
        <p:txBody>
          <a:bodyPr wrap="square" lIns="0" tIns="0" rIns="0" bIns="0" rtlCol="0"/>
          <a:lstStyle/>
          <a:p>
            <a:endParaRPr>
              <a:cs typeface="+mn-ea"/>
              <a:sym typeface="+mn-lt"/>
            </a:endParaRPr>
          </a:p>
        </p:txBody>
      </p:sp>
      <p:sp>
        <p:nvSpPr>
          <p:cNvPr id="11" name="object 11"/>
          <p:cNvSpPr txBox="1"/>
          <p:nvPr/>
        </p:nvSpPr>
        <p:spPr>
          <a:xfrm>
            <a:off x="1889024" y="4991252"/>
            <a:ext cx="838835" cy="505908"/>
          </a:xfrm>
          <a:prstGeom prst="rect">
            <a:avLst/>
          </a:prstGeom>
        </p:spPr>
        <p:txBody>
          <a:bodyPr vert="horz" wrap="square" lIns="0" tIns="13335" rIns="0" bIns="0" rtlCol="0">
            <a:spAutoFit/>
          </a:bodyPr>
          <a:lstStyle/>
          <a:p>
            <a:pPr marL="12700">
              <a:spcBef>
                <a:spcPts val="105"/>
              </a:spcBef>
            </a:pPr>
            <a:r>
              <a:rPr sz="3200" b="1" dirty="0">
                <a:solidFill>
                  <a:srgbClr val="FFFFFF"/>
                </a:solidFill>
                <a:cs typeface="+mn-ea"/>
                <a:sym typeface="+mn-lt"/>
              </a:rPr>
              <a:t>电</a:t>
            </a:r>
            <a:r>
              <a:rPr sz="3200" b="1" spc="5" dirty="0">
                <a:solidFill>
                  <a:srgbClr val="FFFFFF"/>
                </a:solidFill>
                <a:cs typeface="+mn-ea"/>
                <a:sym typeface="+mn-lt"/>
              </a:rPr>
              <a:t>伤</a:t>
            </a:r>
            <a:endParaRPr sz="3200">
              <a:cs typeface="+mn-ea"/>
              <a:sym typeface="+mn-lt"/>
            </a:endParaRPr>
          </a:p>
        </p:txBody>
      </p:sp>
      <p:sp>
        <p:nvSpPr>
          <p:cNvPr id="12" name="object 12"/>
          <p:cNvSpPr txBox="1"/>
          <p:nvPr/>
        </p:nvSpPr>
        <p:spPr>
          <a:xfrm>
            <a:off x="3397135" y="4754982"/>
            <a:ext cx="6630035" cy="881780"/>
          </a:xfrm>
          <a:prstGeom prst="rect">
            <a:avLst/>
          </a:prstGeom>
        </p:spPr>
        <p:txBody>
          <a:bodyPr vert="horz" wrap="square" lIns="0" tIns="12700" rIns="0" bIns="0" rtlCol="0">
            <a:spAutoFit/>
          </a:bodyPr>
          <a:lstStyle/>
          <a:p>
            <a:pPr marL="12700" marR="5080">
              <a:lnSpc>
                <a:spcPct val="150000"/>
              </a:lnSpc>
              <a:spcBef>
                <a:spcPts val="100"/>
              </a:spcBef>
            </a:pPr>
            <a:r>
              <a:rPr sz="2000" dirty="0">
                <a:solidFill>
                  <a:srgbClr val="394653"/>
                </a:solidFill>
                <a:cs typeface="+mn-ea"/>
                <a:sym typeface="+mn-lt"/>
              </a:rPr>
              <a:t>由电流转换成其他形式的能量（热能、化学能、机械能等） 作用于人体时，所造成的伤害，如电弧烧伤、烫伤）</a:t>
            </a:r>
            <a:r>
              <a:rPr sz="2000" spc="5" dirty="0">
                <a:solidFill>
                  <a:srgbClr val="394653"/>
                </a:solidFill>
                <a:cs typeface="+mn-ea"/>
                <a:sym typeface="+mn-lt"/>
              </a:rPr>
              <a:t>。</a:t>
            </a:r>
            <a:endParaRPr sz="2000">
              <a:cs typeface="+mn-ea"/>
              <a:sym typeface="+mn-lt"/>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77952" y="2257044"/>
            <a:ext cx="5839968" cy="3846576"/>
          </a:xfrm>
          <a:prstGeom prst="rect">
            <a:avLst/>
          </a:prstGeom>
          <a:blipFill>
            <a:blip r:embed="rId2" cstate="print"/>
            <a:stretch>
              <a:fillRect/>
            </a:stretch>
          </a:blipFill>
        </p:spPr>
        <p:txBody>
          <a:bodyPr wrap="square" lIns="0" tIns="0" rIns="0" bIns="0" rtlCol="0"/>
          <a:lstStyle/>
          <a:p>
            <a:endParaRPr>
              <a:cs typeface="+mn-ea"/>
              <a:sym typeface="+mn-lt"/>
            </a:endParaRPr>
          </a:p>
        </p:txBody>
      </p:sp>
      <p:sp>
        <p:nvSpPr>
          <p:cNvPr id="3" name="object 3"/>
          <p:cNvSpPr txBox="1"/>
          <p:nvPr/>
        </p:nvSpPr>
        <p:spPr>
          <a:xfrm>
            <a:off x="6296178" y="1804110"/>
            <a:ext cx="4838065" cy="4032001"/>
          </a:xfrm>
          <a:prstGeom prst="rect">
            <a:avLst/>
          </a:prstGeom>
        </p:spPr>
        <p:txBody>
          <a:bodyPr vert="horz" wrap="square" lIns="0" tIns="12700" rIns="0" bIns="0" rtlCol="0">
            <a:spAutoFit/>
          </a:bodyPr>
          <a:lstStyle/>
          <a:p>
            <a:pPr marL="355600" marR="5080" indent="-342900" algn="just">
              <a:lnSpc>
                <a:spcPct val="150000"/>
              </a:lnSpc>
              <a:spcBef>
                <a:spcPts val="100"/>
              </a:spcBef>
              <a:buFont typeface="Wingdings" panose="05000000000000000000"/>
              <a:buChar char=""/>
              <a:tabLst>
                <a:tab pos="354965" algn="l"/>
              </a:tabLst>
            </a:pPr>
            <a:r>
              <a:rPr sz="1600" dirty="0">
                <a:solidFill>
                  <a:srgbClr val="44536A"/>
                </a:solidFill>
                <a:cs typeface="+mn-ea"/>
                <a:sym typeface="+mn-lt"/>
              </a:rPr>
              <a:t>车间内的电气设备不要随便乱动，发生故障不能</a:t>
            </a:r>
            <a:r>
              <a:rPr sz="1600" spc="-5" dirty="0">
                <a:solidFill>
                  <a:srgbClr val="44536A"/>
                </a:solidFill>
                <a:cs typeface="+mn-ea"/>
                <a:sym typeface="+mn-lt"/>
              </a:rPr>
              <a:t>带 </a:t>
            </a:r>
            <a:r>
              <a:rPr sz="1600" dirty="0">
                <a:solidFill>
                  <a:srgbClr val="44536A"/>
                </a:solidFill>
                <a:cs typeface="+mn-ea"/>
                <a:sym typeface="+mn-lt"/>
              </a:rPr>
              <a:t>病运转，应立即请电工检修</a:t>
            </a:r>
            <a:r>
              <a:rPr sz="1600" spc="-5" dirty="0">
                <a:solidFill>
                  <a:srgbClr val="44536A"/>
                </a:solidFill>
                <a:cs typeface="+mn-ea"/>
                <a:sym typeface="+mn-lt"/>
              </a:rPr>
              <a:t>。</a:t>
            </a:r>
            <a:endParaRPr sz="1600">
              <a:cs typeface="+mn-ea"/>
              <a:sym typeface="+mn-lt"/>
            </a:endParaRPr>
          </a:p>
          <a:p>
            <a:pPr marL="355600" marR="5080" indent="-342900" algn="just">
              <a:lnSpc>
                <a:spcPct val="150000"/>
              </a:lnSpc>
              <a:buFont typeface="Wingdings" panose="05000000000000000000"/>
              <a:buChar char=""/>
              <a:tabLst>
                <a:tab pos="354965" algn="l"/>
              </a:tabLst>
            </a:pPr>
            <a:r>
              <a:rPr sz="1600" dirty="0">
                <a:solidFill>
                  <a:srgbClr val="44536A"/>
                </a:solidFill>
                <a:cs typeface="+mn-ea"/>
                <a:sym typeface="+mn-lt"/>
              </a:rPr>
              <a:t>经常接触使用的配电箱、闸刀开关、按钮开关、</a:t>
            </a:r>
            <a:r>
              <a:rPr sz="1600" spc="-5" dirty="0">
                <a:solidFill>
                  <a:srgbClr val="44536A"/>
                </a:solidFill>
                <a:cs typeface="+mn-ea"/>
                <a:sym typeface="+mn-lt"/>
              </a:rPr>
              <a:t>插 </a:t>
            </a:r>
            <a:r>
              <a:rPr sz="1600" dirty="0">
                <a:solidFill>
                  <a:srgbClr val="44536A"/>
                </a:solidFill>
                <a:cs typeface="+mn-ea"/>
                <a:sym typeface="+mn-lt"/>
              </a:rPr>
              <a:t>座以及导线等，必须保持完好</a:t>
            </a:r>
            <a:r>
              <a:rPr sz="1600" spc="-5" dirty="0">
                <a:solidFill>
                  <a:srgbClr val="44536A"/>
                </a:solidFill>
                <a:cs typeface="+mn-ea"/>
                <a:sym typeface="+mn-lt"/>
              </a:rPr>
              <a:t>。</a:t>
            </a:r>
            <a:endParaRPr sz="1600">
              <a:cs typeface="+mn-ea"/>
              <a:sym typeface="+mn-lt"/>
            </a:endParaRPr>
          </a:p>
          <a:p>
            <a:pPr marL="355600" marR="5080" indent="-342900" algn="just">
              <a:lnSpc>
                <a:spcPct val="150000"/>
              </a:lnSpc>
              <a:buFont typeface="Wingdings" panose="05000000000000000000"/>
              <a:buChar char=""/>
              <a:tabLst>
                <a:tab pos="354965" algn="l"/>
              </a:tabLst>
            </a:pPr>
            <a:r>
              <a:rPr sz="1600" dirty="0">
                <a:solidFill>
                  <a:srgbClr val="44536A"/>
                </a:solidFill>
                <a:cs typeface="+mn-ea"/>
                <a:sym typeface="+mn-lt"/>
              </a:rPr>
              <a:t>需要移动电气设备时，必须先切断电源，导线不</a:t>
            </a:r>
            <a:r>
              <a:rPr sz="1600" spc="-5" dirty="0">
                <a:solidFill>
                  <a:srgbClr val="44536A"/>
                </a:solidFill>
                <a:cs typeface="+mn-ea"/>
                <a:sym typeface="+mn-lt"/>
              </a:rPr>
              <a:t>得 </a:t>
            </a:r>
            <a:r>
              <a:rPr sz="1600" dirty="0">
                <a:solidFill>
                  <a:srgbClr val="44536A"/>
                </a:solidFill>
                <a:cs typeface="+mn-ea"/>
                <a:sym typeface="+mn-lt"/>
              </a:rPr>
              <a:t>在地面上拖来拖去，以免磨损，导线被压时不要</a:t>
            </a:r>
            <a:r>
              <a:rPr sz="1600" spc="-5" dirty="0">
                <a:solidFill>
                  <a:srgbClr val="44536A"/>
                </a:solidFill>
                <a:cs typeface="+mn-ea"/>
                <a:sym typeface="+mn-lt"/>
              </a:rPr>
              <a:t>硬 </a:t>
            </a:r>
            <a:r>
              <a:rPr sz="1600" dirty="0">
                <a:solidFill>
                  <a:srgbClr val="44536A"/>
                </a:solidFill>
                <a:cs typeface="+mn-ea"/>
                <a:sym typeface="+mn-lt"/>
              </a:rPr>
              <a:t>拉，防止拉断</a:t>
            </a:r>
            <a:r>
              <a:rPr sz="1600" spc="-5" dirty="0">
                <a:solidFill>
                  <a:srgbClr val="44536A"/>
                </a:solidFill>
                <a:cs typeface="+mn-ea"/>
                <a:sym typeface="+mn-lt"/>
              </a:rPr>
              <a:t>。</a:t>
            </a:r>
            <a:endParaRPr sz="1600">
              <a:cs typeface="+mn-ea"/>
              <a:sym typeface="+mn-lt"/>
            </a:endParaRPr>
          </a:p>
          <a:p>
            <a:pPr marL="355600" marR="5080" indent="-342900" algn="just">
              <a:lnSpc>
                <a:spcPct val="150000"/>
              </a:lnSpc>
              <a:buFont typeface="Wingdings" panose="05000000000000000000"/>
              <a:buChar char=""/>
              <a:tabLst>
                <a:tab pos="354965" algn="l"/>
              </a:tabLst>
            </a:pPr>
            <a:r>
              <a:rPr sz="1600" dirty="0">
                <a:solidFill>
                  <a:srgbClr val="44536A"/>
                </a:solidFill>
                <a:cs typeface="+mn-ea"/>
                <a:sym typeface="+mn-lt"/>
              </a:rPr>
              <a:t>打扫卫生、擦拭电气设备时，严禁用水冲洗或用</a:t>
            </a:r>
            <a:r>
              <a:rPr sz="1600" spc="-5" dirty="0">
                <a:solidFill>
                  <a:srgbClr val="44536A"/>
                </a:solidFill>
                <a:cs typeface="+mn-ea"/>
                <a:sym typeface="+mn-lt"/>
              </a:rPr>
              <a:t>湿 </a:t>
            </a:r>
            <a:r>
              <a:rPr sz="1600" dirty="0">
                <a:solidFill>
                  <a:srgbClr val="44536A"/>
                </a:solidFill>
                <a:cs typeface="+mn-ea"/>
                <a:sym typeface="+mn-lt"/>
              </a:rPr>
              <a:t>抹布擦拭，以防发生触电事故</a:t>
            </a:r>
            <a:r>
              <a:rPr sz="1600" spc="-5" dirty="0">
                <a:solidFill>
                  <a:srgbClr val="44536A"/>
                </a:solidFill>
                <a:cs typeface="+mn-ea"/>
                <a:sym typeface="+mn-lt"/>
              </a:rPr>
              <a:t>。</a:t>
            </a:r>
            <a:endParaRPr sz="1600">
              <a:cs typeface="+mn-ea"/>
              <a:sym typeface="+mn-lt"/>
            </a:endParaRPr>
          </a:p>
          <a:p>
            <a:pPr marL="355600" marR="5080" indent="-342900" algn="just">
              <a:lnSpc>
                <a:spcPct val="150000"/>
              </a:lnSpc>
              <a:buFont typeface="Wingdings" panose="05000000000000000000"/>
              <a:buChar char=""/>
              <a:tabLst>
                <a:tab pos="354965" algn="l"/>
              </a:tabLst>
            </a:pPr>
            <a:r>
              <a:rPr sz="1600" dirty="0">
                <a:solidFill>
                  <a:srgbClr val="44536A"/>
                </a:solidFill>
                <a:cs typeface="+mn-ea"/>
                <a:sym typeface="+mn-lt"/>
              </a:rPr>
              <a:t>停电检修时，应将带电部分遮拦起来，悬挂安全</a:t>
            </a:r>
            <a:r>
              <a:rPr sz="1600" spc="-5" dirty="0">
                <a:solidFill>
                  <a:srgbClr val="44536A"/>
                </a:solidFill>
                <a:cs typeface="+mn-ea"/>
                <a:sym typeface="+mn-lt"/>
              </a:rPr>
              <a:t>警 </a:t>
            </a:r>
            <a:r>
              <a:rPr sz="1600" dirty="0">
                <a:solidFill>
                  <a:srgbClr val="44536A"/>
                </a:solidFill>
                <a:cs typeface="+mn-ea"/>
                <a:sym typeface="+mn-lt"/>
              </a:rPr>
              <a:t>示标志牌</a:t>
            </a:r>
            <a:r>
              <a:rPr sz="1600" spc="-5" dirty="0">
                <a:solidFill>
                  <a:srgbClr val="44536A"/>
                </a:solidFill>
                <a:cs typeface="+mn-ea"/>
                <a:sym typeface="+mn-lt"/>
              </a:rPr>
              <a:t>。</a:t>
            </a:r>
            <a:endParaRPr sz="1600">
              <a:cs typeface="+mn-ea"/>
              <a:sym typeface="+mn-lt"/>
            </a:endParaRPr>
          </a:p>
        </p:txBody>
      </p:sp>
      <p:sp>
        <p:nvSpPr>
          <p:cNvPr id="4" name="object 4"/>
          <p:cNvSpPr txBox="1">
            <a:spLocks noGrp="1"/>
          </p:cNvSpPr>
          <p:nvPr>
            <p:ph type="title"/>
          </p:nvPr>
        </p:nvSpPr>
        <p:spPr>
          <a:xfrm>
            <a:off x="4464368" y="454959"/>
            <a:ext cx="3072765" cy="566181"/>
          </a:xfrm>
          <a:prstGeom prst="rect">
            <a:avLst/>
          </a:prstGeom>
        </p:spPr>
        <p:txBody>
          <a:bodyPr vert="horz" wrap="square" lIns="0" tIns="12065" rIns="0" bIns="0" rtlCol="0" anchor="ctr" anchorCtr="0">
            <a:spAutoFit/>
          </a:bodyPr>
          <a:lstStyle/>
          <a:p>
            <a:pPr marL="12700">
              <a:spcBef>
                <a:spcPts val="95"/>
              </a:spcBef>
            </a:pPr>
            <a:r>
              <a:rPr i="0" dirty="0">
                <a:latin typeface="+mn-lt"/>
                <a:ea typeface="+mn-ea"/>
                <a:cs typeface="+mn-ea"/>
                <a:sym typeface="+mn-lt"/>
              </a:rPr>
              <a:t>用电安全须</a:t>
            </a:r>
            <a:r>
              <a:rPr spc="-5" dirty="0">
                <a:latin typeface="+mn-lt"/>
                <a:ea typeface="+mn-ea"/>
                <a:cs typeface="+mn-ea"/>
                <a:sym typeface="+mn-lt"/>
              </a:rPr>
              <a:t>知</a:t>
            </a:r>
          </a:p>
        </p:txBody>
      </p:sp>
      <p:sp>
        <p:nvSpPr>
          <p:cNvPr id="5" name="object 5"/>
          <p:cNvSpPr txBox="1"/>
          <p:nvPr/>
        </p:nvSpPr>
        <p:spPr>
          <a:xfrm>
            <a:off x="1896415" y="1397534"/>
            <a:ext cx="3277235" cy="998350"/>
          </a:xfrm>
          <a:prstGeom prst="rect">
            <a:avLst/>
          </a:prstGeom>
        </p:spPr>
        <p:txBody>
          <a:bodyPr vert="horz" wrap="square" lIns="0" tIns="13335" rIns="0" bIns="0" rtlCol="0">
            <a:spAutoFit/>
          </a:bodyPr>
          <a:lstStyle/>
          <a:p>
            <a:pPr marL="12700">
              <a:spcBef>
                <a:spcPts val="105"/>
              </a:spcBef>
            </a:pPr>
            <a:r>
              <a:rPr sz="3200" b="1" dirty="0">
                <a:solidFill>
                  <a:srgbClr val="EA542B"/>
                </a:solidFill>
                <a:cs typeface="+mn-ea"/>
                <a:sym typeface="+mn-lt"/>
              </a:rPr>
              <a:t>用电安全基本要</a:t>
            </a:r>
            <a:r>
              <a:rPr sz="3200" b="1" spc="5" dirty="0">
                <a:solidFill>
                  <a:srgbClr val="EA542B"/>
                </a:solidFill>
                <a:cs typeface="+mn-ea"/>
                <a:sym typeface="+mn-lt"/>
              </a:rPr>
              <a:t>求</a:t>
            </a:r>
            <a:endParaRPr sz="3200">
              <a:cs typeface="+mn-ea"/>
              <a:sym typeface="+mn-lt"/>
            </a:endParaRPr>
          </a:p>
        </p:txBody>
      </p:sp>
      <p:sp>
        <p:nvSpPr>
          <p:cNvPr id="6" name="object 6"/>
          <p:cNvSpPr/>
          <p:nvPr/>
        </p:nvSpPr>
        <p:spPr>
          <a:xfrm>
            <a:off x="1455419" y="1456944"/>
            <a:ext cx="363220" cy="421005"/>
          </a:xfrm>
          <a:custGeom>
            <a:avLst/>
            <a:gdLst/>
            <a:ahLst/>
            <a:cxnLst/>
            <a:rect l="l" t="t" r="r" b="b"/>
            <a:pathLst>
              <a:path w="363219" h="421005">
                <a:moveTo>
                  <a:pt x="0" y="420623"/>
                </a:moveTo>
                <a:lnTo>
                  <a:pt x="0" y="0"/>
                </a:lnTo>
                <a:lnTo>
                  <a:pt x="362712" y="210311"/>
                </a:lnTo>
                <a:lnTo>
                  <a:pt x="0" y="420623"/>
                </a:lnTo>
                <a:close/>
              </a:path>
            </a:pathLst>
          </a:custGeom>
          <a:solidFill>
            <a:srgbClr val="394653"/>
          </a:solidFill>
        </p:spPr>
        <p:txBody>
          <a:bodyPr wrap="square" lIns="0" tIns="0" rIns="0" bIns="0" rtlCol="0"/>
          <a:lstStyle/>
          <a:p>
            <a:endParaRPr>
              <a:cs typeface="+mn-ea"/>
              <a:sym typeface="+mn-lt"/>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11" name="Text Box 9"/>
          <p:cNvSpPr txBox="1">
            <a:spLocks noChangeArrowheads="1"/>
          </p:cNvSpPr>
          <p:nvPr/>
        </p:nvSpPr>
        <p:spPr bwMode="auto">
          <a:xfrm>
            <a:off x="1676400" y="1905001"/>
            <a:ext cx="5791200" cy="3883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spcBef>
                <a:spcPct val="50000"/>
              </a:spcBef>
            </a:pPr>
            <a:r>
              <a:rPr lang="en-US" altLang="zh-CN" sz="4000" dirty="0">
                <a:solidFill>
                  <a:srgbClr val="0000FF"/>
                </a:solidFill>
                <a:latin typeface="+mn-lt"/>
                <a:ea typeface="+mn-ea"/>
                <a:cs typeface="+mn-ea"/>
                <a:sym typeface="+mn-lt"/>
              </a:rPr>
              <a:t> </a:t>
            </a:r>
            <a:r>
              <a:rPr lang="en-US" altLang="zh-CN" sz="2000" b="1" dirty="0">
                <a:latin typeface="+mn-lt"/>
                <a:ea typeface="+mn-ea"/>
                <a:cs typeface="+mn-ea"/>
                <a:sym typeface="+mn-lt"/>
              </a:rPr>
              <a:t>■</a:t>
            </a:r>
            <a:r>
              <a:rPr lang="en-US" altLang="zh-CN" sz="2400" b="1" dirty="0">
                <a:latin typeface="+mn-lt"/>
                <a:ea typeface="+mn-ea"/>
                <a:cs typeface="+mn-ea"/>
                <a:sym typeface="+mn-lt"/>
              </a:rPr>
              <a:t> </a:t>
            </a:r>
            <a:r>
              <a:rPr lang="en-US" altLang="zh-CN" sz="2400" b="1" dirty="0">
                <a:solidFill>
                  <a:srgbClr val="660066"/>
                </a:solidFill>
                <a:latin typeface="+mn-lt"/>
                <a:ea typeface="+mn-ea"/>
                <a:cs typeface="+mn-ea"/>
                <a:sym typeface="+mn-lt"/>
              </a:rPr>
              <a:t> </a:t>
            </a:r>
            <a:r>
              <a:rPr lang="zh-CN" altLang="en-US" sz="2400" b="1" dirty="0">
                <a:latin typeface="+mn-lt"/>
                <a:ea typeface="+mn-ea"/>
                <a:cs typeface="+mn-ea"/>
                <a:sym typeface="+mn-lt"/>
              </a:rPr>
              <a:t>必须遵守公司安全生产规章制度</a:t>
            </a:r>
          </a:p>
          <a:p>
            <a:pPr eaLnBrk="1" hangingPunct="1">
              <a:lnSpc>
                <a:spcPct val="150000"/>
              </a:lnSpc>
              <a:spcBef>
                <a:spcPct val="50000"/>
              </a:spcBef>
            </a:pPr>
            <a:r>
              <a:rPr lang="zh-CN" altLang="en-US" sz="2000" b="1" dirty="0">
                <a:latin typeface="+mn-lt"/>
                <a:ea typeface="+mn-ea"/>
                <a:cs typeface="+mn-ea"/>
                <a:sym typeface="+mn-lt"/>
              </a:rPr>
              <a:t> ■</a:t>
            </a:r>
            <a:r>
              <a:rPr lang="zh-CN" altLang="en-US" sz="2400" b="1" dirty="0">
                <a:latin typeface="+mn-lt"/>
                <a:ea typeface="+mn-ea"/>
                <a:cs typeface="+mn-ea"/>
                <a:sym typeface="+mn-lt"/>
              </a:rPr>
              <a:t> 必须经安全培训考核合格后才能上岗</a:t>
            </a:r>
          </a:p>
          <a:p>
            <a:pPr eaLnBrk="1" hangingPunct="1">
              <a:lnSpc>
                <a:spcPct val="150000"/>
              </a:lnSpc>
              <a:spcBef>
                <a:spcPct val="50000"/>
              </a:spcBef>
            </a:pPr>
            <a:r>
              <a:rPr lang="zh-CN" altLang="en-US" sz="2400" b="1" dirty="0">
                <a:latin typeface="+mn-lt"/>
                <a:ea typeface="+mn-ea"/>
                <a:cs typeface="+mn-ea"/>
                <a:sym typeface="+mn-lt"/>
              </a:rPr>
              <a:t> </a:t>
            </a:r>
            <a:r>
              <a:rPr lang="zh-CN" altLang="en-US" sz="2000" b="1" dirty="0">
                <a:latin typeface="+mn-lt"/>
                <a:ea typeface="+mn-ea"/>
                <a:cs typeface="+mn-ea"/>
                <a:sym typeface="+mn-lt"/>
              </a:rPr>
              <a:t>■</a:t>
            </a:r>
            <a:r>
              <a:rPr lang="zh-CN" altLang="en-US" sz="2400" b="1" dirty="0">
                <a:latin typeface="+mn-lt"/>
                <a:ea typeface="+mn-ea"/>
                <a:cs typeface="+mn-ea"/>
                <a:sym typeface="+mn-lt"/>
              </a:rPr>
              <a:t> 必须了解本岗位的危险危害因素</a:t>
            </a:r>
          </a:p>
          <a:p>
            <a:pPr eaLnBrk="1" hangingPunct="1">
              <a:lnSpc>
                <a:spcPct val="150000"/>
              </a:lnSpc>
              <a:spcBef>
                <a:spcPct val="50000"/>
              </a:spcBef>
            </a:pPr>
            <a:r>
              <a:rPr lang="zh-CN" altLang="en-US" sz="2400" b="1" dirty="0">
                <a:latin typeface="+mn-lt"/>
                <a:ea typeface="+mn-ea"/>
                <a:cs typeface="+mn-ea"/>
                <a:sym typeface="+mn-lt"/>
              </a:rPr>
              <a:t> </a:t>
            </a:r>
            <a:r>
              <a:rPr lang="zh-CN" altLang="en-US" sz="2000" b="1" dirty="0">
                <a:latin typeface="+mn-lt"/>
                <a:ea typeface="+mn-ea"/>
                <a:cs typeface="+mn-ea"/>
                <a:sym typeface="+mn-lt"/>
              </a:rPr>
              <a:t>■</a:t>
            </a:r>
            <a:r>
              <a:rPr lang="zh-CN" altLang="en-US" sz="2400" b="1" dirty="0">
                <a:latin typeface="+mn-lt"/>
                <a:ea typeface="+mn-ea"/>
                <a:cs typeface="+mn-ea"/>
                <a:sym typeface="+mn-lt"/>
              </a:rPr>
              <a:t> 必须正确佩戴和使用劳动防护用品</a:t>
            </a:r>
          </a:p>
          <a:p>
            <a:pPr eaLnBrk="1" hangingPunct="1">
              <a:lnSpc>
                <a:spcPct val="150000"/>
              </a:lnSpc>
              <a:spcBef>
                <a:spcPct val="50000"/>
              </a:spcBef>
            </a:pPr>
            <a:r>
              <a:rPr lang="zh-CN" altLang="en-US" sz="2400" b="1" dirty="0">
                <a:latin typeface="+mn-lt"/>
                <a:ea typeface="+mn-ea"/>
                <a:cs typeface="+mn-ea"/>
                <a:sym typeface="+mn-lt"/>
              </a:rPr>
              <a:t> </a:t>
            </a:r>
            <a:r>
              <a:rPr lang="zh-CN" altLang="en-US" sz="2000" b="1" dirty="0">
                <a:latin typeface="+mn-lt"/>
                <a:ea typeface="+mn-ea"/>
                <a:cs typeface="+mn-ea"/>
                <a:sym typeface="+mn-lt"/>
              </a:rPr>
              <a:t>■</a:t>
            </a:r>
            <a:r>
              <a:rPr lang="zh-CN" altLang="en-US" sz="2400" b="1" dirty="0">
                <a:latin typeface="+mn-lt"/>
                <a:ea typeface="+mn-ea"/>
                <a:cs typeface="+mn-ea"/>
                <a:sym typeface="+mn-lt"/>
              </a:rPr>
              <a:t> 必须严格遵守特种作业安全要求</a:t>
            </a:r>
          </a:p>
        </p:txBody>
      </p:sp>
      <p:pic>
        <p:nvPicPr>
          <p:cNvPr id="72712" name="Picture 11"/>
          <p:cNvPicPr>
            <a:picLocks noChangeAspect="1" noChangeArrowheads="1"/>
          </p:cNvPicPr>
          <p:nvPr/>
        </p:nvPicPr>
        <p:blipFill>
          <a:blip r:embed="rId3">
            <a:extLst>
              <a:ext uri="{28A0092B-C50C-407E-A947-70E740481C1C}">
                <a14:useLocalDpi xmlns:a14="http://schemas.microsoft.com/office/drawing/2010/main" val="0"/>
              </a:ext>
            </a:extLst>
          </a:blip>
          <a:srcRect l="4625" r="5202" b="4082"/>
          <a:stretch>
            <a:fillRect/>
          </a:stretch>
        </p:blipFill>
        <p:spPr bwMode="auto">
          <a:xfrm>
            <a:off x="7543800" y="2239784"/>
            <a:ext cx="29718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3" name="Rectangle 13"/>
          <p:cNvSpPr>
            <a:spLocks noChangeArrowheads="1"/>
          </p:cNvSpPr>
          <p:nvPr/>
        </p:nvSpPr>
        <p:spPr bwMode="auto">
          <a:xfrm>
            <a:off x="5257800" y="1143000"/>
            <a:ext cx="172835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4000" b="1">
                <a:solidFill>
                  <a:srgbClr val="FF0000"/>
                </a:solidFill>
                <a:latin typeface="+mn-lt"/>
                <a:ea typeface="+mn-ea"/>
                <a:cs typeface="+mn-ea"/>
                <a:sym typeface="+mn-lt"/>
              </a:rPr>
              <a:t>五必须</a:t>
            </a:r>
          </a:p>
        </p:txBody>
      </p:sp>
      <p:sp>
        <p:nvSpPr>
          <p:cNvPr id="10" name="文本框 9"/>
          <p:cNvSpPr txBox="1"/>
          <p:nvPr/>
        </p:nvSpPr>
        <p:spPr>
          <a:xfrm>
            <a:off x="1680000" y="244359"/>
            <a:ext cx="5568000" cy="584775"/>
          </a:xfrm>
          <a:prstGeom prst="rect">
            <a:avLst/>
          </a:prstGeom>
          <a:noFill/>
        </p:spPr>
        <p:txBody>
          <a:bodyPr wrap="square" rtlCol="0">
            <a:spAutoFit/>
          </a:bodyPr>
          <a:lstStyle/>
          <a:p>
            <a:r>
              <a:rPr lang="zh-CN" altLang="en-US" sz="3200" b="1" dirty="0">
                <a:cs typeface="+mn-ea"/>
                <a:sym typeface="+mn-lt"/>
              </a:rPr>
              <a:t>从业人员安全须知</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593725" y="4522459"/>
            <a:ext cx="10936288" cy="1965325"/>
          </a:xfrm>
          <a:prstGeom prst="rect">
            <a:avLst/>
          </a:prstGeom>
          <a:noFill/>
        </p:spPr>
        <p:txBody>
          <a:bodyPr vert="horz" lIns="91440" tIns="45720" rIns="91440" bIns="45720" rtlCol="0">
            <a:normAutofit/>
          </a:bodyPr>
          <a:lstStyle>
            <a:lvl1pPr marL="228600" indent="-228600" algn="just"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just"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just"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just"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just"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buClr>
                <a:srgbClr val="D24132"/>
              </a:buClr>
              <a:buFont typeface="Wingdings" panose="05000000000000000000" pitchFamily="2" charset="2"/>
              <a:buChar char="n"/>
            </a:pPr>
            <a:r>
              <a:rPr lang="zh-CN" altLang="en-US" sz="1800" b="1" dirty="0">
                <a:solidFill>
                  <a:srgbClr val="2C2E32"/>
                </a:solidFill>
                <a:cs typeface="+mn-ea"/>
                <a:sym typeface="+mn-lt"/>
              </a:rPr>
              <a:t>在海因里希事故因果连锁的基础上，博德提出了反映现代安全观点的事故因果连锁。           </a:t>
            </a:r>
          </a:p>
          <a:p>
            <a:pPr>
              <a:lnSpc>
                <a:spcPct val="150000"/>
              </a:lnSpc>
              <a:spcBef>
                <a:spcPts val="0"/>
              </a:spcBef>
              <a:buClr>
                <a:srgbClr val="D24132"/>
              </a:buClr>
              <a:buFont typeface="Wingdings" panose="05000000000000000000" pitchFamily="2" charset="2"/>
              <a:buChar char="n"/>
            </a:pPr>
            <a:r>
              <a:rPr lang="zh-CN" altLang="en-US" sz="1800" b="1" dirty="0">
                <a:solidFill>
                  <a:srgbClr val="2C2E32"/>
                </a:solidFill>
                <a:cs typeface="+mn-ea"/>
                <a:sym typeface="+mn-lt"/>
              </a:rPr>
              <a:t>博德认为，尽管人的不安全行为和物的不安全状态是导致事故的重要原因。事故的产生是由于个人的原因：缺乏知识、技能，工作态度不端正，身体和精神方面的问题等。</a:t>
            </a:r>
          </a:p>
          <a:p>
            <a:pPr>
              <a:lnSpc>
                <a:spcPct val="150000"/>
              </a:lnSpc>
              <a:spcBef>
                <a:spcPts val="0"/>
              </a:spcBef>
              <a:buClr>
                <a:srgbClr val="D24132"/>
              </a:buClr>
              <a:buFont typeface="Wingdings" panose="05000000000000000000" pitchFamily="2" charset="2"/>
              <a:buChar char="n"/>
            </a:pPr>
            <a:r>
              <a:rPr lang="zh-CN" altLang="en-US" sz="1800" b="1" dirty="0">
                <a:solidFill>
                  <a:srgbClr val="2C2E32"/>
                </a:solidFill>
                <a:cs typeface="+mn-ea"/>
                <a:sym typeface="+mn-lt"/>
              </a:rPr>
              <a:t>而其根本原因是管理失误：对人的管理和对物的管理。</a:t>
            </a:r>
          </a:p>
        </p:txBody>
      </p:sp>
      <p:grpSp>
        <p:nvGrpSpPr>
          <p:cNvPr id="3" name="组合 2"/>
          <p:cNvGrpSpPr/>
          <p:nvPr/>
        </p:nvGrpSpPr>
        <p:grpSpPr>
          <a:xfrm>
            <a:off x="2743202" y="1290027"/>
            <a:ext cx="6841441" cy="2141051"/>
            <a:chOff x="3071813" y="2776404"/>
            <a:chExt cx="5148262" cy="1263784"/>
          </a:xfrm>
          <a:solidFill>
            <a:srgbClr val="1C3F98"/>
          </a:solidFill>
        </p:grpSpPr>
        <p:sp>
          <p:nvSpPr>
            <p:cNvPr id="4" name="AutoShape 11"/>
            <p:cNvSpPr>
              <a:spLocks noChangeArrowheads="1"/>
            </p:cNvSpPr>
            <p:nvPr/>
          </p:nvSpPr>
          <p:spPr bwMode="auto">
            <a:xfrm>
              <a:off x="3071813" y="2781300"/>
              <a:ext cx="539750" cy="1258888"/>
            </a:xfrm>
            <a:prstGeom prst="cube">
              <a:avLst>
                <a:gd name="adj" fmla="val 25000"/>
              </a:avLst>
            </a:prstGeom>
            <a:grpFill/>
            <a:ln w="12700" cap="sq">
              <a:solidFill>
                <a:schemeClr val="bg1"/>
              </a:solidFill>
              <a:miter lim="800000"/>
              <a:headEnd type="none" w="sm" len="sm"/>
              <a:tailEnd type="none" w="sm" len="sm"/>
            </a:ln>
          </p:spPr>
          <p:txBody>
            <a:bodyPr wrap="none" anchor="ctr"/>
            <a:lstStyle/>
            <a:p>
              <a:pPr algn="ctr"/>
              <a:r>
                <a:rPr kumimoji="1" lang="zh-CN" altLang="en-US" b="1" dirty="0">
                  <a:solidFill>
                    <a:schemeClr val="bg1"/>
                  </a:solidFill>
                  <a:cs typeface="+mn-ea"/>
                  <a:sym typeface="+mn-lt"/>
                </a:rPr>
                <a:t>管</a:t>
              </a:r>
            </a:p>
            <a:p>
              <a:pPr algn="ctr"/>
              <a:r>
                <a:rPr kumimoji="1" lang="zh-CN" altLang="en-US" b="1" dirty="0">
                  <a:solidFill>
                    <a:schemeClr val="bg1"/>
                  </a:solidFill>
                  <a:cs typeface="+mn-ea"/>
                  <a:sym typeface="+mn-lt"/>
                </a:rPr>
                <a:t>理</a:t>
              </a:r>
            </a:p>
            <a:p>
              <a:pPr algn="ctr"/>
              <a:r>
                <a:rPr kumimoji="1" lang="zh-CN" altLang="en-US" b="1" dirty="0">
                  <a:solidFill>
                    <a:schemeClr val="bg1"/>
                  </a:solidFill>
                  <a:cs typeface="+mn-ea"/>
                  <a:sym typeface="+mn-lt"/>
                </a:rPr>
                <a:t>失</a:t>
              </a:r>
            </a:p>
            <a:p>
              <a:pPr algn="ctr"/>
              <a:r>
                <a:rPr kumimoji="1" lang="zh-CN" altLang="en-US" b="1" dirty="0">
                  <a:solidFill>
                    <a:schemeClr val="bg1"/>
                  </a:solidFill>
                  <a:cs typeface="+mn-ea"/>
                  <a:sym typeface="+mn-lt"/>
                </a:rPr>
                <a:t>误</a:t>
              </a:r>
            </a:p>
          </p:txBody>
        </p:sp>
        <p:sp>
          <p:nvSpPr>
            <p:cNvPr id="5" name="AutoShape 12"/>
            <p:cNvSpPr>
              <a:spLocks noChangeArrowheads="1"/>
            </p:cNvSpPr>
            <p:nvPr/>
          </p:nvSpPr>
          <p:spPr bwMode="auto">
            <a:xfrm>
              <a:off x="4224338" y="2781300"/>
              <a:ext cx="539750" cy="1258888"/>
            </a:xfrm>
            <a:prstGeom prst="cube">
              <a:avLst>
                <a:gd name="adj" fmla="val 25000"/>
              </a:avLst>
            </a:prstGeom>
            <a:grpFill/>
            <a:ln w="12700" cap="sq">
              <a:solidFill>
                <a:schemeClr val="bg1"/>
              </a:solidFill>
              <a:miter lim="800000"/>
              <a:headEnd type="none" w="sm" len="sm"/>
              <a:tailEnd type="none" w="sm" len="sm"/>
            </a:ln>
          </p:spPr>
          <p:txBody>
            <a:bodyPr wrap="none" anchor="ctr"/>
            <a:lstStyle/>
            <a:p>
              <a:pPr algn="ctr"/>
              <a:r>
                <a:rPr kumimoji="1" lang="zh-CN" altLang="en-US" b="1" dirty="0">
                  <a:solidFill>
                    <a:schemeClr val="bg1"/>
                  </a:solidFill>
                  <a:cs typeface="+mn-ea"/>
                  <a:sym typeface="+mn-lt"/>
                </a:rPr>
                <a:t>个</a:t>
              </a:r>
            </a:p>
            <a:p>
              <a:pPr algn="ctr"/>
              <a:r>
                <a:rPr kumimoji="1" lang="zh-CN" altLang="en-US" b="1" dirty="0">
                  <a:solidFill>
                    <a:schemeClr val="bg1"/>
                  </a:solidFill>
                  <a:cs typeface="+mn-ea"/>
                  <a:sym typeface="+mn-lt"/>
                </a:rPr>
                <a:t>人</a:t>
              </a:r>
            </a:p>
            <a:p>
              <a:pPr algn="ctr"/>
              <a:r>
                <a:rPr kumimoji="1" lang="zh-CN" altLang="en-US" b="1" dirty="0">
                  <a:solidFill>
                    <a:schemeClr val="bg1"/>
                  </a:solidFill>
                  <a:cs typeface="+mn-ea"/>
                  <a:sym typeface="+mn-lt"/>
                </a:rPr>
                <a:t>原</a:t>
              </a:r>
            </a:p>
            <a:p>
              <a:pPr algn="ctr"/>
              <a:r>
                <a:rPr kumimoji="1" lang="zh-CN" altLang="en-US" b="1" dirty="0">
                  <a:solidFill>
                    <a:schemeClr val="bg1"/>
                  </a:solidFill>
                  <a:cs typeface="+mn-ea"/>
                  <a:sym typeface="+mn-lt"/>
                </a:rPr>
                <a:t>因</a:t>
              </a:r>
            </a:p>
          </p:txBody>
        </p:sp>
        <p:sp>
          <p:nvSpPr>
            <p:cNvPr id="6" name="AutoShape 13"/>
            <p:cNvSpPr>
              <a:spLocks noChangeArrowheads="1"/>
            </p:cNvSpPr>
            <p:nvPr/>
          </p:nvSpPr>
          <p:spPr bwMode="auto">
            <a:xfrm>
              <a:off x="5376610" y="2776404"/>
              <a:ext cx="539750" cy="1258888"/>
            </a:xfrm>
            <a:prstGeom prst="cube">
              <a:avLst>
                <a:gd name="adj" fmla="val 25000"/>
              </a:avLst>
            </a:prstGeom>
            <a:grpFill/>
            <a:ln w="12700" cap="sq">
              <a:solidFill>
                <a:schemeClr val="bg1"/>
              </a:solidFill>
              <a:miter lim="800000"/>
              <a:headEnd type="none" w="sm" len="sm"/>
              <a:tailEnd type="none" w="sm" len="sm"/>
            </a:ln>
          </p:spPr>
          <p:txBody>
            <a:bodyPr wrap="none" anchor="ctr"/>
            <a:lstStyle/>
            <a:p>
              <a:pPr algn="ctr"/>
              <a:endParaRPr kumimoji="1" lang="en-US" altLang="zh-CN" sz="2400" b="1" dirty="0">
                <a:solidFill>
                  <a:schemeClr val="bg1"/>
                </a:solidFill>
                <a:cs typeface="+mn-ea"/>
                <a:sym typeface="+mn-lt"/>
              </a:endParaRPr>
            </a:p>
            <a:p>
              <a:pPr algn="ctr"/>
              <a:r>
                <a:rPr kumimoji="1" lang="zh-CN" altLang="en-US" b="1" dirty="0">
                  <a:solidFill>
                    <a:schemeClr val="bg1"/>
                  </a:solidFill>
                  <a:cs typeface="+mn-ea"/>
                  <a:sym typeface="+mn-lt"/>
                </a:rPr>
                <a:t>不安</a:t>
              </a:r>
            </a:p>
            <a:p>
              <a:pPr algn="ctr"/>
              <a:r>
                <a:rPr kumimoji="1" lang="zh-CN" altLang="en-US" b="1" dirty="0">
                  <a:solidFill>
                    <a:schemeClr val="bg1"/>
                  </a:solidFill>
                  <a:cs typeface="+mn-ea"/>
                  <a:sym typeface="+mn-lt"/>
                </a:rPr>
                <a:t>全行</a:t>
              </a:r>
            </a:p>
            <a:p>
              <a:pPr algn="ctr"/>
              <a:r>
                <a:rPr kumimoji="1" lang="zh-CN" altLang="en-US" b="1" dirty="0">
                  <a:solidFill>
                    <a:schemeClr val="bg1"/>
                  </a:solidFill>
                  <a:cs typeface="+mn-ea"/>
                  <a:sym typeface="+mn-lt"/>
                </a:rPr>
                <a:t>为及</a:t>
              </a:r>
            </a:p>
            <a:p>
              <a:pPr algn="ctr"/>
              <a:r>
                <a:rPr kumimoji="1" lang="zh-CN" altLang="en-US" b="1" dirty="0">
                  <a:solidFill>
                    <a:schemeClr val="bg1"/>
                  </a:solidFill>
                  <a:cs typeface="+mn-ea"/>
                  <a:sym typeface="+mn-lt"/>
                </a:rPr>
                <a:t>状态</a:t>
              </a:r>
            </a:p>
            <a:p>
              <a:pPr algn="ctr"/>
              <a:endParaRPr kumimoji="1" lang="en-US" altLang="zh-CN" sz="2400" b="1" dirty="0">
                <a:solidFill>
                  <a:schemeClr val="bg1"/>
                </a:solidFill>
                <a:cs typeface="+mn-ea"/>
                <a:sym typeface="+mn-lt"/>
              </a:endParaRPr>
            </a:p>
          </p:txBody>
        </p:sp>
        <p:sp>
          <p:nvSpPr>
            <p:cNvPr id="7" name="AutoShape 14"/>
            <p:cNvSpPr>
              <a:spLocks noChangeArrowheads="1"/>
            </p:cNvSpPr>
            <p:nvPr/>
          </p:nvSpPr>
          <p:spPr bwMode="auto">
            <a:xfrm>
              <a:off x="6599238" y="2781300"/>
              <a:ext cx="539750" cy="1258888"/>
            </a:xfrm>
            <a:prstGeom prst="cube">
              <a:avLst>
                <a:gd name="adj" fmla="val 25000"/>
              </a:avLst>
            </a:prstGeom>
            <a:grpFill/>
            <a:ln w="12700" cap="sq">
              <a:solidFill>
                <a:schemeClr val="bg1"/>
              </a:solidFill>
              <a:miter lim="800000"/>
              <a:headEnd type="none" w="sm" len="sm"/>
              <a:tailEnd type="none" w="sm" len="sm"/>
            </a:ln>
          </p:spPr>
          <p:txBody>
            <a:bodyPr wrap="none" anchor="ctr"/>
            <a:lstStyle/>
            <a:p>
              <a:pPr algn="ctr"/>
              <a:r>
                <a:rPr kumimoji="1" lang="zh-CN" altLang="en-US" b="1">
                  <a:solidFill>
                    <a:schemeClr val="bg1"/>
                  </a:solidFill>
                  <a:cs typeface="+mn-ea"/>
                  <a:sym typeface="+mn-lt"/>
                </a:rPr>
                <a:t>事</a:t>
              </a:r>
            </a:p>
            <a:p>
              <a:pPr algn="ctr"/>
              <a:r>
                <a:rPr kumimoji="1" lang="zh-CN" altLang="en-US" b="1">
                  <a:solidFill>
                    <a:schemeClr val="bg1"/>
                  </a:solidFill>
                  <a:cs typeface="+mn-ea"/>
                  <a:sym typeface="+mn-lt"/>
                </a:rPr>
                <a:t>故</a:t>
              </a:r>
            </a:p>
          </p:txBody>
        </p:sp>
        <p:sp>
          <p:nvSpPr>
            <p:cNvPr id="8" name="AutoShape 15"/>
            <p:cNvSpPr>
              <a:spLocks noChangeArrowheads="1"/>
            </p:cNvSpPr>
            <p:nvPr/>
          </p:nvSpPr>
          <p:spPr bwMode="auto">
            <a:xfrm>
              <a:off x="7680325" y="2781300"/>
              <a:ext cx="539750" cy="1258888"/>
            </a:xfrm>
            <a:prstGeom prst="cube">
              <a:avLst>
                <a:gd name="adj" fmla="val 25000"/>
              </a:avLst>
            </a:prstGeom>
            <a:grpFill/>
            <a:ln w="12700" cap="sq">
              <a:solidFill>
                <a:schemeClr val="bg1"/>
              </a:solidFill>
              <a:miter lim="800000"/>
              <a:headEnd type="none" w="sm" len="sm"/>
              <a:tailEnd type="none" w="sm" len="sm"/>
            </a:ln>
          </p:spPr>
          <p:txBody>
            <a:bodyPr wrap="none" anchor="ctr"/>
            <a:lstStyle/>
            <a:p>
              <a:pPr algn="ctr"/>
              <a:r>
                <a:rPr kumimoji="1" lang="zh-CN" altLang="en-US" b="1" dirty="0">
                  <a:solidFill>
                    <a:schemeClr val="bg1"/>
                  </a:solidFill>
                  <a:cs typeface="+mn-ea"/>
                  <a:sym typeface="+mn-lt"/>
                </a:rPr>
                <a:t>伤</a:t>
              </a:r>
            </a:p>
            <a:p>
              <a:pPr algn="ctr"/>
              <a:r>
                <a:rPr kumimoji="1" lang="zh-CN" altLang="en-US" b="1" dirty="0">
                  <a:solidFill>
                    <a:schemeClr val="bg1"/>
                  </a:solidFill>
                  <a:cs typeface="+mn-ea"/>
                  <a:sym typeface="+mn-lt"/>
                </a:rPr>
                <a:t>亡</a:t>
              </a:r>
            </a:p>
          </p:txBody>
        </p:sp>
      </p:grpSp>
      <p:sp>
        <p:nvSpPr>
          <p:cNvPr id="9" name="矩形 8"/>
          <p:cNvSpPr/>
          <p:nvPr/>
        </p:nvSpPr>
        <p:spPr>
          <a:xfrm>
            <a:off x="4533246" y="3939049"/>
            <a:ext cx="3057247" cy="523220"/>
          </a:xfrm>
          <a:prstGeom prst="rect">
            <a:avLst/>
          </a:prstGeom>
        </p:spPr>
        <p:txBody>
          <a:bodyPr wrap="none">
            <a:spAutoFit/>
          </a:bodyPr>
          <a:lstStyle/>
          <a:p>
            <a:pPr algn="ctr"/>
            <a:r>
              <a:rPr lang="zh-CN" altLang="en-US" sz="2800" b="1" dirty="0">
                <a:solidFill>
                  <a:srgbClr val="2C2E32"/>
                </a:solidFill>
                <a:cs typeface="+mn-ea"/>
                <a:sym typeface="+mn-lt"/>
              </a:rPr>
              <a:t>博德事故因果连锁</a:t>
            </a:r>
          </a:p>
        </p:txBody>
      </p:sp>
      <p:cxnSp>
        <p:nvCxnSpPr>
          <p:cNvPr id="10" name="直接连接符 9"/>
          <p:cNvCxnSpPr/>
          <p:nvPr/>
        </p:nvCxnSpPr>
        <p:spPr>
          <a:xfrm>
            <a:off x="576910" y="3789451"/>
            <a:ext cx="10969919" cy="0"/>
          </a:xfrm>
          <a:prstGeom prst="line">
            <a:avLst/>
          </a:prstGeom>
          <a:ln w="28575">
            <a:solidFill>
              <a:srgbClr val="1C3F98"/>
            </a:solidFill>
            <a:prstDash val="sysDot"/>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1469201" y="249141"/>
            <a:ext cx="5110280" cy="584775"/>
          </a:xfrm>
          <a:prstGeom prst="rect">
            <a:avLst/>
          </a:prstGeom>
          <a:noFill/>
        </p:spPr>
        <p:txBody>
          <a:bodyPr wrap="square" rtlCol="0">
            <a:spAutoFit/>
          </a:bodyPr>
          <a:lstStyle>
            <a:defPPr>
              <a:defRPr lang="zh-CN"/>
            </a:defPPr>
            <a:lvl1pPr algn="ctr">
              <a:defRPr sz="2800" b="1">
                <a:latin typeface="+mj-ea"/>
                <a:ea typeface="+mj-ea"/>
              </a:defRPr>
            </a:lvl1pPr>
          </a:lstStyle>
          <a:p>
            <a:pPr algn="l"/>
            <a:r>
              <a:rPr lang="zh-CN" altLang="en-US" sz="3200" dirty="0">
                <a:latin typeface="+mn-lt"/>
                <a:ea typeface="+mn-ea"/>
                <a:cs typeface="+mn-ea"/>
                <a:sym typeface="+mn-lt"/>
              </a:rPr>
              <a:t>为什么要反违章</a:t>
            </a: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9" name="Text Box 9"/>
          <p:cNvSpPr txBox="1">
            <a:spLocks noChangeArrowheads="1"/>
          </p:cNvSpPr>
          <p:nvPr/>
        </p:nvSpPr>
        <p:spPr bwMode="auto">
          <a:xfrm>
            <a:off x="1392000" y="1181354"/>
            <a:ext cx="5389800" cy="4668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40000"/>
              </a:lnSpc>
            </a:pPr>
            <a:r>
              <a:rPr lang="en-US" altLang="zh-CN" sz="4000" b="1" dirty="0">
                <a:solidFill>
                  <a:srgbClr val="0000FF"/>
                </a:solidFill>
                <a:latin typeface="+mn-lt"/>
                <a:ea typeface="+mn-ea"/>
                <a:cs typeface="+mn-ea"/>
                <a:sym typeface="+mn-lt"/>
              </a:rPr>
              <a:t>           </a:t>
            </a:r>
            <a:r>
              <a:rPr lang="zh-CN" altLang="en-US" sz="4000" b="1" dirty="0">
                <a:solidFill>
                  <a:srgbClr val="FF0000"/>
                </a:solidFill>
                <a:latin typeface="+mn-lt"/>
                <a:ea typeface="+mn-ea"/>
                <a:cs typeface="+mn-ea"/>
                <a:sym typeface="+mn-lt"/>
              </a:rPr>
              <a:t>五严禁</a:t>
            </a:r>
          </a:p>
          <a:p>
            <a:pPr eaLnBrk="1" hangingPunct="1">
              <a:lnSpc>
                <a:spcPct val="140000"/>
              </a:lnSpc>
            </a:pPr>
            <a:endParaRPr lang="zh-CN" altLang="en-US" sz="800" b="1" dirty="0">
              <a:latin typeface="+mn-lt"/>
              <a:ea typeface="+mn-ea"/>
              <a:cs typeface="+mn-ea"/>
              <a:sym typeface="+mn-lt"/>
            </a:endParaRPr>
          </a:p>
          <a:p>
            <a:pPr eaLnBrk="1" hangingPunct="1">
              <a:lnSpc>
                <a:spcPct val="140000"/>
              </a:lnSpc>
            </a:pPr>
            <a:r>
              <a:rPr lang="zh-CN" altLang="en-US" sz="2000" b="1" dirty="0">
                <a:solidFill>
                  <a:srgbClr val="CC3300"/>
                </a:solidFill>
                <a:latin typeface="+mn-lt"/>
                <a:ea typeface="+mn-ea"/>
                <a:cs typeface="+mn-ea"/>
                <a:sym typeface="+mn-lt"/>
              </a:rPr>
              <a:t>▲</a:t>
            </a:r>
            <a:r>
              <a:rPr lang="zh-CN" altLang="en-US" sz="2400" b="1" dirty="0">
                <a:latin typeface="+mn-lt"/>
                <a:ea typeface="+mn-ea"/>
                <a:cs typeface="+mn-ea"/>
                <a:sym typeface="+mn-lt"/>
              </a:rPr>
              <a:t>  严禁擅自拆除戓移动安全装置</a:t>
            </a:r>
          </a:p>
          <a:p>
            <a:pPr eaLnBrk="1" hangingPunct="1">
              <a:lnSpc>
                <a:spcPct val="140000"/>
              </a:lnSpc>
            </a:pPr>
            <a:r>
              <a:rPr lang="zh-CN" altLang="en-US" sz="2400" b="1" dirty="0">
                <a:latin typeface="+mn-lt"/>
                <a:ea typeface="+mn-ea"/>
                <a:cs typeface="+mn-ea"/>
                <a:sym typeface="+mn-lt"/>
              </a:rPr>
              <a:t>和安全标志</a:t>
            </a:r>
          </a:p>
          <a:p>
            <a:pPr eaLnBrk="1" hangingPunct="1">
              <a:lnSpc>
                <a:spcPct val="140000"/>
              </a:lnSpc>
            </a:pPr>
            <a:r>
              <a:rPr lang="zh-CN" altLang="en-US" sz="2000" b="1" dirty="0">
                <a:solidFill>
                  <a:srgbClr val="CC3300"/>
                </a:solidFill>
                <a:latin typeface="+mn-lt"/>
                <a:ea typeface="+mn-ea"/>
                <a:cs typeface="+mn-ea"/>
                <a:sym typeface="+mn-lt"/>
              </a:rPr>
              <a:t>▲</a:t>
            </a:r>
            <a:r>
              <a:rPr lang="zh-CN" altLang="en-US" sz="2400" b="1" dirty="0">
                <a:latin typeface="+mn-lt"/>
                <a:ea typeface="+mn-ea"/>
                <a:cs typeface="+mn-ea"/>
                <a:sym typeface="+mn-lt"/>
              </a:rPr>
              <a:t>  严禁擅自触摸与己无关的设备、</a:t>
            </a:r>
          </a:p>
          <a:p>
            <a:pPr eaLnBrk="1" hangingPunct="1">
              <a:lnSpc>
                <a:spcPct val="140000"/>
              </a:lnSpc>
            </a:pPr>
            <a:r>
              <a:rPr lang="zh-CN" altLang="en-US" sz="2400" b="1" dirty="0">
                <a:latin typeface="+mn-lt"/>
                <a:ea typeface="+mn-ea"/>
                <a:cs typeface="+mn-ea"/>
                <a:sym typeface="+mn-lt"/>
              </a:rPr>
              <a:t>设施</a:t>
            </a:r>
          </a:p>
          <a:p>
            <a:pPr eaLnBrk="1" hangingPunct="1">
              <a:lnSpc>
                <a:spcPct val="140000"/>
              </a:lnSpc>
            </a:pPr>
            <a:r>
              <a:rPr lang="zh-CN" altLang="en-US" sz="2000" b="1" dirty="0">
                <a:solidFill>
                  <a:srgbClr val="CC3300"/>
                </a:solidFill>
                <a:latin typeface="+mn-lt"/>
                <a:ea typeface="+mn-ea"/>
                <a:cs typeface="+mn-ea"/>
                <a:sym typeface="+mn-lt"/>
              </a:rPr>
              <a:t>▲</a:t>
            </a:r>
            <a:r>
              <a:rPr lang="zh-CN" altLang="en-US" sz="2400" b="1" dirty="0">
                <a:latin typeface="+mn-lt"/>
                <a:ea typeface="+mn-ea"/>
                <a:cs typeface="+mn-ea"/>
                <a:sym typeface="+mn-lt"/>
              </a:rPr>
              <a:t>  严禁串岗、睡岗或嬉戏打闹</a:t>
            </a:r>
          </a:p>
          <a:p>
            <a:pPr eaLnBrk="1" hangingPunct="1">
              <a:lnSpc>
                <a:spcPct val="140000"/>
              </a:lnSpc>
            </a:pPr>
            <a:r>
              <a:rPr lang="zh-CN" altLang="en-US" sz="2000" b="1" dirty="0">
                <a:solidFill>
                  <a:srgbClr val="CC3300"/>
                </a:solidFill>
                <a:latin typeface="+mn-lt"/>
                <a:ea typeface="+mn-ea"/>
                <a:cs typeface="+mn-ea"/>
                <a:sym typeface="+mn-lt"/>
              </a:rPr>
              <a:t>▲</a:t>
            </a:r>
            <a:r>
              <a:rPr lang="zh-CN" altLang="en-US" sz="2400" b="1" dirty="0">
                <a:latin typeface="+mn-lt"/>
                <a:ea typeface="+mn-ea"/>
                <a:cs typeface="+mn-ea"/>
                <a:sym typeface="+mn-lt"/>
              </a:rPr>
              <a:t>  严禁在禁火区域内吸烟、动火</a:t>
            </a:r>
          </a:p>
          <a:p>
            <a:pPr eaLnBrk="1" hangingPunct="1">
              <a:lnSpc>
                <a:spcPct val="140000"/>
              </a:lnSpc>
            </a:pPr>
            <a:r>
              <a:rPr lang="zh-CN" altLang="en-US" sz="2000" b="1" dirty="0">
                <a:solidFill>
                  <a:srgbClr val="CC3300"/>
                </a:solidFill>
                <a:latin typeface="+mn-lt"/>
                <a:ea typeface="+mn-ea"/>
                <a:cs typeface="+mn-ea"/>
                <a:sym typeface="+mn-lt"/>
              </a:rPr>
              <a:t>▲</a:t>
            </a:r>
            <a:r>
              <a:rPr lang="zh-CN" altLang="en-US" sz="2400" b="1" dirty="0">
                <a:latin typeface="+mn-lt"/>
                <a:ea typeface="+mn-ea"/>
                <a:cs typeface="+mn-ea"/>
                <a:sym typeface="+mn-lt"/>
              </a:rPr>
              <a:t>  严禁在上岗前和工作时间饮酒</a:t>
            </a:r>
          </a:p>
        </p:txBody>
      </p:sp>
      <p:pic>
        <p:nvPicPr>
          <p:cNvPr id="74760"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7413" y="3909000"/>
            <a:ext cx="3219451"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1"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44000" y="1509000"/>
            <a:ext cx="3200400" cy="250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文本框 9"/>
          <p:cNvSpPr txBox="1"/>
          <p:nvPr/>
        </p:nvSpPr>
        <p:spPr>
          <a:xfrm>
            <a:off x="1680000" y="244359"/>
            <a:ext cx="5568000" cy="584775"/>
          </a:xfrm>
          <a:prstGeom prst="rect">
            <a:avLst/>
          </a:prstGeom>
          <a:noFill/>
        </p:spPr>
        <p:txBody>
          <a:bodyPr wrap="square" rtlCol="0">
            <a:spAutoFit/>
          </a:bodyPr>
          <a:lstStyle/>
          <a:p>
            <a:r>
              <a:rPr lang="zh-CN" altLang="en-US" sz="3200" b="1" dirty="0">
                <a:cs typeface="+mn-ea"/>
                <a:sym typeface="+mn-lt"/>
              </a:rPr>
              <a:t>从业人员安全须知</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7" name="AutoShape 9"/>
          <p:cNvSpPr>
            <a:spLocks noChangeArrowheads="1"/>
          </p:cNvSpPr>
          <p:nvPr/>
        </p:nvSpPr>
        <p:spPr bwMode="auto">
          <a:xfrm>
            <a:off x="2438400" y="1219200"/>
            <a:ext cx="3505200" cy="1905000"/>
          </a:xfrm>
          <a:prstGeom prst="roundRect">
            <a:avLst>
              <a:gd name="adj" fmla="val 16667"/>
            </a:avLst>
          </a:prstGeom>
          <a:solidFill>
            <a:srgbClr val="FFFF99"/>
          </a:solidFill>
          <a:ln w="9525">
            <a:solidFill>
              <a:schemeClr val="tx1"/>
            </a:solidFill>
            <a:round/>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mn-lt"/>
              <a:ea typeface="+mn-ea"/>
              <a:cs typeface="+mn-ea"/>
              <a:sym typeface="+mn-lt"/>
            </a:endParaRPr>
          </a:p>
        </p:txBody>
      </p:sp>
      <p:sp>
        <p:nvSpPr>
          <p:cNvPr id="76808" name="AutoShape 10"/>
          <p:cNvSpPr>
            <a:spLocks noChangeArrowheads="1"/>
          </p:cNvSpPr>
          <p:nvPr/>
        </p:nvSpPr>
        <p:spPr bwMode="auto">
          <a:xfrm>
            <a:off x="6400800" y="1219200"/>
            <a:ext cx="3429000" cy="1905000"/>
          </a:xfrm>
          <a:prstGeom prst="roundRect">
            <a:avLst>
              <a:gd name="adj" fmla="val 16667"/>
            </a:avLst>
          </a:prstGeom>
          <a:solidFill>
            <a:srgbClr val="FFFF99"/>
          </a:solidFill>
          <a:ln w="9525">
            <a:solidFill>
              <a:schemeClr val="tx1"/>
            </a:solidFill>
            <a:round/>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sz="9600">
              <a:latin typeface="+mn-lt"/>
              <a:ea typeface="+mn-ea"/>
              <a:cs typeface="+mn-ea"/>
              <a:sym typeface="+mn-lt"/>
            </a:endParaRPr>
          </a:p>
        </p:txBody>
      </p:sp>
      <p:sp>
        <p:nvSpPr>
          <p:cNvPr id="76809" name="Oval 11"/>
          <p:cNvSpPr>
            <a:spLocks noChangeArrowheads="1"/>
          </p:cNvSpPr>
          <p:nvPr/>
        </p:nvSpPr>
        <p:spPr bwMode="auto">
          <a:xfrm>
            <a:off x="7086600" y="1524000"/>
            <a:ext cx="457200" cy="1371600"/>
          </a:xfrm>
          <a:prstGeom prst="ellipse">
            <a:avLst/>
          </a:prstGeom>
          <a:solidFill>
            <a:schemeClr val="bg1"/>
          </a:solidFill>
          <a:ln w="38100">
            <a:solidFill>
              <a:srgbClr val="CC0066"/>
            </a:solidFill>
            <a:round/>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400" b="1">
                <a:latin typeface="+mn-lt"/>
                <a:ea typeface="+mn-ea"/>
                <a:cs typeface="+mn-ea"/>
                <a:sym typeface="+mn-lt"/>
              </a:rPr>
              <a:t>健</a:t>
            </a:r>
          </a:p>
          <a:p>
            <a:pPr algn="ctr" eaLnBrk="1" hangingPunct="1"/>
            <a:r>
              <a:rPr lang="zh-CN" altLang="en-US" sz="2400" b="1">
                <a:latin typeface="+mn-lt"/>
                <a:ea typeface="+mn-ea"/>
                <a:cs typeface="+mn-ea"/>
                <a:sym typeface="+mn-lt"/>
              </a:rPr>
              <a:t>康</a:t>
            </a:r>
          </a:p>
        </p:txBody>
      </p:sp>
      <p:sp>
        <p:nvSpPr>
          <p:cNvPr id="76810" name="Oval 12"/>
          <p:cNvSpPr>
            <a:spLocks noChangeArrowheads="1"/>
          </p:cNvSpPr>
          <p:nvPr/>
        </p:nvSpPr>
        <p:spPr bwMode="auto">
          <a:xfrm>
            <a:off x="7620000" y="1752600"/>
            <a:ext cx="457200" cy="914400"/>
          </a:xfrm>
          <a:prstGeom prst="ellipse">
            <a:avLst/>
          </a:prstGeom>
          <a:solidFill>
            <a:schemeClr val="bg1"/>
          </a:solidFill>
          <a:ln w="38100">
            <a:solidFill>
              <a:srgbClr val="CC0066"/>
            </a:solidFill>
            <a:round/>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000" b="1">
                <a:latin typeface="+mn-lt"/>
                <a:ea typeface="+mn-ea"/>
                <a:cs typeface="+mn-ea"/>
                <a:sym typeface="+mn-lt"/>
              </a:rPr>
              <a:t>家</a:t>
            </a:r>
          </a:p>
          <a:p>
            <a:pPr algn="ctr" eaLnBrk="1" hangingPunct="1"/>
            <a:r>
              <a:rPr lang="zh-CN" altLang="en-US" sz="2000" b="1">
                <a:latin typeface="+mn-lt"/>
                <a:ea typeface="+mn-ea"/>
                <a:cs typeface="+mn-ea"/>
                <a:sym typeface="+mn-lt"/>
              </a:rPr>
              <a:t>庭</a:t>
            </a:r>
          </a:p>
        </p:txBody>
      </p:sp>
      <p:sp>
        <p:nvSpPr>
          <p:cNvPr id="76811" name="Oval 13"/>
          <p:cNvSpPr>
            <a:spLocks noChangeArrowheads="1"/>
          </p:cNvSpPr>
          <p:nvPr/>
        </p:nvSpPr>
        <p:spPr bwMode="auto">
          <a:xfrm>
            <a:off x="8153400" y="1752600"/>
            <a:ext cx="457200" cy="914400"/>
          </a:xfrm>
          <a:prstGeom prst="ellipse">
            <a:avLst/>
          </a:prstGeom>
          <a:solidFill>
            <a:schemeClr val="bg1"/>
          </a:solidFill>
          <a:ln w="38100">
            <a:solidFill>
              <a:srgbClr val="CC0066"/>
            </a:solidFill>
            <a:round/>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000" b="1">
                <a:latin typeface="+mn-lt"/>
                <a:ea typeface="+mn-ea"/>
                <a:cs typeface="+mn-ea"/>
                <a:sym typeface="+mn-lt"/>
              </a:rPr>
              <a:t>事</a:t>
            </a:r>
          </a:p>
          <a:p>
            <a:pPr algn="ctr" eaLnBrk="1" hangingPunct="1"/>
            <a:r>
              <a:rPr lang="zh-CN" altLang="en-US" sz="2000" b="1">
                <a:latin typeface="+mn-lt"/>
                <a:ea typeface="+mn-ea"/>
                <a:cs typeface="+mn-ea"/>
                <a:sym typeface="+mn-lt"/>
              </a:rPr>
              <a:t>业</a:t>
            </a:r>
          </a:p>
        </p:txBody>
      </p:sp>
      <p:sp>
        <p:nvSpPr>
          <p:cNvPr id="76812" name="Oval 14"/>
          <p:cNvSpPr>
            <a:spLocks noChangeArrowheads="1"/>
          </p:cNvSpPr>
          <p:nvPr/>
        </p:nvSpPr>
        <p:spPr bwMode="auto">
          <a:xfrm>
            <a:off x="8686800" y="1752600"/>
            <a:ext cx="457200" cy="914400"/>
          </a:xfrm>
          <a:prstGeom prst="ellipse">
            <a:avLst/>
          </a:prstGeom>
          <a:solidFill>
            <a:schemeClr val="bg1"/>
          </a:solidFill>
          <a:ln w="38100">
            <a:solidFill>
              <a:srgbClr val="CC0066"/>
            </a:solidFill>
            <a:round/>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000" b="1">
                <a:latin typeface="+mn-lt"/>
                <a:ea typeface="+mn-ea"/>
                <a:cs typeface="+mn-ea"/>
                <a:sym typeface="+mn-lt"/>
              </a:rPr>
              <a:t>地</a:t>
            </a:r>
          </a:p>
          <a:p>
            <a:pPr algn="ctr" eaLnBrk="1" hangingPunct="1"/>
            <a:r>
              <a:rPr lang="zh-CN" altLang="en-US" sz="2000" b="1">
                <a:latin typeface="+mn-lt"/>
                <a:ea typeface="+mn-ea"/>
                <a:cs typeface="+mn-ea"/>
                <a:sym typeface="+mn-lt"/>
              </a:rPr>
              <a:t>位</a:t>
            </a:r>
          </a:p>
        </p:txBody>
      </p:sp>
      <p:sp>
        <p:nvSpPr>
          <p:cNvPr id="76813" name="Oval 15"/>
          <p:cNvSpPr>
            <a:spLocks noChangeArrowheads="1"/>
          </p:cNvSpPr>
          <p:nvPr/>
        </p:nvSpPr>
        <p:spPr bwMode="auto">
          <a:xfrm>
            <a:off x="9220200" y="1752600"/>
            <a:ext cx="457200" cy="914400"/>
          </a:xfrm>
          <a:prstGeom prst="ellipse">
            <a:avLst/>
          </a:prstGeom>
          <a:solidFill>
            <a:schemeClr val="bg1"/>
          </a:solidFill>
          <a:ln w="38100">
            <a:solidFill>
              <a:srgbClr val="CC0066"/>
            </a:solidFill>
            <a:round/>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000" b="1">
                <a:latin typeface="+mn-lt"/>
                <a:ea typeface="+mn-ea"/>
                <a:cs typeface="+mn-ea"/>
                <a:sym typeface="+mn-lt"/>
              </a:rPr>
              <a:t>金</a:t>
            </a:r>
          </a:p>
          <a:p>
            <a:pPr algn="ctr" eaLnBrk="1" hangingPunct="1"/>
            <a:r>
              <a:rPr lang="zh-CN" altLang="en-US" sz="2000" b="1">
                <a:latin typeface="+mn-lt"/>
                <a:ea typeface="+mn-ea"/>
                <a:cs typeface="+mn-ea"/>
                <a:sym typeface="+mn-lt"/>
              </a:rPr>
              <a:t>钱</a:t>
            </a:r>
          </a:p>
        </p:txBody>
      </p:sp>
      <p:sp>
        <p:nvSpPr>
          <p:cNvPr id="76814" name="Text Box 16"/>
          <p:cNvSpPr txBox="1">
            <a:spLocks noChangeArrowheads="1"/>
          </p:cNvSpPr>
          <p:nvPr/>
        </p:nvSpPr>
        <p:spPr bwMode="auto">
          <a:xfrm>
            <a:off x="6248400" y="1371600"/>
            <a:ext cx="762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9600" b="1">
                <a:solidFill>
                  <a:srgbClr val="FF0000"/>
                </a:solidFill>
                <a:latin typeface="+mn-lt"/>
                <a:ea typeface="+mn-ea"/>
                <a:cs typeface="+mn-ea"/>
                <a:sym typeface="+mn-lt"/>
              </a:rPr>
              <a:t>？</a:t>
            </a:r>
          </a:p>
        </p:txBody>
      </p:sp>
      <p:pic>
        <p:nvPicPr>
          <p:cNvPr id="76815" name="Picture 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0801" y="1447801"/>
            <a:ext cx="479425"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16" name="Oval 18"/>
          <p:cNvSpPr>
            <a:spLocks noChangeArrowheads="1"/>
          </p:cNvSpPr>
          <p:nvPr/>
        </p:nvSpPr>
        <p:spPr bwMode="auto">
          <a:xfrm>
            <a:off x="3200400" y="1447800"/>
            <a:ext cx="457200" cy="1371600"/>
          </a:xfrm>
          <a:prstGeom prst="ellipse">
            <a:avLst/>
          </a:prstGeom>
          <a:solidFill>
            <a:schemeClr val="bg1"/>
          </a:solidFill>
          <a:ln w="38100">
            <a:solidFill>
              <a:srgbClr val="CC0066"/>
            </a:solidFill>
            <a:round/>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400" b="1">
                <a:latin typeface="+mn-lt"/>
                <a:ea typeface="+mn-ea"/>
                <a:cs typeface="+mn-ea"/>
                <a:sym typeface="+mn-lt"/>
              </a:rPr>
              <a:t>健</a:t>
            </a:r>
          </a:p>
          <a:p>
            <a:pPr algn="ctr" eaLnBrk="1" hangingPunct="1"/>
            <a:r>
              <a:rPr lang="zh-CN" altLang="en-US" sz="2400" b="1">
                <a:latin typeface="+mn-lt"/>
                <a:ea typeface="+mn-ea"/>
                <a:cs typeface="+mn-ea"/>
                <a:sym typeface="+mn-lt"/>
              </a:rPr>
              <a:t>康</a:t>
            </a:r>
          </a:p>
        </p:txBody>
      </p:sp>
      <p:sp>
        <p:nvSpPr>
          <p:cNvPr id="76817" name="Oval 19"/>
          <p:cNvSpPr>
            <a:spLocks noChangeArrowheads="1"/>
          </p:cNvSpPr>
          <p:nvPr/>
        </p:nvSpPr>
        <p:spPr bwMode="auto">
          <a:xfrm>
            <a:off x="3733800" y="1676400"/>
            <a:ext cx="457200" cy="914400"/>
          </a:xfrm>
          <a:prstGeom prst="ellipse">
            <a:avLst/>
          </a:prstGeom>
          <a:solidFill>
            <a:schemeClr val="bg1"/>
          </a:solidFill>
          <a:ln w="38100">
            <a:solidFill>
              <a:srgbClr val="CC0066"/>
            </a:solidFill>
            <a:round/>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000" b="1">
                <a:latin typeface="+mn-lt"/>
                <a:ea typeface="+mn-ea"/>
                <a:cs typeface="+mn-ea"/>
                <a:sym typeface="+mn-lt"/>
              </a:rPr>
              <a:t>家</a:t>
            </a:r>
          </a:p>
          <a:p>
            <a:pPr algn="ctr" eaLnBrk="1" hangingPunct="1"/>
            <a:r>
              <a:rPr lang="zh-CN" altLang="en-US" sz="2000" b="1">
                <a:latin typeface="+mn-lt"/>
                <a:ea typeface="+mn-ea"/>
                <a:cs typeface="+mn-ea"/>
                <a:sym typeface="+mn-lt"/>
              </a:rPr>
              <a:t>庭</a:t>
            </a:r>
          </a:p>
        </p:txBody>
      </p:sp>
      <p:sp>
        <p:nvSpPr>
          <p:cNvPr id="76818" name="Oval 20"/>
          <p:cNvSpPr>
            <a:spLocks noChangeArrowheads="1"/>
          </p:cNvSpPr>
          <p:nvPr/>
        </p:nvSpPr>
        <p:spPr bwMode="auto">
          <a:xfrm>
            <a:off x="4267200" y="1676400"/>
            <a:ext cx="457200" cy="914400"/>
          </a:xfrm>
          <a:prstGeom prst="ellipse">
            <a:avLst/>
          </a:prstGeom>
          <a:solidFill>
            <a:schemeClr val="bg1"/>
          </a:solidFill>
          <a:ln w="38100">
            <a:solidFill>
              <a:srgbClr val="CC0066"/>
            </a:solidFill>
            <a:round/>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000" b="1">
                <a:latin typeface="+mn-lt"/>
                <a:ea typeface="+mn-ea"/>
                <a:cs typeface="+mn-ea"/>
                <a:sym typeface="+mn-lt"/>
              </a:rPr>
              <a:t>事</a:t>
            </a:r>
          </a:p>
          <a:p>
            <a:pPr algn="ctr" eaLnBrk="1" hangingPunct="1"/>
            <a:r>
              <a:rPr lang="zh-CN" altLang="en-US" sz="2000" b="1">
                <a:latin typeface="+mn-lt"/>
                <a:ea typeface="+mn-ea"/>
                <a:cs typeface="+mn-ea"/>
                <a:sym typeface="+mn-lt"/>
              </a:rPr>
              <a:t>业</a:t>
            </a:r>
          </a:p>
        </p:txBody>
      </p:sp>
      <p:sp>
        <p:nvSpPr>
          <p:cNvPr id="76819" name="Oval 21"/>
          <p:cNvSpPr>
            <a:spLocks noChangeArrowheads="1"/>
          </p:cNvSpPr>
          <p:nvPr/>
        </p:nvSpPr>
        <p:spPr bwMode="auto">
          <a:xfrm>
            <a:off x="4800600" y="1676400"/>
            <a:ext cx="457200" cy="914400"/>
          </a:xfrm>
          <a:prstGeom prst="ellipse">
            <a:avLst/>
          </a:prstGeom>
          <a:solidFill>
            <a:schemeClr val="bg1"/>
          </a:solidFill>
          <a:ln w="38100">
            <a:solidFill>
              <a:srgbClr val="CC0066"/>
            </a:solidFill>
            <a:round/>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000" b="1">
                <a:latin typeface="+mn-lt"/>
                <a:ea typeface="+mn-ea"/>
                <a:cs typeface="+mn-ea"/>
                <a:sym typeface="+mn-lt"/>
              </a:rPr>
              <a:t>地</a:t>
            </a:r>
          </a:p>
          <a:p>
            <a:pPr algn="ctr" eaLnBrk="1" hangingPunct="1"/>
            <a:r>
              <a:rPr lang="zh-CN" altLang="en-US" sz="2000" b="1">
                <a:latin typeface="+mn-lt"/>
                <a:ea typeface="+mn-ea"/>
                <a:cs typeface="+mn-ea"/>
                <a:sym typeface="+mn-lt"/>
              </a:rPr>
              <a:t>位</a:t>
            </a:r>
          </a:p>
        </p:txBody>
      </p:sp>
      <p:sp>
        <p:nvSpPr>
          <p:cNvPr id="76820" name="Oval 22"/>
          <p:cNvSpPr>
            <a:spLocks noChangeArrowheads="1"/>
          </p:cNvSpPr>
          <p:nvPr/>
        </p:nvSpPr>
        <p:spPr bwMode="auto">
          <a:xfrm>
            <a:off x="5334000" y="1676400"/>
            <a:ext cx="457200" cy="914400"/>
          </a:xfrm>
          <a:prstGeom prst="ellipse">
            <a:avLst/>
          </a:prstGeom>
          <a:solidFill>
            <a:schemeClr val="bg1"/>
          </a:solidFill>
          <a:ln w="38100">
            <a:solidFill>
              <a:srgbClr val="CC0066"/>
            </a:solidFill>
            <a:round/>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000" b="1">
                <a:latin typeface="+mn-lt"/>
                <a:ea typeface="+mn-ea"/>
                <a:cs typeface="+mn-ea"/>
                <a:sym typeface="+mn-lt"/>
              </a:rPr>
              <a:t>金</a:t>
            </a:r>
          </a:p>
          <a:p>
            <a:pPr algn="ctr" eaLnBrk="1" hangingPunct="1"/>
            <a:r>
              <a:rPr lang="zh-CN" altLang="en-US" sz="2000" b="1">
                <a:latin typeface="+mn-lt"/>
                <a:ea typeface="+mn-ea"/>
                <a:cs typeface="+mn-ea"/>
                <a:sym typeface="+mn-lt"/>
              </a:rPr>
              <a:t>钱</a:t>
            </a:r>
          </a:p>
        </p:txBody>
      </p:sp>
      <p:sp>
        <p:nvSpPr>
          <p:cNvPr id="76821" name="Rectangle 23"/>
          <p:cNvSpPr>
            <a:spLocks noChangeArrowheads="1"/>
          </p:cNvSpPr>
          <p:nvPr/>
        </p:nvSpPr>
        <p:spPr bwMode="auto">
          <a:xfrm>
            <a:off x="2209800" y="3505200"/>
            <a:ext cx="7848600" cy="2209800"/>
          </a:xfrm>
          <a:prstGeom prst="rect">
            <a:avLst/>
          </a:prstGeom>
          <a:solidFill>
            <a:schemeClr val="accent1"/>
          </a:solidFill>
          <a:ln w="9525">
            <a:solidFill>
              <a:schemeClr val="tx1"/>
            </a:solidFill>
            <a:miter lim="800000"/>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20000"/>
              </a:lnSpc>
            </a:pPr>
            <a:r>
              <a:rPr lang="en-US" altLang="zh-CN" sz="2400">
                <a:latin typeface="+mn-lt"/>
                <a:ea typeface="+mn-ea"/>
                <a:cs typeface="+mn-ea"/>
                <a:sym typeface="+mn-lt"/>
              </a:rPr>
              <a:t>      </a:t>
            </a:r>
            <a:r>
              <a:rPr lang="zh-CN" altLang="en-US" sz="2800" b="1">
                <a:latin typeface="+mn-lt"/>
                <a:ea typeface="+mn-ea"/>
                <a:cs typeface="+mn-ea"/>
                <a:sym typeface="+mn-lt"/>
              </a:rPr>
              <a:t>当把人的生命比作“</a:t>
            </a:r>
            <a:r>
              <a:rPr lang="en-US" altLang="zh-CN" sz="2800" b="1">
                <a:latin typeface="+mn-lt"/>
                <a:ea typeface="+mn-ea"/>
                <a:cs typeface="+mn-ea"/>
                <a:sym typeface="+mn-lt"/>
              </a:rPr>
              <a:t>1”</a:t>
            </a:r>
            <a:r>
              <a:rPr lang="zh-CN" altLang="en-US" sz="2800" b="1">
                <a:latin typeface="+mn-lt"/>
                <a:ea typeface="+mn-ea"/>
                <a:cs typeface="+mn-ea"/>
                <a:sym typeface="+mn-lt"/>
              </a:rPr>
              <a:t>时，生活就是在“</a:t>
            </a:r>
            <a:r>
              <a:rPr lang="en-US" altLang="zh-CN" sz="2800" b="1">
                <a:latin typeface="+mn-lt"/>
                <a:ea typeface="+mn-ea"/>
                <a:cs typeface="+mn-ea"/>
                <a:sym typeface="+mn-lt"/>
              </a:rPr>
              <a:t>1”</a:t>
            </a:r>
            <a:r>
              <a:rPr lang="zh-CN" altLang="en-US" sz="2800" b="1">
                <a:latin typeface="+mn-lt"/>
                <a:ea typeface="+mn-ea"/>
                <a:cs typeface="+mn-ea"/>
                <a:sym typeface="+mn-lt"/>
              </a:rPr>
              <a:t>后</a:t>
            </a:r>
          </a:p>
          <a:p>
            <a:pPr eaLnBrk="1" hangingPunct="1">
              <a:lnSpc>
                <a:spcPct val="120000"/>
              </a:lnSpc>
            </a:pPr>
            <a:r>
              <a:rPr lang="zh-CN" altLang="en-US" sz="2800" b="1">
                <a:latin typeface="+mn-lt"/>
                <a:ea typeface="+mn-ea"/>
                <a:cs typeface="+mn-ea"/>
                <a:sym typeface="+mn-lt"/>
              </a:rPr>
              <a:t> 面加“</a:t>
            </a:r>
            <a:r>
              <a:rPr lang="en-US" altLang="zh-CN" sz="2800" b="1">
                <a:latin typeface="+mn-lt"/>
                <a:ea typeface="+mn-ea"/>
                <a:cs typeface="+mn-ea"/>
                <a:sym typeface="+mn-lt"/>
              </a:rPr>
              <a:t>0”</a:t>
            </a:r>
            <a:r>
              <a:rPr lang="zh-CN" altLang="en-US" sz="2800" b="1">
                <a:latin typeface="+mn-lt"/>
                <a:ea typeface="+mn-ea"/>
                <a:cs typeface="+mn-ea"/>
                <a:sym typeface="+mn-lt"/>
              </a:rPr>
              <a:t>，后面加的“</a:t>
            </a:r>
            <a:r>
              <a:rPr lang="en-US" altLang="zh-CN" sz="2800" b="1">
                <a:latin typeface="+mn-lt"/>
                <a:ea typeface="+mn-ea"/>
                <a:cs typeface="+mn-ea"/>
                <a:sym typeface="+mn-lt"/>
              </a:rPr>
              <a:t>0”</a:t>
            </a:r>
            <a:r>
              <a:rPr lang="zh-CN" altLang="en-US" sz="2800" b="1">
                <a:latin typeface="+mn-lt"/>
                <a:ea typeface="+mn-ea"/>
                <a:cs typeface="+mn-ea"/>
                <a:sym typeface="+mn-lt"/>
              </a:rPr>
              <a:t>越多，说明事业越成功、</a:t>
            </a:r>
          </a:p>
          <a:p>
            <a:pPr eaLnBrk="1" hangingPunct="1">
              <a:lnSpc>
                <a:spcPct val="120000"/>
              </a:lnSpc>
            </a:pPr>
            <a:r>
              <a:rPr lang="zh-CN" altLang="en-US" sz="2800" b="1">
                <a:latin typeface="+mn-lt"/>
                <a:ea typeface="+mn-ea"/>
                <a:cs typeface="+mn-ea"/>
                <a:sym typeface="+mn-lt"/>
              </a:rPr>
              <a:t> 家庭越幸福。倘若人的生命不存在了，后面加</a:t>
            </a:r>
          </a:p>
          <a:p>
            <a:pPr eaLnBrk="1" hangingPunct="1">
              <a:lnSpc>
                <a:spcPct val="120000"/>
              </a:lnSpc>
            </a:pPr>
            <a:r>
              <a:rPr lang="zh-CN" altLang="en-US" sz="2800" b="1">
                <a:latin typeface="+mn-lt"/>
                <a:ea typeface="+mn-ea"/>
                <a:cs typeface="+mn-ea"/>
                <a:sym typeface="+mn-lt"/>
              </a:rPr>
              <a:t> 再多的“</a:t>
            </a:r>
            <a:r>
              <a:rPr lang="en-US" altLang="zh-CN" sz="2800" b="1">
                <a:latin typeface="+mn-lt"/>
                <a:ea typeface="+mn-ea"/>
                <a:cs typeface="+mn-ea"/>
                <a:sym typeface="+mn-lt"/>
              </a:rPr>
              <a:t>0”</a:t>
            </a:r>
            <a:r>
              <a:rPr lang="zh-CN" altLang="en-US" sz="2800" b="1">
                <a:latin typeface="+mn-lt"/>
                <a:ea typeface="+mn-ea"/>
                <a:cs typeface="+mn-ea"/>
                <a:sym typeface="+mn-lt"/>
              </a:rPr>
              <a:t>还有什么意义呢？</a:t>
            </a:r>
          </a:p>
        </p:txBody>
      </p:sp>
      <p:sp>
        <p:nvSpPr>
          <p:cNvPr id="22" name="文本框 21"/>
          <p:cNvSpPr txBox="1"/>
          <p:nvPr/>
        </p:nvSpPr>
        <p:spPr>
          <a:xfrm>
            <a:off x="1680000" y="244359"/>
            <a:ext cx="5568000" cy="584775"/>
          </a:xfrm>
          <a:prstGeom prst="rect">
            <a:avLst/>
          </a:prstGeom>
          <a:noFill/>
        </p:spPr>
        <p:txBody>
          <a:bodyPr wrap="square" rtlCol="0">
            <a:spAutoFit/>
          </a:bodyPr>
          <a:lstStyle/>
          <a:p>
            <a:r>
              <a:rPr lang="zh-CN" altLang="en-US" sz="3200" b="1" dirty="0">
                <a:cs typeface="+mn-ea"/>
                <a:sym typeface="+mn-lt"/>
              </a:rPr>
              <a:t>从业人员安全须知</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p:nvPr/>
        </p:nvSpPr>
        <p:spPr>
          <a:xfrm>
            <a:off x="795431" y="962419"/>
            <a:ext cx="5110280" cy="461537"/>
          </a:xfrm>
          <a:prstGeom prst="rect">
            <a:avLst/>
          </a:prstGeom>
          <a:noFill/>
        </p:spPr>
        <p:txBody>
          <a:bodyPr wrap="square" rtlCol="0">
            <a:spAutoFit/>
          </a:bodyPr>
          <a:lstStyle>
            <a:defPPr>
              <a:defRPr lang="zh-CN"/>
            </a:defPPr>
            <a:lvl1pPr algn="ctr">
              <a:defRPr sz="2800" b="1">
                <a:latin typeface="+mj-ea"/>
                <a:ea typeface="+mj-ea"/>
              </a:defRPr>
            </a:lvl1pPr>
          </a:lstStyle>
          <a:p>
            <a:pPr algn="l"/>
            <a:r>
              <a:rPr lang="en-US" altLang="zh-CN" sz="2400" b="0" dirty="0">
                <a:latin typeface="+mn-lt"/>
                <a:ea typeface="+mn-ea"/>
                <a:cs typeface="+mn-ea"/>
                <a:sym typeface="+mn-lt"/>
              </a:rPr>
              <a:t>1</a:t>
            </a:r>
            <a:r>
              <a:rPr lang="zh-CN" altLang="en-US" sz="2400" b="0" dirty="0">
                <a:latin typeface="+mn-lt"/>
                <a:ea typeface="+mn-ea"/>
                <a:cs typeface="+mn-ea"/>
                <a:sym typeface="+mn-lt"/>
              </a:rPr>
              <a:t>、中华人民共和国安全生产法</a:t>
            </a:r>
          </a:p>
        </p:txBody>
      </p:sp>
      <p:sp>
        <p:nvSpPr>
          <p:cNvPr id="20" name="矩形 1"/>
          <p:cNvSpPr>
            <a:spLocks noChangeArrowheads="1"/>
          </p:cNvSpPr>
          <p:nvPr/>
        </p:nvSpPr>
        <p:spPr bwMode="auto">
          <a:xfrm>
            <a:off x="886190" y="4937710"/>
            <a:ext cx="9966996" cy="1065356"/>
          </a:xfrm>
          <a:prstGeom prst="rect">
            <a:avLst/>
          </a:prstGeom>
        </p:spPr>
        <p:txBody>
          <a:bodyPr wrap="square">
            <a:spAutoFit/>
          </a:bodyPr>
          <a:lstStyle/>
          <a:p>
            <a:pPr algn="just">
              <a:lnSpc>
                <a:spcPct val="120000"/>
              </a:lnSpc>
            </a:pPr>
            <a:r>
              <a:rPr lang="zh-CN" altLang="en-US" sz="1800" dirty="0">
                <a:solidFill>
                  <a:srgbClr val="404040"/>
                </a:solidFill>
                <a:cs typeface="+mn-ea"/>
                <a:sym typeface="+mn-lt"/>
              </a:rPr>
              <a:t>生产经营单位的全员安全生产责任制应当明确各岗位的责任人员、责任范围和考核标准等内容。</a:t>
            </a:r>
          </a:p>
          <a:p>
            <a:pPr algn="just">
              <a:lnSpc>
                <a:spcPct val="120000"/>
              </a:lnSpc>
            </a:pPr>
            <a:r>
              <a:rPr lang="zh-CN" altLang="en-US" sz="1800" dirty="0">
                <a:solidFill>
                  <a:srgbClr val="404040"/>
                </a:solidFill>
                <a:cs typeface="+mn-ea"/>
                <a:sym typeface="+mn-lt"/>
              </a:rPr>
              <a:t>生产经营单位应当建立相应的机制，加强对全员安全生产责任制落实情况的监督考核，保证全员安全生产责任制的落实。</a:t>
            </a:r>
          </a:p>
        </p:txBody>
      </p:sp>
      <p:sp>
        <p:nvSpPr>
          <p:cNvPr id="21" name="矩形 3"/>
          <p:cNvSpPr>
            <a:spLocks noChangeArrowheads="1"/>
          </p:cNvSpPr>
          <p:nvPr/>
        </p:nvSpPr>
        <p:spPr bwMode="auto">
          <a:xfrm>
            <a:off x="4024342" y="1454497"/>
            <a:ext cx="4443845" cy="400110"/>
          </a:xfrm>
          <a:prstGeom prst="rect">
            <a:avLst/>
          </a:prstGeom>
          <a:noFill/>
          <a:ln w="9525">
            <a:noFill/>
            <a:miter lim="800000"/>
          </a:ln>
        </p:spPr>
        <p:txBody>
          <a:bodyPr wrap="none">
            <a:spAutoFit/>
          </a:bodyPr>
          <a:lstStyle/>
          <a:p>
            <a:pPr eaLnBrk="0" hangingPunct="0"/>
            <a:r>
              <a:rPr lang="zh-CN" altLang="en-US" sz="2000" b="1">
                <a:solidFill>
                  <a:srgbClr val="404040"/>
                </a:solidFill>
                <a:cs typeface="+mn-ea"/>
                <a:sym typeface="+mn-lt"/>
              </a:rPr>
              <a:t>安全生产责任制（第二十二条要求） </a:t>
            </a:r>
          </a:p>
        </p:txBody>
      </p:sp>
      <p:grpSp>
        <p:nvGrpSpPr>
          <p:cNvPr id="5" name="组合 4"/>
          <p:cNvGrpSpPr/>
          <p:nvPr/>
        </p:nvGrpSpPr>
        <p:grpSpPr>
          <a:xfrm>
            <a:off x="2445830" y="2133854"/>
            <a:ext cx="2863275" cy="2803856"/>
            <a:chOff x="1454944" y="2132856"/>
            <a:chExt cx="2864393" cy="2804951"/>
          </a:xfrm>
        </p:grpSpPr>
        <p:sp>
          <p:nvSpPr>
            <p:cNvPr id="4" name="矩形 3"/>
            <p:cNvSpPr/>
            <p:nvPr/>
          </p:nvSpPr>
          <p:spPr bwMode="auto">
            <a:xfrm>
              <a:off x="1454944" y="2132856"/>
              <a:ext cx="2864393" cy="2804951"/>
            </a:xfrm>
            <a:prstGeom prst="rect">
              <a:avLst/>
            </a:prstGeom>
            <a:solidFill>
              <a:schemeClr val="accent2">
                <a:lumMod val="95000"/>
              </a:schemeClr>
            </a:solidFill>
            <a:ln w="9525" cap="flat" cmpd="sng" algn="ctr">
              <a:solidFill>
                <a:schemeClr val="accent1">
                  <a:lumMod val="40000"/>
                  <a:lumOff val="60000"/>
                </a:schemeClr>
              </a:solidFill>
              <a:prstDash val="solid"/>
              <a:round/>
              <a:headEnd type="none" w="med" len="med"/>
              <a:tailEnd type="none" w="med" len="med"/>
            </a:ln>
            <a:effectLst/>
          </p:spPr>
          <p:txBody>
            <a:bodyPr vert="horz" wrap="square" lIns="91404" tIns="45703" rIns="91404" bIns="45703" numCol="1" rtlCol="0" anchor="t" anchorCtr="0" compatLnSpc="1"/>
            <a:lstStyle/>
            <a:p>
              <a:pPr defTabSz="913765" fontAlgn="base">
                <a:spcBef>
                  <a:spcPct val="0"/>
                </a:spcBef>
                <a:spcAft>
                  <a:spcPct val="0"/>
                </a:spcAft>
              </a:pPr>
              <a:endParaRPr lang="zh-CN" altLang="en-US" sz="1800">
                <a:cs typeface="+mn-ea"/>
                <a:sym typeface="+mn-lt"/>
              </a:endParaRPr>
            </a:p>
          </p:txBody>
        </p:sp>
        <p:sp>
          <p:nvSpPr>
            <p:cNvPr id="3" name="矩形 2"/>
            <p:cNvSpPr/>
            <p:nvPr/>
          </p:nvSpPr>
          <p:spPr bwMode="auto">
            <a:xfrm>
              <a:off x="1454944" y="2132856"/>
              <a:ext cx="2864393" cy="461665"/>
            </a:xfrm>
            <a:prstGeom prst="rect">
              <a:avLst/>
            </a:prstGeom>
            <a:solidFill>
              <a:srgbClr val="0070C0"/>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04" tIns="45703" rIns="91404" bIns="45703" numCol="1" spcCol="0" rtlCol="0" fromWordArt="0" anchor="t" anchorCtr="0" forceAA="0" compatLnSpc="1">
              <a:noAutofit/>
            </a:bodyPr>
            <a:lstStyle/>
            <a:p>
              <a:pPr algn="ctr"/>
              <a:endParaRPr lang="zh-CN" altLang="en-US" sz="2400">
                <a:solidFill>
                  <a:schemeClr val="accent2"/>
                </a:solidFill>
                <a:cs typeface="+mn-ea"/>
                <a:sym typeface="+mn-lt"/>
              </a:endParaRPr>
            </a:p>
          </p:txBody>
        </p:sp>
        <p:sp>
          <p:nvSpPr>
            <p:cNvPr id="22" name="矩形 3"/>
            <p:cNvSpPr>
              <a:spLocks noChangeArrowheads="1"/>
            </p:cNvSpPr>
            <p:nvPr/>
          </p:nvSpPr>
          <p:spPr bwMode="auto">
            <a:xfrm>
              <a:off x="1986893" y="2179022"/>
              <a:ext cx="1801196" cy="369348"/>
            </a:xfrm>
            <a:prstGeom prst="rect">
              <a:avLst/>
            </a:prstGeom>
            <a:noFill/>
            <a:ln w="9525">
              <a:noFill/>
              <a:miter lim="800000"/>
            </a:ln>
          </p:spPr>
          <p:txBody>
            <a:bodyPr wrap="none">
              <a:spAutoFit/>
            </a:bodyPr>
            <a:lstStyle/>
            <a:p>
              <a:pPr eaLnBrk="0" hangingPunct="0"/>
              <a:r>
                <a:rPr lang="zh-CN" altLang="en-US" sz="1800" b="1" dirty="0">
                  <a:solidFill>
                    <a:schemeClr val="bg1"/>
                  </a:solidFill>
                  <a:cs typeface="+mn-ea"/>
                  <a:sym typeface="+mn-lt"/>
                </a:rPr>
                <a:t>安全生产责任制</a:t>
              </a:r>
            </a:p>
          </p:txBody>
        </p:sp>
        <p:sp>
          <p:nvSpPr>
            <p:cNvPr id="23" name="Freeform 39"/>
            <p:cNvSpPr>
              <a:spLocks noEditPoints="1"/>
            </p:cNvSpPr>
            <p:nvPr/>
          </p:nvSpPr>
          <p:spPr bwMode="auto">
            <a:xfrm>
              <a:off x="2548647" y="2753438"/>
              <a:ext cx="687255" cy="932704"/>
            </a:xfrm>
            <a:custGeom>
              <a:avLst/>
              <a:gdLst>
                <a:gd name="T0" fmla="*/ 58 w 443"/>
                <a:gd name="T1" fmla="*/ 98 h 605"/>
                <a:gd name="T2" fmla="*/ 49 w 443"/>
                <a:gd name="T3" fmla="*/ 605 h 605"/>
                <a:gd name="T4" fmla="*/ 443 w 443"/>
                <a:gd name="T5" fmla="*/ 148 h 605"/>
                <a:gd name="T6" fmla="*/ 410 w 443"/>
                <a:gd name="T7" fmla="*/ 159 h 605"/>
                <a:gd name="T8" fmla="*/ 51 w 443"/>
                <a:gd name="T9" fmla="*/ 570 h 605"/>
                <a:gd name="T10" fmla="*/ 192 w 443"/>
                <a:gd name="T11" fmla="*/ 64 h 605"/>
                <a:gd name="T12" fmla="*/ 252 w 443"/>
                <a:gd name="T13" fmla="*/ 64 h 605"/>
                <a:gd name="T14" fmla="*/ 221 w 443"/>
                <a:gd name="T15" fmla="*/ 96 h 605"/>
                <a:gd name="T16" fmla="*/ 155 w 443"/>
                <a:gd name="T17" fmla="*/ 66 h 605"/>
                <a:gd name="T18" fmla="*/ 81 w 443"/>
                <a:gd name="T19" fmla="*/ 153 h 605"/>
                <a:gd name="T20" fmla="*/ 362 w 443"/>
                <a:gd name="T21" fmla="*/ 153 h 605"/>
                <a:gd name="T22" fmla="*/ 288 w 443"/>
                <a:gd name="T23" fmla="*/ 66 h 605"/>
                <a:gd name="T24" fmla="*/ 155 w 443"/>
                <a:gd name="T25" fmla="*/ 66 h 605"/>
                <a:gd name="T26" fmla="*/ 156 w 443"/>
                <a:gd name="T27" fmla="*/ 459 h 605"/>
                <a:gd name="T28" fmla="*/ 107 w 443"/>
                <a:gd name="T29" fmla="*/ 473 h 605"/>
                <a:gd name="T30" fmla="*/ 97 w 443"/>
                <a:gd name="T31" fmla="*/ 484 h 605"/>
                <a:gd name="T32" fmla="*/ 156 w 443"/>
                <a:gd name="T33" fmla="*/ 488 h 605"/>
                <a:gd name="T34" fmla="*/ 94 w 443"/>
                <a:gd name="T35" fmla="*/ 519 h 605"/>
                <a:gd name="T36" fmla="*/ 172 w 443"/>
                <a:gd name="T37" fmla="*/ 481 h 605"/>
                <a:gd name="T38" fmla="*/ 172 w 443"/>
                <a:gd name="T39" fmla="*/ 456 h 605"/>
                <a:gd name="T40" fmla="*/ 78 w 443"/>
                <a:gd name="T41" fmla="*/ 461 h 605"/>
                <a:gd name="T42" fmla="*/ 152 w 443"/>
                <a:gd name="T43" fmla="*/ 539 h 605"/>
                <a:gd name="T44" fmla="*/ 152 w 443"/>
                <a:gd name="T45" fmla="*/ 237 h 605"/>
                <a:gd name="T46" fmla="*/ 107 w 443"/>
                <a:gd name="T47" fmla="*/ 251 h 605"/>
                <a:gd name="T48" fmla="*/ 123 w 443"/>
                <a:gd name="T49" fmla="*/ 291 h 605"/>
                <a:gd name="T50" fmla="*/ 94 w 443"/>
                <a:gd name="T51" fmla="*/ 302 h 605"/>
                <a:gd name="T52" fmla="*/ 152 w 443"/>
                <a:gd name="T53" fmla="*/ 222 h 605"/>
                <a:gd name="T54" fmla="*/ 78 w 443"/>
                <a:gd name="T55" fmla="*/ 300 h 605"/>
                <a:gd name="T56" fmla="*/ 171 w 443"/>
                <a:gd name="T57" fmla="*/ 255 h 605"/>
                <a:gd name="T58" fmla="*/ 170 w 443"/>
                <a:gd name="T59" fmla="*/ 234 h 605"/>
                <a:gd name="T60" fmla="*/ 156 w 443"/>
                <a:gd name="T61" fmla="*/ 357 h 605"/>
                <a:gd name="T62" fmla="*/ 97 w 443"/>
                <a:gd name="T63" fmla="*/ 372 h 605"/>
                <a:gd name="T64" fmla="*/ 156 w 443"/>
                <a:gd name="T65" fmla="*/ 412 h 605"/>
                <a:gd name="T66" fmla="*/ 171 w 443"/>
                <a:gd name="T67" fmla="*/ 345 h 605"/>
                <a:gd name="T68" fmla="*/ 78 w 443"/>
                <a:gd name="T69" fmla="*/ 349 h 605"/>
                <a:gd name="T70" fmla="*/ 156 w 443"/>
                <a:gd name="T71" fmla="*/ 427 h 605"/>
                <a:gd name="T72" fmla="*/ 205 w 443"/>
                <a:gd name="T73" fmla="*/ 330 h 605"/>
                <a:gd name="T74" fmla="*/ 232 w 443"/>
                <a:gd name="T75" fmla="*/ 513 h 605"/>
                <a:gd name="T76" fmla="*/ 356 w 443"/>
                <a:gd name="T77" fmla="*/ 475 h 605"/>
                <a:gd name="T78" fmla="*/ 227 w 443"/>
                <a:gd name="T79" fmla="*/ 508 h 605"/>
                <a:gd name="T80" fmla="*/ 356 w 443"/>
                <a:gd name="T81" fmla="*/ 360 h 605"/>
                <a:gd name="T82" fmla="*/ 227 w 443"/>
                <a:gd name="T83" fmla="*/ 291 h 605"/>
                <a:gd name="T84" fmla="*/ 227 w 443"/>
                <a:gd name="T85" fmla="*/ 25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43" h="605">
                  <a:moveTo>
                    <a:pt x="34" y="159"/>
                  </a:moveTo>
                  <a:cubicBezTo>
                    <a:pt x="34" y="142"/>
                    <a:pt x="42" y="134"/>
                    <a:pt x="58" y="133"/>
                  </a:cubicBezTo>
                  <a:lnTo>
                    <a:pt x="58" y="98"/>
                  </a:lnTo>
                  <a:cubicBezTo>
                    <a:pt x="27" y="99"/>
                    <a:pt x="0" y="118"/>
                    <a:pt x="0" y="148"/>
                  </a:cubicBezTo>
                  <a:lnTo>
                    <a:pt x="0" y="556"/>
                  </a:lnTo>
                  <a:cubicBezTo>
                    <a:pt x="0" y="581"/>
                    <a:pt x="24" y="605"/>
                    <a:pt x="49" y="605"/>
                  </a:cubicBezTo>
                  <a:lnTo>
                    <a:pt x="394" y="605"/>
                  </a:lnTo>
                  <a:cubicBezTo>
                    <a:pt x="419" y="605"/>
                    <a:pt x="443" y="581"/>
                    <a:pt x="443" y="556"/>
                  </a:cubicBezTo>
                  <a:lnTo>
                    <a:pt x="443" y="148"/>
                  </a:lnTo>
                  <a:cubicBezTo>
                    <a:pt x="443" y="118"/>
                    <a:pt x="416" y="99"/>
                    <a:pt x="385" y="98"/>
                  </a:cubicBezTo>
                  <a:lnTo>
                    <a:pt x="385" y="133"/>
                  </a:lnTo>
                  <a:cubicBezTo>
                    <a:pt x="402" y="134"/>
                    <a:pt x="410" y="142"/>
                    <a:pt x="410" y="159"/>
                  </a:cubicBezTo>
                  <a:lnTo>
                    <a:pt x="410" y="545"/>
                  </a:lnTo>
                  <a:cubicBezTo>
                    <a:pt x="410" y="557"/>
                    <a:pt x="404" y="570"/>
                    <a:pt x="393" y="570"/>
                  </a:cubicBezTo>
                  <a:lnTo>
                    <a:pt x="51" y="570"/>
                  </a:lnTo>
                  <a:cubicBezTo>
                    <a:pt x="37" y="570"/>
                    <a:pt x="34" y="556"/>
                    <a:pt x="34" y="542"/>
                  </a:cubicBezTo>
                  <a:lnTo>
                    <a:pt x="34" y="159"/>
                  </a:lnTo>
                  <a:close/>
                  <a:moveTo>
                    <a:pt x="192" y="64"/>
                  </a:moveTo>
                  <a:cubicBezTo>
                    <a:pt x="192" y="50"/>
                    <a:pt x="205" y="37"/>
                    <a:pt x="219" y="37"/>
                  </a:cubicBezTo>
                  <a:lnTo>
                    <a:pt x="224" y="37"/>
                  </a:lnTo>
                  <a:cubicBezTo>
                    <a:pt x="238" y="37"/>
                    <a:pt x="252" y="50"/>
                    <a:pt x="252" y="64"/>
                  </a:cubicBezTo>
                  <a:lnTo>
                    <a:pt x="252" y="67"/>
                  </a:lnTo>
                  <a:cubicBezTo>
                    <a:pt x="252" y="83"/>
                    <a:pt x="238" y="96"/>
                    <a:pt x="222" y="96"/>
                  </a:cubicBezTo>
                  <a:lnTo>
                    <a:pt x="221" y="96"/>
                  </a:lnTo>
                  <a:cubicBezTo>
                    <a:pt x="205" y="96"/>
                    <a:pt x="192" y="83"/>
                    <a:pt x="192" y="67"/>
                  </a:cubicBezTo>
                  <a:lnTo>
                    <a:pt x="192" y="64"/>
                  </a:lnTo>
                  <a:close/>
                  <a:moveTo>
                    <a:pt x="155" y="66"/>
                  </a:moveTo>
                  <a:lnTo>
                    <a:pt x="106" y="66"/>
                  </a:lnTo>
                  <a:cubicBezTo>
                    <a:pt x="89" y="66"/>
                    <a:pt x="81" y="74"/>
                    <a:pt x="81" y="90"/>
                  </a:cubicBezTo>
                  <a:lnTo>
                    <a:pt x="81" y="153"/>
                  </a:lnTo>
                  <a:cubicBezTo>
                    <a:pt x="81" y="164"/>
                    <a:pt x="88" y="175"/>
                    <a:pt x="98" y="175"/>
                  </a:cubicBezTo>
                  <a:lnTo>
                    <a:pt x="345" y="175"/>
                  </a:lnTo>
                  <a:cubicBezTo>
                    <a:pt x="355" y="175"/>
                    <a:pt x="362" y="164"/>
                    <a:pt x="362" y="153"/>
                  </a:cubicBezTo>
                  <a:lnTo>
                    <a:pt x="362" y="90"/>
                  </a:lnTo>
                  <a:cubicBezTo>
                    <a:pt x="362" y="74"/>
                    <a:pt x="354" y="66"/>
                    <a:pt x="337" y="66"/>
                  </a:cubicBezTo>
                  <a:lnTo>
                    <a:pt x="288" y="66"/>
                  </a:lnTo>
                  <a:cubicBezTo>
                    <a:pt x="288" y="32"/>
                    <a:pt x="260" y="0"/>
                    <a:pt x="227" y="0"/>
                  </a:cubicBezTo>
                  <a:lnTo>
                    <a:pt x="216" y="0"/>
                  </a:lnTo>
                  <a:cubicBezTo>
                    <a:pt x="184" y="0"/>
                    <a:pt x="155" y="32"/>
                    <a:pt x="155" y="66"/>
                  </a:cubicBezTo>
                  <a:close/>
                  <a:moveTo>
                    <a:pt x="94" y="464"/>
                  </a:moveTo>
                  <a:cubicBezTo>
                    <a:pt x="94" y="460"/>
                    <a:pt x="95" y="459"/>
                    <a:pt x="98" y="459"/>
                  </a:cubicBezTo>
                  <a:lnTo>
                    <a:pt x="156" y="459"/>
                  </a:lnTo>
                  <a:lnTo>
                    <a:pt x="156" y="464"/>
                  </a:lnTo>
                  <a:cubicBezTo>
                    <a:pt x="156" y="469"/>
                    <a:pt x="132" y="483"/>
                    <a:pt x="127" y="485"/>
                  </a:cubicBezTo>
                  <a:cubicBezTo>
                    <a:pt x="123" y="482"/>
                    <a:pt x="114" y="473"/>
                    <a:pt x="107" y="473"/>
                  </a:cubicBezTo>
                  <a:lnTo>
                    <a:pt x="106" y="473"/>
                  </a:lnTo>
                  <a:cubicBezTo>
                    <a:pt x="102" y="473"/>
                    <a:pt x="97" y="479"/>
                    <a:pt x="97" y="482"/>
                  </a:cubicBezTo>
                  <a:lnTo>
                    <a:pt x="97" y="484"/>
                  </a:lnTo>
                  <a:cubicBezTo>
                    <a:pt x="97" y="488"/>
                    <a:pt x="118" y="511"/>
                    <a:pt x="123" y="511"/>
                  </a:cubicBezTo>
                  <a:lnTo>
                    <a:pt x="124" y="511"/>
                  </a:lnTo>
                  <a:cubicBezTo>
                    <a:pt x="128" y="511"/>
                    <a:pt x="152" y="492"/>
                    <a:pt x="156" y="488"/>
                  </a:cubicBezTo>
                  <a:cubicBezTo>
                    <a:pt x="156" y="497"/>
                    <a:pt x="160" y="524"/>
                    <a:pt x="152" y="524"/>
                  </a:cubicBezTo>
                  <a:lnTo>
                    <a:pt x="98" y="524"/>
                  </a:lnTo>
                  <a:cubicBezTo>
                    <a:pt x="95" y="524"/>
                    <a:pt x="94" y="523"/>
                    <a:pt x="94" y="519"/>
                  </a:cubicBezTo>
                  <a:lnTo>
                    <a:pt x="94" y="464"/>
                  </a:lnTo>
                  <a:close/>
                  <a:moveTo>
                    <a:pt x="152" y="539"/>
                  </a:moveTo>
                  <a:cubicBezTo>
                    <a:pt x="181" y="539"/>
                    <a:pt x="170" y="507"/>
                    <a:pt x="172" y="481"/>
                  </a:cubicBezTo>
                  <a:cubicBezTo>
                    <a:pt x="173" y="467"/>
                    <a:pt x="207" y="455"/>
                    <a:pt x="210" y="443"/>
                  </a:cubicBezTo>
                  <a:lnTo>
                    <a:pt x="206" y="443"/>
                  </a:lnTo>
                  <a:cubicBezTo>
                    <a:pt x="195" y="443"/>
                    <a:pt x="179" y="452"/>
                    <a:pt x="172" y="456"/>
                  </a:cubicBezTo>
                  <a:cubicBezTo>
                    <a:pt x="168" y="451"/>
                    <a:pt x="164" y="444"/>
                    <a:pt x="155" y="444"/>
                  </a:cubicBezTo>
                  <a:lnTo>
                    <a:pt x="95" y="444"/>
                  </a:lnTo>
                  <a:cubicBezTo>
                    <a:pt x="86" y="444"/>
                    <a:pt x="78" y="452"/>
                    <a:pt x="78" y="461"/>
                  </a:cubicBezTo>
                  <a:lnTo>
                    <a:pt x="78" y="522"/>
                  </a:lnTo>
                  <a:cubicBezTo>
                    <a:pt x="78" y="533"/>
                    <a:pt x="87" y="539"/>
                    <a:pt x="98" y="539"/>
                  </a:cubicBezTo>
                  <a:lnTo>
                    <a:pt x="152" y="539"/>
                  </a:lnTo>
                  <a:close/>
                  <a:moveTo>
                    <a:pt x="94" y="242"/>
                  </a:moveTo>
                  <a:cubicBezTo>
                    <a:pt x="94" y="238"/>
                    <a:pt x="95" y="237"/>
                    <a:pt x="98" y="237"/>
                  </a:cubicBezTo>
                  <a:lnTo>
                    <a:pt x="152" y="237"/>
                  </a:lnTo>
                  <a:cubicBezTo>
                    <a:pt x="155" y="237"/>
                    <a:pt x="156" y="238"/>
                    <a:pt x="156" y="242"/>
                  </a:cubicBezTo>
                  <a:cubicBezTo>
                    <a:pt x="156" y="246"/>
                    <a:pt x="130" y="263"/>
                    <a:pt x="127" y="263"/>
                  </a:cubicBezTo>
                  <a:cubicBezTo>
                    <a:pt x="124" y="263"/>
                    <a:pt x="116" y="251"/>
                    <a:pt x="107" y="251"/>
                  </a:cubicBezTo>
                  <a:cubicBezTo>
                    <a:pt x="103" y="251"/>
                    <a:pt x="97" y="256"/>
                    <a:pt x="97" y="260"/>
                  </a:cubicBezTo>
                  <a:lnTo>
                    <a:pt x="97" y="262"/>
                  </a:lnTo>
                  <a:cubicBezTo>
                    <a:pt x="97" y="268"/>
                    <a:pt x="118" y="288"/>
                    <a:pt x="123" y="291"/>
                  </a:cubicBezTo>
                  <a:lnTo>
                    <a:pt x="156" y="266"/>
                  </a:lnTo>
                  <a:lnTo>
                    <a:pt x="156" y="302"/>
                  </a:lnTo>
                  <a:lnTo>
                    <a:pt x="94" y="302"/>
                  </a:lnTo>
                  <a:lnTo>
                    <a:pt x="94" y="242"/>
                  </a:lnTo>
                  <a:close/>
                  <a:moveTo>
                    <a:pt x="170" y="234"/>
                  </a:moveTo>
                  <a:cubicBezTo>
                    <a:pt x="168" y="226"/>
                    <a:pt x="162" y="222"/>
                    <a:pt x="152" y="222"/>
                  </a:cubicBezTo>
                  <a:lnTo>
                    <a:pt x="98" y="222"/>
                  </a:lnTo>
                  <a:cubicBezTo>
                    <a:pt x="87" y="222"/>
                    <a:pt x="78" y="228"/>
                    <a:pt x="78" y="239"/>
                  </a:cubicBezTo>
                  <a:lnTo>
                    <a:pt x="78" y="300"/>
                  </a:lnTo>
                  <a:cubicBezTo>
                    <a:pt x="78" y="309"/>
                    <a:pt x="86" y="317"/>
                    <a:pt x="95" y="317"/>
                  </a:cubicBezTo>
                  <a:lnTo>
                    <a:pt x="155" y="317"/>
                  </a:lnTo>
                  <a:cubicBezTo>
                    <a:pt x="179" y="317"/>
                    <a:pt x="172" y="279"/>
                    <a:pt x="171" y="255"/>
                  </a:cubicBezTo>
                  <a:lnTo>
                    <a:pt x="210" y="222"/>
                  </a:lnTo>
                  <a:cubicBezTo>
                    <a:pt x="210" y="222"/>
                    <a:pt x="207" y="220"/>
                    <a:pt x="207" y="220"/>
                  </a:cubicBezTo>
                  <a:cubicBezTo>
                    <a:pt x="192" y="220"/>
                    <a:pt x="180" y="233"/>
                    <a:pt x="170" y="234"/>
                  </a:cubicBezTo>
                  <a:close/>
                  <a:moveTo>
                    <a:pt x="94" y="349"/>
                  </a:moveTo>
                  <a:lnTo>
                    <a:pt x="156" y="349"/>
                  </a:lnTo>
                  <a:lnTo>
                    <a:pt x="156" y="357"/>
                  </a:lnTo>
                  <a:lnTo>
                    <a:pt x="127" y="375"/>
                  </a:lnTo>
                  <a:lnTo>
                    <a:pt x="108" y="361"/>
                  </a:lnTo>
                  <a:cubicBezTo>
                    <a:pt x="103" y="364"/>
                    <a:pt x="97" y="365"/>
                    <a:pt x="97" y="372"/>
                  </a:cubicBezTo>
                  <a:cubicBezTo>
                    <a:pt x="97" y="377"/>
                    <a:pt x="118" y="401"/>
                    <a:pt x="123" y="401"/>
                  </a:cubicBezTo>
                  <a:cubicBezTo>
                    <a:pt x="130" y="401"/>
                    <a:pt x="148" y="380"/>
                    <a:pt x="156" y="378"/>
                  </a:cubicBezTo>
                  <a:lnTo>
                    <a:pt x="156" y="412"/>
                  </a:lnTo>
                  <a:lnTo>
                    <a:pt x="94" y="412"/>
                  </a:lnTo>
                  <a:lnTo>
                    <a:pt x="94" y="349"/>
                  </a:lnTo>
                  <a:close/>
                  <a:moveTo>
                    <a:pt x="171" y="345"/>
                  </a:moveTo>
                  <a:cubicBezTo>
                    <a:pt x="169" y="340"/>
                    <a:pt x="165" y="334"/>
                    <a:pt x="156" y="334"/>
                  </a:cubicBezTo>
                  <a:lnTo>
                    <a:pt x="94" y="334"/>
                  </a:lnTo>
                  <a:cubicBezTo>
                    <a:pt x="86" y="334"/>
                    <a:pt x="78" y="341"/>
                    <a:pt x="78" y="349"/>
                  </a:cubicBezTo>
                  <a:lnTo>
                    <a:pt x="78" y="412"/>
                  </a:lnTo>
                  <a:cubicBezTo>
                    <a:pt x="78" y="420"/>
                    <a:pt x="86" y="427"/>
                    <a:pt x="94" y="427"/>
                  </a:cubicBezTo>
                  <a:lnTo>
                    <a:pt x="156" y="427"/>
                  </a:lnTo>
                  <a:cubicBezTo>
                    <a:pt x="179" y="427"/>
                    <a:pt x="172" y="388"/>
                    <a:pt x="171" y="365"/>
                  </a:cubicBezTo>
                  <a:lnTo>
                    <a:pt x="210" y="333"/>
                  </a:lnTo>
                  <a:lnTo>
                    <a:pt x="205" y="330"/>
                  </a:lnTo>
                  <a:lnTo>
                    <a:pt x="171" y="345"/>
                  </a:lnTo>
                  <a:close/>
                  <a:moveTo>
                    <a:pt x="227" y="508"/>
                  </a:moveTo>
                  <a:cubicBezTo>
                    <a:pt x="227" y="512"/>
                    <a:pt x="228" y="513"/>
                    <a:pt x="232" y="513"/>
                  </a:cubicBezTo>
                  <a:lnTo>
                    <a:pt x="351" y="513"/>
                  </a:lnTo>
                  <a:cubicBezTo>
                    <a:pt x="355" y="513"/>
                    <a:pt x="356" y="512"/>
                    <a:pt x="356" y="508"/>
                  </a:cubicBezTo>
                  <a:lnTo>
                    <a:pt x="356" y="475"/>
                  </a:lnTo>
                  <a:cubicBezTo>
                    <a:pt x="356" y="471"/>
                    <a:pt x="355" y="470"/>
                    <a:pt x="351" y="470"/>
                  </a:cubicBezTo>
                  <a:lnTo>
                    <a:pt x="227" y="470"/>
                  </a:lnTo>
                  <a:lnTo>
                    <a:pt x="227" y="508"/>
                  </a:lnTo>
                  <a:close/>
                  <a:moveTo>
                    <a:pt x="227" y="401"/>
                  </a:moveTo>
                  <a:lnTo>
                    <a:pt x="356" y="401"/>
                  </a:lnTo>
                  <a:lnTo>
                    <a:pt x="356" y="360"/>
                  </a:lnTo>
                  <a:lnTo>
                    <a:pt x="227" y="360"/>
                  </a:lnTo>
                  <a:lnTo>
                    <a:pt x="227" y="401"/>
                  </a:lnTo>
                  <a:close/>
                  <a:moveTo>
                    <a:pt x="227" y="291"/>
                  </a:moveTo>
                  <a:lnTo>
                    <a:pt x="321" y="291"/>
                  </a:lnTo>
                  <a:lnTo>
                    <a:pt x="321" y="250"/>
                  </a:lnTo>
                  <a:lnTo>
                    <a:pt x="227" y="250"/>
                  </a:lnTo>
                  <a:lnTo>
                    <a:pt x="227" y="291"/>
                  </a:lnTo>
                  <a:close/>
                </a:path>
              </a:pathLst>
            </a:custGeom>
            <a:solidFill>
              <a:schemeClr val="accent1"/>
            </a:solidFill>
            <a:ln>
              <a:noFill/>
            </a:ln>
          </p:spPr>
          <p:txBody>
            <a:bodyPr vert="horz" wrap="square" lIns="91404" tIns="45703" rIns="91404" bIns="45703" numCol="1" anchor="t" anchorCtr="0" compatLnSpc="1"/>
            <a:lstStyle/>
            <a:p>
              <a:endParaRPr lang="zh-CN" altLang="en-US" sz="1800">
                <a:cs typeface="+mn-ea"/>
                <a:sym typeface="+mn-lt"/>
              </a:endParaRPr>
            </a:p>
          </p:txBody>
        </p:sp>
        <p:sp>
          <p:nvSpPr>
            <p:cNvPr id="25" name="矩形 1"/>
            <p:cNvSpPr>
              <a:spLocks noChangeArrowheads="1"/>
            </p:cNvSpPr>
            <p:nvPr/>
          </p:nvSpPr>
          <p:spPr bwMode="auto">
            <a:xfrm>
              <a:off x="1720516" y="3774586"/>
              <a:ext cx="2514600" cy="1061474"/>
            </a:xfrm>
            <a:prstGeom prst="rect">
              <a:avLst/>
            </a:prstGeom>
          </p:spPr>
          <p:txBody>
            <a:bodyPr wrap="square">
              <a:spAutoFit/>
            </a:bodyPr>
            <a:lstStyle/>
            <a:p>
              <a:pPr marL="285750" indent="-285750" algn="just">
                <a:lnSpc>
                  <a:spcPct val="120000"/>
                </a:lnSpc>
                <a:buFont typeface="Wingdings" panose="05000000000000000000" pitchFamily="2" charset="2"/>
                <a:buChar char="l"/>
              </a:pPr>
              <a:r>
                <a:rPr lang="zh-CN" altLang="en-US" sz="1800">
                  <a:solidFill>
                    <a:srgbClr val="404040"/>
                  </a:solidFill>
                  <a:cs typeface="+mn-ea"/>
                  <a:sym typeface="+mn-lt"/>
                </a:rPr>
                <a:t>各岗位的责任人员</a:t>
              </a:r>
              <a:endParaRPr lang="en-US" altLang="zh-CN" sz="1800">
                <a:solidFill>
                  <a:srgbClr val="404040"/>
                </a:solidFill>
                <a:cs typeface="+mn-ea"/>
                <a:sym typeface="+mn-lt"/>
              </a:endParaRPr>
            </a:p>
            <a:p>
              <a:pPr marL="285750" indent="-285750" algn="just">
                <a:lnSpc>
                  <a:spcPct val="120000"/>
                </a:lnSpc>
                <a:buFont typeface="Wingdings" panose="05000000000000000000" pitchFamily="2" charset="2"/>
                <a:buChar char="l"/>
              </a:pPr>
              <a:r>
                <a:rPr lang="zh-CN" altLang="en-US" sz="1800">
                  <a:solidFill>
                    <a:srgbClr val="404040"/>
                  </a:solidFill>
                  <a:cs typeface="+mn-ea"/>
                  <a:sym typeface="+mn-lt"/>
                </a:rPr>
                <a:t>责任范围</a:t>
              </a:r>
              <a:endParaRPr lang="en-US" altLang="zh-CN" sz="1800">
                <a:solidFill>
                  <a:srgbClr val="404040"/>
                </a:solidFill>
                <a:cs typeface="+mn-ea"/>
                <a:sym typeface="+mn-lt"/>
              </a:endParaRPr>
            </a:p>
            <a:p>
              <a:pPr marL="285750" indent="-285750" algn="just">
                <a:lnSpc>
                  <a:spcPct val="120000"/>
                </a:lnSpc>
                <a:buFont typeface="Wingdings" panose="05000000000000000000" pitchFamily="2" charset="2"/>
                <a:buChar char="l"/>
              </a:pPr>
              <a:r>
                <a:rPr lang="zh-CN" altLang="en-US" sz="1800">
                  <a:solidFill>
                    <a:srgbClr val="404040"/>
                  </a:solidFill>
                  <a:cs typeface="+mn-ea"/>
                  <a:sym typeface="+mn-lt"/>
                </a:rPr>
                <a:t>考核标准</a:t>
              </a:r>
            </a:p>
          </p:txBody>
        </p:sp>
      </p:grpSp>
      <p:grpSp>
        <p:nvGrpSpPr>
          <p:cNvPr id="6" name="组合 5"/>
          <p:cNvGrpSpPr/>
          <p:nvPr/>
        </p:nvGrpSpPr>
        <p:grpSpPr>
          <a:xfrm>
            <a:off x="6779279" y="2133854"/>
            <a:ext cx="2863275" cy="2803857"/>
            <a:chOff x="5978818" y="1840049"/>
            <a:chExt cx="2864393" cy="2804951"/>
          </a:xfrm>
        </p:grpSpPr>
        <p:sp>
          <p:nvSpPr>
            <p:cNvPr id="27" name="矩形 26"/>
            <p:cNvSpPr/>
            <p:nvPr/>
          </p:nvSpPr>
          <p:spPr bwMode="auto">
            <a:xfrm>
              <a:off x="5978818" y="1840049"/>
              <a:ext cx="2864393" cy="2804951"/>
            </a:xfrm>
            <a:prstGeom prst="rect">
              <a:avLst/>
            </a:prstGeom>
            <a:solidFill>
              <a:schemeClr val="accent2">
                <a:lumMod val="95000"/>
              </a:schemeClr>
            </a:solidFill>
            <a:ln w="9525" cap="flat" cmpd="sng" algn="ctr">
              <a:solidFill>
                <a:schemeClr val="accent1">
                  <a:lumMod val="40000"/>
                  <a:lumOff val="60000"/>
                </a:schemeClr>
              </a:solidFill>
              <a:prstDash val="solid"/>
              <a:round/>
              <a:headEnd type="none" w="med" len="med"/>
              <a:tailEnd type="none" w="med" len="med"/>
            </a:ln>
            <a:effectLst/>
          </p:spPr>
          <p:txBody>
            <a:bodyPr vert="horz" wrap="square" lIns="91404" tIns="45703" rIns="91404" bIns="45703" numCol="1" rtlCol="0" anchor="t" anchorCtr="0" compatLnSpc="1"/>
            <a:lstStyle/>
            <a:p>
              <a:pPr defTabSz="913765" fontAlgn="base">
                <a:spcBef>
                  <a:spcPct val="0"/>
                </a:spcBef>
                <a:spcAft>
                  <a:spcPct val="0"/>
                </a:spcAft>
              </a:pPr>
              <a:endParaRPr lang="zh-CN" altLang="en-US" sz="1800">
                <a:cs typeface="+mn-ea"/>
                <a:sym typeface="+mn-lt"/>
              </a:endParaRPr>
            </a:p>
          </p:txBody>
        </p:sp>
        <p:sp>
          <p:nvSpPr>
            <p:cNvPr id="28" name="矩形 27"/>
            <p:cNvSpPr/>
            <p:nvPr/>
          </p:nvSpPr>
          <p:spPr bwMode="auto">
            <a:xfrm>
              <a:off x="5978818" y="1840049"/>
              <a:ext cx="2864393" cy="461665"/>
            </a:xfrm>
            <a:prstGeom prst="rect">
              <a:avLst/>
            </a:prstGeom>
            <a:solidFill>
              <a:srgbClr val="0070C0"/>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04" tIns="45703" rIns="91404" bIns="45703" numCol="1" spcCol="0" rtlCol="0" fromWordArt="0" anchor="t" anchorCtr="0" forceAA="0" compatLnSpc="1">
              <a:noAutofit/>
            </a:bodyPr>
            <a:lstStyle/>
            <a:p>
              <a:pPr algn="ctr"/>
              <a:endParaRPr lang="zh-CN" altLang="en-US" sz="2400">
                <a:solidFill>
                  <a:schemeClr val="accent2"/>
                </a:solidFill>
                <a:cs typeface="+mn-ea"/>
                <a:sym typeface="+mn-lt"/>
              </a:endParaRPr>
            </a:p>
          </p:txBody>
        </p:sp>
        <p:sp>
          <p:nvSpPr>
            <p:cNvPr id="29" name="矩形 3"/>
            <p:cNvSpPr>
              <a:spLocks noChangeArrowheads="1"/>
            </p:cNvSpPr>
            <p:nvPr/>
          </p:nvSpPr>
          <p:spPr bwMode="auto">
            <a:xfrm>
              <a:off x="6510767" y="1886215"/>
              <a:ext cx="1801196" cy="369348"/>
            </a:xfrm>
            <a:prstGeom prst="rect">
              <a:avLst/>
            </a:prstGeom>
            <a:noFill/>
            <a:ln w="9525">
              <a:noFill/>
              <a:miter lim="800000"/>
            </a:ln>
          </p:spPr>
          <p:txBody>
            <a:bodyPr wrap="none">
              <a:spAutoFit/>
            </a:bodyPr>
            <a:lstStyle/>
            <a:p>
              <a:pPr eaLnBrk="0" hangingPunct="0"/>
              <a:r>
                <a:rPr lang="zh-CN" altLang="en-US" sz="1800" b="1" dirty="0">
                  <a:solidFill>
                    <a:schemeClr val="bg1"/>
                  </a:solidFill>
                  <a:cs typeface="+mn-ea"/>
                  <a:sym typeface="+mn-lt"/>
                </a:rPr>
                <a:t>建立相应的机制</a:t>
              </a:r>
            </a:p>
          </p:txBody>
        </p:sp>
        <p:sp>
          <p:nvSpPr>
            <p:cNvPr id="31" name="矩形 1"/>
            <p:cNvSpPr>
              <a:spLocks noChangeArrowheads="1"/>
            </p:cNvSpPr>
            <p:nvPr/>
          </p:nvSpPr>
          <p:spPr bwMode="auto">
            <a:xfrm>
              <a:off x="6039852" y="3700080"/>
              <a:ext cx="2719138" cy="729073"/>
            </a:xfrm>
            <a:prstGeom prst="rect">
              <a:avLst/>
            </a:prstGeom>
          </p:spPr>
          <p:txBody>
            <a:bodyPr wrap="square">
              <a:spAutoFit/>
            </a:bodyPr>
            <a:lstStyle/>
            <a:p>
              <a:pPr algn="just">
                <a:lnSpc>
                  <a:spcPct val="120000"/>
                </a:lnSpc>
              </a:pPr>
              <a:r>
                <a:rPr lang="zh-CN" altLang="en-US" sz="1800">
                  <a:solidFill>
                    <a:srgbClr val="404040"/>
                  </a:solidFill>
                  <a:cs typeface="+mn-ea"/>
                  <a:sym typeface="+mn-lt"/>
                </a:rPr>
                <a:t>对责任制落实情况的监督考核保证责任制的落实</a:t>
              </a:r>
            </a:p>
          </p:txBody>
        </p:sp>
        <p:sp>
          <p:nvSpPr>
            <p:cNvPr id="24" name="Freeform 12"/>
            <p:cNvSpPr>
              <a:spLocks noEditPoints="1"/>
            </p:cNvSpPr>
            <p:nvPr/>
          </p:nvSpPr>
          <p:spPr bwMode="auto">
            <a:xfrm>
              <a:off x="7040717" y="2598821"/>
              <a:ext cx="921945" cy="783434"/>
            </a:xfrm>
            <a:custGeom>
              <a:avLst/>
              <a:gdLst>
                <a:gd name="T0" fmla="*/ 201 w 983"/>
                <a:gd name="T1" fmla="*/ 386 h 731"/>
                <a:gd name="T2" fmla="*/ 359 w 983"/>
                <a:gd name="T3" fmla="*/ 110 h 731"/>
                <a:gd name="T4" fmla="*/ 398 w 983"/>
                <a:gd name="T5" fmla="*/ 64 h 731"/>
                <a:gd name="T6" fmla="*/ 759 w 983"/>
                <a:gd name="T7" fmla="*/ 93 h 731"/>
                <a:gd name="T8" fmla="*/ 738 w 983"/>
                <a:gd name="T9" fmla="*/ 49 h 731"/>
                <a:gd name="T10" fmla="*/ 821 w 983"/>
                <a:gd name="T11" fmla="*/ 24 h 731"/>
                <a:gd name="T12" fmla="*/ 877 w 983"/>
                <a:gd name="T13" fmla="*/ 27 h 731"/>
                <a:gd name="T14" fmla="*/ 859 w 983"/>
                <a:gd name="T15" fmla="*/ 109 h 731"/>
                <a:gd name="T16" fmla="*/ 830 w 983"/>
                <a:gd name="T17" fmla="*/ 154 h 731"/>
                <a:gd name="T18" fmla="*/ 623 w 983"/>
                <a:gd name="T19" fmla="*/ 344 h 731"/>
                <a:gd name="T20" fmla="*/ 622 w 983"/>
                <a:gd name="T21" fmla="*/ 345 h 731"/>
                <a:gd name="T22" fmla="*/ 952 w 983"/>
                <a:gd name="T23" fmla="*/ 670 h 731"/>
                <a:gd name="T24" fmla="*/ 952 w 983"/>
                <a:gd name="T25" fmla="*/ 731 h 731"/>
                <a:gd name="T26" fmla="*/ 763 w 983"/>
                <a:gd name="T27" fmla="*/ 731 h 731"/>
                <a:gd name="T28" fmla="*/ 558 w 983"/>
                <a:gd name="T29" fmla="*/ 731 h 731"/>
                <a:gd name="T30" fmla="*/ 353 w 983"/>
                <a:gd name="T31" fmla="*/ 731 h 731"/>
                <a:gd name="T32" fmla="*/ 148 w 983"/>
                <a:gd name="T33" fmla="*/ 731 h 731"/>
                <a:gd name="T34" fmla="*/ 0 w 983"/>
                <a:gd name="T35" fmla="*/ 701 h 731"/>
                <a:gd name="T36" fmla="*/ 31 w 983"/>
                <a:gd name="T37" fmla="*/ 0 h 731"/>
                <a:gd name="T38" fmla="*/ 62 w 983"/>
                <a:gd name="T39" fmla="*/ 670 h 731"/>
                <a:gd name="T40" fmla="*/ 148 w 983"/>
                <a:gd name="T41" fmla="*/ 530 h 731"/>
                <a:gd name="T42" fmla="*/ 236 w 983"/>
                <a:gd name="T43" fmla="*/ 499 h 731"/>
                <a:gd name="T44" fmla="*/ 267 w 983"/>
                <a:gd name="T45" fmla="*/ 670 h 731"/>
                <a:gd name="T46" fmla="*/ 353 w 983"/>
                <a:gd name="T47" fmla="*/ 316 h 731"/>
                <a:gd name="T48" fmla="*/ 441 w 983"/>
                <a:gd name="T49" fmla="*/ 286 h 731"/>
                <a:gd name="T50" fmla="*/ 472 w 983"/>
                <a:gd name="T51" fmla="*/ 670 h 731"/>
                <a:gd name="T52" fmla="*/ 558 w 983"/>
                <a:gd name="T53" fmla="*/ 421 h 731"/>
                <a:gd name="T54" fmla="*/ 646 w 983"/>
                <a:gd name="T55" fmla="*/ 390 h 731"/>
                <a:gd name="T56" fmla="*/ 677 w 983"/>
                <a:gd name="T57" fmla="*/ 670 h 731"/>
                <a:gd name="T58" fmla="*/ 763 w 983"/>
                <a:gd name="T59" fmla="*/ 245 h 731"/>
                <a:gd name="T60" fmla="*/ 851 w 983"/>
                <a:gd name="T61" fmla="*/ 214 h 731"/>
                <a:gd name="T62" fmla="*/ 881 w 983"/>
                <a:gd name="T63" fmla="*/ 670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83" h="731">
                  <a:moveTo>
                    <a:pt x="404" y="154"/>
                  </a:moveTo>
                  <a:lnTo>
                    <a:pt x="201" y="386"/>
                  </a:lnTo>
                  <a:lnTo>
                    <a:pt x="153" y="345"/>
                  </a:lnTo>
                  <a:lnTo>
                    <a:pt x="359" y="110"/>
                  </a:lnTo>
                  <a:lnTo>
                    <a:pt x="359" y="110"/>
                  </a:lnTo>
                  <a:lnTo>
                    <a:pt x="398" y="64"/>
                  </a:lnTo>
                  <a:lnTo>
                    <a:pt x="616" y="255"/>
                  </a:lnTo>
                  <a:lnTo>
                    <a:pt x="759" y="93"/>
                  </a:lnTo>
                  <a:lnTo>
                    <a:pt x="734" y="71"/>
                  </a:lnTo>
                  <a:cubicBezTo>
                    <a:pt x="724" y="63"/>
                    <a:pt x="726" y="53"/>
                    <a:pt x="738" y="49"/>
                  </a:cubicBezTo>
                  <a:lnTo>
                    <a:pt x="777" y="37"/>
                  </a:lnTo>
                  <a:cubicBezTo>
                    <a:pt x="789" y="34"/>
                    <a:pt x="809" y="27"/>
                    <a:pt x="821" y="24"/>
                  </a:cubicBezTo>
                  <a:lnTo>
                    <a:pt x="860" y="12"/>
                  </a:lnTo>
                  <a:cubicBezTo>
                    <a:pt x="872" y="8"/>
                    <a:pt x="880" y="15"/>
                    <a:pt x="877" y="27"/>
                  </a:cubicBezTo>
                  <a:lnTo>
                    <a:pt x="869" y="65"/>
                  </a:lnTo>
                  <a:cubicBezTo>
                    <a:pt x="866" y="77"/>
                    <a:pt x="862" y="97"/>
                    <a:pt x="859" y="109"/>
                  </a:cubicBezTo>
                  <a:lnTo>
                    <a:pt x="851" y="147"/>
                  </a:lnTo>
                  <a:cubicBezTo>
                    <a:pt x="849" y="159"/>
                    <a:pt x="839" y="162"/>
                    <a:pt x="830" y="154"/>
                  </a:cubicBezTo>
                  <a:lnTo>
                    <a:pt x="807" y="134"/>
                  </a:lnTo>
                  <a:lnTo>
                    <a:pt x="623" y="344"/>
                  </a:lnTo>
                  <a:lnTo>
                    <a:pt x="623" y="344"/>
                  </a:lnTo>
                  <a:lnTo>
                    <a:pt x="622" y="345"/>
                  </a:lnTo>
                  <a:lnTo>
                    <a:pt x="404" y="154"/>
                  </a:lnTo>
                  <a:close/>
                  <a:moveTo>
                    <a:pt x="952" y="670"/>
                  </a:moveTo>
                  <a:cubicBezTo>
                    <a:pt x="969" y="670"/>
                    <a:pt x="983" y="684"/>
                    <a:pt x="983" y="701"/>
                  </a:cubicBezTo>
                  <a:cubicBezTo>
                    <a:pt x="983" y="718"/>
                    <a:pt x="969" y="731"/>
                    <a:pt x="952" y="731"/>
                  </a:cubicBezTo>
                  <a:lnTo>
                    <a:pt x="881" y="731"/>
                  </a:lnTo>
                  <a:lnTo>
                    <a:pt x="763" y="731"/>
                  </a:lnTo>
                  <a:lnTo>
                    <a:pt x="677" y="731"/>
                  </a:lnTo>
                  <a:lnTo>
                    <a:pt x="558" y="731"/>
                  </a:lnTo>
                  <a:lnTo>
                    <a:pt x="472" y="731"/>
                  </a:lnTo>
                  <a:lnTo>
                    <a:pt x="353" y="731"/>
                  </a:lnTo>
                  <a:lnTo>
                    <a:pt x="267" y="731"/>
                  </a:lnTo>
                  <a:lnTo>
                    <a:pt x="148" y="731"/>
                  </a:lnTo>
                  <a:lnTo>
                    <a:pt x="32" y="731"/>
                  </a:lnTo>
                  <a:cubicBezTo>
                    <a:pt x="14" y="731"/>
                    <a:pt x="0" y="718"/>
                    <a:pt x="0" y="701"/>
                  </a:cubicBezTo>
                  <a:lnTo>
                    <a:pt x="0" y="31"/>
                  </a:lnTo>
                  <a:cubicBezTo>
                    <a:pt x="0" y="14"/>
                    <a:pt x="14" y="0"/>
                    <a:pt x="31" y="0"/>
                  </a:cubicBezTo>
                  <a:cubicBezTo>
                    <a:pt x="48" y="0"/>
                    <a:pt x="62" y="14"/>
                    <a:pt x="62" y="31"/>
                  </a:cubicBezTo>
                  <a:lnTo>
                    <a:pt x="62" y="670"/>
                  </a:lnTo>
                  <a:lnTo>
                    <a:pt x="148" y="670"/>
                  </a:lnTo>
                  <a:lnTo>
                    <a:pt x="148" y="530"/>
                  </a:lnTo>
                  <a:cubicBezTo>
                    <a:pt x="148" y="513"/>
                    <a:pt x="162" y="499"/>
                    <a:pt x="179" y="499"/>
                  </a:cubicBezTo>
                  <a:lnTo>
                    <a:pt x="236" y="499"/>
                  </a:lnTo>
                  <a:cubicBezTo>
                    <a:pt x="253" y="499"/>
                    <a:pt x="267" y="513"/>
                    <a:pt x="267" y="530"/>
                  </a:cubicBezTo>
                  <a:lnTo>
                    <a:pt x="267" y="670"/>
                  </a:lnTo>
                  <a:lnTo>
                    <a:pt x="353" y="670"/>
                  </a:lnTo>
                  <a:lnTo>
                    <a:pt x="353" y="316"/>
                  </a:lnTo>
                  <a:cubicBezTo>
                    <a:pt x="353" y="299"/>
                    <a:pt x="367" y="286"/>
                    <a:pt x="384" y="286"/>
                  </a:cubicBezTo>
                  <a:lnTo>
                    <a:pt x="441" y="286"/>
                  </a:lnTo>
                  <a:cubicBezTo>
                    <a:pt x="458" y="286"/>
                    <a:pt x="472" y="299"/>
                    <a:pt x="472" y="316"/>
                  </a:cubicBezTo>
                  <a:lnTo>
                    <a:pt x="472" y="670"/>
                  </a:lnTo>
                  <a:lnTo>
                    <a:pt x="558" y="670"/>
                  </a:lnTo>
                  <a:lnTo>
                    <a:pt x="558" y="421"/>
                  </a:lnTo>
                  <a:cubicBezTo>
                    <a:pt x="558" y="404"/>
                    <a:pt x="572" y="390"/>
                    <a:pt x="589" y="390"/>
                  </a:cubicBezTo>
                  <a:lnTo>
                    <a:pt x="646" y="390"/>
                  </a:lnTo>
                  <a:cubicBezTo>
                    <a:pt x="663" y="390"/>
                    <a:pt x="677" y="404"/>
                    <a:pt x="677" y="421"/>
                  </a:cubicBezTo>
                  <a:lnTo>
                    <a:pt x="677" y="670"/>
                  </a:lnTo>
                  <a:lnTo>
                    <a:pt x="763" y="670"/>
                  </a:lnTo>
                  <a:lnTo>
                    <a:pt x="763" y="245"/>
                  </a:lnTo>
                  <a:cubicBezTo>
                    <a:pt x="763" y="228"/>
                    <a:pt x="776" y="214"/>
                    <a:pt x="793" y="214"/>
                  </a:cubicBezTo>
                  <a:lnTo>
                    <a:pt x="851" y="214"/>
                  </a:lnTo>
                  <a:cubicBezTo>
                    <a:pt x="868" y="214"/>
                    <a:pt x="881" y="228"/>
                    <a:pt x="881" y="245"/>
                  </a:cubicBezTo>
                  <a:lnTo>
                    <a:pt x="881" y="670"/>
                  </a:lnTo>
                  <a:lnTo>
                    <a:pt x="952" y="670"/>
                  </a:lnTo>
                  <a:close/>
                </a:path>
              </a:pathLst>
            </a:custGeom>
            <a:solidFill>
              <a:schemeClr val="accent1"/>
            </a:solidFill>
            <a:ln>
              <a:noFill/>
            </a:ln>
          </p:spPr>
          <p:txBody>
            <a:bodyPr vert="horz" wrap="square" lIns="91404" tIns="45703" rIns="91404" bIns="45703" numCol="1" anchor="t" anchorCtr="0" compatLnSpc="1"/>
            <a:lstStyle/>
            <a:p>
              <a:endParaRPr lang="zh-CN" altLang="en-US" sz="1800">
                <a:cs typeface="+mn-ea"/>
                <a:sym typeface="+mn-lt"/>
              </a:endParaRPr>
            </a:p>
          </p:txBody>
        </p:sp>
      </p:grpSp>
      <p:sp>
        <p:nvSpPr>
          <p:cNvPr id="8" name="等腰三角形 7"/>
          <p:cNvSpPr/>
          <p:nvPr/>
        </p:nvSpPr>
        <p:spPr bwMode="auto">
          <a:xfrm rot="5400000">
            <a:off x="5664122" y="3313757"/>
            <a:ext cx="863759" cy="406111"/>
          </a:xfrm>
          <a:prstGeom prst="triangl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04" tIns="45703" rIns="91404" bIns="45703" numCol="1" rtlCol="0" anchor="t" anchorCtr="0" compatLnSpc="1"/>
          <a:lstStyle/>
          <a:p>
            <a:pPr defTabSz="913765" fontAlgn="base">
              <a:spcBef>
                <a:spcPct val="0"/>
              </a:spcBef>
              <a:spcAft>
                <a:spcPct val="0"/>
              </a:spcAft>
            </a:pPr>
            <a:endParaRPr lang="zh-CN" altLang="en-US" sz="1800">
              <a:cs typeface="+mn-ea"/>
              <a:sym typeface="+mn-lt"/>
            </a:endParaRPr>
          </a:p>
        </p:txBody>
      </p:sp>
      <p:sp>
        <p:nvSpPr>
          <p:cNvPr id="19" name="文本框 18"/>
          <p:cNvSpPr txBox="1"/>
          <p:nvPr/>
        </p:nvSpPr>
        <p:spPr>
          <a:xfrm>
            <a:off x="1680000" y="244359"/>
            <a:ext cx="5568000" cy="584775"/>
          </a:xfrm>
          <a:prstGeom prst="rect">
            <a:avLst/>
          </a:prstGeom>
          <a:noFill/>
        </p:spPr>
        <p:txBody>
          <a:bodyPr wrap="square" rtlCol="0">
            <a:spAutoFit/>
          </a:bodyPr>
          <a:lstStyle/>
          <a:p>
            <a:r>
              <a:rPr lang="zh-CN" altLang="en-US" sz="3200" b="1" dirty="0">
                <a:cs typeface="+mn-ea"/>
                <a:sym typeface="+mn-lt"/>
              </a:rPr>
              <a:t>从业人员安全须知</a:t>
            </a:r>
          </a:p>
        </p:txBody>
      </p:sp>
    </p:spTree>
  </p:cSld>
  <p:clrMapOvr>
    <a:masterClrMapping/>
  </p:clrMapOvr>
  <p:transition spd="slow" advTm="3998">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anim calcmode="lin" valueType="num">
                                      <p:cBhvr>
                                        <p:cTn id="12" dur="500" fill="hold"/>
                                        <p:tgtEl>
                                          <p:spTgt spid="21"/>
                                        </p:tgtEl>
                                        <p:attrNameLst>
                                          <p:attrName>ppt_x</p:attrName>
                                        </p:attrNameLst>
                                      </p:cBhvr>
                                      <p:tavLst>
                                        <p:tav tm="0">
                                          <p:val>
                                            <p:strVal val="#ppt_x"/>
                                          </p:val>
                                        </p:tav>
                                        <p:tav tm="100000">
                                          <p:val>
                                            <p:strVal val="#ppt_x"/>
                                          </p:val>
                                        </p:tav>
                                      </p:tavLst>
                                    </p:anim>
                                    <p:anim calcmode="lin" valueType="num">
                                      <p:cBhvr>
                                        <p:cTn id="13" dur="500" fill="hold"/>
                                        <p:tgtEl>
                                          <p:spTgt spid="21"/>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12" presetClass="entr" presetSubtype="8"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300"/>
                                        <p:tgtEl>
                                          <p:spTgt spid="8"/>
                                        </p:tgtEl>
                                        <p:attrNameLst>
                                          <p:attrName>ppt_x</p:attrName>
                                        </p:attrNameLst>
                                      </p:cBhvr>
                                      <p:tavLst>
                                        <p:tav tm="0">
                                          <p:val>
                                            <p:strVal val="#ppt_x-#ppt_w*1.125000"/>
                                          </p:val>
                                        </p:tav>
                                        <p:tav tm="100000">
                                          <p:val>
                                            <p:strVal val="#ppt_x"/>
                                          </p:val>
                                        </p:tav>
                                      </p:tavLst>
                                    </p:anim>
                                    <p:animEffect transition="in" filter="wipe(right)">
                                      <p:cBhvr>
                                        <p:cTn id="24" dur="300"/>
                                        <p:tgtEl>
                                          <p:spTgt spid="8"/>
                                        </p:tgtEl>
                                      </p:cBhvr>
                                    </p:animEffect>
                                  </p:childTnLst>
                                </p:cTn>
                              </p:par>
                            </p:childTnLst>
                          </p:cTn>
                        </p:par>
                        <p:par>
                          <p:cTn id="25" fill="hold">
                            <p:stCondLst>
                              <p:cond delay="2000"/>
                            </p:stCondLst>
                            <p:childTnLst>
                              <p:par>
                                <p:cTn id="26" presetID="42" presetClass="entr" presetSubtype="0"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anim calcmode="lin" valueType="num">
                                      <p:cBhvr>
                                        <p:cTn id="29" dur="500" fill="hold"/>
                                        <p:tgtEl>
                                          <p:spTgt spid="6"/>
                                        </p:tgtEl>
                                        <p:attrNameLst>
                                          <p:attrName>ppt_x</p:attrName>
                                        </p:attrNameLst>
                                      </p:cBhvr>
                                      <p:tavLst>
                                        <p:tav tm="0">
                                          <p:val>
                                            <p:strVal val="#ppt_x"/>
                                          </p:val>
                                        </p:tav>
                                        <p:tav tm="100000">
                                          <p:val>
                                            <p:strVal val="#ppt_x"/>
                                          </p:val>
                                        </p:tav>
                                      </p:tavLst>
                                    </p:anim>
                                    <p:anim calcmode="lin" valueType="num">
                                      <p:cBhvr>
                                        <p:cTn id="30" dur="500" fill="hold"/>
                                        <p:tgtEl>
                                          <p:spTgt spid="6"/>
                                        </p:tgtEl>
                                        <p:attrNameLst>
                                          <p:attrName>ppt_y</p:attrName>
                                        </p:attrNameLst>
                                      </p:cBhvr>
                                      <p:tavLst>
                                        <p:tav tm="0">
                                          <p:val>
                                            <p:strVal val="#ppt_y+.1"/>
                                          </p:val>
                                        </p:tav>
                                        <p:tav tm="100000">
                                          <p:val>
                                            <p:strVal val="#ppt_y"/>
                                          </p:val>
                                        </p:tav>
                                      </p:tavLst>
                                    </p:anim>
                                  </p:childTnLst>
                                </p:cTn>
                              </p:par>
                            </p:childTnLst>
                          </p:cTn>
                        </p:par>
                        <p:par>
                          <p:cTn id="31" fill="hold">
                            <p:stCondLst>
                              <p:cond delay="2500"/>
                            </p:stCondLst>
                            <p:childTnLst>
                              <p:par>
                                <p:cTn id="32" presetID="22" presetClass="entr" presetSubtype="8" fill="hold" grpId="0" nodeType="after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left)">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P spid="21" grpId="0"/>
      <p:bldP spid="8"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p:nvPr/>
        </p:nvSpPr>
        <p:spPr>
          <a:xfrm>
            <a:off x="751665" y="868702"/>
            <a:ext cx="5110280" cy="461537"/>
          </a:xfrm>
          <a:prstGeom prst="rect">
            <a:avLst/>
          </a:prstGeom>
          <a:noFill/>
        </p:spPr>
        <p:txBody>
          <a:bodyPr wrap="square" rtlCol="0">
            <a:spAutoFit/>
          </a:bodyPr>
          <a:lstStyle>
            <a:defPPr>
              <a:defRPr lang="zh-CN"/>
            </a:defPPr>
            <a:lvl1pPr algn="ctr">
              <a:defRPr sz="2800" b="1">
                <a:latin typeface="+mj-ea"/>
                <a:ea typeface="+mj-ea"/>
              </a:defRPr>
            </a:lvl1pPr>
          </a:lstStyle>
          <a:p>
            <a:pPr algn="l"/>
            <a:r>
              <a:rPr lang="en-US" altLang="zh-CN" sz="2400" b="0" dirty="0">
                <a:latin typeface="+mn-lt"/>
                <a:ea typeface="+mn-ea"/>
                <a:cs typeface="+mn-ea"/>
                <a:sym typeface="+mn-lt"/>
              </a:rPr>
              <a:t>1</a:t>
            </a:r>
            <a:r>
              <a:rPr lang="zh-CN" altLang="en-US" sz="2400" b="0" dirty="0">
                <a:latin typeface="+mn-lt"/>
                <a:ea typeface="+mn-ea"/>
                <a:cs typeface="+mn-ea"/>
                <a:sym typeface="+mn-lt"/>
              </a:rPr>
              <a:t>、中华人民共和国安全生产法</a:t>
            </a:r>
          </a:p>
        </p:txBody>
      </p:sp>
      <p:sp>
        <p:nvSpPr>
          <p:cNvPr id="20" name="矩形 6"/>
          <p:cNvSpPr>
            <a:spLocks noChangeArrowheads="1"/>
          </p:cNvSpPr>
          <p:nvPr/>
        </p:nvSpPr>
        <p:spPr bwMode="auto">
          <a:xfrm>
            <a:off x="3555803" y="1446964"/>
            <a:ext cx="5558047" cy="398780"/>
          </a:xfrm>
          <a:prstGeom prst="rect">
            <a:avLst/>
          </a:prstGeom>
          <a:noFill/>
          <a:ln w="9525">
            <a:noFill/>
            <a:miter lim="800000"/>
          </a:ln>
        </p:spPr>
        <p:txBody>
          <a:bodyPr wrap="square">
            <a:spAutoFit/>
          </a:bodyPr>
          <a:lstStyle/>
          <a:p>
            <a:pPr algn="ctr" eaLnBrk="0" hangingPunct="0"/>
            <a:r>
              <a:rPr lang="zh-CN" altLang="en-US" sz="2000" b="1">
                <a:solidFill>
                  <a:srgbClr val="404040"/>
                </a:solidFill>
                <a:cs typeface="+mn-ea"/>
                <a:sym typeface="+mn-lt"/>
              </a:rPr>
              <a:t>从业人员上岗要求（第二十八条要求） </a:t>
            </a:r>
          </a:p>
        </p:txBody>
      </p:sp>
      <p:grpSp>
        <p:nvGrpSpPr>
          <p:cNvPr id="6" name="组合 5"/>
          <p:cNvGrpSpPr/>
          <p:nvPr/>
        </p:nvGrpSpPr>
        <p:grpSpPr>
          <a:xfrm>
            <a:off x="3744880" y="3150645"/>
            <a:ext cx="1087147" cy="1928153"/>
            <a:chOff x="3436302" y="2607000"/>
            <a:chExt cx="1087572" cy="1928906"/>
          </a:xfrm>
        </p:grpSpPr>
        <p:sp>
          <p:nvSpPr>
            <p:cNvPr id="3" name="矩形: 圆角 2"/>
            <p:cNvSpPr/>
            <p:nvPr/>
          </p:nvSpPr>
          <p:spPr bwMode="auto">
            <a:xfrm>
              <a:off x="3436302" y="2607000"/>
              <a:ext cx="1087572" cy="1928906"/>
            </a:xfrm>
            <a:prstGeom prst="roundRect">
              <a:avLst>
                <a:gd name="adj" fmla="val 5799"/>
              </a:avLst>
            </a:prstGeom>
            <a:solidFill>
              <a:srgbClr val="0070C0"/>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04" tIns="45703" rIns="91404" bIns="45703" numCol="1" spcCol="0" rtlCol="0" fromWordArt="0" anchor="t" anchorCtr="0" forceAA="0" compatLnSpc="1">
              <a:noAutofit/>
            </a:bodyPr>
            <a:lstStyle/>
            <a:p>
              <a:pPr algn="ctr"/>
              <a:endParaRPr lang="zh-CN" altLang="en-US" sz="2400">
                <a:solidFill>
                  <a:schemeClr val="accent2"/>
                </a:solidFill>
                <a:cs typeface="+mn-ea"/>
                <a:sym typeface="+mn-lt"/>
              </a:endParaRPr>
            </a:p>
          </p:txBody>
        </p:sp>
        <p:sp>
          <p:nvSpPr>
            <p:cNvPr id="22" name="Freeform 19"/>
            <p:cNvSpPr>
              <a:spLocks noEditPoints="1"/>
            </p:cNvSpPr>
            <p:nvPr/>
          </p:nvSpPr>
          <p:spPr bwMode="auto">
            <a:xfrm>
              <a:off x="3671517" y="2645400"/>
              <a:ext cx="561264" cy="563109"/>
            </a:xfrm>
            <a:custGeom>
              <a:avLst/>
              <a:gdLst>
                <a:gd name="T0" fmla="*/ 392 w 771"/>
                <a:gd name="T1" fmla="*/ 0 h 782"/>
                <a:gd name="T2" fmla="*/ 339 w 771"/>
                <a:gd name="T3" fmla="*/ 358 h 782"/>
                <a:gd name="T4" fmla="*/ 1 w 771"/>
                <a:gd name="T5" fmla="*/ 412 h 782"/>
                <a:gd name="T6" fmla="*/ 337 w 771"/>
                <a:gd name="T7" fmla="*/ 782 h 782"/>
                <a:gd name="T8" fmla="*/ 482 w 771"/>
                <a:gd name="T9" fmla="*/ 782 h 782"/>
                <a:gd name="T10" fmla="*/ 500 w 771"/>
                <a:gd name="T11" fmla="*/ 607 h 782"/>
                <a:gd name="T12" fmla="*/ 627 w 771"/>
                <a:gd name="T13" fmla="*/ 625 h 782"/>
                <a:gd name="T14" fmla="*/ 771 w 771"/>
                <a:gd name="T15" fmla="*/ 782 h 782"/>
                <a:gd name="T16" fmla="*/ 717 w 771"/>
                <a:gd name="T17" fmla="*/ 0 h 782"/>
                <a:gd name="T18" fmla="*/ 159 w 771"/>
                <a:gd name="T19" fmla="*/ 660 h 782"/>
                <a:gd name="T20" fmla="*/ 86 w 771"/>
                <a:gd name="T21" fmla="*/ 677 h 782"/>
                <a:gd name="T22" fmla="*/ 69 w 771"/>
                <a:gd name="T23" fmla="*/ 604 h 782"/>
                <a:gd name="T24" fmla="*/ 142 w 771"/>
                <a:gd name="T25" fmla="*/ 587 h 782"/>
                <a:gd name="T26" fmla="*/ 159 w 771"/>
                <a:gd name="T27" fmla="*/ 660 h 782"/>
                <a:gd name="T28" fmla="*/ 159 w 771"/>
                <a:gd name="T29" fmla="*/ 525 h 782"/>
                <a:gd name="T30" fmla="*/ 86 w 771"/>
                <a:gd name="T31" fmla="*/ 542 h 782"/>
                <a:gd name="T32" fmla="*/ 69 w 771"/>
                <a:gd name="T33" fmla="*/ 469 h 782"/>
                <a:gd name="T34" fmla="*/ 142 w 771"/>
                <a:gd name="T35" fmla="*/ 452 h 782"/>
                <a:gd name="T36" fmla="*/ 159 w 771"/>
                <a:gd name="T37" fmla="*/ 525 h 782"/>
                <a:gd name="T38" fmla="*/ 316 w 771"/>
                <a:gd name="T39" fmla="*/ 660 h 782"/>
                <a:gd name="T40" fmla="*/ 243 w 771"/>
                <a:gd name="T41" fmla="*/ 677 h 782"/>
                <a:gd name="T42" fmla="*/ 226 w 771"/>
                <a:gd name="T43" fmla="*/ 604 h 782"/>
                <a:gd name="T44" fmla="*/ 299 w 771"/>
                <a:gd name="T45" fmla="*/ 587 h 782"/>
                <a:gd name="T46" fmla="*/ 316 w 771"/>
                <a:gd name="T47" fmla="*/ 660 h 782"/>
                <a:gd name="T48" fmla="*/ 316 w 771"/>
                <a:gd name="T49" fmla="*/ 525 h 782"/>
                <a:gd name="T50" fmla="*/ 243 w 771"/>
                <a:gd name="T51" fmla="*/ 542 h 782"/>
                <a:gd name="T52" fmla="*/ 226 w 771"/>
                <a:gd name="T53" fmla="*/ 469 h 782"/>
                <a:gd name="T54" fmla="*/ 299 w 771"/>
                <a:gd name="T55" fmla="*/ 452 h 782"/>
                <a:gd name="T56" fmla="*/ 316 w 771"/>
                <a:gd name="T57" fmla="*/ 525 h 782"/>
                <a:gd name="T58" fmla="*/ 521 w 771"/>
                <a:gd name="T59" fmla="*/ 469 h 782"/>
                <a:gd name="T60" fmla="*/ 448 w 771"/>
                <a:gd name="T61" fmla="*/ 486 h 782"/>
                <a:gd name="T62" fmla="*/ 431 w 771"/>
                <a:gd name="T63" fmla="*/ 413 h 782"/>
                <a:gd name="T64" fmla="*/ 504 w 771"/>
                <a:gd name="T65" fmla="*/ 396 h 782"/>
                <a:gd name="T66" fmla="*/ 521 w 771"/>
                <a:gd name="T67" fmla="*/ 469 h 782"/>
                <a:gd name="T68" fmla="*/ 521 w 771"/>
                <a:gd name="T69" fmla="*/ 317 h 782"/>
                <a:gd name="T70" fmla="*/ 448 w 771"/>
                <a:gd name="T71" fmla="*/ 334 h 782"/>
                <a:gd name="T72" fmla="*/ 431 w 771"/>
                <a:gd name="T73" fmla="*/ 261 h 782"/>
                <a:gd name="T74" fmla="*/ 504 w 771"/>
                <a:gd name="T75" fmla="*/ 244 h 782"/>
                <a:gd name="T76" fmla="*/ 521 w 771"/>
                <a:gd name="T77" fmla="*/ 317 h 782"/>
                <a:gd name="T78" fmla="*/ 684 w 771"/>
                <a:gd name="T79" fmla="*/ 469 h 782"/>
                <a:gd name="T80" fmla="*/ 611 w 771"/>
                <a:gd name="T81" fmla="*/ 486 h 782"/>
                <a:gd name="T82" fmla="*/ 594 w 771"/>
                <a:gd name="T83" fmla="*/ 413 h 782"/>
                <a:gd name="T84" fmla="*/ 667 w 771"/>
                <a:gd name="T85" fmla="*/ 396 h 782"/>
                <a:gd name="T86" fmla="*/ 684 w 771"/>
                <a:gd name="T87" fmla="*/ 469 h 782"/>
                <a:gd name="T88" fmla="*/ 684 w 771"/>
                <a:gd name="T89" fmla="*/ 317 h 782"/>
                <a:gd name="T90" fmla="*/ 611 w 771"/>
                <a:gd name="T91" fmla="*/ 334 h 782"/>
                <a:gd name="T92" fmla="*/ 594 w 771"/>
                <a:gd name="T93" fmla="*/ 261 h 782"/>
                <a:gd name="T94" fmla="*/ 667 w 771"/>
                <a:gd name="T95" fmla="*/ 244 h 782"/>
                <a:gd name="T96" fmla="*/ 684 w 771"/>
                <a:gd name="T97" fmla="*/ 317 h 782"/>
                <a:gd name="T98" fmla="*/ 521 w 771"/>
                <a:gd name="T99" fmla="*/ 169 h 782"/>
                <a:gd name="T100" fmla="*/ 448 w 771"/>
                <a:gd name="T101" fmla="*/ 186 h 782"/>
                <a:gd name="T102" fmla="*/ 431 w 771"/>
                <a:gd name="T103" fmla="*/ 113 h 782"/>
                <a:gd name="T104" fmla="*/ 504 w 771"/>
                <a:gd name="T105" fmla="*/ 96 h 782"/>
                <a:gd name="T106" fmla="*/ 521 w 771"/>
                <a:gd name="T107" fmla="*/ 169 h 782"/>
                <a:gd name="T108" fmla="*/ 684 w 771"/>
                <a:gd name="T109" fmla="*/ 169 h 782"/>
                <a:gd name="T110" fmla="*/ 611 w 771"/>
                <a:gd name="T111" fmla="*/ 186 h 782"/>
                <a:gd name="T112" fmla="*/ 594 w 771"/>
                <a:gd name="T113" fmla="*/ 113 h 782"/>
                <a:gd name="T114" fmla="*/ 667 w 771"/>
                <a:gd name="T115" fmla="*/ 96 h 782"/>
                <a:gd name="T116" fmla="*/ 684 w 771"/>
                <a:gd name="T117" fmla="*/ 169 h 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71" h="782">
                  <a:moveTo>
                    <a:pt x="717" y="0"/>
                  </a:moveTo>
                  <a:lnTo>
                    <a:pt x="392" y="0"/>
                  </a:lnTo>
                  <a:cubicBezTo>
                    <a:pt x="362" y="0"/>
                    <a:pt x="339" y="24"/>
                    <a:pt x="339" y="54"/>
                  </a:cubicBezTo>
                  <a:lnTo>
                    <a:pt x="339" y="358"/>
                  </a:lnTo>
                  <a:lnTo>
                    <a:pt x="56" y="358"/>
                  </a:lnTo>
                  <a:cubicBezTo>
                    <a:pt x="26" y="358"/>
                    <a:pt x="1" y="382"/>
                    <a:pt x="1" y="412"/>
                  </a:cubicBezTo>
                  <a:lnTo>
                    <a:pt x="0" y="782"/>
                  </a:lnTo>
                  <a:lnTo>
                    <a:pt x="337" y="782"/>
                  </a:lnTo>
                  <a:lnTo>
                    <a:pt x="386" y="782"/>
                  </a:lnTo>
                  <a:lnTo>
                    <a:pt x="482" y="782"/>
                  </a:lnTo>
                  <a:lnTo>
                    <a:pt x="482" y="625"/>
                  </a:lnTo>
                  <a:cubicBezTo>
                    <a:pt x="482" y="615"/>
                    <a:pt x="490" y="607"/>
                    <a:pt x="500" y="607"/>
                  </a:cubicBezTo>
                  <a:lnTo>
                    <a:pt x="609" y="607"/>
                  </a:lnTo>
                  <a:cubicBezTo>
                    <a:pt x="619" y="607"/>
                    <a:pt x="627" y="615"/>
                    <a:pt x="627" y="625"/>
                  </a:cubicBezTo>
                  <a:lnTo>
                    <a:pt x="627" y="782"/>
                  </a:lnTo>
                  <a:lnTo>
                    <a:pt x="771" y="782"/>
                  </a:lnTo>
                  <a:lnTo>
                    <a:pt x="771" y="54"/>
                  </a:lnTo>
                  <a:cubicBezTo>
                    <a:pt x="771" y="24"/>
                    <a:pt x="747" y="0"/>
                    <a:pt x="717" y="0"/>
                  </a:cubicBezTo>
                  <a:close/>
                  <a:moveTo>
                    <a:pt x="159" y="660"/>
                  </a:moveTo>
                  <a:lnTo>
                    <a:pt x="159" y="660"/>
                  </a:lnTo>
                  <a:cubicBezTo>
                    <a:pt x="159" y="670"/>
                    <a:pt x="151" y="677"/>
                    <a:pt x="142" y="677"/>
                  </a:cubicBezTo>
                  <a:lnTo>
                    <a:pt x="86" y="677"/>
                  </a:lnTo>
                  <a:cubicBezTo>
                    <a:pt x="77" y="677"/>
                    <a:pt x="69" y="670"/>
                    <a:pt x="69" y="660"/>
                  </a:cubicBezTo>
                  <a:lnTo>
                    <a:pt x="69" y="604"/>
                  </a:lnTo>
                  <a:cubicBezTo>
                    <a:pt x="69" y="595"/>
                    <a:pt x="77" y="587"/>
                    <a:pt x="86" y="587"/>
                  </a:cubicBezTo>
                  <a:lnTo>
                    <a:pt x="142" y="587"/>
                  </a:lnTo>
                  <a:cubicBezTo>
                    <a:pt x="151" y="587"/>
                    <a:pt x="159" y="595"/>
                    <a:pt x="159" y="604"/>
                  </a:cubicBezTo>
                  <a:lnTo>
                    <a:pt x="159" y="660"/>
                  </a:lnTo>
                  <a:close/>
                  <a:moveTo>
                    <a:pt x="159" y="525"/>
                  </a:moveTo>
                  <a:lnTo>
                    <a:pt x="159" y="525"/>
                  </a:lnTo>
                  <a:cubicBezTo>
                    <a:pt x="159" y="535"/>
                    <a:pt x="151" y="542"/>
                    <a:pt x="142" y="542"/>
                  </a:cubicBezTo>
                  <a:lnTo>
                    <a:pt x="86" y="542"/>
                  </a:lnTo>
                  <a:cubicBezTo>
                    <a:pt x="77" y="542"/>
                    <a:pt x="69" y="535"/>
                    <a:pt x="69" y="525"/>
                  </a:cubicBezTo>
                  <a:lnTo>
                    <a:pt x="69" y="469"/>
                  </a:lnTo>
                  <a:cubicBezTo>
                    <a:pt x="69" y="460"/>
                    <a:pt x="77" y="452"/>
                    <a:pt x="86" y="452"/>
                  </a:cubicBezTo>
                  <a:lnTo>
                    <a:pt x="142" y="452"/>
                  </a:lnTo>
                  <a:cubicBezTo>
                    <a:pt x="151" y="452"/>
                    <a:pt x="159" y="460"/>
                    <a:pt x="159" y="469"/>
                  </a:cubicBezTo>
                  <a:lnTo>
                    <a:pt x="159" y="525"/>
                  </a:lnTo>
                  <a:close/>
                  <a:moveTo>
                    <a:pt x="316" y="660"/>
                  </a:moveTo>
                  <a:lnTo>
                    <a:pt x="316" y="660"/>
                  </a:lnTo>
                  <a:cubicBezTo>
                    <a:pt x="316" y="670"/>
                    <a:pt x="309" y="677"/>
                    <a:pt x="299" y="677"/>
                  </a:cubicBezTo>
                  <a:lnTo>
                    <a:pt x="243" y="677"/>
                  </a:lnTo>
                  <a:cubicBezTo>
                    <a:pt x="234" y="677"/>
                    <a:pt x="226" y="670"/>
                    <a:pt x="226" y="660"/>
                  </a:cubicBezTo>
                  <a:lnTo>
                    <a:pt x="226" y="604"/>
                  </a:lnTo>
                  <a:cubicBezTo>
                    <a:pt x="226" y="595"/>
                    <a:pt x="234" y="587"/>
                    <a:pt x="243" y="587"/>
                  </a:cubicBezTo>
                  <a:lnTo>
                    <a:pt x="299" y="587"/>
                  </a:lnTo>
                  <a:cubicBezTo>
                    <a:pt x="309" y="587"/>
                    <a:pt x="316" y="595"/>
                    <a:pt x="316" y="604"/>
                  </a:cubicBezTo>
                  <a:lnTo>
                    <a:pt x="316" y="660"/>
                  </a:lnTo>
                  <a:close/>
                  <a:moveTo>
                    <a:pt x="316" y="525"/>
                  </a:moveTo>
                  <a:lnTo>
                    <a:pt x="316" y="525"/>
                  </a:lnTo>
                  <a:cubicBezTo>
                    <a:pt x="316" y="535"/>
                    <a:pt x="309" y="542"/>
                    <a:pt x="299" y="542"/>
                  </a:cubicBezTo>
                  <a:lnTo>
                    <a:pt x="243" y="542"/>
                  </a:lnTo>
                  <a:cubicBezTo>
                    <a:pt x="234" y="542"/>
                    <a:pt x="226" y="535"/>
                    <a:pt x="226" y="525"/>
                  </a:cubicBezTo>
                  <a:lnTo>
                    <a:pt x="226" y="469"/>
                  </a:lnTo>
                  <a:cubicBezTo>
                    <a:pt x="226" y="460"/>
                    <a:pt x="234" y="452"/>
                    <a:pt x="243" y="452"/>
                  </a:cubicBezTo>
                  <a:lnTo>
                    <a:pt x="299" y="452"/>
                  </a:lnTo>
                  <a:cubicBezTo>
                    <a:pt x="309" y="452"/>
                    <a:pt x="316" y="460"/>
                    <a:pt x="316" y="469"/>
                  </a:cubicBezTo>
                  <a:lnTo>
                    <a:pt x="316" y="525"/>
                  </a:lnTo>
                  <a:close/>
                  <a:moveTo>
                    <a:pt x="521" y="469"/>
                  </a:moveTo>
                  <a:lnTo>
                    <a:pt x="521" y="469"/>
                  </a:lnTo>
                  <a:cubicBezTo>
                    <a:pt x="521" y="478"/>
                    <a:pt x="513" y="486"/>
                    <a:pt x="504" y="486"/>
                  </a:cubicBezTo>
                  <a:lnTo>
                    <a:pt x="448" y="486"/>
                  </a:lnTo>
                  <a:cubicBezTo>
                    <a:pt x="438" y="486"/>
                    <a:pt x="431" y="478"/>
                    <a:pt x="431" y="469"/>
                  </a:cubicBezTo>
                  <a:lnTo>
                    <a:pt x="431" y="413"/>
                  </a:lnTo>
                  <a:cubicBezTo>
                    <a:pt x="431" y="404"/>
                    <a:pt x="438" y="396"/>
                    <a:pt x="448" y="396"/>
                  </a:cubicBezTo>
                  <a:lnTo>
                    <a:pt x="504" y="396"/>
                  </a:lnTo>
                  <a:cubicBezTo>
                    <a:pt x="513" y="396"/>
                    <a:pt x="521" y="404"/>
                    <a:pt x="521" y="413"/>
                  </a:cubicBezTo>
                  <a:lnTo>
                    <a:pt x="521" y="469"/>
                  </a:lnTo>
                  <a:close/>
                  <a:moveTo>
                    <a:pt x="521" y="317"/>
                  </a:moveTo>
                  <a:lnTo>
                    <a:pt x="521" y="317"/>
                  </a:lnTo>
                  <a:cubicBezTo>
                    <a:pt x="521" y="326"/>
                    <a:pt x="513" y="334"/>
                    <a:pt x="504" y="334"/>
                  </a:cubicBezTo>
                  <a:lnTo>
                    <a:pt x="448" y="334"/>
                  </a:lnTo>
                  <a:cubicBezTo>
                    <a:pt x="438" y="334"/>
                    <a:pt x="431" y="326"/>
                    <a:pt x="431" y="317"/>
                  </a:cubicBezTo>
                  <a:lnTo>
                    <a:pt x="431" y="261"/>
                  </a:lnTo>
                  <a:cubicBezTo>
                    <a:pt x="431" y="252"/>
                    <a:pt x="438" y="244"/>
                    <a:pt x="448" y="244"/>
                  </a:cubicBezTo>
                  <a:lnTo>
                    <a:pt x="504" y="244"/>
                  </a:lnTo>
                  <a:cubicBezTo>
                    <a:pt x="513" y="244"/>
                    <a:pt x="521" y="252"/>
                    <a:pt x="521" y="261"/>
                  </a:cubicBezTo>
                  <a:lnTo>
                    <a:pt x="521" y="317"/>
                  </a:lnTo>
                  <a:close/>
                  <a:moveTo>
                    <a:pt x="684" y="469"/>
                  </a:moveTo>
                  <a:lnTo>
                    <a:pt x="684" y="469"/>
                  </a:lnTo>
                  <a:cubicBezTo>
                    <a:pt x="684" y="478"/>
                    <a:pt x="677" y="486"/>
                    <a:pt x="667" y="486"/>
                  </a:cubicBezTo>
                  <a:lnTo>
                    <a:pt x="611" y="486"/>
                  </a:lnTo>
                  <a:cubicBezTo>
                    <a:pt x="602" y="486"/>
                    <a:pt x="594" y="478"/>
                    <a:pt x="594" y="469"/>
                  </a:cubicBezTo>
                  <a:lnTo>
                    <a:pt x="594" y="413"/>
                  </a:lnTo>
                  <a:cubicBezTo>
                    <a:pt x="594" y="404"/>
                    <a:pt x="602" y="396"/>
                    <a:pt x="611" y="396"/>
                  </a:cubicBezTo>
                  <a:lnTo>
                    <a:pt x="667" y="396"/>
                  </a:lnTo>
                  <a:cubicBezTo>
                    <a:pt x="677" y="396"/>
                    <a:pt x="684" y="404"/>
                    <a:pt x="684" y="413"/>
                  </a:cubicBezTo>
                  <a:lnTo>
                    <a:pt x="684" y="469"/>
                  </a:lnTo>
                  <a:close/>
                  <a:moveTo>
                    <a:pt x="684" y="317"/>
                  </a:moveTo>
                  <a:lnTo>
                    <a:pt x="684" y="317"/>
                  </a:lnTo>
                  <a:cubicBezTo>
                    <a:pt x="684" y="326"/>
                    <a:pt x="677" y="334"/>
                    <a:pt x="667" y="334"/>
                  </a:cubicBezTo>
                  <a:lnTo>
                    <a:pt x="611" y="334"/>
                  </a:lnTo>
                  <a:cubicBezTo>
                    <a:pt x="602" y="334"/>
                    <a:pt x="594" y="326"/>
                    <a:pt x="594" y="317"/>
                  </a:cubicBezTo>
                  <a:lnTo>
                    <a:pt x="594" y="261"/>
                  </a:lnTo>
                  <a:cubicBezTo>
                    <a:pt x="594" y="252"/>
                    <a:pt x="602" y="244"/>
                    <a:pt x="611" y="244"/>
                  </a:cubicBezTo>
                  <a:lnTo>
                    <a:pt x="667" y="244"/>
                  </a:lnTo>
                  <a:cubicBezTo>
                    <a:pt x="677" y="244"/>
                    <a:pt x="684" y="252"/>
                    <a:pt x="684" y="261"/>
                  </a:cubicBezTo>
                  <a:lnTo>
                    <a:pt x="684" y="317"/>
                  </a:lnTo>
                  <a:close/>
                  <a:moveTo>
                    <a:pt x="521" y="169"/>
                  </a:moveTo>
                  <a:lnTo>
                    <a:pt x="521" y="169"/>
                  </a:lnTo>
                  <a:cubicBezTo>
                    <a:pt x="521" y="179"/>
                    <a:pt x="513" y="186"/>
                    <a:pt x="504" y="186"/>
                  </a:cubicBezTo>
                  <a:lnTo>
                    <a:pt x="448" y="186"/>
                  </a:lnTo>
                  <a:cubicBezTo>
                    <a:pt x="438" y="186"/>
                    <a:pt x="431" y="179"/>
                    <a:pt x="431" y="169"/>
                  </a:cubicBezTo>
                  <a:lnTo>
                    <a:pt x="431" y="113"/>
                  </a:lnTo>
                  <a:cubicBezTo>
                    <a:pt x="431" y="104"/>
                    <a:pt x="438" y="96"/>
                    <a:pt x="448" y="96"/>
                  </a:cubicBezTo>
                  <a:lnTo>
                    <a:pt x="504" y="96"/>
                  </a:lnTo>
                  <a:cubicBezTo>
                    <a:pt x="513" y="96"/>
                    <a:pt x="521" y="104"/>
                    <a:pt x="521" y="113"/>
                  </a:cubicBezTo>
                  <a:lnTo>
                    <a:pt x="521" y="169"/>
                  </a:lnTo>
                  <a:close/>
                  <a:moveTo>
                    <a:pt x="684" y="169"/>
                  </a:moveTo>
                  <a:lnTo>
                    <a:pt x="684" y="169"/>
                  </a:lnTo>
                  <a:cubicBezTo>
                    <a:pt x="684" y="179"/>
                    <a:pt x="677" y="186"/>
                    <a:pt x="667" y="186"/>
                  </a:cubicBezTo>
                  <a:lnTo>
                    <a:pt x="611" y="186"/>
                  </a:lnTo>
                  <a:cubicBezTo>
                    <a:pt x="602" y="186"/>
                    <a:pt x="594" y="179"/>
                    <a:pt x="594" y="169"/>
                  </a:cubicBezTo>
                  <a:lnTo>
                    <a:pt x="594" y="113"/>
                  </a:lnTo>
                  <a:cubicBezTo>
                    <a:pt x="594" y="104"/>
                    <a:pt x="602" y="96"/>
                    <a:pt x="611" y="96"/>
                  </a:cubicBezTo>
                  <a:lnTo>
                    <a:pt x="667" y="96"/>
                  </a:lnTo>
                  <a:cubicBezTo>
                    <a:pt x="677" y="96"/>
                    <a:pt x="684" y="104"/>
                    <a:pt x="684" y="113"/>
                  </a:cubicBezTo>
                  <a:lnTo>
                    <a:pt x="684" y="169"/>
                  </a:lnTo>
                  <a:close/>
                </a:path>
              </a:pathLst>
            </a:custGeom>
            <a:solidFill>
              <a:schemeClr val="accent2"/>
            </a:solidFill>
            <a:ln>
              <a:noFill/>
            </a:ln>
          </p:spPr>
          <p:txBody>
            <a:bodyPr vert="horz" wrap="square" lIns="91404" tIns="45703" rIns="91404" bIns="45703" numCol="1" anchor="t" anchorCtr="0" compatLnSpc="1"/>
            <a:lstStyle/>
            <a:p>
              <a:endParaRPr lang="zh-CN" altLang="en-US" sz="1800">
                <a:cs typeface="+mn-ea"/>
                <a:sym typeface="+mn-lt"/>
              </a:endParaRPr>
            </a:p>
          </p:txBody>
        </p:sp>
        <p:sp>
          <p:nvSpPr>
            <p:cNvPr id="23" name="矩形 6"/>
            <p:cNvSpPr>
              <a:spLocks noChangeArrowheads="1"/>
            </p:cNvSpPr>
            <p:nvPr/>
          </p:nvSpPr>
          <p:spPr bwMode="auto">
            <a:xfrm>
              <a:off x="3495817" y="3325356"/>
              <a:ext cx="967258" cy="707906"/>
            </a:xfrm>
            <a:prstGeom prst="rect">
              <a:avLst/>
            </a:prstGeom>
            <a:noFill/>
            <a:ln w="9525">
              <a:noFill/>
              <a:miter lim="800000"/>
            </a:ln>
          </p:spPr>
          <p:txBody>
            <a:bodyPr wrap="square">
              <a:spAutoFit/>
            </a:bodyPr>
            <a:lstStyle/>
            <a:p>
              <a:pPr algn="ctr" eaLnBrk="0" hangingPunct="0"/>
              <a:r>
                <a:rPr lang="zh-CN" altLang="en-US" sz="2000" b="1" dirty="0">
                  <a:solidFill>
                    <a:schemeClr val="bg1"/>
                  </a:solidFill>
                  <a:cs typeface="+mn-ea"/>
                  <a:sym typeface="+mn-lt"/>
                </a:rPr>
                <a:t>生产经营单位</a:t>
              </a:r>
            </a:p>
          </p:txBody>
        </p:sp>
      </p:grpSp>
      <p:grpSp>
        <p:nvGrpSpPr>
          <p:cNvPr id="5" name="组合 4"/>
          <p:cNvGrpSpPr/>
          <p:nvPr/>
        </p:nvGrpSpPr>
        <p:grpSpPr>
          <a:xfrm>
            <a:off x="6591217" y="3146797"/>
            <a:ext cx="4349435" cy="1932004"/>
            <a:chOff x="6283752" y="2603147"/>
            <a:chExt cx="4351133" cy="1932759"/>
          </a:xfrm>
        </p:grpSpPr>
        <p:sp>
          <p:nvSpPr>
            <p:cNvPr id="25" name="矩形 24"/>
            <p:cNvSpPr/>
            <p:nvPr/>
          </p:nvSpPr>
          <p:spPr bwMode="auto">
            <a:xfrm>
              <a:off x="6337300" y="2603147"/>
              <a:ext cx="4297585" cy="1928907"/>
            </a:xfrm>
            <a:prstGeom prst="rect">
              <a:avLst/>
            </a:prstGeom>
            <a:solidFill>
              <a:schemeClr val="accent2">
                <a:lumMod val="95000"/>
              </a:schemeClr>
            </a:solidFill>
            <a:ln w="9525" cap="flat" cmpd="sng" algn="ctr">
              <a:solidFill>
                <a:schemeClr val="accent1">
                  <a:lumMod val="40000"/>
                  <a:lumOff val="60000"/>
                </a:schemeClr>
              </a:solidFill>
              <a:prstDash val="solid"/>
              <a:round/>
              <a:headEnd type="none" w="med" len="med"/>
              <a:tailEnd type="none" w="med" len="med"/>
            </a:ln>
            <a:effectLst/>
          </p:spPr>
          <p:txBody>
            <a:bodyPr vert="horz" wrap="square" lIns="91404" tIns="45703" rIns="91404" bIns="45703" numCol="1" rtlCol="0" anchor="t" anchorCtr="0" compatLnSpc="1"/>
            <a:lstStyle/>
            <a:p>
              <a:pPr defTabSz="913765" fontAlgn="base">
                <a:spcBef>
                  <a:spcPct val="0"/>
                </a:spcBef>
                <a:spcAft>
                  <a:spcPct val="0"/>
                </a:spcAft>
              </a:pPr>
              <a:endParaRPr lang="zh-CN" altLang="en-US" sz="1800">
                <a:cs typeface="+mn-ea"/>
                <a:sym typeface="+mn-lt"/>
              </a:endParaRPr>
            </a:p>
          </p:txBody>
        </p:sp>
        <p:sp>
          <p:nvSpPr>
            <p:cNvPr id="4" name="箭头: 五边形 3"/>
            <p:cNvSpPr/>
            <p:nvPr/>
          </p:nvSpPr>
          <p:spPr bwMode="auto">
            <a:xfrm>
              <a:off x="6337300" y="2607000"/>
              <a:ext cx="841201" cy="1928906"/>
            </a:xfrm>
            <a:prstGeom prst="homePlate">
              <a:avLst>
                <a:gd name="adj" fmla="val 21005"/>
              </a:avLst>
            </a:prstGeom>
            <a:solidFill>
              <a:srgbClr val="0070C0"/>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04" tIns="45703" rIns="91404" bIns="45703" numCol="1" spcCol="0" rtlCol="0" fromWordArt="0" anchor="t" anchorCtr="0" forceAA="0" compatLnSpc="1">
              <a:noAutofit/>
            </a:bodyPr>
            <a:lstStyle/>
            <a:p>
              <a:pPr algn="ctr"/>
              <a:endParaRPr lang="zh-CN" altLang="en-US" sz="2400">
                <a:solidFill>
                  <a:schemeClr val="accent2"/>
                </a:solidFill>
                <a:cs typeface="+mn-ea"/>
                <a:sym typeface="+mn-lt"/>
              </a:endParaRPr>
            </a:p>
          </p:txBody>
        </p:sp>
        <p:sp>
          <p:nvSpPr>
            <p:cNvPr id="24" name="矩形 6"/>
            <p:cNvSpPr>
              <a:spLocks noChangeArrowheads="1"/>
            </p:cNvSpPr>
            <p:nvPr/>
          </p:nvSpPr>
          <p:spPr bwMode="auto">
            <a:xfrm>
              <a:off x="6283752" y="3489157"/>
              <a:ext cx="800219" cy="707907"/>
            </a:xfrm>
            <a:prstGeom prst="rect">
              <a:avLst/>
            </a:prstGeom>
            <a:noFill/>
            <a:ln w="9525">
              <a:noFill/>
              <a:miter lim="800000"/>
            </a:ln>
          </p:spPr>
          <p:txBody>
            <a:bodyPr vert="horz" wrap="square">
              <a:spAutoFit/>
            </a:bodyPr>
            <a:lstStyle/>
            <a:p>
              <a:pPr algn="ctr" eaLnBrk="0" hangingPunct="0"/>
              <a:r>
                <a:rPr lang="zh-CN" altLang="en-US" sz="2000" b="1" dirty="0">
                  <a:solidFill>
                    <a:schemeClr val="bg1"/>
                  </a:solidFill>
                  <a:cs typeface="+mn-ea"/>
                  <a:sym typeface="+mn-lt"/>
                </a:rPr>
                <a:t>从业人员</a:t>
              </a:r>
            </a:p>
          </p:txBody>
        </p:sp>
        <p:sp>
          <p:nvSpPr>
            <p:cNvPr id="21" name="Freeform 48"/>
            <p:cNvSpPr>
              <a:spLocks noEditPoints="1"/>
            </p:cNvSpPr>
            <p:nvPr/>
          </p:nvSpPr>
          <p:spPr bwMode="auto">
            <a:xfrm>
              <a:off x="6483244" y="3003289"/>
              <a:ext cx="409321" cy="391803"/>
            </a:xfrm>
            <a:custGeom>
              <a:avLst/>
              <a:gdLst>
                <a:gd name="T0" fmla="*/ 419 w 628"/>
                <a:gd name="T1" fmla="*/ 232 h 600"/>
                <a:gd name="T2" fmla="*/ 411 w 628"/>
                <a:gd name="T3" fmla="*/ 249 h 600"/>
                <a:gd name="T4" fmla="*/ 408 w 628"/>
                <a:gd name="T5" fmla="*/ 261 h 600"/>
                <a:gd name="T6" fmla="*/ 409 w 628"/>
                <a:gd name="T7" fmla="*/ 283 h 600"/>
                <a:gd name="T8" fmla="*/ 417 w 628"/>
                <a:gd name="T9" fmla="*/ 304 h 600"/>
                <a:gd name="T10" fmla="*/ 424 w 628"/>
                <a:gd name="T11" fmla="*/ 315 h 600"/>
                <a:gd name="T12" fmla="*/ 441 w 628"/>
                <a:gd name="T13" fmla="*/ 330 h 600"/>
                <a:gd name="T14" fmla="*/ 453 w 628"/>
                <a:gd name="T15" fmla="*/ 335 h 600"/>
                <a:gd name="T16" fmla="*/ 478 w 628"/>
                <a:gd name="T17" fmla="*/ 200 h 600"/>
                <a:gd name="T18" fmla="*/ 449 w 628"/>
                <a:gd name="T19" fmla="*/ 206 h 600"/>
                <a:gd name="T20" fmla="*/ 433 w 628"/>
                <a:gd name="T21" fmla="*/ 216 h 600"/>
                <a:gd name="T22" fmla="*/ 425 w 628"/>
                <a:gd name="T23" fmla="*/ 224 h 600"/>
                <a:gd name="T24" fmla="*/ 384 w 628"/>
                <a:gd name="T25" fmla="*/ 70 h 600"/>
                <a:gd name="T26" fmla="*/ 314 w 628"/>
                <a:gd name="T27" fmla="*/ 140 h 600"/>
                <a:gd name="T28" fmla="*/ 379 w 628"/>
                <a:gd name="T29" fmla="*/ 283 h 600"/>
                <a:gd name="T30" fmla="*/ 379 w 628"/>
                <a:gd name="T31" fmla="*/ 254 h 600"/>
                <a:gd name="T32" fmla="*/ 359 w 628"/>
                <a:gd name="T33" fmla="*/ 154 h 600"/>
                <a:gd name="T34" fmla="*/ 250 w 628"/>
                <a:gd name="T35" fmla="*/ 270 h 600"/>
                <a:gd name="T36" fmla="*/ 314 w 628"/>
                <a:gd name="T37" fmla="*/ 396 h 600"/>
                <a:gd name="T38" fmla="*/ 282 w 628"/>
                <a:gd name="T39" fmla="*/ 400 h 600"/>
                <a:gd name="T40" fmla="*/ 267 w 628"/>
                <a:gd name="T41" fmla="*/ 382 h 600"/>
                <a:gd name="T42" fmla="*/ 257 w 628"/>
                <a:gd name="T43" fmla="*/ 374 h 600"/>
                <a:gd name="T44" fmla="*/ 214 w 628"/>
                <a:gd name="T45" fmla="*/ 356 h 600"/>
                <a:gd name="T46" fmla="*/ 195 w 628"/>
                <a:gd name="T47" fmla="*/ 354 h 600"/>
                <a:gd name="T48" fmla="*/ 0 w 628"/>
                <a:gd name="T49" fmla="*/ 600 h 600"/>
                <a:gd name="T50" fmla="*/ 83 w 628"/>
                <a:gd name="T51" fmla="*/ 454 h 600"/>
                <a:gd name="T52" fmla="*/ 216 w 628"/>
                <a:gd name="T53" fmla="*/ 454 h 600"/>
                <a:gd name="T54" fmla="*/ 301 w 628"/>
                <a:gd name="T55" fmla="*/ 600 h 600"/>
                <a:gd name="T56" fmla="*/ 282 w 628"/>
                <a:gd name="T57" fmla="*/ 400 h 600"/>
                <a:gd name="T58" fmla="*/ 433 w 628"/>
                <a:gd name="T59" fmla="*/ 354 h 600"/>
                <a:gd name="T60" fmla="*/ 413 w 628"/>
                <a:gd name="T61" fmla="*/ 356 h 600"/>
                <a:gd name="T62" fmla="*/ 361 w 628"/>
                <a:gd name="T63" fmla="*/ 382 h 600"/>
                <a:gd name="T64" fmla="*/ 353 w 628"/>
                <a:gd name="T65" fmla="*/ 391 h 600"/>
                <a:gd name="T66" fmla="*/ 389 w 628"/>
                <a:gd name="T67" fmla="*/ 600 h 600"/>
                <a:gd name="T68" fmla="*/ 410 w 628"/>
                <a:gd name="T69" fmla="*/ 600 h 600"/>
                <a:gd name="T70" fmla="*/ 564 w 628"/>
                <a:gd name="T71" fmla="*/ 454 h 600"/>
                <a:gd name="T72" fmla="*/ 628 w 628"/>
                <a:gd name="T73" fmla="*/ 460 h 600"/>
                <a:gd name="T74" fmla="*/ 151 w 628"/>
                <a:gd name="T75" fmla="*/ 340 h 600"/>
                <a:gd name="T76" fmla="*/ 186 w 628"/>
                <a:gd name="T77" fmla="*/ 330 h 600"/>
                <a:gd name="T78" fmla="*/ 196 w 628"/>
                <a:gd name="T79" fmla="*/ 323 h 600"/>
                <a:gd name="T80" fmla="*/ 216 w 628"/>
                <a:gd name="T81" fmla="*/ 295 h 600"/>
                <a:gd name="T82" fmla="*/ 219 w 628"/>
                <a:gd name="T83" fmla="*/ 281 h 600"/>
                <a:gd name="T84" fmla="*/ 219 w 628"/>
                <a:gd name="T85" fmla="*/ 258 h 600"/>
                <a:gd name="T86" fmla="*/ 214 w 628"/>
                <a:gd name="T87" fmla="*/ 241 h 600"/>
                <a:gd name="T88" fmla="*/ 208 w 628"/>
                <a:gd name="T89" fmla="*/ 231 h 600"/>
                <a:gd name="T90" fmla="*/ 195 w 628"/>
                <a:gd name="T91" fmla="*/ 217 h 600"/>
                <a:gd name="T92" fmla="*/ 186 w 628"/>
                <a:gd name="T93" fmla="*/ 210 h 600"/>
                <a:gd name="T94" fmla="*/ 151 w 628"/>
                <a:gd name="T95" fmla="*/ 20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28" h="600">
                  <a:moveTo>
                    <a:pt x="425" y="224"/>
                  </a:moveTo>
                  <a:cubicBezTo>
                    <a:pt x="423" y="226"/>
                    <a:pt x="421" y="229"/>
                    <a:pt x="420" y="231"/>
                  </a:cubicBezTo>
                  <a:cubicBezTo>
                    <a:pt x="419" y="231"/>
                    <a:pt x="419" y="232"/>
                    <a:pt x="419" y="232"/>
                  </a:cubicBezTo>
                  <a:cubicBezTo>
                    <a:pt x="418" y="234"/>
                    <a:pt x="416" y="236"/>
                    <a:pt x="415" y="239"/>
                  </a:cubicBezTo>
                  <a:cubicBezTo>
                    <a:pt x="415" y="240"/>
                    <a:pt x="414" y="240"/>
                    <a:pt x="414" y="241"/>
                  </a:cubicBezTo>
                  <a:cubicBezTo>
                    <a:pt x="413" y="244"/>
                    <a:pt x="412" y="246"/>
                    <a:pt x="411" y="249"/>
                  </a:cubicBezTo>
                  <a:cubicBezTo>
                    <a:pt x="411" y="249"/>
                    <a:pt x="411" y="250"/>
                    <a:pt x="411" y="250"/>
                  </a:cubicBezTo>
                  <a:cubicBezTo>
                    <a:pt x="410" y="253"/>
                    <a:pt x="409" y="255"/>
                    <a:pt x="409" y="258"/>
                  </a:cubicBezTo>
                  <a:cubicBezTo>
                    <a:pt x="409" y="259"/>
                    <a:pt x="409" y="260"/>
                    <a:pt x="408" y="261"/>
                  </a:cubicBezTo>
                  <a:cubicBezTo>
                    <a:pt x="408" y="264"/>
                    <a:pt x="408" y="267"/>
                    <a:pt x="408" y="270"/>
                  </a:cubicBezTo>
                  <a:cubicBezTo>
                    <a:pt x="408" y="274"/>
                    <a:pt x="408" y="278"/>
                    <a:pt x="409" y="281"/>
                  </a:cubicBezTo>
                  <a:cubicBezTo>
                    <a:pt x="409" y="282"/>
                    <a:pt x="409" y="283"/>
                    <a:pt x="409" y="283"/>
                  </a:cubicBezTo>
                  <a:cubicBezTo>
                    <a:pt x="410" y="287"/>
                    <a:pt x="411" y="290"/>
                    <a:pt x="412" y="293"/>
                  </a:cubicBezTo>
                  <a:cubicBezTo>
                    <a:pt x="412" y="294"/>
                    <a:pt x="412" y="294"/>
                    <a:pt x="412" y="295"/>
                  </a:cubicBezTo>
                  <a:cubicBezTo>
                    <a:pt x="414" y="298"/>
                    <a:pt x="415" y="301"/>
                    <a:pt x="417" y="304"/>
                  </a:cubicBezTo>
                  <a:cubicBezTo>
                    <a:pt x="417" y="305"/>
                    <a:pt x="417" y="305"/>
                    <a:pt x="418" y="306"/>
                  </a:cubicBezTo>
                  <a:cubicBezTo>
                    <a:pt x="420" y="309"/>
                    <a:pt x="422" y="312"/>
                    <a:pt x="424" y="315"/>
                  </a:cubicBezTo>
                  <a:cubicBezTo>
                    <a:pt x="424" y="315"/>
                    <a:pt x="424" y="315"/>
                    <a:pt x="424" y="315"/>
                  </a:cubicBezTo>
                  <a:cubicBezTo>
                    <a:pt x="427" y="318"/>
                    <a:pt x="429" y="320"/>
                    <a:pt x="432" y="323"/>
                  </a:cubicBezTo>
                  <a:cubicBezTo>
                    <a:pt x="432" y="323"/>
                    <a:pt x="432" y="323"/>
                    <a:pt x="432" y="323"/>
                  </a:cubicBezTo>
                  <a:cubicBezTo>
                    <a:pt x="435" y="326"/>
                    <a:pt x="438" y="328"/>
                    <a:pt x="441" y="330"/>
                  </a:cubicBezTo>
                  <a:cubicBezTo>
                    <a:pt x="442" y="330"/>
                    <a:pt x="442" y="330"/>
                    <a:pt x="442" y="330"/>
                  </a:cubicBezTo>
                  <a:cubicBezTo>
                    <a:pt x="446" y="332"/>
                    <a:pt x="449" y="334"/>
                    <a:pt x="452" y="335"/>
                  </a:cubicBezTo>
                  <a:cubicBezTo>
                    <a:pt x="453" y="335"/>
                    <a:pt x="453" y="335"/>
                    <a:pt x="453" y="335"/>
                  </a:cubicBezTo>
                  <a:cubicBezTo>
                    <a:pt x="461" y="338"/>
                    <a:pt x="469" y="340"/>
                    <a:pt x="478" y="340"/>
                  </a:cubicBezTo>
                  <a:cubicBezTo>
                    <a:pt x="516" y="340"/>
                    <a:pt x="547" y="309"/>
                    <a:pt x="547" y="270"/>
                  </a:cubicBezTo>
                  <a:cubicBezTo>
                    <a:pt x="547" y="231"/>
                    <a:pt x="516" y="200"/>
                    <a:pt x="478" y="200"/>
                  </a:cubicBezTo>
                  <a:cubicBezTo>
                    <a:pt x="468" y="200"/>
                    <a:pt x="458" y="202"/>
                    <a:pt x="450" y="206"/>
                  </a:cubicBezTo>
                  <a:cubicBezTo>
                    <a:pt x="450" y="206"/>
                    <a:pt x="450" y="206"/>
                    <a:pt x="450" y="206"/>
                  </a:cubicBezTo>
                  <a:cubicBezTo>
                    <a:pt x="449" y="206"/>
                    <a:pt x="449" y="206"/>
                    <a:pt x="449" y="206"/>
                  </a:cubicBezTo>
                  <a:cubicBezTo>
                    <a:pt x="446" y="208"/>
                    <a:pt x="444" y="209"/>
                    <a:pt x="442" y="210"/>
                  </a:cubicBezTo>
                  <a:cubicBezTo>
                    <a:pt x="441" y="210"/>
                    <a:pt x="441" y="211"/>
                    <a:pt x="440" y="211"/>
                  </a:cubicBezTo>
                  <a:cubicBezTo>
                    <a:pt x="438" y="213"/>
                    <a:pt x="435" y="215"/>
                    <a:pt x="433" y="216"/>
                  </a:cubicBezTo>
                  <a:cubicBezTo>
                    <a:pt x="433" y="217"/>
                    <a:pt x="432" y="217"/>
                    <a:pt x="432" y="217"/>
                  </a:cubicBezTo>
                  <a:cubicBezTo>
                    <a:pt x="430" y="219"/>
                    <a:pt x="428" y="221"/>
                    <a:pt x="426" y="223"/>
                  </a:cubicBezTo>
                  <a:cubicBezTo>
                    <a:pt x="426" y="223"/>
                    <a:pt x="425" y="224"/>
                    <a:pt x="425" y="224"/>
                  </a:cubicBezTo>
                  <a:close/>
                  <a:moveTo>
                    <a:pt x="314" y="140"/>
                  </a:moveTo>
                  <a:lnTo>
                    <a:pt x="314" y="140"/>
                  </a:lnTo>
                  <a:cubicBezTo>
                    <a:pt x="353" y="140"/>
                    <a:pt x="384" y="108"/>
                    <a:pt x="384" y="70"/>
                  </a:cubicBezTo>
                  <a:cubicBezTo>
                    <a:pt x="384" y="31"/>
                    <a:pt x="353" y="0"/>
                    <a:pt x="314" y="0"/>
                  </a:cubicBezTo>
                  <a:cubicBezTo>
                    <a:pt x="275" y="0"/>
                    <a:pt x="244" y="31"/>
                    <a:pt x="244" y="70"/>
                  </a:cubicBezTo>
                  <a:cubicBezTo>
                    <a:pt x="244" y="108"/>
                    <a:pt x="275" y="140"/>
                    <a:pt x="314" y="140"/>
                  </a:cubicBezTo>
                  <a:close/>
                  <a:moveTo>
                    <a:pt x="379" y="336"/>
                  </a:moveTo>
                  <a:lnTo>
                    <a:pt x="379" y="336"/>
                  </a:lnTo>
                  <a:lnTo>
                    <a:pt x="379" y="283"/>
                  </a:lnTo>
                  <a:cubicBezTo>
                    <a:pt x="379" y="279"/>
                    <a:pt x="378" y="274"/>
                    <a:pt x="378" y="270"/>
                  </a:cubicBezTo>
                  <a:cubicBezTo>
                    <a:pt x="378" y="266"/>
                    <a:pt x="379" y="262"/>
                    <a:pt x="379" y="257"/>
                  </a:cubicBezTo>
                  <a:lnTo>
                    <a:pt x="379" y="254"/>
                  </a:lnTo>
                  <a:lnTo>
                    <a:pt x="380" y="254"/>
                  </a:lnTo>
                  <a:cubicBezTo>
                    <a:pt x="385" y="223"/>
                    <a:pt x="404" y="197"/>
                    <a:pt x="431" y="183"/>
                  </a:cubicBezTo>
                  <a:cubicBezTo>
                    <a:pt x="412" y="165"/>
                    <a:pt x="387" y="154"/>
                    <a:pt x="359" y="154"/>
                  </a:cubicBezTo>
                  <a:lnTo>
                    <a:pt x="269" y="154"/>
                  </a:lnTo>
                  <a:cubicBezTo>
                    <a:pt x="241" y="154"/>
                    <a:pt x="216" y="165"/>
                    <a:pt x="197" y="183"/>
                  </a:cubicBezTo>
                  <a:cubicBezTo>
                    <a:pt x="228" y="199"/>
                    <a:pt x="250" y="232"/>
                    <a:pt x="250" y="270"/>
                  </a:cubicBezTo>
                  <a:cubicBezTo>
                    <a:pt x="250" y="278"/>
                    <a:pt x="249" y="285"/>
                    <a:pt x="247" y="293"/>
                  </a:cubicBezTo>
                  <a:lnTo>
                    <a:pt x="247" y="335"/>
                  </a:lnTo>
                  <a:cubicBezTo>
                    <a:pt x="276" y="347"/>
                    <a:pt x="299" y="369"/>
                    <a:pt x="314" y="396"/>
                  </a:cubicBezTo>
                  <a:cubicBezTo>
                    <a:pt x="328" y="369"/>
                    <a:pt x="352" y="348"/>
                    <a:pt x="379" y="336"/>
                  </a:cubicBezTo>
                  <a:close/>
                  <a:moveTo>
                    <a:pt x="282" y="400"/>
                  </a:moveTo>
                  <a:lnTo>
                    <a:pt x="282" y="400"/>
                  </a:lnTo>
                  <a:cubicBezTo>
                    <a:pt x="280" y="397"/>
                    <a:pt x="278" y="394"/>
                    <a:pt x="275" y="391"/>
                  </a:cubicBezTo>
                  <a:cubicBezTo>
                    <a:pt x="275" y="390"/>
                    <a:pt x="274" y="390"/>
                    <a:pt x="274" y="390"/>
                  </a:cubicBezTo>
                  <a:cubicBezTo>
                    <a:pt x="272" y="387"/>
                    <a:pt x="270" y="385"/>
                    <a:pt x="267" y="382"/>
                  </a:cubicBezTo>
                  <a:cubicBezTo>
                    <a:pt x="267" y="382"/>
                    <a:pt x="266" y="382"/>
                    <a:pt x="266" y="381"/>
                  </a:cubicBezTo>
                  <a:cubicBezTo>
                    <a:pt x="263" y="379"/>
                    <a:pt x="261" y="377"/>
                    <a:pt x="258" y="375"/>
                  </a:cubicBezTo>
                  <a:cubicBezTo>
                    <a:pt x="257" y="374"/>
                    <a:pt x="257" y="374"/>
                    <a:pt x="257" y="374"/>
                  </a:cubicBezTo>
                  <a:cubicBezTo>
                    <a:pt x="247" y="367"/>
                    <a:pt x="237" y="362"/>
                    <a:pt x="225" y="359"/>
                  </a:cubicBezTo>
                  <a:cubicBezTo>
                    <a:pt x="223" y="358"/>
                    <a:pt x="220" y="357"/>
                    <a:pt x="218" y="357"/>
                  </a:cubicBezTo>
                  <a:cubicBezTo>
                    <a:pt x="217" y="356"/>
                    <a:pt x="215" y="356"/>
                    <a:pt x="214" y="356"/>
                  </a:cubicBezTo>
                  <a:cubicBezTo>
                    <a:pt x="212" y="356"/>
                    <a:pt x="210" y="355"/>
                    <a:pt x="208" y="355"/>
                  </a:cubicBezTo>
                  <a:cubicBezTo>
                    <a:pt x="207" y="355"/>
                    <a:pt x="206" y="355"/>
                    <a:pt x="205" y="355"/>
                  </a:cubicBezTo>
                  <a:cubicBezTo>
                    <a:pt x="202" y="354"/>
                    <a:pt x="199" y="354"/>
                    <a:pt x="195" y="354"/>
                  </a:cubicBezTo>
                  <a:lnTo>
                    <a:pt x="105" y="354"/>
                  </a:lnTo>
                  <a:cubicBezTo>
                    <a:pt x="47" y="354"/>
                    <a:pt x="0" y="401"/>
                    <a:pt x="0" y="460"/>
                  </a:cubicBezTo>
                  <a:lnTo>
                    <a:pt x="0" y="600"/>
                  </a:lnTo>
                  <a:lnTo>
                    <a:pt x="62" y="600"/>
                  </a:lnTo>
                  <a:lnTo>
                    <a:pt x="62" y="454"/>
                  </a:lnTo>
                  <a:lnTo>
                    <a:pt x="83" y="454"/>
                  </a:lnTo>
                  <a:lnTo>
                    <a:pt x="83" y="600"/>
                  </a:lnTo>
                  <a:lnTo>
                    <a:pt x="216" y="600"/>
                  </a:lnTo>
                  <a:lnTo>
                    <a:pt x="216" y="454"/>
                  </a:lnTo>
                  <a:lnTo>
                    <a:pt x="237" y="454"/>
                  </a:lnTo>
                  <a:lnTo>
                    <a:pt x="237" y="600"/>
                  </a:lnTo>
                  <a:lnTo>
                    <a:pt x="301" y="600"/>
                  </a:lnTo>
                  <a:lnTo>
                    <a:pt x="301" y="460"/>
                  </a:lnTo>
                  <a:cubicBezTo>
                    <a:pt x="301" y="437"/>
                    <a:pt x="294" y="417"/>
                    <a:pt x="282" y="400"/>
                  </a:cubicBezTo>
                  <a:cubicBezTo>
                    <a:pt x="282" y="400"/>
                    <a:pt x="282" y="400"/>
                    <a:pt x="282" y="400"/>
                  </a:cubicBezTo>
                  <a:close/>
                  <a:moveTo>
                    <a:pt x="523" y="354"/>
                  </a:moveTo>
                  <a:lnTo>
                    <a:pt x="523" y="354"/>
                  </a:lnTo>
                  <a:lnTo>
                    <a:pt x="433" y="354"/>
                  </a:lnTo>
                  <a:cubicBezTo>
                    <a:pt x="429" y="354"/>
                    <a:pt x="426" y="354"/>
                    <a:pt x="423" y="355"/>
                  </a:cubicBezTo>
                  <a:cubicBezTo>
                    <a:pt x="422" y="355"/>
                    <a:pt x="421" y="355"/>
                    <a:pt x="420" y="355"/>
                  </a:cubicBezTo>
                  <a:cubicBezTo>
                    <a:pt x="418" y="355"/>
                    <a:pt x="415" y="356"/>
                    <a:pt x="413" y="356"/>
                  </a:cubicBezTo>
                  <a:cubicBezTo>
                    <a:pt x="412" y="356"/>
                    <a:pt x="411" y="356"/>
                    <a:pt x="410" y="357"/>
                  </a:cubicBezTo>
                  <a:cubicBezTo>
                    <a:pt x="408" y="357"/>
                    <a:pt x="405" y="358"/>
                    <a:pt x="403" y="358"/>
                  </a:cubicBezTo>
                  <a:cubicBezTo>
                    <a:pt x="387" y="363"/>
                    <a:pt x="373" y="371"/>
                    <a:pt x="361" y="382"/>
                  </a:cubicBezTo>
                  <a:cubicBezTo>
                    <a:pt x="361" y="382"/>
                    <a:pt x="361" y="382"/>
                    <a:pt x="361" y="383"/>
                  </a:cubicBezTo>
                  <a:cubicBezTo>
                    <a:pt x="358" y="385"/>
                    <a:pt x="356" y="388"/>
                    <a:pt x="353" y="390"/>
                  </a:cubicBezTo>
                  <a:cubicBezTo>
                    <a:pt x="353" y="390"/>
                    <a:pt x="353" y="391"/>
                    <a:pt x="353" y="391"/>
                  </a:cubicBezTo>
                  <a:cubicBezTo>
                    <a:pt x="337" y="409"/>
                    <a:pt x="327" y="433"/>
                    <a:pt x="327" y="460"/>
                  </a:cubicBezTo>
                  <a:lnTo>
                    <a:pt x="327" y="600"/>
                  </a:lnTo>
                  <a:lnTo>
                    <a:pt x="389" y="600"/>
                  </a:lnTo>
                  <a:lnTo>
                    <a:pt x="389" y="454"/>
                  </a:lnTo>
                  <a:lnTo>
                    <a:pt x="410" y="454"/>
                  </a:lnTo>
                  <a:lnTo>
                    <a:pt x="410" y="600"/>
                  </a:lnTo>
                  <a:lnTo>
                    <a:pt x="543" y="600"/>
                  </a:lnTo>
                  <a:lnTo>
                    <a:pt x="543" y="454"/>
                  </a:lnTo>
                  <a:lnTo>
                    <a:pt x="564" y="454"/>
                  </a:lnTo>
                  <a:lnTo>
                    <a:pt x="564" y="600"/>
                  </a:lnTo>
                  <a:lnTo>
                    <a:pt x="628" y="600"/>
                  </a:lnTo>
                  <a:lnTo>
                    <a:pt x="628" y="460"/>
                  </a:lnTo>
                  <a:cubicBezTo>
                    <a:pt x="628" y="401"/>
                    <a:pt x="581" y="354"/>
                    <a:pt x="523" y="354"/>
                  </a:cubicBezTo>
                  <a:close/>
                  <a:moveTo>
                    <a:pt x="151" y="340"/>
                  </a:moveTo>
                  <a:lnTo>
                    <a:pt x="151" y="340"/>
                  </a:lnTo>
                  <a:cubicBezTo>
                    <a:pt x="159" y="340"/>
                    <a:pt x="167" y="338"/>
                    <a:pt x="175" y="335"/>
                  </a:cubicBezTo>
                  <a:cubicBezTo>
                    <a:pt x="175" y="335"/>
                    <a:pt x="175" y="335"/>
                    <a:pt x="176" y="335"/>
                  </a:cubicBezTo>
                  <a:cubicBezTo>
                    <a:pt x="179" y="334"/>
                    <a:pt x="183" y="332"/>
                    <a:pt x="186" y="330"/>
                  </a:cubicBezTo>
                  <a:cubicBezTo>
                    <a:pt x="186" y="330"/>
                    <a:pt x="186" y="330"/>
                    <a:pt x="186" y="330"/>
                  </a:cubicBezTo>
                  <a:cubicBezTo>
                    <a:pt x="190" y="328"/>
                    <a:pt x="193" y="326"/>
                    <a:pt x="196" y="323"/>
                  </a:cubicBezTo>
                  <a:cubicBezTo>
                    <a:pt x="196" y="323"/>
                    <a:pt x="196" y="323"/>
                    <a:pt x="196" y="323"/>
                  </a:cubicBezTo>
                  <a:cubicBezTo>
                    <a:pt x="202" y="318"/>
                    <a:pt x="206" y="312"/>
                    <a:pt x="210" y="306"/>
                  </a:cubicBezTo>
                  <a:cubicBezTo>
                    <a:pt x="211" y="305"/>
                    <a:pt x="211" y="305"/>
                    <a:pt x="211" y="304"/>
                  </a:cubicBezTo>
                  <a:cubicBezTo>
                    <a:pt x="213" y="301"/>
                    <a:pt x="214" y="298"/>
                    <a:pt x="216" y="295"/>
                  </a:cubicBezTo>
                  <a:cubicBezTo>
                    <a:pt x="216" y="294"/>
                    <a:pt x="216" y="294"/>
                    <a:pt x="216" y="293"/>
                  </a:cubicBezTo>
                  <a:cubicBezTo>
                    <a:pt x="217" y="290"/>
                    <a:pt x="218" y="287"/>
                    <a:pt x="219" y="283"/>
                  </a:cubicBezTo>
                  <a:cubicBezTo>
                    <a:pt x="219" y="282"/>
                    <a:pt x="219" y="282"/>
                    <a:pt x="219" y="281"/>
                  </a:cubicBezTo>
                  <a:cubicBezTo>
                    <a:pt x="220" y="278"/>
                    <a:pt x="220" y="274"/>
                    <a:pt x="220" y="270"/>
                  </a:cubicBezTo>
                  <a:cubicBezTo>
                    <a:pt x="220" y="267"/>
                    <a:pt x="220" y="264"/>
                    <a:pt x="220" y="261"/>
                  </a:cubicBezTo>
                  <a:cubicBezTo>
                    <a:pt x="219" y="260"/>
                    <a:pt x="219" y="259"/>
                    <a:pt x="219" y="258"/>
                  </a:cubicBezTo>
                  <a:cubicBezTo>
                    <a:pt x="219" y="255"/>
                    <a:pt x="218" y="252"/>
                    <a:pt x="217" y="250"/>
                  </a:cubicBezTo>
                  <a:cubicBezTo>
                    <a:pt x="217" y="249"/>
                    <a:pt x="217" y="249"/>
                    <a:pt x="217" y="249"/>
                  </a:cubicBezTo>
                  <a:cubicBezTo>
                    <a:pt x="216" y="246"/>
                    <a:pt x="215" y="244"/>
                    <a:pt x="214" y="241"/>
                  </a:cubicBezTo>
                  <a:cubicBezTo>
                    <a:pt x="214" y="240"/>
                    <a:pt x="213" y="240"/>
                    <a:pt x="213" y="239"/>
                  </a:cubicBezTo>
                  <a:cubicBezTo>
                    <a:pt x="212" y="236"/>
                    <a:pt x="210" y="234"/>
                    <a:pt x="209" y="231"/>
                  </a:cubicBezTo>
                  <a:lnTo>
                    <a:pt x="208" y="231"/>
                  </a:lnTo>
                  <a:cubicBezTo>
                    <a:pt x="207" y="229"/>
                    <a:pt x="205" y="226"/>
                    <a:pt x="203" y="224"/>
                  </a:cubicBezTo>
                  <a:cubicBezTo>
                    <a:pt x="203" y="224"/>
                    <a:pt x="202" y="223"/>
                    <a:pt x="202" y="223"/>
                  </a:cubicBezTo>
                  <a:cubicBezTo>
                    <a:pt x="200" y="221"/>
                    <a:pt x="198" y="219"/>
                    <a:pt x="195" y="217"/>
                  </a:cubicBezTo>
                  <a:cubicBezTo>
                    <a:pt x="195" y="217"/>
                    <a:pt x="195" y="217"/>
                    <a:pt x="195" y="216"/>
                  </a:cubicBezTo>
                  <a:cubicBezTo>
                    <a:pt x="193" y="215"/>
                    <a:pt x="190" y="213"/>
                    <a:pt x="188" y="211"/>
                  </a:cubicBezTo>
                  <a:cubicBezTo>
                    <a:pt x="187" y="211"/>
                    <a:pt x="187" y="210"/>
                    <a:pt x="186" y="210"/>
                  </a:cubicBezTo>
                  <a:cubicBezTo>
                    <a:pt x="184" y="209"/>
                    <a:pt x="181" y="207"/>
                    <a:pt x="179" y="206"/>
                  </a:cubicBezTo>
                  <a:cubicBezTo>
                    <a:pt x="179" y="206"/>
                    <a:pt x="178" y="206"/>
                    <a:pt x="178" y="206"/>
                  </a:cubicBezTo>
                  <a:cubicBezTo>
                    <a:pt x="170" y="202"/>
                    <a:pt x="160" y="200"/>
                    <a:pt x="151" y="200"/>
                  </a:cubicBezTo>
                  <a:cubicBezTo>
                    <a:pt x="112" y="200"/>
                    <a:pt x="81" y="231"/>
                    <a:pt x="81" y="270"/>
                  </a:cubicBezTo>
                  <a:cubicBezTo>
                    <a:pt x="81" y="309"/>
                    <a:pt x="112" y="340"/>
                    <a:pt x="151" y="340"/>
                  </a:cubicBezTo>
                  <a:close/>
                </a:path>
              </a:pathLst>
            </a:custGeom>
            <a:solidFill>
              <a:schemeClr val="accent2"/>
            </a:solidFill>
            <a:ln>
              <a:noFill/>
            </a:ln>
          </p:spPr>
          <p:txBody>
            <a:bodyPr vert="horz" wrap="square" lIns="91404" tIns="45703" rIns="91404" bIns="45703" numCol="1" anchor="t" anchorCtr="0" compatLnSpc="1"/>
            <a:lstStyle/>
            <a:p>
              <a:endParaRPr lang="zh-CN" altLang="en-US" sz="1800">
                <a:cs typeface="+mn-ea"/>
                <a:sym typeface="+mn-lt"/>
              </a:endParaRPr>
            </a:p>
          </p:txBody>
        </p:sp>
      </p:grpSp>
      <p:sp>
        <p:nvSpPr>
          <p:cNvPr id="26" name="矩形 1"/>
          <p:cNvSpPr>
            <a:spLocks noChangeArrowheads="1"/>
          </p:cNvSpPr>
          <p:nvPr/>
        </p:nvSpPr>
        <p:spPr bwMode="auto">
          <a:xfrm>
            <a:off x="7539145" y="3434775"/>
            <a:ext cx="3198081" cy="1544654"/>
          </a:xfrm>
          <a:prstGeom prst="rect">
            <a:avLst/>
          </a:prstGeom>
        </p:spPr>
        <p:txBody>
          <a:bodyPr wrap="square">
            <a:spAutoFit/>
          </a:bodyPr>
          <a:lstStyle/>
          <a:p>
            <a:pPr marL="285750" indent="-285750">
              <a:lnSpc>
                <a:spcPct val="120000"/>
              </a:lnSpc>
              <a:buFont typeface="Wingdings" panose="05000000000000000000" pitchFamily="2" charset="2"/>
              <a:buChar char="l"/>
            </a:pPr>
            <a:r>
              <a:rPr lang="zh-CN" altLang="en-US" sz="1600">
                <a:solidFill>
                  <a:srgbClr val="404040"/>
                </a:solidFill>
                <a:cs typeface="+mn-ea"/>
                <a:sym typeface="+mn-lt"/>
              </a:rPr>
              <a:t>保证具备必要的安全生产知识</a:t>
            </a:r>
            <a:endParaRPr lang="en-US" altLang="zh-CN" sz="1600">
              <a:solidFill>
                <a:srgbClr val="404040"/>
              </a:solidFill>
              <a:cs typeface="+mn-ea"/>
              <a:sym typeface="+mn-lt"/>
            </a:endParaRPr>
          </a:p>
          <a:p>
            <a:pPr marL="285750" indent="-285750">
              <a:lnSpc>
                <a:spcPct val="120000"/>
              </a:lnSpc>
              <a:buFont typeface="Wingdings" panose="05000000000000000000" pitchFamily="2" charset="2"/>
              <a:buChar char="l"/>
            </a:pPr>
            <a:r>
              <a:rPr lang="zh-CN" altLang="en-US" sz="1600">
                <a:solidFill>
                  <a:srgbClr val="404040"/>
                </a:solidFill>
                <a:cs typeface="+mn-ea"/>
                <a:sym typeface="+mn-lt"/>
              </a:rPr>
              <a:t>熟悉有关安全制度和操作规程</a:t>
            </a:r>
            <a:endParaRPr lang="en-US" altLang="zh-CN" sz="1600">
              <a:solidFill>
                <a:srgbClr val="404040"/>
              </a:solidFill>
              <a:cs typeface="+mn-ea"/>
              <a:sym typeface="+mn-lt"/>
            </a:endParaRPr>
          </a:p>
          <a:p>
            <a:pPr marL="285750" indent="-285750">
              <a:lnSpc>
                <a:spcPct val="120000"/>
              </a:lnSpc>
              <a:buFont typeface="Wingdings" panose="05000000000000000000" pitchFamily="2" charset="2"/>
              <a:buChar char="l"/>
            </a:pPr>
            <a:r>
              <a:rPr lang="zh-CN" altLang="en-US" sz="1600">
                <a:solidFill>
                  <a:srgbClr val="404040"/>
                </a:solidFill>
                <a:cs typeface="+mn-ea"/>
                <a:sym typeface="+mn-lt"/>
              </a:rPr>
              <a:t>掌握本岗位的安全操作技能</a:t>
            </a:r>
            <a:endParaRPr lang="en-US" altLang="zh-CN" sz="1600">
              <a:solidFill>
                <a:srgbClr val="404040"/>
              </a:solidFill>
              <a:cs typeface="+mn-ea"/>
              <a:sym typeface="+mn-lt"/>
            </a:endParaRPr>
          </a:p>
          <a:p>
            <a:pPr marL="285750" indent="-285750">
              <a:lnSpc>
                <a:spcPct val="120000"/>
              </a:lnSpc>
              <a:buFont typeface="Wingdings" panose="05000000000000000000" pitchFamily="2" charset="2"/>
              <a:buChar char="l"/>
            </a:pPr>
            <a:r>
              <a:rPr lang="zh-CN" altLang="en-US" sz="1600">
                <a:solidFill>
                  <a:srgbClr val="404040"/>
                </a:solidFill>
                <a:cs typeface="+mn-ea"/>
                <a:sym typeface="+mn-lt"/>
              </a:rPr>
              <a:t>了解事故应急措施，知悉权利和义务</a:t>
            </a:r>
          </a:p>
        </p:txBody>
      </p:sp>
      <p:pic>
        <p:nvPicPr>
          <p:cNvPr id="37" name="图片 25"/>
          <p:cNvPicPr>
            <a:picLocks noChangeAspect="1"/>
          </p:cNvPicPr>
          <p:nvPr/>
        </p:nvPicPr>
        <p:blipFill rotWithShape="1">
          <a:blip r:embed="rId3" cstate="screen">
            <a:extLst>
              <a:ext uri="{28A0092B-C50C-407E-A947-70E740481C1C}">
                <a14:useLocalDpi xmlns:a14="http://schemas.microsoft.com/office/drawing/2010/main" val="0"/>
              </a:ext>
            </a:extLst>
          </a:blip>
          <a:srcRect/>
          <a:stretch>
            <a:fillRect/>
          </a:stretch>
        </p:blipFill>
        <p:spPr bwMode="auto">
          <a:xfrm>
            <a:off x="777880" y="2950279"/>
            <a:ext cx="2787667" cy="2321187"/>
          </a:xfrm>
          <a:prstGeom prst="rect">
            <a:avLst/>
          </a:prstGeom>
          <a:noFill/>
          <a:ln w="9525">
            <a:solidFill>
              <a:schemeClr val="accent1">
                <a:lumMod val="40000"/>
                <a:lumOff val="60000"/>
              </a:schemeClr>
            </a:solidFill>
            <a:miter lim="800000"/>
            <a:headEnd/>
            <a:tailEnd/>
          </a:ln>
        </p:spPr>
      </p:pic>
      <p:grpSp>
        <p:nvGrpSpPr>
          <p:cNvPr id="42" name="组合 41"/>
          <p:cNvGrpSpPr/>
          <p:nvPr/>
        </p:nvGrpSpPr>
        <p:grpSpPr>
          <a:xfrm>
            <a:off x="4288454" y="2254767"/>
            <a:ext cx="2621860" cy="787523"/>
            <a:chOff x="4290128" y="2254308"/>
            <a:chExt cx="2622884" cy="787831"/>
          </a:xfrm>
        </p:grpSpPr>
        <p:grpSp>
          <p:nvGrpSpPr>
            <p:cNvPr id="30" name="组合 29"/>
            <p:cNvGrpSpPr/>
            <p:nvPr/>
          </p:nvGrpSpPr>
          <p:grpSpPr>
            <a:xfrm>
              <a:off x="4290128" y="2676394"/>
              <a:ext cx="2622884" cy="360040"/>
              <a:chOff x="3980088" y="2132856"/>
              <a:chExt cx="2622884" cy="360040"/>
            </a:xfrm>
          </p:grpSpPr>
          <p:cxnSp>
            <p:nvCxnSpPr>
              <p:cNvPr id="9" name="直接连接符 8"/>
              <p:cNvCxnSpPr/>
              <p:nvPr/>
            </p:nvCxnSpPr>
            <p:spPr bwMode="auto">
              <a:xfrm>
                <a:off x="3980088" y="2132856"/>
                <a:ext cx="0" cy="36004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直接连接符 26"/>
              <p:cNvCxnSpPr/>
              <p:nvPr/>
            </p:nvCxnSpPr>
            <p:spPr bwMode="auto">
              <a:xfrm>
                <a:off x="6602972" y="2132856"/>
                <a:ext cx="0" cy="360040"/>
              </a:xfrm>
              <a:prstGeom prst="line">
                <a:avLst/>
              </a:prstGeom>
              <a:solidFill>
                <a:schemeClr val="accent1"/>
              </a:solidFill>
              <a:ln w="952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直接连接符 27"/>
              <p:cNvCxnSpPr/>
              <p:nvPr/>
            </p:nvCxnSpPr>
            <p:spPr bwMode="auto">
              <a:xfrm flipH="1">
                <a:off x="3980088" y="2132856"/>
                <a:ext cx="2622884"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8" name="矩形 6"/>
            <p:cNvSpPr>
              <a:spLocks noChangeArrowheads="1"/>
            </p:cNvSpPr>
            <p:nvPr/>
          </p:nvSpPr>
          <p:spPr bwMode="auto">
            <a:xfrm>
              <a:off x="5091099" y="2254308"/>
              <a:ext cx="1020944" cy="787831"/>
            </a:xfrm>
            <a:prstGeom prst="rect">
              <a:avLst/>
            </a:prstGeom>
            <a:noFill/>
            <a:ln w="9525">
              <a:noFill/>
              <a:miter lim="800000"/>
            </a:ln>
          </p:spPr>
          <p:txBody>
            <a:bodyPr wrap="square">
              <a:spAutoFit/>
            </a:bodyPr>
            <a:lstStyle/>
            <a:p>
              <a:pPr algn="ctr" eaLnBrk="0" hangingPunct="0">
                <a:lnSpc>
                  <a:spcPct val="150000"/>
                </a:lnSpc>
              </a:pPr>
              <a:r>
                <a:rPr lang="zh-CN" altLang="en-US" sz="1600" b="1">
                  <a:solidFill>
                    <a:schemeClr val="bg1"/>
                  </a:solidFill>
                  <a:cs typeface="+mn-ea"/>
                  <a:sym typeface="+mn-lt"/>
                </a:rPr>
                <a:t>培训合格</a:t>
              </a:r>
              <a:endParaRPr lang="en-US" altLang="zh-CN" sz="1600" b="1">
                <a:solidFill>
                  <a:schemeClr val="bg1"/>
                </a:solidFill>
                <a:cs typeface="+mn-ea"/>
                <a:sym typeface="+mn-lt"/>
              </a:endParaRPr>
            </a:p>
            <a:p>
              <a:pPr algn="ctr" eaLnBrk="0" hangingPunct="0">
                <a:lnSpc>
                  <a:spcPct val="150000"/>
                </a:lnSpc>
              </a:pPr>
              <a:r>
                <a:rPr lang="zh-CN" altLang="en-US" sz="1600" b="1">
                  <a:solidFill>
                    <a:schemeClr val="bg1"/>
                  </a:solidFill>
                  <a:cs typeface="+mn-ea"/>
                  <a:sym typeface="+mn-lt"/>
                </a:rPr>
                <a:t>上岗作业</a:t>
              </a:r>
            </a:p>
          </p:txBody>
        </p:sp>
      </p:grpSp>
      <p:grpSp>
        <p:nvGrpSpPr>
          <p:cNvPr id="43" name="组合 42"/>
          <p:cNvGrpSpPr/>
          <p:nvPr/>
        </p:nvGrpSpPr>
        <p:grpSpPr>
          <a:xfrm>
            <a:off x="4288454" y="5032977"/>
            <a:ext cx="2621860" cy="787523"/>
            <a:chOff x="4290128" y="5033602"/>
            <a:chExt cx="2622884" cy="787830"/>
          </a:xfrm>
        </p:grpSpPr>
        <p:grpSp>
          <p:nvGrpSpPr>
            <p:cNvPr id="31" name="组合 30"/>
            <p:cNvGrpSpPr/>
            <p:nvPr/>
          </p:nvGrpSpPr>
          <p:grpSpPr>
            <a:xfrm flipV="1">
              <a:off x="4290128" y="5114910"/>
              <a:ext cx="2622884" cy="360040"/>
              <a:chOff x="3980088" y="2132856"/>
              <a:chExt cx="2622884" cy="360040"/>
            </a:xfrm>
          </p:grpSpPr>
          <p:cxnSp>
            <p:nvCxnSpPr>
              <p:cNvPr id="32" name="直接连接符 31"/>
              <p:cNvCxnSpPr/>
              <p:nvPr/>
            </p:nvCxnSpPr>
            <p:spPr bwMode="auto">
              <a:xfrm>
                <a:off x="3980088" y="2132856"/>
                <a:ext cx="0" cy="360040"/>
              </a:xfrm>
              <a:prstGeom prst="line">
                <a:avLst/>
              </a:prstGeom>
              <a:solidFill>
                <a:schemeClr val="accent1"/>
              </a:solidFill>
              <a:ln w="952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直接连接符 32"/>
              <p:cNvCxnSpPr/>
              <p:nvPr/>
            </p:nvCxnSpPr>
            <p:spPr bwMode="auto">
              <a:xfrm>
                <a:off x="6602972" y="2132856"/>
                <a:ext cx="0" cy="36004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直接连接符 33"/>
              <p:cNvCxnSpPr/>
              <p:nvPr/>
            </p:nvCxnSpPr>
            <p:spPr bwMode="auto">
              <a:xfrm flipH="1">
                <a:off x="3980088" y="2132856"/>
                <a:ext cx="2622884"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9" name="矩形 6"/>
            <p:cNvSpPr>
              <a:spLocks noChangeArrowheads="1"/>
            </p:cNvSpPr>
            <p:nvPr/>
          </p:nvSpPr>
          <p:spPr bwMode="auto">
            <a:xfrm>
              <a:off x="4946720" y="5033602"/>
              <a:ext cx="1309702" cy="787830"/>
            </a:xfrm>
            <a:prstGeom prst="rect">
              <a:avLst/>
            </a:prstGeom>
            <a:noFill/>
            <a:ln w="9525">
              <a:noFill/>
              <a:miter lim="800000"/>
            </a:ln>
          </p:spPr>
          <p:txBody>
            <a:bodyPr wrap="square">
              <a:spAutoFit/>
            </a:bodyPr>
            <a:lstStyle/>
            <a:p>
              <a:pPr algn="ctr" eaLnBrk="0" hangingPunct="0">
                <a:lnSpc>
                  <a:spcPct val="150000"/>
                </a:lnSpc>
              </a:pPr>
              <a:r>
                <a:rPr lang="zh-CN" altLang="en-US" sz="1600" b="1">
                  <a:solidFill>
                    <a:schemeClr val="bg1"/>
                  </a:solidFill>
                  <a:cs typeface="+mn-ea"/>
                  <a:sym typeface="+mn-lt"/>
                </a:rPr>
                <a:t>培训不合格</a:t>
              </a:r>
              <a:endParaRPr lang="en-US" altLang="zh-CN" sz="1600" b="1">
                <a:solidFill>
                  <a:schemeClr val="bg1"/>
                </a:solidFill>
                <a:cs typeface="+mn-ea"/>
                <a:sym typeface="+mn-lt"/>
              </a:endParaRPr>
            </a:p>
            <a:p>
              <a:pPr algn="ctr" eaLnBrk="0" hangingPunct="0">
                <a:lnSpc>
                  <a:spcPct val="150000"/>
                </a:lnSpc>
              </a:pPr>
              <a:r>
                <a:rPr lang="zh-CN" altLang="en-US" sz="1600" b="1">
                  <a:solidFill>
                    <a:schemeClr val="bg1"/>
                  </a:solidFill>
                  <a:cs typeface="+mn-ea"/>
                  <a:sym typeface="+mn-lt"/>
                </a:rPr>
                <a:t>不得上岗</a:t>
              </a:r>
            </a:p>
          </p:txBody>
        </p:sp>
      </p:grpSp>
      <p:grpSp>
        <p:nvGrpSpPr>
          <p:cNvPr id="41" name="组合 40"/>
          <p:cNvGrpSpPr/>
          <p:nvPr/>
        </p:nvGrpSpPr>
        <p:grpSpPr>
          <a:xfrm>
            <a:off x="4966321" y="3650960"/>
            <a:ext cx="1624896" cy="381494"/>
            <a:chOff x="4968261" y="3651051"/>
            <a:chExt cx="1625531" cy="381644"/>
          </a:xfrm>
        </p:grpSpPr>
        <p:cxnSp>
          <p:nvCxnSpPr>
            <p:cNvPr id="36" name="直接连接符 35"/>
            <p:cNvCxnSpPr/>
            <p:nvPr/>
          </p:nvCxnSpPr>
          <p:spPr bwMode="auto">
            <a:xfrm>
              <a:off x="4968261" y="4032695"/>
              <a:ext cx="1625531" cy="0"/>
            </a:xfrm>
            <a:prstGeom prst="line">
              <a:avLst/>
            </a:prstGeom>
            <a:solidFill>
              <a:schemeClr val="accent1"/>
            </a:solidFill>
            <a:ln w="952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0" name="矩形 6"/>
            <p:cNvSpPr>
              <a:spLocks noChangeArrowheads="1"/>
            </p:cNvSpPr>
            <p:nvPr/>
          </p:nvSpPr>
          <p:spPr bwMode="auto">
            <a:xfrm>
              <a:off x="5006965" y="3651051"/>
              <a:ext cx="1401455" cy="338687"/>
            </a:xfrm>
            <a:prstGeom prst="rect">
              <a:avLst/>
            </a:prstGeom>
            <a:noFill/>
            <a:ln w="9525">
              <a:noFill/>
              <a:miter lim="800000"/>
            </a:ln>
          </p:spPr>
          <p:txBody>
            <a:bodyPr wrap="square">
              <a:spAutoFit/>
            </a:bodyPr>
            <a:lstStyle/>
            <a:p>
              <a:pPr algn="ctr" eaLnBrk="0" hangingPunct="0"/>
              <a:r>
                <a:rPr lang="zh-CN" altLang="en-US" sz="1600" b="1">
                  <a:solidFill>
                    <a:schemeClr val="bg1"/>
                  </a:solidFill>
                  <a:cs typeface="+mn-ea"/>
                  <a:sym typeface="+mn-lt"/>
                </a:rPr>
                <a:t>安全培训</a:t>
              </a:r>
            </a:p>
          </p:txBody>
        </p:sp>
      </p:grpSp>
      <p:sp>
        <p:nvSpPr>
          <p:cNvPr id="35" name="文本框 34"/>
          <p:cNvSpPr txBox="1"/>
          <p:nvPr/>
        </p:nvSpPr>
        <p:spPr>
          <a:xfrm>
            <a:off x="1469201" y="249141"/>
            <a:ext cx="5110280" cy="584775"/>
          </a:xfrm>
          <a:prstGeom prst="rect">
            <a:avLst/>
          </a:prstGeom>
          <a:noFill/>
        </p:spPr>
        <p:txBody>
          <a:bodyPr wrap="square" rtlCol="0">
            <a:spAutoFit/>
          </a:bodyPr>
          <a:lstStyle>
            <a:defPPr>
              <a:defRPr lang="zh-CN"/>
            </a:defPPr>
            <a:lvl1pPr algn="ctr">
              <a:defRPr sz="2800" b="1">
                <a:latin typeface="+mj-ea"/>
                <a:ea typeface="+mj-ea"/>
              </a:defRPr>
            </a:lvl1pPr>
          </a:lstStyle>
          <a:p>
            <a:pPr algn="l"/>
            <a:r>
              <a:rPr lang="zh-CN" altLang="en-US" sz="3200" dirty="0">
                <a:latin typeface="+mn-lt"/>
                <a:ea typeface="+mn-ea"/>
                <a:cs typeface="+mn-ea"/>
                <a:sym typeface="+mn-lt"/>
              </a:rPr>
              <a:t>国家相关法律法规</a:t>
            </a:r>
          </a:p>
        </p:txBody>
      </p:sp>
    </p:spTree>
  </p:cSld>
  <p:clrMapOvr>
    <a:masterClrMapping/>
  </p:clrMapOvr>
  <mc:AlternateContent xmlns:mc="http://schemas.openxmlformats.org/markup-compatibility/2006" xmlns:p14="http://schemas.microsoft.com/office/powerpoint/2010/main">
    <mc:Choice Requires="p14">
      <p:transition p14:dur="0" advTm="4607"/>
    </mc:Choice>
    <mc:Fallback xmlns="">
      <p:transition advTm="4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90"/>
                                          </p:val>
                                        </p:tav>
                                        <p:tav tm="100000">
                                          <p:val>
                                            <p:fltVal val="0"/>
                                          </p:val>
                                        </p:tav>
                                      </p:tavLst>
                                    </p:anim>
                                    <p:animEffect transition="in" filter="fade">
                                      <p:cBhvr>
                                        <p:cTn id="10" dur="500"/>
                                        <p:tgtEl>
                                          <p:spTgt spid="6"/>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wipe(left)">
                                      <p:cBhvr>
                                        <p:cTn id="14" dur="500"/>
                                        <p:tgtEl>
                                          <p:spTgt spid="41"/>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par>
                          <p:cTn id="19" fill="hold">
                            <p:stCondLst>
                              <p:cond delay="1500"/>
                            </p:stCondLst>
                            <p:childTnLst>
                              <p:par>
                                <p:cTn id="20" presetID="22" presetClass="entr" presetSubtype="2" fill="hold" grpId="0" nodeType="after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right)">
                                      <p:cBhvr>
                                        <p:cTn id="22" dur="500"/>
                                        <p:tgtEl>
                                          <p:spTgt spid="26"/>
                                        </p:tgtEl>
                                      </p:cBhvr>
                                    </p:animEffect>
                                  </p:childTnLst>
                                </p:cTn>
                              </p:par>
                            </p:childTnLst>
                          </p:cTn>
                        </p:par>
                        <p:par>
                          <p:cTn id="23" fill="hold">
                            <p:stCondLst>
                              <p:cond delay="2000"/>
                            </p:stCondLst>
                            <p:childTnLst>
                              <p:par>
                                <p:cTn id="24" presetID="22" presetClass="entr" presetSubtype="8" fill="hold" nodeType="after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wipe(left)">
                                      <p:cBhvr>
                                        <p:cTn id="26" dur="500"/>
                                        <p:tgtEl>
                                          <p:spTgt spid="42"/>
                                        </p:tgtEl>
                                      </p:cBhvr>
                                    </p:animEffect>
                                  </p:childTnLst>
                                </p:cTn>
                              </p:par>
                            </p:childTnLst>
                          </p:cTn>
                        </p:par>
                        <p:par>
                          <p:cTn id="27" fill="hold">
                            <p:stCondLst>
                              <p:cond delay="2500"/>
                            </p:stCondLst>
                            <p:childTnLst>
                              <p:par>
                                <p:cTn id="28" presetID="22" presetClass="entr" presetSubtype="2" fill="hold" nodeType="after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wipe(right)">
                                      <p:cBhvr>
                                        <p:cTn id="30" dur="500"/>
                                        <p:tgtEl>
                                          <p:spTgt spid="43"/>
                                        </p:tgtEl>
                                      </p:cBhvr>
                                    </p:animEffect>
                                  </p:childTnLst>
                                </p:cTn>
                              </p:par>
                            </p:childTnLst>
                          </p:cTn>
                        </p:par>
                        <p:par>
                          <p:cTn id="31" fill="hold">
                            <p:stCondLst>
                              <p:cond delay="3000"/>
                            </p:stCondLst>
                            <p:childTnLst>
                              <p:par>
                                <p:cTn id="32" presetID="10" presetClass="entr" presetSubtype="0" fill="hold" nodeType="afterEffect">
                                  <p:stCondLst>
                                    <p:cond delay="0"/>
                                  </p:stCondLst>
                                  <p:childTnLst>
                                    <p:set>
                                      <p:cBhvr>
                                        <p:cTn id="33" dur="1" fill="hold">
                                          <p:stCondLst>
                                            <p:cond delay="0"/>
                                          </p:stCondLst>
                                        </p:cTn>
                                        <p:tgtEl>
                                          <p:spTgt spid="37"/>
                                        </p:tgtEl>
                                        <p:attrNameLst>
                                          <p:attrName>style.visibility</p:attrName>
                                        </p:attrNameLst>
                                      </p:cBhvr>
                                      <p:to>
                                        <p:strVal val="visible"/>
                                      </p:to>
                                    </p:set>
                                    <p:anim calcmode="lin" valueType="num">
                                      <p:cBhvr>
                                        <p:cTn id="34" dur="500" fill="hold"/>
                                        <p:tgtEl>
                                          <p:spTgt spid="37"/>
                                        </p:tgtEl>
                                        <p:attrNameLst>
                                          <p:attrName>ppt_w</p:attrName>
                                        </p:attrNameLst>
                                      </p:cBhvr>
                                      <p:tavLst>
                                        <p:tav tm="0">
                                          <p:val>
                                            <p:fltVal val="0"/>
                                          </p:val>
                                        </p:tav>
                                        <p:tav tm="100000">
                                          <p:val>
                                            <p:strVal val="#ppt_w"/>
                                          </p:val>
                                        </p:tav>
                                      </p:tavLst>
                                    </p:anim>
                                    <p:anim calcmode="lin" valueType="num">
                                      <p:cBhvr>
                                        <p:cTn id="35" dur="500" fill="hold"/>
                                        <p:tgtEl>
                                          <p:spTgt spid="37"/>
                                        </p:tgtEl>
                                        <p:attrNameLst>
                                          <p:attrName>ppt_h</p:attrName>
                                        </p:attrNameLst>
                                      </p:cBhvr>
                                      <p:tavLst>
                                        <p:tav tm="0">
                                          <p:val>
                                            <p:fltVal val="0"/>
                                          </p:val>
                                        </p:tav>
                                        <p:tav tm="100000">
                                          <p:val>
                                            <p:strVal val="#ppt_h"/>
                                          </p:val>
                                        </p:tav>
                                      </p:tavLst>
                                    </p:anim>
                                    <p:animEffect transition="in" filter="fade">
                                      <p:cBhvr>
                                        <p:cTn id="3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p:nvPr/>
        </p:nvSpPr>
        <p:spPr>
          <a:xfrm>
            <a:off x="811447" y="892283"/>
            <a:ext cx="5110280" cy="461537"/>
          </a:xfrm>
          <a:prstGeom prst="rect">
            <a:avLst/>
          </a:prstGeom>
          <a:noFill/>
        </p:spPr>
        <p:txBody>
          <a:bodyPr wrap="square" rtlCol="0">
            <a:spAutoFit/>
          </a:bodyPr>
          <a:lstStyle>
            <a:defPPr>
              <a:defRPr lang="zh-CN"/>
            </a:defPPr>
            <a:lvl1pPr algn="ctr">
              <a:defRPr sz="2800" b="1">
                <a:latin typeface="+mj-ea"/>
                <a:ea typeface="+mj-ea"/>
              </a:defRPr>
            </a:lvl1pPr>
          </a:lstStyle>
          <a:p>
            <a:pPr algn="l"/>
            <a:r>
              <a:rPr lang="en-US" altLang="zh-CN" sz="2400" b="0">
                <a:latin typeface="+mn-lt"/>
                <a:ea typeface="+mn-ea"/>
                <a:cs typeface="+mn-ea"/>
                <a:sym typeface="+mn-lt"/>
              </a:rPr>
              <a:t>1</a:t>
            </a:r>
            <a:r>
              <a:rPr lang="zh-CN" altLang="en-US" sz="2400" b="0">
                <a:latin typeface="+mn-lt"/>
                <a:ea typeface="+mn-ea"/>
                <a:cs typeface="+mn-ea"/>
                <a:sym typeface="+mn-lt"/>
              </a:rPr>
              <a:t>、中华人民共和国安全生产法</a:t>
            </a:r>
          </a:p>
        </p:txBody>
      </p:sp>
      <p:sp>
        <p:nvSpPr>
          <p:cNvPr id="22" name="矩形 13"/>
          <p:cNvSpPr>
            <a:spLocks noChangeArrowheads="1"/>
          </p:cNvSpPr>
          <p:nvPr/>
        </p:nvSpPr>
        <p:spPr bwMode="auto">
          <a:xfrm>
            <a:off x="2236594" y="1491813"/>
            <a:ext cx="2236510" cy="399981"/>
          </a:xfrm>
          <a:prstGeom prst="rect">
            <a:avLst/>
          </a:prstGeom>
          <a:noFill/>
          <a:ln w="9525">
            <a:noFill/>
            <a:miter lim="800000"/>
          </a:ln>
        </p:spPr>
        <p:txBody>
          <a:bodyPr wrap="none">
            <a:spAutoFit/>
          </a:bodyPr>
          <a:lstStyle/>
          <a:p>
            <a:pPr eaLnBrk="0" hangingPunct="0"/>
            <a:r>
              <a:rPr lang="zh-CN" altLang="en-US" sz="2000" b="1">
                <a:solidFill>
                  <a:srgbClr val="2C2D34"/>
                </a:solidFill>
                <a:cs typeface="+mn-ea"/>
                <a:sym typeface="+mn-lt"/>
              </a:rPr>
              <a:t>从业人员遵守规程</a:t>
            </a:r>
          </a:p>
        </p:txBody>
      </p:sp>
      <p:grpSp>
        <p:nvGrpSpPr>
          <p:cNvPr id="60" name="组合 59"/>
          <p:cNvGrpSpPr/>
          <p:nvPr/>
        </p:nvGrpSpPr>
        <p:grpSpPr>
          <a:xfrm>
            <a:off x="811447" y="2238698"/>
            <a:ext cx="1733221" cy="1733222"/>
            <a:chOff x="811763" y="2238233"/>
            <a:chExt cx="1733898" cy="1733898"/>
          </a:xfrm>
          <a:solidFill>
            <a:srgbClr val="0070C0"/>
          </a:solidFill>
        </p:grpSpPr>
        <p:sp>
          <p:nvSpPr>
            <p:cNvPr id="9" name="椭圆 8"/>
            <p:cNvSpPr/>
            <p:nvPr/>
          </p:nvSpPr>
          <p:spPr bwMode="auto">
            <a:xfrm>
              <a:off x="811763" y="2238233"/>
              <a:ext cx="1733898" cy="1733898"/>
            </a:xfrm>
            <a:prstGeom prst="ellipse">
              <a:avLst/>
            </a:prstGeom>
            <a:grp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04" tIns="45703" rIns="91404" bIns="45703" numCol="1" spcCol="0" rtlCol="0" fromWordArt="0" anchor="t" anchorCtr="0" forceAA="0" compatLnSpc="1">
              <a:noAutofit/>
            </a:bodyPr>
            <a:lstStyle/>
            <a:p>
              <a:pPr algn="ctr"/>
              <a:endParaRPr lang="zh-CN" altLang="en-US" sz="2400">
                <a:solidFill>
                  <a:schemeClr val="accent2"/>
                </a:solidFill>
                <a:cs typeface="+mn-ea"/>
                <a:sym typeface="+mn-lt"/>
              </a:endParaRPr>
            </a:p>
          </p:txBody>
        </p:sp>
        <p:sp>
          <p:nvSpPr>
            <p:cNvPr id="8" name="Freeform 5"/>
            <p:cNvSpPr>
              <a:spLocks noEditPoints="1"/>
            </p:cNvSpPr>
            <p:nvPr/>
          </p:nvSpPr>
          <p:spPr bwMode="auto">
            <a:xfrm>
              <a:off x="1408028" y="2477364"/>
              <a:ext cx="598192" cy="518264"/>
            </a:xfrm>
            <a:custGeom>
              <a:avLst/>
              <a:gdLst>
                <a:gd name="T0" fmla="*/ 1725 w 1784"/>
                <a:gd name="T1" fmla="*/ 1427 h 1546"/>
                <a:gd name="T2" fmla="*/ 1665 w 1784"/>
                <a:gd name="T3" fmla="*/ 1427 h 1546"/>
                <a:gd name="T4" fmla="*/ 1665 w 1784"/>
                <a:gd name="T5" fmla="*/ 595 h 1546"/>
                <a:gd name="T6" fmla="*/ 1427 w 1784"/>
                <a:gd name="T7" fmla="*/ 357 h 1546"/>
                <a:gd name="T8" fmla="*/ 1071 w 1784"/>
                <a:gd name="T9" fmla="*/ 357 h 1546"/>
                <a:gd name="T10" fmla="*/ 1071 w 1784"/>
                <a:gd name="T11" fmla="*/ 1368 h 1546"/>
                <a:gd name="T12" fmla="*/ 1011 w 1784"/>
                <a:gd name="T13" fmla="*/ 1427 h 1546"/>
                <a:gd name="T14" fmla="*/ 952 w 1784"/>
                <a:gd name="T15" fmla="*/ 1368 h 1546"/>
                <a:gd name="T16" fmla="*/ 952 w 1784"/>
                <a:gd name="T17" fmla="*/ 238 h 1546"/>
                <a:gd name="T18" fmla="*/ 714 w 1784"/>
                <a:gd name="T19" fmla="*/ 0 h 1546"/>
                <a:gd name="T20" fmla="*/ 357 w 1784"/>
                <a:gd name="T21" fmla="*/ 0 h 1546"/>
                <a:gd name="T22" fmla="*/ 119 w 1784"/>
                <a:gd name="T23" fmla="*/ 238 h 1546"/>
                <a:gd name="T24" fmla="*/ 119 w 1784"/>
                <a:gd name="T25" fmla="*/ 1427 h 1546"/>
                <a:gd name="T26" fmla="*/ 59 w 1784"/>
                <a:gd name="T27" fmla="*/ 1427 h 1546"/>
                <a:gd name="T28" fmla="*/ 0 w 1784"/>
                <a:gd name="T29" fmla="*/ 1487 h 1546"/>
                <a:gd name="T30" fmla="*/ 59 w 1784"/>
                <a:gd name="T31" fmla="*/ 1546 h 1546"/>
                <a:gd name="T32" fmla="*/ 1725 w 1784"/>
                <a:gd name="T33" fmla="*/ 1546 h 1546"/>
                <a:gd name="T34" fmla="*/ 1784 w 1784"/>
                <a:gd name="T35" fmla="*/ 1487 h 1546"/>
                <a:gd name="T36" fmla="*/ 1725 w 1784"/>
                <a:gd name="T37" fmla="*/ 1427 h 1546"/>
                <a:gd name="T38" fmla="*/ 654 w 1784"/>
                <a:gd name="T39" fmla="*/ 1190 h 1546"/>
                <a:gd name="T40" fmla="*/ 416 w 1784"/>
                <a:gd name="T41" fmla="*/ 1190 h 1546"/>
                <a:gd name="T42" fmla="*/ 357 w 1784"/>
                <a:gd name="T43" fmla="*/ 1130 h 1546"/>
                <a:gd name="T44" fmla="*/ 416 w 1784"/>
                <a:gd name="T45" fmla="*/ 1071 h 1546"/>
                <a:gd name="T46" fmla="*/ 654 w 1784"/>
                <a:gd name="T47" fmla="*/ 1071 h 1546"/>
                <a:gd name="T48" fmla="*/ 714 w 1784"/>
                <a:gd name="T49" fmla="*/ 1130 h 1546"/>
                <a:gd name="T50" fmla="*/ 654 w 1784"/>
                <a:gd name="T51" fmla="*/ 1190 h 1546"/>
                <a:gd name="T52" fmla="*/ 654 w 1784"/>
                <a:gd name="T53" fmla="*/ 833 h 1546"/>
                <a:gd name="T54" fmla="*/ 416 w 1784"/>
                <a:gd name="T55" fmla="*/ 833 h 1546"/>
                <a:gd name="T56" fmla="*/ 357 w 1784"/>
                <a:gd name="T57" fmla="*/ 773 h 1546"/>
                <a:gd name="T58" fmla="*/ 416 w 1784"/>
                <a:gd name="T59" fmla="*/ 714 h 1546"/>
                <a:gd name="T60" fmla="*/ 654 w 1784"/>
                <a:gd name="T61" fmla="*/ 714 h 1546"/>
                <a:gd name="T62" fmla="*/ 714 w 1784"/>
                <a:gd name="T63" fmla="*/ 773 h 1546"/>
                <a:gd name="T64" fmla="*/ 654 w 1784"/>
                <a:gd name="T65" fmla="*/ 833 h 1546"/>
                <a:gd name="T66" fmla="*/ 654 w 1784"/>
                <a:gd name="T67" fmla="*/ 476 h 1546"/>
                <a:gd name="T68" fmla="*/ 416 w 1784"/>
                <a:gd name="T69" fmla="*/ 476 h 1546"/>
                <a:gd name="T70" fmla="*/ 357 w 1784"/>
                <a:gd name="T71" fmla="*/ 416 h 1546"/>
                <a:gd name="T72" fmla="*/ 416 w 1784"/>
                <a:gd name="T73" fmla="*/ 357 h 1546"/>
                <a:gd name="T74" fmla="*/ 654 w 1784"/>
                <a:gd name="T75" fmla="*/ 357 h 1546"/>
                <a:gd name="T76" fmla="*/ 714 w 1784"/>
                <a:gd name="T77" fmla="*/ 416 h 1546"/>
                <a:gd name="T78" fmla="*/ 654 w 1784"/>
                <a:gd name="T79" fmla="*/ 476 h 1546"/>
                <a:gd name="T80" fmla="*/ 1487 w 1784"/>
                <a:gd name="T81" fmla="*/ 1190 h 1546"/>
                <a:gd name="T82" fmla="*/ 1249 w 1784"/>
                <a:gd name="T83" fmla="*/ 1190 h 1546"/>
                <a:gd name="T84" fmla="*/ 1190 w 1784"/>
                <a:gd name="T85" fmla="*/ 1130 h 1546"/>
                <a:gd name="T86" fmla="*/ 1249 w 1784"/>
                <a:gd name="T87" fmla="*/ 1071 h 1546"/>
                <a:gd name="T88" fmla="*/ 1487 w 1784"/>
                <a:gd name="T89" fmla="*/ 1071 h 1546"/>
                <a:gd name="T90" fmla="*/ 1546 w 1784"/>
                <a:gd name="T91" fmla="*/ 1130 h 1546"/>
                <a:gd name="T92" fmla="*/ 1487 w 1784"/>
                <a:gd name="T93" fmla="*/ 1190 h 1546"/>
                <a:gd name="T94" fmla="*/ 1487 w 1784"/>
                <a:gd name="T95" fmla="*/ 833 h 1546"/>
                <a:gd name="T96" fmla="*/ 1249 w 1784"/>
                <a:gd name="T97" fmla="*/ 833 h 1546"/>
                <a:gd name="T98" fmla="*/ 1190 w 1784"/>
                <a:gd name="T99" fmla="*/ 773 h 1546"/>
                <a:gd name="T100" fmla="*/ 1249 w 1784"/>
                <a:gd name="T101" fmla="*/ 714 h 1546"/>
                <a:gd name="T102" fmla="*/ 1487 w 1784"/>
                <a:gd name="T103" fmla="*/ 714 h 1546"/>
                <a:gd name="T104" fmla="*/ 1546 w 1784"/>
                <a:gd name="T105" fmla="*/ 773 h 1546"/>
                <a:gd name="T106" fmla="*/ 1487 w 1784"/>
                <a:gd name="T107" fmla="*/ 833 h 1546"/>
                <a:gd name="T108" fmla="*/ 1487 w 1784"/>
                <a:gd name="T109" fmla="*/ 833 h 1546"/>
                <a:gd name="T110" fmla="*/ 1487 w 1784"/>
                <a:gd name="T111" fmla="*/ 833 h 1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84" h="1546">
                  <a:moveTo>
                    <a:pt x="1725" y="1427"/>
                  </a:moveTo>
                  <a:cubicBezTo>
                    <a:pt x="1665" y="1427"/>
                    <a:pt x="1665" y="1427"/>
                    <a:pt x="1665" y="1427"/>
                  </a:cubicBezTo>
                  <a:cubicBezTo>
                    <a:pt x="1665" y="595"/>
                    <a:pt x="1665" y="595"/>
                    <a:pt x="1665" y="595"/>
                  </a:cubicBezTo>
                  <a:cubicBezTo>
                    <a:pt x="1665" y="464"/>
                    <a:pt x="1558" y="357"/>
                    <a:pt x="1427" y="357"/>
                  </a:cubicBezTo>
                  <a:cubicBezTo>
                    <a:pt x="1071" y="357"/>
                    <a:pt x="1071" y="357"/>
                    <a:pt x="1071" y="357"/>
                  </a:cubicBezTo>
                  <a:cubicBezTo>
                    <a:pt x="1071" y="1368"/>
                    <a:pt x="1071" y="1368"/>
                    <a:pt x="1071" y="1368"/>
                  </a:cubicBezTo>
                  <a:cubicBezTo>
                    <a:pt x="1071" y="1401"/>
                    <a:pt x="1044" y="1427"/>
                    <a:pt x="1011" y="1427"/>
                  </a:cubicBezTo>
                  <a:cubicBezTo>
                    <a:pt x="978" y="1427"/>
                    <a:pt x="952" y="1401"/>
                    <a:pt x="952" y="1368"/>
                  </a:cubicBezTo>
                  <a:cubicBezTo>
                    <a:pt x="952" y="238"/>
                    <a:pt x="952" y="238"/>
                    <a:pt x="952" y="238"/>
                  </a:cubicBezTo>
                  <a:cubicBezTo>
                    <a:pt x="952" y="107"/>
                    <a:pt x="845" y="0"/>
                    <a:pt x="714" y="0"/>
                  </a:cubicBezTo>
                  <a:cubicBezTo>
                    <a:pt x="357" y="0"/>
                    <a:pt x="357" y="0"/>
                    <a:pt x="357" y="0"/>
                  </a:cubicBezTo>
                  <a:cubicBezTo>
                    <a:pt x="226" y="0"/>
                    <a:pt x="119" y="107"/>
                    <a:pt x="119" y="238"/>
                  </a:cubicBezTo>
                  <a:cubicBezTo>
                    <a:pt x="119" y="1427"/>
                    <a:pt x="119" y="1427"/>
                    <a:pt x="119" y="1427"/>
                  </a:cubicBezTo>
                  <a:cubicBezTo>
                    <a:pt x="59" y="1427"/>
                    <a:pt x="59" y="1427"/>
                    <a:pt x="59" y="1427"/>
                  </a:cubicBezTo>
                  <a:cubicBezTo>
                    <a:pt x="26" y="1427"/>
                    <a:pt x="0" y="1454"/>
                    <a:pt x="0" y="1487"/>
                  </a:cubicBezTo>
                  <a:cubicBezTo>
                    <a:pt x="0" y="1520"/>
                    <a:pt x="26" y="1546"/>
                    <a:pt x="59" y="1546"/>
                  </a:cubicBezTo>
                  <a:cubicBezTo>
                    <a:pt x="1725" y="1546"/>
                    <a:pt x="1725" y="1546"/>
                    <a:pt x="1725" y="1546"/>
                  </a:cubicBezTo>
                  <a:cubicBezTo>
                    <a:pt x="1758" y="1546"/>
                    <a:pt x="1784" y="1520"/>
                    <a:pt x="1784" y="1487"/>
                  </a:cubicBezTo>
                  <a:cubicBezTo>
                    <a:pt x="1784" y="1454"/>
                    <a:pt x="1758" y="1427"/>
                    <a:pt x="1725" y="1427"/>
                  </a:cubicBezTo>
                  <a:close/>
                  <a:moveTo>
                    <a:pt x="654" y="1190"/>
                  </a:moveTo>
                  <a:cubicBezTo>
                    <a:pt x="416" y="1190"/>
                    <a:pt x="416" y="1190"/>
                    <a:pt x="416" y="1190"/>
                  </a:cubicBezTo>
                  <a:cubicBezTo>
                    <a:pt x="383" y="1190"/>
                    <a:pt x="357" y="1163"/>
                    <a:pt x="357" y="1130"/>
                  </a:cubicBezTo>
                  <a:cubicBezTo>
                    <a:pt x="357" y="1097"/>
                    <a:pt x="383" y="1071"/>
                    <a:pt x="416" y="1071"/>
                  </a:cubicBezTo>
                  <a:cubicBezTo>
                    <a:pt x="654" y="1071"/>
                    <a:pt x="654" y="1071"/>
                    <a:pt x="654" y="1071"/>
                  </a:cubicBezTo>
                  <a:cubicBezTo>
                    <a:pt x="688" y="1071"/>
                    <a:pt x="714" y="1097"/>
                    <a:pt x="714" y="1130"/>
                  </a:cubicBezTo>
                  <a:cubicBezTo>
                    <a:pt x="714" y="1163"/>
                    <a:pt x="688" y="1190"/>
                    <a:pt x="654" y="1190"/>
                  </a:cubicBezTo>
                  <a:close/>
                  <a:moveTo>
                    <a:pt x="654" y="833"/>
                  </a:moveTo>
                  <a:cubicBezTo>
                    <a:pt x="416" y="833"/>
                    <a:pt x="416" y="833"/>
                    <a:pt x="416" y="833"/>
                  </a:cubicBezTo>
                  <a:cubicBezTo>
                    <a:pt x="383" y="833"/>
                    <a:pt x="357" y="807"/>
                    <a:pt x="357" y="773"/>
                  </a:cubicBezTo>
                  <a:cubicBezTo>
                    <a:pt x="357" y="740"/>
                    <a:pt x="383" y="714"/>
                    <a:pt x="416" y="714"/>
                  </a:cubicBezTo>
                  <a:cubicBezTo>
                    <a:pt x="654" y="714"/>
                    <a:pt x="654" y="714"/>
                    <a:pt x="654" y="714"/>
                  </a:cubicBezTo>
                  <a:cubicBezTo>
                    <a:pt x="688" y="714"/>
                    <a:pt x="714" y="740"/>
                    <a:pt x="714" y="773"/>
                  </a:cubicBezTo>
                  <a:cubicBezTo>
                    <a:pt x="714" y="807"/>
                    <a:pt x="688" y="833"/>
                    <a:pt x="654" y="833"/>
                  </a:cubicBezTo>
                  <a:close/>
                  <a:moveTo>
                    <a:pt x="654" y="476"/>
                  </a:moveTo>
                  <a:cubicBezTo>
                    <a:pt x="416" y="476"/>
                    <a:pt x="416" y="476"/>
                    <a:pt x="416" y="476"/>
                  </a:cubicBezTo>
                  <a:cubicBezTo>
                    <a:pt x="383" y="476"/>
                    <a:pt x="357" y="450"/>
                    <a:pt x="357" y="416"/>
                  </a:cubicBezTo>
                  <a:cubicBezTo>
                    <a:pt x="357" y="383"/>
                    <a:pt x="383" y="357"/>
                    <a:pt x="416" y="357"/>
                  </a:cubicBezTo>
                  <a:cubicBezTo>
                    <a:pt x="654" y="357"/>
                    <a:pt x="654" y="357"/>
                    <a:pt x="654" y="357"/>
                  </a:cubicBezTo>
                  <a:cubicBezTo>
                    <a:pt x="688" y="357"/>
                    <a:pt x="714" y="383"/>
                    <a:pt x="714" y="416"/>
                  </a:cubicBezTo>
                  <a:cubicBezTo>
                    <a:pt x="714" y="450"/>
                    <a:pt x="688" y="476"/>
                    <a:pt x="654" y="476"/>
                  </a:cubicBezTo>
                  <a:close/>
                  <a:moveTo>
                    <a:pt x="1487" y="1190"/>
                  </a:moveTo>
                  <a:cubicBezTo>
                    <a:pt x="1249" y="1190"/>
                    <a:pt x="1249" y="1190"/>
                    <a:pt x="1249" y="1190"/>
                  </a:cubicBezTo>
                  <a:cubicBezTo>
                    <a:pt x="1216" y="1190"/>
                    <a:pt x="1190" y="1163"/>
                    <a:pt x="1190" y="1130"/>
                  </a:cubicBezTo>
                  <a:cubicBezTo>
                    <a:pt x="1190" y="1097"/>
                    <a:pt x="1216" y="1071"/>
                    <a:pt x="1249" y="1071"/>
                  </a:cubicBezTo>
                  <a:cubicBezTo>
                    <a:pt x="1487" y="1071"/>
                    <a:pt x="1487" y="1071"/>
                    <a:pt x="1487" y="1071"/>
                  </a:cubicBezTo>
                  <a:cubicBezTo>
                    <a:pt x="1520" y="1071"/>
                    <a:pt x="1546" y="1097"/>
                    <a:pt x="1546" y="1130"/>
                  </a:cubicBezTo>
                  <a:cubicBezTo>
                    <a:pt x="1546" y="1163"/>
                    <a:pt x="1520" y="1190"/>
                    <a:pt x="1487" y="1190"/>
                  </a:cubicBezTo>
                  <a:close/>
                  <a:moveTo>
                    <a:pt x="1487" y="833"/>
                  </a:moveTo>
                  <a:cubicBezTo>
                    <a:pt x="1249" y="833"/>
                    <a:pt x="1249" y="833"/>
                    <a:pt x="1249" y="833"/>
                  </a:cubicBezTo>
                  <a:cubicBezTo>
                    <a:pt x="1216" y="833"/>
                    <a:pt x="1190" y="807"/>
                    <a:pt x="1190" y="773"/>
                  </a:cubicBezTo>
                  <a:cubicBezTo>
                    <a:pt x="1190" y="740"/>
                    <a:pt x="1216" y="714"/>
                    <a:pt x="1249" y="714"/>
                  </a:cubicBezTo>
                  <a:cubicBezTo>
                    <a:pt x="1487" y="714"/>
                    <a:pt x="1487" y="714"/>
                    <a:pt x="1487" y="714"/>
                  </a:cubicBezTo>
                  <a:cubicBezTo>
                    <a:pt x="1520" y="714"/>
                    <a:pt x="1546" y="740"/>
                    <a:pt x="1546" y="773"/>
                  </a:cubicBezTo>
                  <a:cubicBezTo>
                    <a:pt x="1546" y="807"/>
                    <a:pt x="1520" y="833"/>
                    <a:pt x="1487" y="833"/>
                  </a:cubicBezTo>
                  <a:close/>
                  <a:moveTo>
                    <a:pt x="1487" y="833"/>
                  </a:moveTo>
                  <a:cubicBezTo>
                    <a:pt x="1487" y="833"/>
                    <a:pt x="1487" y="833"/>
                    <a:pt x="1487" y="833"/>
                  </a:cubicBezTo>
                </a:path>
              </a:pathLst>
            </a:custGeom>
            <a:grpFill/>
            <a:ln>
              <a:noFill/>
            </a:ln>
          </p:spPr>
          <p:txBody>
            <a:bodyPr vert="horz" wrap="square" lIns="91404" tIns="45703" rIns="91404" bIns="45703" numCol="1" anchor="t" anchorCtr="0" compatLnSpc="1"/>
            <a:lstStyle/>
            <a:p>
              <a:endParaRPr lang="zh-CN" altLang="en-US" sz="1800">
                <a:cs typeface="+mn-ea"/>
                <a:sym typeface="+mn-lt"/>
              </a:endParaRPr>
            </a:p>
          </p:txBody>
        </p:sp>
        <p:sp>
          <p:nvSpPr>
            <p:cNvPr id="26" name="矩形 6"/>
            <p:cNvSpPr>
              <a:spLocks noChangeArrowheads="1"/>
            </p:cNvSpPr>
            <p:nvPr/>
          </p:nvSpPr>
          <p:spPr bwMode="auto">
            <a:xfrm>
              <a:off x="1081760" y="2760569"/>
              <a:ext cx="1217761" cy="707906"/>
            </a:xfrm>
            <a:prstGeom prst="rect">
              <a:avLst/>
            </a:prstGeom>
            <a:grpFill/>
            <a:ln w="9525">
              <a:noFill/>
              <a:miter lim="800000"/>
            </a:ln>
          </p:spPr>
          <p:txBody>
            <a:bodyPr wrap="square">
              <a:spAutoFit/>
            </a:bodyPr>
            <a:lstStyle/>
            <a:p>
              <a:pPr algn="ctr" eaLnBrk="0" hangingPunct="0"/>
              <a:r>
                <a:rPr lang="zh-CN" altLang="en-US" sz="2000" b="1" dirty="0">
                  <a:solidFill>
                    <a:schemeClr val="bg1"/>
                  </a:solidFill>
                  <a:cs typeface="+mn-ea"/>
                  <a:sym typeface="+mn-lt"/>
                </a:rPr>
                <a:t>生产经营单位</a:t>
              </a:r>
            </a:p>
          </p:txBody>
        </p:sp>
      </p:grpSp>
      <p:grpSp>
        <p:nvGrpSpPr>
          <p:cNvPr id="61" name="组合 60"/>
          <p:cNvGrpSpPr/>
          <p:nvPr/>
        </p:nvGrpSpPr>
        <p:grpSpPr>
          <a:xfrm>
            <a:off x="4447655" y="2268187"/>
            <a:ext cx="1814221" cy="1814221"/>
            <a:chOff x="4449392" y="2267733"/>
            <a:chExt cx="1814930" cy="1814930"/>
          </a:xfrm>
          <a:solidFill>
            <a:srgbClr val="0070C0"/>
          </a:solidFill>
        </p:grpSpPr>
        <p:sp>
          <p:nvSpPr>
            <p:cNvPr id="32" name="椭圆 31"/>
            <p:cNvSpPr/>
            <p:nvPr/>
          </p:nvSpPr>
          <p:spPr bwMode="auto">
            <a:xfrm>
              <a:off x="4449392" y="2267733"/>
              <a:ext cx="1814930" cy="1814930"/>
            </a:xfrm>
            <a:prstGeom prst="ellipse">
              <a:avLst/>
            </a:prstGeom>
            <a:grp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04" tIns="45703" rIns="91404" bIns="45703" numCol="1" spcCol="0" rtlCol="0" fromWordArt="0" anchor="t" anchorCtr="0" forceAA="0" compatLnSpc="1">
              <a:noAutofit/>
            </a:bodyPr>
            <a:lstStyle/>
            <a:p>
              <a:pPr algn="ctr"/>
              <a:endParaRPr lang="zh-CN" altLang="en-US" sz="2400">
                <a:solidFill>
                  <a:schemeClr val="accent2"/>
                </a:solidFill>
                <a:cs typeface="+mn-ea"/>
                <a:sym typeface="+mn-lt"/>
              </a:endParaRPr>
            </a:p>
          </p:txBody>
        </p:sp>
        <p:sp>
          <p:nvSpPr>
            <p:cNvPr id="33" name="Freeform 48"/>
            <p:cNvSpPr>
              <a:spLocks noEditPoints="1"/>
            </p:cNvSpPr>
            <p:nvPr/>
          </p:nvSpPr>
          <p:spPr bwMode="auto">
            <a:xfrm>
              <a:off x="5089840" y="2323748"/>
              <a:ext cx="573981" cy="549414"/>
            </a:xfrm>
            <a:custGeom>
              <a:avLst/>
              <a:gdLst>
                <a:gd name="T0" fmla="*/ 419 w 628"/>
                <a:gd name="T1" fmla="*/ 232 h 600"/>
                <a:gd name="T2" fmla="*/ 411 w 628"/>
                <a:gd name="T3" fmla="*/ 249 h 600"/>
                <a:gd name="T4" fmla="*/ 408 w 628"/>
                <a:gd name="T5" fmla="*/ 261 h 600"/>
                <a:gd name="T6" fmla="*/ 409 w 628"/>
                <a:gd name="T7" fmla="*/ 283 h 600"/>
                <a:gd name="T8" fmla="*/ 417 w 628"/>
                <a:gd name="T9" fmla="*/ 304 h 600"/>
                <a:gd name="T10" fmla="*/ 424 w 628"/>
                <a:gd name="T11" fmla="*/ 315 h 600"/>
                <a:gd name="T12" fmla="*/ 441 w 628"/>
                <a:gd name="T13" fmla="*/ 330 h 600"/>
                <a:gd name="T14" fmla="*/ 453 w 628"/>
                <a:gd name="T15" fmla="*/ 335 h 600"/>
                <a:gd name="T16" fmla="*/ 478 w 628"/>
                <a:gd name="T17" fmla="*/ 200 h 600"/>
                <a:gd name="T18" fmla="*/ 449 w 628"/>
                <a:gd name="T19" fmla="*/ 206 h 600"/>
                <a:gd name="T20" fmla="*/ 433 w 628"/>
                <a:gd name="T21" fmla="*/ 216 h 600"/>
                <a:gd name="T22" fmla="*/ 425 w 628"/>
                <a:gd name="T23" fmla="*/ 224 h 600"/>
                <a:gd name="T24" fmla="*/ 384 w 628"/>
                <a:gd name="T25" fmla="*/ 70 h 600"/>
                <a:gd name="T26" fmla="*/ 314 w 628"/>
                <a:gd name="T27" fmla="*/ 140 h 600"/>
                <a:gd name="T28" fmla="*/ 379 w 628"/>
                <a:gd name="T29" fmla="*/ 283 h 600"/>
                <a:gd name="T30" fmla="*/ 379 w 628"/>
                <a:gd name="T31" fmla="*/ 254 h 600"/>
                <a:gd name="T32" fmla="*/ 359 w 628"/>
                <a:gd name="T33" fmla="*/ 154 h 600"/>
                <a:gd name="T34" fmla="*/ 250 w 628"/>
                <a:gd name="T35" fmla="*/ 270 h 600"/>
                <a:gd name="T36" fmla="*/ 314 w 628"/>
                <a:gd name="T37" fmla="*/ 396 h 600"/>
                <a:gd name="T38" fmla="*/ 282 w 628"/>
                <a:gd name="T39" fmla="*/ 400 h 600"/>
                <a:gd name="T40" fmla="*/ 267 w 628"/>
                <a:gd name="T41" fmla="*/ 382 h 600"/>
                <a:gd name="T42" fmla="*/ 257 w 628"/>
                <a:gd name="T43" fmla="*/ 374 h 600"/>
                <a:gd name="T44" fmla="*/ 214 w 628"/>
                <a:gd name="T45" fmla="*/ 356 h 600"/>
                <a:gd name="T46" fmla="*/ 195 w 628"/>
                <a:gd name="T47" fmla="*/ 354 h 600"/>
                <a:gd name="T48" fmla="*/ 0 w 628"/>
                <a:gd name="T49" fmla="*/ 600 h 600"/>
                <a:gd name="T50" fmla="*/ 83 w 628"/>
                <a:gd name="T51" fmla="*/ 454 h 600"/>
                <a:gd name="T52" fmla="*/ 216 w 628"/>
                <a:gd name="T53" fmla="*/ 454 h 600"/>
                <a:gd name="T54" fmla="*/ 301 w 628"/>
                <a:gd name="T55" fmla="*/ 600 h 600"/>
                <a:gd name="T56" fmla="*/ 282 w 628"/>
                <a:gd name="T57" fmla="*/ 400 h 600"/>
                <a:gd name="T58" fmla="*/ 433 w 628"/>
                <a:gd name="T59" fmla="*/ 354 h 600"/>
                <a:gd name="T60" fmla="*/ 413 w 628"/>
                <a:gd name="T61" fmla="*/ 356 h 600"/>
                <a:gd name="T62" fmla="*/ 361 w 628"/>
                <a:gd name="T63" fmla="*/ 382 h 600"/>
                <a:gd name="T64" fmla="*/ 353 w 628"/>
                <a:gd name="T65" fmla="*/ 391 h 600"/>
                <a:gd name="T66" fmla="*/ 389 w 628"/>
                <a:gd name="T67" fmla="*/ 600 h 600"/>
                <a:gd name="T68" fmla="*/ 410 w 628"/>
                <a:gd name="T69" fmla="*/ 600 h 600"/>
                <a:gd name="T70" fmla="*/ 564 w 628"/>
                <a:gd name="T71" fmla="*/ 454 h 600"/>
                <a:gd name="T72" fmla="*/ 628 w 628"/>
                <a:gd name="T73" fmla="*/ 460 h 600"/>
                <a:gd name="T74" fmla="*/ 151 w 628"/>
                <a:gd name="T75" fmla="*/ 340 h 600"/>
                <a:gd name="T76" fmla="*/ 186 w 628"/>
                <a:gd name="T77" fmla="*/ 330 h 600"/>
                <a:gd name="T78" fmla="*/ 196 w 628"/>
                <a:gd name="T79" fmla="*/ 323 h 600"/>
                <a:gd name="T80" fmla="*/ 216 w 628"/>
                <a:gd name="T81" fmla="*/ 295 h 600"/>
                <a:gd name="T82" fmla="*/ 219 w 628"/>
                <a:gd name="T83" fmla="*/ 281 h 600"/>
                <a:gd name="T84" fmla="*/ 219 w 628"/>
                <a:gd name="T85" fmla="*/ 258 h 600"/>
                <a:gd name="T86" fmla="*/ 214 w 628"/>
                <a:gd name="T87" fmla="*/ 241 h 600"/>
                <a:gd name="T88" fmla="*/ 208 w 628"/>
                <a:gd name="T89" fmla="*/ 231 h 600"/>
                <a:gd name="T90" fmla="*/ 195 w 628"/>
                <a:gd name="T91" fmla="*/ 217 h 600"/>
                <a:gd name="T92" fmla="*/ 186 w 628"/>
                <a:gd name="T93" fmla="*/ 210 h 600"/>
                <a:gd name="T94" fmla="*/ 151 w 628"/>
                <a:gd name="T95" fmla="*/ 20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28" h="600">
                  <a:moveTo>
                    <a:pt x="425" y="224"/>
                  </a:moveTo>
                  <a:cubicBezTo>
                    <a:pt x="423" y="226"/>
                    <a:pt x="421" y="229"/>
                    <a:pt x="420" y="231"/>
                  </a:cubicBezTo>
                  <a:cubicBezTo>
                    <a:pt x="419" y="231"/>
                    <a:pt x="419" y="232"/>
                    <a:pt x="419" y="232"/>
                  </a:cubicBezTo>
                  <a:cubicBezTo>
                    <a:pt x="418" y="234"/>
                    <a:pt x="416" y="236"/>
                    <a:pt x="415" y="239"/>
                  </a:cubicBezTo>
                  <a:cubicBezTo>
                    <a:pt x="415" y="240"/>
                    <a:pt x="414" y="240"/>
                    <a:pt x="414" y="241"/>
                  </a:cubicBezTo>
                  <a:cubicBezTo>
                    <a:pt x="413" y="244"/>
                    <a:pt x="412" y="246"/>
                    <a:pt x="411" y="249"/>
                  </a:cubicBezTo>
                  <a:cubicBezTo>
                    <a:pt x="411" y="249"/>
                    <a:pt x="411" y="250"/>
                    <a:pt x="411" y="250"/>
                  </a:cubicBezTo>
                  <a:cubicBezTo>
                    <a:pt x="410" y="253"/>
                    <a:pt x="409" y="255"/>
                    <a:pt x="409" y="258"/>
                  </a:cubicBezTo>
                  <a:cubicBezTo>
                    <a:pt x="409" y="259"/>
                    <a:pt x="409" y="260"/>
                    <a:pt x="408" y="261"/>
                  </a:cubicBezTo>
                  <a:cubicBezTo>
                    <a:pt x="408" y="264"/>
                    <a:pt x="408" y="267"/>
                    <a:pt x="408" y="270"/>
                  </a:cubicBezTo>
                  <a:cubicBezTo>
                    <a:pt x="408" y="274"/>
                    <a:pt x="408" y="278"/>
                    <a:pt x="409" y="281"/>
                  </a:cubicBezTo>
                  <a:cubicBezTo>
                    <a:pt x="409" y="282"/>
                    <a:pt x="409" y="283"/>
                    <a:pt x="409" y="283"/>
                  </a:cubicBezTo>
                  <a:cubicBezTo>
                    <a:pt x="410" y="287"/>
                    <a:pt x="411" y="290"/>
                    <a:pt x="412" y="293"/>
                  </a:cubicBezTo>
                  <a:cubicBezTo>
                    <a:pt x="412" y="294"/>
                    <a:pt x="412" y="294"/>
                    <a:pt x="412" y="295"/>
                  </a:cubicBezTo>
                  <a:cubicBezTo>
                    <a:pt x="414" y="298"/>
                    <a:pt x="415" y="301"/>
                    <a:pt x="417" y="304"/>
                  </a:cubicBezTo>
                  <a:cubicBezTo>
                    <a:pt x="417" y="305"/>
                    <a:pt x="417" y="305"/>
                    <a:pt x="418" y="306"/>
                  </a:cubicBezTo>
                  <a:cubicBezTo>
                    <a:pt x="420" y="309"/>
                    <a:pt x="422" y="312"/>
                    <a:pt x="424" y="315"/>
                  </a:cubicBezTo>
                  <a:cubicBezTo>
                    <a:pt x="424" y="315"/>
                    <a:pt x="424" y="315"/>
                    <a:pt x="424" y="315"/>
                  </a:cubicBezTo>
                  <a:cubicBezTo>
                    <a:pt x="427" y="318"/>
                    <a:pt x="429" y="320"/>
                    <a:pt x="432" y="323"/>
                  </a:cubicBezTo>
                  <a:cubicBezTo>
                    <a:pt x="432" y="323"/>
                    <a:pt x="432" y="323"/>
                    <a:pt x="432" y="323"/>
                  </a:cubicBezTo>
                  <a:cubicBezTo>
                    <a:pt x="435" y="326"/>
                    <a:pt x="438" y="328"/>
                    <a:pt x="441" y="330"/>
                  </a:cubicBezTo>
                  <a:cubicBezTo>
                    <a:pt x="442" y="330"/>
                    <a:pt x="442" y="330"/>
                    <a:pt x="442" y="330"/>
                  </a:cubicBezTo>
                  <a:cubicBezTo>
                    <a:pt x="446" y="332"/>
                    <a:pt x="449" y="334"/>
                    <a:pt x="452" y="335"/>
                  </a:cubicBezTo>
                  <a:cubicBezTo>
                    <a:pt x="453" y="335"/>
                    <a:pt x="453" y="335"/>
                    <a:pt x="453" y="335"/>
                  </a:cubicBezTo>
                  <a:cubicBezTo>
                    <a:pt x="461" y="338"/>
                    <a:pt x="469" y="340"/>
                    <a:pt x="478" y="340"/>
                  </a:cubicBezTo>
                  <a:cubicBezTo>
                    <a:pt x="516" y="340"/>
                    <a:pt x="547" y="309"/>
                    <a:pt x="547" y="270"/>
                  </a:cubicBezTo>
                  <a:cubicBezTo>
                    <a:pt x="547" y="231"/>
                    <a:pt x="516" y="200"/>
                    <a:pt x="478" y="200"/>
                  </a:cubicBezTo>
                  <a:cubicBezTo>
                    <a:pt x="468" y="200"/>
                    <a:pt x="458" y="202"/>
                    <a:pt x="450" y="206"/>
                  </a:cubicBezTo>
                  <a:cubicBezTo>
                    <a:pt x="450" y="206"/>
                    <a:pt x="450" y="206"/>
                    <a:pt x="450" y="206"/>
                  </a:cubicBezTo>
                  <a:cubicBezTo>
                    <a:pt x="449" y="206"/>
                    <a:pt x="449" y="206"/>
                    <a:pt x="449" y="206"/>
                  </a:cubicBezTo>
                  <a:cubicBezTo>
                    <a:pt x="446" y="208"/>
                    <a:pt x="444" y="209"/>
                    <a:pt x="442" y="210"/>
                  </a:cubicBezTo>
                  <a:cubicBezTo>
                    <a:pt x="441" y="210"/>
                    <a:pt x="441" y="211"/>
                    <a:pt x="440" y="211"/>
                  </a:cubicBezTo>
                  <a:cubicBezTo>
                    <a:pt x="438" y="213"/>
                    <a:pt x="435" y="215"/>
                    <a:pt x="433" y="216"/>
                  </a:cubicBezTo>
                  <a:cubicBezTo>
                    <a:pt x="433" y="217"/>
                    <a:pt x="432" y="217"/>
                    <a:pt x="432" y="217"/>
                  </a:cubicBezTo>
                  <a:cubicBezTo>
                    <a:pt x="430" y="219"/>
                    <a:pt x="428" y="221"/>
                    <a:pt x="426" y="223"/>
                  </a:cubicBezTo>
                  <a:cubicBezTo>
                    <a:pt x="426" y="223"/>
                    <a:pt x="425" y="224"/>
                    <a:pt x="425" y="224"/>
                  </a:cubicBezTo>
                  <a:close/>
                  <a:moveTo>
                    <a:pt x="314" y="140"/>
                  </a:moveTo>
                  <a:lnTo>
                    <a:pt x="314" y="140"/>
                  </a:lnTo>
                  <a:cubicBezTo>
                    <a:pt x="353" y="140"/>
                    <a:pt x="384" y="108"/>
                    <a:pt x="384" y="70"/>
                  </a:cubicBezTo>
                  <a:cubicBezTo>
                    <a:pt x="384" y="31"/>
                    <a:pt x="353" y="0"/>
                    <a:pt x="314" y="0"/>
                  </a:cubicBezTo>
                  <a:cubicBezTo>
                    <a:pt x="275" y="0"/>
                    <a:pt x="244" y="31"/>
                    <a:pt x="244" y="70"/>
                  </a:cubicBezTo>
                  <a:cubicBezTo>
                    <a:pt x="244" y="108"/>
                    <a:pt x="275" y="140"/>
                    <a:pt x="314" y="140"/>
                  </a:cubicBezTo>
                  <a:close/>
                  <a:moveTo>
                    <a:pt x="379" y="336"/>
                  </a:moveTo>
                  <a:lnTo>
                    <a:pt x="379" y="336"/>
                  </a:lnTo>
                  <a:lnTo>
                    <a:pt x="379" y="283"/>
                  </a:lnTo>
                  <a:cubicBezTo>
                    <a:pt x="379" y="279"/>
                    <a:pt x="378" y="274"/>
                    <a:pt x="378" y="270"/>
                  </a:cubicBezTo>
                  <a:cubicBezTo>
                    <a:pt x="378" y="266"/>
                    <a:pt x="379" y="262"/>
                    <a:pt x="379" y="257"/>
                  </a:cubicBezTo>
                  <a:lnTo>
                    <a:pt x="379" y="254"/>
                  </a:lnTo>
                  <a:lnTo>
                    <a:pt x="380" y="254"/>
                  </a:lnTo>
                  <a:cubicBezTo>
                    <a:pt x="385" y="223"/>
                    <a:pt x="404" y="197"/>
                    <a:pt x="431" y="183"/>
                  </a:cubicBezTo>
                  <a:cubicBezTo>
                    <a:pt x="412" y="165"/>
                    <a:pt x="387" y="154"/>
                    <a:pt x="359" y="154"/>
                  </a:cubicBezTo>
                  <a:lnTo>
                    <a:pt x="269" y="154"/>
                  </a:lnTo>
                  <a:cubicBezTo>
                    <a:pt x="241" y="154"/>
                    <a:pt x="216" y="165"/>
                    <a:pt x="197" y="183"/>
                  </a:cubicBezTo>
                  <a:cubicBezTo>
                    <a:pt x="228" y="199"/>
                    <a:pt x="250" y="232"/>
                    <a:pt x="250" y="270"/>
                  </a:cubicBezTo>
                  <a:cubicBezTo>
                    <a:pt x="250" y="278"/>
                    <a:pt x="249" y="285"/>
                    <a:pt x="247" y="293"/>
                  </a:cubicBezTo>
                  <a:lnTo>
                    <a:pt x="247" y="335"/>
                  </a:lnTo>
                  <a:cubicBezTo>
                    <a:pt x="276" y="347"/>
                    <a:pt x="299" y="369"/>
                    <a:pt x="314" y="396"/>
                  </a:cubicBezTo>
                  <a:cubicBezTo>
                    <a:pt x="328" y="369"/>
                    <a:pt x="352" y="348"/>
                    <a:pt x="379" y="336"/>
                  </a:cubicBezTo>
                  <a:close/>
                  <a:moveTo>
                    <a:pt x="282" y="400"/>
                  </a:moveTo>
                  <a:lnTo>
                    <a:pt x="282" y="400"/>
                  </a:lnTo>
                  <a:cubicBezTo>
                    <a:pt x="280" y="397"/>
                    <a:pt x="278" y="394"/>
                    <a:pt x="275" y="391"/>
                  </a:cubicBezTo>
                  <a:cubicBezTo>
                    <a:pt x="275" y="390"/>
                    <a:pt x="274" y="390"/>
                    <a:pt x="274" y="390"/>
                  </a:cubicBezTo>
                  <a:cubicBezTo>
                    <a:pt x="272" y="387"/>
                    <a:pt x="270" y="385"/>
                    <a:pt x="267" y="382"/>
                  </a:cubicBezTo>
                  <a:cubicBezTo>
                    <a:pt x="267" y="382"/>
                    <a:pt x="266" y="382"/>
                    <a:pt x="266" y="381"/>
                  </a:cubicBezTo>
                  <a:cubicBezTo>
                    <a:pt x="263" y="379"/>
                    <a:pt x="261" y="377"/>
                    <a:pt x="258" y="375"/>
                  </a:cubicBezTo>
                  <a:cubicBezTo>
                    <a:pt x="257" y="374"/>
                    <a:pt x="257" y="374"/>
                    <a:pt x="257" y="374"/>
                  </a:cubicBezTo>
                  <a:cubicBezTo>
                    <a:pt x="247" y="367"/>
                    <a:pt x="237" y="362"/>
                    <a:pt x="225" y="359"/>
                  </a:cubicBezTo>
                  <a:cubicBezTo>
                    <a:pt x="223" y="358"/>
                    <a:pt x="220" y="357"/>
                    <a:pt x="218" y="357"/>
                  </a:cubicBezTo>
                  <a:cubicBezTo>
                    <a:pt x="217" y="356"/>
                    <a:pt x="215" y="356"/>
                    <a:pt x="214" y="356"/>
                  </a:cubicBezTo>
                  <a:cubicBezTo>
                    <a:pt x="212" y="356"/>
                    <a:pt x="210" y="355"/>
                    <a:pt x="208" y="355"/>
                  </a:cubicBezTo>
                  <a:cubicBezTo>
                    <a:pt x="207" y="355"/>
                    <a:pt x="206" y="355"/>
                    <a:pt x="205" y="355"/>
                  </a:cubicBezTo>
                  <a:cubicBezTo>
                    <a:pt x="202" y="354"/>
                    <a:pt x="199" y="354"/>
                    <a:pt x="195" y="354"/>
                  </a:cubicBezTo>
                  <a:lnTo>
                    <a:pt x="105" y="354"/>
                  </a:lnTo>
                  <a:cubicBezTo>
                    <a:pt x="47" y="354"/>
                    <a:pt x="0" y="401"/>
                    <a:pt x="0" y="460"/>
                  </a:cubicBezTo>
                  <a:lnTo>
                    <a:pt x="0" y="600"/>
                  </a:lnTo>
                  <a:lnTo>
                    <a:pt x="62" y="600"/>
                  </a:lnTo>
                  <a:lnTo>
                    <a:pt x="62" y="454"/>
                  </a:lnTo>
                  <a:lnTo>
                    <a:pt x="83" y="454"/>
                  </a:lnTo>
                  <a:lnTo>
                    <a:pt x="83" y="600"/>
                  </a:lnTo>
                  <a:lnTo>
                    <a:pt x="216" y="600"/>
                  </a:lnTo>
                  <a:lnTo>
                    <a:pt x="216" y="454"/>
                  </a:lnTo>
                  <a:lnTo>
                    <a:pt x="237" y="454"/>
                  </a:lnTo>
                  <a:lnTo>
                    <a:pt x="237" y="600"/>
                  </a:lnTo>
                  <a:lnTo>
                    <a:pt x="301" y="600"/>
                  </a:lnTo>
                  <a:lnTo>
                    <a:pt x="301" y="460"/>
                  </a:lnTo>
                  <a:cubicBezTo>
                    <a:pt x="301" y="437"/>
                    <a:pt x="294" y="417"/>
                    <a:pt x="282" y="400"/>
                  </a:cubicBezTo>
                  <a:cubicBezTo>
                    <a:pt x="282" y="400"/>
                    <a:pt x="282" y="400"/>
                    <a:pt x="282" y="400"/>
                  </a:cubicBezTo>
                  <a:close/>
                  <a:moveTo>
                    <a:pt x="523" y="354"/>
                  </a:moveTo>
                  <a:lnTo>
                    <a:pt x="523" y="354"/>
                  </a:lnTo>
                  <a:lnTo>
                    <a:pt x="433" y="354"/>
                  </a:lnTo>
                  <a:cubicBezTo>
                    <a:pt x="429" y="354"/>
                    <a:pt x="426" y="354"/>
                    <a:pt x="423" y="355"/>
                  </a:cubicBezTo>
                  <a:cubicBezTo>
                    <a:pt x="422" y="355"/>
                    <a:pt x="421" y="355"/>
                    <a:pt x="420" y="355"/>
                  </a:cubicBezTo>
                  <a:cubicBezTo>
                    <a:pt x="418" y="355"/>
                    <a:pt x="415" y="356"/>
                    <a:pt x="413" y="356"/>
                  </a:cubicBezTo>
                  <a:cubicBezTo>
                    <a:pt x="412" y="356"/>
                    <a:pt x="411" y="356"/>
                    <a:pt x="410" y="357"/>
                  </a:cubicBezTo>
                  <a:cubicBezTo>
                    <a:pt x="408" y="357"/>
                    <a:pt x="405" y="358"/>
                    <a:pt x="403" y="358"/>
                  </a:cubicBezTo>
                  <a:cubicBezTo>
                    <a:pt x="387" y="363"/>
                    <a:pt x="373" y="371"/>
                    <a:pt x="361" y="382"/>
                  </a:cubicBezTo>
                  <a:cubicBezTo>
                    <a:pt x="361" y="382"/>
                    <a:pt x="361" y="382"/>
                    <a:pt x="361" y="383"/>
                  </a:cubicBezTo>
                  <a:cubicBezTo>
                    <a:pt x="358" y="385"/>
                    <a:pt x="356" y="388"/>
                    <a:pt x="353" y="390"/>
                  </a:cubicBezTo>
                  <a:cubicBezTo>
                    <a:pt x="353" y="390"/>
                    <a:pt x="353" y="391"/>
                    <a:pt x="353" y="391"/>
                  </a:cubicBezTo>
                  <a:cubicBezTo>
                    <a:pt x="337" y="409"/>
                    <a:pt x="327" y="433"/>
                    <a:pt x="327" y="460"/>
                  </a:cubicBezTo>
                  <a:lnTo>
                    <a:pt x="327" y="600"/>
                  </a:lnTo>
                  <a:lnTo>
                    <a:pt x="389" y="600"/>
                  </a:lnTo>
                  <a:lnTo>
                    <a:pt x="389" y="454"/>
                  </a:lnTo>
                  <a:lnTo>
                    <a:pt x="410" y="454"/>
                  </a:lnTo>
                  <a:lnTo>
                    <a:pt x="410" y="600"/>
                  </a:lnTo>
                  <a:lnTo>
                    <a:pt x="543" y="600"/>
                  </a:lnTo>
                  <a:lnTo>
                    <a:pt x="543" y="454"/>
                  </a:lnTo>
                  <a:lnTo>
                    <a:pt x="564" y="454"/>
                  </a:lnTo>
                  <a:lnTo>
                    <a:pt x="564" y="600"/>
                  </a:lnTo>
                  <a:lnTo>
                    <a:pt x="628" y="600"/>
                  </a:lnTo>
                  <a:lnTo>
                    <a:pt x="628" y="460"/>
                  </a:lnTo>
                  <a:cubicBezTo>
                    <a:pt x="628" y="401"/>
                    <a:pt x="581" y="354"/>
                    <a:pt x="523" y="354"/>
                  </a:cubicBezTo>
                  <a:close/>
                  <a:moveTo>
                    <a:pt x="151" y="340"/>
                  </a:moveTo>
                  <a:lnTo>
                    <a:pt x="151" y="340"/>
                  </a:lnTo>
                  <a:cubicBezTo>
                    <a:pt x="159" y="340"/>
                    <a:pt x="167" y="338"/>
                    <a:pt x="175" y="335"/>
                  </a:cubicBezTo>
                  <a:cubicBezTo>
                    <a:pt x="175" y="335"/>
                    <a:pt x="175" y="335"/>
                    <a:pt x="176" y="335"/>
                  </a:cubicBezTo>
                  <a:cubicBezTo>
                    <a:pt x="179" y="334"/>
                    <a:pt x="183" y="332"/>
                    <a:pt x="186" y="330"/>
                  </a:cubicBezTo>
                  <a:cubicBezTo>
                    <a:pt x="186" y="330"/>
                    <a:pt x="186" y="330"/>
                    <a:pt x="186" y="330"/>
                  </a:cubicBezTo>
                  <a:cubicBezTo>
                    <a:pt x="190" y="328"/>
                    <a:pt x="193" y="326"/>
                    <a:pt x="196" y="323"/>
                  </a:cubicBezTo>
                  <a:cubicBezTo>
                    <a:pt x="196" y="323"/>
                    <a:pt x="196" y="323"/>
                    <a:pt x="196" y="323"/>
                  </a:cubicBezTo>
                  <a:cubicBezTo>
                    <a:pt x="202" y="318"/>
                    <a:pt x="206" y="312"/>
                    <a:pt x="210" y="306"/>
                  </a:cubicBezTo>
                  <a:cubicBezTo>
                    <a:pt x="211" y="305"/>
                    <a:pt x="211" y="305"/>
                    <a:pt x="211" y="304"/>
                  </a:cubicBezTo>
                  <a:cubicBezTo>
                    <a:pt x="213" y="301"/>
                    <a:pt x="214" y="298"/>
                    <a:pt x="216" y="295"/>
                  </a:cubicBezTo>
                  <a:cubicBezTo>
                    <a:pt x="216" y="294"/>
                    <a:pt x="216" y="294"/>
                    <a:pt x="216" y="293"/>
                  </a:cubicBezTo>
                  <a:cubicBezTo>
                    <a:pt x="217" y="290"/>
                    <a:pt x="218" y="287"/>
                    <a:pt x="219" y="283"/>
                  </a:cubicBezTo>
                  <a:cubicBezTo>
                    <a:pt x="219" y="282"/>
                    <a:pt x="219" y="282"/>
                    <a:pt x="219" y="281"/>
                  </a:cubicBezTo>
                  <a:cubicBezTo>
                    <a:pt x="220" y="278"/>
                    <a:pt x="220" y="274"/>
                    <a:pt x="220" y="270"/>
                  </a:cubicBezTo>
                  <a:cubicBezTo>
                    <a:pt x="220" y="267"/>
                    <a:pt x="220" y="264"/>
                    <a:pt x="220" y="261"/>
                  </a:cubicBezTo>
                  <a:cubicBezTo>
                    <a:pt x="219" y="260"/>
                    <a:pt x="219" y="259"/>
                    <a:pt x="219" y="258"/>
                  </a:cubicBezTo>
                  <a:cubicBezTo>
                    <a:pt x="219" y="255"/>
                    <a:pt x="218" y="252"/>
                    <a:pt x="217" y="250"/>
                  </a:cubicBezTo>
                  <a:cubicBezTo>
                    <a:pt x="217" y="249"/>
                    <a:pt x="217" y="249"/>
                    <a:pt x="217" y="249"/>
                  </a:cubicBezTo>
                  <a:cubicBezTo>
                    <a:pt x="216" y="246"/>
                    <a:pt x="215" y="244"/>
                    <a:pt x="214" y="241"/>
                  </a:cubicBezTo>
                  <a:cubicBezTo>
                    <a:pt x="214" y="240"/>
                    <a:pt x="213" y="240"/>
                    <a:pt x="213" y="239"/>
                  </a:cubicBezTo>
                  <a:cubicBezTo>
                    <a:pt x="212" y="236"/>
                    <a:pt x="210" y="234"/>
                    <a:pt x="209" y="231"/>
                  </a:cubicBezTo>
                  <a:lnTo>
                    <a:pt x="208" y="231"/>
                  </a:lnTo>
                  <a:cubicBezTo>
                    <a:pt x="207" y="229"/>
                    <a:pt x="205" y="226"/>
                    <a:pt x="203" y="224"/>
                  </a:cubicBezTo>
                  <a:cubicBezTo>
                    <a:pt x="203" y="224"/>
                    <a:pt x="202" y="223"/>
                    <a:pt x="202" y="223"/>
                  </a:cubicBezTo>
                  <a:cubicBezTo>
                    <a:pt x="200" y="221"/>
                    <a:pt x="198" y="219"/>
                    <a:pt x="195" y="217"/>
                  </a:cubicBezTo>
                  <a:cubicBezTo>
                    <a:pt x="195" y="217"/>
                    <a:pt x="195" y="217"/>
                    <a:pt x="195" y="216"/>
                  </a:cubicBezTo>
                  <a:cubicBezTo>
                    <a:pt x="193" y="215"/>
                    <a:pt x="190" y="213"/>
                    <a:pt x="188" y="211"/>
                  </a:cubicBezTo>
                  <a:cubicBezTo>
                    <a:pt x="187" y="211"/>
                    <a:pt x="187" y="210"/>
                    <a:pt x="186" y="210"/>
                  </a:cubicBezTo>
                  <a:cubicBezTo>
                    <a:pt x="184" y="209"/>
                    <a:pt x="181" y="207"/>
                    <a:pt x="179" y="206"/>
                  </a:cubicBezTo>
                  <a:cubicBezTo>
                    <a:pt x="179" y="206"/>
                    <a:pt x="178" y="206"/>
                    <a:pt x="178" y="206"/>
                  </a:cubicBezTo>
                  <a:cubicBezTo>
                    <a:pt x="170" y="202"/>
                    <a:pt x="160" y="200"/>
                    <a:pt x="151" y="200"/>
                  </a:cubicBezTo>
                  <a:cubicBezTo>
                    <a:pt x="112" y="200"/>
                    <a:pt x="81" y="231"/>
                    <a:pt x="81" y="270"/>
                  </a:cubicBezTo>
                  <a:cubicBezTo>
                    <a:pt x="81" y="309"/>
                    <a:pt x="112" y="340"/>
                    <a:pt x="151" y="340"/>
                  </a:cubicBezTo>
                  <a:close/>
                </a:path>
              </a:pathLst>
            </a:custGeom>
            <a:grpFill/>
            <a:ln>
              <a:noFill/>
            </a:ln>
          </p:spPr>
          <p:txBody>
            <a:bodyPr vert="horz" wrap="square" lIns="91404" tIns="45703" rIns="91404" bIns="45703" numCol="1" anchor="t" anchorCtr="0" compatLnSpc="1"/>
            <a:lstStyle/>
            <a:p>
              <a:endParaRPr lang="zh-CN" altLang="en-US" sz="1800">
                <a:cs typeface="+mn-ea"/>
                <a:sym typeface="+mn-lt"/>
              </a:endParaRPr>
            </a:p>
          </p:txBody>
        </p:sp>
        <p:sp>
          <p:nvSpPr>
            <p:cNvPr id="34" name="矩形 6"/>
            <p:cNvSpPr>
              <a:spLocks noChangeArrowheads="1"/>
            </p:cNvSpPr>
            <p:nvPr/>
          </p:nvSpPr>
          <p:spPr bwMode="auto">
            <a:xfrm>
              <a:off x="4683203" y="2674297"/>
              <a:ext cx="1387252" cy="400137"/>
            </a:xfrm>
            <a:prstGeom prst="rect">
              <a:avLst/>
            </a:prstGeom>
            <a:grpFill/>
            <a:ln w="9525">
              <a:noFill/>
              <a:miter lim="800000"/>
            </a:ln>
          </p:spPr>
          <p:txBody>
            <a:bodyPr wrap="square">
              <a:spAutoFit/>
            </a:bodyPr>
            <a:lstStyle/>
            <a:p>
              <a:pPr algn="ctr" eaLnBrk="0" hangingPunct="0"/>
              <a:r>
                <a:rPr lang="zh-CN" altLang="en-US" sz="2000" b="1" dirty="0">
                  <a:solidFill>
                    <a:schemeClr val="accent2"/>
                  </a:solidFill>
                  <a:cs typeface="+mn-ea"/>
                  <a:sym typeface="+mn-lt"/>
                </a:rPr>
                <a:t>人业人员</a:t>
              </a:r>
            </a:p>
          </p:txBody>
        </p:sp>
        <p:sp>
          <p:nvSpPr>
            <p:cNvPr id="35" name="矩形 6"/>
            <p:cNvSpPr>
              <a:spLocks noChangeArrowheads="1"/>
            </p:cNvSpPr>
            <p:nvPr/>
          </p:nvSpPr>
          <p:spPr bwMode="auto">
            <a:xfrm>
              <a:off x="4671840" y="3105181"/>
              <a:ext cx="1474014" cy="585003"/>
            </a:xfrm>
            <a:prstGeom prst="rect">
              <a:avLst/>
            </a:prstGeom>
            <a:grpFill/>
            <a:ln w="9525">
              <a:noFill/>
              <a:miter lim="800000"/>
            </a:ln>
          </p:spPr>
          <p:txBody>
            <a:bodyPr wrap="square">
              <a:spAutoFit/>
            </a:bodyPr>
            <a:lstStyle/>
            <a:p>
              <a:pPr algn="ctr" eaLnBrk="0" hangingPunct="0"/>
              <a:r>
                <a:rPr lang="zh-CN" altLang="en-US" sz="1600" dirty="0">
                  <a:solidFill>
                    <a:schemeClr val="accent2"/>
                  </a:solidFill>
                  <a:cs typeface="+mn-ea"/>
                  <a:sym typeface="+mn-lt"/>
                </a:rPr>
                <a:t>遵守安全制度</a:t>
              </a:r>
              <a:endParaRPr lang="en-US" altLang="zh-CN" sz="1600" dirty="0">
                <a:solidFill>
                  <a:schemeClr val="accent2"/>
                </a:solidFill>
                <a:cs typeface="+mn-ea"/>
                <a:sym typeface="+mn-lt"/>
              </a:endParaRPr>
            </a:p>
            <a:p>
              <a:pPr algn="ctr" eaLnBrk="0" hangingPunct="0"/>
              <a:r>
                <a:rPr lang="zh-CN" altLang="en-US" sz="1600" dirty="0">
                  <a:solidFill>
                    <a:schemeClr val="accent2"/>
                  </a:solidFill>
                  <a:cs typeface="+mn-ea"/>
                  <a:sym typeface="+mn-lt"/>
                </a:rPr>
                <a:t>安全操作规程</a:t>
              </a:r>
            </a:p>
          </p:txBody>
        </p:sp>
      </p:grpSp>
      <p:grpSp>
        <p:nvGrpSpPr>
          <p:cNvPr id="62" name="组合 61"/>
          <p:cNvGrpSpPr/>
          <p:nvPr/>
        </p:nvGrpSpPr>
        <p:grpSpPr>
          <a:xfrm>
            <a:off x="2726505" y="2539380"/>
            <a:ext cx="1639075" cy="1105560"/>
            <a:chOff x="2727569" y="2539032"/>
            <a:chExt cx="1639715" cy="1105992"/>
          </a:xfrm>
        </p:grpSpPr>
        <p:sp>
          <p:nvSpPr>
            <p:cNvPr id="10" name="箭头: 右 9"/>
            <p:cNvSpPr/>
            <p:nvPr/>
          </p:nvSpPr>
          <p:spPr bwMode="auto">
            <a:xfrm>
              <a:off x="2727570" y="2539032"/>
              <a:ext cx="1639714" cy="1105992"/>
            </a:xfrm>
            <a:prstGeom prst="rightArrow">
              <a:avLst>
                <a:gd name="adj1" fmla="val 67276"/>
                <a:gd name="adj2" fmla="val 41362"/>
              </a:avLst>
            </a:prstGeom>
            <a:gradFill>
              <a:gsLst>
                <a:gs pos="61000">
                  <a:schemeClr val="tx1"/>
                </a:gs>
                <a:gs pos="0">
                  <a:srgbClr val="5E5E5E"/>
                </a:gs>
                <a:gs pos="100000">
                  <a:srgbClr val="323232"/>
                </a:gs>
              </a:gsLst>
              <a:lin ang="5400000" scaled="1"/>
            </a:gra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04" tIns="45703" rIns="91404" bIns="45703" numCol="1" spcCol="0" rtlCol="0" fromWordArt="0" anchor="t" anchorCtr="0" forceAA="0" compatLnSpc="1">
              <a:noAutofit/>
            </a:bodyPr>
            <a:lstStyle/>
            <a:p>
              <a:pPr algn="ctr"/>
              <a:endParaRPr lang="zh-CN" altLang="en-US" sz="2400">
                <a:solidFill>
                  <a:schemeClr val="accent2"/>
                </a:solidFill>
                <a:cs typeface="+mn-ea"/>
                <a:sym typeface="+mn-lt"/>
              </a:endParaRPr>
            </a:p>
          </p:txBody>
        </p:sp>
        <p:sp>
          <p:nvSpPr>
            <p:cNvPr id="36" name="矩形 6"/>
            <p:cNvSpPr>
              <a:spLocks noChangeArrowheads="1"/>
            </p:cNvSpPr>
            <p:nvPr/>
          </p:nvSpPr>
          <p:spPr bwMode="auto">
            <a:xfrm>
              <a:off x="2727569" y="2873163"/>
              <a:ext cx="1559384" cy="400137"/>
            </a:xfrm>
            <a:prstGeom prst="rect">
              <a:avLst/>
            </a:prstGeom>
            <a:noFill/>
            <a:ln w="9525">
              <a:noFill/>
              <a:miter lim="800000"/>
            </a:ln>
          </p:spPr>
          <p:txBody>
            <a:bodyPr wrap="square">
              <a:spAutoFit/>
            </a:bodyPr>
            <a:lstStyle/>
            <a:p>
              <a:pPr algn="ctr" eaLnBrk="0" hangingPunct="0"/>
              <a:r>
                <a:rPr lang="zh-CN" altLang="en-US" sz="2000" b="1" dirty="0">
                  <a:solidFill>
                    <a:schemeClr val="accent2"/>
                  </a:solidFill>
                  <a:cs typeface="+mn-ea"/>
                  <a:sym typeface="+mn-lt"/>
                </a:rPr>
                <a:t>如实告知</a:t>
              </a:r>
            </a:p>
          </p:txBody>
        </p:sp>
      </p:grpSp>
      <p:sp>
        <p:nvSpPr>
          <p:cNvPr id="42" name="矩形 1"/>
          <p:cNvSpPr>
            <a:spLocks noChangeArrowheads="1"/>
          </p:cNvSpPr>
          <p:nvPr/>
        </p:nvSpPr>
        <p:spPr bwMode="auto">
          <a:xfrm>
            <a:off x="2274929" y="4342100"/>
            <a:ext cx="2232020" cy="1061060"/>
          </a:xfrm>
          <a:prstGeom prst="rect">
            <a:avLst/>
          </a:prstGeom>
        </p:spPr>
        <p:txBody>
          <a:bodyPr wrap="square">
            <a:spAutoFit/>
          </a:bodyPr>
          <a:lstStyle/>
          <a:p>
            <a:pPr marL="285750" indent="-285750">
              <a:lnSpc>
                <a:spcPct val="120000"/>
              </a:lnSpc>
              <a:buFont typeface="Wingdings" panose="05000000000000000000" pitchFamily="2" charset="2"/>
              <a:buChar char="l"/>
            </a:pPr>
            <a:r>
              <a:rPr lang="zh-CN" altLang="en-US" sz="1800">
                <a:solidFill>
                  <a:srgbClr val="404040"/>
                </a:solidFill>
                <a:cs typeface="+mn-ea"/>
                <a:sym typeface="+mn-lt"/>
              </a:rPr>
              <a:t>危险因素</a:t>
            </a:r>
            <a:endParaRPr lang="en-US" altLang="zh-CN" sz="1800">
              <a:solidFill>
                <a:srgbClr val="404040"/>
              </a:solidFill>
              <a:cs typeface="+mn-ea"/>
              <a:sym typeface="+mn-lt"/>
            </a:endParaRPr>
          </a:p>
          <a:p>
            <a:pPr marL="285750" indent="-285750">
              <a:lnSpc>
                <a:spcPct val="120000"/>
              </a:lnSpc>
              <a:buFont typeface="Wingdings" panose="05000000000000000000" pitchFamily="2" charset="2"/>
              <a:buChar char="l"/>
            </a:pPr>
            <a:r>
              <a:rPr lang="zh-CN" altLang="en-US" sz="1800">
                <a:solidFill>
                  <a:srgbClr val="404040"/>
                </a:solidFill>
                <a:cs typeface="+mn-ea"/>
                <a:sym typeface="+mn-lt"/>
              </a:rPr>
              <a:t>防范措施</a:t>
            </a:r>
            <a:endParaRPr lang="en-US" altLang="zh-CN" sz="1800">
              <a:solidFill>
                <a:srgbClr val="404040"/>
              </a:solidFill>
              <a:cs typeface="+mn-ea"/>
              <a:sym typeface="+mn-lt"/>
            </a:endParaRPr>
          </a:p>
          <a:p>
            <a:pPr marL="285750" indent="-285750">
              <a:lnSpc>
                <a:spcPct val="120000"/>
              </a:lnSpc>
              <a:buFont typeface="Wingdings" panose="05000000000000000000" pitchFamily="2" charset="2"/>
              <a:buChar char="l"/>
            </a:pPr>
            <a:r>
              <a:rPr lang="zh-CN" altLang="en-US" sz="1800">
                <a:solidFill>
                  <a:srgbClr val="404040"/>
                </a:solidFill>
                <a:cs typeface="+mn-ea"/>
                <a:sym typeface="+mn-lt"/>
              </a:rPr>
              <a:t>事故应急措施</a:t>
            </a:r>
          </a:p>
        </p:txBody>
      </p:sp>
      <p:sp>
        <p:nvSpPr>
          <p:cNvPr id="43" name="矩形 6"/>
          <p:cNvSpPr>
            <a:spLocks noChangeArrowheads="1"/>
          </p:cNvSpPr>
          <p:nvPr/>
        </p:nvSpPr>
        <p:spPr bwMode="auto">
          <a:xfrm>
            <a:off x="2274930" y="3696021"/>
            <a:ext cx="2423255" cy="646074"/>
          </a:xfrm>
          <a:prstGeom prst="rect">
            <a:avLst/>
          </a:prstGeom>
          <a:noFill/>
          <a:ln w="9525">
            <a:noFill/>
            <a:miter lim="800000"/>
          </a:ln>
        </p:spPr>
        <p:txBody>
          <a:bodyPr wrap="square">
            <a:spAutoFit/>
          </a:bodyPr>
          <a:lstStyle/>
          <a:p>
            <a:pPr eaLnBrk="0" hangingPunct="0"/>
            <a:r>
              <a:rPr lang="zh-CN" altLang="en-US" sz="1800" b="1">
                <a:solidFill>
                  <a:schemeClr val="bg1"/>
                </a:solidFill>
                <a:cs typeface="+mn-ea"/>
                <a:sym typeface="+mn-lt"/>
              </a:rPr>
              <a:t>作业场所</a:t>
            </a:r>
            <a:r>
              <a:rPr lang="zh-CN" altLang="en-US" sz="1800" b="1">
                <a:cs typeface="+mn-ea"/>
                <a:sym typeface="+mn-lt"/>
              </a:rPr>
              <a:t>和</a:t>
            </a:r>
            <a:r>
              <a:rPr lang="zh-CN" altLang="en-US" sz="1800" b="1">
                <a:solidFill>
                  <a:schemeClr val="bg1"/>
                </a:solidFill>
                <a:cs typeface="+mn-ea"/>
                <a:sym typeface="+mn-lt"/>
              </a:rPr>
              <a:t>工作岗位</a:t>
            </a:r>
            <a:r>
              <a:rPr lang="zh-CN" altLang="en-US" sz="1800" b="1">
                <a:cs typeface="+mn-ea"/>
                <a:sym typeface="+mn-lt"/>
              </a:rPr>
              <a:t>存在的</a:t>
            </a:r>
          </a:p>
        </p:txBody>
      </p:sp>
      <p:cxnSp>
        <p:nvCxnSpPr>
          <p:cNvPr id="47" name="直接连接符 46"/>
          <p:cNvCxnSpPr/>
          <p:nvPr/>
        </p:nvCxnSpPr>
        <p:spPr bwMode="auto">
          <a:xfrm>
            <a:off x="6503453" y="1678118"/>
            <a:ext cx="0" cy="447247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8" name="矩形 13"/>
          <p:cNvSpPr>
            <a:spLocks noChangeArrowheads="1"/>
          </p:cNvSpPr>
          <p:nvPr/>
        </p:nvSpPr>
        <p:spPr bwMode="auto">
          <a:xfrm>
            <a:off x="7993700" y="1491813"/>
            <a:ext cx="2534668" cy="399981"/>
          </a:xfrm>
          <a:prstGeom prst="rect">
            <a:avLst/>
          </a:prstGeom>
          <a:noFill/>
          <a:ln w="9525">
            <a:noFill/>
            <a:miter lim="800000"/>
          </a:ln>
        </p:spPr>
        <p:txBody>
          <a:bodyPr wrap="none">
            <a:spAutoFit/>
          </a:bodyPr>
          <a:lstStyle/>
          <a:p>
            <a:pPr eaLnBrk="0" hangingPunct="0"/>
            <a:r>
              <a:rPr lang="zh-CN" altLang="en-US" sz="2000" b="1">
                <a:solidFill>
                  <a:srgbClr val="2C2D34"/>
                </a:solidFill>
                <a:cs typeface="+mn-ea"/>
                <a:sym typeface="+mn-lt"/>
              </a:rPr>
              <a:t>十项权利</a:t>
            </a:r>
            <a:r>
              <a:rPr lang="en-US" altLang="zh-CN" sz="2000" b="1">
                <a:solidFill>
                  <a:srgbClr val="2C2D34"/>
                </a:solidFill>
                <a:cs typeface="+mn-ea"/>
                <a:sym typeface="+mn-lt"/>
              </a:rPr>
              <a:t>——</a:t>
            </a:r>
            <a:r>
              <a:rPr lang="zh-CN" altLang="en-US" sz="2000" b="1">
                <a:solidFill>
                  <a:schemeClr val="bg1"/>
                </a:solidFill>
                <a:cs typeface="+mn-ea"/>
                <a:sym typeface="+mn-lt"/>
              </a:rPr>
              <a:t>合同权</a:t>
            </a:r>
          </a:p>
        </p:txBody>
      </p:sp>
      <p:pic>
        <p:nvPicPr>
          <p:cNvPr id="21" name="图片 1"/>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97" b="99703" l="0" r="99729">
                        <a14:foregroundMark x1="14092" y1="11869" x2="13550" y2="76261"/>
                        <a14:foregroundMark x1="10027" y1="37092" x2="2168" y2="48071"/>
                        <a14:foregroundMark x1="21680" y1="37092" x2="20867" y2="77151"/>
                        <a14:foregroundMark x1="26558" y1="37982" x2="25745" y2="53412"/>
                        <a14:foregroundMark x1="23577" y1="78635" x2="32520" y2="84570"/>
                        <a14:foregroundMark x1="17073" y1="75668" x2="4878" y2="86053"/>
                        <a14:foregroundMark x1="15718" y1="81899" x2="4607" y2="89318"/>
                        <a14:foregroundMark x1="23577" y1="81602" x2="33333" y2="88427"/>
                        <a14:backgroundMark x1="4607" y1="6528" x2="28455" y2="3561"/>
                      </a14:backgroundRemoval>
                    </a14:imgEffect>
                  </a14:imgLayer>
                </a14:imgProps>
              </a:ext>
              <a:ext uri="{28A0092B-C50C-407E-A947-70E740481C1C}">
                <a14:useLocalDpi xmlns:a14="http://schemas.microsoft.com/office/drawing/2010/main" val="0"/>
              </a:ext>
            </a:extLst>
          </a:blip>
          <a:srcRect/>
          <a:stretch>
            <a:fillRect/>
          </a:stretch>
        </p:blipFill>
        <p:spPr bwMode="auto">
          <a:xfrm>
            <a:off x="4090083" y="4154222"/>
            <a:ext cx="2193499" cy="2002121"/>
          </a:xfrm>
          <a:prstGeom prst="rect">
            <a:avLst/>
          </a:prstGeom>
          <a:noFill/>
          <a:ln w="9525">
            <a:noFill/>
            <a:miter lim="800000"/>
            <a:headEnd/>
            <a:tailEnd/>
          </a:ln>
        </p:spPr>
      </p:pic>
      <p:sp>
        <p:nvSpPr>
          <p:cNvPr id="50" name="Freeform 5"/>
          <p:cNvSpPr>
            <a:spLocks noEditPoints="1"/>
          </p:cNvSpPr>
          <p:nvPr/>
        </p:nvSpPr>
        <p:spPr bwMode="auto">
          <a:xfrm>
            <a:off x="7287418" y="2275742"/>
            <a:ext cx="817647" cy="708397"/>
          </a:xfrm>
          <a:custGeom>
            <a:avLst/>
            <a:gdLst>
              <a:gd name="T0" fmla="*/ 1725 w 1784"/>
              <a:gd name="T1" fmla="*/ 1427 h 1546"/>
              <a:gd name="T2" fmla="*/ 1665 w 1784"/>
              <a:gd name="T3" fmla="*/ 1427 h 1546"/>
              <a:gd name="T4" fmla="*/ 1665 w 1784"/>
              <a:gd name="T5" fmla="*/ 595 h 1546"/>
              <a:gd name="T6" fmla="*/ 1427 w 1784"/>
              <a:gd name="T7" fmla="*/ 357 h 1546"/>
              <a:gd name="T8" fmla="*/ 1071 w 1784"/>
              <a:gd name="T9" fmla="*/ 357 h 1546"/>
              <a:gd name="T10" fmla="*/ 1071 w 1784"/>
              <a:gd name="T11" fmla="*/ 1368 h 1546"/>
              <a:gd name="T12" fmla="*/ 1011 w 1784"/>
              <a:gd name="T13" fmla="*/ 1427 h 1546"/>
              <a:gd name="T14" fmla="*/ 952 w 1784"/>
              <a:gd name="T15" fmla="*/ 1368 h 1546"/>
              <a:gd name="T16" fmla="*/ 952 w 1784"/>
              <a:gd name="T17" fmla="*/ 238 h 1546"/>
              <a:gd name="T18" fmla="*/ 714 w 1784"/>
              <a:gd name="T19" fmla="*/ 0 h 1546"/>
              <a:gd name="T20" fmla="*/ 357 w 1784"/>
              <a:gd name="T21" fmla="*/ 0 h 1546"/>
              <a:gd name="T22" fmla="*/ 119 w 1784"/>
              <a:gd name="T23" fmla="*/ 238 h 1546"/>
              <a:gd name="T24" fmla="*/ 119 w 1784"/>
              <a:gd name="T25" fmla="*/ 1427 h 1546"/>
              <a:gd name="T26" fmla="*/ 59 w 1784"/>
              <a:gd name="T27" fmla="*/ 1427 h 1546"/>
              <a:gd name="T28" fmla="*/ 0 w 1784"/>
              <a:gd name="T29" fmla="*/ 1487 h 1546"/>
              <a:gd name="T30" fmla="*/ 59 w 1784"/>
              <a:gd name="T31" fmla="*/ 1546 h 1546"/>
              <a:gd name="T32" fmla="*/ 1725 w 1784"/>
              <a:gd name="T33" fmla="*/ 1546 h 1546"/>
              <a:gd name="T34" fmla="*/ 1784 w 1784"/>
              <a:gd name="T35" fmla="*/ 1487 h 1546"/>
              <a:gd name="T36" fmla="*/ 1725 w 1784"/>
              <a:gd name="T37" fmla="*/ 1427 h 1546"/>
              <a:gd name="T38" fmla="*/ 654 w 1784"/>
              <a:gd name="T39" fmla="*/ 1190 h 1546"/>
              <a:gd name="T40" fmla="*/ 416 w 1784"/>
              <a:gd name="T41" fmla="*/ 1190 h 1546"/>
              <a:gd name="T42" fmla="*/ 357 w 1784"/>
              <a:gd name="T43" fmla="*/ 1130 h 1546"/>
              <a:gd name="T44" fmla="*/ 416 w 1784"/>
              <a:gd name="T45" fmla="*/ 1071 h 1546"/>
              <a:gd name="T46" fmla="*/ 654 w 1784"/>
              <a:gd name="T47" fmla="*/ 1071 h 1546"/>
              <a:gd name="T48" fmla="*/ 714 w 1784"/>
              <a:gd name="T49" fmla="*/ 1130 h 1546"/>
              <a:gd name="T50" fmla="*/ 654 w 1784"/>
              <a:gd name="T51" fmla="*/ 1190 h 1546"/>
              <a:gd name="T52" fmla="*/ 654 w 1784"/>
              <a:gd name="T53" fmla="*/ 833 h 1546"/>
              <a:gd name="T54" fmla="*/ 416 w 1784"/>
              <a:gd name="T55" fmla="*/ 833 h 1546"/>
              <a:gd name="T56" fmla="*/ 357 w 1784"/>
              <a:gd name="T57" fmla="*/ 773 h 1546"/>
              <a:gd name="T58" fmla="*/ 416 w 1784"/>
              <a:gd name="T59" fmla="*/ 714 h 1546"/>
              <a:gd name="T60" fmla="*/ 654 w 1784"/>
              <a:gd name="T61" fmla="*/ 714 h 1546"/>
              <a:gd name="T62" fmla="*/ 714 w 1784"/>
              <a:gd name="T63" fmla="*/ 773 h 1546"/>
              <a:gd name="T64" fmla="*/ 654 w 1784"/>
              <a:gd name="T65" fmla="*/ 833 h 1546"/>
              <a:gd name="T66" fmla="*/ 654 w 1784"/>
              <a:gd name="T67" fmla="*/ 476 h 1546"/>
              <a:gd name="T68" fmla="*/ 416 w 1784"/>
              <a:gd name="T69" fmla="*/ 476 h 1546"/>
              <a:gd name="T70" fmla="*/ 357 w 1784"/>
              <a:gd name="T71" fmla="*/ 416 h 1546"/>
              <a:gd name="T72" fmla="*/ 416 w 1784"/>
              <a:gd name="T73" fmla="*/ 357 h 1546"/>
              <a:gd name="T74" fmla="*/ 654 w 1784"/>
              <a:gd name="T75" fmla="*/ 357 h 1546"/>
              <a:gd name="T76" fmla="*/ 714 w 1784"/>
              <a:gd name="T77" fmla="*/ 416 h 1546"/>
              <a:gd name="T78" fmla="*/ 654 w 1784"/>
              <a:gd name="T79" fmla="*/ 476 h 1546"/>
              <a:gd name="T80" fmla="*/ 1487 w 1784"/>
              <a:gd name="T81" fmla="*/ 1190 h 1546"/>
              <a:gd name="T82" fmla="*/ 1249 w 1784"/>
              <a:gd name="T83" fmla="*/ 1190 h 1546"/>
              <a:gd name="T84" fmla="*/ 1190 w 1784"/>
              <a:gd name="T85" fmla="*/ 1130 h 1546"/>
              <a:gd name="T86" fmla="*/ 1249 w 1784"/>
              <a:gd name="T87" fmla="*/ 1071 h 1546"/>
              <a:gd name="T88" fmla="*/ 1487 w 1784"/>
              <a:gd name="T89" fmla="*/ 1071 h 1546"/>
              <a:gd name="T90" fmla="*/ 1546 w 1784"/>
              <a:gd name="T91" fmla="*/ 1130 h 1546"/>
              <a:gd name="T92" fmla="*/ 1487 w 1784"/>
              <a:gd name="T93" fmla="*/ 1190 h 1546"/>
              <a:gd name="T94" fmla="*/ 1487 w 1784"/>
              <a:gd name="T95" fmla="*/ 833 h 1546"/>
              <a:gd name="T96" fmla="*/ 1249 w 1784"/>
              <a:gd name="T97" fmla="*/ 833 h 1546"/>
              <a:gd name="T98" fmla="*/ 1190 w 1784"/>
              <a:gd name="T99" fmla="*/ 773 h 1546"/>
              <a:gd name="T100" fmla="*/ 1249 w 1784"/>
              <a:gd name="T101" fmla="*/ 714 h 1546"/>
              <a:gd name="T102" fmla="*/ 1487 w 1784"/>
              <a:gd name="T103" fmla="*/ 714 h 1546"/>
              <a:gd name="T104" fmla="*/ 1546 w 1784"/>
              <a:gd name="T105" fmla="*/ 773 h 1546"/>
              <a:gd name="T106" fmla="*/ 1487 w 1784"/>
              <a:gd name="T107" fmla="*/ 833 h 1546"/>
              <a:gd name="T108" fmla="*/ 1487 w 1784"/>
              <a:gd name="T109" fmla="*/ 833 h 1546"/>
              <a:gd name="T110" fmla="*/ 1487 w 1784"/>
              <a:gd name="T111" fmla="*/ 833 h 1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84" h="1546">
                <a:moveTo>
                  <a:pt x="1725" y="1427"/>
                </a:moveTo>
                <a:cubicBezTo>
                  <a:pt x="1665" y="1427"/>
                  <a:pt x="1665" y="1427"/>
                  <a:pt x="1665" y="1427"/>
                </a:cubicBezTo>
                <a:cubicBezTo>
                  <a:pt x="1665" y="595"/>
                  <a:pt x="1665" y="595"/>
                  <a:pt x="1665" y="595"/>
                </a:cubicBezTo>
                <a:cubicBezTo>
                  <a:pt x="1665" y="464"/>
                  <a:pt x="1558" y="357"/>
                  <a:pt x="1427" y="357"/>
                </a:cubicBezTo>
                <a:cubicBezTo>
                  <a:pt x="1071" y="357"/>
                  <a:pt x="1071" y="357"/>
                  <a:pt x="1071" y="357"/>
                </a:cubicBezTo>
                <a:cubicBezTo>
                  <a:pt x="1071" y="1368"/>
                  <a:pt x="1071" y="1368"/>
                  <a:pt x="1071" y="1368"/>
                </a:cubicBezTo>
                <a:cubicBezTo>
                  <a:pt x="1071" y="1401"/>
                  <a:pt x="1044" y="1427"/>
                  <a:pt x="1011" y="1427"/>
                </a:cubicBezTo>
                <a:cubicBezTo>
                  <a:pt x="978" y="1427"/>
                  <a:pt x="952" y="1401"/>
                  <a:pt x="952" y="1368"/>
                </a:cubicBezTo>
                <a:cubicBezTo>
                  <a:pt x="952" y="238"/>
                  <a:pt x="952" y="238"/>
                  <a:pt x="952" y="238"/>
                </a:cubicBezTo>
                <a:cubicBezTo>
                  <a:pt x="952" y="107"/>
                  <a:pt x="845" y="0"/>
                  <a:pt x="714" y="0"/>
                </a:cubicBezTo>
                <a:cubicBezTo>
                  <a:pt x="357" y="0"/>
                  <a:pt x="357" y="0"/>
                  <a:pt x="357" y="0"/>
                </a:cubicBezTo>
                <a:cubicBezTo>
                  <a:pt x="226" y="0"/>
                  <a:pt x="119" y="107"/>
                  <a:pt x="119" y="238"/>
                </a:cubicBezTo>
                <a:cubicBezTo>
                  <a:pt x="119" y="1427"/>
                  <a:pt x="119" y="1427"/>
                  <a:pt x="119" y="1427"/>
                </a:cubicBezTo>
                <a:cubicBezTo>
                  <a:pt x="59" y="1427"/>
                  <a:pt x="59" y="1427"/>
                  <a:pt x="59" y="1427"/>
                </a:cubicBezTo>
                <a:cubicBezTo>
                  <a:pt x="26" y="1427"/>
                  <a:pt x="0" y="1454"/>
                  <a:pt x="0" y="1487"/>
                </a:cubicBezTo>
                <a:cubicBezTo>
                  <a:pt x="0" y="1520"/>
                  <a:pt x="26" y="1546"/>
                  <a:pt x="59" y="1546"/>
                </a:cubicBezTo>
                <a:cubicBezTo>
                  <a:pt x="1725" y="1546"/>
                  <a:pt x="1725" y="1546"/>
                  <a:pt x="1725" y="1546"/>
                </a:cubicBezTo>
                <a:cubicBezTo>
                  <a:pt x="1758" y="1546"/>
                  <a:pt x="1784" y="1520"/>
                  <a:pt x="1784" y="1487"/>
                </a:cubicBezTo>
                <a:cubicBezTo>
                  <a:pt x="1784" y="1454"/>
                  <a:pt x="1758" y="1427"/>
                  <a:pt x="1725" y="1427"/>
                </a:cubicBezTo>
                <a:close/>
                <a:moveTo>
                  <a:pt x="654" y="1190"/>
                </a:moveTo>
                <a:cubicBezTo>
                  <a:pt x="416" y="1190"/>
                  <a:pt x="416" y="1190"/>
                  <a:pt x="416" y="1190"/>
                </a:cubicBezTo>
                <a:cubicBezTo>
                  <a:pt x="383" y="1190"/>
                  <a:pt x="357" y="1163"/>
                  <a:pt x="357" y="1130"/>
                </a:cubicBezTo>
                <a:cubicBezTo>
                  <a:pt x="357" y="1097"/>
                  <a:pt x="383" y="1071"/>
                  <a:pt x="416" y="1071"/>
                </a:cubicBezTo>
                <a:cubicBezTo>
                  <a:pt x="654" y="1071"/>
                  <a:pt x="654" y="1071"/>
                  <a:pt x="654" y="1071"/>
                </a:cubicBezTo>
                <a:cubicBezTo>
                  <a:pt x="688" y="1071"/>
                  <a:pt x="714" y="1097"/>
                  <a:pt x="714" y="1130"/>
                </a:cubicBezTo>
                <a:cubicBezTo>
                  <a:pt x="714" y="1163"/>
                  <a:pt x="688" y="1190"/>
                  <a:pt x="654" y="1190"/>
                </a:cubicBezTo>
                <a:close/>
                <a:moveTo>
                  <a:pt x="654" y="833"/>
                </a:moveTo>
                <a:cubicBezTo>
                  <a:pt x="416" y="833"/>
                  <a:pt x="416" y="833"/>
                  <a:pt x="416" y="833"/>
                </a:cubicBezTo>
                <a:cubicBezTo>
                  <a:pt x="383" y="833"/>
                  <a:pt x="357" y="807"/>
                  <a:pt x="357" y="773"/>
                </a:cubicBezTo>
                <a:cubicBezTo>
                  <a:pt x="357" y="740"/>
                  <a:pt x="383" y="714"/>
                  <a:pt x="416" y="714"/>
                </a:cubicBezTo>
                <a:cubicBezTo>
                  <a:pt x="654" y="714"/>
                  <a:pt x="654" y="714"/>
                  <a:pt x="654" y="714"/>
                </a:cubicBezTo>
                <a:cubicBezTo>
                  <a:pt x="688" y="714"/>
                  <a:pt x="714" y="740"/>
                  <a:pt x="714" y="773"/>
                </a:cubicBezTo>
                <a:cubicBezTo>
                  <a:pt x="714" y="807"/>
                  <a:pt x="688" y="833"/>
                  <a:pt x="654" y="833"/>
                </a:cubicBezTo>
                <a:close/>
                <a:moveTo>
                  <a:pt x="654" y="476"/>
                </a:moveTo>
                <a:cubicBezTo>
                  <a:pt x="416" y="476"/>
                  <a:pt x="416" y="476"/>
                  <a:pt x="416" y="476"/>
                </a:cubicBezTo>
                <a:cubicBezTo>
                  <a:pt x="383" y="476"/>
                  <a:pt x="357" y="450"/>
                  <a:pt x="357" y="416"/>
                </a:cubicBezTo>
                <a:cubicBezTo>
                  <a:pt x="357" y="383"/>
                  <a:pt x="383" y="357"/>
                  <a:pt x="416" y="357"/>
                </a:cubicBezTo>
                <a:cubicBezTo>
                  <a:pt x="654" y="357"/>
                  <a:pt x="654" y="357"/>
                  <a:pt x="654" y="357"/>
                </a:cubicBezTo>
                <a:cubicBezTo>
                  <a:pt x="688" y="357"/>
                  <a:pt x="714" y="383"/>
                  <a:pt x="714" y="416"/>
                </a:cubicBezTo>
                <a:cubicBezTo>
                  <a:pt x="714" y="450"/>
                  <a:pt x="688" y="476"/>
                  <a:pt x="654" y="476"/>
                </a:cubicBezTo>
                <a:close/>
                <a:moveTo>
                  <a:pt x="1487" y="1190"/>
                </a:moveTo>
                <a:cubicBezTo>
                  <a:pt x="1249" y="1190"/>
                  <a:pt x="1249" y="1190"/>
                  <a:pt x="1249" y="1190"/>
                </a:cubicBezTo>
                <a:cubicBezTo>
                  <a:pt x="1216" y="1190"/>
                  <a:pt x="1190" y="1163"/>
                  <a:pt x="1190" y="1130"/>
                </a:cubicBezTo>
                <a:cubicBezTo>
                  <a:pt x="1190" y="1097"/>
                  <a:pt x="1216" y="1071"/>
                  <a:pt x="1249" y="1071"/>
                </a:cubicBezTo>
                <a:cubicBezTo>
                  <a:pt x="1487" y="1071"/>
                  <a:pt x="1487" y="1071"/>
                  <a:pt x="1487" y="1071"/>
                </a:cubicBezTo>
                <a:cubicBezTo>
                  <a:pt x="1520" y="1071"/>
                  <a:pt x="1546" y="1097"/>
                  <a:pt x="1546" y="1130"/>
                </a:cubicBezTo>
                <a:cubicBezTo>
                  <a:pt x="1546" y="1163"/>
                  <a:pt x="1520" y="1190"/>
                  <a:pt x="1487" y="1190"/>
                </a:cubicBezTo>
                <a:close/>
                <a:moveTo>
                  <a:pt x="1487" y="833"/>
                </a:moveTo>
                <a:cubicBezTo>
                  <a:pt x="1249" y="833"/>
                  <a:pt x="1249" y="833"/>
                  <a:pt x="1249" y="833"/>
                </a:cubicBezTo>
                <a:cubicBezTo>
                  <a:pt x="1216" y="833"/>
                  <a:pt x="1190" y="807"/>
                  <a:pt x="1190" y="773"/>
                </a:cubicBezTo>
                <a:cubicBezTo>
                  <a:pt x="1190" y="740"/>
                  <a:pt x="1216" y="714"/>
                  <a:pt x="1249" y="714"/>
                </a:cubicBezTo>
                <a:cubicBezTo>
                  <a:pt x="1487" y="714"/>
                  <a:pt x="1487" y="714"/>
                  <a:pt x="1487" y="714"/>
                </a:cubicBezTo>
                <a:cubicBezTo>
                  <a:pt x="1520" y="714"/>
                  <a:pt x="1546" y="740"/>
                  <a:pt x="1546" y="773"/>
                </a:cubicBezTo>
                <a:cubicBezTo>
                  <a:pt x="1546" y="807"/>
                  <a:pt x="1520" y="833"/>
                  <a:pt x="1487" y="833"/>
                </a:cubicBezTo>
                <a:close/>
                <a:moveTo>
                  <a:pt x="1487" y="833"/>
                </a:moveTo>
                <a:cubicBezTo>
                  <a:pt x="1487" y="833"/>
                  <a:pt x="1487" y="833"/>
                  <a:pt x="1487" y="833"/>
                </a:cubicBezTo>
              </a:path>
            </a:pathLst>
          </a:custGeom>
          <a:solidFill>
            <a:srgbClr val="0070C0"/>
          </a:solidFill>
          <a:ln w="9525" cap="flat" cmpd="sng" algn="ctr">
            <a:noFill/>
            <a:prstDash val="solid"/>
            <a:round/>
            <a:headEnd type="none" w="med" len="med"/>
            <a:tailEnd type="none" w="med" len="med"/>
          </a:ln>
          <a:effectLst/>
        </p:spPr>
        <p:txBody>
          <a:bodyPr rot="0" spcFirstLastPara="0" vertOverflow="overflow" horzOverflow="overflow" vert="horz" wrap="square" lIns="91404" tIns="45703" rIns="91404" bIns="45703" numCol="1" spcCol="0" rtlCol="0" fromWordArt="0" anchor="t" anchorCtr="0" forceAA="0" compatLnSpc="1">
            <a:noAutofit/>
          </a:bodyPr>
          <a:lstStyle/>
          <a:p>
            <a:pPr algn="ctr"/>
            <a:endParaRPr lang="zh-CN" altLang="en-US" sz="2400">
              <a:solidFill>
                <a:schemeClr val="accent2"/>
              </a:solidFill>
              <a:cs typeface="+mn-ea"/>
              <a:sym typeface="+mn-lt"/>
            </a:endParaRPr>
          </a:p>
        </p:txBody>
      </p:sp>
      <p:sp>
        <p:nvSpPr>
          <p:cNvPr id="51" name="矩形 6"/>
          <p:cNvSpPr>
            <a:spLocks noChangeArrowheads="1"/>
          </p:cNvSpPr>
          <p:nvPr/>
        </p:nvSpPr>
        <p:spPr bwMode="auto">
          <a:xfrm>
            <a:off x="6882252" y="3025230"/>
            <a:ext cx="1562413" cy="338554"/>
          </a:xfrm>
          <a:prstGeom prst="rect">
            <a:avLst/>
          </a:prstGeom>
          <a:noFill/>
          <a:ln w="9525">
            <a:noFill/>
            <a:miter lim="800000"/>
          </a:ln>
        </p:spPr>
        <p:txBody>
          <a:bodyPr wrap="square">
            <a:spAutoFit/>
          </a:bodyPr>
          <a:lstStyle/>
          <a:p>
            <a:pPr algn="ctr" eaLnBrk="0" hangingPunct="0"/>
            <a:r>
              <a:rPr lang="zh-CN" altLang="en-US" sz="1600">
                <a:cs typeface="+mn-ea"/>
                <a:sym typeface="+mn-lt"/>
              </a:rPr>
              <a:t>生产经营单位</a:t>
            </a:r>
          </a:p>
        </p:txBody>
      </p:sp>
      <p:sp>
        <p:nvSpPr>
          <p:cNvPr id="52" name="箭头: 右 51"/>
          <p:cNvSpPr/>
          <p:nvPr/>
        </p:nvSpPr>
        <p:spPr bwMode="auto">
          <a:xfrm>
            <a:off x="8319902" y="2324180"/>
            <a:ext cx="1948479" cy="787635"/>
          </a:xfrm>
          <a:prstGeom prst="rightArrow">
            <a:avLst>
              <a:gd name="adj1" fmla="val 53978"/>
              <a:gd name="adj2" fmla="val 71284"/>
            </a:avLst>
          </a:prstGeom>
          <a:gradFill>
            <a:gsLst>
              <a:gs pos="61000">
                <a:schemeClr val="tx1"/>
              </a:gs>
              <a:gs pos="0">
                <a:srgbClr val="5E5E5E"/>
              </a:gs>
              <a:gs pos="100000">
                <a:srgbClr val="323232"/>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04" tIns="45703" rIns="91404" bIns="45703" numCol="1" spcCol="0" rtlCol="0" fromWordArt="0" anchor="t" anchorCtr="0" forceAA="0" compatLnSpc="1">
            <a:noAutofit/>
          </a:bodyPr>
          <a:lstStyle/>
          <a:p>
            <a:pPr algn="ctr"/>
            <a:endParaRPr lang="zh-CN" altLang="en-US" sz="2400">
              <a:solidFill>
                <a:schemeClr val="accent2"/>
              </a:solidFill>
              <a:cs typeface="+mn-ea"/>
              <a:sym typeface="+mn-lt"/>
            </a:endParaRPr>
          </a:p>
        </p:txBody>
      </p:sp>
      <p:sp>
        <p:nvSpPr>
          <p:cNvPr id="53" name="矩形 6"/>
          <p:cNvSpPr>
            <a:spLocks noChangeArrowheads="1"/>
          </p:cNvSpPr>
          <p:nvPr/>
        </p:nvSpPr>
        <p:spPr bwMode="auto">
          <a:xfrm>
            <a:off x="8376560" y="2538529"/>
            <a:ext cx="1884552" cy="369204"/>
          </a:xfrm>
          <a:prstGeom prst="rect">
            <a:avLst/>
          </a:prstGeom>
          <a:noFill/>
          <a:ln w="9525">
            <a:noFill/>
            <a:miter lim="800000"/>
          </a:ln>
        </p:spPr>
        <p:txBody>
          <a:bodyPr wrap="square">
            <a:spAutoFit/>
          </a:bodyPr>
          <a:lstStyle/>
          <a:p>
            <a:pPr eaLnBrk="0" hangingPunct="0"/>
            <a:r>
              <a:rPr lang="zh-CN" altLang="en-US" sz="1800" dirty="0">
                <a:solidFill>
                  <a:schemeClr val="accent2"/>
                </a:solidFill>
                <a:cs typeface="+mn-ea"/>
                <a:sym typeface="+mn-lt"/>
              </a:rPr>
              <a:t>签订劳动合同</a:t>
            </a:r>
          </a:p>
        </p:txBody>
      </p:sp>
      <p:pic>
        <p:nvPicPr>
          <p:cNvPr id="55" name="图片 5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09968" y="1852476"/>
            <a:ext cx="922392" cy="1649125"/>
          </a:xfrm>
          <a:prstGeom prst="rect">
            <a:avLst/>
          </a:prstGeom>
        </p:spPr>
      </p:pic>
      <p:sp>
        <p:nvSpPr>
          <p:cNvPr id="56" name="矩形 6"/>
          <p:cNvSpPr>
            <a:spLocks noChangeArrowheads="1"/>
          </p:cNvSpPr>
          <p:nvPr/>
        </p:nvSpPr>
        <p:spPr bwMode="auto">
          <a:xfrm>
            <a:off x="10142794" y="3557284"/>
            <a:ext cx="1562413" cy="338554"/>
          </a:xfrm>
          <a:prstGeom prst="rect">
            <a:avLst/>
          </a:prstGeom>
          <a:noFill/>
          <a:ln w="9525">
            <a:noFill/>
            <a:miter lim="800000"/>
          </a:ln>
        </p:spPr>
        <p:txBody>
          <a:bodyPr wrap="square">
            <a:spAutoFit/>
          </a:bodyPr>
          <a:lstStyle/>
          <a:p>
            <a:pPr algn="ctr" eaLnBrk="0" hangingPunct="0"/>
            <a:r>
              <a:rPr lang="zh-CN" altLang="en-US" sz="1600">
                <a:cs typeface="+mn-ea"/>
                <a:sym typeface="+mn-lt"/>
              </a:rPr>
              <a:t>从业人员</a:t>
            </a:r>
          </a:p>
        </p:txBody>
      </p:sp>
      <p:sp>
        <p:nvSpPr>
          <p:cNvPr id="57" name="矩形 1"/>
          <p:cNvSpPr>
            <a:spLocks noChangeArrowheads="1"/>
          </p:cNvSpPr>
          <p:nvPr/>
        </p:nvSpPr>
        <p:spPr bwMode="auto">
          <a:xfrm>
            <a:off x="7131635" y="3511429"/>
            <a:ext cx="3256340" cy="830997"/>
          </a:xfrm>
          <a:prstGeom prst="rect">
            <a:avLst/>
          </a:prstGeom>
        </p:spPr>
        <p:txBody>
          <a:bodyPr wrap="square">
            <a:spAutoFit/>
          </a:bodyPr>
          <a:lstStyle/>
          <a:p>
            <a:pPr marL="285750" indent="-285750">
              <a:buFont typeface="Wingdings" panose="05000000000000000000" pitchFamily="2" charset="2"/>
              <a:buChar char="l"/>
            </a:pPr>
            <a:r>
              <a:rPr lang="zh-CN" altLang="en-US" sz="1600">
                <a:solidFill>
                  <a:srgbClr val="404040"/>
                </a:solidFill>
                <a:cs typeface="+mn-ea"/>
                <a:sym typeface="+mn-lt"/>
              </a:rPr>
              <a:t>保障从业人员劳动安全</a:t>
            </a:r>
            <a:endParaRPr lang="en-US" altLang="zh-CN" sz="1600">
              <a:solidFill>
                <a:srgbClr val="404040"/>
              </a:solidFill>
              <a:cs typeface="+mn-ea"/>
              <a:sym typeface="+mn-lt"/>
            </a:endParaRPr>
          </a:p>
          <a:p>
            <a:pPr marL="285750" indent="-285750">
              <a:buFont typeface="Wingdings" panose="05000000000000000000" pitchFamily="2" charset="2"/>
              <a:buChar char="l"/>
            </a:pPr>
            <a:r>
              <a:rPr lang="zh-CN" altLang="en-US" sz="1600">
                <a:solidFill>
                  <a:srgbClr val="404040"/>
                </a:solidFill>
                <a:cs typeface="+mn-ea"/>
                <a:sym typeface="+mn-lt"/>
              </a:rPr>
              <a:t>防止职业危害的事项</a:t>
            </a:r>
            <a:endParaRPr lang="en-US" altLang="zh-CN" sz="1600">
              <a:solidFill>
                <a:srgbClr val="404040"/>
              </a:solidFill>
              <a:cs typeface="+mn-ea"/>
              <a:sym typeface="+mn-lt"/>
            </a:endParaRPr>
          </a:p>
          <a:p>
            <a:pPr marL="285750" indent="-285750">
              <a:buFont typeface="Wingdings" panose="05000000000000000000" pitchFamily="2" charset="2"/>
              <a:buChar char="l"/>
            </a:pPr>
            <a:r>
              <a:rPr lang="zh-CN" altLang="en-US" sz="1600">
                <a:solidFill>
                  <a:srgbClr val="404040"/>
                </a:solidFill>
                <a:cs typeface="+mn-ea"/>
                <a:sym typeface="+mn-lt"/>
              </a:rPr>
              <a:t>为从业人员办理工伤保险</a:t>
            </a:r>
          </a:p>
        </p:txBody>
      </p:sp>
      <p:sp>
        <p:nvSpPr>
          <p:cNvPr id="58" name="矩形 13"/>
          <p:cNvSpPr>
            <a:spLocks noChangeArrowheads="1"/>
          </p:cNvSpPr>
          <p:nvPr/>
        </p:nvSpPr>
        <p:spPr bwMode="auto">
          <a:xfrm>
            <a:off x="7099740" y="4541738"/>
            <a:ext cx="2236510" cy="399981"/>
          </a:xfrm>
          <a:prstGeom prst="rect">
            <a:avLst/>
          </a:prstGeom>
          <a:noFill/>
          <a:ln w="9525">
            <a:noFill/>
            <a:miter lim="800000"/>
          </a:ln>
        </p:spPr>
        <p:txBody>
          <a:bodyPr wrap="none">
            <a:spAutoFit/>
          </a:bodyPr>
          <a:lstStyle/>
          <a:p>
            <a:pPr eaLnBrk="0" hangingPunct="0"/>
            <a:r>
              <a:rPr lang="zh-CN" altLang="en-US" sz="2000" b="1">
                <a:solidFill>
                  <a:schemeClr val="bg1"/>
                </a:solidFill>
                <a:cs typeface="+mn-ea"/>
                <a:sym typeface="+mn-lt"/>
              </a:rPr>
              <a:t>不得签订生死合同</a:t>
            </a:r>
          </a:p>
        </p:txBody>
      </p:sp>
      <p:sp>
        <p:nvSpPr>
          <p:cNvPr id="59" name="矩形 1"/>
          <p:cNvSpPr>
            <a:spLocks noChangeArrowheads="1"/>
          </p:cNvSpPr>
          <p:nvPr/>
        </p:nvSpPr>
        <p:spPr bwMode="auto">
          <a:xfrm>
            <a:off x="7131634" y="4931731"/>
            <a:ext cx="3571076" cy="830997"/>
          </a:xfrm>
          <a:prstGeom prst="rect">
            <a:avLst/>
          </a:prstGeom>
        </p:spPr>
        <p:txBody>
          <a:bodyPr wrap="square">
            <a:spAutoFit/>
          </a:bodyPr>
          <a:lstStyle/>
          <a:p>
            <a:r>
              <a:rPr lang="zh-CN" altLang="en-US" sz="1600">
                <a:solidFill>
                  <a:srgbClr val="404040"/>
                </a:solidFill>
                <a:cs typeface="+mn-ea"/>
                <a:sym typeface="+mn-lt"/>
              </a:rPr>
              <a:t>不得以任何形式与从业人员订立协议，免除或者减轻其对从业人员因生产安全事故伤亡依法应承担的责任。</a:t>
            </a:r>
          </a:p>
        </p:txBody>
      </p:sp>
      <p:sp>
        <p:nvSpPr>
          <p:cNvPr id="37" name="文本框 36"/>
          <p:cNvSpPr txBox="1"/>
          <p:nvPr/>
        </p:nvSpPr>
        <p:spPr>
          <a:xfrm>
            <a:off x="1469201" y="249141"/>
            <a:ext cx="5110280" cy="584775"/>
          </a:xfrm>
          <a:prstGeom prst="rect">
            <a:avLst/>
          </a:prstGeom>
          <a:noFill/>
        </p:spPr>
        <p:txBody>
          <a:bodyPr wrap="square" rtlCol="0">
            <a:spAutoFit/>
          </a:bodyPr>
          <a:lstStyle>
            <a:defPPr>
              <a:defRPr lang="zh-CN"/>
            </a:defPPr>
            <a:lvl1pPr algn="ctr">
              <a:defRPr sz="2800" b="1">
                <a:latin typeface="+mj-ea"/>
                <a:ea typeface="+mj-ea"/>
              </a:defRPr>
            </a:lvl1pPr>
          </a:lstStyle>
          <a:p>
            <a:pPr algn="l"/>
            <a:r>
              <a:rPr lang="zh-CN" altLang="en-US" sz="3200" dirty="0">
                <a:latin typeface="+mn-lt"/>
                <a:ea typeface="+mn-ea"/>
                <a:cs typeface="+mn-ea"/>
                <a:sym typeface="+mn-lt"/>
              </a:rPr>
              <a:t>国家相关法律法规</a:t>
            </a:r>
          </a:p>
        </p:txBody>
      </p:sp>
    </p:spTree>
  </p:cSld>
  <p:clrMapOvr>
    <a:masterClrMapping/>
  </p:clrMapOvr>
  <mc:AlternateContent xmlns:mc="http://schemas.openxmlformats.org/markup-compatibility/2006" xmlns:p14="http://schemas.microsoft.com/office/powerpoint/2010/main">
    <mc:Choice Requires="p14">
      <p:transition p14:dur="0" advTm="5399"/>
    </mc:Choice>
    <mc:Fallback xmlns="">
      <p:transition advTm="53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60"/>
                                        </p:tgtEl>
                                        <p:attrNameLst>
                                          <p:attrName>style.visibility</p:attrName>
                                        </p:attrNameLst>
                                      </p:cBhvr>
                                      <p:to>
                                        <p:strVal val="visible"/>
                                      </p:to>
                                    </p:set>
                                    <p:anim calcmode="lin" valueType="num">
                                      <p:cBhvr>
                                        <p:cTn id="13" dur="500" fill="hold"/>
                                        <p:tgtEl>
                                          <p:spTgt spid="60"/>
                                        </p:tgtEl>
                                        <p:attrNameLst>
                                          <p:attrName>ppt_w</p:attrName>
                                        </p:attrNameLst>
                                      </p:cBhvr>
                                      <p:tavLst>
                                        <p:tav tm="0">
                                          <p:val>
                                            <p:fltVal val="0"/>
                                          </p:val>
                                        </p:tav>
                                        <p:tav tm="100000">
                                          <p:val>
                                            <p:strVal val="#ppt_w"/>
                                          </p:val>
                                        </p:tav>
                                      </p:tavLst>
                                    </p:anim>
                                    <p:anim calcmode="lin" valueType="num">
                                      <p:cBhvr>
                                        <p:cTn id="14" dur="500" fill="hold"/>
                                        <p:tgtEl>
                                          <p:spTgt spid="60"/>
                                        </p:tgtEl>
                                        <p:attrNameLst>
                                          <p:attrName>ppt_h</p:attrName>
                                        </p:attrNameLst>
                                      </p:cBhvr>
                                      <p:tavLst>
                                        <p:tav tm="0">
                                          <p:val>
                                            <p:fltVal val="0"/>
                                          </p:val>
                                        </p:tav>
                                        <p:tav tm="100000">
                                          <p:val>
                                            <p:strVal val="#ppt_h"/>
                                          </p:val>
                                        </p:tav>
                                      </p:tavLst>
                                    </p:anim>
                                    <p:animEffect transition="in" filter="fade">
                                      <p:cBhvr>
                                        <p:cTn id="15" dur="500"/>
                                        <p:tgtEl>
                                          <p:spTgt spid="60"/>
                                        </p:tgtEl>
                                      </p:cBhvr>
                                    </p:animEffect>
                                  </p:childTnLst>
                                </p:cTn>
                              </p:par>
                            </p:childTnLst>
                          </p:cTn>
                        </p:par>
                        <p:par>
                          <p:cTn id="16" fill="hold">
                            <p:stCondLst>
                              <p:cond delay="1000"/>
                            </p:stCondLst>
                            <p:childTnLst>
                              <p:par>
                                <p:cTn id="17" presetID="22" presetClass="entr" presetSubtype="8" fill="hold" nodeType="afterEffect">
                                  <p:stCondLst>
                                    <p:cond delay="0"/>
                                  </p:stCondLst>
                                  <p:childTnLst>
                                    <p:set>
                                      <p:cBhvr>
                                        <p:cTn id="18" dur="1" fill="hold">
                                          <p:stCondLst>
                                            <p:cond delay="0"/>
                                          </p:stCondLst>
                                        </p:cTn>
                                        <p:tgtEl>
                                          <p:spTgt spid="62"/>
                                        </p:tgtEl>
                                        <p:attrNameLst>
                                          <p:attrName>style.visibility</p:attrName>
                                        </p:attrNameLst>
                                      </p:cBhvr>
                                      <p:to>
                                        <p:strVal val="visible"/>
                                      </p:to>
                                    </p:set>
                                    <p:animEffect transition="in" filter="wipe(left)">
                                      <p:cBhvr>
                                        <p:cTn id="19" dur="500"/>
                                        <p:tgtEl>
                                          <p:spTgt spid="62"/>
                                        </p:tgtEl>
                                      </p:cBhvr>
                                    </p:animEffect>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61"/>
                                        </p:tgtEl>
                                        <p:attrNameLst>
                                          <p:attrName>style.visibility</p:attrName>
                                        </p:attrNameLst>
                                      </p:cBhvr>
                                      <p:to>
                                        <p:strVal val="visible"/>
                                      </p:to>
                                    </p:set>
                                    <p:anim calcmode="lin" valueType="num">
                                      <p:cBhvr>
                                        <p:cTn id="23" dur="500" fill="hold"/>
                                        <p:tgtEl>
                                          <p:spTgt spid="61"/>
                                        </p:tgtEl>
                                        <p:attrNameLst>
                                          <p:attrName>ppt_w</p:attrName>
                                        </p:attrNameLst>
                                      </p:cBhvr>
                                      <p:tavLst>
                                        <p:tav tm="0">
                                          <p:val>
                                            <p:fltVal val="0"/>
                                          </p:val>
                                        </p:tav>
                                        <p:tav tm="100000">
                                          <p:val>
                                            <p:strVal val="#ppt_w"/>
                                          </p:val>
                                        </p:tav>
                                      </p:tavLst>
                                    </p:anim>
                                    <p:anim calcmode="lin" valueType="num">
                                      <p:cBhvr>
                                        <p:cTn id="24" dur="500" fill="hold"/>
                                        <p:tgtEl>
                                          <p:spTgt spid="61"/>
                                        </p:tgtEl>
                                        <p:attrNameLst>
                                          <p:attrName>ppt_h</p:attrName>
                                        </p:attrNameLst>
                                      </p:cBhvr>
                                      <p:tavLst>
                                        <p:tav tm="0">
                                          <p:val>
                                            <p:fltVal val="0"/>
                                          </p:val>
                                        </p:tav>
                                        <p:tav tm="100000">
                                          <p:val>
                                            <p:strVal val="#ppt_h"/>
                                          </p:val>
                                        </p:tav>
                                      </p:tavLst>
                                    </p:anim>
                                    <p:animEffect transition="in" filter="fade">
                                      <p:cBhvr>
                                        <p:cTn id="25" dur="500"/>
                                        <p:tgtEl>
                                          <p:spTgt spid="61"/>
                                        </p:tgtEl>
                                      </p:cBhvr>
                                    </p:animEffect>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500"/>
                                        <p:tgtEl>
                                          <p:spTgt spid="43"/>
                                        </p:tgtEl>
                                      </p:cBhvr>
                                    </p:animEffect>
                                    <p:anim calcmode="lin" valueType="num">
                                      <p:cBhvr>
                                        <p:cTn id="30" dur="500" fill="hold"/>
                                        <p:tgtEl>
                                          <p:spTgt spid="43"/>
                                        </p:tgtEl>
                                        <p:attrNameLst>
                                          <p:attrName>ppt_x</p:attrName>
                                        </p:attrNameLst>
                                      </p:cBhvr>
                                      <p:tavLst>
                                        <p:tav tm="0">
                                          <p:val>
                                            <p:strVal val="#ppt_x"/>
                                          </p:val>
                                        </p:tav>
                                        <p:tav tm="100000">
                                          <p:val>
                                            <p:strVal val="#ppt_x"/>
                                          </p:val>
                                        </p:tav>
                                      </p:tavLst>
                                    </p:anim>
                                    <p:anim calcmode="lin" valueType="num">
                                      <p:cBhvr>
                                        <p:cTn id="31" dur="500" fill="hold"/>
                                        <p:tgtEl>
                                          <p:spTgt spid="43"/>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fade">
                                      <p:cBhvr>
                                        <p:cTn id="34" dur="500"/>
                                        <p:tgtEl>
                                          <p:spTgt spid="42"/>
                                        </p:tgtEl>
                                      </p:cBhvr>
                                    </p:animEffect>
                                    <p:anim calcmode="lin" valueType="num">
                                      <p:cBhvr>
                                        <p:cTn id="35" dur="500" fill="hold"/>
                                        <p:tgtEl>
                                          <p:spTgt spid="42"/>
                                        </p:tgtEl>
                                        <p:attrNameLst>
                                          <p:attrName>ppt_x</p:attrName>
                                        </p:attrNameLst>
                                      </p:cBhvr>
                                      <p:tavLst>
                                        <p:tav tm="0">
                                          <p:val>
                                            <p:strVal val="#ppt_x"/>
                                          </p:val>
                                        </p:tav>
                                        <p:tav tm="100000">
                                          <p:val>
                                            <p:strVal val="#ppt_x"/>
                                          </p:val>
                                        </p:tav>
                                      </p:tavLst>
                                    </p:anim>
                                    <p:anim calcmode="lin" valueType="num">
                                      <p:cBhvr>
                                        <p:cTn id="36" dur="500" fill="hold"/>
                                        <p:tgtEl>
                                          <p:spTgt spid="42"/>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anim calcmode="lin" valueType="num">
                                      <p:cBhvr>
                                        <p:cTn id="40" dur="500" fill="hold"/>
                                        <p:tgtEl>
                                          <p:spTgt spid="21"/>
                                        </p:tgtEl>
                                        <p:attrNameLst>
                                          <p:attrName>ppt_x</p:attrName>
                                        </p:attrNameLst>
                                      </p:cBhvr>
                                      <p:tavLst>
                                        <p:tav tm="0">
                                          <p:val>
                                            <p:strVal val="#ppt_x"/>
                                          </p:val>
                                        </p:tav>
                                        <p:tav tm="100000">
                                          <p:val>
                                            <p:strVal val="#ppt_x"/>
                                          </p:val>
                                        </p:tav>
                                      </p:tavLst>
                                    </p:anim>
                                    <p:anim calcmode="lin" valueType="num">
                                      <p:cBhvr>
                                        <p:cTn id="41" dur="500" fill="hold"/>
                                        <p:tgtEl>
                                          <p:spTgt spid="21"/>
                                        </p:tgtEl>
                                        <p:attrNameLst>
                                          <p:attrName>ppt_y</p:attrName>
                                        </p:attrNameLst>
                                      </p:cBhvr>
                                      <p:tavLst>
                                        <p:tav tm="0">
                                          <p:val>
                                            <p:strVal val="#ppt_y+.1"/>
                                          </p:val>
                                        </p:tav>
                                        <p:tav tm="100000">
                                          <p:val>
                                            <p:strVal val="#ppt_y"/>
                                          </p:val>
                                        </p:tav>
                                      </p:tavLst>
                                    </p:anim>
                                  </p:childTnLst>
                                </p:cTn>
                              </p:par>
                            </p:childTnLst>
                          </p:cTn>
                        </p:par>
                        <p:par>
                          <p:cTn id="42" fill="hold">
                            <p:stCondLst>
                              <p:cond delay="2500"/>
                            </p:stCondLst>
                            <p:childTnLst>
                              <p:par>
                                <p:cTn id="43" presetID="22" presetClass="entr" presetSubtype="4" fill="hold" nodeType="afterEffect">
                                  <p:stCondLst>
                                    <p:cond delay="0"/>
                                  </p:stCondLst>
                                  <p:childTnLst>
                                    <p:set>
                                      <p:cBhvr>
                                        <p:cTn id="44" dur="1" fill="hold">
                                          <p:stCondLst>
                                            <p:cond delay="0"/>
                                          </p:stCondLst>
                                        </p:cTn>
                                        <p:tgtEl>
                                          <p:spTgt spid="47"/>
                                        </p:tgtEl>
                                        <p:attrNameLst>
                                          <p:attrName>style.visibility</p:attrName>
                                        </p:attrNameLst>
                                      </p:cBhvr>
                                      <p:to>
                                        <p:strVal val="visible"/>
                                      </p:to>
                                    </p:set>
                                    <p:animEffect transition="in" filter="wipe(down)">
                                      <p:cBhvr>
                                        <p:cTn id="45" dur="500"/>
                                        <p:tgtEl>
                                          <p:spTgt spid="47"/>
                                        </p:tgtEl>
                                      </p:cBhvr>
                                    </p:animEffect>
                                  </p:childTnLst>
                                </p:cTn>
                              </p:par>
                            </p:childTnLst>
                          </p:cTn>
                        </p:par>
                        <p:par>
                          <p:cTn id="46" fill="hold">
                            <p:stCondLst>
                              <p:cond delay="3000"/>
                            </p:stCondLst>
                            <p:childTnLst>
                              <p:par>
                                <p:cTn id="47" presetID="42" presetClass="entr" presetSubtype="0" fill="hold" grpId="0" nodeType="after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fade">
                                      <p:cBhvr>
                                        <p:cTn id="49" dur="500"/>
                                        <p:tgtEl>
                                          <p:spTgt spid="48"/>
                                        </p:tgtEl>
                                      </p:cBhvr>
                                    </p:animEffect>
                                    <p:anim calcmode="lin" valueType="num">
                                      <p:cBhvr>
                                        <p:cTn id="50" dur="500" fill="hold"/>
                                        <p:tgtEl>
                                          <p:spTgt spid="48"/>
                                        </p:tgtEl>
                                        <p:attrNameLst>
                                          <p:attrName>ppt_x</p:attrName>
                                        </p:attrNameLst>
                                      </p:cBhvr>
                                      <p:tavLst>
                                        <p:tav tm="0">
                                          <p:val>
                                            <p:strVal val="#ppt_x"/>
                                          </p:val>
                                        </p:tav>
                                        <p:tav tm="100000">
                                          <p:val>
                                            <p:strVal val="#ppt_x"/>
                                          </p:val>
                                        </p:tav>
                                      </p:tavLst>
                                    </p:anim>
                                    <p:anim calcmode="lin" valueType="num">
                                      <p:cBhvr>
                                        <p:cTn id="51" dur="500" fill="hold"/>
                                        <p:tgtEl>
                                          <p:spTgt spid="48"/>
                                        </p:tgtEl>
                                        <p:attrNameLst>
                                          <p:attrName>ppt_y</p:attrName>
                                        </p:attrNameLst>
                                      </p:cBhvr>
                                      <p:tavLst>
                                        <p:tav tm="0">
                                          <p:val>
                                            <p:strVal val="#ppt_y+.1"/>
                                          </p:val>
                                        </p:tav>
                                        <p:tav tm="100000">
                                          <p:val>
                                            <p:strVal val="#ppt_y"/>
                                          </p:val>
                                        </p:tav>
                                      </p:tavLst>
                                    </p:anim>
                                  </p:childTnLst>
                                </p:cTn>
                              </p:par>
                            </p:childTnLst>
                          </p:cTn>
                        </p:par>
                        <p:par>
                          <p:cTn id="52" fill="hold">
                            <p:stCondLst>
                              <p:cond delay="3500"/>
                            </p:stCondLst>
                            <p:childTnLst>
                              <p:par>
                                <p:cTn id="53" presetID="42" presetClass="entr" presetSubtype="0" fill="hold" nodeType="afterEffect">
                                  <p:stCondLst>
                                    <p:cond delay="0"/>
                                  </p:stCondLst>
                                  <p:childTnLst>
                                    <p:set>
                                      <p:cBhvr>
                                        <p:cTn id="54" dur="1" fill="hold">
                                          <p:stCondLst>
                                            <p:cond delay="0"/>
                                          </p:stCondLst>
                                        </p:cTn>
                                        <p:tgtEl>
                                          <p:spTgt spid="55"/>
                                        </p:tgtEl>
                                        <p:attrNameLst>
                                          <p:attrName>style.visibility</p:attrName>
                                        </p:attrNameLst>
                                      </p:cBhvr>
                                      <p:to>
                                        <p:strVal val="visible"/>
                                      </p:to>
                                    </p:set>
                                    <p:animEffect transition="in" filter="fade">
                                      <p:cBhvr>
                                        <p:cTn id="55" dur="500"/>
                                        <p:tgtEl>
                                          <p:spTgt spid="55"/>
                                        </p:tgtEl>
                                      </p:cBhvr>
                                    </p:animEffect>
                                    <p:anim calcmode="lin" valueType="num">
                                      <p:cBhvr>
                                        <p:cTn id="56" dur="500" fill="hold"/>
                                        <p:tgtEl>
                                          <p:spTgt spid="55"/>
                                        </p:tgtEl>
                                        <p:attrNameLst>
                                          <p:attrName>ppt_x</p:attrName>
                                        </p:attrNameLst>
                                      </p:cBhvr>
                                      <p:tavLst>
                                        <p:tav tm="0">
                                          <p:val>
                                            <p:strVal val="#ppt_x"/>
                                          </p:val>
                                        </p:tav>
                                        <p:tav tm="100000">
                                          <p:val>
                                            <p:strVal val="#ppt_x"/>
                                          </p:val>
                                        </p:tav>
                                      </p:tavLst>
                                    </p:anim>
                                    <p:anim calcmode="lin" valueType="num">
                                      <p:cBhvr>
                                        <p:cTn id="57" dur="500" fill="hold"/>
                                        <p:tgtEl>
                                          <p:spTgt spid="55"/>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56"/>
                                        </p:tgtEl>
                                        <p:attrNameLst>
                                          <p:attrName>style.visibility</p:attrName>
                                        </p:attrNameLst>
                                      </p:cBhvr>
                                      <p:to>
                                        <p:strVal val="visible"/>
                                      </p:to>
                                    </p:set>
                                    <p:animEffect transition="in" filter="fade">
                                      <p:cBhvr>
                                        <p:cTn id="60" dur="500"/>
                                        <p:tgtEl>
                                          <p:spTgt spid="56"/>
                                        </p:tgtEl>
                                      </p:cBhvr>
                                    </p:animEffect>
                                    <p:anim calcmode="lin" valueType="num">
                                      <p:cBhvr>
                                        <p:cTn id="61" dur="500" fill="hold"/>
                                        <p:tgtEl>
                                          <p:spTgt spid="56"/>
                                        </p:tgtEl>
                                        <p:attrNameLst>
                                          <p:attrName>ppt_x</p:attrName>
                                        </p:attrNameLst>
                                      </p:cBhvr>
                                      <p:tavLst>
                                        <p:tav tm="0">
                                          <p:val>
                                            <p:strVal val="#ppt_x"/>
                                          </p:val>
                                        </p:tav>
                                        <p:tav tm="100000">
                                          <p:val>
                                            <p:strVal val="#ppt_x"/>
                                          </p:val>
                                        </p:tav>
                                      </p:tavLst>
                                    </p:anim>
                                    <p:anim calcmode="lin" valueType="num">
                                      <p:cBhvr>
                                        <p:cTn id="62" dur="500" fill="hold"/>
                                        <p:tgtEl>
                                          <p:spTgt spid="56"/>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53"/>
                                        </p:tgtEl>
                                        <p:attrNameLst>
                                          <p:attrName>style.visibility</p:attrName>
                                        </p:attrNameLst>
                                      </p:cBhvr>
                                      <p:to>
                                        <p:strVal val="visible"/>
                                      </p:to>
                                    </p:set>
                                    <p:animEffect transition="in" filter="fade">
                                      <p:cBhvr>
                                        <p:cTn id="65" dur="500"/>
                                        <p:tgtEl>
                                          <p:spTgt spid="53"/>
                                        </p:tgtEl>
                                      </p:cBhvr>
                                    </p:animEffect>
                                    <p:anim calcmode="lin" valueType="num">
                                      <p:cBhvr>
                                        <p:cTn id="66" dur="500" fill="hold"/>
                                        <p:tgtEl>
                                          <p:spTgt spid="53"/>
                                        </p:tgtEl>
                                        <p:attrNameLst>
                                          <p:attrName>ppt_x</p:attrName>
                                        </p:attrNameLst>
                                      </p:cBhvr>
                                      <p:tavLst>
                                        <p:tav tm="0">
                                          <p:val>
                                            <p:strVal val="#ppt_x"/>
                                          </p:val>
                                        </p:tav>
                                        <p:tav tm="100000">
                                          <p:val>
                                            <p:strVal val="#ppt_x"/>
                                          </p:val>
                                        </p:tav>
                                      </p:tavLst>
                                    </p:anim>
                                    <p:anim calcmode="lin" valueType="num">
                                      <p:cBhvr>
                                        <p:cTn id="67" dur="500" fill="hold"/>
                                        <p:tgtEl>
                                          <p:spTgt spid="53"/>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52"/>
                                        </p:tgtEl>
                                        <p:attrNameLst>
                                          <p:attrName>style.visibility</p:attrName>
                                        </p:attrNameLst>
                                      </p:cBhvr>
                                      <p:to>
                                        <p:strVal val="visible"/>
                                      </p:to>
                                    </p:set>
                                    <p:animEffect transition="in" filter="fade">
                                      <p:cBhvr>
                                        <p:cTn id="70" dur="500"/>
                                        <p:tgtEl>
                                          <p:spTgt spid="52"/>
                                        </p:tgtEl>
                                      </p:cBhvr>
                                    </p:animEffect>
                                    <p:anim calcmode="lin" valueType="num">
                                      <p:cBhvr>
                                        <p:cTn id="71" dur="500" fill="hold"/>
                                        <p:tgtEl>
                                          <p:spTgt spid="52"/>
                                        </p:tgtEl>
                                        <p:attrNameLst>
                                          <p:attrName>ppt_x</p:attrName>
                                        </p:attrNameLst>
                                      </p:cBhvr>
                                      <p:tavLst>
                                        <p:tav tm="0">
                                          <p:val>
                                            <p:strVal val="#ppt_x"/>
                                          </p:val>
                                        </p:tav>
                                        <p:tav tm="100000">
                                          <p:val>
                                            <p:strVal val="#ppt_x"/>
                                          </p:val>
                                        </p:tav>
                                      </p:tavLst>
                                    </p:anim>
                                    <p:anim calcmode="lin" valueType="num">
                                      <p:cBhvr>
                                        <p:cTn id="72" dur="500" fill="hold"/>
                                        <p:tgtEl>
                                          <p:spTgt spid="52"/>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51"/>
                                        </p:tgtEl>
                                        <p:attrNameLst>
                                          <p:attrName>style.visibility</p:attrName>
                                        </p:attrNameLst>
                                      </p:cBhvr>
                                      <p:to>
                                        <p:strVal val="visible"/>
                                      </p:to>
                                    </p:set>
                                    <p:animEffect transition="in" filter="fade">
                                      <p:cBhvr>
                                        <p:cTn id="75" dur="500"/>
                                        <p:tgtEl>
                                          <p:spTgt spid="51"/>
                                        </p:tgtEl>
                                      </p:cBhvr>
                                    </p:animEffect>
                                    <p:anim calcmode="lin" valueType="num">
                                      <p:cBhvr>
                                        <p:cTn id="76" dur="500" fill="hold"/>
                                        <p:tgtEl>
                                          <p:spTgt spid="51"/>
                                        </p:tgtEl>
                                        <p:attrNameLst>
                                          <p:attrName>ppt_x</p:attrName>
                                        </p:attrNameLst>
                                      </p:cBhvr>
                                      <p:tavLst>
                                        <p:tav tm="0">
                                          <p:val>
                                            <p:strVal val="#ppt_x"/>
                                          </p:val>
                                        </p:tav>
                                        <p:tav tm="100000">
                                          <p:val>
                                            <p:strVal val="#ppt_x"/>
                                          </p:val>
                                        </p:tav>
                                      </p:tavLst>
                                    </p:anim>
                                    <p:anim calcmode="lin" valueType="num">
                                      <p:cBhvr>
                                        <p:cTn id="77" dur="500" fill="hold"/>
                                        <p:tgtEl>
                                          <p:spTgt spid="51"/>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50"/>
                                        </p:tgtEl>
                                        <p:attrNameLst>
                                          <p:attrName>style.visibility</p:attrName>
                                        </p:attrNameLst>
                                      </p:cBhvr>
                                      <p:to>
                                        <p:strVal val="visible"/>
                                      </p:to>
                                    </p:set>
                                    <p:animEffect transition="in" filter="fade">
                                      <p:cBhvr>
                                        <p:cTn id="80" dur="500"/>
                                        <p:tgtEl>
                                          <p:spTgt spid="50"/>
                                        </p:tgtEl>
                                      </p:cBhvr>
                                    </p:animEffect>
                                    <p:anim calcmode="lin" valueType="num">
                                      <p:cBhvr>
                                        <p:cTn id="81" dur="500" fill="hold"/>
                                        <p:tgtEl>
                                          <p:spTgt spid="50"/>
                                        </p:tgtEl>
                                        <p:attrNameLst>
                                          <p:attrName>ppt_x</p:attrName>
                                        </p:attrNameLst>
                                      </p:cBhvr>
                                      <p:tavLst>
                                        <p:tav tm="0">
                                          <p:val>
                                            <p:strVal val="#ppt_x"/>
                                          </p:val>
                                        </p:tav>
                                        <p:tav tm="100000">
                                          <p:val>
                                            <p:strVal val="#ppt_x"/>
                                          </p:val>
                                        </p:tav>
                                      </p:tavLst>
                                    </p:anim>
                                    <p:anim calcmode="lin" valueType="num">
                                      <p:cBhvr>
                                        <p:cTn id="82" dur="500" fill="hold"/>
                                        <p:tgtEl>
                                          <p:spTgt spid="50"/>
                                        </p:tgtEl>
                                        <p:attrNameLst>
                                          <p:attrName>ppt_y</p:attrName>
                                        </p:attrNameLst>
                                      </p:cBhvr>
                                      <p:tavLst>
                                        <p:tav tm="0">
                                          <p:val>
                                            <p:strVal val="#ppt_y+.1"/>
                                          </p:val>
                                        </p:tav>
                                        <p:tav tm="100000">
                                          <p:val>
                                            <p:strVal val="#ppt_y"/>
                                          </p:val>
                                        </p:tav>
                                      </p:tavLst>
                                    </p:anim>
                                  </p:childTnLst>
                                </p:cTn>
                              </p:par>
                            </p:childTnLst>
                          </p:cTn>
                        </p:par>
                        <p:par>
                          <p:cTn id="83" fill="hold">
                            <p:stCondLst>
                              <p:cond delay="4000"/>
                            </p:stCondLst>
                            <p:childTnLst>
                              <p:par>
                                <p:cTn id="84" presetID="42" presetClass="entr" presetSubtype="0" fill="hold" grpId="0" nodeType="afterEffect">
                                  <p:stCondLst>
                                    <p:cond delay="0"/>
                                  </p:stCondLst>
                                  <p:childTnLst>
                                    <p:set>
                                      <p:cBhvr>
                                        <p:cTn id="85" dur="1" fill="hold">
                                          <p:stCondLst>
                                            <p:cond delay="0"/>
                                          </p:stCondLst>
                                        </p:cTn>
                                        <p:tgtEl>
                                          <p:spTgt spid="57"/>
                                        </p:tgtEl>
                                        <p:attrNameLst>
                                          <p:attrName>style.visibility</p:attrName>
                                        </p:attrNameLst>
                                      </p:cBhvr>
                                      <p:to>
                                        <p:strVal val="visible"/>
                                      </p:to>
                                    </p:set>
                                    <p:animEffect transition="in" filter="fade">
                                      <p:cBhvr>
                                        <p:cTn id="86" dur="500"/>
                                        <p:tgtEl>
                                          <p:spTgt spid="57"/>
                                        </p:tgtEl>
                                      </p:cBhvr>
                                    </p:animEffect>
                                    <p:anim calcmode="lin" valueType="num">
                                      <p:cBhvr>
                                        <p:cTn id="87" dur="500" fill="hold"/>
                                        <p:tgtEl>
                                          <p:spTgt spid="57"/>
                                        </p:tgtEl>
                                        <p:attrNameLst>
                                          <p:attrName>ppt_x</p:attrName>
                                        </p:attrNameLst>
                                      </p:cBhvr>
                                      <p:tavLst>
                                        <p:tav tm="0">
                                          <p:val>
                                            <p:strVal val="#ppt_x"/>
                                          </p:val>
                                        </p:tav>
                                        <p:tav tm="100000">
                                          <p:val>
                                            <p:strVal val="#ppt_x"/>
                                          </p:val>
                                        </p:tav>
                                      </p:tavLst>
                                    </p:anim>
                                    <p:anim calcmode="lin" valueType="num">
                                      <p:cBhvr>
                                        <p:cTn id="88" dur="500" fill="hold"/>
                                        <p:tgtEl>
                                          <p:spTgt spid="57"/>
                                        </p:tgtEl>
                                        <p:attrNameLst>
                                          <p:attrName>ppt_y</p:attrName>
                                        </p:attrNameLst>
                                      </p:cBhvr>
                                      <p:tavLst>
                                        <p:tav tm="0">
                                          <p:val>
                                            <p:strVal val="#ppt_y+.1"/>
                                          </p:val>
                                        </p:tav>
                                        <p:tav tm="100000">
                                          <p:val>
                                            <p:strVal val="#ppt_y"/>
                                          </p:val>
                                        </p:tav>
                                      </p:tavLst>
                                    </p:anim>
                                  </p:childTnLst>
                                </p:cTn>
                              </p:par>
                              <p:par>
                                <p:cTn id="89" presetID="42" presetClass="entr" presetSubtype="0" fill="hold" grpId="0" nodeType="withEffect">
                                  <p:stCondLst>
                                    <p:cond delay="0"/>
                                  </p:stCondLst>
                                  <p:childTnLst>
                                    <p:set>
                                      <p:cBhvr>
                                        <p:cTn id="90" dur="1" fill="hold">
                                          <p:stCondLst>
                                            <p:cond delay="0"/>
                                          </p:stCondLst>
                                        </p:cTn>
                                        <p:tgtEl>
                                          <p:spTgt spid="58"/>
                                        </p:tgtEl>
                                        <p:attrNameLst>
                                          <p:attrName>style.visibility</p:attrName>
                                        </p:attrNameLst>
                                      </p:cBhvr>
                                      <p:to>
                                        <p:strVal val="visible"/>
                                      </p:to>
                                    </p:set>
                                    <p:animEffect transition="in" filter="fade">
                                      <p:cBhvr>
                                        <p:cTn id="91" dur="500"/>
                                        <p:tgtEl>
                                          <p:spTgt spid="58"/>
                                        </p:tgtEl>
                                      </p:cBhvr>
                                    </p:animEffect>
                                    <p:anim calcmode="lin" valueType="num">
                                      <p:cBhvr>
                                        <p:cTn id="92" dur="500" fill="hold"/>
                                        <p:tgtEl>
                                          <p:spTgt spid="58"/>
                                        </p:tgtEl>
                                        <p:attrNameLst>
                                          <p:attrName>ppt_x</p:attrName>
                                        </p:attrNameLst>
                                      </p:cBhvr>
                                      <p:tavLst>
                                        <p:tav tm="0">
                                          <p:val>
                                            <p:strVal val="#ppt_x"/>
                                          </p:val>
                                        </p:tav>
                                        <p:tav tm="100000">
                                          <p:val>
                                            <p:strVal val="#ppt_x"/>
                                          </p:val>
                                        </p:tav>
                                      </p:tavLst>
                                    </p:anim>
                                    <p:anim calcmode="lin" valueType="num">
                                      <p:cBhvr>
                                        <p:cTn id="93" dur="500" fill="hold"/>
                                        <p:tgtEl>
                                          <p:spTgt spid="58"/>
                                        </p:tgtEl>
                                        <p:attrNameLst>
                                          <p:attrName>ppt_y</p:attrName>
                                        </p:attrNameLst>
                                      </p:cBhvr>
                                      <p:tavLst>
                                        <p:tav tm="0">
                                          <p:val>
                                            <p:strVal val="#ppt_y+.1"/>
                                          </p:val>
                                        </p:tav>
                                        <p:tav tm="100000">
                                          <p:val>
                                            <p:strVal val="#ppt_y"/>
                                          </p:val>
                                        </p:tav>
                                      </p:tavLst>
                                    </p:anim>
                                  </p:childTnLst>
                                </p:cTn>
                              </p:par>
                              <p:par>
                                <p:cTn id="94" presetID="42" presetClass="entr" presetSubtype="0" fill="hold" grpId="0" nodeType="withEffect">
                                  <p:stCondLst>
                                    <p:cond delay="0"/>
                                  </p:stCondLst>
                                  <p:childTnLst>
                                    <p:set>
                                      <p:cBhvr>
                                        <p:cTn id="95" dur="1" fill="hold">
                                          <p:stCondLst>
                                            <p:cond delay="0"/>
                                          </p:stCondLst>
                                        </p:cTn>
                                        <p:tgtEl>
                                          <p:spTgt spid="59"/>
                                        </p:tgtEl>
                                        <p:attrNameLst>
                                          <p:attrName>style.visibility</p:attrName>
                                        </p:attrNameLst>
                                      </p:cBhvr>
                                      <p:to>
                                        <p:strVal val="visible"/>
                                      </p:to>
                                    </p:set>
                                    <p:animEffect transition="in" filter="fade">
                                      <p:cBhvr>
                                        <p:cTn id="96" dur="500"/>
                                        <p:tgtEl>
                                          <p:spTgt spid="59"/>
                                        </p:tgtEl>
                                      </p:cBhvr>
                                    </p:animEffect>
                                    <p:anim calcmode="lin" valueType="num">
                                      <p:cBhvr>
                                        <p:cTn id="97" dur="500" fill="hold"/>
                                        <p:tgtEl>
                                          <p:spTgt spid="59"/>
                                        </p:tgtEl>
                                        <p:attrNameLst>
                                          <p:attrName>ppt_x</p:attrName>
                                        </p:attrNameLst>
                                      </p:cBhvr>
                                      <p:tavLst>
                                        <p:tav tm="0">
                                          <p:val>
                                            <p:strVal val="#ppt_x"/>
                                          </p:val>
                                        </p:tav>
                                        <p:tav tm="100000">
                                          <p:val>
                                            <p:strVal val="#ppt_x"/>
                                          </p:val>
                                        </p:tav>
                                      </p:tavLst>
                                    </p:anim>
                                    <p:anim calcmode="lin" valueType="num">
                                      <p:cBhvr>
                                        <p:cTn id="98" dur="5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42" grpId="0"/>
      <p:bldP spid="43" grpId="0"/>
      <p:bldP spid="48" grpId="0"/>
      <p:bldP spid="50" grpId="0" animBg="1"/>
      <p:bldP spid="51" grpId="0"/>
      <p:bldP spid="52" grpId="0" animBg="1"/>
      <p:bldP spid="53" grpId="0"/>
      <p:bldP spid="56" grpId="0"/>
      <p:bldP spid="57" grpId="0"/>
      <p:bldP spid="58" grpId="0"/>
      <p:bldP spid="59"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p:nvPr/>
        </p:nvSpPr>
        <p:spPr>
          <a:xfrm>
            <a:off x="759375" y="890678"/>
            <a:ext cx="5110280" cy="461537"/>
          </a:xfrm>
          <a:prstGeom prst="rect">
            <a:avLst/>
          </a:prstGeom>
          <a:noFill/>
        </p:spPr>
        <p:txBody>
          <a:bodyPr wrap="square" rtlCol="0">
            <a:spAutoFit/>
          </a:bodyPr>
          <a:lstStyle>
            <a:defPPr>
              <a:defRPr lang="zh-CN"/>
            </a:defPPr>
            <a:lvl1pPr algn="ctr">
              <a:defRPr sz="2800" b="1">
                <a:latin typeface="+mj-ea"/>
                <a:ea typeface="+mj-ea"/>
              </a:defRPr>
            </a:lvl1pPr>
          </a:lstStyle>
          <a:p>
            <a:pPr algn="l"/>
            <a:r>
              <a:rPr lang="en-US" altLang="zh-CN" sz="2400" b="0" dirty="0">
                <a:latin typeface="+mn-lt"/>
                <a:ea typeface="+mn-ea"/>
                <a:cs typeface="+mn-ea"/>
                <a:sym typeface="+mn-lt"/>
              </a:rPr>
              <a:t>1</a:t>
            </a:r>
            <a:r>
              <a:rPr lang="zh-CN" altLang="en-US" sz="2400" b="0" dirty="0">
                <a:latin typeface="+mn-lt"/>
                <a:ea typeface="+mn-ea"/>
                <a:cs typeface="+mn-ea"/>
                <a:sym typeface="+mn-lt"/>
              </a:rPr>
              <a:t>、中华人民共和国安全生产法</a:t>
            </a:r>
          </a:p>
        </p:txBody>
      </p:sp>
      <p:sp>
        <p:nvSpPr>
          <p:cNvPr id="22" name="矩形 12"/>
          <p:cNvSpPr>
            <a:spLocks noChangeArrowheads="1"/>
          </p:cNvSpPr>
          <p:nvPr/>
        </p:nvSpPr>
        <p:spPr bwMode="auto">
          <a:xfrm>
            <a:off x="2613198" y="1277385"/>
            <a:ext cx="6655375" cy="399981"/>
          </a:xfrm>
          <a:prstGeom prst="rect">
            <a:avLst/>
          </a:prstGeom>
          <a:noFill/>
          <a:ln w="9525">
            <a:noFill/>
            <a:miter lim="800000"/>
          </a:ln>
        </p:spPr>
        <p:txBody>
          <a:bodyPr>
            <a:spAutoFit/>
          </a:bodyPr>
          <a:lstStyle/>
          <a:p>
            <a:pPr algn="ctr" eaLnBrk="0" hangingPunct="0"/>
            <a:r>
              <a:rPr lang="zh-CN" altLang="en-US" sz="2000" b="1">
                <a:solidFill>
                  <a:srgbClr val="2C2D34"/>
                </a:solidFill>
                <a:cs typeface="+mn-ea"/>
                <a:sym typeface="+mn-lt"/>
              </a:rPr>
              <a:t>十项权利</a:t>
            </a:r>
            <a:endParaRPr lang="en-US" altLang="zh-CN" sz="2000" b="1">
              <a:solidFill>
                <a:srgbClr val="2C2D34"/>
              </a:solidFill>
              <a:cs typeface="+mn-ea"/>
              <a:sym typeface="+mn-lt"/>
            </a:endParaRPr>
          </a:p>
        </p:txBody>
      </p:sp>
      <p:sp>
        <p:nvSpPr>
          <p:cNvPr id="3" name="矩形 2"/>
          <p:cNvSpPr/>
          <p:nvPr/>
        </p:nvSpPr>
        <p:spPr>
          <a:xfrm>
            <a:off x="1501550" y="1629014"/>
            <a:ext cx="8878668" cy="458780"/>
          </a:xfrm>
          <a:prstGeom prst="rect">
            <a:avLst/>
          </a:prstGeom>
        </p:spPr>
        <p:txBody>
          <a:bodyPr wrap="square">
            <a:spAutoFit/>
          </a:bodyPr>
          <a:lstStyle/>
          <a:p>
            <a:pPr algn="ctr" eaLnBrk="0" hangingPunct="0">
              <a:lnSpc>
                <a:spcPct val="150000"/>
              </a:lnSpc>
            </a:pPr>
            <a:r>
              <a:rPr lang="zh-CN" altLang="en-US" sz="1800">
                <a:solidFill>
                  <a:srgbClr val="E94822"/>
                </a:solidFill>
                <a:cs typeface="+mn-ea"/>
                <a:sym typeface="+mn-lt"/>
              </a:rPr>
              <a:t>知情权、建议权、批评控告权、拒绝违章权、停止作业权、索赔权</a:t>
            </a: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5842" y="3123693"/>
            <a:ext cx="1486847" cy="2379564"/>
          </a:xfrm>
          <a:prstGeom prst="rect">
            <a:avLst/>
          </a:prstGeom>
        </p:spPr>
      </p:pic>
      <p:sp>
        <p:nvSpPr>
          <p:cNvPr id="6" name="圆: 空心 5"/>
          <p:cNvSpPr/>
          <p:nvPr/>
        </p:nvSpPr>
        <p:spPr bwMode="auto">
          <a:xfrm>
            <a:off x="4315346" y="2720750"/>
            <a:ext cx="3185445" cy="3185445"/>
          </a:xfrm>
          <a:prstGeom prst="donut">
            <a:avLst>
              <a:gd name="adj" fmla="val 8700"/>
            </a:avLst>
          </a:prstGeom>
          <a:solidFill>
            <a:srgbClr val="0070C0"/>
          </a:soli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04" tIns="45703" rIns="91404" bIns="45703" numCol="1" spcCol="0" rtlCol="0" fromWordArt="0" anchor="t" anchorCtr="0" forceAA="0" compatLnSpc="1">
            <a:noAutofit/>
          </a:bodyPr>
          <a:lstStyle/>
          <a:p>
            <a:pPr algn="ctr"/>
            <a:endParaRPr lang="zh-CN" altLang="en-US" sz="2400">
              <a:solidFill>
                <a:schemeClr val="accent2"/>
              </a:solidFill>
              <a:cs typeface="+mn-ea"/>
              <a:sym typeface="+mn-lt"/>
            </a:endParaRPr>
          </a:p>
        </p:txBody>
      </p:sp>
      <p:sp>
        <p:nvSpPr>
          <p:cNvPr id="27" name="Oval 8"/>
          <p:cNvSpPr>
            <a:spLocks noChangeArrowheads="1"/>
          </p:cNvSpPr>
          <p:nvPr/>
        </p:nvSpPr>
        <p:spPr bwMode="auto">
          <a:xfrm>
            <a:off x="3787593" y="2768061"/>
            <a:ext cx="566135" cy="567776"/>
          </a:xfrm>
          <a:prstGeom prst="ellipse">
            <a:avLst/>
          </a:prstGeom>
          <a:solidFill>
            <a:schemeClr val="tx1"/>
          </a:solidFill>
          <a:ln w="19050"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04" tIns="45703" rIns="91404" bIns="45703" numCol="1" rtlCol="0" anchor="t" anchorCtr="0" compatLnSpc="1"/>
          <a:lstStyle/>
          <a:p>
            <a:pPr algn="ctr"/>
            <a:r>
              <a:rPr lang="en-US" altLang="zh-CN" sz="1800">
                <a:solidFill>
                  <a:schemeClr val="accent2"/>
                </a:solidFill>
                <a:cs typeface="+mn-ea"/>
                <a:sym typeface="+mn-lt"/>
              </a:rPr>
              <a:t>1</a:t>
            </a:r>
            <a:endParaRPr lang="zh-CN" altLang="en-US" sz="1800">
              <a:solidFill>
                <a:schemeClr val="accent2"/>
              </a:solidFill>
              <a:cs typeface="+mn-ea"/>
              <a:sym typeface="+mn-lt"/>
            </a:endParaRPr>
          </a:p>
        </p:txBody>
      </p:sp>
      <p:sp>
        <p:nvSpPr>
          <p:cNvPr id="30" name="Oval 10"/>
          <p:cNvSpPr>
            <a:spLocks noChangeArrowheads="1"/>
          </p:cNvSpPr>
          <p:nvPr/>
        </p:nvSpPr>
        <p:spPr bwMode="auto">
          <a:xfrm>
            <a:off x="3577406" y="3689400"/>
            <a:ext cx="566135" cy="567776"/>
          </a:xfrm>
          <a:prstGeom prst="ellipse">
            <a:avLst/>
          </a:prstGeom>
          <a:solidFill>
            <a:schemeClr val="tx1"/>
          </a:solidFill>
          <a:ln w="19050"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04" tIns="45703" rIns="91404" bIns="45703" numCol="1" rtlCol="0" anchor="t" anchorCtr="0" compatLnSpc="1"/>
          <a:lstStyle/>
          <a:p>
            <a:pPr algn="ctr"/>
            <a:r>
              <a:rPr lang="en-US" altLang="zh-CN" sz="1800">
                <a:solidFill>
                  <a:schemeClr val="accent2"/>
                </a:solidFill>
                <a:cs typeface="+mn-ea"/>
                <a:sym typeface="+mn-lt"/>
              </a:rPr>
              <a:t>2</a:t>
            </a:r>
            <a:endParaRPr lang="zh-CN" altLang="en-US" sz="1800">
              <a:solidFill>
                <a:schemeClr val="accent2"/>
              </a:solidFill>
              <a:cs typeface="+mn-ea"/>
              <a:sym typeface="+mn-lt"/>
            </a:endParaRPr>
          </a:p>
        </p:txBody>
      </p:sp>
      <p:sp>
        <p:nvSpPr>
          <p:cNvPr id="33" name="Oval 9"/>
          <p:cNvSpPr>
            <a:spLocks noChangeArrowheads="1"/>
          </p:cNvSpPr>
          <p:nvPr/>
        </p:nvSpPr>
        <p:spPr bwMode="auto">
          <a:xfrm>
            <a:off x="3749211" y="4710972"/>
            <a:ext cx="566135" cy="567776"/>
          </a:xfrm>
          <a:prstGeom prst="ellipse">
            <a:avLst/>
          </a:prstGeom>
          <a:solidFill>
            <a:schemeClr val="tx1"/>
          </a:solidFill>
          <a:ln w="19050"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04" tIns="45703" rIns="91404" bIns="45703" numCol="1" rtlCol="0" anchor="t" anchorCtr="0" compatLnSpc="1"/>
          <a:lstStyle/>
          <a:p>
            <a:pPr algn="ctr"/>
            <a:r>
              <a:rPr lang="en-US" altLang="zh-CN" sz="1800">
                <a:solidFill>
                  <a:schemeClr val="accent2"/>
                </a:solidFill>
                <a:cs typeface="+mn-ea"/>
                <a:sym typeface="+mn-lt"/>
              </a:rPr>
              <a:t>3</a:t>
            </a:r>
            <a:endParaRPr lang="zh-CN" altLang="en-US" sz="1800">
              <a:solidFill>
                <a:schemeClr val="accent2"/>
              </a:solidFill>
              <a:cs typeface="+mn-ea"/>
              <a:sym typeface="+mn-lt"/>
            </a:endParaRPr>
          </a:p>
        </p:txBody>
      </p:sp>
      <p:sp>
        <p:nvSpPr>
          <p:cNvPr id="36" name="Oval 11"/>
          <p:cNvSpPr>
            <a:spLocks noChangeArrowheads="1"/>
          </p:cNvSpPr>
          <p:nvPr/>
        </p:nvSpPr>
        <p:spPr bwMode="auto">
          <a:xfrm>
            <a:off x="7376842" y="2768061"/>
            <a:ext cx="566135" cy="567776"/>
          </a:xfrm>
          <a:prstGeom prst="ellipse">
            <a:avLst/>
          </a:prstGeom>
          <a:solidFill>
            <a:srgbClr val="0070C0"/>
          </a:solidFill>
          <a:ln w="19050"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04" tIns="45703" rIns="91404" bIns="45703" numCol="1" rtlCol="0" anchor="t" anchorCtr="0" compatLnSpc="1"/>
          <a:lstStyle/>
          <a:p>
            <a:pPr algn="ctr"/>
            <a:r>
              <a:rPr lang="en-US" altLang="zh-CN" sz="1800">
                <a:solidFill>
                  <a:schemeClr val="accent2"/>
                </a:solidFill>
                <a:cs typeface="+mn-ea"/>
                <a:sym typeface="+mn-lt"/>
              </a:rPr>
              <a:t>4</a:t>
            </a:r>
            <a:endParaRPr lang="zh-CN" altLang="en-US" sz="1800">
              <a:solidFill>
                <a:schemeClr val="accent2"/>
              </a:solidFill>
              <a:cs typeface="+mn-ea"/>
              <a:sym typeface="+mn-lt"/>
            </a:endParaRPr>
          </a:p>
        </p:txBody>
      </p:sp>
      <p:sp>
        <p:nvSpPr>
          <p:cNvPr id="39" name="Oval 13"/>
          <p:cNvSpPr>
            <a:spLocks noChangeArrowheads="1"/>
          </p:cNvSpPr>
          <p:nvPr/>
        </p:nvSpPr>
        <p:spPr bwMode="auto">
          <a:xfrm>
            <a:off x="7767147" y="3958667"/>
            <a:ext cx="566135" cy="567776"/>
          </a:xfrm>
          <a:prstGeom prst="ellipse">
            <a:avLst/>
          </a:prstGeom>
          <a:solidFill>
            <a:srgbClr val="0070C0"/>
          </a:solidFill>
          <a:ln w="19050"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04" tIns="45703" rIns="91404" bIns="45703" numCol="1" rtlCol="0" anchor="t" anchorCtr="0" compatLnSpc="1"/>
          <a:lstStyle/>
          <a:p>
            <a:pPr algn="ctr"/>
            <a:r>
              <a:rPr lang="en-US" altLang="zh-CN" sz="1800">
                <a:solidFill>
                  <a:schemeClr val="accent2"/>
                </a:solidFill>
                <a:cs typeface="+mn-ea"/>
                <a:sym typeface="+mn-lt"/>
              </a:rPr>
              <a:t>5</a:t>
            </a:r>
            <a:endParaRPr lang="zh-CN" altLang="en-US" sz="1800">
              <a:solidFill>
                <a:schemeClr val="accent2"/>
              </a:solidFill>
              <a:cs typeface="+mn-ea"/>
              <a:sym typeface="+mn-lt"/>
            </a:endParaRPr>
          </a:p>
        </p:txBody>
      </p:sp>
      <p:sp>
        <p:nvSpPr>
          <p:cNvPr id="42" name="Oval 12"/>
          <p:cNvSpPr>
            <a:spLocks noChangeArrowheads="1"/>
          </p:cNvSpPr>
          <p:nvPr/>
        </p:nvSpPr>
        <p:spPr bwMode="auto">
          <a:xfrm>
            <a:off x="7376842" y="5147375"/>
            <a:ext cx="566135" cy="567776"/>
          </a:xfrm>
          <a:prstGeom prst="ellipse">
            <a:avLst/>
          </a:prstGeom>
          <a:solidFill>
            <a:srgbClr val="0070C0"/>
          </a:solidFill>
          <a:ln w="19050"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04" tIns="45703" rIns="91404" bIns="45703" numCol="1" rtlCol="0" anchor="t" anchorCtr="0" compatLnSpc="1"/>
          <a:lstStyle/>
          <a:p>
            <a:pPr algn="ctr"/>
            <a:r>
              <a:rPr lang="en-US" altLang="zh-CN" sz="1800">
                <a:solidFill>
                  <a:schemeClr val="accent2"/>
                </a:solidFill>
                <a:cs typeface="+mn-ea"/>
                <a:sym typeface="+mn-lt"/>
              </a:rPr>
              <a:t>6</a:t>
            </a:r>
            <a:endParaRPr lang="zh-CN" altLang="en-US" sz="1800">
              <a:solidFill>
                <a:schemeClr val="accent2"/>
              </a:solidFill>
              <a:cs typeface="+mn-ea"/>
              <a:sym typeface="+mn-lt"/>
            </a:endParaRPr>
          </a:p>
        </p:txBody>
      </p:sp>
      <p:sp>
        <p:nvSpPr>
          <p:cNvPr id="44" name="矩形 43"/>
          <p:cNvSpPr/>
          <p:nvPr/>
        </p:nvSpPr>
        <p:spPr>
          <a:xfrm>
            <a:off x="826677" y="2891063"/>
            <a:ext cx="2958008" cy="830997"/>
          </a:xfrm>
          <a:prstGeom prst="rect">
            <a:avLst/>
          </a:prstGeom>
          <a:noFill/>
        </p:spPr>
        <p:txBody>
          <a:bodyPr wrap="square" rtlCol="0">
            <a:spAutoFit/>
          </a:bodyPr>
          <a:lstStyle/>
          <a:p>
            <a:pPr algn="just"/>
            <a:r>
              <a:rPr lang="zh-CN" altLang="en-US" sz="1600">
                <a:solidFill>
                  <a:schemeClr val="accent1"/>
                </a:solidFill>
                <a:cs typeface="+mn-ea"/>
                <a:sym typeface="+mn-lt"/>
              </a:rPr>
              <a:t>了解其作业场所和工作岗位存在的危险因素、防范措施及事故应急措施</a:t>
            </a:r>
            <a:endParaRPr lang="zh-CN" altLang="en-US" sz="1600" dirty="0">
              <a:solidFill>
                <a:schemeClr val="accent1"/>
              </a:solidFill>
              <a:cs typeface="+mn-ea"/>
              <a:sym typeface="+mn-lt"/>
            </a:endParaRPr>
          </a:p>
        </p:txBody>
      </p:sp>
      <p:sp>
        <p:nvSpPr>
          <p:cNvPr id="45" name="矩形 44"/>
          <p:cNvSpPr/>
          <p:nvPr/>
        </p:nvSpPr>
        <p:spPr>
          <a:xfrm>
            <a:off x="910522" y="3941898"/>
            <a:ext cx="2540217" cy="584775"/>
          </a:xfrm>
          <a:prstGeom prst="rect">
            <a:avLst/>
          </a:prstGeom>
          <a:noFill/>
        </p:spPr>
        <p:txBody>
          <a:bodyPr wrap="square" rtlCol="0">
            <a:spAutoFit/>
          </a:bodyPr>
          <a:lstStyle/>
          <a:p>
            <a:pPr algn="just"/>
            <a:r>
              <a:rPr lang="zh-CN" altLang="en-US" sz="1600">
                <a:solidFill>
                  <a:schemeClr val="accent1"/>
                </a:solidFill>
                <a:cs typeface="+mn-ea"/>
                <a:sym typeface="+mn-lt"/>
              </a:rPr>
              <a:t>对本单位的安全生产工作提出建议</a:t>
            </a:r>
            <a:endParaRPr lang="zh-CN" altLang="en-US" sz="1600" dirty="0">
              <a:solidFill>
                <a:schemeClr val="accent1"/>
              </a:solidFill>
              <a:cs typeface="+mn-ea"/>
              <a:sym typeface="+mn-lt"/>
            </a:endParaRPr>
          </a:p>
        </p:txBody>
      </p:sp>
      <p:sp>
        <p:nvSpPr>
          <p:cNvPr id="46" name="矩形 45"/>
          <p:cNvSpPr/>
          <p:nvPr/>
        </p:nvSpPr>
        <p:spPr>
          <a:xfrm>
            <a:off x="798393" y="4884479"/>
            <a:ext cx="2859841" cy="830997"/>
          </a:xfrm>
          <a:prstGeom prst="rect">
            <a:avLst/>
          </a:prstGeom>
          <a:noFill/>
        </p:spPr>
        <p:txBody>
          <a:bodyPr wrap="square" rtlCol="0">
            <a:spAutoFit/>
          </a:bodyPr>
          <a:lstStyle/>
          <a:p>
            <a:pPr algn="just"/>
            <a:r>
              <a:rPr lang="zh-CN" altLang="en-US" sz="1600">
                <a:solidFill>
                  <a:schemeClr val="accent1"/>
                </a:solidFill>
                <a:cs typeface="+mn-ea"/>
                <a:sym typeface="+mn-lt"/>
              </a:rPr>
              <a:t>因生产安全事故受到损害的，除享有工伤社会保险外，有权向本单位提出赔偿要求</a:t>
            </a:r>
            <a:endParaRPr lang="zh-CN" altLang="en-US" sz="1600" dirty="0">
              <a:solidFill>
                <a:schemeClr val="accent1"/>
              </a:solidFill>
              <a:cs typeface="+mn-ea"/>
              <a:sym typeface="+mn-lt"/>
            </a:endParaRPr>
          </a:p>
        </p:txBody>
      </p:sp>
      <p:sp>
        <p:nvSpPr>
          <p:cNvPr id="47" name="矩形 46"/>
          <p:cNvSpPr/>
          <p:nvPr/>
        </p:nvSpPr>
        <p:spPr>
          <a:xfrm>
            <a:off x="8082083" y="2923478"/>
            <a:ext cx="3273147" cy="584775"/>
          </a:xfrm>
          <a:prstGeom prst="rect">
            <a:avLst/>
          </a:prstGeom>
          <a:noFill/>
        </p:spPr>
        <p:txBody>
          <a:bodyPr wrap="square" rtlCol="0">
            <a:spAutoFit/>
          </a:bodyPr>
          <a:lstStyle/>
          <a:p>
            <a:pPr algn="just"/>
            <a:r>
              <a:rPr lang="zh-CN" altLang="en-US" sz="1600">
                <a:solidFill>
                  <a:schemeClr val="accent1"/>
                </a:solidFill>
                <a:cs typeface="+mn-ea"/>
                <a:sym typeface="+mn-lt"/>
              </a:rPr>
              <a:t>对本单位安全生产工作中存在的问题提出批评、检举、控告</a:t>
            </a:r>
            <a:endParaRPr lang="zh-CN" altLang="en-US" sz="1600" dirty="0">
              <a:solidFill>
                <a:schemeClr val="accent1"/>
              </a:solidFill>
              <a:cs typeface="+mn-ea"/>
              <a:sym typeface="+mn-lt"/>
            </a:endParaRPr>
          </a:p>
        </p:txBody>
      </p:sp>
      <p:sp>
        <p:nvSpPr>
          <p:cNvPr id="48" name="矩形 47"/>
          <p:cNvSpPr/>
          <p:nvPr/>
        </p:nvSpPr>
        <p:spPr>
          <a:xfrm>
            <a:off x="8356366" y="4146870"/>
            <a:ext cx="2695921" cy="584775"/>
          </a:xfrm>
          <a:prstGeom prst="rect">
            <a:avLst/>
          </a:prstGeom>
          <a:noFill/>
        </p:spPr>
        <p:txBody>
          <a:bodyPr wrap="square" rtlCol="0">
            <a:spAutoFit/>
          </a:bodyPr>
          <a:lstStyle/>
          <a:p>
            <a:pPr algn="just"/>
            <a:r>
              <a:rPr lang="zh-CN" altLang="en-US" sz="1600">
                <a:solidFill>
                  <a:schemeClr val="accent1"/>
                </a:solidFill>
                <a:cs typeface="+mn-ea"/>
                <a:sym typeface="+mn-lt"/>
              </a:rPr>
              <a:t>有权拒绝违章指挥和强令冒险作业</a:t>
            </a:r>
            <a:endParaRPr lang="zh-CN" altLang="en-US" sz="1600" dirty="0">
              <a:solidFill>
                <a:schemeClr val="accent1"/>
              </a:solidFill>
              <a:cs typeface="+mn-ea"/>
              <a:sym typeface="+mn-lt"/>
            </a:endParaRPr>
          </a:p>
        </p:txBody>
      </p:sp>
      <p:sp>
        <p:nvSpPr>
          <p:cNvPr id="49" name="矩形 48"/>
          <p:cNvSpPr/>
          <p:nvPr/>
        </p:nvSpPr>
        <p:spPr>
          <a:xfrm>
            <a:off x="8082083" y="5350000"/>
            <a:ext cx="3273147" cy="830997"/>
          </a:xfrm>
          <a:prstGeom prst="rect">
            <a:avLst/>
          </a:prstGeom>
          <a:noFill/>
        </p:spPr>
        <p:txBody>
          <a:bodyPr wrap="square" rtlCol="0">
            <a:spAutoFit/>
          </a:bodyPr>
          <a:lstStyle/>
          <a:p>
            <a:pPr algn="just"/>
            <a:r>
              <a:rPr lang="zh-CN" altLang="en-US" sz="1600">
                <a:solidFill>
                  <a:schemeClr val="accent1"/>
                </a:solidFill>
                <a:cs typeface="+mn-ea"/>
                <a:sym typeface="+mn-lt"/>
              </a:rPr>
              <a:t>发现直接危及人身安全的紧急情况时，有权停止作业或者在采取可能的应急措施后撤离作业场所</a:t>
            </a:r>
            <a:endParaRPr lang="zh-CN" altLang="en-US" sz="1600" dirty="0">
              <a:solidFill>
                <a:schemeClr val="accent1"/>
              </a:solidFill>
              <a:cs typeface="+mn-ea"/>
              <a:sym typeface="+mn-lt"/>
            </a:endParaRPr>
          </a:p>
        </p:txBody>
      </p:sp>
      <p:sp>
        <p:nvSpPr>
          <p:cNvPr id="50" name="文本框 49"/>
          <p:cNvSpPr txBox="1"/>
          <p:nvPr/>
        </p:nvSpPr>
        <p:spPr>
          <a:xfrm>
            <a:off x="3004353" y="2575583"/>
            <a:ext cx="800219" cy="338554"/>
          </a:xfrm>
          <a:prstGeom prst="rect">
            <a:avLst/>
          </a:prstGeom>
          <a:noFill/>
        </p:spPr>
        <p:txBody>
          <a:bodyPr wrap="none" rtlCol="0">
            <a:spAutoFit/>
          </a:bodyPr>
          <a:lstStyle/>
          <a:p>
            <a:pPr algn="r"/>
            <a:r>
              <a:rPr lang="zh-CN" altLang="en-US" sz="1600" b="1">
                <a:solidFill>
                  <a:schemeClr val="bg1"/>
                </a:solidFill>
                <a:cs typeface="+mn-ea"/>
                <a:sym typeface="+mn-lt"/>
              </a:rPr>
              <a:t>知情权</a:t>
            </a:r>
            <a:endParaRPr lang="zh-CN" altLang="en-US" sz="1600" b="1" dirty="0">
              <a:solidFill>
                <a:schemeClr val="bg1"/>
              </a:solidFill>
              <a:cs typeface="+mn-ea"/>
              <a:sym typeface="+mn-lt"/>
            </a:endParaRPr>
          </a:p>
        </p:txBody>
      </p:sp>
      <p:sp>
        <p:nvSpPr>
          <p:cNvPr id="51" name="文本框 50"/>
          <p:cNvSpPr txBox="1"/>
          <p:nvPr/>
        </p:nvSpPr>
        <p:spPr>
          <a:xfrm>
            <a:off x="2818062" y="3583080"/>
            <a:ext cx="800219" cy="338554"/>
          </a:xfrm>
          <a:prstGeom prst="rect">
            <a:avLst/>
          </a:prstGeom>
          <a:noFill/>
        </p:spPr>
        <p:txBody>
          <a:bodyPr wrap="none" rtlCol="0">
            <a:spAutoFit/>
          </a:bodyPr>
          <a:lstStyle/>
          <a:p>
            <a:pPr algn="r"/>
            <a:r>
              <a:rPr lang="zh-CN" altLang="en-US" sz="1600" b="1">
                <a:solidFill>
                  <a:schemeClr val="bg1"/>
                </a:solidFill>
                <a:cs typeface="+mn-ea"/>
                <a:sym typeface="+mn-lt"/>
              </a:rPr>
              <a:t>建议权</a:t>
            </a:r>
            <a:endParaRPr lang="zh-CN" altLang="en-US" sz="1600" b="1" dirty="0">
              <a:solidFill>
                <a:schemeClr val="bg1"/>
              </a:solidFill>
              <a:cs typeface="+mn-ea"/>
              <a:sym typeface="+mn-lt"/>
            </a:endParaRPr>
          </a:p>
        </p:txBody>
      </p:sp>
      <p:sp>
        <p:nvSpPr>
          <p:cNvPr id="52" name="文本框 51"/>
          <p:cNvSpPr txBox="1"/>
          <p:nvPr/>
        </p:nvSpPr>
        <p:spPr>
          <a:xfrm>
            <a:off x="2707078" y="4634803"/>
            <a:ext cx="799908" cy="338554"/>
          </a:xfrm>
          <a:prstGeom prst="rect">
            <a:avLst/>
          </a:prstGeom>
          <a:noFill/>
        </p:spPr>
        <p:txBody>
          <a:bodyPr wrap="square" rtlCol="0">
            <a:spAutoFit/>
          </a:bodyPr>
          <a:lstStyle/>
          <a:p>
            <a:pPr algn="r"/>
            <a:r>
              <a:rPr lang="zh-CN" altLang="en-US" sz="1600" b="1">
                <a:solidFill>
                  <a:schemeClr val="bg1"/>
                </a:solidFill>
                <a:cs typeface="+mn-ea"/>
                <a:sym typeface="+mn-lt"/>
              </a:rPr>
              <a:t>索赔权</a:t>
            </a:r>
            <a:endParaRPr lang="zh-CN" altLang="en-US" sz="1600" b="1" dirty="0">
              <a:solidFill>
                <a:schemeClr val="bg1"/>
              </a:solidFill>
              <a:cs typeface="+mn-ea"/>
              <a:sym typeface="+mn-lt"/>
            </a:endParaRPr>
          </a:p>
        </p:txBody>
      </p:sp>
      <p:sp>
        <p:nvSpPr>
          <p:cNvPr id="53" name="文本框 52"/>
          <p:cNvSpPr txBox="1"/>
          <p:nvPr/>
        </p:nvSpPr>
        <p:spPr>
          <a:xfrm>
            <a:off x="8082083" y="2585055"/>
            <a:ext cx="1210588" cy="338554"/>
          </a:xfrm>
          <a:prstGeom prst="rect">
            <a:avLst/>
          </a:prstGeom>
          <a:noFill/>
        </p:spPr>
        <p:txBody>
          <a:bodyPr wrap="none" rtlCol="0">
            <a:spAutoFit/>
          </a:bodyPr>
          <a:lstStyle/>
          <a:p>
            <a:r>
              <a:rPr lang="zh-CN" altLang="en-US" sz="1600" b="1">
                <a:solidFill>
                  <a:schemeClr val="bg1"/>
                </a:solidFill>
                <a:cs typeface="+mn-ea"/>
                <a:sym typeface="+mn-lt"/>
              </a:rPr>
              <a:t>批评控告权</a:t>
            </a:r>
            <a:endParaRPr lang="zh-CN" altLang="en-US" sz="1600" b="1" dirty="0">
              <a:solidFill>
                <a:schemeClr val="bg1"/>
              </a:solidFill>
              <a:cs typeface="+mn-ea"/>
              <a:sym typeface="+mn-lt"/>
            </a:endParaRPr>
          </a:p>
        </p:txBody>
      </p:sp>
      <p:sp>
        <p:nvSpPr>
          <p:cNvPr id="54" name="文本框 53"/>
          <p:cNvSpPr txBox="1"/>
          <p:nvPr/>
        </p:nvSpPr>
        <p:spPr>
          <a:xfrm>
            <a:off x="8393923" y="3850715"/>
            <a:ext cx="1210588" cy="338554"/>
          </a:xfrm>
          <a:prstGeom prst="rect">
            <a:avLst/>
          </a:prstGeom>
          <a:noFill/>
        </p:spPr>
        <p:txBody>
          <a:bodyPr wrap="none" rtlCol="0">
            <a:spAutoFit/>
          </a:bodyPr>
          <a:lstStyle/>
          <a:p>
            <a:r>
              <a:rPr lang="zh-CN" altLang="en-US" sz="1600" b="1">
                <a:solidFill>
                  <a:schemeClr val="bg1"/>
                </a:solidFill>
                <a:cs typeface="+mn-ea"/>
                <a:sym typeface="+mn-lt"/>
              </a:rPr>
              <a:t>拒绝违章权</a:t>
            </a:r>
            <a:endParaRPr lang="zh-CN" altLang="en-US" sz="1600" b="1" dirty="0">
              <a:solidFill>
                <a:schemeClr val="bg1"/>
              </a:solidFill>
              <a:cs typeface="+mn-ea"/>
              <a:sym typeface="+mn-lt"/>
            </a:endParaRPr>
          </a:p>
        </p:txBody>
      </p:sp>
      <p:sp>
        <p:nvSpPr>
          <p:cNvPr id="55" name="文本框 54"/>
          <p:cNvSpPr txBox="1"/>
          <p:nvPr/>
        </p:nvSpPr>
        <p:spPr>
          <a:xfrm>
            <a:off x="8123010" y="5067500"/>
            <a:ext cx="1210588" cy="338554"/>
          </a:xfrm>
          <a:prstGeom prst="rect">
            <a:avLst/>
          </a:prstGeom>
          <a:noFill/>
        </p:spPr>
        <p:txBody>
          <a:bodyPr wrap="none" rtlCol="0">
            <a:spAutoFit/>
          </a:bodyPr>
          <a:lstStyle/>
          <a:p>
            <a:r>
              <a:rPr lang="zh-CN" altLang="en-US" sz="1600" b="1">
                <a:solidFill>
                  <a:schemeClr val="bg1"/>
                </a:solidFill>
                <a:cs typeface="+mn-ea"/>
                <a:sym typeface="+mn-lt"/>
              </a:rPr>
              <a:t>停止作业权</a:t>
            </a:r>
            <a:endParaRPr lang="zh-CN" altLang="en-US" sz="1600" b="1" dirty="0">
              <a:solidFill>
                <a:schemeClr val="bg1"/>
              </a:solidFill>
              <a:cs typeface="+mn-ea"/>
              <a:sym typeface="+mn-lt"/>
            </a:endParaRPr>
          </a:p>
        </p:txBody>
      </p:sp>
      <p:sp>
        <p:nvSpPr>
          <p:cNvPr id="28" name="文本框 27"/>
          <p:cNvSpPr txBox="1"/>
          <p:nvPr/>
        </p:nvSpPr>
        <p:spPr>
          <a:xfrm>
            <a:off x="1469201" y="249141"/>
            <a:ext cx="5110280" cy="584775"/>
          </a:xfrm>
          <a:prstGeom prst="rect">
            <a:avLst/>
          </a:prstGeom>
          <a:noFill/>
        </p:spPr>
        <p:txBody>
          <a:bodyPr wrap="square" rtlCol="0">
            <a:spAutoFit/>
          </a:bodyPr>
          <a:lstStyle>
            <a:defPPr>
              <a:defRPr lang="zh-CN"/>
            </a:defPPr>
            <a:lvl1pPr algn="ctr">
              <a:defRPr sz="2800" b="1">
                <a:latin typeface="+mj-ea"/>
                <a:ea typeface="+mj-ea"/>
              </a:defRPr>
            </a:lvl1pPr>
          </a:lstStyle>
          <a:p>
            <a:pPr algn="l"/>
            <a:r>
              <a:rPr lang="zh-CN" altLang="en-US" sz="3200" dirty="0">
                <a:latin typeface="+mn-lt"/>
                <a:ea typeface="+mn-ea"/>
                <a:cs typeface="+mn-ea"/>
                <a:sym typeface="+mn-lt"/>
              </a:rPr>
              <a:t>国家相关法律法规</a:t>
            </a:r>
          </a:p>
        </p:txBody>
      </p:sp>
    </p:spTree>
  </p:cSld>
  <p:clrMapOvr>
    <a:masterClrMapping/>
  </p:clrMapOvr>
  <mc:AlternateContent xmlns:mc="http://schemas.openxmlformats.org/markup-compatibility/2006" xmlns:p14="http://schemas.microsoft.com/office/powerpoint/2010/main">
    <mc:Choice Requires="p14">
      <p:transition p14:dur="0" advTm="7783"/>
    </mc:Choice>
    <mc:Fallback xmlns="">
      <p:transition advTm="7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par>
                                <p:cTn id="21" presetID="10"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childTnLst>
                          </p:cTn>
                        </p:par>
                        <p:par>
                          <p:cTn id="26" fill="hold">
                            <p:stCondLst>
                              <p:cond delay="1000"/>
                            </p:stCondLst>
                            <p:childTnLst>
                              <p:par>
                                <p:cTn id="27" presetID="2" presetClass="entr" presetSubtype="8" fill="hold" grpId="0" nodeType="after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500" fill="hold"/>
                                        <p:tgtEl>
                                          <p:spTgt spid="27"/>
                                        </p:tgtEl>
                                        <p:attrNameLst>
                                          <p:attrName>ppt_x</p:attrName>
                                        </p:attrNameLst>
                                      </p:cBhvr>
                                      <p:tavLst>
                                        <p:tav tm="0">
                                          <p:val>
                                            <p:strVal val="0-#ppt_w/2"/>
                                          </p:val>
                                        </p:tav>
                                        <p:tav tm="100000">
                                          <p:val>
                                            <p:strVal val="#ppt_x"/>
                                          </p:val>
                                        </p:tav>
                                      </p:tavLst>
                                    </p:anim>
                                    <p:anim calcmode="lin" valueType="num">
                                      <p:cBhvr additive="base">
                                        <p:cTn id="30" dur="500" fill="hold"/>
                                        <p:tgtEl>
                                          <p:spTgt spid="27"/>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100"/>
                                  </p:stCondLst>
                                  <p:childTnLst>
                                    <p:set>
                                      <p:cBhvr>
                                        <p:cTn id="32" dur="1" fill="hold">
                                          <p:stCondLst>
                                            <p:cond delay="0"/>
                                          </p:stCondLst>
                                        </p:cTn>
                                        <p:tgtEl>
                                          <p:spTgt spid="30"/>
                                        </p:tgtEl>
                                        <p:attrNameLst>
                                          <p:attrName>style.visibility</p:attrName>
                                        </p:attrNameLst>
                                      </p:cBhvr>
                                      <p:to>
                                        <p:strVal val="visible"/>
                                      </p:to>
                                    </p:set>
                                    <p:anim calcmode="lin" valueType="num">
                                      <p:cBhvr additive="base">
                                        <p:cTn id="33" dur="500" fill="hold"/>
                                        <p:tgtEl>
                                          <p:spTgt spid="30"/>
                                        </p:tgtEl>
                                        <p:attrNameLst>
                                          <p:attrName>ppt_x</p:attrName>
                                        </p:attrNameLst>
                                      </p:cBhvr>
                                      <p:tavLst>
                                        <p:tav tm="0">
                                          <p:val>
                                            <p:strVal val="0-#ppt_w/2"/>
                                          </p:val>
                                        </p:tav>
                                        <p:tav tm="100000">
                                          <p:val>
                                            <p:strVal val="#ppt_x"/>
                                          </p:val>
                                        </p:tav>
                                      </p:tavLst>
                                    </p:anim>
                                    <p:anim calcmode="lin" valueType="num">
                                      <p:cBhvr additive="base">
                                        <p:cTn id="34" dur="500" fill="hold"/>
                                        <p:tgtEl>
                                          <p:spTgt spid="30"/>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200"/>
                                  </p:stCondLst>
                                  <p:childTnLst>
                                    <p:set>
                                      <p:cBhvr>
                                        <p:cTn id="36" dur="1" fill="hold">
                                          <p:stCondLst>
                                            <p:cond delay="0"/>
                                          </p:stCondLst>
                                        </p:cTn>
                                        <p:tgtEl>
                                          <p:spTgt spid="33"/>
                                        </p:tgtEl>
                                        <p:attrNameLst>
                                          <p:attrName>style.visibility</p:attrName>
                                        </p:attrNameLst>
                                      </p:cBhvr>
                                      <p:to>
                                        <p:strVal val="visible"/>
                                      </p:to>
                                    </p:set>
                                    <p:anim calcmode="lin" valueType="num">
                                      <p:cBhvr additive="base">
                                        <p:cTn id="37" dur="500" fill="hold"/>
                                        <p:tgtEl>
                                          <p:spTgt spid="33"/>
                                        </p:tgtEl>
                                        <p:attrNameLst>
                                          <p:attrName>ppt_x</p:attrName>
                                        </p:attrNameLst>
                                      </p:cBhvr>
                                      <p:tavLst>
                                        <p:tav tm="0">
                                          <p:val>
                                            <p:strVal val="0-#ppt_w/2"/>
                                          </p:val>
                                        </p:tav>
                                        <p:tav tm="100000">
                                          <p:val>
                                            <p:strVal val="#ppt_x"/>
                                          </p:val>
                                        </p:tav>
                                      </p:tavLst>
                                    </p:anim>
                                    <p:anim calcmode="lin" valueType="num">
                                      <p:cBhvr additive="base">
                                        <p:cTn id="38" dur="500" fill="hold"/>
                                        <p:tgtEl>
                                          <p:spTgt spid="33"/>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500" fill="hold"/>
                                        <p:tgtEl>
                                          <p:spTgt spid="36"/>
                                        </p:tgtEl>
                                        <p:attrNameLst>
                                          <p:attrName>ppt_x</p:attrName>
                                        </p:attrNameLst>
                                      </p:cBhvr>
                                      <p:tavLst>
                                        <p:tav tm="0">
                                          <p:val>
                                            <p:strVal val="1+#ppt_w/2"/>
                                          </p:val>
                                        </p:tav>
                                        <p:tav tm="100000">
                                          <p:val>
                                            <p:strVal val="#ppt_x"/>
                                          </p:val>
                                        </p:tav>
                                      </p:tavLst>
                                    </p:anim>
                                    <p:anim calcmode="lin" valueType="num">
                                      <p:cBhvr additive="base">
                                        <p:cTn id="42" dur="50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2" fill="hold" grpId="0" nodeType="withEffect">
                                  <p:stCondLst>
                                    <p:cond delay="100"/>
                                  </p:stCondLst>
                                  <p:childTnLst>
                                    <p:set>
                                      <p:cBhvr>
                                        <p:cTn id="44" dur="1" fill="hold">
                                          <p:stCondLst>
                                            <p:cond delay="0"/>
                                          </p:stCondLst>
                                        </p:cTn>
                                        <p:tgtEl>
                                          <p:spTgt spid="39"/>
                                        </p:tgtEl>
                                        <p:attrNameLst>
                                          <p:attrName>style.visibility</p:attrName>
                                        </p:attrNameLst>
                                      </p:cBhvr>
                                      <p:to>
                                        <p:strVal val="visible"/>
                                      </p:to>
                                    </p:set>
                                    <p:anim calcmode="lin" valueType="num">
                                      <p:cBhvr additive="base">
                                        <p:cTn id="45" dur="500" fill="hold"/>
                                        <p:tgtEl>
                                          <p:spTgt spid="39"/>
                                        </p:tgtEl>
                                        <p:attrNameLst>
                                          <p:attrName>ppt_x</p:attrName>
                                        </p:attrNameLst>
                                      </p:cBhvr>
                                      <p:tavLst>
                                        <p:tav tm="0">
                                          <p:val>
                                            <p:strVal val="1+#ppt_w/2"/>
                                          </p:val>
                                        </p:tav>
                                        <p:tav tm="100000">
                                          <p:val>
                                            <p:strVal val="#ppt_x"/>
                                          </p:val>
                                        </p:tav>
                                      </p:tavLst>
                                    </p:anim>
                                    <p:anim calcmode="lin" valueType="num">
                                      <p:cBhvr additive="base">
                                        <p:cTn id="46" dur="500" fill="hold"/>
                                        <p:tgtEl>
                                          <p:spTgt spid="39"/>
                                        </p:tgtEl>
                                        <p:attrNameLst>
                                          <p:attrName>ppt_y</p:attrName>
                                        </p:attrNameLst>
                                      </p:cBhvr>
                                      <p:tavLst>
                                        <p:tav tm="0">
                                          <p:val>
                                            <p:strVal val="#ppt_y"/>
                                          </p:val>
                                        </p:tav>
                                        <p:tav tm="100000">
                                          <p:val>
                                            <p:strVal val="#ppt_y"/>
                                          </p:val>
                                        </p:tav>
                                      </p:tavLst>
                                    </p:anim>
                                  </p:childTnLst>
                                </p:cTn>
                              </p:par>
                              <p:par>
                                <p:cTn id="47" presetID="2" presetClass="entr" presetSubtype="2" fill="hold" grpId="0" nodeType="withEffect">
                                  <p:stCondLst>
                                    <p:cond delay="200"/>
                                  </p:stCondLst>
                                  <p:childTnLst>
                                    <p:set>
                                      <p:cBhvr>
                                        <p:cTn id="48" dur="1" fill="hold">
                                          <p:stCondLst>
                                            <p:cond delay="0"/>
                                          </p:stCondLst>
                                        </p:cTn>
                                        <p:tgtEl>
                                          <p:spTgt spid="42"/>
                                        </p:tgtEl>
                                        <p:attrNameLst>
                                          <p:attrName>style.visibility</p:attrName>
                                        </p:attrNameLst>
                                      </p:cBhvr>
                                      <p:to>
                                        <p:strVal val="visible"/>
                                      </p:to>
                                    </p:set>
                                    <p:anim calcmode="lin" valueType="num">
                                      <p:cBhvr additive="base">
                                        <p:cTn id="49" dur="500" fill="hold"/>
                                        <p:tgtEl>
                                          <p:spTgt spid="42"/>
                                        </p:tgtEl>
                                        <p:attrNameLst>
                                          <p:attrName>ppt_x</p:attrName>
                                        </p:attrNameLst>
                                      </p:cBhvr>
                                      <p:tavLst>
                                        <p:tav tm="0">
                                          <p:val>
                                            <p:strVal val="1+#ppt_w/2"/>
                                          </p:val>
                                        </p:tav>
                                        <p:tav tm="100000">
                                          <p:val>
                                            <p:strVal val="#ppt_x"/>
                                          </p:val>
                                        </p:tav>
                                      </p:tavLst>
                                    </p:anim>
                                    <p:anim calcmode="lin" valueType="num">
                                      <p:cBhvr additive="base">
                                        <p:cTn id="50" dur="500" fill="hold"/>
                                        <p:tgtEl>
                                          <p:spTgt spid="42"/>
                                        </p:tgtEl>
                                        <p:attrNameLst>
                                          <p:attrName>ppt_y</p:attrName>
                                        </p:attrNameLst>
                                      </p:cBhvr>
                                      <p:tavLst>
                                        <p:tav tm="0">
                                          <p:val>
                                            <p:strVal val="#ppt_y"/>
                                          </p:val>
                                        </p:tav>
                                        <p:tav tm="100000">
                                          <p:val>
                                            <p:strVal val="#ppt_y"/>
                                          </p:val>
                                        </p:tav>
                                      </p:tavLst>
                                    </p:anim>
                                  </p:childTnLst>
                                </p:cTn>
                              </p:par>
                            </p:childTnLst>
                          </p:cTn>
                        </p:par>
                        <p:par>
                          <p:cTn id="51" fill="hold">
                            <p:stCondLst>
                              <p:cond delay="1500"/>
                            </p:stCondLst>
                            <p:childTnLst>
                              <p:par>
                                <p:cTn id="52" presetID="31" presetClass="entr" presetSubtype="0" fill="hold" grpId="0" nodeType="afterEffect">
                                  <p:stCondLst>
                                    <p:cond delay="0"/>
                                  </p:stCondLst>
                                  <p:childTnLst>
                                    <p:set>
                                      <p:cBhvr>
                                        <p:cTn id="53" dur="1" fill="hold">
                                          <p:stCondLst>
                                            <p:cond delay="0"/>
                                          </p:stCondLst>
                                        </p:cTn>
                                        <p:tgtEl>
                                          <p:spTgt spid="50"/>
                                        </p:tgtEl>
                                        <p:attrNameLst>
                                          <p:attrName>style.visibility</p:attrName>
                                        </p:attrNameLst>
                                      </p:cBhvr>
                                      <p:to>
                                        <p:strVal val="visible"/>
                                      </p:to>
                                    </p:set>
                                    <p:anim calcmode="lin" valueType="num">
                                      <p:cBhvr>
                                        <p:cTn id="54" dur="400" fill="hold"/>
                                        <p:tgtEl>
                                          <p:spTgt spid="50"/>
                                        </p:tgtEl>
                                        <p:attrNameLst>
                                          <p:attrName>ppt_w</p:attrName>
                                        </p:attrNameLst>
                                      </p:cBhvr>
                                      <p:tavLst>
                                        <p:tav tm="0">
                                          <p:val>
                                            <p:fltVal val="0"/>
                                          </p:val>
                                        </p:tav>
                                        <p:tav tm="100000">
                                          <p:val>
                                            <p:strVal val="#ppt_w"/>
                                          </p:val>
                                        </p:tav>
                                      </p:tavLst>
                                    </p:anim>
                                    <p:anim calcmode="lin" valueType="num">
                                      <p:cBhvr>
                                        <p:cTn id="55" dur="400" fill="hold"/>
                                        <p:tgtEl>
                                          <p:spTgt spid="50"/>
                                        </p:tgtEl>
                                        <p:attrNameLst>
                                          <p:attrName>ppt_h</p:attrName>
                                        </p:attrNameLst>
                                      </p:cBhvr>
                                      <p:tavLst>
                                        <p:tav tm="0">
                                          <p:val>
                                            <p:fltVal val="0"/>
                                          </p:val>
                                        </p:tav>
                                        <p:tav tm="100000">
                                          <p:val>
                                            <p:strVal val="#ppt_h"/>
                                          </p:val>
                                        </p:tav>
                                      </p:tavLst>
                                    </p:anim>
                                    <p:anim calcmode="lin" valueType="num">
                                      <p:cBhvr>
                                        <p:cTn id="56" dur="400" fill="hold"/>
                                        <p:tgtEl>
                                          <p:spTgt spid="50"/>
                                        </p:tgtEl>
                                        <p:attrNameLst>
                                          <p:attrName>style.rotation</p:attrName>
                                        </p:attrNameLst>
                                      </p:cBhvr>
                                      <p:tavLst>
                                        <p:tav tm="0">
                                          <p:val>
                                            <p:fltVal val="90"/>
                                          </p:val>
                                        </p:tav>
                                        <p:tav tm="100000">
                                          <p:val>
                                            <p:fltVal val="0"/>
                                          </p:val>
                                        </p:tav>
                                      </p:tavLst>
                                    </p:anim>
                                    <p:animEffect transition="in" filter="fade">
                                      <p:cBhvr>
                                        <p:cTn id="57" dur="400"/>
                                        <p:tgtEl>
                                          <p:spTgt spid="50"/>
                                        </p:tgtEl>
                                      </p:cBhvr>
                                    </p:animEffect>
                                  </p:childTnLst>
                                </p:cTn>
                              </p:par>
                            </p:childTnLst>
                          </p:cTn>
                        </p:par>
                        <p:par>
                          <p:cTn id="58" fill="hold">
                            <p:stCondLst>
                              <p:cond delay="2000"/>
                            </p:stCondLst>
                            <p:childTnLst>
                              <p:par>
                                <p:cTn id="59" presetID="22" presetClass="entr" presetSubtype="2" fill="hold" grpId="0" nodeType="after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wipe(right)">
                                      <p:cBhvr>
                                        <p:cTn id="61" dur="500"/>
                                        <p:tgtEl>
                                          <p:spTgt spid="44"/>
                                        </p:tgtEl>
                                      </p:cBhvr>
                                    </p:animEffect>
                                  </p:childTnLst>
                                </p:cTn>
                              </p:par>
                            </p:childTnLst>
                          </p:cTn>
                        </p:par>
                        <p:par>
                          <p:cTn id="62" fill="hold">
                            <p:stCondLst>
                              <p:cond delay="2500"/>
                            </p:stCondLst>
                            <p:childTnLst>
                              <p:par>
                                <p:cTn id="63" presetID="31" presetClass="entr" presetSubtype="0" fill="hold" grpId="0" nodeType="afterEffect">
                                  <p:stCondLst>
                                    <p:cond delay="0"/>
                                  </p:stCondLst>
                                  <p:childTnLst>
                                    <p:set>
                                      <p:cBhvr>
                                        <p:cTn id="64" dur="1" fill="hold">
                                          <p:stCondLst>
                                            <p:cond delay="0"/>
                                          </p:stCondLst>
                                        </p:cTn>
                                        <p:tgtEl>
                                          <p:spTgt spid="51"/>
                                        </p:tgtEl>
                                        <p:attrNameLst>
                                          <p:attrName>style.visibility</p:attrName>
                                        </p:attrNameLst>
                                      </p:cBhvr>
                                      <p:to>
                                        <p:strVal val="visible"/>
                                      </p:to>
                                    </p:set>
                                    <p:anim calcmode="lin" valueType="num">
                                      <p:cBhvr>
                                        <p:cTn id="65" dur="400" fill="hold"/>
                                        <p:tgtEl>
                                          <p:spTgt spid="51"/>
                                        </p:tgtEl>
                                        <p:attrNameLst>
                                          <p:attrName>ppt_w</p:attrName>
                                        </p:attrNameLst>
                                      </p:cBhvr>
                                      <p:tavLst>
                                        <p:tav tm="0">
                                          <p:val>
                                            <p:fltVal val="0"/>
                                          </p:val>
                                        </p:tav>
                                        <p:tav tm="100000">
                                          <p:val>
                                            <p:strVal val="#ppt_w"/>
                                          </p:val>
                                        </p:tav>
                                      </p:tavLst>
                                    </p:anim>
                                    <p:anim calcmode="lin" valueType="num">
                                      <p:cBhvr>
                                        <p:cTn id="66" dur="400" fill="hold"/>
                                        <p:tgtEl>
                                          <p:spTgt spid="51"/>
                                        </p:tgtEl>
                                        <p:attrNameLst>
                                          <p:attrName>ppt_h</p:attrName>
                                        </p:attrNameLst>
                                      </p:cBhvr>
                                      <p:tavLst>
                                        <p:tav tm="0">
                                          <p:val>
                                            <p:fltVal val="0"/>
                                          </p:val>
                                        </p:tav>
                                        <p:tav tm="100000">
                                          <p:val>
                                            <p:strVal val="#ppt_h"/>
                                          </p:val>
                                        </p:tav>
                                      </p:tavLst>
                                    </p:anim>
                                    <p:anim calcmode="lin" valueType="num">
                                      <p:cBhvr>
                                        <p:cTn id="67" dur="400" fill="hold"/>
                                        <p:tgtEl>
                                          <p:spTgt spid="51"/>
                                        </p:tgtEl>
                                        <p:attrNameLst>
                                          <p:attrName>style.rotation</p:attrName>
                                        </p:attrNameLst>
                                      </p:cBhvr>
                                      <p:tavLst>
                                        <p:tav tm="0">
                                          <p:val>
                                            <p:fltVal val="90"/>
                                          </p:val>
                                        </p:tav>
                                        <p:tav tm="100000">
                                          <p:val>
                                            <p:fltVal val="0"/>
                                          </p:val>
                                        </p:tav>
                                      </p:tavLst>
                                    </p:anim>
                                    <p:animEffect transition="in" filter="fade">
                                      <p:cBhvr>
                                        <p:cTn id="68" dur="400"/>
                                        <p:tgtEl>
                                          <p:spTgt spid="51"/>
                                        </p:tgtEl>
                                      </p:cBhvr>
                                    </p:animEffect>
                                  </p:childTnLst>
                                </p:cTn>
                              </p:par>
                            </p:childTnLst>
                          </p:cTn>
                        </p:par>
                        <p:par>
                          <p:cTn id="69" fill="hold">
                            <p:stCondLst>
                              <p:cond delay="3000"/>
                            </p:stCondLst>
                            <p:childTnLst>
                              <p:par>
                                <p:cTn id="70" presetID="22" presetClass="entr" presetSubtype="2" fill="hold" grpId="0" nodeType="afterEffect">
                                  <p:stCondLst>
                                    <p:cond delay="0"/>
                                  </p:stCondLst>
                                  <p:childTnLst>
                                    <p:set>
                                      <p:cBhvr>
                                        <p:cTn id="71" dur="1" fill="hold">
                                          <p:stCondLst>
                                            <p:cond delay="0"/>
                                          </p:stCondLst>
                                        </p:cTn>
                                        <p:tgtEl>
                                          <p:spTgt spid="45"/>
                                        </p:tgtEl>
                                        <p:attrNameLst>
                                          <p:attrName>style.visibility</p:attrName>
                                        </p:attrNameLst>
                                      </p:cBhvr>
                                      <p:to>
                                        <p:strVal val="visible"/>
                                      </p:to>
                                    </p:set>
                                    <p:animEffect transition="in" filter="wipe(right)">
                                      <p:cBhvr>
                                        <p:cTn id="72" dur="500"/>
                                        <p:tgtEl>
                                          <p:spTgt spid="45"/>
                                        </p:tgtEl>
                                      </p:cBhvr>
                                    </p:animEffect>
                                  </p:childTnLst>
                                </p:cTn>
                              </p:par>
                            </p:childTnLst>
                          </p:cTn>
                        </p:par>
                        <p:par>
                          <p:cTn id="73" fill="hold">
                            <p:stCondLst>
                              <p:cond delay="3500"/>
                            </p:stCondLst>
                            <p:childTnLst>
                              <p:par>
                                <p:cTn id="74" presetID="31" presetClass="entr" presetSubtype="0" fill="hold" grpId="0" nodeType="afterEffect">
                                  <p:stCondLst>
                                    <p:cond delay="0"/>
                                  </p:stCondLst>
                                  <p:childTnLst>
                                    <p:set>
                                      <p:cBhvr>
                                        <p:cTn id="75" dur="1" fill="hold">
                                          <p:stCondLst>
                                            <p:cond delay="0"/>
                                          </p:stCondLst>
                                        </p:cTn>
                                        <p:tgtEl>
                                          <p:spTgt spid="52"/>
                                        </p:tgtEl>
                                        <p:attrNameLst>
                                          <p:attrName>style.visibility</p:attrName>
                                        </p:attrNameLst>
                                      </p:cBhvr>
                                      <p:to>
                                        <p:strVal val="visible"/>
                                      </p:to>
                                    </p:set>
                                    <p:anim calcmode="lin" valueType="num">
                                      <p:cBhvr>
                                        <p:cTn id="76" dur="400" fill="hold"/>
                                        <p:tgtEl>
                                          <p:spTgt spid="52"/>
                                        </p:tgtEl>
                                        <p:attrNameLst>
                                          <p:attrName>ppt_w</p:attrName>
                                        </p:attrNameLst>
                                      </p:cBhvr>
                                      <p:tavLst>
                                        <p:tav tm="0">
                                          <p:val>
                                            <p:fltVal val="0"/>
                                          </p:val>
                                        </p:tav>
                                        <p:tav tm="100000">
                                          <p:val>
                                            <p:strVal val="#ppt_w"/>
                                          </p:val>
                                        </p:tav>
                                      </p:tavLst>
                                    </p:anim>
                                    <p:anim calcmode="lin" valueType="num">
                                      <p:cBhvr>
                                        <p:cTn id="77" dur="400" fill="hold"/>
                                        <p:tgtEl>
                                          <p:spTgt spid="52"/>
                                        </p:tgtEl>
                                        <p:attrNameLst>
                                          <p:attrName>ppt_h</p:attrName>
                                        </p:attrNameLst>
                                      </p:cBhvr>
                                      <p:tavLst>
                                        <p:tav tm="0">
                                          <p:val>
                                            <p:fltVal val="0"/>
                                          </p:val>
                                        </p:tav>
                                        <p:tav tm="100000">
                                          <p:val>
                                            <p:strVal val="#ppt_h"/>
                                          </p:val>
                                        </p:tav>
                                      </p:tavLst>
                                    </p:anim>
                                    <p:anim calcmode="lin" valueType="num">
                                      <p:cBhvr>
                                        <p:cTn id="78" dur="400" fill="hold"/>
                                        <p:tgtEl>
                                          <p:spTgt spid="52"/>
                                        </p:tgtEl>
                                        <p:attrNameLst>
                                          <p:attrName>style.rotation</p:attrName>
                                        </p:attrNameLst>
                                      </p:cBhvr>
                                      <p:tavLst>
                                        <p:tav tm="0">
                                          <p:val>
                                            <p:fltVal val="90"/>
                                          </p:val>
                                        </p:tav>
                                        <p:tav tm="100000">
                                          <p:val>
                                            <p:fltVal val="0"/>
                                          </p:val>
                                        </p:tav>
                                      </p:tavLst>
                                    </p:anim>
                                    <p:animEffect transition="in" filter="fade">
                                      <p:cBhvr>
                                        <p:cTn id="79" dur="400"/>
                                        <p:tgtEl>
                                          <p:spTgt spid="52"/>
                                        </p:tgtEl>
                                      </p:cBhvr>
                                    </p:animEffect>
                                  </p:childTnLst>
                                </p:cTn>
                              </p:par>
                            </p:childTnLst>
                          </p:cTn>
                        </p:par>
                        <p:par>
                          <p:cTn id="80" fill="hold">
                            <p:stCondLst>
                              <p:cond delay="4000"/>
                            </p:stCondLst>
                            <p:childTnLst>
                              <p:par>
                                <p:cTn id="81" presetID="22" presetClass="entr" presetSubtype="2" fill="hold" grpId="0" nodeType="afterEffect">
                                  <p:stCondLst>
                                    <p:cond delay="0"/>
                                  </p:stCondLst>
                                  <p:childTnLst>
                                    <p:set>
                                      <p:cBhvr>
                                        <p:cTn id="82" dur="1" fill="hold">
                                          <p:stCondLst>
                                            <p:cond delay="0"/>
                                          </p:stCondLst>
                                        </p:cTn>
                                        <p:tgtEl>
                                          <p:spTgt spid="46"/>
                                        </p:tgtEl>
                                        <p:attrNameLst>
                                          <p:attrName>style.visibility</p:attrName>
                                        </p:attrNameLst>
                                      </p:cBhvr>
                                      <p:to>
                                        <p:strVal val="visible"/>
                                      </p:to>
                                    </p:set>
                                    <p:animEffect transition="in" filter="wipe(right)">
                                      <p:cBhvr>
                                        <p:cTn id="83" dur="500"/>
                                        <p:tgtEl>
                                          <p:spTgt spid="46"/>
                                        </p:tgtEl>
                                      </p:cBhvr>
                                    </p:animEffect>
                                  </p:childTnLst>
                                </p:cTn>
                              </p:par>
                            </p:childTnLst>
                          </p:cTn>
                        </p:par>
                        <p:par>
                          <p:cTn id="84" fill="hold">
                            <p:stCondLst>
                              <p:cond delay="4500"/>
                            </p:stCondLst>
                            <p:childTnLst>
                              <p:par>
                                <p:cTn id="85" presetID="31" presetClass="entr" presetSubtype="0" fill="hold" grpId="0" nodeType="afterEffect">
                                  <p:stCondLst>
                                    <p:cond delay="0"/>
                                  </p:stCondLst>
                                  <p:childTnLst>
                                    <p:set>
                                      <p:cBhvr>
                                        <p:cTn id="86" dur="1" fill="hold">
                                          <p:stCondLst>
                                            <p:cond delay="0"/>
                                          </p:stCondLst>
                                        </p:cTn>
                                        <p:tgtEl>
                                          <p:spTgt spid="53"/>
                                        </p:tgtEl>
                                        <p:attrNameLst>
                                          <p:attrName>style.visibility</p:attrName>
                                        </p:attrNameLst>
                                      </p:cBhvr>
                                      <p:to>
                                        <p:strVal val="visible"/>
                                      </p:to>
                                    </p:set>
                                    <p:anim calcmode="lin" valueType="num">
                                      <p:cBhvr>
                                        <p:cTn id="87" dur="400" fill="hold"/>
                                        <p:tgtEl>
                                          <p:spTgt spid="53"/>
                                        </p:tgtEl>
                                        <p:attrNameLst>
                                          <p:attrName>ppt_w</p:attrName>
                                        </p:attrNameLst>
                                      </p:cBhvr>
                                      <p:tavLst>
                                        <p:tav tm="0">
                                          <p:val>
                                            <p:fltVal val="0"/>
                                          </p:val>
                                        </p:tav>
                                        <p:tav tm="100000">
                                          <p:val>
                                            <p:strVal val="#ppt_w"/>
                                          </p:val>
                                        </p:tav>
                                      </p:tavLst>
                                    </p:anim>
                                    <p:anim calcmode="lin" valueType="num">
                                      <p:cBhvr>
                                        <p:cTn id="88" dur="400" fill="hold"/>
                                        <p:tgtEl>
                                          <p:spTgt spid="53"/>
                                        </p:tgtEl>
                                        <p:attrNameLst>
                                          <p:attrName>ppt_h</p:attrName>
                                        </p:attrNameLst>
                                      </p:cBhvr>
                                      <p:tavLst>
                                        <p:tav tm="0">
                                          <p:val>
                                            <p:fltVal val="0"/>
                                          </p:val>
                                        </p:tav>
                                        <p:tav tm="100000">
                                          <p:val>
                                            <p:strVal val="#ppt_h"/>
                                          </p:val>
                                        </p:tav>
                                      </p:tavLst>
                                    </p:anim>
                                    <p:anim calcmode="lin" valueType="num">
                                      <p:cBhvr>
                                        <p:cTn id="89" dur="400" fill="hold"/>
                                        <p:tgtEl>
                                          <p:spTgt spid="53"/>
                                        </p:tgtEl>
                                        <p:attrNameLst>
                                          <p:attrName>style.rotation</p:attrName>
                                        </p:attrNameLst>
                                      </p:cBhvr>
                                      <p:tavLst>
                                        <p:tav tm="0">
                                          <p:val>
                                            <p:fltVal val="90"/>
                                          </p:val>
                                        </p:tav>
                                        <p:tav tm="100000">
                                          <p:val>
                                            <p:fltVal val="0"/>
                                          </p:val>
                                        </p:tav>
                                      </p:tavLst>
                                    </p:anim>
                                    <p:animEffect transition="in" filter="fade">
                                      <p:cBhvr>
                                        <p:cTn id="90" dur="400"/>
                                        <p:tgtEl>
                                          <p:spTgt spid="53"/>
                                        </p:tgtEl>
                                      </p:cBhvr>
                                    </p:animEffect>
                                  </p:childTnLst>
                                </p:cTn>
                              </p:par>
                            </p:childTnLst>
                          </p:cTn>
                        </p:par>
                        <p:par>
                          <p:cTn id="91" fill="hold">
                            <p:stCondLst>
                              <p:cond delay="5000"/>
                            </p:stCondLst>
                            <p:childTnLst>
                              <p:par>
                                <p:cTn id="92" presetID="22" presetClass="entr" presetSubtype="8" fill="hold" grpId="0" nodeType="afterEffect">
                                  <p:stCondLst>
                                    <p:cond delay="0"/>
                                  </p:stCondLst>
                                  <p:childTnLst>
                                    <p:set>
                                      <p:cBhvr>
                                        <p:cTn id="93" dur="1" fill="hold">
                                          <p:stCondLst>
                                            <p:cond delay="0"/>
                                          </p:stCondLst>
                                        </p:cTn>
                                        <p:tgtEl>
                                          <p:spTgt spid="47"/>
                                        </p:tgtEl>
                                        <p:attrNameLst>
                                          <p:attrName>style.visibility</p:attrName>
                                        </p:attrNameLst>
                                      </p:cBhvr>
                                      <p:to>
                                        <p:strVal val="visible"/>
                                      </p:to>
                                    </p:set>
                                    <p:animEffect transition="in" filter="wipe(left)">
                                      <p:cBhvr>
                                        <p:cTn id="94" dur="500"/>
                                        <p:tgtEl>
                                          <p:spTgt spid="47"/>
                                        </p:tgtEl>
                                      </p:cBhvr>
                                    </p:animEffect>
                                  </p:childTnLst>
                                </p:cTn>
                              </p:par>
                            </p:childTnLst>
                          </p:cTn>
                        </p:par>
                        <p:par>
                          <p:cTn id="95" fill="hold">
                            <p:stCondLst>
                              <p:cond delay="5500"/>
                            </p:stCondLst>
                            <p:childTnLst>
                              <p:par>
                                <p:cTn id="96" presetID="31" presetClass="entr" presetSubtype="0" fill="hold" grpId="0" nodeType="afterEffect">
                                  <p:stCondLst>
                                    <p:cond delay="0"/>
                                  </p:stCondLst>
                                  <p:childTnLst>
                                    <p:set>
                                      <p:cBhvr>
                                        <p:cTn id="97" dur="1" fill="hold">
                                          <p:stCondLst>
                                            <p:cond delay="0"/>
                                          </p:stCondLst>
                                        </p:cTn>
                                        <p:tgtEl>
                                          <p:spTgt spid="54"/>
                                        </p:tgtEl>
                                        <p:attrNameLst>
                                          <p:attrName>style.visibility</p:attrName>
                                        </p:attrNameLst>
                                      </p:cBhvr>
                                      <p:to>
                                        <p:strVal val="visible"/>
                                      </p:to>
                                    </p:set>
                                    <p:anim calcmode="lin" valueType="num">
                                      <p:cBhvr>
                                        <p:cTn id="98" dur="400" fill="hold"/>
                                        <p:tgtEl>
                                          <p:spTgt spid="54"/>
                                        </p:tgtEl>
                                        <p:attrNameLst>
                                          <p:attrName>ppt_w</p:attrName>
                                        </p:attrNameLst>
                                      </p:cBhvr>
                                      <p:tavLst>
                                        <p:tav tm="0">
                                          <p:val>
                                            <p:fltVal val="0"/>
                                          </p:val>
                                        </p:tav>
                                        <p:tav tm="100000">
                                          <p:val>
                                            <p:strVal val="#ppt_w"/>
                                          </p:val>
                                        </p:tav>
                                      </p:tavLst>
                                    </p:anim>
                                    <p:anim calcmode="lin" valueType="num">
                                      <p:cBhvr>
                                        <p:cTn id="99" dur="400" fill="hold"/>
                                        <p:tgtEl>
                                          <p:spTgt spid="54"/>
                                        </p:tgtEl>
                                        <p:attrNameLst>
                                          <p:attrName>ppt_h</p:attrName>
                                        </p:attrNameLst>
                                      </p:cBhvr>
                                      <p:tavLst>
                                        <p:tav tm="0">
                                          <p:val>
                                            <p:fltVal val="0"/>
                                          </p:val>
                                        </p:tav>
                                        <p:tav tm="100000">
                                          <p:val>
                                            <p:strVal val="#ppt_h"/>
                                          </p:val>
                                        </p:tav>
                                      </p:tavLst>
                                    </p:anim>
                                    <p:anim calcmode="lin" valueType="num">
                                      <p:cBhvr>
                                        <p:cTn id="100" dur="400" fill="hold"/>
                                        <p:tgtEl>
                                          <p:spTgt spid="54"/>
                                        </p:tgtEl>
                                        <p:attrNameLst>
                                          <p:attrName>style.rotation</p:attrName>
                                        </p:attrNameLst>
                                      </p:cBhvr>
                                      <p:tavLst>
                                        <p:tav tm="0">
                                          <p:val>
                                            <p:fltVal val="90"/>
                                          </p:val>
                                        </p:tav>
                                        <p:tav tm="100000">
                                          <p:val>
                                            <p:fltVal val="0"/>
                                          </p:val>
                                        </p:tav>
                                      </p:tavLst>
                                    </p:anim>
                                    <p:animEffect transition="in" filter="fade">
                                      <p:cBhvr>
                                        <p:cTn id="101" dur="400"/>
                                        <p:tgtEl>
                                          <p:spTgt spid="54"/>
                                        </p:tgtEl>
                                      </p:cBhvr>
                                    </p:animEffect>
                                  </p:childTnLst>
                                </p:cTn>
                              </p:par>
                            </p:childTnLst>
                          </p:cTn>
                        </p:par>
                        <p:par>
                          <p:cTn id="102" fill="hold">
                            <p:stCondLst>
                              <p:cond delay="6000"/>
                            </p:stCondLst>
                            <p:childTnLst>
                              <p:par>
                                <p:cTn id="103" presetID="22" presetClass="entr" presetSubtype="8" fill="hold" grpId="0" nodeType="afterEffect">
                                  <p:stCondLst>
                                    <p:cond delay="0"/>
                                  </p:stCondLst>
                                  <p:childTnLst>
                                    <p:set>
                                      <p:cBhvr>
                                        <p:cTn id="104" dur="1" fill="hold">
                                          <p:stCondLst>
                                            <p:cond delay="0"/>
                                          </p:stCondLst>
                                        </p:cTn>
                                        <p:tgtEl>
                                          <p:spTgt spid="48"/>
                                        </p:tgtEl>
                                        <p:attrNameLst>
                                          <p:attrName>style.visibility</p:attrName>
                                        </p:attrNameLst>
                                      </p:cBhvr>
                                      <p:to>
                                        <p:strVal val="visible"/>
                                      </p:to>
                                    </p:set>
                                    <p:animEffect transition="in" filter="wipe(left)">
                                      <p:cBhvr>
                                        <p:cTn id="105" dur="500"/>
                                        <p:tgtEl>
                                          <p:spTgt spid="48"/>
                                        </p:tgtEl>
                                      </p:cBhvr>
                                    </p:animEffect>
                                  </p:childTnLst>
                                </p:cTn>
                              </p:par>
                            </p:childTnLst>
                          </p:cTn>
                        </p:par>
                        <p:par>
                          <p:cTn id="106" fill="hold">
                            <p:stCondLst>
                              <p:cond delay="6500"/>
                            </p:stCondLst>
                            <p:childTnLst>
                              <p:par>
                                <p:cTn id="107" presetID="31" presetClass="entr" presetSubtype="0" fill="hold" grpId="0" nodeType="afterEffect">
                                  <p:stCondLst>
                                    <p:cond delay="0"/>
                                  </p:stCondLst>
                                  <p:childTnLst>
                                    <p:set>
                                      <p:cBhvr>
                                        <p:cTn id="108" dur="1" fill="hold">
                                          <p:stCondLst>
                                            <p:cond delay="0"/>
                                          </p:stCondLst>
                                        </p:cTn>
                                        <p:tgtEl>
                                          <p:spTgt spid="55"/>
                                        </p:tgtEl>
                                        <p:attrNameLst>
                                          <p:attrName>style.visibility</p:attrName>
                                        </p:attrNameLst>
                                      </p:cBhvr>
                                      <p:to>
                                        <p:strVal val="visible"/>
                                      </p:to>
                                    </p:set>
                                    <p:anim calcmode="lin" valueType="num">
                                      <p:cBhvr>
                                        <p:cTn id="109" dur="400" fill="hold"/>
                                        <p:tgtEl>
                                          <p:spTgt spid="55"/>
                                        </p:tgtEl>
                                        <p:attrNameLst>
                                          <p:attrName>ppt_w</p:attrName>
                                        </p:attrNameLst>
                                      </p:cBhvr>
                                      <p:tavLst>
                                        <p:tav tm="0">
                                          <p:val>
                                            <p:fltVal val="0"/>
                                          </p:val>
                                        </p:tav>
                                        <p:tav tm="100000">
                                          <p:val>
                                            <p:strVal val="#ppt_w"/>
                                          </p:val>
                                        </p:tav>
                                      </p:tavLst>
                                    </p:anim>
                                    <p:anim calcmode="lin" valueType="num">
                                      <p:cBhvr>
                                        <p:cTn id="110" dur="400" fill="hold"/>
                                        <p:tgtEl>
                                          <p:spTgt spid="55"/>
                                        </p:tgtEl>
                                        <p:attrNameLst>
                                          <p:attrName>ppt_h</p:attrName>
                                        </p:attrNameLst>
                                      </p:cBhvr>
                                      <p:tavLst>
                                        <p:tav tm="0">
                                          <p:val>
                                            <p:fltVal val="0"/>
                                          </p:val>
                                        </p:tav>
                                        <p:tav tm="100000">
                                          <p:val>
                                            <p:strVal val="#ppt_h"/>
                                          </p:val>
                                        </p:tav>
                                      </p:tavLst>
                                    </p:anim>
                                    <p:anim calcmode="lin" valueType="num">
                                      <p:cBhvr>
                                        <p:cTn id="111" dur="400" fill="hold"/>
                                        <p:tgtEl>
                                          <p:spTgt spid="55"/>
                                        </p:tgtEl>
                                        <p:attrNameLst>
                                          <p:attrName>style.rotation</p:attrName>
                                        </p:attrNameLst>
                                      </p:cBhvr>
                                      <p:tavLst>
                                        <p:tav tm="0">
                                          <p:val>
                                            <p:fltVal val="90"/>
                                          </p:val>
                                        </p:tav>
                                        <p:tav tm="100000">
                                          <p:val>
                                            <p:fltVal val="0"/>
                                          </p:val>
                                        </p:tav>
                                      </p:tavLst>
                                    </p:anim>
                                    <p:animEffect transition="in" filter="fade">
                                      <p:cBhvr>
                                        <p:cTn id="112" dur="400"/>
                                        <p:tgtEl>
                                          <p:spTgt spid="55"/>
                                        </p:tgtEl>
                                      </p:cBhvr>
                                    </p:animEffect>
                                  </p:childTnLst>
                                </p:cTn>
                              </p:par>
                            </p:childTnLst>
                          </p:cTn>
                        </p:par>
                        <p:par>
                          <p:cTn id="113" fill="hold">
                            <p:stCondLst>
                              <p:cond delay="7000"/>
                            </p:stCondLst>
                            <p:childTnLst>
                              <p:par>
                                <p:cTn id="114" presetID="22" presetClass="entr" presetSubtype="8" fill="hold" grpId="0" nodeType="afterEffect">
                                  <p:stCondLst>
                                    <p:cond delay="0"/>
                                  </p:stCondLst>
                                  <p:childTnLst>
                                    <p:set>
                                      <p:cBhvr>
                                        <p:cTn id="115" dur="1" fill="hold">
                                          <p:stCondLst>
                                            <p:cond delay="0"/>
                                          </p:stCondLst>
                                        </p:cTn>
                                        <p:tgtEl>
                                          <p:spTgt spid="49"/>
                                        </p:tgtEl>
                                        <p:attrNameLst>
                                          <p:attrName>style.visibility</p:attrName>
                                        </p:attrNameLst>
                                      </p:cBhvr>
                                      <p:to>
                                        <p:strVal val="visible"/>
                                      </p:to>
                                    </p:set>
                                    <p:animEffect transition="in" filter="wipe(left)">
                                      <p:cBhvr>
                                        <p:cTn id="11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 grpId="0"/>
      <p:bldP spid="6" grpId="0" animBg="1"/>
      <p:bldP spid="27" grpId="0" animBg="1"/>
      <p:bldP spid="30" grpId="0" animBg="1"/>
      <p:bldP spid="33" grpId="0" animBg="1"/>
      <p:bldP spid="36" grpId="0" animBg="1"/>
      <p:bldP spid="39" grpId="0" animBg="1"/>
      <p:bldP spid="42" grpId="0" animBg="1"/>
      <p:bldP spid="44" grpId="0"/>
      <p:bldP spid="45" grpId="0"/>
      <p:bldP spid="46" grpId="0"/>
      <p:bldP spid="47" grpId="0"/>
      <p:bldP spid="48" grpId="0"/>
      <p:bldP spid="49" grpId="0"/>
      <p:bldP spid="50" grpId="0"/>
      <p:bldP spid="51" grpId="0"/>
      <p:bldP spid="52" grpId="0"/>
      <p:bldP spid="53" grpId="0"/>
      <p:bldP spid="54" grpId="0"/>
      <p:bldP spid="55"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p:cNvSpPr/>
          <p:nvPr/>
        </p:nvSpPr>
        <p:spPr bwMode="auto">
          <a:xfrm>
            <a:off x="5419476" y="2483052"/>
            <a:ext cx="3357753" cy="2407065"/>
          </a:xfrm>
          <a:prstGeom prst="rect">
            <a:avLst/>
          </a:prstGeom>
          <a:solidFill>
            <a:schemeClr val="accent2">
              <a:lumMod val="95000"/>
            </a:schemeClr>
          </a:solidFill>
          <a:ln w="9525" cap="flat" cmpd="sng" algn="ctr">
            <a:solidFill>
              <a:schemeClr val="accent1">
                <a:lumMod val="40000"/>
                <a:lumOff val="60000"/>
              </a:schemeClr>
            </a:solidFill>
            <a:prstDash val="solid"/>
            <a:round/>
            <a:headEnd type="none" w="med" len="med"/>
            <a:tailEnd type="none" w="med" len="med"/>
          </a:ln>
          <a:effectLst/>
        </p:spPr>
        <p:txBody>
          <a:bodyPr vert="horz" wrap="square" lIns="91404" tIns="45703" rIns="91404" bIns="45703" numCol="1" rtlCol="0" anchor="t" anchorCtr="0" compatLnSpc="1"/>
          <a:lstStyle/>
          <a:p>
            <a:pPr defTabSz="913765" fontAlgn="base">
              <a:spcBef>
                <a:spcPct val="0"/>
              </a:spcBef>
              <a:spcAft>
                <a:spcPct val="0"/>
              </a:spcAft>
            </a:pPr>
            <a:endParaRPr lang="zh-CN" altLang="en-US" sz="1800">
              <a:cs typeface="+mn-ea"/>
              <a:sym typeface="+mn-lt"/>
            </a:endParaRPr>
          </a:p>
        </p:txBody>
      </p:sp>
      <p:sp>
        <p:nvSpPr>
          <p:cNvPr id="36" name="矩形 35"/>
          <p:cNvSpPr/>
          <p:nvPr/>
        </p:nvSpPr>
        <p:spPr bwMode="auto">
          <a:xfrm>
            <a:off x="806529" y="4306382"/>
            <a:ext cx="4341704" cy="1683077"/>
          </a:xfrm>
          <a:prstGeom prst="rect">
            <a:avLst/>
          </a:prstGeom>
          <a:solidFill>
            <a:schemeClr val="accent2">
              <a:lumMod val="95000"/>
            </a:schemeClr>
          </a:solidFill>
          <a:ln w="9525" cap="flat" cmpd="sng" algn="ctr">
            <a:solidFill>
              <a:schemeClr val="accent1">
                <a:lumMod val="40000"/>
                <a:lumOff val="60000"/>
              </a:schemeClr>
            </a:solidFill>
            <a:prstDash val="solid"/>
            <a:round/>
            <a:headEnd type="none" w="med" len="med"/>
            <a:tailEnd type="none" w="med" len="med"/>
          </a:ln>
          <a:effectLst/>
        </p:spPr>
        <p:txBody>
          <a:bodyPr vert="horz" wrap="square" lIns="91404" tIns="45703" rIns="91404" bIns="45703" numCol="1" rtlCol="0" anchor="t" anchorCtr="0" compatLnSpc="1"/>
          <a:lstStyle/>
          <a:p>
            <a:pPr defTabSz="913765" fontAlgn="base">
              <a:spcBef>
                <a:spcPct val="0"/>
              </a:spcBef>
              <a:spcAft>
                <a:spcPct val="0"/>
              </a:spcAft>
            </a:pPr>
            <a:endParaRPr lang="zh-CN" altLang="en-US" sz="1800">
              <a:cs typeface="+mn-ea"/>
              <a:sym typeface="+mn-lt"/>
            </a:endParaRPr>
          </a:p>
        </p:txBody>
      </p:sp>
      <p:sp>
        <p:nvSpPr>
          <p:cNvPr id="35" name="矩形 34"/>
          <p:cNvSpPr/>
          <p:nvPr/>
        </p:nvSpPr>
        <p:spPr bwMode="auto">
          <a:xfrm>
            <a:off x="806529" y="2318857"/>
            <a:ext cx="4341704" cy="1459383"/>
          </a:xfrm>
          <a:prstGeom prst="rect">
            <a:avLst/>
          </a:prstGeom>
          <a:solidFill>
            <a:schemeClr val="accent2">
              <a:lumMod val="95000"/>
            </a:schemeClr>
          </a:solidFill>
          <a:ln w="9525" cap="flat" cmpd="sng" algn="ctr">
            <a:solidFill>
              <a:schemeClr val="accent1">
                <a:lumMod val="40000"/>
                <a:lumOff val="60000"/>
              </a:schemeClr>
            </a:solidFill>
            <a:prstDash val="solid"/>
            <a:round/>
            <a:headEnd type="none" w="med" len="med"/>
            <a:tailEnd type="none" w="med" len="med"/>
          </a:ln>
          <a:effectLst/>
        </p:spPr>
        <p:txBody>
          <a:bodyPr vert="horz" wrap="square" lIns="91404" tIns="45703" rIns="91404" bIns="45703" numCol="1" rtlCol="0" anchor="t" anchorCtr="0" compatLnSpc="1"/>
          <a:lstStyle/>
          <a:p>
            <a:pPr defTabSz="913765" fontAlgn="base">
              <a:spcBef>
                <a:spcPct val="0"/>
              </a:spcBef>
              <a:spcAft>
                <a:spcPct val="0"/>
              </a:spcAft>
            </a:pPr>
            <a:endParaRPr lang="zh-CN" altLang="en-US" sz="1800">
              <a:cs typeface="+mn-ea"/>
              <a:sym typeface="+mn-lt"/>
            </a:endParaRPr>
          </a:p>
        </p:txBody>
      </p:sp>
      <p:sp>
        <p:nvSpPr>
          <p:cNvPr id="17" name="文本框 16"/>
          <p:cNvSpPr txBox="1"/>
          <p:nvPr/>
        </p:nvSpPr>
        <p:spPr>
          <a:xfrm>
            <a:off x="784367" y="884810"/>
            <a:ext cx="5110280" cy="461537"/>
          </a:xfrm>
          <a:prstGeom prst="rect">
            <a:avLst/>
          </a:prstGeom>
          <a:noFill/>
        </p:spPr>
        <p:txBody>
          <a:bodyPr wrap="square" rtlCol="0">
            <a:spAutoFit/>
          </a:bodyPr>
          <a:lstStyle>
            <a:defPPr>
              <a:defRPr lang="zh-CN"/>
            </a:defPPr>
            <a:lvl1pPr algn="ctr">
              <a:defRPr sz="2800" b="1">
                <a:latin typeface="+mj-ea"/>
                <a:ea typeface="+mj-ea"/>
              </a:defRPr>
            </a:lvl1pPr>
          </a:lstStyle>
          <a:p>
            <a:pPr algn="l"/>
            <a:r>
              <a:rPr lang="en-US" altLang="zh-CN" sz="2400" b="0" dirty="0">
                <a:latin typeface="+mn-lt"/>
                <a:ea typeface="+mn-ea"/>
                <a:cs typeface="+mn-ea"/>
                <a:sym typeface="+mn-lt"/>
              </a:rPr>
              <a:t>1</a:t>
            </a:r>
            <a:r>
              <a:rPr lang="zh-CN" altLang="en-US" sz="2400" b="0" dirty="0">
                <a:latin typeface="+mn-lt"/>
                <a:ea typeface="+mn-ea"/>
                <a:cs typeface="+mn-ea"/>
                <a:sym typeface="+mn-lt"/>
              </a:rPr>
              <a:t>、中华人民共和国安全生产法</a:t>
            </a:r>
          </a:p>
        </p:txBody>
      </p:sp>
      <p:sp>
        <p:nvSpPr>
          <p:cNvPr id="29" name="矩形 12"/>
          <p:cNvSpPr>
            <a:spLocks noChangeArrowheads="1"/>
          </p:cNvSpPr>
          <p:nvPr/>
        </p:nvSpPr>
        <p:spPr bwMode="auto">
          <a:xfrm>
            <a:off x="2542001" y="1121631"/>
            <a:ext cx="6655375" cy="399981"/>
          </a:xfrm>
          <a:prstGeom prst="rect">
            <a:avLst/>
          </a:prstGeom>
          <a:noFill/>
          <a:ln w="9525">
            <a:noFill/>
            <a:miter lim="800000"/>
          </a:ln>
        </p:spPr>
        <p:txBody>
          <a:bodyPr>
            <a:spAutoFit/>
          </a:bodyPr>
          <a:lstStyle/>
          <a:p>
            <a:pPr algn="ctr" eaLnBrk="0" hangingPunct="0"/>
            <a:r>
              <a:rPr lang="zh-CN" altLang="en-US" sz="2000" b="1">
                <a:solidFill>
                  <a:srgbClr val="2C2D34"/>
                </a:solidFill>
                <a:cs typeface="+mn-ea"/>
                <a:sym typeface="+mn-lt"/>
              </a:rPr>
              <a:t>十项权利</a:t>
            </a:r>
            <a:endParaRPr lang="en-US" altLang="zh-CN" sz="2000" b="1">
              <a:solidFill>
                <a:srgbClr val="2C2D34"/>
              </a:solidFill>
              <a:cs typeface="+mn-ea"/>
              <a:sym typeface="+mn-lt"/>
            </a:endParaRPr>
          </a:p>
        </p:txBody>
      </p:sp>
      <p:sp>
        <p:nvSpPr>
          <p:cNvPr id="30" name="矩形 29"/>
          <p:cNvSpPr/>
          <p:nvPr/>
        </p:nvSpPr>
        <p:spPr>
          <a:xfrm>
            <a:off x="2542000" y="1399649"/>
            <a:ext cx="6655376" cy="458780"/>
          </a:xfrm>
          <a:prstGeom prst="rect">
            <a:avLst/>
          </a:prstGeom>
        </p:spPr>
        <p:txBody>
          <a:bodyPr wrap="square">
            <a:spAutoFit/>
          </a:bodyPr>
          <a:lstStyle/>
          <a:p>
            <a:pPr algn="ctr" eaLnBrk="0" hangingPunct="0">
              <a:lnSpc>
                <a:spcPct val="150000"/>
              </a:lnSpc>
            </a:pPr>
            <a:r>
              <a:rPr lang="zh-CN" altLang="en-US" sz="1800" dirty="0">
                <a:solidFill>
                  <a:srgbClr val="E94822"/>
                </a:solidFill>
                <a:cs typeface="+mn-ea"/>
                <a:sym typeface="+mn-lt"/>
              </a:rPr>
              <a:t>培训权、获得合格的劳动防护用品权、培训权</a:t>
            </a: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694706" y="1918943"/>
            <a:ext cx="2912289" cy="4683275"/>
          </a:xfrm>
          <a:prstGeom prst="rect">
            <a:avLst/>
          </a:prstGeom>
        </p:spPr>
      </p:pic>
      <p:sp>
        <p:nvSpPr>
          <p:cNvPr id="5" name="矩形 4"/>
          <p:cNvSpPr/>
          <p:nvPr/>
        </p:nvSpPr>
        <p:spPr>
          <a:xfrm>
            <a:off x="917108" y="2472085"/>
            <a:ext cx="4083393" cy="1249188"/>
          </a:xfrm>
          <a:prstGeom prst="rect">
            <a:avLst/>
          </a:prstGeom>
        </p:spPr>
        <p:txBody>
          <a:bodyPr wrap="square">
            <a:spAutoFit/>
          </a:bodyPr>
          <a:lstStyle/>
          <a:p>
            <a:pPr marL="285750" indent="-285750">
              <a:lnSpc>
                <a:spcPct val="120000"/>
              </a:lnSpc>
              <a:buFont typeface="Wingdings" panose="05000000000000000000" pitchFamily="2" charset="2"/>
              <a:buChar char="l"/>
            </a:pPr>
            <a:r>
              <a:rPr lang="zh-CN" altLang="en-US" sz="1600">
                <a:cs typeface="+mn-ea"/>
                <a:sym typeface="+mn-lt"/>
              </a:rPr>
              <a:t>接受安全生产教育和培训</a:t>
            </a:r>
            <a:endParaRPr lang="en-US" altLang="zh-CN" sz="1600">
              <a:cs typeface="+mn-ea"/>
              <a:sym typeface="+mn-lt"/>
            </a:endParaRPr>
          </a:p>
          <a:p>
            <a:pPr marL="285750" indent="-285750">
              <a:lnSpc>
                <a:spcPct val="120000"/>
              </a:lnSpc>
              <a:buFont typeface="Wingdings" panose="05000000000000000000" pitchFamily="2" charset="2"/>
              <a:buChar char="l"/>
            </a:pPr>
            <a:r>
              <a:rPr lang="zh-CN" altLang="en-US" sz="1600">
                <a:cs typeface="+mn-ea"/>
                <a:sym typeface="+mn-lt"/>
              </a:rPr>
              <a:t>掌握本职工作必要的安全生产知识</a:t>
            </a:r>
            <a:endParaRPr lang="en-US" altLang="zh-CN" sz="1600">
              <a:cs typeface="+mn-ea"/>
              <a:sym typeface="+mn-lt"/>
            </a:endParaRPr>
          </a:p>
          <a:p>
            <a:pPr marL="285750" indent="-285750">
              <a:lnSpc>
                <a:spcPct val="120000"/>
              </a:lnSpc>
              <a:buFont typeface="Wingdings" panose="05000000000000000000" pitchFamily="2" charset="2"/>
              <a:buChar char="l"/>
            </a:pPr>
            <a:r>
              <a:rPr lang="zh-CN" altLang="en-US" sz="1600">
                <a:cs typeface="+mn-ea"/>
                <a:sym typeface="+mn-lt"/>
              </a:rPr>
              <a:t>提高安全生产技能</a:t>
            </a:r>
            <a:endParaRPr lang="en-US" altLang="zh-CN" sz="1600">
              <a:cs typeface="+mn-ea"/>
              <a:sym typeface="+mn-lt"/>
            </a:endParaRPr>
          </a:p>
          <a:p>
            <a:pPr marL="285750" indent="-285750">
              <a:lnSpc>
                <a:spcPct val="120000"/>
              </a:lnSpc>
              <a:buFont typeface="Wingdings" panose="05000000000000000000" pitchFamily="2" charset="2"/>
              <a:buChar char="l"/>
            </a:pPr>
            <a:r>
              <a:rPr lang="zh-CN" altLang="en-US" sz="1600">
                <a:cs typeface="+mn-ea"/>
                <a:sym typeface="+mn-lt"/>
              </a:rPr>
              <a:t>增强事故预防和应急处理能力</a:t>
            </a:r>
            <a:endParaRPr lang="en-US" altLang="zh-CN" sz="1600">
              <a:cs typeface="+mn-ea"/>
              <a:sym typeface="+mn-lt"/>
            </a:endParaRPr>
          </a:p>
        </p:txBody>
      </p:sp>
      <p:grpSp>
        <p:nvGrpSpPr>
          <p:cNvPr id="9" name="组合 8"/>
          <p:cNvGrpSpPr/>
          <p:nvPr/>
        </p:nvGrpSpPr>
        <p:grpSpPr>
          <a:xfrm>
            <a:off x="806529" y="1918944"/>
            <a:ext cx="4341704" cy="416376"/>
            <a:chOff x="902094" y="2400883"/>
            <a:chExt cx="4343400" cy="416539"/>
          </a:xfrm>
        </p:grpSpPr>
        <p:sp>
          <p:nvSpPr>
            <p:cNvPr id="8" name="矩形 7"/>
            <p:cNvSpPr/>
            <p:nvPr/>
          </p:nvSpPr>
          <p:spPr bwMode="auto">
            <a:xfrm>
              <a:off x="902094" y="2400883"/>
              <a:ext cx="4343400" cy="416539"/>
            </a:xfrm>
            <a:prstGeom prst="rect">
              <a:avLst/>
            </a:prstGeom>
            <a:solidFill>
              <a:srgbClr val="0070C0"/>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04" tIns="45703" rIns="91404" bIns="45703" numCol="1" spcCol="0" rtlCol="0" fromWordArt="0" anchor="t" anchorCtr="0" forceAA="0" compatLnSpc="1">
              <a:noAutofit/>
            </a:bodyPr>
            <a:lstStyle/>
            <a:p>
              <a:pPr algn="ctr"/>
              <a:endParaRPr lang="zh-CN" altLang="en-US" sz="2400">
                <a:solidFill>
                  <a:schemeClr val="accent2"/>
                </a:solidFill>
                <a:cs typeface="+mn-ea"/>
                <a:sym typeface="+mn-lt"/>
              </a:endParaRPr>
            </a:p>
          </p:txBody>
        </p:sp>
        <p:sp>
          <p:nvSpPr>
            <p:cNvPr id="6" name="矩形 5"/>
            <p:cNvSpPr/>
            <p:nvPr/>
          </p:nvSpPr>
          <p:spPr>
            <a:xfrm>
              <a:off x="1012715" y="2400883"/>
              <a:ext cx="954480" cy="400138"/>
            </a:xfrm>
            <a:prstGeom prst="rect">
              <a:avLst/>
            </a:prstGeom>
          </p:spPr>
          <p:txBody>
            <a:bodyPr wrap="none">
              <a:spAutoFit/>
            </a:bodyPr>
            <a:lstStyle/>
            <a:p>
              <a:r>
                <a:rPr lang="zh-CN" altLang="en-US" sz="2000" dirty="0">
                  <a:solidFill>
                    <a:schemeClr val="bg1"/>
                  </a:solidFill>
                  <a:cs typeface="+mn-ea"/>
                  <a:sym typeface="+mn-lt"/>
                </a:rPr>
                <a:t>培训权</a:t>
              </a:r>
            </a:p>
          </p:txBody>
        </p:sp>
      </p:grpSp>
      <p:sp>
        <p:nvSpPr>
          <p:cNvPr id="31" name="矩形 30"/>
          <p:cNvSpPr/>
          <p:nvPr/>
        </p:nvSpPr>
        <p:spPr>
          <a:xfrm>
            <a:off x="5496929" y="2986280"/>
            <a:ext cx="3185087" cy="1526187"/>
          </a:xfrm>
          <a:prstGeom prst="rect">
            <a:avLst/>
          </a:prstGeom>
        </p:spPr>
        <p:txBody>
          <a:bodyPr wrap="square">
            <a:spAutoFit/>
          </a:bodyPr>
          <a:lstStyle/>
          <a:p>
            <a:pPr algn="just">
              <a:lnSpc>
                <a:spcPct val="150000"/>
              </a:lnSpc>
            </a:pPr>
            <a:r>
              <a:rPr lang="zh-CN" altLang="en-US" sz="1600">
                <a:cs typeface="+mn-ea"/>
                <a:sym typeface="+mn-lt"/>
              </a:rPr>
              <a:t>经营单位必须为从业人员提供符合国家标准或者行业标准的劳动防护用品，并监督、教育从业人员按照使用规则佩戴、使用</a:t>
            </a:r>
            <a:endParaRPr lang="en-US" altLang="zh-CN" sz="1600">
              <a:cs typeface="+mn-ea"/>
              <a:sym typeface="+mn-lt"/>
            </a:endParaRPr>
          </a:p>
        </p:txBody>
      </p:sp>
      <p:sp>
        <p:nvSpPr>
          <p:cNvPr id="33" name="矩形 32"/>
          <p:cNvSpPr/>
          <p:nvPr/>
        </p:nvSpPr>
        <p:spPr>
          <a:xfrm>
            <a:off x="917108" y="4368575"/>
            <a:ext cx="4083393" cy="1544654"/>
          </a:xfrm>
          <a:prstGeom prst="rect">
            <a:avLst/>
          </a:prstGeom>
        </p:spPr>
        <p:txBody>
          <a:bodyPr wrap="square">
            <a:spAutoFit/>
          </a:bodyPr>
          <a:lstStyle/>
          <a:p>
            <a:pPr marL="285750" indent="-285750">
              <a:lnSpc>
                <a:spcPct val="120000"/>
              </a:lnSpc>
              <a:buFont typeface="Wingdings" panose="05000000000000000000" pitchFamily="2" charset="2"/>
              <a:buChar char="l"/>
            </a:pPr>
            <a:r>
              <a:rPr lang="zh-CN" altLang="en-US" sz="1600">
                <a:cs typeface="+mn-ea"/>
                <a:sym typeface="+mn-lt"/>
              </a:rPr>
              <a:t>有权对“三同时”进行监督</a:t>
            </a:r>
            <a:endParaRPr lang="en-US" altLang="zh-CN" sz="1600">
              <a:cs typeface="+mn-ea"/>
              <a:sym typeface="+mn-lt"/>
            </a:endParaRPr>
          </a:p>
          <a:p>
            <a:pPr marL="285750" indent="-285750">
              <a:lnSpc>
                <a:spcPct val="120000"/>
              </a:lnSpc>
              <a:buFont typeface="Wingdings" panose="05000000000000000000" pitchFamily="2" charset="2"/>
              <a:buChar char="l"/>
            </a:pPr>
            <a:r>
              <a:rPr lang="zh-CN" altLang="en-US" sz="1600">
                <a:cs typeface="+mn-ea"/>
                <a:sym typeface="+mn-lt"/>
              </a:rPr>
              <a:t>有权要求生产经营单位纠正违法行为</a:t>
            </a:r>
            <a:endParaRPr lang="en-US" altLang="zh-CN" sz="1600">
              <a:cs typeface="+mn-ea"/>
              <a:sym typeface="+mn-lt"/>
            </a:endParaRPr>
          </a:p>
          <a:p>
            <a:pPr marL="285750" indent="-285750">
              <a:lnSpc>
                <a:spcPct val="120000"/>
              </a:lnSpc>
              <a:buFont typeface="Wingdings" panose="05000000000000000000" pitchFamily="2" charset="2"/>
              <a:buChar char="l"/>
            </a:pPr>
            <a:r>
              <a:rPr lang="zh-CN" altLang="en-US" sz="1600">
                <a:cs typeface="+mn-ea"/>
                <a:sym typeface="+mn-lt"/>
              </a:rPr>
              <a:t>有权对违章指挥等提出解决建议</a:t>
            </a:r>
            <a:endParaRPr lang="en-US" altLang="zh-CN" sz="1600">
              <a:cs typeface="+mn-ea"/>
              <a:sym typeface="+mn-lt"/>
            </a:endParaRPr>
          </a:p>
          <a:p>
            <a:pPr marL="285750" indent="-285750">
              <a:lnSpc>
                <a:spcPct val="120000"/>
              </a:lnSpc>
              <a:buFont typeface="Wingdings" panose="05000000000000000000" pitchFamily="2" charset="2"/>
              <a:buChar char="l"/>
            </a:pPr>
            <a:r>
              <a:rPr lang="zh-CN" altLang="en-US" sz="1600">
                <a:cs typeface="+mn-ea"/>
                <a:sym typeface="+mn-lt"/>
              </a:rPr>
              <a:t>有权建议从业人员撤离危险场所</a:t>
            </a:r>
            <a:endParaRPr lang="en-US" altLang="zh-CN" sz="1600">
              <a:cs typeface="+mn-ea"/>
              <a:sym typeface="+mn-lt"/>
            </a:endParaRPr>
          </a:p>
          <a:p>
            <a:pPr marL="285750" indent="-285750">
              <a:lnSpc>
                <a:spcPct val="120000"/>
              </a:lnSpc>
              <a:buFont typeface="Wingdings" panose="05000000000000000000" pitchFamily="2" charset="2"/>
              <a:buChar char="l"/>
            </a:pPr>
            <a:r>
              <a:rPr lang="zh-CN" altLang="en-US" sz="1600">
                <a:cs typeface="+mn-ea"/>
                <a:sym typeface="+mn-lt"/>
              </a:rPr>
              <a:t>有权参加事故调查并提出处理意见</a:t>
            </a:r>
            <a:endParaRPr lang="en-US" altLang="zh-CN" sz="1600">
              <a:cs typeface="+mn-ea"/>
              <a:sym typeface="+mn-lt"/>
            </a:endParaRPr>
          </a:p>
        </p:txBody>
      </p:sp>
      <p:grpSp>
        <p:nvGrpSpPr>
          <p:cNvPr id="10" name="组合 9"/>
          <p:cNvGrpSpPr/>
          <p:nvPr/>
        </p:nvGrpSpPr>
        <p:grpSpPr>
          <a:xfrm>
            <a:off x="806529" y="3925966"/>
            <a:ext cx="4341704" cy="421219"/>
            <a:chOff x="902094" y="4408688"/>
            <a:chExt cx="4343400" cy="421384"/>
          </a:xfrm>
          <a:solidFill>
            <a:srgbClr val="0070C0"/>
          </a:solidFill>
        </p:grpSpPr>
        <p:sp>
          <p:nvSpPr>
            <p:cNvPr id="38" name="矩形 37"/>
            <p:cNvSpPr/>
            <p:nvPr/>
          </p:nvSpPr>
          <p:spPr bwMode="auto">
            <a:xfrm>
              <a:off x="902094" y="4408688"/>
              <a:ext cx="4343400" cy="416539"/>
            </a:xfrm>
            <a:prstGeom prst="rect">
              <a:avLst/>
            </a:prstGeom>
            <a:grp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04" tIns="45703" rIns="91404" bIns="45703" numCol="1" spcCol="0" rtlCol="0" fromWordArt="0" anchor="t" anchorCtr="0" forceAA="0" compatLnSpc="1">
              <a:noAutofit/>
            </a:bodyPr>
            <a:lstStyle/>
            <a:p>
              <a:pPr algn="ctr"/>
              <a:endParaRPr lang="zh-CN" altLang="en-US" sz="2400">
                <a:solidFill>
                  <a:schemeClr val="accent2"/>
                </a:solidFill>
                <a:cs typeface="+mn-ea"/>
                <a:sym typeface="+mn-lt"/>
              </a:endParaRPr>
            </a:p>
          </p:txBody>
        </p:sp>
        <p:sp>
          <p:nvSpPr>
            <p:cNvPr id="34" name="矩形 33"/>
            <p:cNvSpPr/>
            <p:nvPr/>
          </p:nvSpPr>
          <p:spPr>
            <a:xfrm>
              <a:off x="1012715" y="4429934"/>
              <a:ext cx="1467641" cy="400138"/>
            </a:xfrm>
            <a:prstGeom prst="rect">
              <a:avLst/>
            </a:prstGeom>
            <a:grpFill/>
          </p:spPr>
          <p:txBody>
            <a:bodyPr wrap="none">
              <a:spAutoFit/>
            </a:bodyPr>
            <a:lstStyle/>
            <a:p>
              <a:r>
                <a:rPr lang="zh-CN" altLang="en-US" sz="2000" dirty="0">
                  <a:solidFill>
                    <a:schemeClr val="bg1"/>
                  </a:solidFill>
                  <a:cs typeface="+mn-ea"/>
                  <a:sym typeface="+mn-lt"/>
                </a:rPr>
                <a:t>工会监督权</a:t>
              </a:r>
            </a:p>
          </p:txBody>
        </p:sp>
      </p:grpSp>
      <p:grpSp>
        <p:nvGrpSpPr>
          <p:cNvPr id="40" name="组合 39"/>
          <p:cNvGrpSpPr/>
          <p:nvPr/>
        </p:nvGrpSpPr>
        <p:grpSpPr>
          <a:xfrm>
            <a:off x="5417320" y="2349117"/>
            <a:ext cx="3359908" cy="416376"/>
            <a:chOff x="5514686" y="2831222"/>
            <a:chExt cx="3361220" cy="416539"/>
          </a:xfrm>
          <a:solidFill>
            <a:srgbClr val="0070C0"/>
          </a:solidFill>
        </p:grpSpPr>
        <p:sp>
          <p:nvSpPr>
            <p:cNvPr id="39" name="矩形 38"/>
            <p:cNvSpPr/>
            <p:nvPr/>
          </p:nvSpPr>
          <p:spPr bwMode="auto">
            <a:xfrm>
              <a:off x="5514686" y="2831222"/>
              <a:ext cx="3361220" cy="416539"/>
            </a:xfrm>
            <a:prstGeom prst="rect">
              <a:avLst/>
            </a:prstGeom>
            <a:grp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04" tIns="45703" rIns="91404" bIns="45703" numCol="1" spcCol="0" rtlCol="0" fromWordArt="0" anchor="t" anchorCtr="0" forceAA="0" compatLnSpc="1">
              <a:noAutofit/>
            </a:bodyPr>
            <a:lstStyle/>
            <a:p>
              <a:pPr algn="ctr"/>
              <a:endParaRPr lang="zh-CN" altLang="en-US" sz="2400">
                <a:solidFill>
                  <a:schemeClr val="accent2"/>
                </a:solidFill>
                <a:cs typeface="+mn-ea"/>
                <a:sym typeface="+mn-lt"/>
              </a:endParaRPr>
            </a:p>
          </p:txBody>
        </p:sp>
        <p:sp>
          <p:nvSpPr>
            <p:cNvPr id="32" name="矩形 31"/>
            <p:cNvSpPr/>
            <p:nvPr/>
          </p:nvSpPr>
          <p:spPr>
            <a:xfrm>
              <a:off x="5594325" y="2835953"/>
              <a:ext cx="3263706" cy="400138"/>
            </a:xfrm>
            <a:prstGeom prst="rect">
              <a:avLst/>
            </a:prstGeom>
            <a:grpFill/>
          </p:spPr>
          <p:txBody>
            <a:bodyPr wrap="none">
              <a:spAutoFit/>
            </a:bodyPr>
            <a:lstStyle/>
            <a:p>
              <a:r>
                <a:rPr lang="zh-CN" altLang="en-US" sz="2000" dirty="0">
                  <a:solidFill>
                    <a:schemeClr val="bg1"/>
                  </a:solidFill>
                  <a:cs typeface="+mn-ea"/>
                  <a:sym typeface="+mn-lt"/>
                </a:rPr>
                <a:t>获得合格的劳动防护用品权</a:t>
              </a:r>
            </a:p>
          </p:txBody>
        </p:sp>
      </p:grpSp>
      <p:sp>
        <p:nvSpPr>
          <p:cNvPr id="23" name="文本框 22"/>
          <p:cNvSpPr txBox="1"/>
          <p:nvPr/>
        </p:nvSpPr>
        <p:spPr>
          <a:xfrm>
            <a:off x="1469201" y="249141"/>
            <a:ext cx="5110280" cy="584775"/>
          </a:xfrm>
          <a:prstGeom prst="rect">
            <a:avLst/>
          </a:prstGeom>
          <a:noFill/>
        </p:spPr>
        <p:txBody>
          <a:bodyPr wrap="square" rtlCol="0">
            <a:spAutoFit/>
          </a:bodyPr>
          <a:lstStyle>
            <a:defPPr>
              <a:defRPr lang="zh-CN"/>
            </a:defPPr>
            <a:lvl1pPr algn="ctr">
              <a:defRPr sz="2800" b="1">
                <a:latin typeface="+mj-ea"/>
                <a:ea typeface="+mj-ea"/>
              </a:defRPr>
            </a:lvl1pPr>
          </a:lstStyle>
          <a:p>
            <a:pPr algn="l"/>
            <a:r>
              <a:rPr lang="zh-CN" altLang="en-US" sz="3200" dirty="0">
                <a:latin typeface="+mn-lt"/>
                <a:ea typeface="+mn-ea"/>
                <a:cs typeface="+mn-ea"/>
                <a:sym typeface="+mn-lt"/>
              </a:rPr>
              <a:t>国家相关法律法规</a:t>
            </a:r>
          </a:p>
        </p:txBody>
      </p:sp>
    </p:spTree>
  </p:cSld>
  <p:clrMapOvr>
    <a:masterClrMapping/>
  </p:clrMapOvr>
  <mc:AlternateContent xmlns:mc="http://schemas.openxmlformats.org/markup-compatibility/2006" xmlns:p14="http://schemas.microsoft.com/office/powerpoint/2010/main">
    <mc:Choice Requires="p14">
      <p:transition p14:dur="0" advTm="4543"/>
    </mc:Choice>
    <mc:Fallback xmlns="">
      <p:transition advTm="4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anim calcmode="lin" valueType="num">
                                      <p:cBhvr>
                                        <p:cTn id="8" dur="500" fill="hold"/>
                                        <p:tgtEl>
                                          <p:spTgt spid="29"/>
                                        </p:tgtEl>
                                        <p:attrNameLst>
                                          <p:attrName>ppt_x</p:attrName>
                                        </p:attrNameLst>
                                      </p:cBhvr>
                                      <p:tavLst>
                                        <p:tav tm="0">
                                          <p:val>
                                            <p:strVal val="#ppt_x"/>
                                          </p:val>
                                        </p:tav>
                                        <p:tav tm="100000">
                                          <p:val>
                                            <p:strVal val="#ppt_x"/>
                                          </p:val>
                                        </p:tav>
                                      </p:tavLst>
                                    </p:anim>
                                    <p:anim calcmode="lin" valueType="num">
                                      <p:cBhvr>
                                        <p:cTn id="9" dur="500" fill="hold"/>
                                        <p:tgtEl>
                                          <p:spTgt spid="2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anim calcmode="lin" valueType="num">
                                      <p:cBhvr>
                                        <p:cTn id="13" dur="500" fill="hold"/>
                                        <p:tgtEl>
                                          <p:spTgt spid="30"/>
                                        </p:tgtEl>
                                        <p:attrNameLst>
                                          <p:attrName>ppt_x</p:attrName>
                                        </p:attrNameLst>
                                      </p:cBhvr>
                                      <p:tavLst>
                                        <p:tav tm="0">
                                          <p:val>
                                            <p:strVal val="#ppt_x"/>
                                          </p:val>
                                        </p:tav>
                                        <p:tav tm="100000">
                                          <p:val>
                                            <p:strVal val="#ppt_x"/>
                                          </p:val>
                                        </p:tav>
                                      </p:tavLst>
                                    </p:anim>
                                    <p:anim calcmode="lin" valueType="num">
                                      <p:cBhvr>
                                        <p:cTn id="14" dur="500" fill="hold"/>
                                        <p:tgtEl>
                                          <p:spTgt spid="30"/>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31" presetClass="entr" presetSubtype="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400" fill="hold"/>
                                        <p:tgtEl>
                                          <p:spTgt spid="9"/>
                                        </p:tgtEl>
                                        <p:attrNameLst>
                                          <p:attrName>ppt_w</p:attrName>
                                        </p:attrNameLst>
                                      </p:cBhvr>
                                      <p:tavLst>
                                        <p:tav tm="0">
                                          <p:val>
                                            <p:fltVal val="0"/>
                                          </p:val>
                                        </p:tav>
                                        <p:tav tm="100000">
                                          <p:val>
                                            <p:strVal val="#ppt_w"/>
                                          </p:val>
                                        </p:tav>
                                      </p:tavLst>
                                    </p:anim>
                                    <p:anim calcmode="lin" valueType="num">
                                      <p:cBhvr>
                                        <p:cTn id="19" dur="400" fill="hold"/>
                                        <p:tgtEl>
                                          <p:spTgt spid="9"/>
                                        </p:tgtEl>
                                        <p:attrNameLst>
                                          <p:attrName>ppt_h</p:attrName>
                                        </p:attrNameLst>
                                      </p:cBhvr>
                                      <p:tavLst>
                                        <p:tav tm="0">
                                          <p:val>
                                            <p:fltVal val="0"/>
                                          </p:val>
                                        </p:tav>
                                        <p:tav tm="100000">
                                          <p:val>
                                            <p:strVal val="#ppt_h"/>
                                          </p:val>
                                        </p:tav>
                                      </p:tavLst>
                                    </p:anim>
                                    <p:anim calcmode="lin" valueType="num">
                                      <p:cBhvr>
                                        <p:cTn id="20" dur="400" fill="hold"/>
                                        <p:tgtEl>
                                          <p:spTgt spid="9"/>
                                        </p:tgtEl>
                                        <p:attrNameLst>
                                          <p:attrName>style.rotation</p:attrName>
                                        </p:attrNameLst>
                                      </p:cBhvr>
                                      <p:tavLst>
                                        <p:tav tm="0">
                                          <p:val>
                                            <p:fltVal val="90"/>
                                          </p:val>
                                        </p:tav>
                                        <p:tav tm="100000">
                                          <p:val>
                                            <p:fltVal val="0"/>
                                          </p:val>
                                        </p:tav>
                                      </p:tavLst>
                                    </p:anim>
                                    <p:animEffect transition="in" filter="fade">
                                      <p:cBhvr>
                                        <p:cTn id="21" dur="400"/>
                                        <p:tgtEl>
                                          <p:spTgt spid="9"/>
                                        </p:tgtEl>
                                      </p:cBhvr>
                                    </p:animEffect>
                                  </p:childTnLst>
                                </p:cTn>
                              </p:par>
                            </p:childTnLst>
                          </p:cTn>
                        </p:par>
                        <p:par>
                          <p:cTn id="22" fill="hold">
                            <p:stCondLst>
                              <p:cond delay="1000"/>
                            </p:stCondLst>
                            <p:childTnLst>
                              <p:par>
                                <p:cTn id="23" presetID="22" presetClass="entr" presetSubtype="1"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up)">
                                      <p:cBhvr>
                                        <p:cTn id="25" dur="500"/>
                                        <p:tgtEl>
                                          <p:spTgt spid="5"/>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ipe(up)">
                                      <p:cBhvr>
                                        <p:cTn id="28" dur="500"/>
                                        <p:tgtEl>
                                          <p:spTgt spid="35"/>
                                        </p:tgtEl>
                                      </p:cBhvr>
                                    </p:animEffect>
                                  </p:childTnLst>
                                </p:cTn>
                              </p:par>
                            </p:childTnLst>
                          </p:cTn>
                        </p:par>
                        <p:par>
                          <p:cTn id="29" fill="hold">
                            <p:stCondLst>
                              <p:cond delay="1500"/>
                            </p:stCondLst>
                            <p:childTnLst>
                              <p:par>
                                <p:cTn id="30" presetID="31"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400" fill="hold"/>
                                        <p:tgtEl>
                                          <p:spTgt spid="10"/>
                                        </p:tgtEl>
                                        <p:attrNameLst>
                                          <p:attrName>ppt_w</p:attrName>
                                        </p:attrNameLst>
                                      </p:cBhvr>
                                      <p:tavLst>
                                        <p:tav tm="0">
                                          <p:val>
                                            <p:fltVal val="0"/>
                                          </p:val>
                                        </p:tav>
                                        <p:tav tm="100000">
                                          <p:val>
                                            <p:strVal val="#ppt_w"/>
                                          </p:val>
                                        </p:tav>
                                      </p:tavLst>
                                    </p:anim>
                                    <p:anim calcmode="lin" valueType="num">
                                      <p:cBhvr>
                                        <p:cTn id="33" dur="400" fill="hold"/>
                                        <p:tgtEl>
                                          <p:spTgt spid="10"/>
                                        </p:tgtEl>
                                        <p:attrNameLst>
                                          <p:attrName>ppt_h</p:attrName>
                                        </p:attrNameLst>
                                      </p:cBhvr>
                                      <p:tavLst>
                                        <p:tav tm="0">
                                          <p:val>
                                            <p:fltVal val="0"/>
                                          </p:val>
                                        </p:tav>
                                        <p:tav tm="100000">
                                          <p:val>
                                            <p:strVal val="#ppt_h"/>
                                          </p:val>
                                        </p:tav>
                                      </p:tavLst>
                                    </p:anim>
                                    <p:anim calcmode="lin" valueType="num">
                                      <p:cBhvr>
                                        <p:cTn id="34" dur="400" fill="hold"/>
                                        <p:tgtEl>
                                          <p:spTgt spid="10"/>
                                        </p:tgtEl>
                                        <p:attrNameLst>
                                          <p:attrName>style.rotation</p:attrName>
                                        </p:attrNameLst>
                                      </p:cBhvr>
                                      <p:tavLst>
                                        <p:tav tm="0">
                                          <p:val>
                                            <p:fltVal val="90"/>
                                          </p:val>
                                        </p:tav>
                                        <p:tav tm="100000">
                                          <p:val>
                                            <p:fltVal val="0"/>
                                          </p:val>
                                        </p:tav>
                                      </p:tavLst>
                                    </p:anim>
                                    <p:animEffect transition="in" filter="fade">
                                      <p:cBhvr>
                                        <p:cTn id="35" dur="400"/>
                                        <p:tgtEl>
                                          <p:spTgt spid="10"/>
                                        </p:tgtEl>
                                      </p:cBhvr>
                                    </p:animEffect>
                                  </p:childTnLst>
                                </p:cTn>
                              </p:par>
                            </p:childTnLst>
                          </p:cTn>
                        </p:par>
                        <p:par>
                          <p:cTn id="36" fill="hold">
                            <p:stCondLst>
                              <p:cond delay="2000"/>
                            </p:stCondLst>
                            <p:childTnLst>
                              <p:par>
                                <p:cTn id="37" presetID="22" presetClass="entr" presetSubtype="1" fill="hold" grpId="0" nodeType="after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wipe(up)">
                                      <p:cBhvr>
                                        <p:cTn id="39" dur="500"/>
                                        <p:tgtEl>
                                          <p:spTgt spid="33"/>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wipe(up)">
                                      <p:cBhvr>
                                        <p:cTn id="42" dur="500"/>
                                        <p:tgtEl>
                                          <p:spTgt spid="36"/>
                                        </p:tgtEl>
                                      </p:cBhvr>
                                    </p:animEffect>
                                  </p:childTnLst>
                                </p:cTn>
                              </p:par>
                            </p:childTnLst>
                          </p:cTn>
                        </p:par>
                        <p:par>
                          <p:cTn id="43" fill="hold">
                            <p:stCondLst>
                              <p:cond delay="2500"/>
                            </p:stCondLst>
                            <p:childTnLst>
                              <p:par>
                                <p:cTn id="44" presetID="31" presetClass="entr" presetSubtype="0" fill="hold" nodeType="afterEffect">
                                  <p:stCondLst>
                                    <p:cond delay="0"/>
                                  </p:stCondLst>
                                  <p:childTnLst>
                                    <p:set>
                                      <p:cBhvr>
                                        <p:cTn id="45" dur="1" fill="hold">
                                          <p:stCondLst>
                                            <p:cond delay="0"/>
                                          </p:stCondLst>
                                        </p:cTn>
                                        <p:tgtEl>
                                          <p:spTgt spid="40"/>
                                        </p:tgtEl>
                                        <p:attrNameLst>
                                          <p:attrName>style.visibility</p:attrName>
                                        </p:attrNameLst>
                                      </p:cBhvr>
                                      <p:to>
                                        <p:strVal val="visible"/>
                                      </p:to>
                                    </p:set>
                                    <p:anim calcmode="lin" valueType="num">
                                      <p:cBhvr>
                                        <p:cTn id="46" dur="400" fill="hold"/>
                                        <p:tgtEl>
                                          <p:spTgt spid="40"/>
                                        </p:tgtEl>
                                        <p:attrNameLst>
                                          <p:attrName>ppt_w</p:attrName>
                                        </p:attrNameLst>
                                      </p:cBhvr>
                                      <p:tavLst>
                                        <p:tav tm="0">
                                          <p:val>
                                            <p:fltVal val="0"/>
                                          </p:val>
                                        </p:tav>
                                        <p:tav tm="100000">
                                          <p:val>
                                            <p:strVal val="#ppt_w"/>
                                          </p:val>
                                        </p:tav>
                                      </p:tavLst>
                                    </p:anim>
                                    <p:anim calcmode="lin" valueType="num">
                                      <p:cBhvr>
                                        <p:cTn id="47" dur="400" fill="hold"/>
                                        <p:tgtEl>
                                          <p:spTgt spid="40"/>
                                        </p:tgtEl>
                                        <p:attrNameLst>
                                          <p:attrName>ppt_h</p:attrName>
                                        </p:attrNameLst>
                                      </p:cBhvr>
                                      <p:tavLst>
                                        <p:tav tm="0">
                                          <p:val>
                                            <p:fltVal val="0"/>
                                          </p:val>
                                        </p:tav>
                                        <p:tav tm="100000">
                                          <p:val>
                                            <p:strVal val="#ppt_h"/>
                                          </p:val>
                                        </p:tav>
                                      </p:tavLst>
                                    </p:anim>
                                    <p:anim calcmode="lin" valueType="num">
                                      <p:cBhvr>
                                        <p:cTn id="48" dur="400" fill="hold"/>
                                        <p:tgtEl>
                                          <p:spTgt spid="40"/>
                                        </p:tgtEl>
                                        <p:attrNameLst>
                                          <p:attrName>style.rotation</p:attrName>
                                        </p:attrNameLst>
                                      </p:cBhvr>
                                      <p:tavLst>
                                        <p:tav tm="0">
                                          <p:val>
                                            <p:fltVal val="90"/>
                                          </p:val>
                                        </p:tav>
                                        <p:tav tm="100000">
                                          <p:val>
                                            <p:fltVal val="0"/>
                                          </p:val>
                                        </p:tav>
                                      </p:tavLst>
                                    </p:anim>
                                    <p:animEffect transition="in" filter="fade">
                                      <p:cBhvr>
                                        <p:cTn id="49" dur="400"/>
                                        <p:tgtEl>
                                          <p:spTgt spid="40"/>
                                        </p:tgtEl>
                                      </p:cBhvr>
                                    </p:animEffect>
                                  </p:childTnLst>
                                </p:cTn>
                              </p:par>
                            </p:childTnLst>
                          </p:cTn>
                        </p:par>
                        <p:par>
                          <p:cTn id="50" fill="hold">
                            <p:stCondLst>
                              <p:cond delay="3000"/>
                            </p:stCondLst>
                            <p:childTnLst>
                              <p:par>
                                <p:cTn id="51" presetID="22" presetClass="entr" presetSubtype="1" fill="hold" grpId="0" nodeType="after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wipe(up)">
                                      <p:cBhvr>
                                        <p:cTn id="53" dur="500"/>
                                        <p:tgtEl>
                                          <p:spTgt spid="31"/>
                                        </p:tgtEl>
                                      </p:cBhvr>
                                    </p:animEffect>
                                  </p:childTnLst>
                                </p:cTn>
                              </p:par>
                              <p:par>
                                <p:cTn id="54" presetID="22" presetClass="entr" presetSubtype="1" fill="hold" grpId="0" nodeType="with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wipe(up)">
                                      <p:cBhvr>
                                        <p:cTn id="56" dur="500"/>
                                        <p:tgtEl>
                                          <p:spTgt spid="37"/>
                                        </p:tgtEl>
                                      </p:cBhvr>
                                    </p:animEffect>
                                  </p:childTnLst>
                                </p:cTn>
                              </p:par>
                            </p:childTnLst>
                          </p:cTn>
                        </p:par>
                        <p:par>
                          <p:cTn id="57" fill="hold">
                            <p:stCondLst>
                              <p:cond delay="3500"/>
                            </p:stCondLst>
                            <p:childTnLst>
                              <p:par>
                                <p:cTn id="58" presetID="42" presetClass="entr" presetSubtype="0" fill="hold" nodeType="afterEffect">
                                  <p:stCondLst>
                                    <p:cond delay="0"/>
                                  </p:stCondLst>
                                  <p:childTnLst>
                                    <p:set>
                                      <p:cBhvr>
                                        <p:cTn id="59" dur="1" fill="hold">
                                          <p:stCondLst>
                                            <p:cond delay="0"/>
                                          </p:stCondLst>
                                        </p:cTn>
                                        <p:tgtEl>
                                          <p:spTgt spid="4"/>
                                        </p:tgtEl>
                                        <p:attrNameLst>
                                          <p:attrName>style.visibility</p:attrName>
                                        </p:attrNameLst>
                                      </p:cBhvr>
                                      <p:to>
                                        <p:strVal val="visible"/>
                                      </p:to>
                                    </p:set>
                                    <p:animEffect transition="in" filter="fade">
                                      <p:cBhvr>
                                        <p:cTn id="60" dur="500"/>
                                        <p:tgtEl>
                                          <p:spTgt spid="4"/>
                                        </p:tgtEl>
                                      </p:cBhvr>
                                    </p:animEffect>
                                    <p:anim calcmode="lin" valueType="num">
                                      <p:cBhvr>
                                        <p:cTn id="61" dur="500" fill="hold"/>
                                        <p:tgtEl>
                                          <p:spTgt spid="4"/>
                                        </p:tgtEl>
                                        <p:attrNameLst>
                                          <p:attrName>ppt_x</p:attrName>
                                        </p:attrNameLst>
                                      </p:cBhvr>
                                      <p:tavLst>
                                        <p:tav tm="0">
                                          <p:val>
                                            <p:strVal val="#ppt_x"/>
                                          </p:val>
                                        </p:tav>
                                        <p:tav tm="100000">
                                          <p:val>
                                            <p:strVal val="#ppt_x"/>
                                          </p:val>
                                        </p:tav>
                                      </p:tavLst>
                                    </p:anim>
                                    <p:anim calcmode="lin" valueType="num">
                                      <p:cBhvr>
                                        <p:cTn id="62"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6" grpId="0" animBg="1"/>
      <p:bldP spid="35" grpId="0" animBg="1"/>
      <p:bldP spid="29" grpId="0"/>
      <p:bldP spid="30" grpId="0"/>
      <p:bldP spid="5" grpId="0"/>
      <p:bldP spid="31" grpId="0"/>
      <p:bldP spid="33"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p:nvPr/>
        </p:nvSpPr>
        <p:spPr>
          <a:xfrm>
            <a:off x="751665" y="1001822"/>
            <a:ext cx="5110280" cy="461537"/>
          </a:xfrm>
          <a:prstGeom prst="rect">
            <a:avLst/>
          </a:prstGeom>
          <a:noFill/>
        </p:spPr>
        <p:txBody>
          <a:bodyPr wrap="square" rtlCol="0">
            <a:spAutoFit/>
          </a:bodyPr>
          <a:lstStyle>
            <a:defPPr>
              <a:defRPr lang="zh-CN"/>
            </a:defPPr>
            <a:lvl1pPr algn="ctr">
              <a:defRPr sz="2800" b="1">
                <a:latin typeface="+mj-ea"/>
                <a:ea typeface="+mj-ea"/>
              </a:defRPr>
            </a:lvl1pPr>
          </a:lstStyle>
          <a:p>
            <a:pPr algn="l"/>
            <a:r>
              <a:rPr lang="en-US" altLang="zh-CN" sz="2400" b="0" dirty="0">
                <a:latin typeface="+mn-lt"/>
                <a:ea typeface="+mn-ea"/>
                <a:cs typeface="+mn-ea"/>
                <a:sym typeface="+mn-lt"/>
              </a:rPr>
              <a:t>1</a:t>
            </a:r>
            <a:r>
              <a:rPr lang="zh-CN" altLang="en-US" sz="2400" b="0" dirty="0">
                <a:latin typeface="+mn-lt"/>
                <a:ea typeface="+mn-ea"/>
                <a:cs typeface="+mn-ea"/>
                <a:sym typeface="+mn-lt"/>
              </a:rPr>
              <a:t>、中华人民共和国安全生产法</a:t>
            </a:r>
          </a:p>
        </p:txBody>
      </p:sp>
      <p:sp>
        <p:nvSpPr>
          <p:cNvPr id="23" name="圆: 空心 22"/>
          <p:cNvSpPr/>
          <p:nvPr/>
        </p:nvSpPr>
        <p:spPr bwMode="auto">
          <a:xfrm>
            <a:off x="726336" y="1636698"/>
            <a:ext cx="3185445" cy="3185445"/>
          </a:xfrm>
          <a:prstGeom prst="donut">
            <a:avLst>
              <a:gd name="adj" fmla="val 8700"/>
            </a:avLst>
          </a:prstGeom>
          <a:solidFill>
            <a:srgbClr val="0070C0"/>
          </a:soli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04" tIns="45703" rIns="91404" bIns="45703" numCol="1" spcCol="0" rtlCol="0" fromWordArt="0" anchor="t" anchorCtr="0" forceAA="0" compatLnSpc="1">
            <a:noAutofit/>
          </a:bodyPr>
          <a:lstStyle/>
          <a:p>
            <a:pPr algn="ctr"/>
            <a:endParaRPr lang="zh-CN" altLang="en-US" sz="2400">
              <a:solidFill>
                <a:schemeClr val="accent2"/>
              </a:solidFill>
              <a:cs typeface="+mn-ea"/>
              <a:sym typeface="+mn-lt"/>
            </a:endParaRPr>
          </a:p>
        </p:txBody>
      </p:sp>
      <p:sp>
        <p:nvSpPr>
          <p:cNvPr id="24" name="Oval 11"/>
          <p:cNvSpPr>
            <a:spLocks noChangeArrowheads="1"/>
          </p:cNvSpPr>
          <p:nvPr/>
        </p:nvSpPr>
        <p:spPr bwMode="auto">
          <a:xfrm>
            <a:off x="3889582" y="1814944"/>
            <a:ext cx="566135" cy="567776"/>
          </a:xfrm>
          <a:prstGeom prst="ellipse">
            <a:avLst/>
          </a:prstGeom>
          <a:solidFill>
            <a:srgbClr val="0070C0"/>
          </a:soli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04" tIns="45703" rIns="91404" bIns="45703" numCol="1" spcCol="0" rtlCol="0" fromWordArt="0" anchor="t" anchorCtr="0" forceAA="0" compatLnSpc="1">
            <a:noAutofit/>
          </a:bodyPr>
          <a:lstStyle/>
          <a:p>
            <a:pPr algn="ctr"/>
            <a:r>
              <a:rPr lang="en-US" altLang="zh-CN" sz="2000">
                <a:solidFill>
                  <a:schemeClr val="accent2"/>
                </a:solidFill>
                <a:cs typeface="+mn-ea"/>
                <a:sym typeface="+mn-lt"/>
              </a:rPr>
              <a:t>1</a:t>
            </a:r>
            <a:endParaRPr lang="zh-CN" altLang="en-US" sz="2000">
              <a:solidFill>
                <a:schemeClr val="accent2"/>
              </a:solidFill>
              <a:cs typeface="+mn-ea"/>
              <a:sym typeface="+mn-lt"/>
            </a:endParaRPr>
          </a:p>
        </p:txBody>
      </p:sp>
      <p:sp>
        <p:nvSpPr>
          <p:cNvPr id="25" name="Oval 13"/>
          <p:cNvSpPr>
            <a:spLocks noChangeArrowheads="1"/>
          </p:cNvSpPr>
          <p:nvPr/>
        </p:nvSpPr>
        <p:spPr bwMode="auto">
          <a:xfrm>
            <a:off x="4373906" y="2894301"/>
            <a:ext cx="566135" cy="567776"/>
          </a:xfrm>
          <a:prstGeom prst="ellipse">
            <a:avLst/>
          </a:prstGeom>
          <a:solidFill>
            <a:srgbClr val="0070C0"/>
          </a:soli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04" tIns="45703" rIns="91404" bIns="45703" numCol="1" spcCol="0" rtlCol="0" fromWordArt="0" anchor="t" anchorCtr="0" forceAA="0" compatLnSpc="1">
            <a:noAutofit/>
          </a:bodyPr>
          <a:lstStyle/>
          <a:p>
            <a:pPr algn="ctr"/>
            <a:r>
              <a:rPr lang="en-US" altLang="zh-CN" sz="2000">
                <a:solidFill>
                  <a:schemeClr val="accent2"/>
                </a:solidFill>
                <a:cs typeface="+mn-ea"/>
                <a:sym typeface="+mn-lt"/>
              </a:rPr>
              <a:t>2</a:t>
            </a:r>
            <a:endParaRPr lang="zh-CN" altLang="en-US" sz="2000">
              <a:solidFill>
                <a:schemeClr val="accent2"/>
              </a:solidFill>
              <a:cs typeface="+mn-ea"/>
              <a:sym typeface="+mn-lt"/>
            </a:endParaRPr>
          </a:p>
        </p:txBody>
      </p:sp>
      <p:sp>
        <p:nvSpPr>
          <p:cNvPr id="26" name="Oval 12"/>
          <p:cNvSpPr>
            <a:spLocks noChangeArrowheads="1"/>
          </p:cNvSpPr>
          <p:nvPr/>
        </p:nvSpPr>
        <p:spPr bwMode="auto">
          <a:xfrm>
            <a:off x="4347101" y="3979953"/>
            <a:ext cx="566135" cy="567776"/>
          </a:xfrm>
          <a:prstGeom prst="ellipse">
            <a:avLst/>
          </a:prstGeom>
          <a:solidFill>
            <a:srgbClr val="0070C0"/>
          </a:soli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04" tIns="45703" rIns="91404" bIns="45703" numCol="1" spcCol="0" rtlCol="0" fromWordArt="0" anchor="t" anchorCtr="0" forceAA="0" compatLnSpc="1">
            <a:noAutofit/>
          </a:bodyPr>
          <a:lstStyle/>
          <a:p>
            <a:pPr algn="ctr"/>
            <a:r>
              <a:rPr lang="en-US" altLang="zh-CN" sz="2000">
                <a:solidFill>
                  <a:schemeClr val="accent2"/>
                </a:solidFill>
                <a:cs typeface="+mn-ea"/>
                <a:sym typeface="+mn-lt"/>
              </a:rPr>
              <a:t>3</a:t>
            </a:r>
            <a:endParaRPr lang="zh-CN" altLang="en-US" sz="2000">
              <a:solidFill>
                <a:schemeClr val="accent2"/>
              </a:solidFill>
              <a:cs typeface="+mn-ea"/>
              <a:sym typeface="+mn-lt"/>
            </a:endParaRPr>
          </a:p>
        </p:txBody>
      </p:sp>
      <p:sp>
        <p:nvSpPr>
          <p:cNvPr id="27" name="矩形 26"/>
          <p:cNvSpPr/>
          <p:nvPr/>
        </p:nvSpPr>
        <p:spPr>
          <a:xfrm>
            <a:off x="4594823" y="1970361"/>
            <a:ext cx="6467789" cy="584775"/>
          </a:xfrm>
          <a:prstGeom prst="rect">
            <a:avLst/>
          </a:prstGeom>
          <a:noFill/>
        </p:spPr>
        <p:txBody>
          <a:bodyPr wrap="square" rtlCol="0">
            <a:spAutoFit/>
          </a:bodyPr>
          <a:lstStyle/>
          <a:p>
            <a:pPr algn="just"/>
            <a:r>
              <a:rPr lang="zh-CN" altLang="en-US" sz="1600">
                <a:solidFill>
                  <a:schemeClr val="accent1"/>
                </a:solidFill>
                <a:cs typeface="+mn-ea"/>
                <a:sym typeface="+mn-lt"/>
              </a:rPr>
              <a:t>从业过程中，应当严格遵守安全生产规章制度和操作规程，服从管理。违反者应视情节给予批评教育、制度处分、追究刑事责任。</a:t>
            </a:r>
            <a:endParaRPr lang="zh-CN" altLang="en-US" sz="1600" dirty="0">
              <a:solidFill>
                <a:schemeClr val="accent1"/>
              </a:solidFill>
              <a:cs typeface="+mn-ea"/>
              <a:sym typeface="+mn-lt"/>
            </a:endParaRPr>
          </a:p>
        </p:txBody>
      </p:sp>
      <p:sp>
        <p:nvSpPr>
          <p:cNvPr id="28" name="矩形 27"/>
          <p:cNvSpPr/>
          <p:nvPr/>
        </p:nvSpPr>
        <p:spPr>
          <a:xfrm>
            <a:off x="4963126" y="3082503"/>
            <a:ext cx="6099487" cy="584775"/>
          </a:xfrm>
          <a:prstGeom prst="rect">
            <a:avLst/>
          </a:prstGeom>
          <a:noFill/>
        </p:spPr>
        <p:txBody>
          <a:bodyPr wrap="square" rtlCol="0">
            <a:spAutoFit/>
          </a:bodyPr>
          <a:lstStyle/>
          <a:p>
            <a:pPr algn="just"/>
            <a:r>
              <a:rPr lang="zh-CN" altLang="en-US" sz="1600">
                <a:solidFill>
                  <a:schemeClr val="accent1"/>
                </a:solidFill>
                <a:cs typeface="+mn-ea"/>
                <a:sym typeface="+mn-lt"/>
              </a:rPr>
              <a:t>正确佩戴和使用劳动防护用品是从业人员必须履行的法定义务，不履行该项义务而造成人身伤害的，生产经营单位不承担法律责任。</a:t>
            </a:r>
            <a:endParaRPr lang="zh-CN" altLang="en-US" sz="1600" dirty="0">
              <a:solidFill>
                <a:schemeClr val="accent1"/>
              </a:solidFill>
              <a:cs typeface="+mn-ea"/>
              <a:sym typeface="+mn-lt"/>
            </a:endParaRPr>
          </a:p>
        </p:txBody>
      </p:sp>
      <p:sp>
        <p:nvSpPr>
          <p:cNvPr id="29" name="矩形 28"/>
          <p:cNvSpPr/>
          <p:nvPr/>
        </p:nvSpPr>
        <p:spPr>
          <a:xfrm>
            <a:off x="5052343" y="4182579"/>
            <a:ext cx="5872659" cy="584775"/>
          </a:xfrm>
          <a:prstGeom prst="rect">
            <a:avLst/>
          </a:prstGeom>
          <a:noFill/>
        </p:spPr>
        <p:txBody>
          <a:bodyPr wrap="square" rtlCol="0">
            <a:spAutoFit/>
          </a:bodyPr>
          <a:lstStyle/>
          <a:p>
            <a:pPr algn="just"/>
            <a:r>
              <a:rPr lang="zh-CN" altLang="en-US" sz="1600">
                <a:solidFill>
                  <a:schemeClr val="accent1"/>
                </a:solidFill>
                <a:cs typeface="+mn-ea"/>
                <a:sym typeface="+mn-lt"/>
              </a:rPr>
              <a:t>应当接受安全生产教育和培训，掌握本职工作所需的安全生产知识，提高安全生产技能，增强事故预防和应急处理能力。</a:t>
            </a:r>
            <a:endParaRPr lang="zh-CN" altLang="en-US" sz="1600" dirty="0">
              <a:solidFill>
                <a:schemeClr val="accent1"/>
              </a:solidFill>
              <a:cs typeface="+mn-ea"/>
              <a:sym typeface="+mn-lt"/>
            </a:endParaRPr>
          </a:p>
        </p:txBody>
      </p:sp>
      <p:sp>
        <p:nvSpPr>
          <p:cNvPr id="30" name="文本框 29"/>
          <p:cNvSpPr txBox="1"/>
          <p:nvPr/>
        </p:nvSpPr>
        <p:spPr>
          <a:xfrm>
            <a:off x="4594823" y="1631938"/>
            <a:ext cx="2646878" cy="338554"/>
          </a:xfrm>
          <a:prstGeom prst="rect">
            <a:avLst/>
          </a:prstGeom>
          <a:noFill/>
        </p:spPr>
        <p:txBody>
          <a:bodyPr wrap="none" rtlCol="0">
            <a:spAutoFit/>
          </a:bodyPr>
          <a:lstStyle/>
          <a:p>
            <a:r>
              <a:rPr lang="zh-CN" altLang="en-US" sz="1600" b="1">
                <a:cs typeface="+mn-ea"/>
                <a:sym typeface="+mn-lt"/>
              </a:rPr>
              <a:t>遵章守规，服从管理的义务</a:t>
            </a:r>
            <a:endParaRPr lang="zh-CN" altLang="en-US" sz="1600" b="1" dirty="0">
              <a:cs typeface="+mn-ea"/>
              <a:sym typeface="+mn-lt"/>
            </a:endParaRPr>
          </a:p>
        </p:txBody>
      </p:sp>
      <p:sp>
        <p:nvSpPr>
          <p:cNvPr id="31" name="文本框 30"/>
          <p:cNvSpPr txBox="1"/>
          <p:nvPr/>
        </p:nvSpPr>
        <p:spPr>
          <a:xfrm>
            <a:off x="5000684" y="2786348"/>
            <a:ext cx="3057247" cy="338554"/>
          </a:xfrm>
          <a:prstGeom prst="rect">
            <a:avLst/>
          </a:prstGeom>
          <a:noFill/>
        </p:spPr>
        <p:txBody>
          <a:bodyPr wrap="none" rtlCol="0">
            <a:spAutoFit/>
          </a:bodyPr>
          <a:lstStyle/>
          <a:p>
            <a:r>
              <a:rPr lang="zh-CN" altLang="en-US" sz="1600" b="1">
                <a:cs typeface="+mn-ea"/>
                <a:sym typeface="+mn-lt"/>
              </a:rPr>
              <a:t>正确佩戴和使用劳保用品的义务</a:t>
            </a:r>
            <a:endParaRPr lang="zh-CN" altLang="en-US" sz="1600" b="1" dirty="0">
              <a:cs typeface="+mn-ea"/>
              <a:sym typeface="+mn-lt"/>
            </a:endParaRPr>
          </a:p>
        </p:txBody>
      </p:sp>
      <p:sp>
        <p:nvSpPr>
          <p:cNvPr id="32" name="文本框 31"/>
          <p:cNvSpPr txBox="1"/>
          <p:nvPr/>
        </p:nvSpPr>
        <p:spPr>
          <a:xfrm>
            <a:off x="5093269" y="3900079"/>
            <a:ext cx="3467616" cy="338554"/>
          </a:xfrm>
          <a:prstGeom prst="rect">
            <a:avLst/>
          </a:prstGeom>
          <a:noFill/>
        </p:spPr>
        <p:txBody>
          <a:bodyPr wrap="none" rtlCol="0">
            <a:spAutoFit/>
          </a:bodyPr>
          <a:lstStyle/>
          <a:p>
            <a:r>
              <a:rPr lang="zh-CN" altLang="en-US" sz="1600" b="1">
                <a:cs typeface="+mn-ea"/>
                <a:sym typeface="+mn-lt"/>
              </a:rPr>
              <a:t>接受培训，掌握安全生产技能的义务</a:t>
            </a:r>
            <a:endParaRPr lang="zh-CN" altLang="en-US" sz="1600" b="1" dirty="0">
              <a:cs typeface="+mn-ea"/>
              <a:sym typeface="+mn-lt"/>
            </a:endParaRPr>
          </a:p>
        </p:txBody>
      </p:sp>
      <p:sp>
        <p:nvSpPr>
          <p:cNvPr id="33" name="矩形 9"/>
          <p:cNvSpPr>
            <a:spLocks noChangeArrowheads="1"/>
          </p:cNvSpPr>
          <p:nvPr/>
        </p:nvSpPr>
        <p:spPr bwMode="auto">
          <a:xfrm>
            <a:off x="1646545" y="4990487"/>
            <a:ext cx="1467068" cy="707630"/>
          </a:xfrm>
          <a:prstGeom prst="rect">
            <a:avLst/>
          </a:prstGeom>
          <a:noFill/>
          <a:ln w="9525">
            <a:noFill/>
            <a:miter lim="800000"/>
          </a:ln>
        </p:spPr>
        <p:txBody>
          <a:bodyPr wrap="none">
            <a:spAutoFit/>
          </a:bodyPr>
          <a:lstStyle/>
          <a:p>
            <a:pPr algn="ctr" eaLnBrk="0" hangingPunct="0"/>
            <a:r>
              <a:rPr lang="zh-CN" altLang="en-US" sz="2000" b="1">
                <a:solidFill>
                  <a:srgbClr val="2C2D34"/>
                </a:solidFill>
                <a:cs typeface="+mn-ea"/>
                <a:sym typeface="+mn-lt"/>
              </a:rPr>
              <a:t>从业人员的</a:t>
            </a:r>
            <a:endParaRPr lang="en-US" altLang="zh-CN" sz="2000" b="1">
              <a:solidFill>
                <a:srgbClr val="2C2D34"/>
              </a:solidFill>
              <a:cs typeface="+mn-ea"/>
              <a:sym typeface="+mn-lt"/>
            </a:endParaRPr>
          </a:p>
          <a:p>
            <a:pPr algn="ctr" eaLnBrk="0" hangingPunct="0"/>
            <a:r>
              <a:rPr lang="zh-CN" altLang="en-US" sz="2000" b="1">
                <a:solidFill>
                  <a:schemeClr val="bg2"/>
                </a:solidFill>
                <a:cs typeface="+mn-ea"/>
                <a:sym typeface="+mn-lt"/>
              </a:rPr>
              <a:t>四项义务</a:t>
            </a:r>
            <a:endParaRPr lang="zh-CN" altLang="en-US" sz="1600">
              <a:solidFill>
                <a:schemeClr val="bg2"/>
              </a:solidFill>
              <a:cs typeface="+mn-ea"/>
              <a:sym typeface="+mn-lt"/>
            </a:endParaRP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4532" y="1631937"/>
            <a:ext cx="1621296" cy="3063731"/>
          </a:xfrm>
          <a:prstGeom prst="rect">
            <a:avLst/>
          </a:prstGeom>
        </p:spPr>
      </p:pic>
      <p:sp>
        <p:nvSpPr>
          <p:cNvPr id="40" name="Oval 12"/>
          <p:cNvSpPr>
            <a:spLocks noChangeArrowheads="1"/>
          </p:cNvSpPr>
          <p:nvPr/>
        </p:nvSpPr>
        <p:spPr bwMode="auto">
          <a:xfrm>
            <a:off x="3866026" y="5026293"/>
            <a:ext cx="566135" cy="567776"/>
          </a:xfrm>
          <a:prstGeom prst="ellipse">
            <a:avLst/>
          </a:prstGeom>
          <a:solidFill>
            <a:srgbClr val="0070C0"/>
          </a:soli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04" tIns="45703" rIns="91404" bIns="45703" numCol="1" spcCol="0" rtlCol="0" fromWordArt="0" anchor="t" anchorCtr="0" forceAA="0" compatLnSpc="1">
            <a:noAutofit/>
          </a:bodyPr>
          <a:lstStyle/>
          <a:p>
            <a:pPr algn="ctr"/>
            <a:r>
              <a:rPr lang="en-US" altLang="zh-CN" sz="2000">
                <a:solidFill>
                  <a:schemeClr val="accent2"/>
                </a:solidFill>
                <a:cs typeface="+mn-ea"/>
                <a:sym typeface="+mn-lt"/>
              </a:rPr>
              <a:t>4</a:t>
            </a:r>
            <a:endParaRPr lang="zh-CN" altLang="en-US" sz="2000">
              <a:solidFill>
                <a:schemeClr val="accent2"/>
              </a:solidFill>
              <a:cs typeface="+mn-ea"/>
              <a:sym typeface="+mn-lt"/>
            </a:endParaRPr>
          </a:p>
        </p:txBody>
      </p:sp>
      <p:sp>
        <p:nvSpPr>
          <p:cNvPr id="41" name="矩形 40"/>
          <p:cNvSpPr/>
          <p:nvPr/>
        </p:nvSpPr>
        <p:spPr>
          <a:xfrm>
            <a:off x="4571267" y="5228919"/>
            <a:ext cx="6563325" cy="584775"/>
          </a:xfrm>
          <a:prstGeom prst="rect">
            <a:avLst/>
          </a:prstGeom>
          <a:noFill/>
        </p:spPr>
        <p:txBody>
          <a:bodyPr wrap="square" rtlCol="0">
            <a:spAutoFit/>
          </a:bodyPr>
          <a:lstStyle/>
          <a:p>
            <a:pPr algn="just"/>
            <a:r>
              <a:rPr lang="zh-CN" altLang="en-US" sz="1600">
                <a:solidFill>
                  <a:schemeClr val="accent1"/>
                </a:solidFill>
                <a:cs typeface="+mn-ea"/>
                <a:sym typeface="+mn-lt"/>
              </a:rPr>
              <a:t>发现事故隐患或者其他不安全因素，应当立即向现场安全生产管理人员或者本单位负责人报告；接到报告的人员应当及时予以处理。</a:t>
            </a:r>
            <a:endParaRPr lang="zh-CN" altLang="en-US" sz="1600" dirty="0">
              <a:solidFill>
                <a:schemeClr val="accent1"/>
              </a:solidFill>
              <a:cs typeface="+mn-ea"/>
              <a:sym typeface="+mn-lt"/>
            </a:endParaRPr>
          </a:p>
        </p:txBody>
      </p:sp>
      <p:sp>
        <p:nvSpPr>
          <p:cNvPr id="42" name="文本框 41"/>
          <p:cNvSpPr txBox="1"/>
          <p:nvPr/>
        </p:nvSpPr>
        <p:spPr>
          <a:xfrm>
            <a:off x="4612194" y="4946418"/>
            <a:ext cx="2852063" cy="338554"/>
          </a:xfrm>
          <a:prstGeom prst="rect">
            <a:avLst/>
          </a:prstGeom>
          <a:noFill/>
        </p:spPr>
        <p:txBody>
          <a:bodyPr wrap="none" rtlCol="0">
            <a:spAutoFit/>
          </a:bodyPr>
          <a:lstStyle/>
          <a:p>
            <a:r>
              <a:rPr lang="zh-CN" altLang="en-US" sz="1600" b="1">
                <a:cs typeface="+mn-ea"/>
                <a:sym typeface="+mn-lt"/>
              </a:rPr>
              <a:t>发现事故隐患及时报告的义务</a:t>
            </a:r>
            <a:endParaRPr lang="zh-CN" altLang="en-US" sz="1600" b="1" dirty="0">
              <a:cs typeface="+mn-ea"/>
              <a:sym typeface="+mn-lt"/>
            </a:endParaRPr>
          </a:p>
        </p:txBody>
      </p:sp>
      <p:sp>
        <p:nvSpPr>
          <p:cNvPr id="20" name="文本框 19"/>
          <p:cNvSpPr txBox="1"/>
          <p:nvPr/>
        </p:nvSpPr>
        <p:spPr>
          <a:xfrm>
            <a:off x="1469201" y="249141"/>
            <a:ext cx="5110280" cy="584775"/>
          </a:xfrm>
          <a:prstGeom prst="rect">
            <a:avLst/>
          </a:prstGeom>
          <a:noFill/>
        </p:spPr>
        <p:txBody>
          <a:bodyPr wrap="square" rtlCol="0">
            <a:spAutoFit/>
          </a:bodyPr>
          <a:lstStyle>
            <a:defPPr>
              <a:defRPr lang="zh-CN"/>
            </a:defPPr>
            <a:lvl1pPr algn="ctr">
              <a:defRPr sz="2800" b="1">
                <a:latin typeface="+mj-ea"/>
                <a:ea typeface="+mj-ea"/>
              </a:defRPr>
            </a:lvl1pPr>
          </a:lstStyle>
          <a:p>
            <a:pPr algn="l"/>
            <a:r>
              <a:rPr lang="zh-CN" altLang="en-US" sz="3200" dirty="0">
                <a:latin typeface="+mn-lt"/>
                <a:ea typeface="+mn-ea"/>
                <a:cs typeface="+mn-ea"/>
                <a:sym typeface="+mn-lt"/>
              </a:rPr>
              <a:t>国家相关法律法规</a:t>
            </a:r>
          </a:p>
        </p:txBody>
      </p:sp>
    </p:spTree>
  </p:cSld>
  <p:clrMapOvr>
    <a:masterClrMapping/>
  </p:clrMapOvr>
  <mc:AlternateContent xmlns:mc="http://schemas.openxmlformats.org/markup-compatibility/2006" xmlns:p14="http://schemas.microsoft.com/office/powerpoint/2010/main">
    <mc:Choice Requires="p14">
      <p:transition p14:dur="0" advTm="6199"/>
    </mc:Choice>
    <mc:Fallback xmlns="">
      <p:transition advTm="61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anim calcmode="lin" valueType="num">
                                      <p:cBhvr>
                                        <p:cTn id="13" dur="500" fill="hold"/>
                                        <p:tgtEl>
                                          <p:spTgt spid="23"/>
                                        </p:tgtEl>
                                        <p:attrNameLst>
                                          <p:attrName>ppt_x</p:attrName>
                                        </p:attrNameLst>
                                      </p:cBhvr>
                                      <p:tavLst>
                                        <p:tav tm="0">
                                          <p:val>
                                            <p:strVal val="#ppt_x"/>
                                          </p:val>
                                        </p:tav>
                                        <p:tav tm="100000">
                                          <p:val>
                                            <p:strVal val="#ppt_x"/>
                                          </p:val>
                                        </p:tav>
                                      </p:tavLst>
                                    </p:anim>
                                    <p:anim calcmode="lin" valueType="num">
                                      <p:cBhvr>
                                        <p:cTn id="14" dur="500" fill="hold"/>
                                        <p:tgtEl>
                                          <p:spTgt spid="23"/>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2" presetClass="entr" presetSubtype="1" fill="hold" grpId="0" nodeType="after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wipe(up)">
                                      <p:cBhvr>
                                        <p:cTn id="18" dur="500"/>
                                        <p:tgtEl>
                                          <p:spTgt spid="33"/>
                                        </p:tgtEl>
                                      </p:cBhvr>
                                    </p:animEffect>
                                  </p:childTnLst>
                                </p:cTn>
                              </p:par>
                            </p:childTnLst>
                          </p:cTn>
                        </p:par>
                        <p:par>
                          <p:cTn id="19" fill="hold">
                            <p:stCondLst>
                              <p:cond delay="1000"/>
                            </p:stCondLst>
                            <p:childTnLst>
                              <p:par>
                                <p:cTn id="20" presetID="1" presetClass="entr" presetSubtype="0" fill="hold" grpId="0" nodeType="afterEffect">
                                  <p:stCondLst>
                                    <p:cond delay="0"/>
                                  </p:stCondLst>
                                  <p:childTnLst>
                                    <p:set>
                                      <p:cBhvr>
                                        <p:cTn id="21" dur="1" fill="hold">
                                          <p:stCondLst>
                                            <p:cond delay="0"/>
                                          </p:stCondLst>
                                        </p:cTn>
                                        <p:tgtEl>
                                          <p:spTgt spid="24"/>
                                        </p:tgtEl>
                                        <p:attrNameLst>
                                          <p:attrName>style.visibility</p:attrName>
                                        </p:attrNameLst>
                                      </p:cBhvr>
                                      <p:to>
                                        <p:strVal val="visible"/>
                                      </p:to>
                                    </p:set>
                                  </p:childTnLst>
                                </p:cTn>
                              </p:par>
                              <p:par>
                                <p:cTn id="22" presetID="42" presetClass="path" presetSubtype="0" accel="50000" decel="50000" fill="hold" grpId="1" nodeType="withEffect">
                                  <p:stCondLst>
                                    <p:cond delay="0"/>
                                  </p:stCondLst>
                                  <p:childTnLst>
                                    <p:animMotion origin="layout" path="M -4.04269E-6 1.48148E-6 L -0.13302 0.2287 " pathEditMode="relative" rAng="0" ptsTypes="AA">
                                      <p:cBhvr>
                                        <p:cTn id="23" dur="500" spd="-100000" fill="hold"/>
                                        <p:tgtEl>
                                          <p:spTgt spid="24"/>
                                        </p:tgtEl>
                                        <p:attrNameLst>
                                          <p:attrName>ppt_x</p:attrName>
                                          <p:attrName>ppt_y</p:attrName>
                                        </p:attrNameLst>
                                      </p:cBhvr>
                                      <p:rCtr x="-6651" y="11435"/>
                                    </p:animMotion>
                                  </p:childTnLst>
                                </p:cTn>
                              </p:par>
                              <p:par>
                                <p:cTn id="24" presetID="1"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childTnLst>
                                </p:cTn>
                              </p:par>
                              <p:par>
                                <p:cTn id="26" presetID="42" presetClass="path" presetSubtype="0" accel="50000" decel="50000" fill="hold" grpId="1" nodeType="withEffect">
                                  <p:stCondLst>
                                    <p:cond delay="0"/>
                                  </p:stCondLst>
                                  <p:childTnLst>
                                    <p:animMotion origin="layout" path="M -2.07731E-6 4.07407E-6 L -0.17116 0.06597 " pathEditMode="relative" rAng="0" ptsTypes="AA">
                                      <p:cBhvr>
                                        <p:cTn id="27" dur="500" spd="-100000" fill="hold"/>
                                        <p:tgtEl>
                                          <p:spTgt spid="25"/>
                                        </p:tgtEl>
                                        <p:attrNameLst>
                                          <p:attrName>ppt_x</p:attrName>
                                          <p:attrName>ppt_y</p:attrName>
                                        </p:attrNameLst>
                                      </p:cBhvr>
                                      <p:rCtr x="-8564" y="3287"/>
                                    </p:animMotion>
                                  </p:childTnLst>
                                </p:cTn>
                              </p:par>
                              <p:par>
                                <p:cTn id="28" presetID="1" presetClass="entr" presetSubtype="0"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childTnLst>
                                </p:cTn>
                              </p:par>
                              <p:par>
                                <p:cTn id="30" presetID="42" presetClass="path" presetSubtype="0" accel="50000" decel="50000" fill="hold" grpId="1" nodeType="withEffect">
                                  <p:stCondLst>
                                    <p:cond delay="0"/>
                                  </p:stCondLst>
                                  <p:childTnLst>
                                    <p:animMotion origin="layout" path="M 6.00026E-7 7.40741E-7 L -0.1666 -0.08704 " pathEditMode="relative" rAng="0" ptsTypes="AA">
                                      <p:cBhvr>
                                        <p:cTn id="31" dur="500" spd="-100000" fill="hold"/>
                                        <p:tgtEl>
                                          <p:spTgt spid="26"/>
                                        </p:tgtEl>
                                        <p:attrNameLst>
                                          <p:attrName>ppt_x</p:attrName>
                                          <p:attrName>ppt_y</p:attrName>
                                        </p:attrNameLst>
                                      </p:cBhvr>
                                      <p:rCtr x="-8330" y="-4352"/>
                                    </p:animMotion>
                                  </p:childTnLst>
                                </p:cTn>
                              </p:par>
                              <p:par>
                                <p:cTn id="32" presetID="1" presetClass="entr" presetSubtype="0" fill="hold" grpId="0" nodeType="withEffect">
                                  <p:stCondLst>
                                    <p:cond delay="0"/>
                                  </p:stCondLst>
                                  <p:childTnLst>
                                    <p:set>
                                      <p:cBhvr>
                                        <p:cTn id="33" dur="1" fill="hold">
                                          <p:stCondLst>
                                            <p:cond delay="0"/>
                                          </p:stCondLst>
                                        </p:cTn>
                                        <p:tgtEl>
                                          <p:spTgt spid="40"/>
                                        </p:tgtEl>
                                        <p:attrNameLst>
                                          <p:attrName>style.visibility</p:attrName>
                                        </p:attrNameLst>
                                      </p:cBhvr>
                                      <p:to>
                                        <p:strVal val="visible"/>
                                      </p:to>
                                    </p:set>
                                  </p:childTnLst>
                                </p:cTn>
                              </p:par>
                              <p:par>
                                <p:cTn id="34" presetID="42" presetClass="path" presetSubtype="0" accel="50000" decel="50000" fill="hold" grpId="1" nodeType="withEffect">
                                  <p:stCondLst>
                                    <p:cond delay="0"/>
                                  </p:stCondLst>
                                  <p:childTnLst>
                                    <p:animMotion origin="layout" path="M -1.68033E-6 4.44444E-6 L -0.13302 -0.23959 " pathEditMode="relative" rAng="0" ptsTypes="AA">
                                      <p:cBhvr>
                                        <p:cTn id="35" dur="500" spd="-100000" fill="hold"/>
                                        <p:tgtEl>
                                          <p:spTgt spid="40"/>
                                        </p:tgtEl>
                                        <p:attrNameLst>
                                          <p:attrName>ppt_x</p:attrName>
                                          <p:attrName>ppt_y</p:attrName>
                                        </p:attrNameLst>
                                      </p:cBhvr>
                                      <p:rCtr x="-6651" y="-11991"/>
                                    </p:animMotion>
                                  </p:childTnLst>
                                </p:cTn>
                              </p:par>
                            </p:childTnLst>
                          </p:cTn>
                        </p:par>
                        <p:par>
                          <p:cTn id="36" fill="hold">
                            <p:stCondLst>
                              <p:cond delay="1000"/>
                            </p:stCondLst>
                            <p:childTnLst>
                              <p:par>
                                <p:cTn id="37" presetID="31" presetClass="entr" presetSubtype="0" fill="hold" grpId="0" nodeType="after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400" fill="hold"/>
                                        <p:tgtEl>
                                          <p:spTgt spid="30"/>
                                        </p:tgtEl>
                                        <p:attrNameLst>
                                          <p:attrName>ppt_w</p:attrName>
                                        </p:attrNameLst>
                                      </p:cBhvr>
                                      <p:tavLst>
                                        <p:tav tm="0">
                                          <p:val>
                                            <p:fltVal val="0"/>
                                          </p:val>
                                        </p:tav>
                                        <p:tav tm="100000">
                                          <p:val>
                                            <p:strVal val="#ppt_w"/>
                                          </p:val>
                                        </p:tav>
                                      </p:tavLst>
                                    </p:anim>
                                    <p:anim calcmode="lin" valueType="num">
                                      <p:cBhvr>
                                        <p:cTn id="40" dur="400" fill="hold"/>
                                        <p:tgtEl>
                                          <p:spTgt spid="30"/>
                                        </p:tgtEl>
                                        <p:attrNameLst>
                                          <p:attrName>ppt_h</p:attrName>
                                        </p:attrNameLst>
                                      </p:cBhvr>
                                      <p:tavLst>
                                        <p:tav tm="0">
                                          <p:val>
                                            <p:fltVal val="0"/>
                                          </p:val>
                                        </p:tav>
                                        <p:tav tm="100000">
                                          <p:val>
                                            <p:strVal val="#ppt_h"/>
                                          </p:val>
                                        </p:tav>
                                      </p:tavLst>
                                    </p:anim>
                                    <p:anim calcmode="lin" valueType="num">
                                      <p:cBhvr>
                                        <p:cTn id="41" dur="400" fill="hold"/>
                                        <p:tgtEl>
                                          <p:spTgt spid="30"/>
                                        </p:tgtEl>
                                        <p:attrNameLst>
                                          <p:attrName>style.rotation</p:attrName>
                                        </p:attrNameLst>
                                      </p:cBhvr>
                                      <p:tavLst>
                                        <p:tav tm="0">
                                          <p:val>
                                            <p:fltVal val="90"/>
                                          </p:val>
                                        </p:tav>
                                        <p:tav tm="100000">
                                          <p:val>
                                            <p:fltVal val="0"/>
                                          </p:val>
                                        </p:tav>
                                      </p:tavLst>
                                    </p:anim>
                                    <p:animEffect transition="in" filter="fade">
                                      <p:cBhvr>
                                        <p:cTn id="42" dur="400"/>
                                        <p:tgtEl>
                                          <p:spTgt spid="30"/>
                                        </p:tgtEl>
                                      </p:cBhvr>
                                    </p:animEffect>
                                  </p:childTnLst>
                                </p:cTn>
                              </p:par>
                            </p:childTnLst>
                          </p:cTn>
                        </p:par>
                        <p:par>
                          <p:cTn id="43" fill="hold">
                            <p:stCondLst>
                              <p:cond delay="1500"/>
                            </p:stCondLst>
                            <p:childTnLst>
                              <p:par>
                                <p:cTn id="44" presetID="22" presetClass="entr" presetSubtype="8" fill="hold" grpId="0" nodeType="after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left)">
                                      <p:cBhvr>
                                        <p:cTn id="46" dur="500"/>
                                        <p:tgtEl>
                                          <p:spTgt spid="27"/>
                                        </p:tgtEl>
                                      </p:cBhvr>
                                    </p:animEffect>
                                  </p:childTnLst>
                                </p:cTn>
                              </p:par>
                            </p:childTnLst>
                          </p:cTn>
                        </p:par>
                        <p:par>
                          <p:cTn id="47" fill="hold">
                            <p:stCondLst>
                              <p:cond delay="2000"/>
                            </p:stCondLst>
                            <p:childTnLst>
                              <p:par>
                                <p:cTn id="48" presetID="31" presetClass="entr" presetSubtype="0" fill="hold" grpId="0" nodeType="afterEffect">
                                  <p:stCondLst>
                                    <p:cond delay="0"/>
                                  </p:stCondLst>
                                  <p:childTnLst>
                                    <p:set>
                                      <p:cBhvr>
                                        <p:cTn id="49" dur="1" fill="hold">
                                          <p:stCondLst>
                                            <p:cond delay="0"/>
                                          </p:stCondLst>
                                        </p:cTn>
                                        <p:tgtEl>
                                          <p:spTgt spid="31"/>
                                        </p:tgtEl>
                                        <p:attrNameLst>
                                          <p:attrName>style.visibility</p:attrName>
                                        </p:attrNameLst>
                                      </p:cBhvr>
                                      <p:to>
                                        <p:strVal val="visible"/>
                                      </p:to>
                                    </p:set>
                                    <p:anim calcmode="lin" valueType="num">
                                      <p:cBhvr>
                                        <p:cTn id="50" dur="400" fill="hold"/>
                                        <p:tgtEl>
                                          <p:spTgt spid="31"/>
                                        </p:tgtEl>
                                        <p:attrNameLst>
                                          <p:attrName>ppt_w</p:attrName>
                                        </p:attrNameLst>
                                      </p:cBhvr>
                                      <p:tavLst>
                                        <p:tav tm="0">
                                          <p:val>
                                            <p:fltVal val="0"/>
                                          </p:val>
                                        </p:tav>
                                        <p:tav tm="100000">
                                          <p:val>
                                            <p:strVal val="#ppt_w"/>
                                          </p:val>
                                        </p:tav>
                                      </p:tavLst>
                                    </p:anim>
                                    <p:anim calcmode="lin" valueType="num">
                                      <p:cBhvr>
                                        <p:cTn id="51" dur="400" fill="hold"/>
                                        <p:tgtEl>
                                          <p:spTgt spid="31"/>
                                        </p:tgtEl>
                                        <p:attrNameLst>
                                          <p:attrName>ppt_h</p:attrName>
                                        </p:attrNameLst>
                                      </p:cBhvr>
                                      <p:tavLst>
                                        <p:tav tm="0">
                                          <p:val>
                                            <p:fltVal val="0"/>
                                          </p:val>
                                        </p:tav>
                                        <p:tav tm="100000">
                                          <p:val>
                                            <p:strVal val="#ppt_h"/>
                                          </p:val>
                                        </p:tav>
                                      </p:tavLst>
                                    </p:anim>
                                    <p:anim calcmode="lin" valueType="num">
                                      <p:cBhvr>
                                        <p:cTn id="52" dur="400" fill="hold"/>
                                        <p:tgtEl>
                                          <p:spTgt spid="31"/>
                                        </p:tgtEl>
                                        <p:attrNameLst>
                                          <p:attrName>style.rotation</p:attrName>
                                        </p:attrNameLst>
                                      </p:cBhvr>
                                      <p:tavLst>
                                        <p:tav tm="0">
                                          <p:val>
                                            <p:fltVal val="90"/>
                                          </p:val>
                                        </p:tav>
                                        <p:tav tm="100000">
                                          <p:val>
                                            <p:fltVal val="0"/>
                                          </p:val>
                                        </p:tav>
                                      </p:tavLst>
                                    </p:anim>
                                    <p:animEffect transition="in" filter="fade">
                                      <p:cBhvr>
                                        <p:cTn id="53" dur="400"/>
                                        <p:tgtEl>
                                          <p:spTgt spid="31"/>
                                        </p:tgtEl>
                                      </p:cBhvr>
                                    </p:animEffect>
                                  </p:childTnLst>
                                </p:cTn>
                              </p:par>
                            </p:childTnLst>
                          </p:cTn>
                        </p:par>
                        <p:par>
                          <p:cTn id="54" fill="hold">
                            <p:stCondLst>
                              <p:cond delay="2500"/>
                            </p:stCondLst>
                            <p:childTnLst>
                              <p:par>
                                <p:cTn id="55" presetID="22" presetClass="entr" presetSubtype="8" fill="hold" grpId="0" nodeType="after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wipe(left)">
                                      <p:cBhvr>
                                        <p:cTn id="57" dur="500"/>
                                        <p:tgtEl>
                                          <p:spTgt spid="28"/>
                                        </p:tgtEl>
                                      </p:cBhvr>
                                    </p:animEffect>
                                  </p:childTnLst>
                                </p:cTn>
                              </p:par>
                            </p:childTnLst>
                          </p:cTn>
                        </p:par>
                        <p:par>
                          <p:cTn id="58" fill="hold">
                            <p:stCondLst>
                              <p:cond delay="3000"/>
                            </p:stCondLst>
                            <p:childTnLst>
                              <p:par>
                                <p:cTn id="59" presetID="31" presetClass="entr" presetSubtype="0" fill="hold" grpId="0" nodeType="afterEffect">
                                  <p:stCondLst>
                                    <p:cond delay="0"/>
                                  </p:stCondLst>
                                  <p:childTnLst>
                                    <p:set>
                                      <p:cBhvr>
                                        <p:cTn id="60" dur="1" fill="hold">
                                          <p:stCondLst>
                                            <p:cond delay="0"/>
                                          </p:stCondLst>
                                        </p:cTn>
                                        <p:tgtEl>
                                          <p:spTgt spid="32"/>
                                        </p:tgtEl>
                                        <p:attrNameLst>
                                          <p:attrName>style.visibility</p:attrName>
                                        </p:attrNameLst>
                                      </p:cBhvr>
                                      <p:to>
                                        <p:strVal val="visible"/>
                                      </p:to>
                                    </p:set>
                                    <p:anim calcmode="lin" valueType="num">
                                      <p:cBhvr>
                                        <p:cTn id="61" dur="400" fill="hold"/>
                                        <p:tgtEl>
                                          <p:spTgt spid="32"/>
                                        </p:tgtEl>
                                        <p:attrNameLst>
                                          <p:attrName>ppt_w</p:attrName>
                                        </p:attrNameLst>
                                      </p:cBhvr>
                                      <p:tavLst>
                                        <p:tav tm="0">
                                          <p:val>
                                            <p:fltVal val="0"/>
                                          </p:val>
                                        </p:tav>
                                        <p:tav tm="100000">
                                          <p:val>
                                            <p:strVal val="#ppt_w"/>
                                          </p:val>
                                        </p:tav>
                                      </p:tavLst>
                                    </p:anim>
                                    <p:anim calcmode="lin" valueType="num">
                                      <p:cBhvr>
                                        <p:cTn id="62" dur="400" fill="hold"/>
                                        <p:tgtEl>
                                          <p:spTgt spid="32"/>
                                        </p:tgtEl>
                                        <p:attrNameLst>
                                          <p:attrName>ppt_h</p:attrName>
                                        </p:attrNameLst>
                                      </p:cBhvr>
                                      <p:tavLst>
                                        <p:tav tm="0">
                                          <p:val>
                                            <p:fltVal val="0"/>
                                          </p:val>
                                        </p:tav>
                                        <p:tav tm="100000">
                                          <p:val>
                                            <p:strVal val="#ppt_h"/>
                                          </p:val>
                                        </p:tav>
                                      </p:tavLst>
                                    </p:anim>
                                    <p:anim calcmode="lin" valueType="num">
                                      <p:cBhvr>
                                        <p:cTn id="63" dur="400" fill="hold"/>
                                        <p:tgtEl>
                                          <p:spTgt spid="32"/>
                                        </p:tgtEl>
                                        <p:attrNameLst>
                                          <p:attrName>style.rotation</p:attrName>
                                        </p:attrNameLst>
                                      </p:cBhvr>
                                      <p:tavLst>
                                        <p:tav tm="0">
                                          <p:val>
                                            <p:fltVal val="90"/>
                                          </p:val>
                                        </p:tav>
                                        <p:tav tm="100000">
                                          <p:val>
                                            <p:fltVal val="0"/>
                                          </p:val>
                                        </p:tav>
                                      </p:tavLst>
                                    </p:anim>
                                    <p:animEffect transition="in" filter="fade">
                                      <p:cBhvr>
                                        <p:cTn id="64" dur="400"/>
                                        <p:tgtEl>
                                          <p:spTgt spid="32"/>
                                        </p:tgtEl>
                                      </p:cBhvr>
                                    </p:animEffect>
                                  </p:childTnLst>
                                </p:cTn>
                              </p:par>
                            </p:childTnLst>
                          </p:cTn>
                        </p:par>
                        <p:par>
                          <p:cTn id="65" fill="hold">
                            <p:stCondLst>
                              <p:cond delay="3500"/>
                            </p:stCondLst>
                            <p:childTnLst>
                              <p:par>
                                <p:cTn id="66" presetID="22" presetClass="entr" presetSubtype="8" fill="hold" grpId="0" nodeType="after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wipe(left)">
                                      <p:cBhvr>
                                        <p:cTn id="68" dur="500"/>
                                        <p:tgtEl>
                                          <p:spTgt spid="29"/>
                                        </p:tgtEl>
                                      </p:cBhvr>
                                    </p:animEffect>
                                  </p:childTnLst>
                                </p:cTn>
                              </p:par>
                            </p:childTnLst>
                          </p:cTn>
                        </p:par>
                        <p:par>
                          <p:cTn id="69" fill="hold">
                            <p:stCondLst>
                              <p:cond delay="4000"/>
                            </p:stCondLst>
                            <p:childTnLst>
                              <p:par>
                                <p:cTn id="70" presetID="31" presetClass="entr" presetSubtype="0" fill="hold" grpId="0" nodeType="afterEffect">
                                  <p:stCondLst>
                                    <p:cond delay="0"/>
                                  </p:stCondLst>
                                  <p:childTnLst>
                                    <p:set>
                                      <p:cBhvr>
                                        <p:cTn id="71" dur="1" fill="hold">
                                          <p:stCondLst>
                                            <p:cond delay="0"/>
                                          </p:stCondLst>
                                        </p:cTn>
                                        <p:tgtEl>
                                          <p:spTgt spid="42"/>
                                        </p:tgtEl>
                                        <p:attrNameLst>
                                          <p:attrName>style.visibility</p:attrName>
                                        </p:attrNameLst>
                                      </p:cBhvr>
                                      <p:to>
                                        <p:strVal val="visible"/>
                                      </p:to>
                                    </p:set>
                                    <p:anim calcmode="lin" valueType="num">
                                      <p:cBhvr>
                                        <p:cTn id="72" dur="400" fill="hold"/>
                                        <p:tgtEl>
                                          <p:spTgt spid="42"/>
                                        </p:tgtEl>
                                        <p:attrNameLst>
                                          <p:attrName>ppt_w</p:attrName>
                                        </p:attrNameLst>
                                      </p:cBhvr>
                                      <p:tavLst>
                                        <p:tav tm="0">
                                          <p:val>
                                            <p:fltVal val="0"/>
                                          </p:val>
                                        </p:tav>
                                        <p:tav tm="100000">
                                          <p:val>
                                            <p:strVal val="#ppt_w"/>
                                          </p:val>
                                        </p:tav>
                                      </p:tavLst>
                                    </p:anim>
                                    <p:anim calcmode="lin" valueType="num">
                                      <p:cBhvr>
                                        <p:cTn id="73" dur="400" fill="hold"/>
                                        <p:tgtEl>
                                          <p:spTgt spid="42"/>
                                        </p:tgtEl>
                                        <p:attrNameLst>
                                          <p:attrName>ppt_h</p:attrName>
                                        </p:attrNameLst>
                                      </p:cBhvr>
                                      <p:tavLst>
                                        <p:tav tm="0">
                                          <p:val>
                                            <p:fltVal val="0"/>
                                          </p:val>
                                        </p:tav>
                                        <p:tav tm="100000">
                                          <p:val>
                                            <p:strVal val="#ppt_h"/>
                                          </p:val>
                                        </p:tav>
                                      </p:tavLst>
                                    </p:anim>
                                    <p:anim calcmode="lin" valueType="num">
                                      <p:cBhvr>
                                        <p:cTn id="74" dur="400" fill="hold"/>
                                        <p:tgtEl>
                                          <p:spTgt spid="42"/>
                                        </p:tgtEl>
                                        <p:attrNameLst>
                                          <p:attrName>style.rotation</p:attrName>
                                        </p:attrNameLst>
                                      </p:cBhvr>
                                      <p:tavLst>
                                        <p:tav tm="0">
                                          <p:val>
                                            <p:fltVal val="90"/>
                                          </p:val>
                                        </p:tav>
                                        <p:tav tm="100000">
                                          <p:val>
                                            <p:fltVal val="0"/>
                                          </p:val>
                                        </p:tav>
                                      </p:tavLst>
                                    </p:anim>
                                    <p:animEffect transition="in" filter="fade">
                                      <p:cBhvr>
                                        <p:cTn id="75" dur="400"/>
                                        <p:tgtEl>
                                          <p:spTgt spid="42"/>
                                        </p:tgtEl>
                                      </p:cBhvr>
                                    </p:animEffect>
                                  </p:childTnLst>
                                </p:cTn>
                              </p:par>
                            </p:childTnLst>
                          </p:cTn>
                        </p:par>
                        <p:par>
                          <p:cTn id="76" fill="hold">
                            <p:stCondLst>
                              <p:cond delay="4500"/>
                            </p:stCondLst>
                            <p:childTnLst>
                              <p:par>
                                <p:cTn id="77" presetID="22" presetClass="entr" presetSubtype="8" fill="hold" grpId="0" nodeType="afterEffect">
                                  <p:stCondLst>
                                    <p:cond delay="0"/>
                                  </p:stCondLst>
                                  <p:childTnLst>
                                    <p:set>
                                      <p:cBhvr>
                                        <p:cTn id="78" dur="1" fill="hold">
                                          <p:stCondLst>
                                            <p:cond delay="0"/>
                                          </p:stCondLst>
                                        </p:cTn>
                                        <p:tgtEl>
                                          <p:spTgt spid="41"/>
                                        </p:tgtEl>
                                        <p:attrNameLst>
                                          <p:attrName>style.visibility</p:attrName>
                                        </p:attrNameLst>
                                      </p:cBhvr>
                                      <p:to>
                                        <p:strVal val="visible"/>
                                      </p:to>
                                    </p:set>
                                    <p:animEffect transition="in" filter="wipe(left)">
                                      <p:cBhvr>
                                        <p:cTn id="79"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4" grpId="1" animBg="1"/>
      <p:bldP spid="25" grpId="0" animBg="1"/>
      <p:bldP spid="25" grpId="1" animBg="1"/>
      <p:bldP spid="26" grpId="0" animBg="1"/>
      <p:bldP spid="26" grpId="1" animBg="1"/>
      <p:bldP spid="27" grpId="0"/>
      <p:bldP spid="28" grpId="0"/>
      <p:bldP spid="29" grpId="0"/>
      <p:bldP spid="30" grpId="0"/>
      <p:bldP spid="31" grpId="0"/>
      <p:bldP spid="32" grpId="0"/>
      <p:bldP spid="33" grpId="0"/>
      <p:bldP spid="40" grpId="0" animBg="1"/>
      <p:bldP spid="40" grpId="1" animBg="1"/>
      <p:bldP spid="41" grpId="0"/>
      <p:bldP spid="42"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85800" y="2380488"/>
            <a:ext cx="3218688" cy="3236976"/>
          </a:xfrm>
          <a:prstGeom prst="rect">
            <a:avLst/>
          </a:prstGeom>
          <a:blipFill>
            <a:blip r:embed="rId2" cstate="print"/>
            <a:stretch>
              <a:fillRect/>
            </a:stretch>
          </a:blipFill>
        </p:spPr>
        <p:txBody>
          <a:bodyPr wrap="square" lIns="0" tIns="0" rIns="0" bIns="0" rtlCol="0"/>
          <a:lstStyle/>
          <a:p>
            <a:endParaRPr>
              <a:cs typeface="+mn-ea"/>
              <a:sym typeface="+mn-lt"/>
            </a:endParaRPr>
          </a:p>
        </p:txBody>
      </p:sp>
      <p:sp>
        <p:nvSpPr>
          <p:cNvPr id="3" name="object 3"/>
          <p:cNvSpPr/>
          <p:nvPr/>
        </p:nvSpPr>
        <p:spPr>
          <a:xfrm>
            <a:off x="8388352" y="2491741"/>
            <a:ext cx="3156585" cy="2623185"/>
          </a:xfrm>
          <a:custGeom>
            <a:avLst/>
            <a:gdLst/>
            <a:ahLst/>
            <a:cxnLst/>
            <a:rect l="l" t="t" r="r" b="b"/>
            <a:pathLst>
              <a:path w="3156584" h="2623185">
                <a:moveTo>
                  <a:pt x="0" y="0"/>
                </a:moveTo>
                <a:lnTo>
                  <a:pt x="3156267" y="0"/>
                </a:lnTo>
                <a:lnTo>
                  <a:pt x="3156267" y="2622854"/>
                </a:lnTo>
                <a:lnTo>
                  <a:pt x="0" y="2622854"/>
                </a:lnTo>
                <a:lnTo>
                  <a:pt x="0" y="0"/>
                </a:lnTo>
                <a:close/>
              </a:path>
            </a:pathLst>
          </a:custGeom>
          <a:solidFill>
            <a:srgbClr val="00669B"/>
          </a:solidFill>
        </p:spPr>
        <p:txBody>
          <a:bodyPr wrap="square" lIns="0" tIns="0" rIns="0" bIns="0" rtlCol="0"/>
          <a:lstStyle/>
          <a:p>
            <a:endParaRPr>
              <a:cs typeface="+mn-ea"/>
              <a:sym typeface="+mn-lt"/>
            </a:endParaRPr>
          </a:p>
        </p:txBody>
      </p:sp>
      <p:sp>
        <p:nvSpPr>
          <p:cNvPr id="4" name="object 4"/>
          <p:cNvSpPr/>
          <p:nvPr/>
        </p:nvSpPr>
        <p:spPr>
          <a:xfrm>
            <a:off x="9556927" y="2774938"/>
            <a:ext cx="1722120" cy="2200911"/>
          </a:xfrm>
          <a:custGeom>
            <a:avLst/>
            <a:gdLst/>
            <a:ahLst/>
            <a:cxnLst/>
            <a:rect l="l" t="t" r="r" b="b"/>
            <a:pathLst>
              <a:path w="1722120" h="2200910">
                <a:moveTo>
                  <a:pt x="211899" y="938453"/>
                </a:moveTo>
                <a:lnTo>
                  <a:pt x="93294" y="864412"/>
                </a:lnTo>
                <a:lnTo>
                  <a:pt x="105943" y="779271"/>
                </a:lnTo>
                <a:lnTo>
                  <a:pt x="39535" y="675614"/>
                </a:lnTo>
                <a:lnTo>
                  <a:pt x="0" y="538645"/>
                </a:lnTo>
                <a:lnTo>
                  <a:pt x="18973" y="379463"/>
                </a:lnTo>
                <a:lnTo>
                  <a:pt x="77482" y="277647"/>
                </a:lnTo>
                <a:lnTo>
                  <a:pt x="154965" y="151790"/>
                </a:lnTo>
                <a:lnTo>
                  <a:pt x="202412" y="105511"/>
                </a:lnTo>
                <a:lnTo>
                  <a:pt x="249847" y="83299"/>
                </a:lnTo>
                <a:lnTo>
                  <a:pt x="275145" y="57391"/>
                </a:lnTo>
                <a:lnTo>
                  <a:pt x="322592" y="25920"/>
                </a:lnTo>
                <a:lnTo>
                  <a:pt x="371601" y="12966"/>
                </a:lnTo>
                <a:lnTo>
                  <a:pt x="430110" y="5562"/>
                </a:lnTo>
                <a:lnTo>
                  <a:pt x="464908" y="0"/>
                </a:lnTo>
                <a:lnTo>
                  <a:pt x="521830" y="29616"/>
                </a:lnTo>
                <a:lnTo>
                  <a:pt x="547128" y="83299"/>
                </a:lnTo>
                <a:lnTo>
                  <a:pt x="547128" y="157340"/>
                </a:lnTo>
                <a:lnTo>
                  <a:pt x="597738" y="179552"/>
                </a:lnTo>
                <a:lnTo>
                  <a:pt x="597738" y="248030"/>
                </a:lnTo>
                <a:lnTo>
                  <a:pt x="629361" y="270243"/>
                </a:lnTo>
                <a:lnTo>
                  <a:pt x="1043656" y="270243"/>
                </a:lnTo>
                <a:lnTo>
                  <a:pt x="1182814" y="329476"/>
                </a:lnTo>
                <a:lnTo>
                  <a:pt x="1246060" y="390563"/>
                </a:lnTo>
                <a:lnTo>
                  <a:pt x="1393126" y="509028"/>
                </a:lnTo>
                <a:lnTo>
                  <a:pt x="1450047" y="577519"/>
                </a:lnTo>
                <a:lnTo>
                  <a:pt x="1516468" y="645998"/>
                </a:lnTo>
                <a:lnTo>
                  <a:pt x="1540192" y="657110"/>
                </a:lnTo>
                <a:lnTo>
                  <a:pt x="1556003" y="670064"/>
                </a:lnTo>
                <a:lnTo>
                  <a:pt x="1563903" y="681164"/>
                </a:lnTo>
                <a:lnTo>
                  <a:pt x="1568653" y="695972"/>
                </a:lnTo>
                <a:lnTo>
                  <a:pt x="1568653" y="712635"/>
                </a:lnTo>
                <a:lnTo>
                  <a:pt x="1567065" y="731151"/>
                </a:lnTo>
                <a:lnTo>
                  <a:pt x="1565490" y="757059"/>
                </a:lnTo>
                <a:lnTo>
                  <a:pt x="1563903" y="786676"/>
                </a:lnTo>
                <a:lnTo>
                  <a:pt x="1620837" y="816292"/>
                </a:lnTo>
                <a:lnTo>
                  <a:pt x="1620837" y="868121"/>
                </a:lnTo>
                <a:lnTo>
                  <a:pt x="1639811" y="921804"/>
                </a:lnTo>
                <a:lnTo>
                  <a:pt x="1639811" y="931049"/>
                </a:lnTo>
                <a:lnTo>
                  <a:pt x="260921" y="931049"/>
                </a:lnTo>
                <a:lnTo>
                  <a:pt x="211899" y="938453"/>
                </a:lnTo>
                <a:close/>
              </a:path>
              <a:path w="1722120" h="2200910">
                <a:moveTo>
                  <a:pt x="1043656" y="270243"/>
                </a:moveTo>
                <a:lnTo>
                  <a:pt x="629361" y="270243"/>
                </a:lnTo>
                <a:lnTo>
                  <a:pt x="711580" y="240626"/>
                </a:lnTo>
                <a:lnTo>
                  <a:pt x="974077" y="240626"/>
                </a:lnTo>
                <a:lnTo>
                  <a:pt x="1043656" y="270243"/>
                </a:lnTo>
                <a:close/>
              </a:path>
              <a:path w="1722120" h="2200910">
                <a:moveTo>
                  <a:pt x="260921" y="2030539"/>
                </a:moveTo>
                <a:lnTo>
                  <a:pt x="192925" y="1962061"/>
                </a:lnTo>
                <a:lnTo>
                  <a:pt x="105943" y="1962061"/>
                </a:lnTo>
                <a:lnTo>
                  <a:pt x="96456" y="1869503"/>
                </a:lnTo>
                <a:lnTo>
                  <a:pt x="145478" y="1789912"/>
                </a:lnTo>
                <a:lnTo>
                  <a:pt x="251434" y="1688109"/>
                </a:lnTo>
                <a:lnTo>
                  <a:pt x="338404" y="1664042"/>
                </a:lnTo>
                <a:lnTo>
                  <a:pt x="425373" y="1551139"/>
                </a:lnTo>
                <a:lnTo>
                  <a:pt x="425373" y="1515960"/>
                </a:lnTo>
                <a:lnTo>
                  <a:pt x="395325" y="1460436"/>
                </a:lnTo>
                <a:lnTo>
                  <a:pt x="395325" y="1269784"/>
                </a:lnTo>
                <a:lnTo>
                  <a:pt x="366864" y="1166126"/>
                </a:lnTo>
                <a:lnTo>
                  <a:pt x="366864" y="1029157"/>
                </a:lnTo>
                <a:lnTo>
                  <a:pt x="260921" y="931049"/>
                </a:lnTo>
                <a:lnTo>
                  <a:pt x="1639811" y="931049"/>
                </a:lnTo>
                <a:lnTo>
                  <a:pt x="1639811" y="973620"/>
                </a:lnTo>
                <a:lnTo>
                  <a:pt x="1658785" y="1025448"/>
                </a:lnTo>
                <a:lnTo>
                  <a:pt x="1722031" y="1093939"/>
                </a:lnTo>
                <a:lnTo>
                  <a:pt x="1722031" y="1160576"/>
                </a:lnTo>
                <a:lnTo>
                  <a:pt x="1709381" y="1251280"/>
                </a:lnTo>
                <a:lnTo>
                  <a:pt x="1722031" y="1347520"/>
                </a:lnTo>
                <a:lnTo>
                  <a:pt x="1722031" y="1406753"/>
                </a:lnTo>
                <a:lnTo>
                  <a:pt x="1718868" y="1456740"/>
                </a:lnTo>
                <a:lnTo>
                  <a:pt x="1712544" y="1499311"/>
                </a:lnTo>
                <a:lnTo>
                  <a:pt x="1703057" y="1538173"/>
                </a:lnTo>
                <a:lnTo>
                  <a:pt x="1688833" y="1575193"/>
                </a:lnTo>
                <a:lnTo>
                  <a:pt x="1669859" y="1614068"/>
                </a:lnTo>
                <a:lnTo>
                  <a:pt x="1642973" y="1654784"/>
                </a:lnTo>
                <a:lnTo>
                  <a:pt x="1608188" y="1702917"/>
                </a:lnTo>
                <a:lnTo>
                  <a:pt x="1558151" y="1801012"/>
                </a:lnTo>
                <a:lnTo>
                  <a:pt x="482295" y="1801012"/>
                </a:lnTo>
                <a:lnTo>
                  <a:pt x="482295" y="1882457"/>
                </a:lnTo>
                <a:lnTo>
                  <a:pt x="434860" y="1893569"/>
                </a:lnTo>
                <a:lnTo>
                  <a:pt x="414299" y="1984273"/>
                </a:lnTo>
                <a:lnTo>
                  <a:pt x="260921" y="2030539"/>
                </a:lnTo>
                <a:close/>
              </a:path>
              <a:path w="1722120" h="2200910">
                <a:moveTo>
                  <a:pt x="531317" y="1813979"/>
                </a:moveTo>
                <a:lnTo>
                  <a:pt x="482295" y="1801012"/>
                </a:lnTo>
                <a:lnTo>
                  <a:pt x="607225" y="1801012"/>
                </a:lnTo>
                <a:lnTo>
                  <a:pt x="531317" y="1813979"/>
                </a:lnTo>
                <a:close/>
              </a:path>
              <a:path w="1722120" h="2200910">
                <a:moveTo>
                  <a:pt x="540804" y="2200833"/>
                </a:moveTo>
                <a:lnTo>
                  <a:pt x="550291" y="1950948"/>
                </a:lnTo>
                <a:lnTo>
                  <a:pt x="607225" y="1801012"/>
                </a:lnTo>
                <a:lnTo>
                  <a:pt x="1558151" y="1801012"/>
                </a:lnTo>
                <a:lnTo>
                  <a:pt x="1544929" y="1826933"/>
                </a:lnTo>
                <a:lnTo>
                  <a:pt x="1492745" y="2000923"/>
                </a:lnTo>
                <a:lnTo>
                  <a:pt x="1511719" y="2189721"/>
                </a:lnTo>
                <a:lnTo>
                  <a:pt x="540804" y="2200833"/>
                </a:lnTo>
                <a:close/>
              </a:path>
            </a:pathLst>
          </a:custGeom>
          <a:solidFill>
            <a:srgbClr val="00000F"/>
          </a:solidFill>
        </p:spPr>
        <p:txBody>
          <a:bodyPr wrap="square" lIns="0" tIns="0" rIns="0" bIns="0" rtlCol="0"/>
          <a:lstStyle/>
          <a:p>
            <a:endParaRPr>
              <a:cs typeface="+mn-ea"/>
              <a:sym typeface="+mn-lt"/>
            </a:endParaRPr>
          </a:p>
        </p:txBody>
      </p:sp>
      <p:sp>
        <p:nvSpPr>
          <p:cNvPr id="5" name="object 5"/>
          <p:cNvSpPr/>
          <p:nvPr/>
        </p:nvSpPr>
        <p:spPr>
          <a:xfrm>
            <a:off x="9560091" y="3258046"/>
            <a:ext cx="633095" cy="565151"/>
          </a:xfrm>
          <a:custGeom>
            <a:avLst/>
            <a:gdLst/>
            <a:ahLst/>
            <a:cxnLst/>
            <a:rect l="l" t="t" r="r" b="b"/>
            <a:pathLst>
              <a:path w="633095" h="565150">
                <a:moveTo>
                  <a:pt x="131254" y="301713"/>
                </a:moveTo>
                <a:lnTo>
                  <a:pt x="44284" y="227672"/>
                </a:lnTo>
                <a:lnTo>
                  <a:pt x="0" y="138823"/>
                </a:lnTo>
                <a:lnTo>
                  <a:pt x="0" y="37020"/>
                </a:lnTo>
                <a:lnTo>
                  <a:pt x="7912" y="35179"/>
                </a:lnTo>
                <a:lnTo>
                  <a:pt x="20561" y="31470"/>
                </a:lnTo>
                <a:lnTo>
                  <a:pt x="52184" y="27774"/>
                </a:lnTo>
                <a:lnTo>
                  <a:pt x="66421" y="24066"/>
                </a:lnTo>
                <a:lnTo>
                  <a:pt x="77482" y="22212"/>
                </a:lnTo>
                <a:lnTo>
                  <a:pt x="80645" y="22212"/>
                </a:lnTo>
                <a:lnTo>
                  <a:pt x="222961" y="0"/>
                </a:lnTo>
                <a:lnTo>
                  <a:pt x="347891" y="51828"/>
                </a:lnTo>
                <a:lnTo>
                  <a:pt x="521830" y="227672"/>
                </a:lnTo>
                <a:lnTo>
                  <a:pt x="525107" y="235076"/>
                </a:lnTo>
                <a:lnTo>
                  <a:pt x="341566" y="235076"/>
                </a:lnTo>
                <a:lnTo>
                  <a:pt x="219798" y="286905"/>
                </a:lnTo>
                <a:lnTo>
                  <a:pt x="131254" y="301713"/>
                </a:lnTo>
                <a:close/>
              </a:path>
              <a:path w="633095" h="565150">
                <a:moveTo>
                  <a:pt x="534479" y="564553"/>
                </a:moveTo>
                <a:lnTo>
                  <a:pt x="460159" y="564553"/>
                </a:lnTo>
                <a:lnTo>
                  <a:pt x="347891" y="536790"/>
                </a:lnTo>
                <a:lnTo>
                  <a:pt x="254596" y="447941"/>
                </a:lnTo>
                <a:lnTo>
                  <a:pt x="374764" y="410921"/>
                </a:lnTo>
                <a:lnTo>
                  <a:pt x="422211" y="407225"/>
                </a:lnTo>
                <a:lnTo>
                  <a:pt x="466483" y="309118"/>
                </a:lnTo>
                <a:lnTo>
                  <a:pt x="341566" y="235076"/>
                </a:lnTo>
                <a:lnTo>
                  <a:pt x="525107" y="235076"/>
                </a:lnTo>
                <a:lnTo>
                  <a:pt x="589826" y="381304"/>
                </a:lnTo>
                <a:lnTo>
                  <a:pt x="632523" y="499770"/>
                </a:lnTo>
                <a:lnTo>
                  <a:pt x="534479" y="564553"/>
                </a:lnTo>
                <a:close/>
              </a:path>
            </a:pathLst>
          </a:custGeom>
          <a:solidFill>
            <a:srgbClr val="44C1FF"/>
          </a:solidFill>
        </p:spPr>
        <p:txBody>
          <a:bodyPr wrap="square" lIns="0" tIns="0" rIns="0" bIns="0" rtlCol="0"/>
          <a:lstStyle/>
          <a:p>
            <a:endParaRPr>
              <a:cs typeface="+mn-ea"/>
              <a:sym typeface="+mn-lt"/>
            </a:endParaRPr>
          </a:p>
        </p:txBody>
      </p:sp>
      <p:sp>
        <p:nvSpPr>
          <p:cNvPr id="6" name="object 6"/>
          <p:cNvSpPr/>
          <p:nvPr/>
        </p:nvSpPr>
        <p:spPr>
          <a:xfrm>
            <a:off x="9672371" y="3596780"/>
            <a:ext cx="273685" cy="102235"/>
          </a:xfrm>
          <a:custGeom>
            <a:avLst/>
            <a:gdLst/>
            <a:ahLst/>
            <a:cxnLst/>
            <a:rect l="l" t="t" r="r" b="b"/>
            <a:pathLst>
              <a:path w="273684" h="102235">
                <a:moveTo>
                  <a:pt x="110680" y="101803"/>
                </a:moveTo>
                <a:lnTo>
                  <a:pt x="0" y="35166"/>
                </a:lnTo>
                <a:lnTo>
                  <a:pt x="191325" y="0"/>
                </a:lnTo>
                <a:lnTo>
                  <a:pt x="273557" y="64782"/>
                </a:lnTo>
                <a:lnTo>
                  <a:pt x="110680" y="101803"/>
                </a:lnTo>
                <a:close/>
              </a:path>
            </a:pathLst>
          </a:custGeom>
          <a:solidFill>
            <a:srgbClr val="86F7F7"/>
          </a:solidFill>
        </p:spPr>
        <p:txBody>
          <a:bodyPr wrap="square" lIns="0" tIns="0" rIns="0" bIns="0" rtlCol="0"/>
          <a:lstStyle/>
          <a:p>
            <a:endParaRPr>
              <a:cs typeface="+mn-ea"/>
              <a:sym typeface="+mn-lt"/>
            </a:endParaRPr>
          </a:p>
        </p:txBody>
      </p:sp>
      <p:sp>
        <p:nvSpPr>
          <p:cNvPr id="7" name="object 7"/>
          <p:cNvSpPr/>
          <p:nvPr/>
        </p:nvSpPr>
        <p:spPr>
          <a:xfrm>
            <a:off x="10043972" y="3743007"/>
            <a:ext cx="574040" cy="436880"/>
          </a:xfrm>
          <a:custGeom>
            <a:avLst/>
            <a:gdLst/>
            <a:ahLst/>
            <a:cxnLst/>
            <a:rect l="l" t="t" r="r" b="b"/>
            <a:pathLst>
              <a:path w="574040" h="436879">
                <a:moveTo>
                  <a:pt x="192912" y="381304"/>
                </a:moveTo>
                <a:lnTo>
                  <a:pt x="148640" y="351688"/>
                </a:lnTo>
                <a:lnTo>
                  <a:pt x="105943" y="292455"/>
                </a:lnTo>
                <a:lnTo>
                  <a:pt x="56921" y="220268"/>
                </a:lnTo>
                <a:lnTo>
                  <a:pt x="56921" y="131419"/>
                </a:lnTo>
                <a:lnTo>
                  <a:pt x="0" y="79590"/>
                </a:lnTo>
                <a:lnTo>
                  <a:pt x="0" y="14808"/>
                </a:lnTo>
                <a:lnTo>
                  <a:pt x="56921" y="0"/>
                </a:lnTo>
                <a:lnTo>
                  <a:pt x="118592" y="138823"/>
                </a:lnTo>
                <a:lnTo>
                  <a:pt x="167614" y="168440"/>
                </a:lnTo>
                <a:lnTo>
                  <a:pt x="205562" y="242481"/>
                </a:lnTo>
                <a:lnTo>
                  <a:pt x="270395" y="257289"/>
                </a:lnTo>
                <a:lnTo>
                  <a:pt x="302031" y="307263"/>
                </a:lnTo>
                <a:lnTo>
                  <a:pt x="550290" y="322071"/>
                </a:lnTo>
                <a:lnTo>
                  <a:pt x="561004" y="373900"/>
                </a:lnTo>
                <a:lnTo>
                  <a:pt x="254584" y="373900"/>
                </a:lnTo>
                <a:lnTo>
                  <a:pt x="192912" y="381304"/>
                </a:lnTo>
                <a:close/>
              </a:path>
              <a:path w="574040" h="436879">
                <a:moveTo>
                  <a:pt x="574014" y="436841"/>
                </a:moveTo>
                <a:lnTo>
                  <a:pt x="419036" y="436841"/>
                </a:lnTo>
                <a:lnTo>
                  <a:pt x="344716" y="373900"/>
                </a:lnTo>
                <a:lnTo>
                  <a:pt x="561004" y="373900"/>
                </a:lnTo>
                <a:lnTo>
                  <a:pt x="574014" y="436841"/>
                </a:lnTo>
                <a:close/>
              </a:path>
            </a:pathLst>
          </a:custGeom>
          <a:solidFill>
            <a:srgbClr val="44C1FF"/>
          </a:solidFill>
        </p:spPr>
        <p:txBody>
          <a:bodyPr wrap="square" lIns="0" tIns="0" rIns="0" bIns="0" rtlCol="0"/>
          <a:lstStyle/>
          <a:p>
            <a:endParaRPr>
              <a:cs typeface="+mn-ea"/>
              <a:sym typeface="+mn-lt"/>
            </a:endParaRPr>
          </a:p>
        </p:txBody>
      </p:sp>
      <p:sp>
        <p:nvSpPr>
          <p:cNvPr id="8" name="object 8"/>
          <p:cNvSpPr/>
          <p:nvPr/>
        </p:nvSpPr>
        <p:spPr>
          <a:xfrm>
            <a:off x="10187863" y="3691177"/>
            <a:ext cx="158751" cy="257811"/>
          </a:xfrm>
          <a:custGeom>
            <a:avLst/>
            <a:gdLst/>
            <a:ahLst/>
            <a:cxnLst/>
            <a:rect l="l" t="t" r="r" b="b"/>
            <a:pathLst>
              <a:path w="158750" h="257810">
                <a:moveTo>
                  <a:pt x="132829" y="257289"/>
                </a:moveTo>
                <a:lnTo>
                  <a:pt x="80645" y="242481"/>
                </a:lnTo>
                <a:lnTo>
                  <a:pt x="80645" y="183248"/>
                </a:lnTo>
                <a:lnTo>
                  <a:pt x="49022" y="111061"/>
                </a:lnTo>
                <a:lnTo>
                  <a:pt x="0" y="66636"/>
                </a:lnTo>
                <a:lnTo>
                  <a:pt x="0" y="0"/>
                </a:lnTo>
                <a:lnTo>
                  <a:pt x="49022" y="0"/>
                </a:lnTo>
                <a:lnTo>
                  <a:pt x="80645" y="51828"/>
                </a:lnTo>
                <a:lnTo>
                  <a:pt x="115443" y="96253"/>
                </a:lnTo>
                <a:lnTo>
                  <a:pt x="158140" y="125869"/>
                </a:lnTo>
                <a:lnTo>
                  <a:pt x="158140" y="220268"/>
                </a:lnTo>
                <a:lnTo>
                  <a:pt x="132829" y="257289"/>
                </a:lnTo>
                <a:close/>
              </a:path>
            </a:pathLst>
          </a:custGeom>
          <a:solidFill>
            <a:srgbClr val="6B0B33"/>
          </a:solidFill>
        </p:spPr>
        <p:txBody>
          <a:bodyPr wrap="square" lIns="0" tIns="0" rIns="0" bIns="0" rtlCol="0"/>
          <a:lstStyle/>
          <a:p>
            <a:endParaRPr>
              <a:cs typeface="+mn-ea"/>
              <a:sym typeface="+mn-lt"/>
            </a:endParaRPr>
          </a:p>
        </p:txBody>
      </p:sp>
      <p:sp>
        <p:nvSpPr>
          <p:cNvPr id="9" name="object 9"/>
          <p:cNvSpPr/>
          <p:nvPr/>
        </p:nvSpPr>
        <p:spPr>
          <a:xfrm>
            <a:off x="10388689" y="3822600"/>
            <a:ext cx="213475" cy="148081"/>
          </a:xfrm>
          <a:prstGeom prst="rect">
            <a:avLst/>
          </a:prstGeom>
          <a:blipFill>
            <a:blip r:embed="rId3" cstate="print"/>
            <a:stretch>
              <a:fillRect/>
            </a:stretch>
          </a:blipFill>
        </p:spPr>
        <p:txBody>
          <a:bodyPr wrap="square" lIns="0" tIns="0" rIns="0" bIns="0" rtlCol="0"/>
          <a:lstStyle/>
          <a:p>
            <a:endParaRPr>
              <a:cs typeface="+mn-ea"/>
              <a:sym typeface="+mn-lt"/>
            </a:endParaRPr>
          </a:p>
        </p:txBody>
      </p:sp>
      <p:sp>
        <p:nvSpPr>
          <p:cNvPr id="10" name="object 10"/>
          <p:cNvSpPr/>
          <p:nvPr/>
        </p:nvSpPr>
        <p:spPr>
          <a:xfrm>
            <a:off x="10357067" y="3215475"/>
            <a:ext cx="281940" cy="542925"/>
          </a:xfrm>
          <a:custGeom>
            <a:avLst/>
            <a:gdLst/>
            <a:ahLst/>
            <a:cxnLst/>
            <a:rect l="l" t="t" r="r" b="b"/>
            <a:pathLst>
              <a:path w="281940" h="542925">
                <a:moveTo>
                  <a:pt x="183426" y="542340"/>
                </a:moveTo>
                <a:lnTo>
                  <a:pt x="139153" y="483107"/>
                </a:lnTo>
                <a:lnTo>
                  <a:pt x="132829" y="418325"/>
                </a:lnTo>
                <a:lnTo>
                  <a:pt x="45859" y="312826"/>
                </a:lnTo>
                <a:lnTo>
                  <a:pt x="22136" y="266547"/>
                </a:lnTo>
                <a:lnTo>
                  <a:pt x="6324" y="183248"/>
                </a:lnTo>
                <a:lnTo>
                  <a:pt x="0" y="92557"/>
                </a:lnTo>
                <a:lnTo>
                  <a:pt x="0" y="7404"/>
                </a:lnTo>
                <a:lnTo>
                  <a:pt x="33210" y="0"/>
                </a:lnTo>
                <a:lnTo>
                  <a:pt x="47434" y="59232"/>
                </a:lnTo>
                <a:lnTo>
                  <a:pt x="66420" y="135127"/>
                </a:lnTo>
                <a:lnTo>
                  <a:pt x="178387" y="135127"/>
                </a:lnTo>
                <a:lnTo>
                  <a:pt x="172364" y="209168"/>
                </a:lnTo>
                <a:lnTo>
                  <a:pt x="150228" y="273951"/>
                </a:lnTo>
                <a:lnTo>
                  <a:pt x="154965" y="320217"/>
                </a:lnTo>
                <a:lnTo>
                  <a:pt x="272577" y="320217"/>
                </a:lnTo>
                <a:lnTo>
                  <a:pt x="265658" y="346138"/>
                </a:lnTo>
                <a:lnTo>
                  <a:pt x="211899" y="410921"/>
                </a:lnTo>
                <a:lnTo>
                  <a:pt x="211899" y="503466"/>
                </a:lnTo>
                <a:lnTo>
                  <a:pt x="183426" y="542340"/>
                </a:lnTo>
                <a:close/>
              </a:path>
              <a:path w="281940" h="542925">
                <a:moveTo>
                  <a:pt x="178387" y="135127"/>
                </a:moveTo>
                <a:lnTo>
                  <a:pt x="66420" y="135127"/>
                </a:lnTo>
                <a:lnTo>
                  <a:pt x="94881" y="131419"/>
                </a:lnTo>
                <a:lnTo>
                  <a:pt x="132829" y="105511"/>
                </a:lnTo>
                <a:lnTo>
                  <a:pt x="166039" y="72186"/>
                </a:lnTo>
                <a:lnTo>
                  <a:pt x="178688" y="131419"/>
                </a:lnTo>
                <a:lnTo>
                  <a:pt x="178387" y="135127"/>
                </a:lnTo>
                <a:close/>
              </a:path>
              <a:path w="281940" h="542925">
                <a:moveTo>
                  <a:pt x="272577" y="320217"/>
                </a:moveTo>
                <a:lnTo>
                  <a:pt x="154965" y="320217"/>
                </a:lnTo>
                <a:lnTo>
                  <a:pt x="203987" y="260997"/>
                </a:lnTo>
                <a:lnTo>
                  <a:pt x="245097" y="222123"/>
                </a:lnTo>
                <a:lnTo>
                  <a:pt x="281470" y="183248"/>
                </a:lnTo>
                <a:lnTo>
                  <a:pt x="281470" y="286905"/>
                </a:lnTo>
                <a:lnTo>
                  <a:pt x="272577" y="320217"/>
                </a:lnTo>
                <a:close/>
              </a:path>
            </a:pathLst>
          </a:custGeom>
          <a:solidFill>
            <a:srgbClr val="66ACD2"/>
          </a:solidFill>
        </p:spPr>
        <p:txBody>
          <a:bodyPr wrap="square" lIns="0" tIns="0" rIns="0" bIns="0" rtlCol="0"/>
          <a:lstStyle/>
          <a:p>
            <a:endParaRPr>
              <a:cs typeface="+mn-ea"/>
              <a:sym typeface="+mn-lt"/>
            </a:endParaRPr>
          </a:p>
        </p:txBody>
      </p:sp>
      <p:sp>
        <p:nvSpPr>
          <p:cNvPr id="11" name="object 11"/>
          <p:cNvSpPr/>
          <p:nvPr/>
        </p:nvSpPr>
        <p:spPr>
          <a:xfrm>
            <a:off x="10262184" y="3308034"/>
            <a:ext cx="95251" cy="416559"/>
          </a:xfrm>
          <a:custGeom>
            <a:avLst/>
            <a:gdLst/>
            <a:ahLst/>
            <a:cxnLst/>
            <a:rect l="l" t="t" r="r" b="b"/>
            <a:pathLst>
              <a:path w="95250" h="416560">
                <a:moveTo>
                  <a:pt x="94881" y="416471"/>
                </a:moveTo>
                <a:lnTo>
                  <a:pt x="37960" y="390550"/>
                </a:lnTo>
                <a:lnTo>
                  <a:pt x="22148" y="292455"/>
                </a:lnTo>
                <a:lnTo>
                  <a:pt x="22148" y="194348"/>
                </a:lnTo>
                <a:lnTo>
                  <a:pt x="0" y="142519"/>
                </a:lnTo>
                <a:lnTo>
                  <a:pt x="0" y="0"/>
                </a:lnTo>
                <a:lnTo>
                  <a:pt x="15824" y="103644"/>
                </a:lnTo>
                <a:lnTo>
                  <a:pt x="33210" y="207302"/>
                </a:lnTo>
                <a:lnTo>
                  <a:pt x="61671" y="266534"/>
                </a:lnTo>
                <a:lnTo>
                  <a:pt x="61671" y="318363"/>
                </a:lnTo>
                <a:lnTo>
                  <a:pt x="94881" y="416471"/>
                </a:lnTo>
                <a:close/>
              </a:path>
            </a:pathLst>
          </a:custGeom>
          <a:solidFill>
            <a:srgbClr val="66ACD2"/>
          </a:solidFill>
        </p:spPr>
        <p:txBody>
          <a:bodyPr wrap="square" lIns="0" tIns="0" rIns="0" bIns="0" rtlCol="0"/>
          <a:lstStyle/>
          <a:p>
            <a:endParaRPr>
              <a:cs typeface="+mn-ea"/>
              <a:sym typeface="+mn-lt"/>
            </a:endParaRPr>
          </a:p>
        </p:txBody>
      </p:sp>
      <p:sp>
        <p:nvSpPr>
          <p:cNvPr id="12" name="object 12"/>
          <p:cNvSpPr/>
          <p:nvPr/>
        </p:nvSpPr>
        <p:spPr>
          <a:xfrm>
            <a:off x="10519945" y="4222419"/>
            <a:ext cx="316865" cy="768351"/>
          </a:xfrm>
          <a:custGeom>
            <a:avLst/>
            <a:gdLst/>
            <a:ahLst/>
            <a:cxnLst/>
            <a:rect l="l" t="t" r="r" b="b"/>
            <a:pathLst>
              <a:path w="316865" h="768350">
                <a:moveTo>
                  <a:pt x="1574" y="768159"/>
                </a:moveTo>
                <a:lnTo>
                  <a:pt x="4737" y="701522"/>
                </a:lnTo>
                <a:lnTo>
                  <a:pt x="4737" y="644144"/>
                </a:lnTo>
                <a:lnTo>
                  <a:pt x="1574" y="594169"/>
                </a:lnTo>
                <a:lnTo>
                  <a:pt x="0" y="549744"/>
                </a:lnTo>
                <a:lnTo>
                  <a:pt x="1574" y="509015"/>
                </a:lnTo>
                <a:lnTo>
                  <a:pt x="12649" y="466445"/>
                </a:lnTo>
                <a:lnTo>
                  <a:pt x="33210" y="423875"/>
                </a:lnTo>
                <a:lnTo>
                  <a:pt x="66408" y="377596"/>
                </a:lnTo>
                <a:lnTo>
                  <a:pt x="94881" y="273938"/>
                </a:lnTo>
                <a:lnTo>
                  <a:pt x="153377" y="194348"/>
                </a:lnTo>
                <a:lnTo>
                  <a:pt x="153377" y="92544"/>
                </a:lnTo>
                <a:lnTo>
                  <a:pt x="181851" y="24053"/>
                </a:lnTo>
                <a:lnTo>
                  <a:pt x="249847" y="0"/>
                </a:lnTo>
                <a:lnTo>
                  <a:pt x="306768" y="35166"/>
                </a:lnTo>
                <a:lnTo>
                  <a:pt x="312115" y="92544"/>
                </a:lnTo>
                <a:lnTo>
                  <a:pt x="219798" y="92544"/>
                </a:lnTo>
                <a:lnTo>
                  <a:pt x="210312" y="161036"/>
                </a:lnTo>
                <a:lnTo>
                  <a:pt x="259333" y="205460"/>
                </a:lnTo>
                <a:lnTo>
                  <a:pt x="271909" y="240626"/>
                </a:lnTo>
                <a:lnTo>
                  <a:pt x="191338" y="240626"/>
                </a:lnTo>
                <a:lnTo>
                  <a:pt x="181851" y="320217"/>
                </a:lnTo>
                <a:lnTo>
                  <a:pt x="181851" y="399808"/>
                </a:lnTo>
                <a:lnTo>
                  <a:pt x="230873" y="446087"/>
                </a:lnTo>
                <a:lnTo>
                  <a:pt x="181851" y="571957"/>
                </a:lnTo>
                <a:lnTo>
                  <a:pt x="162877" y="731138"/>
                </a:lnTo>
                <a:lnTo>
                  <a:pt x="1574" y="768159"/>
                </a:lnTo>
                <a:close/>
              </a:path>
              <a:path w="316865" h="768350">
                <a:moveTo>
                  <a:pt x="316255" y="136969"/>
                </a:moveTo>
                <a:lnTo>
                  <a:pt x="219798" y="92544"/>
                </a:lnTo>
                <a:lnTo>
                  <a:pt x="312115" y="92544"/>
                </a:lnTo>
                <a:lnTo>
                  <a:pt x="316255" y="136969"/>
                </a:lnTo>
                <a:close/>
              </a:path>
              <a:path w="316865" h="768350">
                <a:moveTo>
                  <a:pt x="287794" y="285051"/>
                </a:moveTo>
                <a:lnTo>
                  <a:pt x="191338" y="240626"/>
                </a:lnTo>
                <a:lnTo>
                  <a:pt x="271909" y="240626"/>
                </a:lnTo>
                <a:lnTo>
                  <a:pt x="287794" y="285051"/>
                </a:lnTo>
                <a:close/>
              </a:path>
            </a:pathLst>
          </a:custGeom>
          <a:solidFill>
            <a:srgbClr val="44C1FF"/>
          </a:solidFill>
        </p:spPr>
        <p:txBody>
          <a:bodyPr wrap="square" lIns="0" tIns="0" rIns="0" bIns="0" rtlCol="0"/>
          <a:lstStyle/>
          <a:p>
            <a:endParaRPr>
              <a:cs typeface="+mn-ea"/>
              <a:sym typeface="+mn-lt"/>
            </a:endParaRPr>
          </a:p>
        </p:txBody>
      </p:sp>
      <p:sp>
        <p:nvSpPr>
          <p:cNvPr id="13" name="object 13"/>
          <p:cNvSpPr/>
          <p:nvPr/>
        </p:nvSpPr>
        <p:spPr>
          <a:xfrm>
            <a:off x="10213176" y="2995208"/>
            <a:ext cx="884555" cy="992505"/>
          </a:xfrm>
          <a:custGeom>
            <a:avLst/>
            <a:gdLst/>
            <a:ahLst/>
            <a:cxnLst/>
            <a:rect l="l" t="t" r="r" b="b"/>
            <a:pathLst>
              <a:path w="884554" h="992504">
                <a:moveTo>
                  <a:pt x="28460" y="181406"/>
                </a:moveTo>
                <a:lnTo>
                  <a:pt x="0" y="48133"/>
                </a:lnTo>
                <a:lnTo>
                  <a:pt x="67995" y="25920"/>
                </a:lnTo>
                <a:lnTo>
                  <a:pt x="170776" y="0"/>
                </a:lnTo>
                <a:lnTo>
                  <a:pt x="324154" y="0"/>
                </a:lnTo>
                <a:lnTo>
                  <a:pt x="479132" y="68491"/>
                </a:lnTo>
                <a:lnTo>
                  <a:pt x="489775" y="79590"/>
                </a:lnTo>
                <a:lnTo>
                  <a:pt x="161289" y="79590"/>
                </a:lnTo>
                <a:lnTo>
                  <a:pt x="112268" y="112915"/>
                </a:lnTo>
                <a:lnTo>
                  <a:pt x="28460" y="181406"/>
                </a:lnTo>
                <a:close/>
              </a:path>
              <a:path w="884554" h="992504">
                <a:moveTo>
                  <a:pt x="305180" y="205460"/>
                </a:moveTo>
                <a:lnTo>
                  <a:pt x="248259" y="79590"/>
                </a:lnTo>
                <a:lnTo>
                  <a:pt x="489775" y="79590"/>
                </a:lnTo>
                <a:lnTo>
                  <a:pt x="511073" y="101803"/>
                </a:lnTo>
                <a:lnTo>
                  <a:pt x="373176" y="101803"/>
                </a:lnTo>
                <a:lnTo>
                  <a:pt x="324154" y="112915"/>
                </a:lnTo>
                <a:lnTo>
                  <a:pt x="305180" y="205460"/>
                </a:lnTo>
                <a:close/>
              </a:path>
              <a:path w="884554" h="992504">
                <a:moveTo>
                  <a:pt x="382663" y="273951"/>
                </a:moveTo>
                <a:lnTo>
                  <a:pt x="382663" y="181406"/>
                </a:lnTo>
                <a:lnTo>
                  <a:pt x="373176" y="101803"/>
                </a:lnTo>
                <a:lnTo>
                  <a:pt x="511073" y="101803"/>
                </a:lnTo>
                <a:lnTo>
                  <a:pt x="534149" y="125869"/>
                </a:lnTo>
                <a:lnTo>
                  <a:pt x="441172" y="125869"/>
                </a:lnTo>
                <a:lnTo>
                  <a:pt x="475397" y="227672"/>
                </a:lnTo>
                <a:lnTo>
                  <a:pt x="441172" y="227672"/>
                </a:lnTo>
                <a:lnTo>
                  <a:pt x="382663" y="273951"/>
                </a:lnTo>
                <a:close/>
              </a:path>
              <a:path w="884554" h="992504">
                <a:moveTo>
                  <a:pt x="585076" y="397967"/>
                </a:moveTo>
                <a:lnTo>
                  <a:pt x="585076" y="249885"/>
                </a:lnTo>
                <a:lnTo>
                  <a:pt x="517080" y="170294"/>
                </a:lnTo>
                <a:lnTo>
                  <a:pt x="441172" y="125869"/>
                </a:lnTo>
                <a:lnTo>
                  <a:pt x="534149" y="125869"/>
                </a:lnTo>
                <a:lnTo>
                  <a:pt x="566102" y="159194"/>
                </a:lnTo>
                <a:lnTo>
                  <a:pt x="730554" y="296164"/>
                </a:lnTo>
                <a:lnTo>
                  <a:pt x="753504" y="318376"/>
                </a:lnTo>
                <a:lnTo>
                  <a:pt x="691019" y="318376"/>
                </a:lnTo>
                <a:lnTo>
                  <a:pt x="634098" y="353542"/>
                </a:lnTo>
                <a:lnTo>
                  <a:pt x="585076" y="397967"/>
                </a:lnTo>
                <a:close/>
              </a:path>
              <a:path w="884554" h="992504">
                <a:moveTo>
                  <a:pt x="585076" y="992136"/>
                </a:moveTo>
                <a:lnTo>
                  <a:pt x="585076" y="707085"/>
                </a:lnTo>
                <a:lnTo>
                  <a:pt x="507593" y="455345"/>
                </a:lnTo>
                <a:lnTo>
                  <a:pt x="488619" y="331330"/>
                </a:lnTo>
                <a:lnTo>
                  <a:pt x="441172" y="227672"/>
                </a:lnTo>
                <a:lnTo>
                  <a:pt x="475397" y="227672"/>
                </a:lnTo>
                <a:lnTo>
                  <a:pt x="479132" y="238785"/>
                </a:lnTo>
                <a:lnTo>
                  <a:pt x="556615" y="386854"/>
                </a:lnTo>
                <a:lnTo>
                  <a:pt x="556615" y="512724"/>
                </a:lnTo>
                <a:lnTo>
                  <a:pt x="594563" y="627494"/>
                </a:lnTo>
                <a:lnTo>
                  <a:pt x="623023" y="775563"/>
                </a:lnTo>
                <a:lnTo>
                  <a:pt x="623023" y="888479"/>
                </a:lnTo>
                <a:lnTo>
                  <a:pt x="585076" y="992136"/>
                </a:lnTo>
                <a:close/>
              </a:path>
              <a:path w="884554" h="992504">
                <a:moveTo>
                  <a:pt x="883945" y="559003"/>
                </a:moveTo>
                <a:lnTo>
                  <a:pt x="806462" y="559003"/>
                </a:lnTo>
                <a:lnTo>
                  <a:pt x="672045" y="547890"/>
                </a:lnTo>
                <a:lnTo>
                  <a:pt x="719480" y="490512"/>
                </a:lnTo>
                <a:lnTo>
                  <a:pt x="787476" y="479412"/>
                </a:lnTo>
                <a:lnTo>
                  <a:pt x="740041" y="397967"/>
                </a:lnTo>
                <a:lnTo>
                  <a:pt x="691019" y="318376"/>
                </a:lnTo>
                <a:lnTo>
                  <a:pt x="753504" y="318376"/>
                </a:lnTo>
                <a:lnTo>
                  <a:pt x="883945" y="444246"/>
                </a:lnTo>
                <a:lnTo>
                  <a:pt x="883945" y="559003"/>
                </a:lnTo>
                <a:close/>
              </a:path>
            </a:pathLst>
          </a:custGeom>
          <a:solidFill>
            <a:srgbClr val="6B0B33"/>
          </a:solidFill>
        </p:spPr>
        <p:txBody>
          <a:bodyPr wrap="square" lIns="0" tIns="0" rIns="0" bIns="0" rtlCol="0"/>
          <a:lstStyle/>
          <a:p>
            <a:endParaRPr>
              <a:cs typeface="+mn-ea"/>
              <a:sym typeface="+mn-lt"/>
            </a:endParaRPr>
          </a:p>
        </p:txBody>
      </p:sp>
      <p:sp>
        <p:nvSpPr>
          <p:cNvPr id="14" name="object 14"/>
          <p:cNvSpPr/>
          <p:nvPr/>
        </p:nvSpPr>
        <p:spPr>
          <a:xfrm>
            <a:off x="10943730" y="3598633"/>
            <a:ext cx="299085" cy="285115"/>
          </a:xfrm>
          <a:custGeom>
            <a:avLst/>
            <a:gdLst/>
            <a:ahLst/>
            <a:cxnLst/>
            <a:rect l="l" t="t" r="r" b="b"/>
            <a:pathLst>
              <a:path w="299084" h="285114">
                <a:moveTo>
                  <a:pt x="115430" y="183248"/>
                </a:moveTo>
                <a:lnTo>
                  <a:pt x="0" y="149923"/>
                </a:lnTo>
                <a:lnTo>
                  <a:pt x="96456" y="114757"/>
                </a:lnTo>
                <a:lnTo>
                  <a:pt x="181851" y="57378"/>
                </a:lnTo>
                <a:lnTo>
                  <a:pt x="230873" y="0"/>
                </a:lnTo>
                <a:lnTo>
                  <a:pt x="268820" y="57378"/>
                </a:lnTo>
                <a:lnTo>
                  <a:pt x="268820" y="92544"/>
                </a:lnTo>
                <a:lnTo>
                  <a:pt x="211899" y="92544"/>
                </a:lnTo>
                <a:lnTo>
                  <a:pt x="181851" y="172135"/>
                </a:lnTo>
                <a:lnTo>
                  <a:pt x="115430" y="183248"/>
                </a:lnTo>
                <a:close/>
              </a:path>
              <a:path w="299084" h="285114">
                <a:moveTo>
                  <a:pt x="298869" y="285051"/>
                </a:moveTo>
                <a:lnTo>
                  <a:pt x="211899" y="285051"/>
                </a:lnTo>
                <a:lnTo>
                  <a:pt x="211899" y="92544"/>
                </a:lnTo>
                <a:lnTo>
                  <a:pt x="268820" y="92544"/>
                </a:lnTo>
                <a:lnTo>
                  <a:pt x="268820" y="149923"/>
                </a:lnTo>
                <a:lnTo>
                  <a:pt x="249847" y="205460"/>
                </a:lnTo>
                <a:lnTo>
                  <a:pt x="298869" y="285051"/>
                </a:lnTo>
                <a:close/>
              </a:path>
            </a:pathLst>
          </a:custGeom>
          <a:solidFill>
            <a:srgbClr val="6B0B33"/>
          </a:solidFill>
        </p:spPr>
        <p:txBody>
          <a:bodyPr wrap="square" lIns="0" tIns="0" rIns="0" bIns="0" rtlCol="0"/>
          <a:lstStyle/>
          <a:p>
            <a:endParaRPr>
              <a:cs typeface="+mn-ea"/>
              <a:sym typeface="+mn-lt"/>
            </a:endParaRPr>
          </a:p>
        </p:txBody>
      </p:sp>
      <p:sp>
        <p:nvSpPr>
          <p:cNvPr id="15" name="object 15"/>
          <p:cNvSpPr/>
          <p:nvPr/>
        </p:nvSpPr>
        <p:spPr>
          <a:xfrm>
            <a:off x="9634411" y="2869337"/>
            <a:ext cx="520700" cy="559435"/>
          </a:xfrm>
          <a:custGeom>
            <a:avLst/>
            <a:gdLst/>
            <a:ahLst/>
            <a:cxnLst/>
            <a:rect l="l" t="t" r="r" b="b"/>
            <a:pathLst>
              <a:path w="520700" h="559435">
                <a:moveTo>
                  <a:pt x="0" y="194360"/>
                </a:moveTo>
                <a:lnTo>
                  <a:pt x="37960" y="114769"/>
                </a:lnTo>
                <a:lnTo>
                  <a:pt x="134416" y="0"/>
                </a:lnTo>
                <a:lnTo>
                  <a:pt x="289382" y="0"/>
                </a:lnTo>
                <a:lnTo>
                  <a:pt x="366864" y="46278"/>
                </a:lnTo>
                <a:lnTo>
                  <a:pt x="412519" y="148081"/>
                </a:lnTo>
                <a:lnTo>
                  <a:pt x="154965" y="148081"/>
                </a:lnTo>
                <a:lnTo>
                  <a:pt x="0" y="194360"/>
                </a:lnTo>
                <a:close/>
              </a:path>
              <a:path w="520700" h="559435">
                <a:moveTo>
                  <a:pt x="520255" y="559003"/>
                </a:moveTo>
                <a:lnTo>
                  <a:pt x="433273" y="444245"/>
                </a:lnTo>
                <a:lnTo>
                  <a:pt x="366864" y="216573"/>
                </a:lnTo>
                <a:lnTo>
                  <a:pt x="270408" y="148081"/>
                </a:lnTo>
                <a:lnTo>
                  <a:pt x="412519" y="148081"/>
                </a:lnTo>
                <a:lnTo>
                  <a:pt x="433273" y="194360"/>
                </a:lnTo>
                <a:lnTo>
                  <a:pt x="482295" y="375754"/>
                </a:lnTo>
                <a:lnTo>
                  <a:pt x="520255" y="559003"/>
                </a:lnTo>
                <a:close/>
              </a:path>
            </a:pathLst>
          </a:custGeom>
          <a:solidFill>
            <a:srgbClr val="6B0B33"/>
          </a:solidFill>
        </p:spPr>
        <p:txBody>
          <a:bodyPr wrap="square" lIns="0" tIns="0" rIns="0" bIns="0" rtlCol="0"/>
          <a:lstStyle/>
          <a:p>
            <a:endParaRPr>
              <a:cs typeface="+mn-ea"/>
              <a:sym typeface="+mn-lt"/>
            </a:endParaRPr>
          </a:p>
        </p:txBody>
      </p:sp>
      <p:sp>
        <p:nvSpPr>
          <p:cNvPr id="16" name="object 16"/>
          <p:cNvSpPr/>
          <p:nvPr/>
        </p:nvSpPr>
        <p:spPr>
          <a:xfrm>
            <a:off x="10107219" y="4383455"/>
            <a:ext cx="247015" cy="581660"/>
          </a:xfrm>
          <a:custGeom>
            <a:avLst/>
            <a:gdLst/>
            <a:ahLst/>
            <a:cxnLst/>
            <a:rect l="l" t="t" r="r" b="b"/>
            <a:pathLst>
              <a:path w="247015" h="581660">
                <a:moveTo>
                  <a:pt x="173951" y="581202"/>
                </a:moveTo>
                <a:lnTo>
                  <a:pt x="0" y="570102"/>
                </a:lnTo>
                <a:lnTo>
                  <a:pt x="1587" y="501611"/>
                </a:lnTo>
                <a:lnTo>
                  <a:pt x="4749" y="444233"/>
                </a:lnTo>
                <a:lnTo>
                  <a:pt x="9486" y="392404"/>
                </a:lnTo>
                <a:lnTo>
                  <a:pt x="18973" y="346138"/>
                </a:lnTo>
                <a:lnTo>
                  <a:pt x="31622" y="299859"/>
                </a:lnTo>
                <a:lnTo>
                  <a:pt x="47447" y="251726"/>
                </a:lnTo>
                <a:lnTo>
                  <a:pt x="69583" y="198056"/>
                </a:lnTo>
                <a:lnTo>
                  <a:pt x="96456" y="136969"/>
                </a:lnTo>
                <a:lnTo>
                  <a:pt x="134416" y="55524"/>
                </a:lnTo>
                <a:lnTo>
                  <a:pt x="183438" y="0"/>
                </a:lnTo>
                <a:lnTo>
                  <a:pt x="164452" y="136969"/>
                </a:lnTo>
                <a:lnTo>
                  <a:pt x="153390" y="249885"/>
                </a:lnTo>
                <a:lnTo>
                  <a:pt x="226386" y="249885"/>
                </a:lnTo>
                <a:lnTo>
                  <a:pt x="173951" y="364642"/>
                </a:lnTo>
                <a:lnTo>
                  <a:pt x="173951" y="581202"/>
                </a:lnTo>
                <a:close/>
              </a:path>
              <a:path w="247015" h="581660">
                <a:moveTo>
                  <a:pt x="226386" y="249885"/>
                </a:moveTo>
                <a:lnTo>
                  <a:pt x="153390" y="249885"/>
                </a:lnTo>
                <a:lnTo>
                  <a:pt x="246684" y="205460"/>
                </a:lnTo>
                <a:lnTo>
                  <a:pt x="226386" y="249885"/>
                </a:lnTo>
                <a:close/>
              </a:path>
            </a:pathLst>
          </a:custGeom>
          <a:solidFill>
            <a:srgbClr val="44C1FF"/>
          </a:solidFill>
        </p:spPr>
        <p:txBody>
          <a:bodyPr wrap="square" lIns="0" tIns="0" rIns="0" bIns="0" rtlCol="0"/>
          <a:lstStyle/>
          <a:p>
            <a:endParaRPr>
              <a:cs typeface="+mn-ea"/>
              <a:sym typeface="+mn-lt"/>
            </a:endParaRPr>
          </a:p>
        </p:txBody>
      </p:sp>
      <p:sp>
        <p:nvSpPr>
          <p:cNvPr id="17" name="object 17"/>
          <p:cNvSpPr/>
          <p:nvPr/>
        </p:nvSpPr>
        <p:spPr>
          <a:xfrm>
            <a:off x="9651809" y="3835566"/>
            <a:ext cx="447675" cy="831215"/>
          </a:xfrm>
          <a:custGeom>
            <a:avLst/>
            <a:gdLst/>
            <a:ahLst/>
            <a:cxnLst/>
            <a:rect l="l" t="t" r="r" b="b"/>
            <a:pathLst>
              <a:path w="447675" h="831214">
                <a:moveTo>
                  <a:pt x="0" y="805180"/>
                </a:moveTo>
                <a:lnTo>
                  <a:pt x="22136" y="738543"/>
                </a:lnTo>
                <a:lnTo>
                  <a:pt x="83807" y="679310"/>
                </a:lnTo>
                <a:lnTo>
                  <a:pt x="156552" y="599719"/>
                </a:lnTo>
                <a:lnTo>
                  <a:pt x="240360" y="592315"/>
                </a:lnTo>
                <a:lnTo>
                  <a:pt x="313093" y="499757"/>
                </a:lnTo>
                <a:lnTo>
                  <a:pt x="335229" y="466445"/>
                </a:lnTo>
                <a:lnTo>
                  <a:pt x="295706" y="399808"/>
                </a:lnTo>
                <a:lnTo>
                  <a:pt x="295706" y="199898"/>
                </a:lnTo>
                <a:lnTo>
                  <a:pt x="284632" y="151777"/>
                </a:lnTo>
                <a:lnTo>
                  <a:pt x="267233" y="92544"/>
                </a:lnTo>
                <a:lnTo>
                  <a:pt x="267233" y="0"/>
                </a:lnTo>
                <a:lnTo>
                  <a:pt x="317842" y="20358"/>
                </a:lnTo>
                <a:lnTo>
                  <a:pt x="328904" y="133261"/>
                </a:lnTo>
                <a:lnTo>
                  <a:pt x="328904" y="179539"/>
                </a:lnTo>
                <a:lnTo>
                  <a:pt x="339978" y="218414"/>
                </a:lnTo>
                <a:lnTo>
                  <a:pt x="368441" y="218414"/>
                </a:lnTo>
                <a:lnTo>
                  <a:pt x="358952" y="251726"/>
                </a:lnTo>
                <a:lnTo>
                  <a:pt x="358952" y="292455"/>
                </a:lnTo>
                <a:lnTo>
                  <a:pt x="447509" y="292455"/>
                </a:lnTo>
                <a:lnTo>
                  <a:pt x="447509" y="347980"/>
                </a:lnTo>
                <a:lnTo>
                  <a:pt x="396900" y="347980"/>
                </a:lnTo>
                <a:lnTo>
                  <a:pt x="368439" y="394258"/>
                </a:lnTo>
                <a:lnTo>
                  <a:pt x="396900" y="414616"/>
                </a:lnTo>
                <a:lnTo>
                  <a:pt x="425373" y="492353"/>
                </a:lnTo>
                <a:lnTo>
                  <a:pt x="421887" y="533082"/>
                </a:lnTo>
                <a:lnTo>
                  <a:pt x="368439" y="533082"/>
                </a:lnTo>
                <a:lnTo>
                  <a:pt x="325742" y="566394"/>
                </a:lnTo>
                <a:lnTo>
                  <a:pt x="302031" y="618223"/>
                </a:lnTo>
                <a:lnTo>
                  <a:pt x="302031" y="671906"/>
                </a:lnTo>
                <a:lnTo>
                  <a:pt x="222961" y="671906"/>
                </a:lnTo>
                <a:lnTo>
                  <a:pt x="208798" y="684860"/>
                </a:lnTo>
                <a:lnTo>
                  <a:pt x="150215" y="684860"/>
                </a:lnTo>
                <a:lnTo>
                  <a:pt x="99618" y="692264"/>
                </a:lnTo>
                <a:lnTo>
                  <a:pt x="83807" y="738543"/>
                </a:lnTo>
                <a:lnTo>
                  <a:pt x="49022" y="797775"/>
                </a:lnTo>
                <a:lnTo>
                  <a:pt x="0" y="805180"/>
                </a:lnTo>
                <a:close/>
              </a:path>
              <a:path w="447675" h="831214">
                <a:moveTo>
                  <a:pt x="368441" y="218414"/>
                </a:moveTo>
                <a:lnTo>
                  <a:pt x="339978" y="218414"/>
                </a:lnTo>
                <a:lnTo>
                  <a:pt x="379514" y="179539"/>
                </a:lnTo>
                <a:lnTo>
                  <a:pt x="368441" y="218414"/>
                </a:lnTo>
                <a:close/>
              </a:path>
              <a:path w="447675" h="831214">
                <a:moveTo>
                  <a:pt x="419036" y="566394"/>
                </a:moveTo>
                <a:lnTo>
                  <a:pt x="368439" y="533082"/>
                </a:lnTo>
                <a:lnTo>
                  <a:pt x="421887" y="533082"/>
                </a:lnTo>
                <a:lnTo>
                  <a:pt x="419036" y="566394"/>
                </a:lnTo>
                <a:close/>
              </a:path>
              <a:path w="447675" h="831214">
                <a:moveTo>
                  <a:pt x="189750" y="831088"/>
                </a:moveTo>
                <a:lnTo>
                  <a:pt x="139153" y="784809"/>
                </a:lnTo>
                <a:lnTo>
                  <a:pt x="139153" y="738543"/>
                </a:lnTo>
                <a:lnTo>
                  <a:pt x="150215" y="684860"/>
                </a:lnTo>
                <a:lnTo>
                  <a:pt x="208798" y="684860"/>
                </a:lnTo>
                <a:lnTo>
                  <a:pt x="172364" y="718185"/>
                </a:lnTo>
                <a:lnTo>
                  <a:pt x="172364" y="777405"/>
                </a:lnTo>
                <a:lnTo>
                  <a:pt x="200825" y="797775"/>
                </a:lnTo>
                <a:lnTo>
                  <a:pt x="189750" y="831088"/>
                </a:lnTo>
                <a:close/>
              </a:path>
            </a:pathLst>
          </a:custGeom>
          <a:solidFill>
            <a:srgbClr val="44C1FF"/>
          </a:solidFill>
        </p:spPr>
        <p:txBody>
          <a:bodyPr wrap="square" lIns="0" tIns="0" rIns="0" bIns="0" rtlCol="0"/>
          <a:lstStyle/>
          <a:p>
            <a:endParaRPr>
              <a:cs typeface="+mn-ea"/>
              <a:sym typeface="+mn-lt"/>
            </a:endParaRPr>
          </a:p>
        </p:txBody>
      </p:sp>
      <p:sp>
        <p:nvSpPr>
          <p:cNvPr id="18" name="object 18"/>
          <p:cNvSpPr/>
          <p:nvPr/>
        </p:nvSpPr>
        <p:spPr>
          <a:xfrm>
            <a:off x="8388351" y="4877663"/>
            <a:ext cx="3157855" cy="574040"/>
          </a:xfrm>
          <a:custGeom>
            <a:avLst/>
            <a:gdLst/>
            <a:ahLst/>
            <a:cxnLst/>
            <a:rect l="l" t="t" r="r" b="b"/>
            <a:pathLst>
              <a:path w="3157854" h="574039">
                <a:moveTo>
                  <a:pt x="3157854" y="573811"/>
                </a:moveTo>
                <a:lnTo>
                  <a:pt x="0" y="566407"/>
                </a:lnTo>
                <a:lnTo>
                  <a:pt x="0" y="0"/>
                </a:lnTo>
                <a:lnTo>
                  <a:pt x="3157854" y="5562"/>
                </a:lnTo>
                <a:lnTo>
                  <a:pt x="3157854" y="573811"/>
                </a:lnTo>
                <a:close/>
              </a:path>
            </a:pathLst>
          </a:custGeom>
          <a:solidFill>
            <a:srgbClr val="000F28"/>
          </a:solidFill>
        </p:spPr>
        <p:txBody>
          <a:bodyPr wrap="square" lIns="0" tIns="0" rIns="0" bIns="0" rtlCol="0"/>
          <a:lstStyle/>
          <a:p>
            <a:endParaRPr>
              <a:cs typeface="+mn-ea"/>
              <a:sym typeface="+mn-lt"/>
            </a:endParaRPr>
          </a:p>
        </p:txBody>
      </p:sp>
      <p:sp>
        <p:nvSpPr>
          <p:cNvPr id="19" name="object 19"/>
          <p:cNvSpPr/>
          <p:nvPr/>
        </p:nvSpPr>
        <p:spPr>
          <a:xfrm>
            <a:off x="8649258" y="4888776"/>
            <a:ext cx="2668271" cy="90805"/>
          </a:xfrm>
          <a:custGeom>
            <a:avLst/>
            <a:gdLst/>
            <a:ahLst/>
            <a:cxnLst/>
            <a:rect l="l" t="t" r="r" b="b"/>
            <a:pathLst>
              <a:path w="2668270" h="90804">
                <a:moveTo>
                  <a:pt x="0" y="90703"/>
                </a:moveTo>
                <a:lnTo>
                  <a:pt x="2667660" y="90703"/>
                </a:lnTo>
                <a:lnTo>
                  <a:pt x="2667660" y="0"/>
                </a:lnTo>
                <a:lnTo>
                  <a:pt x="0" y="0"/>
                </a:lnTo>
                <a:lnTo>
                  <a:pt x="0" y="90703"/>
                </a:lnTo>
                <a:close/>
              </a:path>
            </a:pathLst>
          </a:custGeom>
          <a:solidFill>
            <a:srgbClr val="289EEE"/>
          </a:solidFill>
        </p:spPr>
        <p:txBody>
          <a:bodyPr wrap="square" lIns="0" tIns="0" rIns="0" bIns="0" rtlCol="0"/>
          <a:lstStyle/>
          <a:p>
            <a:endParaRPr>
              <a:cs typeface="+mn-ea"/>
              <a:sym typeface="+mn-lt"/>
            </a:endParaRPr>
          </a:p>
        </p:txBody>
      </p:sp>
      <p:sp>
        <p:nvSpPr>
          <p:cNvPr id="20" name="object 20"/>
          <p:cNvSpPr/>
          <p:nvPr/>
        </p:nvSpPr>
        <p:spPr>
          <a:xfrm>
            <a:off x="8790001" y="4916539"/>
            <a:ext cx="1175385" cy="0"/>
          </a:xfrm>
          <a:custGeom>
            <a:avLst/>
            <a:gdLst/>
            <a:ahLst/>
            <a:cxnLst/>
            <a:rect l="l" t="t" r="r" b="b"/>
            <a:pathLst>
              <a:path w="1175384">
                <a:moveTo>
                  <a:pt x="0" y="0"/>
                </a:moveTo>
                <a:lnTo>
                  <a:pt x="1174902" y="0"/>
                </a:lnTo>
              </a:path>
            </a:pathLst>
          </a:custGeom>
          <a:ln w="48133">
            <a:solidFill>
              <a:srgbClr val="44C1FF"/>
            </a:solidFill>
          </a:ln>
        </p:spPr>
        <p:txBody>
          <a:bodyPr wrap="square" lIns="0" tIns="0" rIns="0" bIns="0" rtlCol="0"/>
          <a:lstStyle/>
          <a:p>
            <a:endParaRPr>
              <a:cs typeface="+mn-ea"/>
              <a:sym typeface="+mn-lt"/>
            </a:endParaRPr>
          </a:p>
        </p:txBody>
      </p:sp>
      <p:sp>
        <p:nvSpPr>
          <p:cNvPr id="21" name="object 21"/>
          <p:cNvSpPr/>
          <p:nvPr/>
        </p:nvSpPr>
        <p:spPr>
          <a:xfrm>
            <a:off x="8559128" y="4053979"/>
            <a:ext cx="1023619" cy="1277620"/>
          </a:xfrm>
          <a:custGeom>
            <a:avLst/>
            <a:gdLst/>
            <a:ahLst/>
            <a:cxnLst/>
            <a:rect l="l" t="t" r="r" b="b"/>
            <a:pathLst>
              <a:path w="1023620" h="1277620">
                <a:moveTo>
                  <a:pt x="968074" y="399808"/>
                </a:moveTo>
                <a:lnTo>
                  <a:pt x="531317" y="399808"/>
                </a:lnTo>
                <a:lnTo>
                  <a:pt x="572439" y="268389"/>
                </a:lnTo>
                <a:lnTo>
                  <a:pt x="662571" y="0"/>
                </a:lnTo>
                <a:lnTo>
                  <a:pt x="713168" y="125869"/>
                </a:lnTo>
                <a:lnTo>
                  <a:pt x="713168" y="244322"/>
                </a:lnTo>
                <a:lnTo>
                  <a:pt x="863396" y="281343"/>
                </a:lnTo>
                <a:lnTo>
                  <a:pt x="1018355" y="281343"/>
                </a:lnTo>
                <a:lnTo>
                  <a:pt x="1013612" y="340575"/>
                </a:lnTo>
                <a:lnTo>
                  <a:pt x="968074" y="399808"/>
                </a:lnTo>
                <a:close/>
              </a:path>
              <a:path w="1023620" h="1277620">
                <a:moveTo>
                  <a:pt x="431698" y="351688"/>
                </a:moveTo>
                <a:lnTo>
                  <a:pt x="161290" y="351688"/>
                </a:lnTo>
                <a:lnTo>
                  <a:pt x="161290" y="138823"/>
                </a:lnTo>
                <a:lnTo>
                  <a:pt x="230873" y="209156"/>
                </a:lnTo>
                <a:lnTo>
                  <a:pt x="341566" y="233222"/>
                </a:lnTo>
                <a:lnTo>
                  <a:pt x="423025" y="233222"/>
                </a:lnTo>
                <a:lnTo>
                  <a:pt x="431698" y="351688"/>
                </a:lnTo>
                <a:close/>
              </a:path>
              <a:path w="1023620" h="1277620">
                <a:moveTo>
                  <a:pt x="1018355" y="281343"/>
                </a:moveTo>
                <a:lnTo>
                  <a:pt x="863396" y="281343"/>
                </a:lnTo>
                <a:lnTo>
                  <a:pt x="932967" y="138823"/>
                </a:lnTo>
                <a:lnTo>
                  <a:pt x="1023099" y="222110"/>
                </a:lnTo>
                <a:lnTo>
                  <a:pt x="1018355" y="281343"/>
                </a:lnTo>
                <a:close/>
              </a:path>
              <a:path w="1023620" h="1277620">
                <a:moveTo>
                  <a:pt x="423025" y="233222"/>
                </a:moveTo>
                <a:lnTo>
                  <a:pt x="341566" y="233222"/>
                </a:lnTo>
                <a:lnTo>
                  <a:pt x="392163" y="149923"/>
                </a:lnTo>
                <a:lnTo>
                  <a:pt x="422211" y="222110"/>
                </a:lnTo>
                <a:lnTo>
                  <a:pt x="423025" y="233222"/>
                </a:lnTo>
                <a:close/>
              </a:path>
              <a:path w="1023620" h="1277620">
                <a:moveTo>
                  <a:pt x="925063" y="708926"/>
                </a:moveTo>
                <a:lnTo>
                  <a:pt x="161290" y="708926"/>
                </a:lnTo>
                <a:lnTo>
                  <a:pt x="71158" y="542340"/>
                </a:lnTo>
                <a:lnTo>
                  <a:pt x="50609" y="244322"/>
                </a:lnTo>
                <a:lnTo>
                  <a:pt x="101206" y="292455"/>
                </a:lnTo>
                <a:lnTo>
                  <a:pt x="161290" y="351688"/>
                </a:lnTo>
                <a:lnTo>
                  <a:pt x="431698" y="351688"/>
                </a:lnTo>
                <a:lnTo>
                  <a:pt x="531317" y="399808"/>
                </a:lnTo>
                <a:lnTo>
                  <a:pt x="968074" y="399808"/>
                </a:lnTo>
                <a:lnTo>
                  <a:pt x="913993" y="470153"/>
                </a:lnTo>
                <a:lnTo>
                  <a:pt x="1013612" y="483107"/>
                </a:lnTo>
                <a:lnTo>
                  <a:pt x="1013612" y="601573"/>
                </a:lnTo>
                <a:lnTo>
                  <a:pt x="893432" y="671906"/>
                </a:lnTo>
                <a:lnTo>
                  <a:pt x="925063" y="708926"/>
                </a:lnTo>
                <a:close/>
              </a:path>
              <a:path w="1023620" h="1277620">
                <a:moveTo>
                  <a:pt x="0" y="1134656"/>
                </a:moveTo>
                <a:lnTo>
                  <a:pt x="80645" y="1016190"/>
                </a:lnTo>
                <a:lnTo>
                  <a:pt x="290956" y="814438"/>
                </a:lnTo>
                <a:lnTo>
                  <a:pt x="120180" y="803325"/>
                </a:lnTo>
                <a:lnTo>
                  <a:pt x="39535" y="671906"/>
                </a:lnTo>
                <a:lnTo>
                  <a:pt x="161290" y="708926"/>
                </a:lnTo>
                <a:lnTo>
                  <a:pt x="925063" y="708926"/>
                </a:lnTo>
                <a:lnTo>
                  <a:pt x="944041" y="731138"/>
                </a:lnTo>
                <a:lnTo>
                  <a:pt x="993063" y="803325"/>
                </a:lnTo>
                <a:lnTo>
                  <a:pt x="902919" y="849604"/>
                </a:lnTo>
                <a:lnTo>
                  <a:pt x="722655" y="849604"/>
                </a:lnTo>
                <a:lnTo>
                  <a:pt x="842835" y="992124"/>
                </a:lnTo>
                <a:lnTo>
                  <a:pt x="849989" y="1029144"/>
                </a:lnTo>
                <a:lnTo>
                  <a:pt x="732142" y="1029144"/>
                </a:lnTo>
                <a:lnTo>
                  <a:pt x="732142" y="1040256"/>
                </a:lnTo>
                <a:lnTo>
                  <a:pt x="392163" y="1040256"/>
                </a:lnTo>
                <a:lnTo>
                  <a:pt x="281470" y="1088377"/>
                </a:lnTo>
                <a:lnTo>
                  <a:pt x="0" y="1134656"/>
                </a:lnTo>
                <a:close/>
              </a:path>
              <a:path w="1023620" h="1277620">
                <a:moveTo>
                  <a:pt x="872883" y="1147610"/>
                </a:moveTo>
                <a:lnTo>
                  <a:pt x="732142" y="1029144"/>
                </a:lnTo>
                <a:lnTo>
                  <a:pt x="849989" y="1029144"/>
                </a:lnTo>
                <a:lnTo>
                  <a:pt x="872883" y="1147610"/>
                </a:lnTo>
                <a:close/>
              </a:path>
              <a:path w="1023620" h="1277620">
                <a:moveTo>
                  <a:pt x="392163" y="1206842"/>
                </a:moveTo>
                <a:lnTo>
                  <a:pt x="392163" y="1040256"/>
                </a:lnTo>
                <a:lnTo>
                  <a:pt x="732142" y="1040256"/>
                </a:lnTo>
                <a:lnTo>
                  <a:pt x="732142" y="1099489"/>
                </a:lnTo>
                <a:lnTo>
                  <a:pt x="561365" y="1099489"/>
                </a:lnTo>
                <a:lnTo>
                  <a:pt x="552507" y="1123543"/>
                </a:lnTo>
                <a:lnTo>
                  <a:pt x="501269" y="1123543"/>
                </a:lnTo>
                <a:lnTo>
                  <a:pt x="392163" y="1206842"/>
                </a:lnTo>
                <a:close/>
              </a:path>
              <a:path w="1023620" h="1277620">
                <a:moveTo>
                  <a:pt x="732142" y="1277175"/>
                </a:moveTo>
                <a:lnTo>
                  <a:pt x="638848" y="1277175"/>
                </a:lnTo>
                <a:lnTo>
                  <a:pt x="561365" y="1099489"/>
                </a:lnTo>
                <a:lnTo>
                  <a:pt x="732142" y="1099489"/>
                </a:lnTo>
                <a:lnTo>
                  <a:pt x="732142" y="1277175"/>
                </a:lnTo>
                <a:close/>
              </a:path>
              <a:path w="1023620" h="1277620">
                <a:moveTo>
                  <a:pt x="521830" y="1206842"/>
                </a:moveTo>
                <a:lnTo>
                  <a:pt x="501269" y="1123543"/>
                </a:lnTo>
                <a:lnTo>
                  <a:pt x="552507" y="1123543"/>
                </a:lnTo>
                <a:lnTo>
                  <a:pt x="521830" y="1206842"/>
                </a:lnTo>
                <a:close/>
              </a:path>
            </a:pathLst>
          </a:custGeom>
          <a:solidFill>
            <a:srgbClr val="289EEE"/>
          </a:solidFill>
        </p:spPr>
        <p:txBody>
          <a:bodyPr wrap="square" lIns="0" tIns="0" rIns="0" bIns="0" rtlCol="0"/>
          <a:lstStyle/>
          <a:p>
            <a:endParaRPr>
              <a:cs typeface="+mn-ea"/>
              <a:sym typeface="+mn-lt"/>
            </a:endParaRPr>
          </a:p>
        </p:txBody>
      </p:sp>
      <p:sp>
        <p:nvSpPr>
          <p:cNvPr id="22" name="object 22"/>
          <p:cNvSpPr/>
          <p:nvPr/>
        </p:nvSpPr>
        <p:spPr>
          <a:xfrm>
            <a:off x="8729905" y="4429722"/>
            <a:ext cx="672465" cy="605791"/>
          </a:xfrm>
          <a:custGeom>
            <a:avLst/>
            <a:gdLst/>
            <a:ahLst/>
            <a:cxnLst/>
            <a:rect l="l" t="t" r="r" b="b"/>
            <a:pathLst>
              <a:path w="672465" h="605789">
                <a:moveTo>
                  <a:pt x="531317" y="88849"/>
                </a:moveTo>
                <a:lnTo>
                  <a:pt x="401662" y="88849"/>
                </a:lnTo>
                <a:lnTo>
                  <a:pt x="531317" y="0"/>
                </a:lnTo>
                <a:lnTo>
                  <a:pt x="531317" y="88849"/>
                </a:lnTo>
                <a:close/>
              </a:path>
              <a:path w="672465" h="605789">
                <a:moveTo>
                  <a:pt x="226335" y="153644"/>
                </a:moveTo>
                <a:lnTo>
                  <a:pt x="129667" y="153644"/>
                </a:lnTo>
                <a:lnTo>
                  <a:pt x="129667" y="11112"/>
                </a:lnTo>
                <a:lnTo>
                  <a:pt x="226335" y="153644"/>
                </a:lnTo>
                <a:close/>
              </a:path>
              <a:path w="672465" h="605789">
                <a:moveTo>
                  <a:pt x="623036" y="118465"/>
                </a:moveTo>
                <a:lnTo>
                  <a:pt x="531317" y="118465"/>
                </a:lnTo>
                <a:lnTo>
                  <a:pt x="623036" y="48132"/>
                </a:lnTo>
                <a:lnTo>
                  <a:pt x="623036" y="118465"/>
                </a:lnTo>
                <a:close/>
              </a:path>
              <a:path w="672465" h="605789">
                <a:moveTo>
                  <a:pt x="586176" y="190652"/>
                </a:moveTo>
                <a:lnTo>
                  <a:pt x="251434" y="190652"/>
                </a:lnTo>
                <a:lnTo>
                  <a:pt x="260921" y="83299"/>
                </a:lnTo>
                <a:lnTo>
                  <a:pt x="338404" y="77749"/>
                </a:lnTo>
                <a:lnTo>
                  <a:pt x="401662" y="88849"/>
                </a:lnTo>
                <a:lnTo>
                  <a:pt x="531317" y="88849"/>
                </a:lnTo>
                <a:lnTo>
                  <a:pt x="531317" y="118465"/>
                </a:lnTo>
                <a:lnTo>
                  <a:pt x="623036" y="118465"/>
                </a:lnTo>
                <a:lnTo>
                  <a:pt x="623036" y="131432"/>
                </a:lnTo>
                <a:lnTo>
                  <a:pt x="586176" y="190652"/>
                </a:lnTo>
                <a:close/>
              </a:path>
              <a:path w="672465" h="605789">
                <a:moveTo>
                  <a:pt x="120180" y="594169"/>
                </a:moveTo>
                <a:lnTo>
                  <a:pt x="221386" y="451650"/>
                </a:lnTo>
                <a:lnTo>
                  <a:pt x="0" y="333184"/>
                </a:lnTo>
                <a:lnTo>
                  <a:pt x="150228" y="285064"/>
                </a:lnTo>
                <a:lnTo>
                  <a:pt x="39535" y="131432"/>
                </a:lnTo>
                <a:lnTo>
                  <a:pt x="129667" y="153644"/>
                </a:lnTo>
                <a:lnTo>
                  <a:pt x="226335" y="153644"/>
                </a:lnTo>
                <a:lnTo>
                  <a:pt x="251434" y="190652"/>
                </a:lnTo>
                <a:lnTo>
                  <a:pt x="586176" y="190652"/>
                </a:lnTo>
                <a:lnTo>
                  <a:pt x="542391" y="260997"/>
                </a:lnTo>
                <a:lnTo>
                  <a:pt x="632527" y="260997"/>
                </a:lnTo>
                <a:lnTo>
                  <a:pt x="611974" y="309117"/>
                </a:lnTo>
                <a:lnTo>
                  <a:pt x="672058" y="355396"/>
                </a:lnTo>
                <a:lnTo>
                  <a:pt x="611974" y="379463"/>
                </a:lnTo>
                <a:lnTo>
                  <a:pt x="561467" y="427583"/>
                </a:lnTo>
                <a:lnTo>
                  <a:pt x="360540" y="427583"/>
                </a:lnTo>
                <a:lnTo>
                  <a:pt x="360540" y="473862"/>
                </a:lnTo>
                <a:lnTo>
                  <a:pt x="300456" y="473862"/>
                </a:lnTo>
                <a:lnTo>
                  <a:pt x="200825" y="581215"/>
                </a:lnTo>
                <a:lnTo>
                  <a:pt x="120180" y="594169"/>
                </a:lnTo>
                <a:close/>
              </a:path>
              <a:path w="672465" h="605789">
                <a:moveTo>
                  <a:pt x="632527" y="260997"/>
                </a:moveTo>
                <a:lnTo>
                  <a:pt x="542391" y="260997"/>
                </a:lnTo>
                <a:lnTo>
                  <a:pt x="662571" y="190652"/>
                </a:lnTo>
                <a:lnTo>
                  <a:pt x="632527" y="260997"/>
                </a:lnTo>
                <a:close/>
              </a:path>
              <a:path w="672465" h="605789">
                <a:moveTo>
                  <a:pt x="521830" y="594169"/>
                </a:moveTo>
                <a:lnTo>
                  <a:pt x="431698" y="557148"/>
                </a:lnTo>
                <a:lnTo>
                  <a:pt x="360540" y="427583"/>
                </a:lnTo>
                <a:lnTo>
                  <a:pt x="561467" y="427583"/>
                </a:lnTo>
                <a:lnTo>
                  <a:pt x="543979" y="444245"/>
                </a:lnTo>
                <a:lnTo>
                  <a:pt x="482307" y="473862"/>
                </a:lnTo>
                <a:lnTo>
                  <a:pt x="521830" y="594169"/>
                </a:lnTo>
                <a:close/>
              </a:path>
              <a:path w="672465" h="605789">
                <a:moveTo>
                  <a:pt x="300456" y="605281"/>
                </a:moveTo>
                <a:lnTo>
                  <a:pt x="300456" y="473862"/>
                </a:lnTo>
                <a:lnTo>
                  <a:pt x="360540" y="473862"/>
                </a:lnTo>
                <a:lnTo>
                  <a:pt x="360540" y="546049"/>
                </a:lnTo>
                <a:lnTo>
                  <a:pt x="300456" y="605281"/>
                </a:lnTo>
                <a:close/>
              </a:path>
            </a:pathLst>
          </a:custGeom>
          <a:solidFill>
            <a:srgbClr val="44C1FF"/>
          </a:solidFill>
        </p:spPr>
        <p:txBody>
          <a:bodyPr wrap="square" lIns="0" tIns="0" rIns="0" bIns="0" rtlCol="0"/>
          <a:lstStyle/>
          <a:p>
            <a:endParaRPr>
              <a:cs typeface="+mn-ea"/>
              <a:sym typeface="+mn-lt"/>
            </a:endParaRPr>
          </a:p>
        </p:txBody>
      </p:sp>
      <p:sp>
        <p:nvSpPr>
          <p:cNvPr id="23" name="object 23"/>
          <p:cNvSpPr/>
          <p:nvPr/>
        </p:nvSpPr>
        <p:spPr>
          <a:xfrm>
            <a:off x="9193225" y="4470451"/>
            <a:ext cx="596265" cy="444500"/>
          </a:xfrm>
          <a:custGeom>
            <a:avLst/>
            <a:gdLst/>
            <a:ahLst/>
            <a:cxnLst/>
            <a:rect l="l" t="t" r="r" b="b"/>
            <a:pathLst>
              <a:path w="596265" h="444500">
                <a:moveTo>
                  <a:pt x="31635" y="444233"/>
                </a:moveTo>
                <a:lnTo>
                  <a:pt x="0" y="434987"/>
                </a:lnTo>
                <a:lnTo>
                  <a:pt x="524992" y="0"/>
                </a:lnTo>
                <a:lnTo>
                  <a:pt x="596150" y="74040"/>
                </a:lnTo>
                <a:lnTo>
                  <a:pt x="584294" y="101803"/>
                </a:lnTo>
                <a:lnTo>
                  <a:pt x="493369" y="101803"/>
                </a:lnTo>
                <a:lnTo>
                  <a:pt x="31635" y="444233"/>
                </a:lnTo>
                <a:close/>
              </a:path>
              <a:path w="596265" h="444500">
                <a:moveTo>
                  <a:pt x="556628" y="166585"/>
                </a:moveTo>
                <a:lnTo>
                  <a:pt x="493369" y="101803"/>
                </a:lnTo>
                <a:lnTo>
                  <a:pt x="584294" y="101803"/>
                </a:lnTo>
                <a:lnTo>
                  <a:pt x="556628" y="166585"/>
                </a:lnTo>
                <a:close/>
              </a:path>
            </a:pathLst>
          </a:custGeom>
          <a:solidFill>
            <a:srgbClr val="000015"/>
          </a:solidFill>
        </p:spPr>
        <p:txBody>
          <a:bodyPr wrap="square" lIns="0" tIns="0" rIns="0" bIns="0" rtlCol="0"/>
          <a:lstStyle/>
          <a:p>
            <a:endParaRPr>
              <a:cs typeface="+mn-ea"/>
              <a:sym typeface="+mn-lt"/>
            </a:endParaRPr>
          </a:p>
        </p:txBody>
      </p:sp>
      <p:sp>
        <p:nvSpPr>
          <p:cNvPr id="24" name="object 24"/>
          <p:cNvSpPr/>
          <p:nvPr/>
        </p:nvSpPr>
        <p:spPr>
          <a:xfrm>
            <a:off x="8925992" y="4535233"/>
            <a:ext cx="376555" cy="436880"/>
          </a:xfrm>
          <a:custGeom>
            <a:avLst/>
            <a:gdLst/>
            <a:ahLst/>
            <a:cxnLst/>
            <a:rect l="l" t="t" r="r" b="b"/>
            <a:pathLst>
              <a:path w="376554" h="436879">
                <a:moveTo>
                  <a:pt x="251421" y="196202"/>
                </a:moveTo>
                <a:lnTo>
                  <a:pt x="77482" y="196202"/>
                </a:lnTo>
                <a:lnTo>
                  <a:pt x="77482" y="85140"/>
                </a:lnTo>
                <a:lnTo>
                  <a:pt x="93294" y="0"/>
                </a:lnTo>
                <a:lnTo>
                  <a:pt x="132829" y="103657"/>
                </a:lnTo>
                <a:lnTo>
                  <a:pt x="180263" y="103657"/>
                </a:lnTo>
                <a:lnTo>
                  <a:pt x="180263" y="122161"/>
                </a:lnTo>
                <a:lnTo>
                  <a:pt x="251421" y="122161"/>
                </a:lnTo>
                <a:lnTo>
                  <a:pt x="251421" y="196202"/>
                </a:lnTo>
                <a:close/>
              </a:path>
              <a:path w="376554" h="436879">
                <a:moveTo>
                  <a:pt x="180263" y="103657"/>
                </a:moveTo>
                <a:lnTo>
                  <a:pt x="132829" y="103657"/>
                </a:lnTo>
                <a:lnTo>
                  <a:pt x="180263" y="18516"/>
                </a:lnTo>
                <a:lnTo>
                  <a:pt x="180263" y="103657"/>
                </a:lnTo>
                <a:close/>
              </a:path>
              <a:path w="376554" h="436879">
                <a:moveTo>
                  <a:pt x="251421" y="122161"/>
                </a:moveTo>
                <a:lnTo>
                  <a:pt x="180263" y="122161"/>
                </a:lnTo>
                <a:lnTo>
                  <a:pt x="265658" y="48132"/>
                </a:lnTo>
                <a:lnTo>
                  <a:pt x="352628" y="38874"/>
                </a:lnTo>
                <a:lnTo>
                  <a:pt x="251421" y="112915"/>
                </a:lnTo>
                <a:lnTo>
                  <a:pt x="251421" y="122161"/>
                </a:lnTo>
                <a:close/>
              </a:path>
              <a:path w="376554" h="436879">
                <a:moveTo>
                  <a:pt x="329900" y="214718"/>
                </a:moveTo>
                <a:lnTo>
                  <a:pt x="251421" y="214718"/>
                </a:lnTo>
                <a:lnTo>
                  <a:pt x="344728" y="168440"/>
                </a:lnTo>
                <a:lnTo>
                  <a:pt x="329900" y="214718"/>
                </a:lnTo>
                <a:close/>
              </a:path>
              <a:path w="376554" h="436879">
                <a:moveTo>
                  <a:pt x="39535" y="390563"/>
                </a:moveTo>
                <a:lnTo>
                  <a:pt x="69570" y="270243"/>
                </a:lnTo>
                <a:lnTo>
                  <a:pt x="0" y="177698"/>
                </a:lnTo>
                <a:lnTo>
                  <a:pt x="77482" y="196202"/>
                </a:lnTo>
                <a:lnTo>
                  <a:pt x="251421" y="196202"/>
                </a:lnTo>
                <a:lnTo>
                  <a:pt x="251421" y="214718"/>
                </a:lnTo>
                <a:lnTo>
                  <a:pt x="329900" y="214718"/>
                </a:lnTo>
                <a:lnTo>
                  <a:pt x="321005" y="242481"/>
                </a:lnTo>
                <a:lnTo>
                  <a:pt x="376351" y="251739"/>
                </a:lnTo>
                <a:lnTo>
                  <a:pt x="328927" y="270243"/>
                </a:lnTo>
                <a:lnTo>
                  <a:pt x="180263" y="270243"/>
                </a:lnTo>
                <a:lnTo>
                  <a:pt x="117017" y="362800"/>
                </a:lnTo>
                <a:lnTo>
                  <a:pt x="39535" y="390563"/>
                </a:lnTo>
                <a:close/>
              </a:path>
              <a:path w="376554" h="436879">
                <a:moveTo>
                  <a:pt x="251421" y="409066"/>
                </a:moveTo>
                <a:lnTo>
                  <a:pt x="180263" y="353542"/>
                </a:lnTo>
                <a:lnTo>
                  <a:pt x="180263" y="270243"/>
                </a:lnTo>
                <a:lnTo>
                  <a:pt x="328927" y="270243"/>
                </a:lnTo>
                <a:lnTo>
                  <a:pt x="281470" y="288759"/>
                </a:lnTo>
                <a:lnTo>
                  <a:pt x="317052" y="362800"/>
                </a:lnTo>
                <a:lnTo>
                  <a:pt x="251421" y="362800"/>
                </a:lnTo>
                <a:lnTo>
                  <a:pt x="251421" y="409066"/>
                </a:lnTo>
                <a:close/>
              </a:path>
              <a:path w="376554" h="436879">
                <a:moveTo>
                  <a:pt x="352628" y="436829"/>
                </a:moveTo>
                <a:lnTo>
                  <a:pt x="251421" y="362800"/>
                </a:lnTo>
                <a:lnTo>
                  <a:pt x="317052" y="362800"/>
                </a:lnTo>
                <a:lnTo>
                  <a:pt x="352628" y="436829"/>
                </a:lnTo>
                <a:close/>
              </a:path>
            </a:pathLst>
          </a:custGeom>
          <a:solidFill>
            <a:srgbClr val="99FFFF"/>
          </a:solidFill>
        </p:spPr>
        <p:txBody>
          <a:bodyPr wrap="square" lIns="0" tIns="0" rIns="0" bIns="0" rtlCol="0"/>
          <a:lstStyle/>
          <a:p>
            <a:endParaRPr>
              <a:cs typeface="+mn-ea"/>
              <a:sym typeface="+mn-lt"/>
            </a:endParaRPr>
          </a:p>
        </p:txBody>
      </p:sp>
      <p:sp>
        <p:nvSpPr>
          <p:cNvPr id="25" name="object 25"/>
          <p:cNvSpPr/>
          <p:nvPr/>
        </p:nvSpPr>
        <p:spPr>
          <a:xfrm>
            <a:off x="10708119" y="4890631"/>
            <a:ext cx="836931" cy="90805"/>
          </a:xfrm>
          <a:custGeom>
            <a:avLst/>
            <a:gdLst/>
            <a:ahLst/>
            <a:cxnLst/>
            <a:rect l="l" t="t" r="r" b="b"/>
            <a:pathLst>
              <a:path w="836929" h="90804">
                <a:moveTo>
                  <a:pt x="0" y="0"/>
                </a:moveTo>
                <a:lnTo>
                  <a:pt x="836510" y="0"/>
                </a:lnTo>
                <a:lnTo>
                  <a:pt x="836510" y="90703"/>
                </a:lnTo>
                <a:lnTo>
                  <a:pt x="0" y="90703"/>
                </a:lnTo>
                <a:lnTo>
                  <a:pt x="0" y="0"/>
                </a:lnTo>
                <a:close/>
              </a:path>
            </a:pathLst>
          </a:custGeom>
          <a:solidFill>
            <a:srgbClr val="0679B9"/>
          </a:solidFill>
        </p:spPr>
        <p:txBody>
          <a:bodyPr wrap="square" lIns="0" tIns="0" rIns="0" bIns="0" rtlCol="0"/>
          <a:lstStyle/>
          <a:p>
            <a:endParaRPr>
              <a:cs typeface="+mn-ea"/>
              <a:sym typeface="+mn-lt"/>
            </a:endParaRPr>
          </a:p>
        </p:txBody>
      </p:sp>
      <p:sp>
        <p:nvSpPr>
          <p:cNvPr id="26" name="object 26"/>
          <p:cNvSpPr/>
          <p:nvPr/>
        </p:nvSpPr>
        <p:spPr>
          <a:xfrm>
            <a:off x="8397838" y="4886922"/>
            <a:ext cx="251460" cy="98425"/>
          </a:xfrm>
          <a:custGeom>
            <a:avLst/>
            <a:gdLst/>
            <a:ahLst/>
            <a:cxnLst/>
            <a:rect l="l" t="t" r="r" b="b"/>
            <a:pathLst>
              <a:path w="251459" h="98425">
                <a:moveTo>
                  <a:pt x="0" y="0"/>
                </a:moveTo>
                <a:lnTo>
                  <a:pt x="251421" y="0"/>
                </a:lnTo>
                <a:lnTo>
                  <a:pt x="251421" y="98107"/>
                </a:lnTo>
                <a:lnTo>
                  <a:pt x="0" y="98107"/>
                </a:lnTo>
                <a:lnTo>
                  <a:pt x="0" y="0"/>
                </a:lnTo>
                <a:close/>
              </a:path>
            </a:pathLst>
          </a:custGeom>
          <a:solidFill>
            <a:srgbClr val="0679B9"/>
          </a:solidFill>
        </p:spPr>
        <p:txBody>
          <a:bodyPr wrap="square" lIns="0" tIns="0" rIns="0" bIns="0" rtlCol="0"/>
          <a:lstStyle/>
          <a:p>
            <a:endParaRPr>
              <a:cs typeface="+mn-ea"/>
              <a:sym typeface="+mn-lt"/>
            </a:endParaRPr>
          </a:p>
        </p:txBody>
      </p:sp>
      <p:sp>
        <p:nvSpPr>
          <p:cNvPr id="27" name="object 27"/>
          <p:cNvSpPr/>
          <p:nvPr/>
        </p:nvSpPr>
        <p:spPr>
          <a:xfrm>
            <a:off x="9061189" y="3839260"/>
            <a:ext cx="0" cy="574040"/>
          </a:xfrm>
          <a:custGeom>
            <a:avLst/>
            <a:gdLst/>
            <a:ahLst/>
            <a:cxnLst/>
            <a:rect l="l" t="t" r="r" b="b"/>
            <a:pathLst>
              <a:path h="574039">
                <a:moveTo>
                  <a:pt x="0" y="0"/>
                </a:moveTo>
                <a:lnTo>
                  <a:pt x="0" y="573811"/>
                </a:lnTo>
              </a:path>
            </a:pathLst>
          </a:custGeom>
          <a:ln w="20561">
            <a:solidFill>
              <a:srgbClr val="44C1FF"/>
            </a:solidFill>
          </a:ln>
        </p:spPr>
        <p:txBody>
          <a:bodyPr wrap="square" lIns="0" tIns="0" rIns="0" bIns="0" rtlCol="0"/>
          <a:lstStyle/>
          <a:p>
            <a:endParaRPr>
              <a:cs typeface="+mn-ea"/>
              <a:sym typeface="+mn-lt"/>
            </a:endParaRPr>
          </a:p>
        </p:txBody>
      </p:sp>
      <p:sp>
        <p:nvSpPr>
          <p:cNvPr id="28" name="object 28"/>
          <p:cNvSpPr/>
          <p:nvPr/>
        </p:nvSpPr>
        <p:spPr>
          <a:xfrm>
            <a:off x="9273883" y="3707841"/>
            <a:ext cx="213995" cy="670560"/>
          </a:xfrm>
          <a:custGeom>
            <a:avLst/>
            <a:gdLst/>
            <a:ahLst/>
            <a:cxnLst/>
            <a:rect l="l" t="t" r="r" b="b"/>
            <a:pathLst>
              <a:path w="213995" h="670560">
                <a:moveTo>
                  <a:pt x="0" y="670064"/>
                </a:moveTo>
                <a:lnTo>
                  <a:pt x="213474" y="0"/>
                </a:lnTo>
                <a:lnTo>
                  <a:pt x="172351" y="192506"/>
                </a:lnTo>
                <a:lnTo>
                  <a:pt x="61671" y="573811"/>
                </a:lnTo>
                <a:lnTo>
                  <a:pt x="0" y="670064"/>
                </a:lnTo>
                <a:close/>
              </a:path>
            </a:pathLst>
          </a:custGeom>
          <a:solidFill>
            <a:srgbClr val="44C1FF"/>
          </a:solidFill>
        </p:spPr>
        <p:txBody>
          <a:bodyPr wrap="square" lIns="0" tIns="0" rIns="0" bIns="0" rtlCol="0"/>
          <a:lstStyle/>
          <a:p>
            <a:endParaRPr>
              <a:cs typeface="+mn-ea"/>
              <a:sym typeface="+mn-lt"/>
            </a:endParaRPr>
          </a:p>
        </p:txBody>
      </p:sp>
      <p:sp>
        <p:nvSpPr>
          <p:cNvPr id="29" name="object 29"/>
          <p:cNvSpPr/>
          <p:nvPr/>
        </p:nvSpPr>
        <p:spPr>
          <a:xfrm>
            <a:off x="8552802" y="4116909"/>
            <a:ext cx="275591" cy="285115"/>
          </a:xfrm>
          <a:custGeom>
            <a:avLst/>
            <a:gdLst/>
            <a:ahLst/>
            <a:cxnLst/>
            <a:rect l="l" t="t" r="r" b="b"/>
            <a:pathLst>
              <a:path w="275590" h="285114">
                <a:moveTo>
                  <a:pt x="275145" y="285051"/>
                </a:moveTo>
                <a:lnTo>
                  <a:pt x="192925" y="236931"/>
                </a:lnTo>
                <a:lnTo>
                  <a:pt x="41109" y="55537"/>
                </a:lnTo>
                <a:lnTo>
                  <a:pt x="0" y="0"/>
                </a:lnTo>
                <a:lnTo>
                  <a:pt x="275145" y="285051"/>
                </a:lnTo>
                <a:close/>
              </a:path>
            </a:pathLst>
          </a:custGeom>
          <a:solidFill>
            <a:srgbClr val="44C1FF"/>
          </a:solidFill>
        </p:spPr>
        <p:txBody>
          <a:bodyPr wrap="square" lIns="0" tIns="0" rIns="0" bIns="0" rtlCol="0"/>
          <a:lstStyle/>
          <a:p>
            <a:endParaRPr>
              <a:cs typeface="+mn-ea"/>
              <a:sym typeface="+mn-lt"/>
            </a:endParaRPr>
          </a:p>
        </p:txBody>
      </p:sp>
      <p:sp>
        <p:nvSpPr>
          <p:cNvPr id="30" name="object 30"/>
          <p:cNvSpPr/>
          <p:nvPr/>
        </p:nvSpPr>
        <p:spPr>
          <a:xfrm>
            <a:off x="9427262" y="4833240"/>
            <a:ext cx="487045" cy="264795"/>
          </a:xfrm>
          <a:custGeom>
            <a:avLst/>
            <a:gdLst/>
            <a:ahLst/>
            <a:cxnLst/>
            <a:rect l="l" t="t" r="r" b="b"/>
            <a:pathLst>
              <a:path w="487045" h="264795">
                <a:moveTo>
                  <a:pt x="487045" y="264693"/>
                </a:moveTo>
                <a:lnTo>
                  <a:pt x="341566" y="192506"/>
                </a:lnTo>
                <a:lnTo>
                  <a:pt x="36372" y="44424"/>
                </a:lnTo>
                <a:lnTo>
                  <a:pt x="0" y="0"/>
                </a:lnTo>
                <a:lnTo>
                  <a:pt x="487045" y="264693"/>
                </a:lnTo>
                <a:close/>
              </a:path>
            </a:pathLst>
          </a:custGeom>
          <a:solidFill>
            <a:srgbClr val="86F7F7"/>
          </a:solidFill>
        </p:spPr>
        <p:txBody>
          <a:bodyPr wrap="square" lIns="0" tIns="0" rIns="0" bIns="0" rtlCol="0"/>
          <a:lstStyle/>
          <a:p>
            <a:endParaRPr>
              <a:cs typeface="+mn-ea"/>
              <a:sym typeface="+mn-lt"/>
            </a:endParaRPr>
          </a:p>
        </p:txBody>
      </p:sp>
      <p:sp>
        <p:nvSpPr>
          <p:cNvPr id="31" name="object 31"/>
          <p:cNvSpPr/>
          <p:nvPr/>
        </p:nvSpPr>
        <p:spPr>
          <a:xfrm>
            <a:off x="8635035" y="3563467"/>
            <a:ext cx="202565" cy="553720"/>
          </a:xfrm>
          <a:custGeom>
            <a:avLst/>
            <a:gdLst/>
            <a:ahLst/>
            <a:cxnLst/>
            <a:rect l="l" t="t" r="r" b="b"/>
            <a:pathLst>
              <a:path w="202565" h="553720">
                <a:moveTo>
                  <a:pt x="202399" y="553440"/>
                </a:moveTo>
                <a:lnTo>
                  <a:pt x="110693" y="336880"/>
                </a:lnTo>
                <a:lnTo>
                  <a:pt x="0" y="0"/>
                </a:lnTo>
                <a:lnTo>
                  <a:pt x="39535" y="120307"/>
                </a:lnTo>
                <a:lnTo>
                  <a:pt x="101206" y="205460"/>
                </a:lnTo>
                <a:lnTo>
                  <a:pt x="202399" y="553440"/>
                </a:lnTo>
                <a:close/>
              </a:path>
            </a:pathLst>
          </a:custGeom>
          <a:solidFill>
            <a:srgbClr val="44C1FF"/>
          </a:solidFill>
        </p:spPr>
        <p:txBody>
          <a:bodyPr wrap="square" lIns="0" tIns="0" rIns="0" bIns="0" rtlCol="0"/>
          <a:lstStyle/>
          <a:p>
            <a:endParaRPr>
              <a:cs typeface="+mn-ea"/>
              <a:sym typeface="+mn-lt"/>
            </a:endParaRPr>
          </a:p>
        </p:txBody>
      </p:sp>
      <p:sp>
        <p:nvSpPr>
          <p:cNvPr id="32" name="object 32"/>
          <p:cNvSpPr/>
          <p:nvPr/>
        </p:nvSpPr>
        <p:spPr>
          <a:xfrm>
            <a:off x="9384565" y="3648609"/>
            <a:ext cx="52705" cy="63500"/>
          </a:xfrm>
          <a:custGeom>
            <a:avLst/>
            <a:gdLst/>
            <a:ahLst/>
            <a:cxnLst/>
            <a:rect l="l" t="t" r="r" b="b"/>
            <a:pathLst>
              <a:path w="52704" h="63500">
                <a:moveTo>
                  <a:pt x="52184" y="62928"/>
                </a:moveTo>
                <a:lnTo>
                  <a:pt x="0" y="62928"/>
                </a:lnTo>
                <a:lnTo>
                  <a:pt x="17399" y="0"/>
                </a:lnTo>
                <a:lnTo>
                  <a:pt x="52184" y="62928"/>
                </a:lnTo>
                <a:close/>
              </a:path>
            </a:pathLst>
          </a:custGeom>
          <a:solidFill>
            <a:srgbClr val="86F7F7"/>
          </a:solidFill>
        </p:spPr>
        <p:txBody>
          <a:bodyPr wrap="square" lIns="0" tIns="0" rIns="0" bIns="0" rtlCol="0"/>
          <a:lstStyle/>
          <a:p>
            <a:endParaRPr>
              <a:cs typeface="+mn-ea"/>
              <a:sym typeface="+mn-lt"/>
            </a:endParaRPr>
          </a:p>
        </p:txBody>
      </p:sp>
      <p:sp>
        <p:nvSpPr>
          <p:cNvPr id="33" name="object 33"/>
          <p:cNvSpPr/>
          <p:nvPr/>
        </p:nvSpPr>
        <p:spPr>
          <a:xfrm>
            <a:off x="9560091" y="4098404"/>
            <a:ext cx="55880" cy="59691"/>
          </a:xfrm>
          <a:custGeom>
            <a:avLst/>
            <a:gdLst/>
            <a:ahLst/>
            <a:cxnLst/>
            <a:rect l="l" t="t" r="r" b="b"/>
            <a:pathLst>
              <a:path w="55879" h="59689">
                <a:moveTo>
                  <a:pt x="55346" y="59232"/>
                </a:moveTo>
                <a:lnTo>
                  <a:pt x="0" y="59232"/>
                </a:lnTo>
                <a:lnTo>
                  <a:pt x="0" y="0"/>
                </a:lnTo>
                <a:lnTo>
                  <a:pt x="55346" y="59232"/>
                </a:lnTo>
                <a:close/>
              </a:path>
            </a:pathLst>
          </a:custGeom>
          <a:solidFill>
            <a:srgbClr val="86F7F7"/>
          </a:solidFill>
        </p:spPr>
        <p:txBody>
          <a:bodyPr wrap="square" lIns="0" tIns="0" rIns="0" bIns="0" rtlCol="0"/>
          <a:lstStyle/>
          <a:p>
            <a:endParaRPr>
              <a:cs typeface="+mn-ea"/>
              <a:sym typeface="+mn-lt"/>
            </a:endParaRPr>
          </a:p>
        </p:txBody>
      </p:sp>
      <p:sp>
        <p:nvSpPr>
          <p:cNvPr id="34" name="object 34"/>
          <p:cNvSpPr/>
          <p:nvPr/>
        </p:nvSpPr>
        <p:spPr>
          <a:xfrm>
            <a:off x="8690382" y="3259901"/>
            <a:ext cx="59055" cy="130175"/>
          </a:xfrm>
          <a:custGeom>
            <a:avLst/>
            <a:gdLst/>
            <a:ahLst/>
            <a:cxnLst/>
            <a:rect l="l" t="t" r="r" b="b"/>
            <a:pathLst>
              <a:path w="59054" h="130175">
                <a:moveTo>
                  <a:pt x="0" y="129565"/>
                </a:moveTo>
                <a:lnTo>
                  <a:pt x="25298" y="0"/>
                </a:lnTo>
                <a:lnTo>
                  <a:pt x="58508" y="83299"/>
                </a:lnTo>
                <a:lnTo>
                  <a:pt x="0" y="129565"/>
                </a:lnTo>
                <a:close/>
              </a:path>
            </a:pathLst>
          </a:custGeom>
          <a:solidFill>
            <a:srgbClr val="86F7F7"/>
          </a:solidFill>
        </p:spPr>
        <p:txBody>
          <a:bodyPr wrap="square" lIns="0" tIns="0" rIns="0" bIns="0" rtlCol="0"/>
          <a:lstStyle/>
          <a:p>
            <a:endParaRPr>
              <a:cs typeface="+mn-ea"/>
              <a:sym typeface="+mn-lt"/>
            </a:endParaRPr>
          </a:p>
        </p:txBody>
      </p:sp>
      <p:sp>
        <p:nvSpPr>
          <p:cNvPr id="35" name="object 35"/>
          <p:cNvSpPr/>
          <p:nvPr/>
        </p:nvSpPr>
        <p:spPr>
          <a:xfrm>
            <a:off x="8908592" y="3792983"/>
            <a:ext cx="40005" cy="76200"/>
          </a:xfrm>
          <a:custGeom>
            <a:avLst/>
            <a:gdLst/>
            <a:ahLst/>
            <a:cxnLst/>
            <a:rect l="l" t="t" r="r" b="b"/>
            <a:pathLst>
              <a:path w="40004" h="76200">
                <a:moveTo>
                  <a:pt x="39535" y="75895"/>
                </a:moveTo>
                <a:lnTo>
                  <a:pt x="0" y="68491"/>
                </a:lnTo>
                <a:lnTo>
                  <a:pt x="7912" y="0"/>
                </a:lnTo>
                <a:lnTo>
                  <a:pt x="39535" y="75895"/>
                </a:lnTo>
                <a:close/>
              </a:path>
            </a:pathLst>
          </a:custGeom>
          <a:solidFill>
            <a:srgbClr val="86F7F7"/>
          </a:solidFill>
        </p:spPr>
        <p:txBody>
          <a:bodyPr wrap="square" lIns="0" tIns="0" rIns="0" bIns="0" rtlCol="0"/>
          <a:lstStyle/>
          <a:p>
            <a:endParaRPr>
              <a:cs typeface="+mn-ea"/>
              <a:sym typeface="+mn-lt"/>
            </a:endParaRPr>
          </a:p>
        </p:txBody>
      </p:sp>
      <p:sp>
        <p:nvSpPr>
          <p:cNvPr id="36" name="object 36"/>
          <p:cNvSpPr/>
          <p:nvPr/>
        </p:nvSpPr>
        <p:spPr>
          <a:xfrm>
            <a:off x="8457920" y="3937369"/>
            <a:ext cx="65405" cy="92711"/>
          </a:xfrm>
          <a:custGeom>
            <a:avLst/>
            <a:gdLst/>
            <a:ahLst/>
            <a:cxnLst/>
            <a:rect l="l" t="t" r="r" b="b"/>
            <a:pathLst>
              <a:path w="65404" h="92710">
                <a:moveTo>
                  <a:pt x="6337" y="92544"/>
                </a:moveTo>
                <a:lnTo>
                  <a:pt x="0" y="0"/>
                </a:lnTo>
                <a:lnTo>
                  <a:pt x="64833" y="0"/>
                </a:lnTo>
                <a:lnTo>
                  <a:pt x="6337" y="92544"/>
                </a:lnTo>
                <a:close/>
              </a:path>
            </a:pathLst>
          </a:custGeom>
          <a:solidFill>
            <a:srgbClr val="86F7F7"/>
          </a:solidFill>
        </p:spPr>
        <p:txBody>
          <a:bodyPr wrap="square" lIns="0" tIns="0" rIns="0" bIns="0" rtlCol="0"/>
          <a:lstStyle/>
          <a:p>
            <a:endParaRPr>
              <a:cs typeface="+mn-ea"/>
              <a:sym typeface="+mn-lt"/>
            </a:endParaRPr>
          </a:p>
        </p:txBody>
      </p:sp>
      <p:sp>
        <p:nvSpPr>
          <p:cNvPr id="37" name="object 37"/>
          <p:cNvSpPr/>
          <p:nvPr/>
        </p:nvSpPr>
        <p:spPr>
          <a:xfrm>
            <a:off x="9800451" y="5162716"/>
            <a:ext cx="68580" cy="66675"/>
          </a:xfrm>
          <a:custGeom>
            <a:avLst/>
            <a:gdLst/>
            <a:ahLst/>
            <a:cxnLst/>
            <a:rect l="l" t="t" r="r" b="b"/>
            <a:pathLst>
              <a:path w="68579" h="66675">
                <a:moveTo>
                  <a:pt x="67995" y="66636"/>
                </a:moveTo>
                <a:lnTo>
                  <a:pt x="0" y="66636"/>
                </a:lnTo>
                <a:lnTo>
                  <a:pt x="0" y="0"/>
                </a:lnTo>
                <a:lnTo>
                  <a:pt x="67995" y="66636"/>
                </a:lnTo>
                <a:close/>
              </a:path>
            </a:pathLst>
          </a:custGeom>
          <a:solidFill>
            <a:srgbClr val="86F7F7"/>
          </a:solidFill>
        </p:spPr>
        <p:txBody>
          <a:bodyPr wrap="square" lIns="0" tIns="0" rIns="0" bIns="0" rtlCol="0"/>
          <a:lstStyle/>
          <a:p>
            <a:endParaRPr>
              <a:cs typeface="+mn-ea"/>
              <a:sym typeface="+mn-lt"/>
            </a:endParaRPr>
          </a:p>
        </p:txBody>
      </p:sp>
      <p:sp>
        <p:nvSpPr>
          <p:cNvPr id="38" name="object 38"/>
          <p:cNvSpPr/>
          <p:nvPr/>
        </p:nvSpPr>
        <p:spPr>
          <a:xfrm>
            <a:off x="9384564" y="5295990"/>
            <a:ext cx="66675" cy="94615"/>
          </a:xfrm>
          <a:custGeom>
            <a:avLst/>
            <a:gdLst/>
            <a:ahLst/>
            <a:cxnLst/>
            <a:rect l="l" t="t" r="r" b="b"/>
            <a:pathLst>
              <a:path w="66675" h="94614">
                <a:moveTo>
                  <a:pt x="66421" y="94399"/>
                </a:moveTo>
                <a:lnTo>
                  <a:pt x="0" y="94399"/>
                </a:lnTo>
                <a:lnTo>
                  <a:pt x="0" y="0"/>
                </a:lnTo>
                <a:lnTo>
                  <a:pt x="66421" y="94399"/>
                </a:lnTo>
                <a:close/>
              </a:path>
            </a:pathLst>
          </a:custGeom>
          <a:solidFill>
            <a:srgbClr val="44C1FF"/>
          </a:solidFill>
        </p:spPr>
        <p:txBody>
          <a:bodyPr wrap="square" lIns="0" tIns="0" rIns="0" bIns="0" rtlCol="0"/>
          <a:lstStyle/>
          <a:p>
            <a:endParaRPr>
              <a:cs typeface="+mn-ea"/>
              <a:sym typeface="+mn-lt"/>
            </a:endParaRPr>
          </a:p>
        </p:txBody>
      </p:sp>
      <p:sp>
        <p:nvSpPr>
          <p:cNvPr id="39" name="object 39"/>
          <p:cNvSpPr/>
          <p:nvPr/>
        </p:nvSpPr>
        <p:spPr>
          <a:xfrm>
            <a:off x="10312793" y="3385770"/>
            <a:ext cx="146051" cy="405765"/>
          </a:xfrm>
          <a:custGeom>
            <a:avLst/>
            <a:gdLst/>
            <a:ahLst/>
            <a:cxnLst/>
            <a:rect l="l" t="t" r="r" b="b"/>
            <a:pathLst>
              <a:path w="146050" h="405764">
                <a:moveTo>
                  <a:pt x="145478" y="405371"/>
                </a:moveTo>
                <a:lnTo>
                  <a:pt x="99618" y="405371"/>
                </a:lnTo>
                <a:lnTo>
                  <a:pt x="99618" y="366496"/>
                </a:lnTo>
                <a:lnTo>
                  <a:pt x="79057" y="347979"/>
                </a:lnTo>
                <a:lnTo>
                  <a:pt x="49022" y="249885"/>
                </a:lnTo>
                <a:lnTo>
                  <a:pt x="49022" y="185102"/>
                </a:lnTo>
                <a:lnTo>
                  <a:pt x="12649" y="111061"/>
                </a:lnTo>
                <a:lnTo>
                  <a:pt x="0" y="0"/>
                </a:lnTo>
                <a:lnTo>
                  <a:pt x="20548" y="62928"/>
                </a:lnTo>
                <a:lnTo>
                  <a:pt x="37947" y="122161"/>
                </a:lnTo>
                <a:lnTo>
                  <a:pt x="91706" y="190652"/>
                </a:lnTo>
                <a:lnTo>
                  <a:pt x="86969" y="259143"/>
                </a:lnTo>
                <a:lnTo>
                  <a:pt x="124917" y="333171"/>
                </a:lnTo>
                <a:lnTo>
                  <a:pt x="145478" y="405371"/>
                </a:lnTo>
                <a:close/>
              </a:path>
            </a:pathLst>
          </a:custGeom>
          <a:solidFill>
            <a:srgbClr val="66ACD2"/>
          </a:solidFill>
        </p:spPr>
        <p:txBody>
          <a:bodyPr wrap="square" lIns="0" tIns="0" rIns="0" bIns="0" rtlCol="0"/>
          <a:lstStyle/>
          <a:p>
            <a:endParaRPr>
              <a:cs typeface="+mn-ea"/>
              <a:sym typeface="+mn-lt"/>
            </a:endParaRPr>
          </a:p>
        </p:txBody>
      </p:sp>
      <p:sp>
        <p:nvSpPr>
          <p:cNvPr id="40" name="object 40"/>
          <p:cNvSpPr txBox="1"/>
          <p:nvPr/>
        </p:nvSpPr>
        <p:spPr>
          <a:xfrm>
            <a:off x="3999866" y="1560830"/>
            <a:ext cx="3713479" cy="4838505"/>
          </a:xfrm>
          <a:prstGeom prst="rect">
            <a:avLst/>
          </a:prstGeom>
        </p:spPr>
        <p:txBody>
          <a:bodyPr vert="horz" wrap="square" lIns="0" tIns="11431" rIns="0" bIns="0" rtlCol="0">
            <a:spAutoFit/>
          </a:bodyPr>
          <a:lstStyle/>
          <a:p>
            <a:pPr marL="12700">
              <a:spcBef>
                <a:spcPts val="90"/>
              </a:spcBef>
            </a:pPr>
            <a:r>
              <a:rPr sz="2650" b="1" spc="-11" dirty="0">
                <a:solidFill>
                  <a:srgbClr val="EA542B"/>
                </a:solidFill>
                <a:cs typeface="+mn-ea"/>
                <a:sym typeface="+mn-lt"/>
              </a:rPr>
              <a:t>一：虚心学习</a:t>
            </a:r>
            <a:r>
              <a:rPr sz="2650" b="1" spc="-5" dirty="0">
                <a:solidFill>
                  <a:srgbClr val="EA542B"/>
                </a:solidFill>
                <a:cs typeface="+mn-ea"/>
                <a:sym typeface="+mn-lt"/>
              </a:rPr>
              <a:t>,</a:t>
            </a:r>
            <a:r>
              <a:rPr sz="2650" b="1" spc="-11" dirty="0">
                <a:solidFill>
                  <a:srgbClr val="EA542B"/>
                </a:solidFill>
                <a:cs typeface="+mn-ea"/>
                <a:sym typeface="+mn-lt"/>
              </a:rPr>
              <a:t>掌握技能</a:t>
            </a:r>
            <a:endParaRPr sz="2650">
              <a:cs typeface="+mn-ea"/>
              <a:sym typeface="+mn-lt"/>
            </a:endParaRPr>
          </a:p>
          <a:p>
            <a:pPr marL="12700" marR="5080">
              <a:lnSpc>
                <a:spcPts val="6340"/>
              </a:lnSpc>
              <a:spcBef>
                <a:spcPts val="465"/>
              </a:spcBef>
            </a:pPr>
            <a:r>
              <a:rPr sz="2650" b="1" spc="-11" dirty="0">
                <a:solidFill>
                  <a:srgbClr val="394653"/>
                </a:solidFill>
                <a:cs typeface="+mn-ea"/>
                <a:sym typeface="+mn-lt"/>
              </a:rPr>
              <a:t>以虚心的态度认真学习 不懂的地方一定要问清楚 要努力掌握学到的知识 要逐步进行实践</a:t>
            </a:r>
            <a:endParaRPr sz="2650">
              <a:cs typeface="+mn-ea"/>
              <a:sym typeface="+mn-lt"/>
            </a:endParaRPr>
          </a:p>
          <a:p>
            <a:pPr marL="12700">
              <a:spcBef>
                <a:spcPts val="2405"/>
              </a:spcBef>
            </a:pPr>
            <a:r>
              <a:rPr sz="2650" b="1" spc="-11" dirty="0">
                <a:solidFill>
                  <a:srgbClr val="394653"/>
                </a:solidFill>
                <a:cs typeface="+mn-ea"/>
                <a:sym typeface="+mn-lt"/>
              </a:rPr>
              <a:t>生产技能要反复进行练习</a:t>
            </a:r>
            <a:endParaRPr sz="2650">
              <a:cs typeface="+mn-ea"/>
              <a:sym typeface="+mn-lt"/>
            </a:endParaRPr>
          </a:p>
        </p:txBody>
      </p:sp>
      <p:sp>
        <p:nvSpPr>
          <p:cNvPr id="41" name="object 41"/>
          <p:cNvSpPr txBox="1">
            <a:spLocks noGrp="1"/>
          </p:cNvSpPr>
          <p:nvPr>
            <p:ph type="title"/>
          </p:nvPr>
        </p:nvSpPr>
        <p:spPr>
          <a:xfrm>
            <a:off x="1104000" y="323202"/>
            <a:ext cx="4088765" cy="504625"/>
          </a:xfrm>
          <a:prstGeom prst="rect">
            <a:avLst/>
          </a:prstGeom>
        </p:spPr>
        <p:txBody>
          <a:bodyPr vert="horz" wrap="square" lIns="0" tIns="12065" rIns="0" bIns="0" rtlCol="0" anchor="ctr" anchorCtr="0">
            <a:spAutoFit/>
          </a:bodyPr>
          <a:lstStyle/>
          <a:p>
            <a:pPr marL="12700">
              <a:spcBef>
                <a:spcPts val="95"/>
              </a:spcBef>
            </a:pPr>
            <a:r>
              <a:rPr lang="zh-CN" altLang="en-US" sz="3200" dirty="0">
                <a:solidFill>
                  <a:schemeClr val="tx1"/>
                </a:solidFill>
                <a:latin typeface="+mn-lt"/>
                <a:ea typeface="+mn-ea"/>
                <a:cs typeface="+mn-ea"/>
                <a:sym typeface="+mn-lt"/>
              </a:rPr>
              <a:t>新员工</a:t>
            </a:r>
            <a:r>
              <a:rPr sz="3200" dirty="0" err="1">
                <a:solidFill>
                  <a:schemeClr val="tx1"/>
                </a:solidFill>
                <a:latin typeface="+mn-lt"/>
                <a:ea typeface="+mn-ea"/>
                <a:cs typeface="+mn-ea"/>
                <a:sym typeface="+mn-lt"/>
              </a:rPr>
              <a:t>安全须</a:t>
            </a:r>
            <a:r>
              <a:rPr sz="3200" spc="-5" dirty="0" err="1">
                <a:solidFill>
                  <a:schemeClr val="tx1"/>
                </a:solidFill>
                <a:latin typeface="+mn-lt"/>
                <a:ea typeface="+mn-ea"/>
                <a:cs typeface="+mn-ea"/>
                <a:sym typeface="+mn-lt"/>
              </a:rPr>
              <a:t>知</a:t>
            </a:r>
            <a:endParaRPr sz="3200" spc="-5" dirty="0">
              <a:solidFill>
                <a:schemeClr val="tx1"/>
              </a:solidFill>
              <a:latin typeface="+mn-lt"/>
              <a:ea typeface="+mn-ea"/>
              <a:cs typeface="+mn-ea"/>
              <a:sym typeface="+mn-lt"/>
            </a:endParaRPr>
          </a:p>
        </p:txBody>
      </p:sp>
      <p:sp>
        <p:nvSpPr>
          <p:cNvPr id="42" name="object 42"/>
          <p:cNvSpPr/>
          <p:nvPr/>
        </p:nvSpPr>
        <p:spPr>
          <a:xfrm>
            <a:off x="3461003" y="1548384"/>
            <a:ext cx="363220" cy="421005"/>
          </a:xfrm>
          <a:custGeom>
            <a:avLst/>
            <a:gdLst/>
            <a:ahLst/>
            <a:cxnLst/>
            <a:rect l="l" t="t" r="r" b="b"/>
            <a:pathLst>
              <a:path w="363220" h="421005">
                <a:moveTo>
                  <a:pt x="0" y="420623"/>
                </a:moveTo>
                <a:lnTo>
                  <a:pt x="0" y="0"/>
                </a:lnTo>
                <a:lnTo>
                  <a:pt x="362712" y="210311"/>
                </a:lnTo>
                <a:lnTo>
                  <a:pt x="0" y="420623"/>
                </a:lnTo>
                <a:close/>
              </a:path>
            </a:pathLst>
          </a:custGeom>
          <a:solidFill>
            <a:srgbClr val="394653"/>
          </a:solidFill>
        </p:spPr>
        <p:txBody>
          <a:bodyPr wrap="square" lIns="0" tIns="0" rIns="0" bIns="0" rtlCol="0"/>
          <a:lstStyle/>
          <a:p>
            <a:endParaRPr>
              <a:cs typeface="+mn-ea"/>
              <a:sym typeface="+mn-lt"/>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92581" y="1381430"/>
            <a:ext cx="5309235" cy="998350"/>
          </a:xfrm>
          <a:prstGeom prst="rect">
            <a:avLst/>
          </a:prstGeom>
        </p:spPr>
        <p:txBody>
          <a:bodyPr vert="horz" wrap="square" lIns="0" tIns="13335" rIns="0" bIns="0" rtlCol="0">
            <a:spAutoFit/>
          </a:bodyPr>
          <a:lstStyle/>
          <a:p>
            <a:pPr marL="12700">
              <a:spcBef>
                <a:spcPts val="105"/>
              </a:spcBef>
            </a:pPr>
            <a:r>
              <a:rPr sz="3200" b="1" dirty="0">
                <a:solidFill>
                  <a:srgbClr val="EA542B"/>
                </a:solidFill>
                <a:cs typeface="+mn-ea"/>
                <a:sym typeface="+mn-lt"/>
              </a:rPr>
              <a:t>二：遵守安全生产的一般规</a:t>
            </a:r>
            <a:r>
              <a:rPr sz="3200" b="1" spc="5" dirty="0">
                <a:solidFill>
                  <a:srgbClr val="EA542B"/>
                </a:solidFill>
                <a:cs typeface="+mn-ea"/>
                <a:sym typeface="+mn-lt"/>
              </a:rPr>
              <a:t>则</a:t>
            </a:r>
            <a:endParaRPr sz="3200">
              <a:cs typeface="+mn-ea"/>
              <a:sym typeface="+mn-lt"/>
            </a:endParaRPr>
          </a:p>
        </p:txBody>
      </p:sp>
      <p:sp>
        <p:nvSpPr>
          <p:cNvPr id="4" name="object 4"/>
          <p:cNvSpPr/>
          <p:nvPr/>
        </p:nvSpPr>
        <p:spPr>
          <a:xfrm>
            <a:off x="7043928" y="3469615"/>
            <a:ext cx="914400" cy="914400"/>
          </a:xfrm>
          <a:custGeom>
            <a:avLst/>
            <a:gdLst/>
            <a:ahLst/>
            <a:cxnLst/>
            <a:rect l="l" t="t" r="r" b="b"/>
            <a:pathLst>
              <a:path w="914400" h="914400">
                <a:moveTo>
                  <a:pt x="457060" y="914400"/>
                </a:moveTo>
                <a:lnTo>
                  <a:pt x="410313" y="912039"/>
                </a:lnTo>
                <a:lnTo>
                  <a:pt x="364915" y="905111"/>
                </a:lnTo>
                <a:lnTo>
                  <a:pt x="321095" y="893844"/>
                </a:lnTo>
                <a:lnTo>
                  <a:pt x="279083" y="878470"/>
                </a:lnTo>
                <a:lnTo>
                  <a:pt x="239110" y="859217"/>
                </a:lnTo>
                <a:lnTo>
                  <a:pt x="201406" y="836316"/>
                </a:lnTo>
                <a:lnTo>
                  <a:pt x="166202" y="809996"/>
                </a:lnTo>
                <a:lnTo>
                  <a:pt x="133729" y="780488"/>
                </a:lnTo>
                <a:lnTo>
                  <a:pt x="104217" y="748020"/>
                </a:lnTo>
                <a:lnTo>
                  <a:pt x="77977" y="712953"/>
                </a:lnTo>
                <a:lnTo>
                  <a:pt x="55087" y="675300"/>
                </a:lnTo>
                <a:lnTo>
                  <a:pt x="35848" y="635386"/>
                </a:lnTo>
                <a:lnTo>
                  <a:pt x="20490" y="593442"/>
                </a:lnTo>
                <a:lnTo>
                  <a:pt x="9242" y="549698"/>
                </a:lnTo>
                <a:lnTo>
                  <a:pt x="2335" y="504385"/>
                </a:lnTo>
                <a:lnTo>
                  <a:pt x="0" y="457733"/>
                </a:lnTo>
                <a:lnTo>
                  <a:pt x="2335" y="410893"/>
                </a:lnTo>
                <a:lnTo>
                  <a:pt x="9242" y="365416"/>
                </a:lnTo>
                <a:lnTo>
                  <a:pt x="20490" y="321529"/>
                </a:lnTo>
                <a:lnTo>
                  <a:pt x="35848" y="279463"/>
                </a:lnTo>
                <a:lnTo>
                  <a:pt x="55087" y="239446"/>
                </a:lnTo>
                <a:lnTo>
                  <a:pt x="77977" y="201706"/>
                </a:lnTo>
                <a:lnTo>
                  <a:pt x="104374" y="166379"/>
                </a:lnTo>
                <a:lnTo>
                  <a:pt x="133863" y="133911"/>
                </a:lnTo>
                <a:lnTo>
                  <a:pt x="166311" y="104403"/>
                </a:lnTo>
                <a:lnTo>
                  <a:pt x="201490" y="78083"/>
                </a:lnTo>
                <a:lnTo>
                  <a:pt x="239171" y="55182"/>
                </a:lnTo>
                <a:lnTo>
                  <a:pt x="279123" y="35929"/>
                </a:lnTo>
                <a:lnTo>
                  <a:pt x="321118" y="20555"/>
                </a:lnTo>
                <a:lnTo>
                  <a:pt x="364926" y="9288"/>
                </a:lnTo>
                <a:lnTo>
                  <a:pt x="410317" y="2360"/>
                </a:lnTo>
                <a:lnTo>
                  <a:pt x="457060" y="0"/>
                </a:lnTo>
                <a:lnTo>
                  <a:pt x="503808" y="2360"/>
                </a:lnTo>
                <a:lnTo>
                  <a:pt x="549208" y="9289"/>
                </a:lnTo>
                <a:lnTo>
                  <a:pt x="593030" y="20558"/>
                </a:lnTo>
                <a:lnTo>
                  <a:pt x="635044" y="35937"/>
                </a:lnTo>
                <a:lnTo>
                  <a:pt x="675019" y="55198"/>
                </a:lnTo>
                <a:lnTo>
                  <a:pt x="712726" y="78111"/>
                </a:lnTo>
                <a:lnTo>
                  <a:pt x="747935" y="104447"/>
                </a:lnTo>
                <a:lnTo>
                  <a:pt x="780413" y="133978"/>
                </a:lnTo>
                <a:lnTo>
                  <a:pt x="809932" y="166474"/>
                </a:lnTo>
                <a:lnTo>
                  <a:pt x="836180" y="201576"/>
                </a:lnTo>
                <a:lnTo>
                  <a:pt x="859080" y="239272"/>
                </a:lnTo>
                <a:lnTo>
                  <a:pt x="878332" y="279238"/>
                </a:lnTo>
                <a:lnTo>
                  <a:pt x="893706" y="321243"/>
                </a:lnTo>
                <a:lnTo>
                  <a:pt x="904972" y="365059"/>
                </a:lnTo>
                <a:lnTo>
                  <a:pt x="911899" y="410454"/>
                </a:lnTo>
                <a:lnTo>
                  <a:pt x="914260" y="457200"/>
                </a:lnTo>
                <a:lnTo>
                  <a:pt x="911899" y="503945"/>
                </a:lnTo>
                <a:lnTo>
                  <a:pt x="904972" y="549340"/>
                </a:lnTo>
                <a:lnTo>
                  <a:pt x="893706" y="593156"/>
                </a:lnTo>
                <a:lnTo>
                  <a:pt x="878332" y="635161"/>
                </a:lnTo>
                <a:lnTo>
                  <a:pt x="859080" y="675127"/>
                </a:lnTo>
                <a:lnTo>
                  <a:pt x="836180" y="712823"/>
                </a:lnTo>
                <a:lnTo>
                  <a:pt x="809774" y="748115"/>
                </a:lnTo>
                <a:lnTo>
                  <a:pt x="780279" y="780554"/>
                </a:lnTo>
                <a:lnTo>
                  <a:pt x="747826" y="810041"/>
                </a:lnTo>
                <a:lnTo>
                  <a:pt x="712643" y="836344"/>
                </a:lnTo>
                <a:lnTo>
                  <a:pt x="674959" y="859234"/>
                </a:lnTo>
                <a:lnTo>
                  <a:pt x="635004" y="878478"/>
                </a:lnTo>
                <a:lnTo>
                  <a:pt x="593007" y="893848"/>
                </a:lnTo>
                <a:lnTo>
                  <a:pt x="549197" y="905112"/>
                </a:lnTo>
                <a:lnTo>
                  <a:pt x="503805" y="912039"/>
                </a:lnTo>
                <a:lnTo>
                  <a:pt x="457060" y="914400"/>
                </a:lnTo>
                <a:close/>
              </a:path>
            </a:pathLst>
          </a:custGeom>
          <a:solidFill>
            <a:srgbClr val="00929F"/>
          </a:solidFill>
        </p:spPr>
        <p:txBody>
          <a:bodyPr wrap="square" lIns="0" tIns="0" rIns="0" bIns="0" rtlCol="0"/>
          <a:lstStyle/>
          <a:p>
            <a:endParaRPr>
              <a:cs typeface="+mn-ea"/>
              <a:sym typeface="+mn-lt"/>
            </a:endParaRPr>
          </a:p>
        </p:txBody>
      </p:sp>
      <p:sp>
        <p:nvSpPr>
          <p:cNvPr id="5" name="object 5"/>
          <p:cNvSpPr/>
          <p:nvPr/>
        </p:nvSpPr>
        <p:spPr>
          <a:xfrm>
            <a:off x="10343388" y="3469615"/>
            <a:ext cx="913765" cy="914400"/>
          </a:xfrm>
          <a:custGeom>
            <a:avLst/>
            <a:gdLst/>
            <a:ahLst/>
            <a:cxnLst/>
            <a:rect l="l" t="t" r="r" b="b"/>
            <a:pathLst>
              <a:path w="913765" h="914400">
                <a:moveTo>
                  <a:pt x="456437" y="914400"/>
                </a:moveTo>
                <a:lnTo>
                  <a:pt x="409691" y="912039"/>
                </a:lnTo>
                <a:lnTo>
                  <a:pt x="364294" y="905111"/>
                </a:lnTo>
                <a:lnTo>
                  <a:pt x="320477" y="893844"/>
                </a:lnTo>
                <a:lnTo>
                  <a:pt x="278471" y="878470"/>
                </a:lnTo>
                <a:lnTo>
                  <a:pt x="238507" y="859217"/>
                </a:lnTo>
                <a:lnTo>
                  <a:pt x="200817" y="836316"/>
                </a:lnTo>
                <a:lnTo>
                  <a:pt x="165632" y="809996"/>
                </a:lnTo>
                <a:lnTo>
                  <a:pt x="133184" y="780488"/>
                </a:lnTo>
                <a:lnTo>
                  <a:pt x="103705" y="748020"/>
                </a:lnTo>
                <a:lnTo>
                  <a:pt x="77507" y="712953"/>
                </a:lnTo>
                <a:lnTo>
                  <a:pt x="54667" y="675300"/>
                </a:lnTo>
                <a:lnTo>
                  <a:pt x="35488" y="635386"/>
                </a:lnTo>
                <a:lnTo>
                  <a:pt x="20201" y="593442"/>
                </a:lnTo>
                <a:lnTo>
                  <a:pt x="9037" y="549698"/>
                </a:lnTo>
                <a:lnTo>
                  <a:pt x="2226" y="504385"/>
                </a:lnTo>
                <a:lnTo>
                  <a:pt x="0" y="457733"/>
                </a:lnTo>
                <a:lnTo>
                  <a:pt x="2226" y="410893"/>
                </a:lnTo>
                <a:lnTo>
                  <a:pt x="9037" y="365416"/>
                </a:lnTo>
                <a:lnTo>
                  <a:pt x="20201" y="321529"/>
                </a:lnTo>
                <a:lnTo>
                  <a:pt x="35488" y="279463"/>
                </a:lnTo>
                <a:lnTo>
                  <a:pt x="54667" y="239446"/>
                </a:lnTo>
                <a:lnTo>
                  <a:pt x="77507" y="201706"/>
                </a:lnTo>
                <a:lnTo>
                  <a:pt x="103862" y="166379"/>
                </a:lnTo>
                <a:lnTo>
                  <a:pt x="133318" y="133911"/>
                </a:lnTo>
                <a:lnTo>
                  <a:pt x="165741" y="104403"/>
                </a:lnTo>
                <a:lnTo>
                  <a:pt x="200900" y="78083"/>
                </a:lnTo>
                <a:lnTo>
                  <a:pt x="238567" y="55182"/>
                </a:lnTo>
                <a:lnTo>
                  <a:pt x="278511" y="35929"/>
                </a:lnTo>
                <a:lnTo>
                  <a:pt x="320500" y="20555"/>
                </a:lnTo>
                <a:lnTo>
                  <a:pt x="364305" y="9288"/>
                </a:lnTo>
                <a:lnTo>
                  <a:pt x="409695" y="2360"/>
                </a:lnTo>
                <a:lnTo>
                  <a:pt x="456437" y="0"/>
                </a:lnTo>
                <a:lnTo>
                  <a:pt x="503184" y="2360"/>
                </a:lnTo>
                <a:lnTo>
                  <a:pt x="548582" y="9289"/>
                </a:lnTo>
                <a:lnTo>
                  <a:pt x="592403" y="20558"/>
                </a:lnTo>
                <a:lnTo>
                  <a:pt x="634416" y="35937"/>
                </a:lnTo>
                <a:lnTo>
                  <a:pt x="674392" y="55198"/>
                </a:lnTo>
                <a:lnTo>
                  <a:pt x="712099" y="78111"/>
                </a:lnTo>
                <a:lnTo>
                  <a:pt x="747307" y="104447"/>
                </a:lnTo>
                <a:lnTo>
                  <a:pt x="779786" y="133978"/>
                </a:lnTo>
                <a:lnTo>
                  <a:pt x="809305" y="166474"/>
                </a:lnTo>
                <a:lnTo>
                  <a:pt x="835554" y="201576"/>
                </a:lnTo>
                <a:lnTo>
                  <a:pt x="858455" y="239272"/>
                </a:lnTo>
                <a:lnTo>
                  <a:pt x="877708" y="279238"/>
                </a:lnTo>
                <a:lnTo>
                  <a:pt x="893082" y="321243"/>
                </a:lnTo>
                <a:lnTo>
                  <a:pt x="904349" y="365059"/>
                </a:lnTo>
                <a:lnTo>
                  <a:pt x="911277" y="410454"/>
                </a:lnTo>
                <a:lnTo>
                  <a:pt x="913637" y="457200"/>
                </a:lnTo>
                <a:lnTo>
                  <a:pt x="911277" y="503945"/>
                </a:lnTo>
                <a:lnTo>
                  <a:pt x="904349" y="549340"/>
                </a:lnTo>
                <a:lnTo>
                  <a:pt x="893082" y="593156"/>
                </a:lnTo>
                <a:lnTo>
                  <a:pt x="877708" y="635161"/>
                </a:lnTo>
                <a:lnTo>
                  <a:pt x="858455" y="675127"/>
                </a:lnTo>
                <a:lnTo>
                  <a:pt x="835554" y="712823"/>
                </a:lnTo>
                <a:lnTo>
                  <a:pt x="809148" y="748115"/>
                </a:lnTo>
                <a:lnTo>
                  <a:pt x="779652" y="780554"/>
                </a:lnTo>
                <a:lnTo>
                  <a:pt x="747198" y="810041"/>
                </a:lnTo>
                <a:lnTo>
                  <a:pt x="712015" y="836344"/>
                </a:lnTo>
                <a:lnTo>
                  <a:pt x="674331" y="859234"/>
                </a:lnTo>
                <a:lnTo>
                  <a:pt x="634376" y="878478"/>
                </a:lnTo>
                <a:lnTo>
                  <a:pt x="592380" y="893848"/>
                </a:lnTo>
                <a:lnTo>
                  <a:pt x="548572" y="905112"/>
                </a:lnTo>
                <a:lnTo>
                  <a:pt x="503180" y="912039"/>
                </a:lnTo>
                <a:lnTo>
                  <a:pt x="456437" y="914400"/>
                </a:lnTo>
                <a:close/>
              </a:path>
            </a:pathLst>
          </a:custGeom>
          <a:solidFill>
            <a:srgbClr val="EA542B"/>
          </a:solidFill>
        </p:spPr>
        <p:txBody>
          <a:bodyPr wrap="square" lIns="0" tIns="0" rIns="0" bIns="0" rtlCol="0"/>
          <a:lstStyle/>
          <a:p>
            <a:endParaRPr>
              <a:cs typeface="+mn-ea"/>
              <a:sym typeface="+mn-lt"/>
            </a:endParaRPr>
          </a:p>
        </p:txBody>
      </p:sp>
      <p:sp>
        <p:nvSpPr>
          <p:cNvPr id="6" name="object 6"/>
          <p:cNvSpPr/>
          <p:nvPr/>
        </p:nvSpPr>
        <p:spPr>
          <a:xfrm>
            <a:off x="8087869" y="2823973"/>
            <a:ext cx="2150745" cy="2150745"/>
          </a:xfrm>
          <a:custGeom>
            <a:avLst/>
            <a:gdLst/>
            <a:ahLst/>
            <a:cxnLst/>
            <a:rect l="l" t="t" r="r" b="b"/>
            <a:pathLst>
              <a:path w="2150745" h="2150745">
                <a:moveTo>
                  <a:pt x="1559052" y="483107"/>
                </a:moveTo>
                <a:lnTo>
                  <a:pt x="591311" y="483107"/>
                </a:lnTo>
                <a:lnTo>
                  <a:pt x="1075943" y="0"/>
                </a:lnTo>
                <a:lnTo>
                  <a:pt x="1559052" y="483107"/>
                </a:lnTo>
                <a:close/>
              </a:path>
              <a:path w="2150745" h="2150745">
                <a:moveTo>
                  <a:pt x="1316735" y="833627"/>
                </a:moveTo>
                <a:lnTo>
                  <a:pt x="833627" y="833627"/>
                </a:lnTo>
                <a:lnTo>
                  <a:pt x="833627" y="483107"/>
                </a:lnTo>
                <a:lnTo>
                  <a:pt x="1316735" y="483107"/>
                </a:lnTo>
                <a:lnTo>
                  <a:pt x="1316735" y="833627"/>
                </a:lnTo>
                <a:close/>
              </a:path>
              <a:path w="2150745" h="2150745">
                <a:moveTo>
                  <a:pt x="484631" y="1559052"/>
                </a:moveTo>
                <a:lnTo>
                  <a:pt x="0" y="1074419"/>
                </a:lnTo>
                <a:lnTo>
                  <a:pt x="484631" y="591312"/>
                </a:lnTo>
                <a:lnTo>
                  <a:pt x="484631" y="833627"/>
                </a:lnTo>
                <a:lnTo>
                  <a:pt x="1908812" y="833627"/>
                </a:lnTo>
                <a:lnTo>
                  <a:pt x="2150363" y="1074419"/>
                </a:lnTo>
                <a:lnTo>
                  <a:pt x="1908047" y="1316736"/>
                </a:lnTo>
                <a:lnTo>
                  <a:pt x="484631" y="1316736"/>
                </a:lnTo>
                <a:lnTo>
                  <a:pt x="484631" y="1559052"/>
                </a:lnTo>
                <a:close/>
              </a:path>
              <a:path w="2150745" h="2150745">
                <a:moveTo>
                  <a:pt x="1908812" y="833627"/>
                </a:moveTo>
                <a:lnTo>
                  <a:pt x="1665731" y="833627"/>
                </a:lnTo>
                <a:lnTo>
                  <a:pt x="1665731" y="591312"/>
                </a:lnTo>
                <a:lnTo>
                  <a:pt x="1908812" y="833627"/>
                </a:lnTo>
                <a:close/>
              </a:path>
              <a:path w="2150745" h="2150745">
                <a:moveTo>
                  <a:pt x="1316735" y="1665731"/>
                </a:moveTo>
                <a:lnTo>
                  <a:pt x="833627" y="1665731"/>
                </a:lnTo>
                <a:lnTo>
                  <a:pt x="833627" y="1316736"/>
                </a:lnTo>
                <a:lnTo>
                  <a:pt x="1316735" y="1316736"/>
                </a:lnTo>
                <a:lnTo>
                  <a:pt x="1316735" y="1665731"/>
                </a:lnTo>
                <a:close/>
              </a:path>
              <a:path w="2150745" h="2150745">
                <a:moveTo>
                  <a:pt x="1665731" y="1559052"/>
                </a:moveTo>
                <a:lnTo>
                  <a:pt x="1665731" y="1316736"/>
                </a:lnTo>
                <a:lnTo>
                  <a:pt x="1908047" y="1316736"/>
                </a:lnTo>
                <a:lnTo>
                  <a:pt x="1665731" y="1559052"/>
                </a:lnTo>
                <a:close/>
              </a:path>
              <a:path w="2150745" h="2150745">
                <a:moveTo>
                  <a:pt x="1075943" y="2150364"/>
                </a:moveTo>
                <a:lnTo>
                  <a:pt x="591311" y="1665731"/>
                </a:lnTo>
                <a:lnTo>
                  <a:pt x="1559052" y="1665731"/>
                </a:lnTo>
                <a:lnTo>
                  <a:pt x="1075943" y="2150364"/>
                </a:lnTo>
                <a:close/>
              </a:path>
            </a:pathLst>
          </a:custGeom>
          <a:solidFill>
            <a:srgbClr val="394653"/>
          </a:solidFill>
        </p:spPr>
        <p:txBody>
          <a:bodyPr wrap="square" lIns="0" tIns="0" rIns="0" bIns="0" rtlCol="0"/>
          <a:lstStyle/>
          <a:p>
            <a:endParaRPr>
              <a:cs typeface="+mn-ea"/>
              <a:sym typeface="+mn-lt"/>
            </a:endParaRPr>
          </a:p>
        </p:txBody>
      </p:sp>
      <p:sp>
        <p:nvSpPr>
          <p:cNvPr id="7" name="object 7"/>
          <p:cNvSpPr/>
          <p:nvPr/>
        </p:nvSpPr>
        <p:spPr>
          <a:xfrm>
            <a:off x="8706612" y="1759877"/>
            <a:ext cx="913765" cy="914400"/>
          </a:xfrm>
          <a:custGeom>
            <a:avLst/>
            <a:gdLst/>
            <a:ahLst/>
            <a:cxnLst/>
            <a:rect l="l" t="t" r="r" b="b"/>
            <a:pathLst>
              <a:path w="913765" h="914400">
                <a:moveTo>
                  <a:pt x="456438" y="914400"/>
                </a:moveTo>
                <a:lnTo>
                  <a:pt x="409692" y="912039"/>
                </a:lnTo>
                <a:lnTo>
                  <a:pt x="364296" y="905111"/>
                </a:lnTo>
                <a:lnTo>
                  <a:pt x="320480" y="893844"/>
                </a:lnTo>
                <a:lnTo>
                  <a:pt x="278477" y="878470"/>
                </a:lnTo>
                <a:lnTo>
                  <a:pt x="238516" y="859217"/>
                </a:lnTo>
                <a:lnTo>
                  <a:pt x="200830" y="836316"/>
                </a:lnTo>
                <a:lnTo>
                  <a:pt x="165649" y="809996"/>
                </a:lnTo>
                <a:lnTo>
                  <a:pt x="133206" y="780488"/>
                </a:lnTo>
                <a:lnTo>
                  <a:pt x="103731" y="748020"/>
                </a:lnTo>
                <a:lnTo>
                  <a:pt x="77456" y="712823"/>
                </a:lnTo>
                <a:lnTo>
                  <a:pt x="54614" y="675127"/>
                </a:lnTo>
                <a:lnTo>
                  <a:pt x="35488" y="635306"/>
                </a:lnTo>
                <a:lnTo>
                  <a:pt x="20201" y="593340"/>
                </a:lnTo>
                <a:lnTo>
                  <a:pt x="9037" y="549570"/>
                </a:lnTo>
                <a:lnTo>
                  <a:pt x="2226" y="504228"/>
                </a:lnTo>
                <a:lnTo>
                  <a:pt x="0" y="457542"/>
                </a:lnTo>
                <a:lnTo>
                  <a:pt x="2226" y="410737"/>
                </a:lnTo>
                <a:lnTo>
                  <a:pt x="9037" y="365288"/>
                </a:lnTo>
                <a:lnTo>
                  <a:pt x="20201" y="321427"/>
                </a:lnTo>
                <a:lnTo>
                  <a:pt x="35488" y="279383"/>
                </a:lnTo>
                <a:lnTo>
                  <a:pt x="54735" y="239272"/>
                </a:lnTo>
                <a:lnTo>
                  <a:pt x="77569" y="201576"/>
                </a:lnTo>
                <a:lnTo>
                  <a:pt x="103832" y="166379"/>
                </a:lnTo>
                <a:lnTo>
                  <a:pt x="133292" y="133911"/>
                </a:lnTo>
                <a:lnTo>
                  <a:pt x="165719" y="104403"/>
                </a:lnTo>
                <a:lnTo>
                  <a:pt x="200884" y="78083"/>
                </a:lnTo>
                <a:lnTo>
                  <a:pt x="238555" y="55182"/>
                </a:lnTo>
                <a:lnTo>
                  <a:pt x="278503" y="35929"/>
                </a:lnTo>
                <a:lnTo>
                  <a:pt x="320495" y="20555"/>
                </a:lnTo>
                <a:lnTo>
                  <a:pt x="364303" y="9288"/>
                </a:lnTo>
                <a:lnTo>
                  <a:pt x="409694" y="2360"/>
                </a:lnTo>
                <a:lnTo>
                  <a:pt x="456438" y="0"/>
                </a:lnTo>
                <a:lnTo>
                  <a:pt x="503184" y="2360"/>
                </a:lnTo>
                <a:lnTo>
                  <a:pt x="548581" y="9289"/>
                </a:lnTo>
                <a:lnTo>
                  <a:pt x="592400" y="20557"/>
                </a:lnTo>
                <a:lnTo>
                  <a:pt x="634410" y="35934"/>
                </a:lnTo>
                <a:lnTo>
                  <a:pt x="674382" y="55192"/>
                </a:lnTo>
                <a:lnTo>
                  <a:pt x="712085" y="78101"/>
                </a:lnTo>
                <a:lnTo>
                  <a:pt x="747289" y="104431"/>
                </a:lnTo>
                <a:lnTo>
                  <a:pt x="779764" y="133954"/>
                </a:lnTo>
                <a:lnTo>
                  <a:pt x="809280" y="166440"/>
                </a:lnTo>
                <a:lnTo>
                  <a:pt x="835605" y="201660"/>
                </a:lnTo>
                <a:lnTo>
                  <a:pt x="858509" y="239384"/>
                </a:lnTo>
                <a:lnTo>
                  <a:pt x="877708" y="279238"/>
                </a:lnTo>
                <a:lnTo>
                  <a:pt x="893082" y="321243"/>
                </a:lnTo>
                <a:lnTo>
                  <a:pt x="904349" y="365059"/>
                </a:lnTo>
                <a:lnTo>
                  <a:pt x="911277" y="410454"/>
                </a:lnTo>
                <a:lnTo>
                  <a:pt x="913638" y="457200"/>
                </a:lnTo>
                <a:lnTo>
                  <a:pt x="911277" y="503945"/>
                </a:lnTo>
                <a:lnTo>
                  <a:pt x="904349" y="549340"/>
                </a:lnTo>
                <a:lnTo>
                  <a:pt x="893082" y="593156"/>
                </a:lnTo>
                <a:lnTo>
                  <a:pt x="877708" y="635161"/>
                </a:lnTo>
                <a:lnTo>
                  <a:pt x="858388" y="675238"/>
                </a:lnTo>
                <a:lnTo>
                  <a:pt x="835491" y="712907"/>
                </a:lnTo>
                <a:lnTo>
                  <a:pt x="809179" y="748081"/>
                </a:lnTo>
                <a:lnTo>
                  <a:pt x="779678" y="780530"/>
                </a:lnTo>
                <a:lnTo>
                  <a:pt x="747219" y="810025"/>
                </a:lnTo>
                <a:lnTo>
                  <a:pt x="712031" y="836334"/>
                </a:lnTo>
                <a:lnTo>
                  <a:pt x="674343" y="859228"/>
                </a:lnTo>
                <a:lnTo>
                  <a:pt x="634384" y="878475"/>
                </a:lnTo>
                <a:lnTo>
                  <a:pt x="592385" y="893847"/>
                </a:lnTo>
                <a:lnTo>
                  <a:pt x="548574" y="905111"/>
                </a:lnTo>
                <a:lnTo>
                  <a:pt x="503181" y="912039"/>
                </a:lnTo>
                <a:lnTo>
                  <a:pt x="456438" y="914400"/>
                </a:lnTo>
                <a:close/>
              </a:path>
            </a:pathLst>
          </a:custGeom>
          <a:solidFill>
            <a:srgbClr val="394653"/>
          </a:solidFill>
        </p:spPr>
        <p:txBody>
          <a:bodyPr wrap="square" lIns="0" tIns="0" rIns="0" bIns="0" rtlCol="0"/>
          <a:lstStyle/>
          <a:p>
            <a:endParaRPr>
              <a:cs typeface="+mn-ea"/>
              <a:sym typeface="+mn-lt"/>
            </a:endParaRPr>
          </a:p>
        </p:txBody>
      </p:sp>
      <p:sp>
        <p:nvSpPr>
          <p:cNvPr id="8" name="object 8"/>
          <p:cNvSpPr/>
          <p:nvPr/>
        </p:nvSpPr>
        <p:spPr>
          <a:xfrm>
            <a:off x="8706612" y="5123523"/>
            <a:ext cx="913765" cy="914400"/>
          </a:xfrm>
          <a:custGeom>
            <a:avLst/>
            <a:gdLst/>
            <a:ahLst/>
            <a:cxnLst/>
            <a:rect l="l" t="t" r="r" b="b"/>
            <a:pathLst>
              <a:path w="913765" h="914400">
                <a:moveTo>
                  <a:pt x="456438" y="914400"/>
                </a:moveTo>
                <a:lnTo>
                  <a:pt x="409692" y="912039"/>
                </a:lnTo>
                <a:lnTo>
                  <a:pt x="364297" y="905111"/>
                </a:lnTo>
                <a:lnTo>
                  <a:pt x="320483" y="893844"/>
                </a:lnTo>
                <a:lnTo>
                  <a:pt x="278483" y="878470"/>
                </a:lnTo>
                <a:lnTo>
                  <a:pt x="238525" y="859217"/>
                </a:lnTo>
                <a:lnTo>
                  <a:pt x="200843" y="836316"/>
                </a:lnTo>
                <a:lnTo>
                  <a:pt x="165666" y="809996"/>
                </a:lnTo>
                <a:lnTo>
                  <a:pt x="133226" y="780488"/>
                </a:lnTo>
                <a:lnTo>
                  <a:pt x="103754" y="748020"/>
                </a:lnTo>
                <a:lnTo>
                  <a:pt x="77483" y="712823"/>
                </a:lnTo>
                <a:lnTo>
                  <a:pt x="54642" y="675127"/>
                </a:lnTo>
                <a:lnTo>
                  <a:pt x="35463" y="635161"/>
                </a:lnTo>
                <a:lnTo>
                  <a:pt x="20179" y="593156"/>
                </a:lnTo>
                <a:lnTo>
                  <a:pt x="9020" y="549340"/>
                </a:lnTo>
                <a:lnTo>
                  <a:pt x="2226" y="504081"/>
                </a:lnTo>
                <a:lnTo>
                  <a:pt x="0" y="457365"/>
                </a:lnTo>
                <a:lnTo>
                  <a:pt x="2226" y="410588"/>
                </a:lnTo>
                <a:lnTo>
                  <a:pt x="9065" y="365055"/>
                </a:lnTo>
                <a:lnTo>
                  <a:pt x="20234" y="321239"/>
                </a:lnTo>
                <a:lnTo>
                  <a:pt x="35522" y="279233"/>
                </a:lnTo>
                <a:lnTo>
                  <a:pt x="54700" y="239267"/>
                </a:lnTo>
                <a:lnTo>
                  <a:pt x="77537" y="201570"/>
                </a:lnTo>
                <a:lnTo>
                  <a:pt x="103803" y="166374"/>
                </a:lnTo>
                <a:lnTo>
                  <a:pt x="133267" y="133907"/>
                </a:lnTo>
                <a:lnTo>
                  <a:pt x="165699" y="104399"/>
                </a:lnTo>
                <a:lnTo>
                  <a:pt x="200869" y="78080"/>
                </a:lnTo>
                <a:lnTo>
                  <a:pt x="238544" y="55179"/>
                </a:lnTo>
                <a:lnTo>
                  <a:pt x="278495" y="35927"/>
                </a:lnTo>
                <a:lnTo>
                  <a:pt x="320491" y="20553"/>
                </a:lnTo>
                <a:lnTo>
                  <a:pt x="364300" y="9288"/>
                </a:lnTo>
                <a:lnTo>
                  <a:pt x="409693" y="2360"/>
                </a:lnTo>
                <a:lnTo>
                  <a:pt x="456438" y="0"/>
                </a:lnTo>
                <a:lnTo>
                  <a:pt x="503183" y="2360"/>
                </a:lnTo>
                <a:lnTo>
                  <a:pt x="548580" y="9288"/>
                </a:lnTo>
                <a:lnTo>
                  <a:pt x="592397" y="20555"/>
                </a:lnTo>
                <a:lnTo>
                  <a:pt x="634404" y="35930"/>
                </a:lnTo>
                <a:lnTo>
                  <a:pt x="674373" y="55184"/>
                </a:lnTo>
                <a:lnTo>
                  <a:pt x="712073" y="78088"/>
                </a:lnTo>
                <a:lnTo>
                  <a:pt x="747273" y="104413"/>
                </a:lnTo>
                <a:lnTo>
                  <a:pt x="779744" y="133927"/>
                </a:lnTo>
                <a:lnTo>
                  <a:pt x="809256" y="166403"/>
                </a:lnTo>
                <a:lnTo>
                  <a:pt x="835579" y="201611"/>
                </a:lnTo>
                <a:lnTo>
                  <a:pt x="858481" y="239320"/>
                </a:lnTo>
                <a:lnTo>
                  <a:pt x="877734" y="279302"/>
                </a:lnTo>
                <a:lnTo>
                  <a:pt x="893105" y="321327"/>
                </a:lnTo>
                <a:lnTo>
                  <a:pt x="904366" y="365166"/>
                </a:lnTo>
                <a:lnTo>
                  <a:pt x="911277" y="410452"/>
                </a:lnTo>
                <a:lnTo>
                  <a:pt x="913638" y="457200"/>
                </a:lnTo>
                <a:lnTo>
                  <a:pt x="911277" y="503945"/>
                </a:lnTo>
                <a:lnTo>
                  <a:pt x="904320" y="549451"/>
                </a:lnTo>
                <a:lnTo>
                  <a:pt x="893050" y="593244"/>
                </a:lnTo>
                <a:lnTo>
                  <a:pt x="877674" y="635231"/>
                </a:lnTo>
                <a:lnTo>
                  <a:pt x="858423" y="675180"/>
                </a:lnTo>
                <a:lnTo>
                  <a:pt x="835524" y="712863"/>
                </a:lnTo>
                <a:lnTo>
                  <a:pt x="809208" y="748049"/>
                </a:lnTo>
                <a:lnTo>
                  <a:pt x="779703" y="780508"/>
                </a:lnTo>
                <a:lnTo>
                  <a:pt x="747239" y="810010"/>
                </a:lnTo>
                <a:lnTo>
                  <a:pt x="712047" y="836325"/>
                </a:lnTo>
                <a:lnTo>
                  <a:pt x="674354" y="859222"/>
                </a:lnTo>
                <a:lnTo>
                  <a:pt x="634392" y="878473"/>
                </a:lnTo>
                <a:lnTo>
                  <a:pt x="592389" y="893846"/>
                </a:lnTo>
                <a:lnTo>
                  <a:pt x="548576" y="905111"/>
                </a:lnTo>
                <a:lnTo>
                  <a:pt x="503182" y="912039"/>
                </a:lnTo>
                <a:lnTo>
                  <a:pt x="456438" y="914400"/>
                </a:lnTo>
                <a:close/>
              </a:path>
            </a:pathLst>
          </a:custGeom>
          <a:solidFill>
            <a:srgbClr val="F6AA25"/>
          </a:solidFill>
        </p:spPr>
        <p:txBody>
          <a:bodyPr wrap="square" lIns="0" tIns="0" rIns="0" bIns="0" rtlCol="0"/>
          <a:lstStyle/>
          <a:p>
            <a:endParaRPr>
              <a:cs typeface="+mn-ea"/>
              <a:sym typeface="+mn-lt"/>
            </a:endParaRPr>
          </a:p>
        </p:txBody>
      </p:sp>
      <p:sp>
        <p:nvSpPr>
          <p:cNvPr id="9" name="object 9"/>
          <p:cNvSpPr txBox="1"/>
          <p:nvPr/>
        </p:nvSpPr>
        <p:spPr>
          <a:xfrm>
            <a:off x="7235191" y="3752799"/>
            <a:ext cx="534035" cy="321242"/>
          </a:xfrm>
          <a:prstGeom prst="rect">
            <a:avLst/>
          </a:prstGeom>
        </p:spPr>
        <p:txBody>
          <a:bodyPr vert="horz" wrap="square" lIns="0" tIns="13335" rIns="0" bIns="0" rtlCol="0">
            <a:spAutoFit/>
          </a:bodyPr>
          <a:lstStyle/>
          <a:p>
            <a:pPr marL="12700">
              <a:spcBef>
                <a:spcPts val="105"/>
              </a:spcBef>
            </a:pPr>
            <a:r>
              <a:rPr sz="2000" b="1" dirty="0">
                <a:solidFill>
                  <a:srgbClr val="FFFFFF"/>
                </a:solidFill>
                <a:cs typeface="+mn-ea"/>
                <a:sym typeface="+mn-lt"/>
              </a:rPr>
              <a:t>正</a:t>
            </a:r>
            <a:r>
              <a:rPr sz="2000" b="1" spc="5" dirty="0">
                <a:solidFill>
                  <a:srgbClr val="FFFFFF"/>
                </a:solidFill>
                <a:cs typeface="+mn-ea"/>
                <a:sym typeface="+mn-lt"/>
              </a:rPr>
              <a:t>确</a:t>
            </a:r>
            <a:endParaRPr sz="2000">
              <a:cs typeface="+mn-ea"/>
              <a:sym typeface="+mn-lt"/>
            </a:endParaRPr>
          </a:p>
        </p:txBody>
      </p:sp>
      <p:sp>
        <p:nvSpPr>
          <p:cNvPr id="10" name="object 10"/>
          <p:cNvSpPr txBox="1"/>
          <p:nvPr/>
        </p:nvSpPr>
        <p:spPr>
          <a:xfrm>
            <a:off x="10532936" y="3752799"/>
            <a:ext cx="534035" cy="321242"/>
          </a:xfrm>
          <a:prstGeom prst="rect">
            <a:avLst/>
          </a:prstGeom>
        </p:spPr>
        <p:txBody>
          <a:bodyPr vert="horz" wrap="square" lIns="0" tIns="13335" rIns="0" bIns="0" rtlCol="0">
            <a:spAutoFit/>
          </a:bodyPr>
          <a:lstStyle/>
          <a:p>
            <a:pPr marL="12700">
              <a:spcBef>
                <a:spcPts val="105"/>
              </a:spcBef>
            </a:pPr>
            <a:r>
              <a:rPr sz="2000" b="1" dirty="0">
                <a:solidFill>
                  <a:srgbClr val="FFFFFF"/>
                </a:solidFill>
                <a:cs typeface="+mn-ea"/>
                <a:sym typeface="+mn-lt"/>
              </a:rPr>
              <a:t>方</a:t>
            </a:r>
            <a:r>
              <a:rPr sz="2000" b="1" spc="5" dirty="0">
                <a:solidFill>
                  <a:srgbClr val="FFFFFF"/>
                </a:solidFill>
                <a:cs typeface="+mn-ea"/>
                <a:sym typeface="+mn-lt"/>
              </a:rPr>
              <a:t>便</a:t>
            </a:r>
            <a:endParaRPr sz="2000">
              <a:cs typeface="+mn-ea"/>
              <a:sym typeface="+mn-lt"/>
            </a:endParaRPr>
          </a:p>
        </p:txBody>
      </p:sp>
      <p:sp>
        <p:nvSpPr>
          <p:cNvPr id="11" name="object 11"/>
          <p:cNvSpPr txBox="1"/>
          <p:nvPr/>
        </p:nvSpPr>
        <p:spPr>
          <a:xfrm>
            <a:off x="8896147" y="5424728"/>
            <a:ext cx="534035" cy="321242"/>
          </a:xfrm>
          <a:prstGeom prst="rect">
            <a:avLst/>
          </a:prstGeom>
        </p:spPr>
        <p:txBody>
          <a:bodyPr vert="horz" wrap="square" lIns="0" tIns="13335" rIns="0" bIns="0" rtlCol="0">
            <a:spAutoFit/>
          </a:bodyPr>
          <a:lstStyle/>
          <a:p>
            <a:pPr marL="12700">
              <a:spcBef>
                <a:spcPts val="105"/>
              </a:spcBef>
            </a:pPr>
            <a:r>
              <a:rPr sz="2000" b="1" dirty="0">
                <a:solidFill>
                  <a:srgbClr val="FFFFFF"/>
                </a:solidFill>
                <a:cs typeface="+mn-ea"/>
                <a:sym typeface="+mn-lt"/>
              </a:rPr>
              <a:t>迅</a:t>
            </a:r>
            <a:r>
              <a:rPr sz="2000" b="1" spc="5" dirty="0">
                <a:solidFill>
                  <a:srgbClr val="FFFFFF"/>
                </a:solidFill>
                <a:cs typeface="+mn-ea"/>
                <a:sym typeface="+mn-lt"/>
              </a:rPr>
              <a:t>速</a:t>
            </a:r>
            <a:endParaRPr sz="2000">
              <a:cs typeface="+mn-ea"/>
              <a:sym typeface="+mn-lt"/>
            </a:endParaRPr>
          </a:p>
        </p:txBody>
      </p:sp>
      <p:sp>
        <p:nvSpPr>
          <p:cNvPr id="12" name="object 12"/>
          <p:cNvSpPr txBox="1"/>
          <p:nvPr/>
        </p:nvSpPr>
        <p:spPr>
          <a:xfrm>
            <a:off x="8896147" y="2063267"/>
            <a:ext cx="534035" cy="321242"/>
          </a:xfrm>
          <a:prstGeom prst="rect">
            <a:avLst/>
          </a:prstGeom>
        </p:spPr>
        <p:txBody>
          <a:bodyPr vert="horz" wrap="square" lIns="0" tIns="13335" rIns="0" bIns="0" rtlCol="0">
            <a:spAutoFit/>
          </a:bodyPr>
          <a:lstStyle/>
          <a:p>
            <a:pPr marL="12700">
              <a:spcBef>
                <a:spcPts val="105"/>
              </a:spcBef>
            </a:pPr>
            <a:r>
              <a:rPr sz="2000" b="1" dirty="0">
                <a:solidFill>
                  <a:srgbClr val="FFFFFF"/>
                </a:solidFill>
                <a:cs typeface="+mn-ea"/>
                <a:sym typeface="+mn-lt"/>
              </a:rPr>
              <a:t>安</a:t>
            </a:r>
            <a:r>
              <a:rPr sz="2000" b="1" spc="5" dirty="0">
                <a:solidFill>
                  <a:srgbClr val="FFFFFF"/>
                </a:solidFill>
                <a:cs typeface="+mn-ea"/>
                <a:sym typeface="+mn-lt"/>
              </a:rPr>
              <a:t>全</a:t>
            </a:r>
            <a:endParaRPr sz="2000">
              <a:cs typeface="+mn-ea"/>
              <a:sym typeface="+mn-lt"/>
            </a:endParaRPr>
          </a:p>
        </p:txBody>
      </p:sp>
      <p:sp>
        <p:nvSpPr>
          <p:cNvPr id="13" name="object 13"/>
          <p:cNvSpPr txBox="1"/>
          <p:nvPr/>
        </p:nvSpPr>
        <p:spPr>
          <a:xfrm>
            <a:off x="8794192" y="3651897"/>
            <a:ext cx="735965" cy="443070"/>
          </a:xfrm>
          <a:prstGeom prst="rect">
            <a:avLst/>
          </a:prstGeom>
        </p:spPr>
        <p:txBody>
          <a:bodyPr vert="horz" wrap="square" lIns="0" tIns="12065" rIns="0" bIns="0" rtlCol="0">
            <a:spAutoFit/>
          </a:bodyPr>
          <a:lstStyle/>
          <a:p>
            <a:pPr marL="12700">
              <a:spcBef>
                <a:spcPts val="95"/>
              </a:spcBef>
            </a:pPr>
            <a:r>
              <a:rPr sz="2800" b="1" dirty="0">
                <a:solidFill>
                  <a:srgbClr val="FFFFFF"/>
                </a:solidFill>
                <a:cs typeface="+mn-ea"/>
                <a:sym typeface="+mn-lt"/>
              </a:rPr>
              <a:t>标</a:t>
            </a:r>
            <a:r>
              <a:rPr sz="2800" b="1" spc="-5" dirty="0">
                <a:solidFill>
                  <a:srgbClr val="FFFFFF"/>
                </a:solidFill>
                <a:cs typeface="+mn-ea"/>
                <a:sym typeface="+mn-lt"/>
              </a:rPr>
              <a:t>准</a:t>
            </a:r>
            <a:endParaRPr sz="2800">
              <a:cs typeface="+mn-ea"/>
              <a:sym typeface="+mn-lt"/>
            </a:endParaRPr>
          </a:p>
        </p:txBody>
      </p:sp>
      <p:sp>
        <p:nvSpPr>
          <p:cNvPr id="14" name="object 14"/>
          <p:cNvSpPr txBox="1"/>
          <p:nvPr/>
        </p:nvSpPr>
        <p:spPr>
          <a:xfrm>
            <a:off x="1044333" y="2417903"/>
            <a:ext cx="2870835" cy="505908"/>
          </a:xfrm>
          <a:prstGeom prst="rect">
            <a:avLst/>
          </a:prstGeom>
        </p:spPr>
        <p:txBody>
          <a:bodyPr vert="horz" wrap="square" lIns="0" tIns="13335" rIns="0" bIns="0" rtlCol="0">
            <a:spAutoFit/>
          </a:bodyPr>
          <a:lstStyle/>
          <a:p>
            <a:pPr marL="12700">
              <a:spcBef>
                <a:spcPts val="105"/>
              </a:spcBef>
            </a:pPr>
            <a:r>
              <a:rPr sz="3200" b="1" dirty="0">
                <a:solidFill>
                  <a:srgbClr val="00929F"/>
                </a:solidFill>
                <a:cs typeface="+mn-ea"/>
                <a:sym typeface="+mn-lt"/>
              </a:rPr>
              <a:t>“安全三原则</a:t>
            </a:r>
            <a:r>
              <a:rPr sz="3200" b="1" spc="5" dirty="0">
                <a:solidFill>
                  <a:srgbClr val="00929F"/>
                </a:solidFill>
                <a:cs typeface="+mn-ea"/>
                <a:sym typeface="+mn-lt"/>
              </a:rPr>
              <a:t>”</a:t>
            </a:r>
            <a:endParaRPr sz="3200">
              <a:cs typeface="+mn-ea"/>
              <a:sym typeface="+mn-lt"/>
            </a:endParaRPr>
          </a:p>
        </p:txBody>
      </p:sp>
      <p:sp>
        <p:nvSpPr>
          <p:cNvPr id="15" name="object 15"/>
          <p:cNvSpPr/>
          <p:nvPr/>
        </p:nvSpPr>
        <p:spPr>
          <a:xfrm>
            <a:off x="1199388" y="3159251"/>
            <a:ext cx="5511165" cy="739140"/>
          </a:xfrm>
          <a:custGeom>
            <a:avLst/>
            <a:gdLst/>
            <a:ahLst/>
            <a:cxnLst/>
            <a:rect l="l" t="t" r="r" b="b"/>
            <a:pathLst>
              <a:path w="5511165" h="739139">
                <a:moveTo>
                  <a:pt x="5387340" y="739139"/>
                </a:moveTo>
                <a:lnTo>
                  <a:pt x="123443" y="739139"/>
                </a:lnTo>
                <a:lnTo>
                  <a:pt x="75704" y="729733"/>
                </a:lnTo>
                <a:lnTo>
                  <a:pt x="36580" y="703387"/>
                </a:lnTo>
                <a:lnTo>
                  <a:pt x="10028" y="664057"/>
                </a:lnTo>
                <a:lnTo>
                  <a:pt x="0" y="615696"/>
                </a:lnTo>
                <a:lnTo>
                  <a:pt x="0" y="123444"/>
                </a:lnTo>
                <a:lnTo>
                  <a:pt x="10028" y="75254"/>
                </a:lnTo>
                <a:lnTo>
                  <a:pt x="36580" y="35980"/>
                </a:lnTo>
                <a:lnTo>
                  <a:pt x="75704" y="9577"/>
                </a:lnTo>
                <a:lnTo>
                  <a:pt x="123443" y="0"/>
                </a:lnTo>
                <a:lnTo>
                  <a:pt x="5387340" y="0"/>
                </a:lnTo>
                <a:lnTo>
                  <a:pt x="5435615" y="9577"/>
                </a:lnTo>
                <a:lnTo>
                  <a:pt x="5474917" y="35980"/>
                </a:lnTo>
                <a:lnTo>
                  <a:pt x="5501291" y="75254"/>
                </a:lnTo>
                <a:lnTo>
                  <a:pt x="5510784" y="123444"/>
                </a:lnTo>
                <a:lnTo>
                  <a:pt x="5510784" y="615696"/>
                </a:lnTo>
                <a:lnTo>
                  <a:pt x="5501291" y="664057"/>
                </a:lnTo>
                <a:lnTo>
                  <a:pt x="5474917" y="703387"/>
                </a:lnTo>
                <a:lnTo>
                  <a:pt x="5435615" y="729733"/>
                </a:lnTo>
                <a:lnTo>
                  <a:pt x="5387340" y="739139"/>
                </a:lnTo>
                <a:close/>
              </a:path>
            </a:pathLst>
          </a:custGeom>
          <a:solidFill>
            <a:srgbClr val="00929F"/>
          </a:solidFill>
        </p:spPr>
        <p:txBody>
          <a:bodyPr wrap="square" lIns="0" tIns="0" rIns="0" bIns="0" rtlCol="0"/>
          <a:lstStyle/>
          <a:p>
            <a:endParaRPr>
              <a:cs typeface="+mn-ea"/>
              <a:sym typeface="+mn-lt"/>
            </a:endParaRPr>
          </a:p>
        </p:txBody>
      </p:sp>
      <p:sp>
        <p:nvSpPr>
          <p:cNvPr id="16" name="object 16"/>
          <p:cNvSpPr/>
          <p:nvPr/>
        </p:nvSpPr>
        <p:spPr>
          <a:xfrm>
            <a:off x="1199389" y="4143756"/>
            <a:ext cx="4421505" cy="741045"/>
          </a:xfrm>
          <a:custGeom>
            <a:avLst/>
            <a:gdLst/>
            <a:ahLst/>
            <a:cxnLst/>
            <a:rect l="l" t="t" r="r" b="b"/>
            <a:pathLst>
              <a:path w="4421505" h="741045">
                <a:moveTo>
                  <a:pt x="4297680" y="740664"/>
                </a:moveTo>
                <a:lnTo>
                  <a:pt x="123443" y="740664"/>
                </a:lnTo>
                <a:lnTo>
                  <a:pt x="75704" y="730769"/>
                </a:lnTo>
                <a:lnTo>
                  <a:pt x="36580" y="704259"/>
                </a:lnTo>
                <a:lnTo>
                  <a:pt x="10028" y="665090"/>
                </a:lnTo>
                <a:lnTo>
                  <a:pt x="0" y="617220"/>
                </a:lnTo>
                <a:lnTo>
                  <a:pt x="0" y="123444"/>
                </a:lnTo>
                <a:lnTo>
                  <a:pt x="10028" y="75625"/>
                </a:lnTo>
                <a:lnTo>
                  <a:pt x="36580" y="36475"/>
                </a:lnTo>
                <a:lnTo>
                  <a:pt x="75704" y="9949"/>
                </a:lnTo>
                <a:lnTo>
                  <a:pt x="123443" y="0"/>
                </a:lnTo>
                <a:lnTo>
                  <a:pt x="4297680" y="0"/>
                </a:lnTo>
                <a:lnTo>
                  <a:pt x="4345784" y="9949"/>
                </a:lnTo>
                <a:lnTo>
                  <a:pt x="4385029" y="36475"/>
                </a:lnTo>
                <a:lnTo>
                  <a:pt x="4411460" y="75625"/>
                </a:lnTo>
                <a:lnTo>
                  <a:pt x="4421124" y="123444"/>
                </a:lnTo>
                <a:lnTo>
                  <a:pt x="4421124" y="617220"/>
                </a:lnTo>
                <a:lnTo>
                  <a:pt x="4411460" y="665090"/>
                </a:lnTo>
                <a:lnTo>
                  <a:pt x="4385029" y="704259"/>
                </a:lnTo>
                <a:lnTo>
                  <a:pt x="4345784" y="730769"/>
                </a:lnTo>
                <a:lnTo>
                  <a:pt x="4297680" y="740664"/>
                </a:lnTo>
                <a:close/>
              </a:path>
            </a:pathLst>
          </a:custGeom>
          <a:solidFill>
            <a:srgbClr val="00929F"/>
          </a:solidFill>
        </p:spPr>
        <p:txBody>
          <a:bodyPr wrap="square" lIns="0" tIns="0" rIns="0" bIns="0" rtlCol="0"/>
          <a:lstStyle/>
          <a:p>
            <a:endParaRPr>
              <a:cs typeface="+mn-ea"/>
              <a:sym typeface="+mn-lt"/>
            </a:endParaRPr>
          </a:p>
        </p:txBody>
      </p:sp>
      <p:sp>
        <p:nvSpPr>
          <p:cNvPr id="17" name="object 17"/>
          <p:cNvSpPr/>
          <p:nvPr/>
        </p:nvSpPr>
        <p:spPr>
          <a:xfrm>
            <a:off x="1199389" y="5129785"/>
            <a:ext cx="4421505" cy="739140"/>
          </a:xfrm>
          <a:custGeom>
            <a:avLst/>
            <a:gdLst/>
            <a:ahLst/>
            <a:cxnLst/>
            <a:rect l="l" t="t" r="r" b="b"/>
            <a:pathLst>
              <a:path w="4421505" h="739139">
                <a:moveTo>
                  <a:pt x="4297680" y="739139"/>
                </a:moveTo>
                <a:lnTo>
                  <a:pt x="123443" y="739139"/>
                </a:lnTo>
                <a:lnTo>
                  <a:pt x="75704" y="729612"/>
                </a:lnTo>
                <a:lnTo>
                  <a:pt x="36580" y="703225"/>
                </a:lnTo>
                <a:lnTo>
                  <a:pt x="10028" y="663935"/>
                </a:lnTo>
                <a:lnTo>
                  <a:pt x="0" y="615695"/>
                </a:lnTo>
                <a:lnTo>
                  <a:pt x="0" y="123443"/>
                </a:lnTo>
                <a:lnTo>
                  <a:pt x="10028" y="75137"/>
                </a:lnTo>
                <a:lnTo>
                  <a:pt x="36580" y="35823"/>
                </a:lnTo>
                <a:lnTo>
                  <a:pt x="75704" y="9458"/>
                </a:lnTo>
                <a:lnTo>
                  <a:pt x="123443" y="0"/>
                </a:lnTo>
                <a:lnTo>
                  <a:pt x="4297680" y="0"/>
                </a:lnTo>
                <a:lnTo>
                  <a:pt x="4345784" y="9458"/>
                </a:lnTo>
                <a:lnTo>
                  <a:pt x="4385029" y="35823"/>
                </a:lnTo>
                <a:lnTo>
                  <a:pt x="4411460" y="75137"/>
                </a:lnTo>
                <a:lnTo>
                  <a:pt x="4421124" y="123443"/>
                </a:lnTo>
                <a:lnTo>
                  <a:pt x="4421124" y="615695"/>
                </a:lnTo>
                <a:lnTo>
                  <a:pt x="4411460" y="663935"/>
                </a:lnTo>
                <a:lnTo>
                  <a:pt x="4385029" y="703225"/>
                </a:lnTo>
                <a:lnTo>
                  <a:pt x="4345784" y="729612"/>
                </a:lnTo>
                <a:lnTo>
                  <a:pt x="4297680" y="739139"/>
                </a:lnTo>
                <a:close/>
              </a:path>
            </a:pathLst>
          </a:custGeom>
          <a:solidFill>
            <a:srgbClr val="00929F"/>
          </a:solidFill>
        </p:spPr>
        <p:txBody>
          <a:bodyPr wrap="square" lIns="0" tIns="0" rIns="0" bIns="0" rtlCol="0"/>
          <a:lstStyle/>
          <a:p>
            <a:endParaRPr>
              <a:cs typeface="+mn-ea"/>
              <a:sym typeface="+mn-lt"/>
            </a:endParaRPr>
          </a:p>
        </p:txBody>
      </p:sp>
      <p:sp>
        <p:nvSpPr>
          <p:cNvPr id="18" name="object 18"/>
          <p:cNvSpPr txBox="1"/>
          <p:nvPr/>
        </p:nvSpPr>
        <p:spPr>
          <a:xfrm>
            <a:off x="1391235" y="3412326"/>
            <a:ext cx="5125085" cy="275075"/>
          </a:xfrm>
          <a:prstGeom prst="rect">
            <a:avLst/>
          </a:prstGeom>
        </p:spPr>
        <p:txBody>
          <a:bodyPr vert="horz" wrap="square" lIns="0" tIns="13335" rIns="0" bIns="0" rtlCol="0">
            <a:spAutoFit/>
          </a:bodyPr>
          <a:lstStyle/>
          <a:p>
            <a:pPr marL="12700">
              <a:spcBef>
                <a:spcPts val="105"/>
              </a:spcBef>
            </a:pPr>
            <a:r>
              <a:rPr sz="1700" b="1" spc="-5" dirty="0">
                <a:solidFill>
                  <a:srgbClr val="FFFFFF"/>
                </a:solidFill>
                <a:cs typeface="+mn-ea"/>
                <a:sym typeface="+mn-lt"/>
              </a:rPr>
              <a:t>1、整理整顿工作地点，有一个整洁有序的作业环境</a:t>
            </a:r>
            <a:r>
              <a:rPr sz="1700" b="1" spc="5" dirty="0">
                <a:solidFill>
                  <a:srgbClr val="FFFFFF"/>
                </a:solidFill>
                <a:cs typeface="+mn-ea"/>
                <a:sym typeface="+mn-lt"/>
              </a:rPr>
              <a:t>。</a:t>
            </a:r>
            <a:endParaRPr sz="1700">
              <a:cs typeface="+mn-ea"/>
              <a:sym typeface="+mn-lt"/>
            </a:endParaRPr>
          </a:p>
        </p:txBody>
      </p:sp>
      <p:sp>
        <p:nvSpPr>
          <p:cNvPr id="19" name="object 19"/>
          <p:cNvSpPr txBox="1"/>
          <p:nvPr/>
        </p:nvSpPr>
        <p:spPr>
          <a:xfrm>
            <a:off x="1391233" y="4387216"/>
            <a:ext cx="2452371" cy="289823"/>
          </a:xfrm>
          <a:prstGeom prst="rect">
            <a:avLst/>
          </a:prstGeom>
        </p:spPr>
        <p:txBody>
          <a:bodyPr vert="horz" wrap="square" lIns="0" tIns="12700" rIns="0" bIns="0" rtlCol="0">
            <a:spAutoFit/>
          </a:bodyPr>
          <a:lstStyle/>
          <a:p>
            <a:pPr marL="12700">
              <a:spcBef>
                <a:spcPts val="100"/>
              </a:spcBef>
            </a:pPr>
            <a:r>
              <a:rPr b="1" spc="-5" dirty="0">
                <a:solidFill>
                  <a:srgbClr val="FFFFFF"/>
                </a:solidFill>
                <a:cs typeface="+mn-ea"/>
                <a:sym typeface="+mn-lt"/>
              </a:rPr>
              <a:t>2</a:t>
            </a:r>
            <a:r>
              <a:rPr b="1" dirty="0">
                <a:solidFill>
                  <a:srgbClr val="FFFFFF"/>
                </a:solidFill>
                <a:cs typeface="+mn-ea"/>
                <a:sym typeface="+mn-lt"/>
              </a:rPr>
              <a:t>、经常维护保养设备。</a:t>
            </a:r>
            <a:endParaRPr>
              <a:cs typeface="+mn-ea"/>
              <a:sym typeface="+mn-lt"/>
            </a:endParaRPr>
          </a:p>
        </p:txBody>
      </p:sp>
      <p:sp>
        <p:nvSpPr>
          <p:cNvPr id="20" name="object 20"/>
          <p:cNvSpPr txBox="1"/>
          <p:nvPr/>
        </p:nvSpPr>
        <p:spPr>
          <a:xfrm>
            <a:off x="1391233" y="5387620"/>
            <a:ext cx="2452371" cy="289823"/>
          </a:xfrm>
          <a:prstGeom prst="rect">
            <a:avLst/>
          </a:prstGeom>
        </p:spPr>
        <p:txBody>
          <a:bodyPr vert="horz" wrap="square" lIns="0" tIns="12700" rIns="0" bIns="0" rtlCol="0">
            <a:spAutoFit/>
          </a:bodyPr>
          <a:lstStyle/>
          <a:p>
            <a:pPr marL="12700">
              <a:spcBef>
                <a:spcPts val="100"/>
              </a:spcBef>
            </a:pPr>
            <a:r>
              <a:rPr b="1" spc="-5" dirty="0">
                <a:solidFill>
                  <a:srgbClr val="FFFFFF"/>
                </a:solidFill>
                <a:cs typeface="+mn-ea"/>
                <a:sym typeface="+mn-lt"/>
              </a:rPr>
              <a:t>3</a:t>
            </a:r>
            <a:r>
              <a:rPr b="1" dirty="0">
                <a:solidFill>
                  <a:srgbClr val="FFFFFF"/>
                </a:solidFill>
                <a:cs typeface="+mn-ea"/>
                <a:sym typeface="+mn-lt"/>
              </a:rPr>
              <a:t>、按照标准进行操作。</a:t>
            </a:r>
            <a:endParaRPr>
              <a:cs typeface="+mn-ea"/>
              <a:sym typeface="+mn-lt"/>
            </a:endParaRPr>
          </a:p>
        </p:txBody>
      </p:sp>
      <p:sp>
        <p:nvSpPr>
          <p:cNvPr id="21" name="object 21"/>
          <p:cNvSpPr/>
          <p:nvPr/>
        </p:nvSpPr>
        <p:spPr>
          <a:xfrm>
            <a:off x="1130809" y="1482852"/>
            <a:ext cx="363220" cy="421005"/>
          </a:xfrm>
          <a:custGeom>
            <a:avLst/>
            <a:gdLst/>
            <a:ahLst/>
            <a:cxnLst/>
            <a:rect l="l" t="t" r="r" b="b"/>
            <a:pathLst>
              <a:path w="363219" h="421005">
                <a:moveTo>
                  <a:pt x="0" y="420624"/>
                </a:moveTo>
                <a:lnTo>
                  <a:pt x="0" y="0"/>
                </a:lnTo>
                <a:lnTo>
                  <a:pt x="362711" y="210312"/>
                </a:lnTo>
                <a:lnTo>
                  <a:pt x="0" y="420624"/>
                </a:lnTo>
                <a:close/>
              </a:path>
            </a:pathLst>
          </a:custGeom>
          <a:solidFill>
            <a:srgbClr val="394653"/>
          </a:solidFill>
        </p:spPr>
        <p:txBody>
          <a:bodyPr wrap="square" lIns="0" tIns="0" rIns="0" bIns="0" rtlCol="0"/>
          <a:lstStyle/>
          <a:p>
            <a:endParaRPr>
              <a:cs typeface="+mn-ea"/>
              <a:sym typeface="+mn-lt"/>
            </a:endParaRPr>
          </a:p>
        </p:txBody>
      </p:sp>
      <p:sp>
        <p:nvSpPr>
          <p:cNvPr id="24" name="object 41"/>
          <p:cNvSpPr txBox="1"/>
          <p:nvPr/>
        </p:nvSpPr>
        <p:spPr>
          <a:xfrm>
            <a:off x="1044310" y="534022"/>
            <a:ext cx="4088765" cy="504625"/>
          </a:xfrm>
          <a:prstGeom prst="rect">
            <a:avLst/>
          </a:prstGeom>
        </p:spPr>
        <p:txBody>
          <a:bodyPr vert="horz" wrap="square" lIns="0" tIns="12065" rIns="0" bIns="0" rtlCol="0">
            <a:spAutoFit/>
          </a:bodyPr>
          <a:lstStyle>
            <a:lvl1pPr algn="ctr" defTabSz="914400" rtl="0" eaLnBrk="1" latinLnBrk="0" hangingPunct="1">
              <a:spcBef>
                <a:spcPct val="0"/>
              </a:spcBef>
              <a:buNone/>
              <a:defRPr sz="3000" b="1" i="1" kern="1200">
                <a:solidFill>
                  <a:srgbClr val="394653"/>
                </a:solidFill>
                <a:latin typeface="微软雅黑" panose="020B0503020204020204" pitchFamily="34" charset="-122"/>
                <a:ea typeface="+mj-ea"/>
                <a:cs typeface="微软雅黑" panose="020B0503020204020204" pitchFamily="34" charset="-122"/>
              </a:defRPr>
            </a:lvl1pPr>
          </a:lstStyle>
          <a:p>
            <a:pPr marL="12700">
              <a:spcBef>
                <a:spcPts val="95"/>
              </a:spcBef>
            </a:pPr>
            <a:r>
              <a:rPr lang="zh-CN" altLang="en-US" sz="3200" i="0">
                <a:solidFill>
                  <a:schemeClr val="tx1"/>
                </a:solidFill>
                <a:latin typeface="+mn-lt"/>
                <a:ea typeface="+mn-ea"/>
                <a:cs typeface="+mn-ea"/>
                <a:sym typeface="+mn-lt"/>
              </a:rPr>
              <a:t>新员工安全须</a:t>
            </a:r>
            <a:r>
              <a:rPr lang="zh-CN" altLang="en-US" sz="3200" i="0" spc="-5">
                <a:solidFill>
                  <a:schemeClr val="tx1"/>
                </a:solidFill>
                <a:latin typeface="+mn-lt"/>
                <a:ea typeface="+mn-ea"/>
                <a:cs typeface="+mn-ea"/>
                <a:sym typeface="+mn-lt"/>
              </a:rPr>
              <a:t>知</a:t>
            </a:r>
            <a:endParaRPr lang="zh-CN" altLang="en-US" sz="3200" i="0" spc="-5" dirty="0">
              <a:solidFill>
                <a:schemeClr val="tx1"/>
              </a:solidFill>
              <a:latin typeface="+mn-lt"/>
              <a:ea typeface="+mn-ea"/>
              <a:cs typeface="+mn-ea"/>
              <a:sym typeface="+mn-lt"/>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4.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在此输入您的封面副标题"/>
  <p:tag name="KSO_WM_UNIT_NOCLEAR" val="0"/>
  <p:tag name="KSO_WM_UNIT_VALUE" val="156"/>
  <p:tag name="KSO_WM_UNIT_HIGHLIGHT" val="0"/>
  <p:tag name="KSO_WM_UNIT_COMPATIBLE" val="0"/>
  <p:tag name="KSO_WM_UNIT_DIAGRAM_ISNUMVISUAL" val="0"/>
  <p:tag name="KSO_WM_UNIT_DIAGRAM_ISREFERUNIT" val="0"/>
  <p:tag name="KSO_WM_UNIT_TYPE" val="b"/>
  <p:tag name="KSO_WM_UNIT_INDEX" val="1"/>
  <p:tag name="KSO_WM_UNIT_ID" val="custom20187308_1*b*1"/>
  <p:tag name="KSO_WM_TEMPLATE_CATEGORY" val="custom"/>
  <p:tag name="KSO_WM_TEMPLATE_INDEX" val="20187308"/>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7.xml><?xml version="1.0" encoding="utf-8"?>
<p:tagLst xmlns:a="http://schemas.openxmlformats.org/drawingml/2006/main" xmlns:r="http://schemas.openxmlformats.org/officeDocument/2006/relationships" xmlns:p="http://schemas.openxmlformats.org/presentationml/2006/main">
  <p:tag name="MH_TYPE" val="#NeiR#"/>
  <p:tag name="MH_NUMBER" val="4"/>
  <p:tag name="MH_CATEGORY" val="#BingLLB#"/>
  <p:tag name="MH_LAYOUT" val="SubTitle"/>
  <p:tag name="MH" val="20160519100948"/>
  <p:tag name="MH_LIBRARY" val="GRAPHIC"/>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9.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PA" val="v4.0.0"/>
</p:tagLst>
</file>

<file path=ppt/tags/tag31.xml><?xml version="1.0" encoding="utf-8"?>
<p:tagLst xmlns:a="http://schemas.openxmlformats.org/drawingml/2006/main" xmlns:r="http://schemas.openxmlformats.org/officeDocument/2006/relationships" xmlns:p="http://schemas.openxmlformats.org/presentationml/2006/main">
  <p:tag name="PA" val="v4.0.0"/>
</p:tagLst>
</file>

<file path=ppt/tags/tag32.xml><?xml version="1.0" encoding="utf-8"?>
<p:tagLst xmlns:a="http://schemas.openxmlformats.org/drawingml/2006/main" xmlns:r="http://schemas.openxmlformats.org/officeDocument/2006/relationships" xmlns:p="http://schemas.openxmlformats.org/presentationml/2006/main">
  <p:tag name="PA" val="v4.0.0"/>
</p:tagLst>
</file>

<file path=ppt/tags/tag33.xml><?xml version="1.0" encoding="utf-8"?>
<p:tagLst xmlns:a="http://schemas.openxmlformats.org/drawingml/2006/main" xmlns:r="http://schemas.openxmlformats.org/officeDocument/2006/relationships" xmlns:p="http://schemas.openxmlformats.org/presentationml/2006/main">
  <p:tag name="PA" val="v4.0.0"/>
</p:tagLst>
</file>

<file path=ppt/tags/tag34.xml><?xml version="1.0" encoding="utf-8"?>
<p:tagLst xmlns:a="http://schemas.openxmlformats.org/drawingml/2006/main" xmlns:r="http://schemas.openxmlformats.org/officeDocument/2006/relationships" xmlns:p="http://schemas.openxmlformats.org/presentationml/2006/main">
  <p:tag name="PA" val="v4.0.0"/>
</p:tagLst>
</file>

<file path=ppt/tags/tag35.xml><?xml version="1.0" encoding="utf-8"?>
<p:tagLst xmlns:a="http://schemas.openxmlformats.org/drawingml/2006/main" xmlns:r="http://schemas.openxmlformats.org/officeDocument/2006/relationships" xmlns:p="http://schemas.openxmlformats.org/presentationml/2006/main">
  <p:tag name="PA" val="v4.0.0"/>
</p:tagLst>
</file>

<file path=ppt/tags/tag36.xml><?xml version="1.0" encoding="utf-8"?>
<p:tagLst xmlns:a="http://schemas.openxmlformats.org/drawingml/2006/main" xmlns:r="http://schemas.openxmlformats.org/officeDocument/2006/relationships" xmlns:p="http://schemas.openxmlformats.org/presentationml/2006/main">
  <p:tag name="PA" val="v4.0.0"/>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8.xml><?xml version="1.0" encoding="utf-8"?>
<p:tagLst xmlns:a="http://schemas.openxmlformats.org/drawingml/2006/main" xmlns:r="http://schemas.openxmlformats.org/officeDocument/2006/relationships" xmlns:p="http://schemas.openxmlformats.org/presentationml/2006/main">
  <p:tag name="MH_TYPE" val="#NeiR#"/>
  <p:tag name="MH_NUMBER" val="1"/>
  <p:tag name="MH_CATEGORY" val="#TuWHP#"/>
  <p:tag name="MH_LAYOUT" val="SubTitleText"/>
  <p:tag name="MH" val="20160520092050"/>
  <p:tag name="MH_LIBRARY" val="GRAPHIC"/>
</p:tagLst>
</file>

<file path=ppt/tags/tag39.xml><?xml version="1.0" encoding="utf-8"?>
<p:tagLst xmlns:a="http://schemas.openxmlformats.org/drawingml/2006/main" xmlns:r="http://schemas.openxmlformats.org/officeDocument/2006/relationships" xmlns:p="http://schemas.openxmlformats.org/presentationml/2006/main">
  <p:tag name="MH_TYPE" val="#NeiR#"/>
  <p:tag name="MH_NUMBER" val="1"/>
  <p:tag name="MH_CATEGORY" val="#TuWHP#"/>
  <p:tag name="MH_LAYOUT" val="SubTitleText"/>
  <p:tag name="MH" val="20160520092050"/>
  <p:tag name="MH_LIBRARY" val="GRAPHIC"/>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PA" val="v4.0.0"/>
</p:tagLst>
</file>

<file path=ppt/tags/tag41.xml><?xml version="1.0" encoding="utf-8"?>
<p:tagLst xmlns:a="http://schemas.openxmlformats.org/drawingml/2006/main" xmlns:r="http://schemas.openxmlformats.org/officeDocument/2006/relationships" xmlns:p="http://schemas.openxmlformats.org/presentationml/2006/main">
  <p:tag name="PA" val="v4.0.0"/>
</p:tagLst>
</file>

<file path=ppt/tags/tag42.xml><?xml version="1.0" encoding="utf-8"?>
<p:tagLst xmlns:a="http://schemas.openxmlformats.org/drawingml/2006/main" xmlns:r="http://schemas.openxmlformats.org/officeDocument/2006/relationships" xmlns:p="http://schemas.openxmlformats.org/presentationml/2006/main">
  <p:tag name="PA" val="v4.0.0"/>
</p:tagLst>
</file>

<file path=ppt/tags/tag43.xml><?xml version="1.0" encoding="utf-8"?>
<p:tagLst xmlns:a="http://schemas.openxmlformats.org/drawingml/2006/main" xmlns:r="http://schemas.openxmlformats.org/officeDocument/2006/relationships" xmlns:p="http://schemas.openxmlformats.org/presentationml/2006/main">
  <p:tag name="PA" val="v4.0.0"/>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6.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空白演示"/>
  <p:tag name="KSO_WM_UNIT_NOCLEAR" val="0"/>
  <p:tag name="KSO_WM_UNIT_VALUE" val="13"/>
  <p:tag name="KSO_WM_UNIT_HIGHLIGHT" val="0"/>
  <p:tag name="KSO_WM_UNIT_COMPATIBLE" val="0"/>
  <p:tag name="KSO_WM_UNIT_DIAGRAM_ISNUMVISUAL" val="0"/>
  <p:tag name="KSO_WM_UNIT_DIAGRAM_ISREFERUNIT" val="0"/>
  <p:tag name="KSO_WM_UNIT_TYPE" val="a"/>
  <p:tag name="KSO_WM_UNIT_INDEX" val="1"/>
  <p:tag name="KSO_WM_UNIT_ID" val="custom20187308_1*a*1"/>
  <p:tag name="KSO_WM_TEMPLATE_CATEGORY" val="custom"/>
  <p:tag name="KSO_WM_TEMPLATE_INDEX" val="2018730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空白演示"/>
  <p:tag name="KSO_WM_UNIT_NOCLEAR" val="0"/>
  <p:tag name="KSO_WM_UNIT_VALUE" val="13"/>
  <p:tag name="KSO_WM_UNIT_HIGHLIGHT" val="0"/>
  <p:tag name="KSO_WM_UNIT_COMPATIBLE" val="0"/>
  <p:tag name="KSO_WM_UNIT_DIAGRAM_ISNUMVISUAL" val="0"/>
  <p:tag name="KSO_WM_UNIT_DIAGRAM_ISREFERUNIT" val="0"/>
  <p:tag name="KSO_WM_UNIT_TYPE" val="a"/>
  <p:tag name="KSO_WM_UNIT_INDEX" val="1"/>
  <p:tag name="KSO_WM_UNIT_ID" val="custom20187308_1*a*1"/>
  <p:tag name="KSO_WM_TEMPLATE_CATEGORY" val="custom"/>
  <p:tag name="KSO_WM_TEMPLATE_INDEX" val="20187308"/>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1">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2islqybv">
      <a:majorFont>
        <a:latin typeface="华文宋体"/>
        <a:ea typeface="黑体"/>
        <a:cs typeface=""/>
      </a:majorFont>
      <a:minorFont>
        <a:latin typeface="华文宋体"/>
        <a:ea typeface="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11120</Words>
  <Application>Microsoft Office PowerPoint</Application>
  <PresentationFormat>宽屏</PresentationFormat>
  <Paragraphs>1730</Paragraphs>
  <Slides>174</Slides>
  <Notes>98</Notes>
  <HiddenSlides>0</HiddenSlides>
  <MMClips>0</MMClips>
  <ScaleCrop>false</ScaleCrop>
  <HeadingPairs>
    <vt:vector size="8" baseType="variant">
      <vt:variant>
        <vt:lpstr>已用的字体</vt:lpstr>
      </vt:variant>
      <vt:variant>
        <vt:i4>8</vt:i4>
      </vt:variant>
      <vt:variant>
        <vt:lpstr>主题</vt:lpstr>
      </vt:variant>
      <vt:variant>
        <vt:i4>1</vt:i4>
      </vt:variant>
      <vt:variant>
        <vt:lpstr>嵌入 OLE 服务器</vt:lpstr>
      </vt:variant>
      <vt:variant>
        <vt:i4>1</vt:i4>
      </vt:variant>
      <vt:variant>
        <vt:lpstr>幻灯片标题</vt:lpstr>
      </vt:variant>
      <vt:variant>
        <vt:i4>174</vt:i4>
      </vt:variant>
    </vt:vector>
  </HeadingPairs>
  <TitlesOfParts>
    <vt:vector size="184" baseType="lpstr">
      <vt:lpstr>等线</vt:lpstr>
      <vt:lpstr>华文宋体</vt:lpstr>
      <vt:lpstr>宋体</vt:lpstr>
      <vt:lpstr>微软雅黑</vt:lpstr>
      <vt:lpstr>Arial</vt:lpstr>
      <vt:lpstr>Calibri</vt:lpstr>
      <vt:lpstr>Impact</vt:lpstr>
      <vt:lpstr>Wingdings</vt:lpstr>
      <vt:lpstr>1</vt:lpstr>
      <vt:lpstr>Microsoft PowerPoint 幻灯片</vt:lpstr>
      <vt:lpstr>PowerPoint 演示文稿</vt:lpstr>
      <vt:lpstr>PowerPoint 演示文稿</vt:lpstr>
      <vt:lpstr>PowerPoint 演示文稿</vt:lpstr>
      <vt:lpstr>假如：发生事故，1名职工伤亡。</vt:lpstr>
      <vt:lpstr>  公司的结局：                                    职工的结局：</vt:lpstr>
      <vt:lpstr>结论：</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新员工安全须知</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安全须知——设备操作</vt:lpstr>
      <vt:lpstr>安全须知——设备操作</vt:lpstr>
      <vt:lpstr>安全须知——设备操作</vt:lpstr>
      <vt:lpstr>安全须知——电</vt:lpstr>
      <vt:lpstr>用电安全须知</vt:lpstr>
      <vt:lpstr>用电安全须知</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新员工安全须知</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安全须知——设备操作</vt:lpstr>
      <vt:lpstr>安全须知——设备操作</vt:lpstr>
      <vt:lpstr>安全须知——设备操作</vt:lpstr>
      <vt:lpstr>安全须知——电</vt:lpstr>
      <vt:lpstr>用电安全须知</vt:lpstr>
      <vt:lpstr>用电安全须知</vt:lpstr>
      <vt:lpstr>用电安全须知</vt:lpstr>
      <vt:lpstr>用电安全须知</vt:lpstr>
      <vt:lpstr>安全须知——电</vt:lpstr>
      <vt:lpstr>安全须知——电</vt:lpstr>
      <vt:lpstr>安全须知——电</vt:lpstr>
      <vt:lpstr>安全须知——电</vt:lpstr>
      <vt:lpstr>安全须知——电</vt:lpstr>
      <vt:lpstr>安全须知——电</vt:lpstr>
      <vt:lpstr>安全须知——电</vt:lpstr>
      <vt:lpstr>安全色与安全标识认知</vt:lpstr>
      <vt:lpstr>安全色与安全标识认知</vt:lpstr>
      <vt:lpstr>安全色与安全标识认知</vt:lpstr>
      <vt:lpstr>安全色与安全标识认知</vt:lpstr>
      <vt:lpstr>安全色与安全标识认知</vt:lpstr>
      <vt:lpstr>安全色与安全标识认知</vt:lpstr>
      <vt:lpstr>防火安全须知</vt:lpstr>
      <vt:lpstr>防火安全须知</vt:lpstr>
      <vt:lpstr>防火安全须知</vt:lpstr>
      <vt:lpstr>防火安全须知</vt:lpstr>
      <vt:lpstr>防火安全须知</vt:lpstr>
      <vt:lpstr>防火安全须知</vt:lpstr>
      <vt:lpstr>PowerPoint 演示文稿</vt:lpstr>
      <vt:lpstr>PowerPoint 演示文稿</vt:lpstr>
      <vt:lpstr>PowerPoint 演示文稿</vt:lpstr>
      <vt:lpstr>PowerPoint 演示文稿</vt:lpstr>
      <vt:lpstr>防火安全须知</vt:lpstr>
      <vt:lpstr>防火安全须知</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Wu PeiJie</dc:creator>
  <cp:lastModifiedBy>Microsoft</cp:lastModifiedBy>
  <cp:revision>4</cp:revision>
  <dcterms:created xsi:type="dcterms:W3CDTF">2022-02-11T16:05:00Z</dcterms:created>
  <dcterms:modified xsi:type="dcterms:W3CDTF">2022-08-16T12:51:57Z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2052-10.8.2.6837</vt:lpwstr>
  </property>
</Properties>
</file>