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5143500" type="screen16x9"/>
  <p:notesSz cx="9144000" cy="51435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319" y="6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49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2776" y="32003"/>
            <a:ext cx="1177290" cy="7871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22960" y="32003"/>
            <a:ext cx="1177290" cy="7871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29817" y="1949907"/>
            <a:ext cx="7484364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85858"/>
                </a:solidFill>
                <a:latin typeface="微软雅黑"/>
                <a:cs typeface="微软雅黑"/>
              </a:defRPr>
            </a:lvl1pPr>
          </a:lstStyle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内部资料</a:t>
            </a:r>
            <a:r>
              <a:rPr spc="-30" dirty="0"/>
              <a:t> </a:t>
            </a:r>
            <a:r>
              <a:rPr dirty="0"/>
              <a:t>|</a:t>
            </a:r>
            <a:r>
              <a:rPr spc="-25" dirty="0"/>
              <a:t> </a:t>
            </a:r>
            <a:r>
              <a:rPr dirty="0"/>
              <a:t>注意保密</a:t>
            </a:r>
            <a:r>
              <a:rPr spc="204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85858"/>
                </a:solidFill>
                <a:latin typeface="微软雅黑"/>
                <a:cs typeface="微软雅黑"/>
              </a:defRPr>
            </a:lvl1pPr>
          </a:lstStyle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内部资料</a:t>
            </a:r>
            <a:r>
              <a:rPr spc="-30" dirty="0"/>
              <a:t> </a:t>
            </a:r>
            <a:r>
              <a:rPr dirty="0"/>
              <a:t>|</a:t>
            </a:r>
            <a:r>
              <a:rPr spc="-25" dirty="0"/>
              <a:t> </a:t>
            </a:r>
            <a:r>
              <a:rPr dirty="0"/>
              <a:t>注意保密</a:t>
            </a:r>
            <a:r>
              <a:rPr spc="204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85858"/>
                </a:solidFill>
                <a:latin typeface="微软雅黑"/>
                <a:cs typeface="微软雅黑"/>
              </a:defRPr>
            </a:lvl1pPr>
          </a:lstStyle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内部资料</a:t>
            </a:r>
            <a:r>
              <a:rPr spc="-30" dirty="0"/>
              <a:t> </a:t>
            </a:r>
            <a:r>
              <a:rPr dirty="0"/>
              <a:t>|</a:t>
            </a:r>
            <a:r>
              <a:rPr spc="-25" dirty="0"/>
              <a:t> </a:t>
            </a:r>
            <a:r>
              <a:rPr dirty="0"/>
              <a:t>注意保密</a:t>
            </a:r>
            <a:r>
              <a:rPr spc="204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85858"/>
                </a:solidFill>
                <a:latin typeface="微软雅黑"/>
                <a:cs typeface="微软雅黑"/>
              </a:defRPr>
            </a:lvl1pPr>
          </a:lstStyle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内部资料</a:t>
            </a:r>
            <a:r>
              <a:rPr spc="-30" dirty="0"/>
              <a:t> </a:t>
            </a:r>
            <a:r>
              <a:rPr dirty="0"/>
              <a:t>|</a:t>
            </a:r>
            <a:r>
              <a:rPr spc="-25" dirty="0"/>
              <a:t> </a:t>
            </a:r>
            <a:r>
              <a:rPr dirty="0"/>
              <a:t>注意保密</a:t>
            </a:r>
            <a:r>
              <a:rPr spc="204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85858"/>
                </a:solidFill>
                <a:latin typeface="微软雅黑"/>
                <a:cs typeface="微软雅黑"/>
              </a:defRPr>
            </a:lvl1pPr>
          </a:lstStyle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内部资料</a:t>
            </a:r>
            <a:r>
              <a:rPr spc="-30" dirty="0"/>
              <a:t> </a:t>
            </a:r>
            <a:r>
              <a:rPr dirty="0"/>
              <a:t>|</a:t>
            </a:r>
            <a:r>
              <a:rPr spc="-25" dirty="0"/>
              <a:t> </a:t>
            </a:r>
            <a:r>
              <a:rPr dirty="0"/>
              <a:t>注意保密</a:t>
            </a:r>
            <a:r>
              <a:rPr spc="204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492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1056" y="121157"/>
            <a:ext cx="8501887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微软雅黑"/>
                <a:cs typeface="微软雅黑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3016" y="1074708"/>
            <a:ext cx="7087870" cy="3531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微软雅黑"/>
                <a:cs typeface="微软雅黑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88960" y="4897082"/>
            <a:ext cx="1249679" cy="176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585858"/>
                </a:solidFill>
                <a:latin typeface="微软雅黑"/>
                <a:cs typeface="微软雅黑"/>
              </a:defRPr>
            </a:lvl1pPr>
          </a:lstStyle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内部资料</a:t>
            </a:r>
            <a:r>
              <a:rPr spc="-30" dirty="0"/>
              <a:t> </a:t>
            </a:r>
            <a:r>
              <a:rPr dirty="0"/>
              <a:t>|</a:t>
            </a:r>
            <a:r>
              <a:rPr spc="-25" dirty="0"/>
              <a:t> </a:t>
            </a:r>
            <a:r>
              <a:rPr dirty="0"/>
              <a:t>注意保密</a:t>
            </a:r>
            <a:r>
              <a:rPr spc="204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3.png"/><Relationship Id="rId7" Type="http://schemas.openxmlformats.org/officeDocument/2006/relationships/image" Target="../media/image53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10" Type="http://schemas.openxmlformats.org/officeDocument/2006/relationships/image" Target="../media/image56.jpg"/><Relationship Id="rId4" Type="http://schemas.openxmlformats.org/officeDocument/2006/relationships/image" Target="../media/image4.png"/><Relationship Id="rId9" Type="http://schemas.openxmlformats.org/officeDocument/2006/relationships/image" Target="../media/image5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4.jp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g"/><Relationship Id="rId3" Type="http://schemas.openxmlformats.org/officeDocument/2006/relationships/image" Target="../media/image69.png"/><Relationship Id="rId7" Type="http://schemas.openxmlformats.org/officeDocument/2006/relationships/image" Target="../media/image78.jp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g"/><Relationship Id="rId11" Type="http://schemas.openxmlformats.org/officeDocument/2006/relationships/image" Target="../media/image82.jpg"/><Relationship Id="rId5" Type="http://schemas.openxmlformats.org/officeDocument/2006/relationships/image" Target="../media/image76.jpg"/><Relationship Id="rId10" Type="http://schemas.openxmlformats.org/officeDocument/2006/relationships/image" Target="../media/image81.jpg"/><Relationship Id="rId4" Type="http://schemas.openxmlformats.org/officeDocument/2006/relationships/image" Target="../media/image75.jpg"/><Relationship Id="rId9" Type="http://schemas.openxmlformats.org/officeDocument/2006/relationships/image" Target="../media/image8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68818" y="4825657"/>
            <a:ext cx="1050290" cy="15113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r>
              <a:rPr sz="900" dirty="0">
                <a:solidFill>
                  <a:srgbClr val="888888"/>
                </a:solidFill>
                <a:latin typeface="微软雅黑"/>
                <a:cs typeface="微软雅黑"/>
              </a:rPr>
              <a:t>内部资料严禁外传</a:t>
            </a:r>
            <a:r>
              <a:rPr sz="900" dirty="0">
                <a:solidFill>
                  <a:srgbClr val="888888"/>
                </a:solidFill>
                <a:latin typeface="Arial"/>
                <a:cs typeface="Arial"/>
              </a:rPr>
              <a:t>│</a:t>
            </a:r>
            <a:r>
              <a:rPr sz="900" spc="-5" dirty="0">
                <a:solidFill>
                  <a:srgbClr val="888888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13120" y="347472"/>
            <a:ext cx="3223260" cy="498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39028" y="373379"/>
            <a:ext cx="3121152" cy="396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6344" y="1792223"/>
            <a:ext cx="1543050" cy="13388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9200" y="1792223"/>
            <a:ext cx="7495794" cy="13388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16</a:t>
            </a:r>
            <a:r>
              <a:rPr spc="-5" dirty="0"/>
              <a:t>个关键节点安全管控指引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76" y="32003"/>
            <a:ext cx="1177290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2960" y="32003"/>
            <a:ext cx="1177290" cy="78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1056" y="121157"/>
            <a:ext cx="1446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基坑工程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3419" y="720851"/>
            <a:ext cx="1205865" cy="367665"/>
          </a:xfrm>
          <a:prstGeom prst="rect">
            <a:avLst/>
          </a:prstGeom>
          <a:solidFill>
            <a:srgbClr val="F9C090"/>
          </a:solidFill>
        </p:spPr>
        <p:txBody>
          <a:bodyPr vert="horz" wrap="square" lIns="0" tIns="355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0"/>
              </a:spcBef>
            </a:pPr>
            <a:r>
              <a:rPr sz="1800" b="1" spc="-5" dirty="0">
                <a:solidFill>
                  <a:srgbClr val="943735"/>
                </a:solidFill>
                <a:latin typeface="微软雅黑"/>
                <a:cs typeface="微软雅黑"/>
              </a:rPr>
              <a:t>周边堆载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3419" y="1088136"/>
            <a:ext cx="4038600" cy="3647440"/>
          </a:xfrm>
          <a:custGeom>
            <a:avLst/>
            <a:gdLst/>
            <a:ahLst/>
            <a:cxnLst/>
            <a:rect l="l" t="t" r="r" b="b"/>
            <a:pathLst>
              <a:path w="4038600" h="3647440">
                <a:moveTo>
                  <a:pt x="0" y="3646932"/>
                </a:moveTo>
                <a:lnTo>
                  <a:pt x="4038600" y="3646932"/>
                </a:lnTo>
                <a:lnTo>
                  <a:pt x="4038600" y="0"/>
                </a:lnTo>
                <a:lnTo>
                  <a:pt x="0" y="0"/>
                </a:lnTo>
                <a:lnTo>
                  <a:pt x="0" y="3646932"/>
                </a:lnTo>
                <a:close/>
              </a:path>
            </a:pathLst>
          </a:custGeom>
          <a:ln w="9144">
            <a:solidFill>
              <a:srgbClr val="006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2794" y="1078690"/>
            <a:ext cx="3863340" cy="354647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①在坡顶面距离坡肩线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范围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内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，严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禁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堆放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弃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土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及建筑材料等，在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r>
              <a:rPr sz="1400" b="1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</a:t>
            </a:r>
            <a:r>
              <a:rPr sz="140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范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围</a:t>
            </a:r>
            <a:r>
              <a:rPr sz="140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以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外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堆</a:t>
            </a:r>
            <a:r>
              <a:rPr sz="140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载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时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</a:t>
            </a:r>
            <a:r>
              <a:rPr sz="140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不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应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超</a:t>
            </a:r>
            <a:r>
              <a:rPr sz="140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过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设计荷载值，依据《建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筑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地基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基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础工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程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施工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规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范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5100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-20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》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中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9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.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4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.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7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；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②坑边严禁重型车辆通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行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；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③当支护设计中已考虑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堆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载和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车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辆运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行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时，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必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须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按设计要求进行，严禁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超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载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；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④在基坑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边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倍基坑深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度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范围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内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建造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临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时住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房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或仓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库时，应经基坑支护设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计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单位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允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许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；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⑤基坑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边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2m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范围内应划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警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戒线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警戒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线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范围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内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书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写严禁堆载的警示语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。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99659" y="1088136"/>
            <a:ext cx="3957828" cy="36469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内部资料</a:t>
            </a:r>
            <a:r>
              <a:rPr spc="-30" dirty="0"/>
              <a:t> </a:t>
            </a:r>
            <a:r>
              <a:rPr dirty="0"/>
              <a:t>|</a:t>
            </a:r>
            <a:r>
              <a:rPr spc="-25" dirty="0"/>
              <a:t> </a:t>
            </a:r>
            <a:r>
              <a:rPr dirty="0"/>
              <a:t>注意保密</a:t>
            </a:r>
            <a:r>
              <a:rPr spc="204" dirty="0"/>
              <a:t> </a:t>
            </a: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01660" y="4909782"/>
            <a:ext cx="1012190" cy="15113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r>
              <a:rPr sz="900" dirty="0">
                <a:solidFill>
                  <a:srgbClr val="585858"/>
                </a:solidFill>
                <a:latin typeface="微软雅黑"/>
                <a:cs typeface="微软雅黑"/>
              </a:rPr>
              <a:t>内部资料</a:t>
            </a:r>
            <a:r>
              <a:rPr sz="900" spc="-55" dirty="0">
                <a:solidFill>
                  <a:srgbClr val="585858"/>
                </a:solidFill>
                <a:latin typeface="微软雅黑"/>
                <a:cs typeface="微软雅黑"/>
              </a:rPr>
              <a:t> </a:t>
            </a:r>
            <a:r>
              <a:rPr sz="900" dirty="0">
                <a:solidFill>
                  <a:srgbClr val="585858"/>
                </a:solidFill>
                <a:latin typeface="微软雅黑"/>
                <a:cs typeface="微软雅黑"/>
              </a:rPr>
              <a:t>|</a:t>
            </a:r>
            <a:r>
              <a:rPr sz="900" spc="-55" dirty="0">
                <a:solidFill>
                  <a:srgbClr val="585858"/>
                </a:solidFill>
                <a:latin typeface="微软雅黑"/>
                <a:cs typeface="微软雅黑"/>
              </a:rPr>
              <a:t> </a:t>
            </a:r>
            <a:r>
              <a:rPr sz="900" dirty="0">
                <a:solidFill>
                  <a:srgbClr val="585858"/>
                </a:solidFill>
                <a:latin typeface="微软雅黑"/>
                <a:cs typeface="微软雅黑"/>
              </a:rPr>
              <a:t>注意保密</a:t>
            </a:r>
            <a:endParaRPr sz="900">
              <a:latin typeface="微软雅黑"/>
              <a:cs typeface="微软雅黑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6429" y="4903723"/>
            <a:ext cx="1600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微软雅黑"/>
                <a:cs typeface="微软雅黑"/>
              </a:rPr>
              <a:t>11</a:t>
            </a:r>
            <a:endParaRPr sz="900">
              <a:latin typeface="微软雅黑"/>
              <a:cs typeface="微软雅黑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2776" y="32003"/>
            <a:ext cx="1177290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2960" y="32003"/>
            <a:ext cx="1177290" cy="78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1056" y="121157"/>
            <a:ext cx="1446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基坑工程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3419" y="720851"/>
            <a:ext cx="1205865" cy="367665"/>
          </a:xfrm>
          <a:prstGeom prst="rect">
            <a:avLst/>
          </a:prstGeom>
          <a:solidFill>
            <a:srgbClr val="F9C090"/>
          </a:solidFill>
        </p:spPr>
        <p:txBody>
          <a:bodyPr vert="horz" wrap="square" lIns="0" tIns="355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0"/>
              </a:spcBef>
            </a:pPr>
            <a:r>
              <a:rPr sz="1800" b="1" spc="-5" dirty="0">
                <a:solidFill>
                  <a:srgbClr val="943735"/>
                </a:solidFill>
                <a:latin typeface="微软雅黑"/>
                <a:cs typeface="微软雅黑"/>
              </a:rPr>
              <a:t>基坑监测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3419" y="1107947"/>
            <a:ext cx="4246245" cy="3970020"/>
          </a:xfrm>
          <a:custGeom>
            <a:avLst/>
            <a:gdLst/>
            <a:ahLst/>
            <a:cxnLst/>
            <a:rect l="l" t="t" r="r" b="b"/>
            <a:pathLst>
              <a:path w="4246245" h="3970020">
                <a:moveTo>
                  <a:pt x="0" y="3970020"/>
                </a:moveTo>
                <a:lnTo>
                  <a:pt x="4245864" y="3970020"/>
                </a:lnTo>
                <a:lnTo>
                  <a:pt x="4245864" y="0"/>
                </a:lnTo>
                <a:lnTo>
                  <a:pt x="0" y="0"/>
                </a:lnTo>
                <a:lnTo>
                  <a:pt x="0" y="3970020"/>
                </a:lnTo>
                <a:close/>
              </a:path>
            </a:pathLst>
          </a:custGeom>
          <a:ln w="9144">
            <a:solidFill>
              <a:srgbClr val="006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2794" y="1133982"/>
            <a:ext cx="4087495" cy="38690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①基坑监测必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须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编制专</a:t>
            </a:r>
            <a:r>
              <a:rPr sz="1400" b="1" u="sng" spc="-1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项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方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案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需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符合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《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建筑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基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坑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工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ts val="1675"/>
              </a:lnSpc>
              <a:spcBef>
                <a:spcPts val="10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程监测技术规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范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GB50497-2009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》的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具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体要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求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，方案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ts val="1675"/>
              </a:lnSpc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应经监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理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单位审批，必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要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时还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需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与市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政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道路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地下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管线、人防等有关部门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协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商一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致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；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②</a:t>
            </a:r>
            <a:r>
              <a:rPr sz="1400" b="1" u="sng" spc="-42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 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开挖深度超过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5m</a:t>
            </a:r>
            <a:r>
              <a:rPr sz="1400" b="1" u="sng" spc="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或</a:t>
            </a:r>
            <a:r>
              <a:rPr sz="1400" b="1" u="sng" spc="-1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未</a:t>
            </a:r>
            <a:r>
              <a:rPr sz="1400" b="1" u="sng" spc="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超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过</a:t>
            </a:r>
            <a:r>
              <a:rPr sz="1400" b="1" u="sng" spc="-1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5m</a:t>
            </a:r>
            <a:r>
              <a:rPr sz="1400" b="1" u="sng" spc="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但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地</a:t>
            </a:r>
            <a:r>
              <a:rPr sz="1400" b="1" u="sng" spc="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质</a:t>
            </a:r>
            <a:r>
              <a:rPr sz="1400" b="1" u="sng" spc="-1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情</a:t>
            </a:r>
            <a:r>
              <a:rPr sz="1400" b="1" u="sng" spc="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况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和</a:t>
            </a:r>
            <a:r>
              <a:rPr sz="1400" b="1" u="sng" spc="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周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ts val="1675"/>
              </a:lnSpc>
              <a:spcBef>
                <a:spcPts val="5"/>
              </a:spcBef>
            </a:pPr>
            <a:r>
              <a:rPr sz="1400" u="sng" spc="-3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/>
                <a:cs typeface="微软雅黑"/>
              </a:rPr>
              <a:t>围环境较复杂的基坑工</a:t>
            </a:r>
            <a:r>
              <a:rPr sz="1400" b="1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/>
                <a:cs typeface="微软雅黑"/>
              </a:rPr>
              <a:t>程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/>
                <a:cs typeface="微软雅黑"/>
              </a:rPr>
              <a:t>均应</a:t>
            </a:r>
            <a:r>
              <a:rPr sz="1400" b="1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/>
                <a:cs typeface="微软雅黑"/>
              </a:rPr>
              <a:t>实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/>
                <a:cs typeface="微软雅黑"/>
              </a:rPr>
              <a:t>施变</a:t>
            </a:r>
            <a:r>
              <a:rPr sz="1400" b="1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/>
                <a:cs typeface="微软雅黑"/>
              </a:rPr>
              <a:t>形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/>
                <a:cs typeface="微软雅黑"/>
              </a:rPr>
              <a:t>监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/>
                <a:cs typeface="微软雅黑"/>
              </a:rPr>
              <a:t>测</a:t>
            </a:r>
            <a:r>
              <a:rPr sz="1400" b="1" u="sng" spc="-415" dirty="0">
                <a:uFill>
                  <a:solidFill>
                    <a:srgbClr val="C00000"/>
                  </a:solidFill>
                </a:uFill>
                <a:latin typeface="微软雅黑"/>
                <a:cs typeface="微软雅黑"/>
              </a:rPr>
              <a:t> </a:t>
            </a:r>
            <a:r>
              <a:rPr sz="1400" b="1" u="sng" dirty="0">
                <a:uFill>
                  <a:solidFill>
                    <a:srgbClr val="C00000"/>
                  </a:solidFill>
                </a:uFill>
                <a:latin typeface="微软雅黑"/>
                <a:cs typeface="微软雅黑"/>
              </a:rPr>
              <a:t>；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ts val="1675"/>
              </a:lnSpc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③基坑工程施工前，应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由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建设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方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委托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具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备资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质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的第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ts val="1675"/>
              </a:lnSpc>
              <a:spcBef>
                <a:spcPts val="10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三方对基坑工程实施监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测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；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ts val="1675"/>
              </a:lnSpc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④基坑工程整个施工期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内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，每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天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均应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有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专人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进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行巡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视检查；巡视检查应包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括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以下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主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要内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容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：支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护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结</a:t>
            </a:r>
            <a:r>
              <a:rPr sz="1400" b="1" u="sng" spc="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构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有无裂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纹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)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、施工工况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是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否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按方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案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进行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开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挖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)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基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坑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ts val="1675"/>
              </a:lnSpc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周边环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境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管线有无破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损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)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及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监测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设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施是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否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完好；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ts val="1675"/>
              </a:lnSpc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⑤水平位移和竖向位移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监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测点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应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沿基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坑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周边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布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置，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间距不宜大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于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20m,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每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边监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测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点数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目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不应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少</a:t>
            </a:r>
            <a:r>
              <a:rPr sz="140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于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个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；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⑥从基坑边缘以外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1-3</a:t>
            </a:r>
            <a:r>
              <a:rPr sz="140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倍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开</a:t>
            </a:r>
            <a:r>
              <a:rPr sz="140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挖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深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度</a:t>
            </a:r>
            <a:r>
              <a:rPr sz="140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范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围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内</a:t>
            </a:r>
            <a:r>
              <a:rPr sz="140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需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要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保</a:t>
            </a:r>
            <a:r>
              <a:rPr sz="140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护的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建筑物、地下管线等均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应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作为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监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控对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象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；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⑦监测项目的变化速率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连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续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天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超过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报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警值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的</a:t>
            </a:r>
            <a:r>
              <a:rPr sz="14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10%,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应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报警，向上级部门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报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告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监测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报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警值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见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下表。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38344" y="1107947"/>
            <a:ext cx="3663696" cy="1929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52059" y="3101339"/>
            <a:ext cx="3649980" cy="19796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01660" y="4909782"/>
            <a:ext cx="1012190" cy="15113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r>
              <a:rPr sz="900" dirty="0">
                <a:solidFill>
                  <a:srgbClr val="585858"/>
                </a:solidFill>
                <a:latin typeface="微软雅黑"/>
                <a:cs typeface="微软雅黑"/>
              </a:rPr>
              <a:t>内部资料</a:t>
            </a:r>
            <a:r>
              <a:rPr sz="900" spc="-55" dirty="0">
                <a:solidFill>
                  <a:srgbClr val="585858"/>
                </a:solidFill>
                <a:latin typeface="微软雅黑"/>
                <a:cs typeface="微软雅黑"/>
              </a:rPr>
              <a:t> </a:t>
            </a:r>
            <a:r>
              <a:rPr sz="900" dirty="0">
                <a:solidFill>
                  <a:srgbClr val="585858"/>
                </a:solidFill>
                <a:latin typeface="微软雅黑"/>
                <a:cs typeface="微软雅黑"/>
              </a:rPr>
              <a:t>|</a:t>
            </a:r>
            <a:r>
              <a:rPr sz="900" spc="-55" dirty="0">
                <a:solidFill>
                  <a:srgbClr val="585858"/>
                </a:solidFill>
                <a:latin typeface="微软雅黑"/>
                <a:cs typeface="微软雅黑"/>
              </a:rPr>
              <a:t> </a:t>
            </a:r>
            <a:r>
              <a:rPr sz="900" dirty="0">
                <a:solidFill>
                  <a:srgbClr val="585858"/>
                </a:solidFill>
                <a:latin typeface="微软雅黑"/>
                <a:cs typeface="微软雅黑"/>
              </a:rPr>
              <a:t>注意保密</a:t>
            </a:r>
            <a:endParaRPr sz="900">
              <a:latin typeface="微软雅黑"/>
              <a:cs typeface="微软雅黑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6429" y="4903723"/>
            <a:ext cx="1600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微软雅黑"/>
                <a:cs typeface="微软雅黑"/>
              </a:rPr>
              <a:t>12</a:t>
            </a:r>
            <a:endParaRPr sz="900">
              <a:latin typeface="微软雅黑"/>
              <a:cs typeface="微软雅黑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2776" y="32003"/>
            <a:ext cx="822197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7868" y="32003"/>
            <a:ext cx="1177290" cy="78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1056" y="121157"/>
            <a:ext cx="10915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微软雅黑"/>
                <a:cs typeface="微软雅黑"/>
              </a:rPr>
              <a:t>高支模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93419" y="720851"/>
            <a:ext cx="1165860" cy="367665"/>
          </a:xfrm>
          <a:prstGeom prst="rect">
            <a:avLst/>
          </a:prstGeom>
          <a:solidFill>
            <a:srgbClr val="F9C090"/>
          </a:solidFill>
        </p:spPr>
        <p:txBody>
          <a:bodyPr vert="horz" wrap="square" lIns="0" tIns="355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0"/>
              </a:spcBef>
            </a:pPr>
            <a:r>
              <a:rPr sz="1800" spc="-5" dirty="0">
                <a:solidFill>
                  <a:srgbClr val="943735"/>
                </a:solidFill>
              </a:rPr>
              <a:t>基本定义</a:t>
            </a:r>
            <a:endParaRPr sz="1800"/>
          </a:p>
        </p:txBody>
      </p:sp>
      <p:sp>
        <p:nvSpPr>
          <p:cNvPr id="8" name="object 8"/>
          <p:cNvSpPr/>
          <p:nvPr/>
        </p:nvSpPr>
        <p:spPr>
          <a:xfrm>
            <a:off x="694181" y="1492758"/>
            <a:ext cx="7983220" cy="1234440"/>
          </a:xfrm>
          <a:custGeom>
            <a:avLst/>
            <a:gdLst/>
            <a:ahLst/>
            <a:cxnLst/>
            <a:rect l="l" t="t" r="r" b="b"/>
            <a:pathLst>
              <a:path w="7983220" h="1234439">
                <a:moveTo>
                  <a:pt x="0" y="1234439"/>
                </a:moveTo>
                <a:lnTo>
                  <a:pt x="7982711" y="1234439"/>
                </a:lnTo>
                <a:lnTo>
                  <a:pt x="7982711" y="0"/>
                </a:lnTo>
                <a:lnTo>
                  <a:pt x="0" y="0"/>
                </a:lnTo>
                <a:lnTo>
                  <a:pt x="0" y="1234439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4181" y="1492758"/>
            <a:ext cx="7983220" cy="1234440"/>
          </a:xfrm>
          <a:custGeom>
            <a:avLst/>
            <a:gdLst/>
            <a:ahLst/>
            <a:cxnLst/>
            <a:rect l="l" t="t" r="r" b="b"/>
            <a:pathLst>
              <a:path w="7983220" h="1234439">
                <a:moveTo>
                  <a:pt x="0" y="1234439"/>
                </a:moveTo>
                <a:lnTo>
                  <a:pt x="7982711" y="1234439"/>
                </a:lnTo>
                <a:lnTo>
                  <a:pt x="7982711" y="0"/>
                </a:lnTo>
                <a:lnTo>
                  <a:pt x="0" y="0"/>
                </a:lnTo>
                <a:lnTo>
                  <a:pt x="0" y="1234439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93469" y="1285494"/>
            <a:ext cx="5588635" cy="414655"/>
          </a:xfrm>
          <a:custGeom>
            <a:avLst/>
            <a:gdLst/>
            <a:ahLst/>
            <a:cxnLst/>
            <a:rect l="l" t="t" r="r" b="b"/>
            <a:pathLst>
              <a:path w="5588634" h="414655">
                <a:moveTo>
                  <a:pt x="5519420" y="0"/>
                </a:moveTo>
                <a:lnTo>
                  <a:pt x="69088" y="0"/>
                </a:lnTo>
                <a:lnTo>
                  <a:pt x="42198" y="5437"/>
                </a:lnTo>
                <a:lnTo>
                  <a:pt x="20237" y="20256"/>
                </a:lnTo>
                <a:lnTo>
                  <a:pt x="5430" y="42219"/>
                </a:lnTo>
                <a:lnTo>
                  <a:pt x="0" y="69087"/>
                </a:lnTo>
                <a:lnTo>
                  <a:pt x="0" y="345439"/>
                </a:lnTo>
                <a:lnTo>
                  <a:pt x="5430" y="372308"/>
                </a:lnTo>
                <a:lnTo>
                  <a:pt x="20237" y="394271"/>
                </a:lnTo>
                <a:lnTo>
                  <a:pt x="42198" y="409090"/>
                </a:lnTo>
                <a:lnTo>
                  <a:pt x="69088" y="414527"/>
                </a:lnTo>
                <a:lnTo>
                  <a:pt x="5519420" y="414527"/>
                </a:lnTo>
                <a:lnTo>
                  <a:pt x="5546288" y="409090"/>
                </a:lnTo>
                <a:lnTo>
                  <a:pt x="5568251" y="394271"/>
                </a:lnTo>
                <a:lnTo>
                  <a:pt x="5583070" y="372308"/>
                </a:lnTo>
                <a:lnTo>
                  <a:pt x="5588508" y="345439"/>
                </a:lnTo>
                <a:lnTo>
                  <a:pt x="5588508" y="69087"/>
                </a:lnTo>
                <a:lnTo>
                  <a:pt x="5583070" y="42219"/>
                </a:lnTo>
                <a:lnTo>
                  <a:pt x="5568251" y="20256"/>
                </a:lnTo>
                <a:lnTo>
                  <a:pt x="5546288" y="5437"/>
                </a:lnTo>
                <a:lnTo>
                  <a:pt x="55194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93469" y="1285494"/>
            <a:ext cx="5588635" cy="414655"/>
          </a:xfrm>
          <a:custGeom>
            <a:avLst/>
            <a:gdLst/>
            <a:ahLst/>
            <a:cxnLst/>
            <a:rect l="l" t="t" r="r" b="b"/>
            <a:pathLst>
              <a:path w="5588634" h="414655">
                <a:moveTo>
                  <a:pt x="0" y="69087"/>
                </a:moveTo>
                <a:lnTo>
                  <a:pt x="5430" y="42219"/>
                </a:lnTo>
                <a:lnTo>
                  <a:pt x="20237" y="20256"/>
                </a:lnTo>
                <a:lnTo>
                  <a:pt x="42198" y="5437"/>
                </a:lnTo>
                <a:lnTo>
                  <a:pt x="69088" y="0"/>
                </a:lnTo>
                <a:lnTo>
                  <a:pt x="5519420" y="0"/>
                </a:lnTo>
                <a:lnTo>
                  <a:pt x="5546288" y="5437"/>
                </a:lnTo>
                <a:lnTo>
                  <a:pt x="5568251" y="20256"/>
                </a:lnTo>
                <a:lnTo>
                  <a:pt x="5583070" y="42219"/>
                </a:lnTo>
                <a:lnTo>
                  <a:pt x="5588508" y="69087"/>
                </a:lnTo>
                <a:lnTo>
                  <a:pt x="5588508" y="345439"/>
                </a:lnTo>
                <a:lnTo>
                  <a:pt x="5583070" y="372308"/>
                </a:lnTo>
                <a:lnTo>
                  <a:pt x="5568251" y="394271"/>
                </a:lnTo>
                <a:lnTo>
                  <a:pt x="5546288" y="409090"/>
                </a:lnTo>
                <a:lnTo>
                  <a:pt x="5519420" y="414527"/>
                </a:lnTo>
                <a:lnTo>
                  <a:pt x="69088" y="414527"/>
                </a:lnTo>
                <a:lnTo>
                  <a:pt x="42198" y="409090"/>
                </a:lnTo>
                <a:lnTo>
                  <a:pt x="20237" y="394271"/>
                </a:lnTo>
                <a:lnTo>
                  <a:pt x="5430" y="372308"/>
                </a:lnTo>
                <a:lnTo>
                  <a:pt x="0" y="345439"/>
                </a:lnTo>
                <a:lnTo>
                  <a:pt x="0" y="69087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00988" y="1365250"/>
            <a:ext cx="6734175" cy="12172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微软雅黑"/>
                <a:cs typeface="微软雅黑"/>
              </a:rPr>
              <a:t>危险性较大的混凝土模</a:t>
            </a:r>
            <a:r>
              <a:rPr sz="1400" b="1" spc="-15" dirty="0">
                <a:solidFill>
                  <a:srgbClr val="FFFFFF"/>
                </a:solidFill>
                <a:latin typeface="微软雅黑"/>
                <a:cs typeface="微软雅黑"/>
              </a:rPr>
              <a:t>板</a:t>
            </a:r>
            <a:r>
              <a:rPr sz="1400" b="1" dirty="0">
                <a:solidFill>
                  <a:srgbClr val="FFFFFF"/>
                </a:solidFill>
                <a:latin typeface="微软雅黑"/>
                <a:cs typeface="微软雅黑"/>
              </a:rPr>
              <a:t>支撑</a:t>
            </a:r>
            <a:r>
              <a:rPr sz="1400" b="1" spc="-15" dirty="0">
                <a:solidFill>
                  <a:srgbClr val="FFFFFF"/>
                </a:solidFill>
                <a:latin typeface="微软雅黑"/>
                <a:cs typeface="微软雅黑"/>
              </a:rPr>
              <a:t>工</a:t>
            </a:r>
            <a:r>
              <a:rPr sz="1400" b="1" dirty="0">
                <a:solidFill>
                  <a:srgbClr val="FFFFFF"/>
                </a:solidFill>
                <a:latin typeface="微软雅黑"/>
                <a:cs typeface="微软雅黑"/>
              </a:rPr>
              <a:t>程</a:t>
            </a:r>
            <a:endParaRPr sz="1400">
              <a:latin typeface="微软雅黑"/>
              <a:cs typeface="微软雅黑"/>
            </a:endParaRPr>
          </a:p>
          <a:p>
            <a:pPr marL="127000" marR="5080" indent="-114300">
              <a:lnSpc>
                <a:spcPct val="128600"/>
              </a:lnSpc>
              <a:spcBef>
                <a:spcPts val="1215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微软雅黑"/>
                <a:cs typeface="微软雅黑"/>
              </a:rPr>
              <a:t>搭设高</a:t>
            </a:r>
            <a:r>
              <a:rPr sz="1400" spc="-10" dirty="0">
                <a:latin typeface="微软雅黑"/>
                <a:cs typeface="微软雅黑"/>
              </a:rPr>
              <a:t>度</a:t>
            </a:r>
            <a:r>
              <a:rPr sz="1400" dirty="0">
                <a:latin typeface="微软雅黑"/>
                <a:cs typeface="微软雅黑"/>
              </a:rPr>
              <a:t>5m及以</a:t>
            </a:r>
            <a:r>
              <a:rPr sz="1400" spc="-15" dirty="0">
                <a:latin typeface="微软雅黑"/>
                <a:cs typeface="微软雅黑"/>
              </a:rPr>
              <a:t>上</a:t>
            </a:r>
            <a:r>
              <a:rPr sz="1400" dirty="0">
                <a:latin typeface="微软雅黑"/>
                <a:cs typeface="微软雅黑"/>
              </a:rPr>
              <a:t>，或</a:t>
            </a:r>
            <a:r>
              <a:rPr sz="1400" spc="-15" dirty="0">
                <a:latin typeface="微软雅黑"/>
                <a:cs typeface="微软雅黑"/>
              </a:rPr>
              <a:t>搭</a:t>
            </a:r>
            <a:r>
              <a:rPr sz="1400" dirty="0">
                <a:latin typeface="微软雅黑"/>
                <a:cs typeface="微软雅黑"/>
              </a:rPr>
              <a:t>设跨</a:t>
            </a:r>
            <a:r>
              <a:rPr sz="1400" spc="-10" dirty="0">
                <a:latin typeface="微软雅黑"/>
                <a:cs typeface="微软雅黑"/>
              </a:rPr>
              <a:t>度</a:t>
            </a:r>
            <a:r>
              <a:rPr sz="1400" dirty="0">
                <a:latin typeface="微软雅黑"/>
                <a:cs typeface="微软雅黑"/>
              </a:rPr>
              <a:t>10m</a:t>
            </a:r>
            <a:r>
              <a:rPr sz="1400" spc="-15" dirty="0">
                <a:latin typeface="微软雅黑"/>
                <a:cs typeface="微软雅黑"/>
              </a:rPr>
              <a:t>及</a:t>
            </a:r>
            <a:r>
              <a:rPr sz="1400" dirty="0">
                <a:latin typeface="微软雅黑"/>
                <a:cs typeface="微软雅黑"/>
              </a:rPr>
              <a:t>以上</a:t>
            </a:r>
            <a:r>
              <a:rPr sz="1400" spc="-15" dirty="0">
                <a:latin typeface="微软雅黑"/>
                <a:cs typeface="微软雅黑"/>
              </a:rPr>
              <a:t>，</a:t>
            </a:r>
            <a:r>
              <a:rPr sz="1400" dirty="0">
                <a:latin typeface="微软雅黑"/>
                <a:cs typeface="微软雅黑"/>
              </a:rPr>
              <a:t>或施</a:t>
            </a:r>
            <a:r>
              <a:rPr sz="1400" spc="-15" dirty="0">
                <a:latin typeface="微软雅黑"/>
                <a:cs typeface="微软雅黑"/>
              </a:rPr>
              <a:t>工</a:t>
            </a:r>
            <a:r>
              <a:rPr sz="1400" dirty="0">
                <a:latin typeface="微软雅黑"/>
                <a:cs typeface="微软雅黑"/>
              </a:rPr>
              <a:t>总荷</a:t>
            </a:r>
            <a:r>
              <a:rPr sz="1400" spc="-15" dirty="0">
                <a:latin typeface="微软雅黑"/>
                <a:cs typeface="微软雅黑"/>
              </a:rPr>
              <a:t>载</a:t>
            </a:r>
            <a:r>
              <a:rPr sz="1400" dirty="0">
                <a:latin typeface="微软雅黑"/>
                <a:cs typeface="微软雅黑"/>
              </a:rPr>
              <a:t>（荷</a:t>
            </a:r>
            <a:r>
              <a:rPr sz="1400" spc="-15" dirty="0">
                <a:latin typeface="微软雅黑"/>
                <a:cs typeface="微软雅黑"/>
              </a:rPr>
              <a:t>载</a:t>
            </a:r>
            <a:r>
              <a:rPr sz="1400" dirty="0">
                <a:latin typeface="微软雅黑"/>
                <a:cs typeface="微软雅黑"/>
              </a:rPr>
              <a:t>效应</a:t>
            </a:r>
            <a:r>
              <a:rPr sz="1400" spc="-15" dirty="0">
                <a:latin typeface="微软雅黑"/>
                <a:cs typeface="微软雅黑"/>
              </a:rPr>
              <a:t>基</a:t>
            </a:r>
            <a:r>
              <a:rPr sz="1400" dirty="0">
                <a:latin typeface="微软雅黑"/>
                <a:cs typeface="微软雅黑"/>
              </a:rPr>
              <a:t>本组</a:t>
            </a:r>
            <a:r>
              <a:rPr sz="1400" spc="-15" dirty="0">
                <a:latin typeface="微软雅黑"/>
                <a:cs typeface="微软雅黑"/>
              </a:rPr>
              <a:t>合</a:t>
            </a:r>
            <a:r>
              <a:rPr sz="1400" dirty="0">
                <a:latin typeface="微软雅黑"/>
                <a:cs typeface="微软雅黑"/>
              </a:rPr>
              <a:t>的 设计值，以下简称设计</a:t>
            </a:r>
            <a:r>
              <a:rPr sz="1400" spc="-15" dirty="0">
                <a:latin typeface="微软雅黑"/>
                <a:cs typeface="微软雅黑"/>
              </a:rPr>
              <a:t>值</a:t>
            </a:r>
            <a:r>
              <a:rPr sz="1400" spc="-5" dirty="0">
                <a:latin typeface="微软雅黑"/>
                <a:cs typeface="微软雅黑"/>
              </a:rPr>
              <a:t>）10kN/m2</a:t>
            </a:r>
            <a:r>
              <a:rPr sz="1400" spc="-15" dirty="0">
                <a:latin typeface="微软雅黑"/>
                <a:cs typeface="微软雅黑"/>
              </a:rPr>
              <a:t>及</a:t>
            </a:r>
            <a:r>
              <a:rPr sz="1400" dirty="0">
                <a:latin typeface="微软雅黑"/>
                <a:cs typeface="微软雅黑"/>
              </a:rPr>
              <a:t>以上</a:t>
            </a:r>
            <a:r>
              <a:rPr sz="1400" spc="-15" dirty="0">
                <a:latin typeface="微软雅黑"/>
                <a:cs typeface="微软雅黑"/>
              </a:rPr>
              <a:t>，</a:t>
            </a:r>
            <a:r>
              <a:rPr sz="1400" dirty="0">
                <a:latin typeface="微软雅黑"/>
                <a:cs typeface="微软雅黑"/>
              </a:rPr>
              <a:t>或集</a:t>
            </a:r>
            <a:r>
              <a:rPr sz="1400" spc="-15" dirty="0">
                <a:latin typeface="微软雅黑"/>
                <a:cs typeface="微软雅黑"/>
              </a:rPr>
              <a:t>中</a:t>
            </a:r>
            <a:r>
              <a:rPr sz="1400" dirty="0">
                <a:latin typeface="微软雅黑"/>
                <a:cs typeface="微软雅黑"/>
              </a:rPr>
              <a:t>线荷</a:t>
            </a:r>
            <a:r>
              <a:rPr sz="1400" spc="-15" dirty="0">
                <a:latin typeface="微软雅黑"/>
                <a:cs typeface="微软雅黑"/>
              </a:rPr>
              <a:t>载</a:t>
            </a:r>
            <a:r>
              <a:rPr sz="1400" dirty="0">
                <a:latin typeface="微软雅黑"/>
                <a:cs typeface="微软雅黑"/>
              </a:rPr>
              <a:t>（设</a:t>
            </a:r>
            <a:r>
              <a:rPr sz="1400" spc="-15" dirty="0">
                <a:latin typeface="微软雅黑"/>
                <a:cs typeface="微软雅黑"/>
              </a:rPr>
              <a:t>计</a:t>
            </a:r>
            <a:r>
              <a:rPr sz="1400" dirty="0">
                <a:latin typeface="微软雅黑"/>
                <a:cs typeface="微软雅黑"/>
              </a:rPr>
              <a:t>值</a:t>
            </a:r>
            <a:r>
              <a:rPr sz="1400" spc="-5" dirty="0">
                <a:latin typeface="微软雅黑"/>
                <a:cs typeface="微软雅黑"/>
              </a:rPr>
              <a:t>）15kN/m</a:t>
            </a:r>
            <a:r>
              <a:rPr sz="1400" dirty="0">
                <a:latin typeface="微软雅黑"/>
                <a:cs typeface="微软雅黑"/>
              </a:rPr>
              <a:t>及 以上，或高度大于支撑</a:t>
            </a:r>
            <a:r>
              <a:rPr sz="1400" spc="-15" dirty="0">
                <a:latin typeface="微软雅黑"/>
                <a:cs typeface="微软雅黑"/>
              </a:rPr>
              <a:t>水</a:t>
            </a:r>
            <a:r>
              <a:rPr sz="1400" dirty="0">
                <a:latin typeface="微软雅黑"/>
                <a:cs typeface="微软雅黑"/>
              </a:rPr>
              <a:t>平投</a:t>
            </a:r>
            <a:r>
              <a:rPr sz="1400" spc="-15" dirty="0">
                <a:latin typeface="微软雅黑"/>
                <a:cs typeface="微软雅黑"/>
              </a:rPr>
              <a:t>影</a:t>
            </a:r>
            <a:r>
              <a:rPr sz="1400" dirty="0">
                <a:latin typeface="微软雅黑"/>
                <a:cs typeface="微软雅黑"/>
              </a:rPr>
              <a:t>宽度</a:t>
            </a:r>
            <a:r>
              <a:rPr sz="1400" spc="-15" dirty="0">
                <a:latin typeface="微软雅黑"/>
                <a:cs typeface="微软雅黑"/>
              </a:rPr>
              <a:t>且</a:t>
            </a:r>
            <a:r>
              <a:rPr sz="1400" dirty="0">
                <a:latin typeface="微软雅黑"/>
                <a:cs typeface="微软雅黑"/>
              </a:rPr>
              <a:t>相对</a:t>
            </a:r>
            <a:r>
              <a:rPr sz="1400" spc="-15" dirty="0">
                <a:latin typeface="微软雅黑"/>
                <a:cs typeface="微软雅黑"/>
              </a:rPr>
              <a:t>独</a:t>
            </a:r>
            <a:r>
              <a:rPr sz="1400" dirty="0">
                <a:latin typeface="微软雅黑"/>
                <a:cs typeface="微软雅黑"/>
              </a:rPr>
              <a:t>立无</a:t>
            </a:r>
            <a:r>
              <a:rPr sz="1400" spc="-15" dirty="0">
                <a:latin typeface="微软雅黑"/>
                <a:cs typeface="微软雅黑"/>
              </a:rPr>
              <a:t>联</a:t>
            </a:r>
            <a:r>
              <a:rPr sz="1400" dirty="0">
                <a:latin typeface="微软雅黑"/>
                <a:cs typeface="微软雅黑"/>
              </a:rPr>
              <a:t>系构</a:t>
            </a:r>
            <a:r>
              <a:rPr sz="1400" spc="-15" dirty="0">
                <a:latin typeface="微软雅黑"/>
                <a:cs typeface="微软雅黑"/>
              </a:rPr>
              <a:t>件</a:t>
            </a:r>
            <a:r>
              <a:rPr sz="1400" dirty="0">
                <a:latin typeface="微软雅黑"/>
                <a:cs typeface="微软雅黑"/>
              </a:rPr>
              <a:t>的混</a:t>
            </a:r>
            <a:r>
              <a:rPr sz="1400" spc="-15" dirty="0">
                <a:latin typeface="微软雅黑"/>
                <a:cs typeface="微软雅黑"/>
              </a:rPr>
              <a:t>凝</a:t>
            </a:r>
            <a:r>
              <a:rPr sz="1400" dirty="0">
                <a:latin typeface="微软雅黑"/>
                <a:cs typeface="微软雅黑"/>
              </a:rPr>
              <a:t>土模</a:t>
            </a:r>
            <a:r>
              <a:rPr sz="1400" spc="-15" dirty="0">
                <a:latin typeface="微软雅黑"/>
                <a:cs typeface="微软雅黑"/>
              </a:rPr>
              <a:t>板</a:t>
            </a:r>
            <a:r>
              <a:rPr sz="1400" dirty="0">
                <a:latin typeface="微软雅黑"/>
                <a:cs typeface="微软雅黑"/>
              </a:rPr>
              <a:t>支撑</a:t>
            </a:r>
            <a:r>
              <a:rPr sz="1400" spc="-15" dirty="0">
                <a:latin typeface="微软雅黑"/>
                <a:cs typeface="微软雅黑"/>
              </a:rPr>
              <a:t>工</a:t>
            </a:r>
            <a:r>
              <a:rPr sz="1400" dirty="0">
                <a:latin typeface="微软雅黑"/>
                <a:cs typeface="微软雅黑"/>
              </a:rPr>
              <a:t>程。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94181" y="3009138"/>
            <a:ext cx="7983220" cy="949960"/>
          </a:xfrm>
          <a:custGeom>
            <a:avLst/>
            <a:gdLst/>
            <a:ahLst/>
            <a:cxnLst/>
            <a:rect l="l" t="t" r="r" b="b"/>
            <a:pathLst>
              <a:path w="7983220" h="949960">
                <a:moveTo>
                  <a:pt x="0" y="949452"/>
                </a:moveTo>
                <a:lnTo>
                  <a:pt x="7982711" y="949452"/>
                </a:lnTo>
                <a:lnTo>
                  <a:pt x="7982711" y="0"/>
                </a:lnTo>
                <a:lnTo>
                  <a:pt x="0" y="0"/>
                </a:lnTo>
                <a:lnTo>
                  <a:pt x="0" y="949452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4181" y="3009138"/>
            <a:ext cx="7983220" cy="949960"/>
          </a:xfrm>
          <a:custGeom>
            <a:avLst/>
            <a:gdLst/>
            <a:ahLst/>
            <a:cxnLst/>
            <a:rect l="l" t="t" r="r" b="b"/>
            <a:pathLst>
              <a:path w="7983220" h="949960">
                <a:moveTo>
                  <a:pt x="0" y="949452"/>
                </a:moveTo>
                <a:lnTo>
                  <a:pt x="7982711" y="949452"/>
                </a:lnTo>
                <a:lnTo>
                  <a:pt x="7982711" y="0"/>
                </a:lnTo>
                <a:lnTo>
                  <a:pt x="0" y="0"/>
                </a:lnTo>
                <a:lnTo>
                  <a:pt x="0" y="949452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93469" y="2803398"/>
            <a:ext cx="5588635" cy="413384"/>
          </a:xfrm>
          <a:custGeom>
            <a:avLst/>
            <a:gdLst/>
            <a:ahLst/>
            <a:cxnLst/>
            <a:rect l="l" t="t" r="r" b="b"/>
            <a:pathLst>
              <a:path w="5588634" h="413385">
                <a:moveTo>
                  <a:pt x="5519674" y="0"/>
                </a:moveTo>
                <a:lnTo>
                  <a:pt x="68834" y="0"/>
                </a:lnTo>
                <a:lnTo>
                  <a:pt x="42042" y="5415"/>
                </a:lnTo>
                <a:lnTo>
                  <a:pt x="20162" y="20177"/>
                </a:lnTo>
                <a:lnTo>
                  <a:pt x="5410" y="42058"/>
                </a:lnTo>
                <a:lnTo>
                  <a:pt x="0" y="68833"/>
                </a:lnTo>
                <a:lnTo>
                  <a:pt x="0" y="344169"/>
                </a:lnTo>
                <a:lnTo>
                  <a:pt x="5410" y="370945"/>
                </a:lnTo>
                <a:lnTo>
                  <a:pt x="20162" y="392826"/>
                </a:lnTo>
                <a:lnTo>
                  <a:pt x="42042" y="407588"/>
                </a:lnTo>
                <a:lnTo>
                  <a:pt x="68834" y="413003"/>
                </a:lnTo>
                <a:lnTo>
                  <a:pt x="5519674" y="413003"/>
                </a:lnTo>
                <a:lnTo>
                  <a:pt x="5546449" y="407588"/>
                </a:lnTo>
                <a:lnTo>
                  <a:pt x="5568330" y="392826"/>
                </a:lnTo>
                <a:lnTo>
                  <a:pt x="5583092" y="370945"/>
                </a:lnTo>
                <a:lnTo>
                  <a:pt x="5588508" y="344169"/>
                </a:lnTo>
                <a:lnTo>
                  <a:pt x="5588508" y="68833"/>
                </a:lnTo>
                <a:lnTo>
                  <a:pt x="5583092" y="42058"/>
                </a:lnTo>
                <a:lnTo>
                  <a:pt x="5568330" y="20177"/>
                </a:lnTo>
                <a:lnTo>
                  <a:pt x="5546449" y="5415"/>
                </a:lnTo>
                <a:lnTo>
                  <a:pt x="551967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93469" y="2803398"/>
            <a:ext cx="5588635" cy="413384"/>
          </a:xfrm>
          <a:custGeom>
            <a:avLst/>
            <a:gdLst/>
            <a:ahLst/>
            <a:cxnLst/>
            <a:rect l="l" t="t" r="r" b="b"/>
            <a:pathLst>
              <a:path w="5588634" h="413385">
                <a:moveTo>
                  <a:pt x="0" y="68833"/>
                </a:moveTo>
                <a:lnTo>
                  <a:pt x="5410" y="42058"/>
                </a:lnTo>
                <a:lnTo>
                  <a:pt x="20162" y="20177"/>
                </a:lnTo>
                <a:lnTo>
                  <a:pt x="42042" y="5415"/>
                </a:lnTo>
                <a:lnTo>
                  <a:pt x="68834" y="0"/>
                </a:lnTo>
                <a:lnTo>
                  <a:pt x="5519674" y="0"/>
                </a:lnTo>
                <a:lnTo>
                  <a:pt x="5546449" y="5415"/>
                </a:lnTo>
                <a:lnTo>
                  <a:pt x="5568330" y="20177"/>
                </a:lnTo>
                <a:lnTo>
                  <a:pt x="5583092" y="42058"/>
                </a:lnTo>
                <a:lnTo>
                  <a:pt x="5588508" y="68833"/>
                </a:lnTo>
                <a:lnTo>
                  <a:pt x="5588508" y="344169"/>
                </a:lnTo>
                <a:lnTo>
                  <a:pt x="5583092" y="370945"/>
                </a:lnTo>
                <a:lnTo>
                  <a:pt x="5568330" y="392826"/>
                </a:lnTo>
                <a:lnTo>
                  <a:pt x="5546449" y="407588"/>
                </a:lnTo>
                <a:lnTo>
                  <a:pt x="5519674" y="413003"/>
                </a:lnTo>
                <a:lnTo>
                  <a:pt x="68834" y="413003"/>
                </a:lnTo>
                <a:lnTo>
                  <a:pt x="42042" y="407588"/>
                </a:lnTo>
                <a:lnTo>
                  <a:pt x="20162" y="392826"/>
                </a:lnTo>
                <a:lnTo>
                  <a:pt x="5410" y="370945"/>
                </a:lnTo>
                <a:lnTo>
                  <a:pt x="0" y="344169"/>
                </a:lnTo>
                <a:lnTo>
                  <a:pt x="0" y="68833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00988" y="2882900"/>
            <a:ext cx="6744970" cy="942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微软雅黑"/>
                <a:cs typeface="微软雅黑"/>
              </a:rPr>
              <a:t>超过一定规模的危险性</a:t>
            </a:r>
            <a:r>
              <a:rPr sz="1400" b="1" spc="-15" dirty="0">
                <a:solidFill>
                  <a:srgbClr val="FFFFFF"/>
                </a:solidFill>
                <a:latin typeface="微软雅黑"/>
                <a:cs typeface="微软雅黑"/>
              </a:rPr>
              <a:t>较</a:t>
            </a:r>
            <a:r>
              <a:rPr sz="1400" b="1" dirty="0">
                <a:solidFill>
                  <a:srgbClr val="FFFFFF"/>
                </a:solidFill>
                <a:latin typeface="微软雅黑"/>
                <a:cs typeface="微软雅黑"/>
              </a:rPr>
              <a:t>大的</a:t>
            </a:r>
            <a:r>
              <a:rPr sz="1400" b="1" spc="-15" dirty="0">
                <a:solidFill>
                  <a:srgbClr val="FFFFFF"/>
                </a:solidFill>
                <a:latin typeface="微软雅黑"/>
                <a:cs typeface="微软雅黑"/>
              </a:rPr>
              <a:t>混</a:t>
            </a:r>
            <a:r>
              <a:rPr sz="1400" b="1" dirty="0">
                <a:solidFill>
                  <a:srgbClr val="FFFFFF"/>
                </a:solidFill>
                <a:latin typeface="微软雅黑"/>
                <a:cs typeface="微软雅黑"/>
              </a:rPr>
              <a:t>凝土</a:t>
            </a:r>
            <a:r>
              <a:rPr sz="1400" b="1" spc="-15" dirty="0">
                <a:solidFill>
                  <a:srgbClr val="FFFFFF"/>
                </a:solidFill>
                <a:latin typeface="微软雅黑"/>
                <a:cs typeface="微软雅黑"/>
              </a:rPr>
              <a:t>模</a:t>
            </a:r>
            <a:r>
              <a:rPr sz="1400" b="1" dirty="0">
                <a:solidFill>
                  <a:srgbClr val="FFFFFF"/>
                </a:solidFill>
                <a:latin typeface="微软雅黑"/>
                <a:cs typeface="微软雅黑"/>
              </a:rPr>
              <a:t>板支</a:t>
            </a:r>
            <a:r>
              <a:rPr sz="1400" b="1" spc="-15" dirty="0">
                <a:solidFill>
                  <a:srgbClr val="FFFFFF"/>
                </a:solidFill>
                <a:latin typeface="微软雅黑"/>
                <a:cs typeface="微软雅黑"/>
              </a:rPr>
              <a:t>撑</a:t>
            </a:r>
            <a:r>
              <a:rPr sz="1400" b="1" dirty="0">
                <a:solidFill>
                  <a:srgbClr val="FFFFFF"/>
                </a:solidFill>
                <a:latin typeface="微软雅黑"/>
                <a:cs typeface="微软雅黑"/>
              </a:rPr>
              <a:t>工程</a:t>
            </a:r>
            <a:endParaRPr sz="14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0" indent="-114300">
              <a:lnSpc>
                <a:spcPct val="100000"/>
              </a:lnSpc>
              <a:buChar char="•"/>
              <a:tabLst>
                <a:tab pos="127000" algn="l"/>
              </a:tabLst>
            </a:pPr>
            <a:r>
              <a:rPr sz="1400" dirty="0">
                <a:latin typeface="微软雅黑"/>
                <a:cs typeface="微软雅黑"/>
              </a:rPr>
              <a:t>搭设高</a:t>
            </a:r>
            <a:r>
              <a:rPr sz="1400" spc="-10" dirty="0">
                <a:latin typeface="微软雅黑"/>
                <a:cs typeface="微软雅黑"/>
              </a:rPr>
              <a:t>度</a:t>
            </a:r>
            <a:r>
              <a:rPr sz="1400" dirty="0">
                <a:latin typeface="微软雅黑"/>
                <a:cs typeface="微软雅黑"/>
              </a:rPr>
              <a:t>8m及以</a:t>
            </a:r>
            <a:r>
              <a:rPr sz="1400" spc="-15" dirty="0">
                <a:latin typeface="微软雅黑"/>
                <a:cs typeface="微软雅黑"/>
              </a:rPr>
              <a:t>上</a:t>
            </a:r>
            <a:r>
              <a:rPr sz="1400" dirty="0">
                <a:latin typeface="微软雅黑"/>
                <a:cs typeface="微软雅黑"/>
              </a:rPr>
              <a:t>，或</a:t>
            </a:r>
            <a:r>
              <a:rPr sz="1400" spc="-15" dirty="0">
                <a:latin typeface="微软雅黑"/>
                <a:cs typeface="微软雅黑"/>
              </a:rPr>
              <a:t>搭</a:t>
            </a:r>
            <a:r>
              <a:rPr sz="1400" dirty="0">
                <a:latin typeface="微软雅黑"/>
                <a:cs typeface="微软雅黑"/>
              </a:rPr>
              <a:t>设跨</a:t>
            </a:r>
            <a:r>
              <a:rPr sz="1400" spc="-10" dirty="0">
                <a:latin typeface="微软雅黑"/>
                <a:cs typeface="微软雅黑"/>
              </a:rPr>
              <a:t>度</a:t>
            </a:r>
            <a:r>
              <a:rPr sz="1400" dirty="0">
                <a:latin typeface="微软雅黑"/>
                <a:cs typeface="微软雅黑"/>
              </a:rPr>
              <a:t>18m</a:t>
            </a:r>
            <a:r>
              <a:rPr sz="1400" spc="-15" dirty="0">
                <a:latin typeface="微软雅黑"/>
                <a:cs typeface="微软雅黑"/>
              </a:rPr>
              <a:t>及</a:t>
            </a:r>
            <a:r>
              <a:rPr sz="1400" dirty="0">
                <a:latin typeface="微软雅黑"/>
                <a:cs typeface="微软雅黑"/>
              </a:rPr>
              <a:t>以上</a:t>
            </a:r>
            <a:r>
              <a:rPr sz="1400" spc="-15" dirty="0">
                <a:latin typeface="微软雅黑"/>
                <a:cs typeface="微软雅黑"/>
              </a:rPr>
              <a:t>，</a:t>
            </a:r>
            <a:r>
              <a:rPr sz="1400" dirty="0">
                <a:latin typeface="微软雅黑"/>
                <a:cs typeface="微软雅黑"/>
              </a:rPr>
              <a:t>或施</a:t>
            </a:r>
            <a:r>
              <a:rPr sz="1400" spc="-15" dirty="0">
                <a:latin typeface="微软雅黑"/>
                <a:cs typeface="微软雅黑"/>
              </a:rPr>
              <a:t>工</a:t>
            </a:r>
            <a:r>
              <a:rPr sz="1400" dirty="0">
                <a:latin typeface="微软雅黑"/>
                <a:cs typeface="微软雅黑"/>
              </a:rPr>
              <a:t>总荷</a:t>
            </a:r>
            <a:r>
              <a:rPr sz="1400" spc="-15" dirty="0">
                <a:latin typeface="微软雅黑"/>
                <a:cs typeface="微软雅黑"/>
              </a:rPr>
              <a:t>载</a:t>
            </a:r>
            <a:r>
              <a:rPr sz="1400" dirty="0">
                <a:latin typeface="微软雅黑"/>
                <a:cs typeface="微软雅黑"/>
              </a:rPr>
              <a:t>（设</a:t>
            </a:r>
            <a:r>
              <a:rPr sz="1400" spc="-15" dirty="0">
                <a:latin typeface="微软雅黑"/>
                <a:cs typeface="微软雅黑"/>
              </a:rPr>
              <a:t>计</a:t>
            </a:r>
            <a:r>
              <a:rPr sz="1400" dirty="0">
                <a:latin typeface="微软雅黑"/>
                <a:cs typeface="微软雅黑"/>
              </a:rPr>
              <a:t>值</a:t>
            </a:r>
            <a:r>
              <a:rPr sz="1400" spc="-5" dirty="0">
                <a:latin typeface="微软雅黑"/>
                <a:cs typeface="微软雅黑"/>
              </a:rPr>
              <a:t>）15kN/m2</a:t>
            </a:r>
            <a:r>
              <a:rPr sz="1400" dirty="0">
                <a:latin typeface="微软雅黑"/>
                <a:cs typeface="微软雅黑"/>
              </a:rPr>
              <a:t>及</a:t>
            </a:r>
            <a:endParaRPr sz="1400">
              <a:latin typeface="微软雅黑"/>
              <a:cs typeface="微软雅黑"/>
            </a:endParaRPr>
          </a:p>
          <a:p>
            <a:pPr marL="127000">
              <a:lnSpc>
                <a:spcPct val="100000"/>
              </a:lnSpc>
              <a:spcBef>
                <a:spcPts val="480"/>
              </a:spcBef>
            </a:pPr>
            <a:r>
              <a:rPr sz="1400" spc="5" dirty="0">
                <a:latin typeface="微软雅黑"/>
                <a:cs typeface="微软雅黑"/>
              </a:rPr>
              <a:t>以上，或集中线荷载（</a:t>
            </a:r>
            <a:r>
              <a:rPr sz="1400" spc="-10" dirty="0">
                <a:latin typeface="微软雅黑"/>
                <a:cs typeface="微软雅黑"/>
              </a:rPr>
              <a:t>设</a:t>
            </a:r>
            <a:r>
              <a:rPr sz="1400" spc="5" dirty="0">
                <a:latin typeface="微软雅黑"/>
                <a:cs typeface="微软雅黑"/>
              </a:rPr>
              <a:t>计值</a:t>
            </a:r>
            <a:r>
              <a:rPr sz="1400" spc="-10" dirty="0">
                <a:latin typeface="微软雅黑"/>
                <a:cs typeface="微软雅黑"/>
              </a:rPr>
              <a:t>）20kN/m及</a:t>
            </a:r>
            <a:r>
              <a:rPr sz="1400" spc="5" dirty="0">
                <a:latin typeface="微软雅黑"/>
                <a:cs typeface="微软雅黑"/>
              </a:rPr>
              <a:t>以</a:t>
            </a:r>
            <a:r>
              <a:rPr sz="1400" dirty="0">
                <a:latin typeface="微软雅黑"/>
                <a:cs typeface="微软雅黑"/>
              </a:rPr>
              <a:t>上</a:t>
            </a:r>
            <a:r>
              <a:rPr sz="1400" spc="5" dirty="0">
                <a:latin typeface="微软雅黑"/>
                <a:cs typeface="微软雅黑"/>
              </a:rPr>
              <a:t>。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4181" y="4240528"/>
            <a:ext cx="7983220" cy="902969"/>
          </a:xfrm>
          <a:custGeom>
            <a:avLst/>
            <a:gdLst/>
            <a:ahLst/>
            <a:cxnLst/>
            <a:rect l="l" t="t" r="r" b="b"/>
            <a:pathLst>
              <a:path w="7983220" h="902970">
                <a:moveTo>
                  <a:pt x="7982711" y="902969"/>
                </a:moveTo>
                <a:lnTo>
                  <a:pt x="7982711" y="0"/>
                </a:lnTo>
                <a:lnTo>
                  <a:pt x="0" y="0"/>
                </a:lnTo>
                <a:lnTo>
                  <a:pt x="0" y="902969"/>
                </a:lnTo>
                <a:lnTo>
                  <a:pt x="7982711" y="902969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4181" y="4240528"/>
            <a:ext cx="7983220" cy="902969"/>
          </a:xfrm>
          <a:custGeom>
            <a:avLst/>
            <a:gdLst/>
            <a:ahLst/>
            <a:cxnLst/>
            <a:rect l="l" t="t" r="r" b="b"/>
            <a:pathLst>
              <a:path w="7983220" h="902970">
                <a:moveTo>
                  <a:pt x="7982711" y="902969"/>
                </a:moveTo>
                <a:lnTo>
                  <a:pt x="7982711" y="0"/>
                </a:lnTo>
                <a:lnTo>
                  <a:pt x="0" y="0"/>
                </a:lnTo>
                <a:lnTo>
                  <a:pt x="0" y="902969"/>
                </a:lnTo>
              </a:path>
            </a:pathLst>
          </a:custGeom>
          <a:ln w="25907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300988" y="4482185"/>
            <a:ext cx="6734175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0" marR="5080" indent="-114300">
              <a:lnSpc>
                <a:spcPct val="128600"/>
              </a:lnSpc>
              <a:spcBef>
                <a:spcPts val="95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微软雅黑"/>
                <a:cs typeface="微软雅黑"/>
              </a:rPr>
              <a:t>分部分项工程施工前编</a:t>
            </a:r>
            <a:r>
              <a:rPr sz="1400" spc="-15" dirty="0">
                <a:latin typeface="微软雅黑"/>
                <a:cs typeface="微软雅黑"/>
              </a:rPr>
              <a:t>制</a:t>
            </a:r>
            <a:r>
              <a:rPr sz="1400" dirty="0">
                <a:latin typeface="微软雅黑"/>
                <a:cs typeface="微软雅黑"/>
              </a:rPr>
              <a:t>专项</a:t>
            </a:r>
            <a:r>
              <a:rPr sz="1400" spc="-15" dirty="0">
                <a:latin typeface="微软雅黑"/>
                <a:cs typeface="微软雅黑"/>
              </a:rPr>
              <a:t>施</a:t>
            </a:r>
            <a:r>
              <a:rPr sz="1400" dirty="0">
                <a:latin typeface="微软雅黑"/>
                <a:cs typeface="微软雅黑"/>
              </a:rPr>
              <a:t>工方</a:t>
            </a:r>
            <a:r>
              <a:rPr sz="1400" spc="-15" dirty="0">
                <a:latin typeface="微软雅黑"/>
                <a:cs typeface="微软雅黑"/>
              </a:rPr>
              <a:t>案</a:t>
            </a:r>
            <a:r>
              <a:rPr sz="1400" dirty="0">
                <a:latin typeface="微软雅黑"/>
                <a:cs typeface="微软雅黑"/>
              </a:rPr>
              <a:t>；对</a:t>
            </a:r>
            <a:r>
              <a:rPr sz="1400" spc="-15" dirty="0">
                <a:latin typeface="微软雅黑"/>
                <a:cs typeface="微软雅黑"/>
              </a:rPr>
              <a:t>于</a:t>
            </a:r>
            <a:r>
              <a:rPr sz="1400" dirty="0">
                <a:latin typeface="微软雅黑"/>
                <a:cs typeface="微软雅黑"/>
              </a:rPr>
              <a:t>超过</a:t>
            </a:r>
            <a:r>
              <a:rPr sz="1400" spc="-15" dirty="0">
                <a:latin typeface="微软雅黑"/>
                <a:cs typeface="微软雅黑"/>
              </a:rPr>
              <a:t>一</a:t>
            </a:r>
            <a:r>
              <a:rPr sz="1400" dirty="0">
                <a:latin typeface="微软雅黑"/>
                <a:cs typeface="微软雅黑"/>
              </a:rPr>
              <a:t>定规</a:t>
            </a:r>
            <a:r>
              <a:rPr sz="1400" spc="-15" dirty="0">
                <a:latin typeface="微软雅黑"/>
                <a:cs typeface="微软雅黑"/>
              </a:rPr>
              <a:t>模</a:t>
            </a:r>
            <a:r>
              <a:rPr sz="1400" dirty="0">
                <a:latin typeface="微软雅黑"/>
                <a:cs typeface="微软雅黑"/>
              </a:rPr>
              <a:t>的危</a:t>
            </a:r>
            <a:r>
              <a:rPr sz="1400" spc="-15" dirty="0">
                <a:latin typeface="微软雅黑"/>
                <a:cs typeface="微软雅黑"/>
              </a:rPr>
              <a:t>险</a:t>
            </a:r>
            <a:r>
              <a:rPr sz="1400" dirty="0">
                <a:latin typeface="微软雅黑"/>
                <a:cs typeface="微软雅黑"/>
              </a:rPr>
              <a:t>性较</a:t>
            </a:r>
            <a:r>
              <a:rPr sz="1400" spc="-15" dirty="0">
                <a:latin typeface="微软雅黑"/>
                <a:cs typeface="微软雅黑"/>
              </a:rPr>
              <a:t>大</a:t>
            </a:r>
            <a:r>
              <a:rPr sz="1400" dirty="0">
                <a:latin typeface="微软雅黑"/>
                <a:cs typeface="微软雅黑"/>
              </a:rPr>
              <a:t>分部</a:t>
            </a:r>
            <a:r>
              <a:rPr sz="1400" spc="-15" dirty="0">
                <a:latin typeface="微软雅黑"/>
                <a:cs typeface="微软雅黑"/>
              </a:rPr>
              <a:t>分</a:t>
            </a:r>
            <a:r>
              <a:rPr sz="1400" dirty="0">
                <a:latin typeface="微软雅黑"/>
                <a:cs typeface="微软雅黑"/>
              </a:rPr>
              <a:t>项工 程，施工单位应当组织</a:t>
            </a:r>
            <a:r>
              <a:rPr sz="1400" spc="-15" dirty="0">
                <a:latin typeface="微软雅黑"/>
                <a:cs typeface="微软雅黑"/>
              </a:rPr>
              <a:t>专</a:t>
            </a:r>
            <a:r>
              <a:rPr sz="1400" dirty="0">
                <a:latin typeface="微软雅黑"/>
                <a:cs typeface="微软雅黑"/>
              </a:rPr>
              <a:t>家对</a:t>
            </a:r>
            <a:r>
              <a:rPr sz="1400" spc="-15" dirty="0">
                <a:latin typeface="微软雅黑"/>
                <a:cs typeface="微软雅黑"/>
              </a:rPr>
              <a:t>专</a:t>
            </a:r>
            <a:r>
              <a:rPr sz="1400" dirty="0">
                <a:latin typeface="微软雅黑"/>
                <a:cs typeface="微软雅黑"/>
              </a:rPr>
              <a:t>项施</a:t>
            </a:r>
            <a:r>
              <a:rPr sz="1400" spc="-15" dirty="0">
                <a:latin typeface="微软雅黑"/>
                <a:cs typeface="微软雅黑"/>
              </a:rPr>
              <a:t>工</a:t>
            </a:r>
            <a:r>
              <a:rPr sz="1400" dirty="0">
                <a:latin typeface="微软雅黑"/>
                <a:cs typeface="微软雅黑"/>
              </a:rPr>
              <a:t>方案</a:t>
            </a:r>
            <a:r>
              <a:rPr sz="1400" spc="-15" dirty="0">
                <a:latin typeface="微软雅黑"/>
                <a:cs typeface="微软雅黑"/>
              </a:rPr>
              <a:t>进</a:t>
            </a:r>
            <a:r>
              <a:rPr sz="1400" dirty="0">
                <a:latin typeface="微软雅黑"/>
                <a:cs typeface="微软雅黑"/>
              </a:rPr>
              <a:t>行论</a:t>
            </a:r>
            <a:r>
              <a:rPr sz="1400" spc="-15" dirty="0">
                <a:latin typeface="微软雅黑"/>
                <a:cs typeface="微软雅黑"/>
              </a:rPr>
              <a:t>证</a:t>
            </a:r>
            <a:r>
              <a:rPr sz="1400" dirty="0">
                <a:latin typeface="微软雅黑"/>
                <a:cs typeface="微软雅黑"/>
              </a:rPr>
              <a:t>。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93469" y="4033265"/>
            <a:ext cx="5588635" cy="413384"/>
          </a:xfrm>
          <a:custGeom>
            <a:avLst/>
            <a:gdLst/>
            <a:ahLst/>
            <a:cxnLst/>
            <a:rect l="l" t="t" r="r" b="b"/>
            <a:pathLst>
              <a:path w="5588634" h="413385">
                <a:moveTo>
                  <a:pt x="5519674" y="0"/>
                </a:moveTo>
                <a:lnTo>
                  <a:pt x="68834" y="0"/>
                </a:lnTo>
                <a:lnTo>
                  <a:pt x="42042" y="5410"/>
                </a:lnTo>
                <a:lnTo>
                  <a:pt x="20162" y="20162"/>
                </a:lnTo>
                <a:lnTo>
                  <a:pt x="5410" y="42042"/>
                </a:lnTo>
                <a:lnTo>
                  <a:pt x="0" y="68834"/>
                </a:lnTo>
                <a:lnTo>
                  <a:pt x="0" y="344170"/>
                </a:lnTo>
                <a:lnTo>
                  <a:pt x="5410" y="370961"/>
                </a:lnTo>
                <a:lnTo>
                  <a:pt x="20162" y="392841"/>
                </a:lnTo>
                <a:lnTo>
                  <a:pt x="42042" y="407593"/>
                </a:lnTo>
                <a:lnTo>
                  <a:pt x="68834" y="413004"/>
                </a:lnTo>
                <a:lnTo>
                  <a:pt x="5519674" y="413004"/>
                </a:lnTo>
                <a:lnTo>
                  <a:pt x="5546449" y="407593"/>
                </a:lnTo>
                <a:lnTo>
                  <a:pt x="5568330" y="392841"/>
                </a:lnTo>
                <a:lnTo>
                  <a:pt x="5583092" y="370961"/>
                </a:lnTo>
                <a:lnTo>
                  <a:pt x="5588508" y="344170"/>
                </a:lnTo>
                <a:lnTo>
                  <a:pt x="5588508" y="68834"/>
                </a:lnTo>
                <a:lnTo>
                  <a:pt x="5583092" y="42042"/>
                </a:lnTo>
                <a:lnTo>
                  <a:pt x="5568330" y="20162"/>
                </a:lnTo>
                <a:lnTo>
                  <a:pt x="5546449" y="5410"/>
                </a:lnTo>
                <a:lnTo>
                  <a:pt x="551967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93469" y="4033265"/>
            <a:ext cx="5588635" cy="413384"/>
          </a:xfrm>
          <a:custGeom>
            <a:avLst/>
            <a:gdLst/>
            <a:ahLst/>
            <a:cxnLst/>
            <a:rect l="l" t="t" r="r" b="b"/>
            <a:pathLst>
              <a:path w="5588634" h="413385">
                <a:moveTo>
                  <a:pt x="0" y="68834"/>
                </a:moveTo>
                <a:lnTo>
                  <a:pt x="5410" y="42042"/>
                </a:lnTo>
                <a:lnTo>
                  <a:pt x="20162" y="20162"/>
                </a:lnTo>
                <a:lnTo>
                  <a:pt x="42042" y="5410"/>
                </a:lnTo>
                <a:lnTo>
                  <a:pt x="68834" y="0"/>
                </a:lnTo>
                <a:lnTo>
                  <a:pt x="5519674" y="0"/>
                </a:lnTo>
                <a:lnTo>
                  <a:pt x="5546449" y="5410"/>
                </a:lnTo>
                <a:lnTo>
                  <a:pt x="5568330" y="20162"/>
                </a:lnTo>
                <a:lnTo>
                  <a:pt x="5583092" y="42042"/>
                </a:lnTo>
                <a:lnTo>
                  <a:pt x="5588508" y="68834"/>
                </a:lnTo>
                <a:lnTo>
                  <a:pt x="5588508" y="344170"/>
                </a:lnTo>
                <a:lnTo>
                  <a:pt x="5583092" y="370961"/>
                </a:lnTo>
                <a:lnTo>
                  <a:pt x="5568330" y="392841"/>
                </a:lnTo>
                <a:lnTo>
                  <a:pt x="5546449" y="407593"/>
                </a:lnTo>
                <a:lnTo>
                  <a:pt x="5519674" y="413004"/>
                </a:lnTo>
                <a:lnTo>
                  <a:pt x="68834" y="413004"/>
                </a:lnTo>
                <a:lnTo>
                  <a:pt x="42042" y="407593"/>
                </a:lnTo>
                <a:lnTo>
                  <a:pt x="20162" y="392841"/>
                </a:lnTo>
                <a:lnTo>
                  <a:pt x="5410" y="370961"/>
                </a:lnTo>
                <a:lnTo>
                  <a:pt x="0" y="344170"/>
                </a:lnTo>
                <a:lnTo>
                  <a:pt x="0" y="6883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311910" y="4113682"/>
            <a:ext cx="14522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微软雅黑"/>
                <a:cs typeface="微软雅黑"/>
              </a:rPr>
              <a:t>编制专项施工方案</a:t>
            </a:r>
            <a:endParaRPr sz="14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76" y="32003"/>
            <a:ext cx="1532382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1056" y="121157"/>
            <a:ext cx="1090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微软雅黑"/>
                <a:cs typeface="微软雅黑"/>
              </a:rPr>
              <a:t>高支模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3419" y="720851"/>
            <a:ext cx="3014980" cy="368935"/>
          </a:xfrm>
          <a:prstGeom prst="rect">
            <a:avLst/>
          </a:prstGeom>
          <a:solidFill>
            <a:srgbClr val="F9C090"/>
          </a:solidFill>
        </p:spPr>
        <p:txBody>
          <a:bodyPr vert="horz" wrap="square" lIns="0" tIns="355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0"/>
              </a:spcBef>
            </a:pPr>
            <a:r>
              <a:rPr sz="1800" spc="-5" dirty="0">
                <a:solidFill>
                  <a:srgbClr val="943735"/>
                </a:solidFill>
              </a:rPr>
              <a:t>安全技术交底、旁站、验收</a:t>
            </a:r>
            <a:endParaRPr sz="1800"/>
          </a:p>
        </p:txBody>
      </p:sp>
      <p:sp>
        <p:nvSpPr>
          <p:cNvPr id="5" name="object 5"/>
          <p:cNvSpPr txBox="1"/>
          <p:nvPr/>
        </p:nvSpPr>
        <p:spPr>
          <a:xfrm>
            <a:off x="693419" y="1263396"/>
            <a:ext cx="3950335" cy="3324225"/>
          </a:xfrm>
          <a:prstGeom prst="rect">
            <a:avLst/>
          </a:prstGeom>
          <a:ln w="9144">
            <a:solidFill>
              <a:srgbClr val="0069BD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2075" marR="111760">
              <a:lnSpc>
                <a:spcPct val="100000"/>
              </a:lnSpc>
              <a:spcBef>
                <a:spcPts val="310"/>
              </a:spcBef>
            </a:pPr>
            <a:r>
              <a:rPr sz="1400" b="1" spc="-5" dirty="0">
                <a:latin typeface="微软雅黑"/>
                <a:cs typeface="微软雅黑"/>
              </a:rPr>
              <a:t>1</a:t>
            </a:r>
            <a:r>
              <a:rPr sz="1400" b="1" dirty="0">
                <a:latin typeface="微软雅黑"/>
                <a:cs typeface="微软雅黑"/>
              </a:rPr>
              <a:t>、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安全技术交</a:t>
            </a:r>
            <a:r>
              <a:rPr sz="1400" b="1" spc="-5" dirty="0">
                <a:solidFill>
                  <a:srgbClr val="C00000"/>
                </a:solidFill>
                <a:latin typeface="微软雅黑"/>
                <a:cs typeface="微软雅黑"/>
              </a:rPr>
              <a:t>底</a:t>
            </a:r>
            <a:r>
              <a:rPr sz="1400" b="1" dirty="0">
                <a:latin typeface="微软雅黑"/>
                <a:cs typeface="微软雅黑"/>
              </a:rPr>
              <a:t>：专项</a:t>
            </a:r>
            <a:r>
              <a:rPr sz="1400" b="1" spc="-15" dirty="0">
                <a:latin typeface="微软雅黑"/>
                <a:cs typeface="微软雅黑"/>
              </a:rPr>
              <a:t>施</a:t>
            </a:r>
            <a:r>
              <a:rPr sz="1400" b="1" dirty="0">
                <a:latin typeface="微软雅黑"/>
                <a:cs typeface="微软雅黑"/>
              </a:rPr>
              <a:t>工方</a:t>
            </a:r>
            <a:r>
              <a:rPr sz="1400" b="1" spc="-15" dirty="0">
                <a:latin typeface="微软雅黑"/>
                <a:cs typeface="微软雅黑"/>
              </a:rPr>
              <a:t>案</a:t>
            </a:r>
            <a:r>
              <a:rPr sz="1400" b="1" dirty="0">
                <a:latin typeface="微软雅黑"/>
                <a:cs typeface="微软雅黑"/>
              </a:rPr>
              <a:t>实施</a:t>
            </a:r>
            <a:r>
              <a:rPr sz="1400" b="1" spc="-15" dirty="0">
                <a:latin typeface="微软雅黑"/>
                <a:cs typeface="微软雅黑"/>
              </a:rPr>
              <a:t>前</a:t>
            </a:r>
            <a:r>
              <a:rPr sz="1400" b="1" dirty="0">
                <a:latin typeface="微软雅黑"/>
                <a:cs typeface="微软雅黑"/>
              </a:rPr>
              <a:t>，编制 人员或者项目技术负责</a:t>
            </a:r>
            <a:r>
              <a:rPr sz="1400" b="1" spc="-15" dirty="0">
                <a:latin typeface="微软雅黑"/>
                <a:cs typeface="微软雅黑"/>
              </a:rPr>
              <a:t>人</a:t>
            </a:r>
            <a:r>
              <a:rPr sz="1400" b="1" dirty="0">
                <a:latin typeface="微软雅黑"/>
                <a:cs typeface="微软雅黑"/>
              </a:rPr>
              <a:t>应当</a:t>
            </a:r>
            <a:r>
              <a:rPr sz="1400" b="1" spc="-15" dirty="0">
                <a:latin typeface="微软雅黑"/>
                <a:cs typeface="微软雅黑"/>
              </a:rPr>
              <a:t>向</a:t>
            </a:r>
            <a:r>
              <a:rPr sz="1400" b="1" dirty="0">
                <a:latin typeface="微软雅黑"/>
                <a:cs typeface="微软雅黑"/>
              </a:rPr>
              <a:t>施工</a:t>
            </a:r>
            <a:r>
              <a:rPr sz="1400" b="1" spc="-15" dirty="0">
                <a:latin typeface="微软雅黑"/>
                <a:cs typeface="微软雅黑"/>
              </a:rPr>
              <a:t>现</a:t>
            </a:r>
            <a:r>
              <a:rPr sz="1400" b="1" dirty="0">
                <a:latin typeface="微软雅黑"/>
                <a:cs typeface="微软雅黑"/>
              </a:rPr>
              <a:t>场管</a:t>
            </a:r>
            <a:r>
              <a:rPr sz="1400" b="1" spc="-15" dirty="0">
                <a:latin typeface="微软雅黑"/>
                <a:cs typeface="微软雅黑"/>
              </a:rPr>
              <a:t>理 </a:t>
            </a:r>
            <a:r>
              <a:rPr sz="1400" b="1" dirty="0">
                <a:latin typeface="微软雅黑"/>
                <a:cs typeface="微软雅黑"/>
              </a:rPr>
              <a:t>人员进行方案交</a:t>
            </a:r>
            <a:r>
              <a:rPr sz="1400" b="1" spc="-5" dirty="0">
                <a:latin typeface="微软雅黑"/>
                <a:cs typeface="微软雅黑"/>
              </a:rPr>
              <a:t>底</a:t>
            </a:r>
            <a:r>
              <a:rPr sz="1400" b="1" dirty="0">
                <a:latin typeface="微软雅黑"/>
                <a:cs typeface="微软雅黑"/>
              </a:rPr>
              <a:t>。施工</a:t>
            </a:r>
            <a:r>
              <a:rPr sz="1400" b="1" spc="-15" dirty="0">
                <a:latin typeface="微软雅黑"/>
                <a:cs typeface="微软雅黑"/>
              </a:rPr>
              <a:t>现</a:t>
            </a:r>
            <a:r>
              <a:rPr sz="1400" b="1" dirty="0">
                <a:latin typeface="微软雅黑"/>
                <a:cs typeface="微软雅黑"/>
              </a:rPr>
              <a:t>场管</a:t>
            </a:r>
            <a:r>
              <a:rPr sz="1400" b="1" spc="-15" dirty="0">
                <a:latin typeface="微软雅黑"/>
                <a:cs typeface="微软雅黑"/>
              </a:rPr>
              <a:t>理</a:t>
            </a:r>
            <a:r>
              <a:rPr sz="1400" b="1" dirty="0">
                <a:latin typeface="微软雅黑"/>
                <a:cs typeface="微软雅黑"/>
              </a:rPr>
              <a:t>人员</a:t>
            </a:r>
            <a:r>
              <a:rPr sz="1400" b="1" spc="-15" dirty="0">
                <a:latin typeface="微软雅黑"/>
                <a:cs typeface="微软雅黑"/>
              </a:rPr>
              <a:t>应</a:t>
            </a:r>
            <a:r>
              <a:rPr sz="1400" b="1" dirty="0">
                <a:latin typeface="微软雅黑"/>
                <a:cs typeface="微软雅黑"/>
              </a:rPr>
              <a:t>当向 </a:t>
            </a:r>
            <a:r>
              <a:rPr sz="1400" b="1" spc="-15" dirty="0">
                <a:latin typeface="微软雅黑"/>
                <a:cs typeface="微软雅黑"/>
              </a:rPr>
              <a:t>作</a:t>
            </a:r>
            <a:r>
              <a:rPr sz="1400" b="1" dirty="0">
                <a:latin typeface="微软雅黑"/>
                <a:cs typeface="微软雅黑"/>
              </a:rPr>
              <a:t>业人员进行安全技术交底</a:t>
            </a:r>
            <a:r>
              <a:rPr sz="1400" b="1" spc="-15" dirty="0">
                <a:latin typeface="微软雅黑"/>
                <a:cs typeface="微软雅黑"/>
              </a:rPr>
              <a:t>，</a:t>
            </a:r>
            <a:r>
              <a:rPr sz="1400" b="1" dirty="0">
                <a:latin typeface="微软雅黑"/>
                <a:cs typeface="微软雅黑"/>
              </a:rPr>
              <a:t>并由</a:t>
            </a:r>
            <a:r>
              <a:rPr sz="1400" b="1" spc="-15" dirty="0">
                <a:latin typeface="微软雅黑"/>
                <a:cs typeface="微软雅黑"/>
              </a:rPr>
              <a:t>双</a:t>
            </a:r>
            <a:r>
              <a:rPr sz="1400" b="1" dirty="0">
                <a:latin typeface="微软雅黑"/>
                <a:cs typeface="微软雅黑"/>
              </a:rPr>
              <a:t>方和</a:t>
            </a:r>
            <a:r>
              <a:rPr sz="1400" b="1" spc="-15" dirty="0">
                <a:latin typeface="微软雅黑"/>
                <a:cs typeface="微软雅黑"/>
              </a:rPr>
              <a:t>项</a:t>
            </a:r>
            <a:r>
              <a:rPr sz="1400" b="1" dirty="0">
                <a:latin typeface="微软雅黑"/>
                <a:cs typeface="微软雅黑"/>
              </a:rPr>
              <a:t>目 专</a:t>
            </a:r>
            <a:r>
              <a:rPr sz="1400" b="1" spc="-15" dirty="0">
                <a:latin typeface="微软雅黑"/>
                <a:cs typeface="微软雅黑"/>
              </a:rPr>
              <a:t>职</a:t>
            </a:r>
            <a:r>
              <a:rPr sz="1400" b="1" dirty="0">
                <a:latin typeface="微软雅黑"/>
                <a:cs typeface="微软雅黑"/>
              </a:rPr>
              <a:t>安全生产管理人员共同签</a:t>
            </a:r>
            <a:r>
              <a:rPr sz="1400" b="1" spc="-10" dirty="0">
                <a:latin typeface="微软雅黑"/>
                <a:cs typeface="微软雅黑"/>
              </a:rPr>
              <a:t>字</a:t>
            </a:r>
            <a:r>
              <a:rPr sz="1400" b="1" dirty="0">
                <a:latin typeface="微软雅黑"/>
                <a:cs typeface="微软雅黑"/>
              </a:rPr>
              <a:t>确认；</a:t>
            </a:r>
            <a:endParaRPr sz="1400">
              <a:latin typeface="微软雅黑"/>
              <a:cs typeface="微软雅黑"/>
            </a:endParaRPr>
          </a:p>
          <a:p>
            <a:pPr marL="92075" marR="111125">
              <a:lnSpc>
                <a:spcPct val="100000"/>
              </a:lnSpc>
            </a:pPr>
            <a:r>
              <a:rPr sz="1400" b="1" spc="-5" dirty="0">
                <a:latin typeface="微软雅黑"/>
                <a:cs typeface="微软雅黑"/>
              </a:rPr>
              <a:t>2</a:t>
            </a:r>
            <a:r>
              <a:rPr sz="1400" b="1" dirty="0">
                <a:latin typeface="微软雅黑"/>
                <a:cs typeface="微软雅黑"/>
              </a:rPr>
              <a:t>、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旁</a:t>
            </a:r>
            <a:r>
              <a:rPr sz="1400" b="1" spc="-5" dirty="0">
                <a:solidFill>
                  <a:srgbClr val="C00000"/>
                </a:solidFill>
                <a:latin typeface="微软雅黑"/>
                <a:cs typeface="微软雅黑"/>
              </a:rPr>
              <a:t>站</a:t>
            </a:r>
            <a:r>
              <a:rPr sz="1400" b="1" dirty="0">
                <a:latin typeface="微软雅黑"/>
                <a:cs typeface="微软雅黑"/>
              </a:rPr>
              <a:t>：施工单位应当</a:t>
            </a:r>
            <a:r>
              <a:rPr sz="1400" b="1" spc="-15" dirty="0">
                <a:latin typeface="微软雅黑"/>
                <a:cs typeface="微软雅黑"/>
              </a:rPr>
              <a:t>按</a:t>
            </a:r>
            <a:r>
              <a:rPr sz="1400" b="1" dirty="0">
                <a:latin typeface="微软雅黑"/>
                <a:cs typeface="微软雅黑"/>
              </a:rPr>
              <a:t>照规</a:t>
            </a:r>
            <a:r>
              <a:rPr sz="1400" b="1" spc="-15" dirty="0">
                <a:latin typeface="微软雅黑"/>
                <a:cs typeface="微软雅黑"/>
              </a:rPr>
              <a:t>定</a:t>
            </a:r>
            <a:r>
              <a:rPr sz="1400" b="1" dirty="0">
                <a:latin typeface="微软雅黑"/>
                <a:cs typeface="微软雅黑"/>
              </a:rPr>
              <a:t>对危</a:t>
            </a:r>
            <a:r>
              <a:rPr sz="1400" b="1" spc="-15" dirty="0">
                <a:latin typeface="微软雅黑"/>
                <a:cs typeface="微软雅黑"/>
              </a:rPr>
              <a:t>大</a:t>
            </a:r>
            <a:r>
              <a:rPr sz="1400" b="1" dirty="0">
                <a:latin typeface="微软雅黑"/>
                <a:cs typeface="微软雅黑"/>
              </a:rPr>
              <a:t>工程进 行施工监测和安全巡视</a:t>
            </a:r>
            <a:r>
              <a:rPr sz="1400" b="1" spc="-15" dirty="0">
                <a:latin typeface="微软雅黑"/>
                <a:cs typeface="微软雅黑"/>
              </a:rPr>
              <a:t>，</a:t>
            </a:r>
            <a:r>
              <a:rPr sz="1400" b="1" dirty="0">
                <a:latin typeface="微软雅黑"/>
                <a:cs typeface="微软雅黑"/>
              </a:rPr>
              <a:t>发现</a:t>
            </a:r>
            <a:r>
              <a:rPr sz="1400" b="1" spc="-15" dirty="0">
                <a:latin typeface="微软雅黑"/>
                <a:cs typeface="微软雅黑"/>
              </a:rPr>
              <a:t>危</a:t>
            </a:r>
            <a:r>
              <a:rPr sz="1400" b="1" dirty="0">
                <a:latin typeface="微软雅黑"/>
                <a:cs typeface="微软雅黑"/>
              </a:rPr>
              <a:t>及人</a:t>
            </a:r>
            <a:r>
              <a:rPr sz="1400" b="1" spc="-15" dirty="0">
                <a:latin typeface="微软雅黑"/>
                <a:cs typeface="微软雅黑"/>
              </a:rPr>
              <a:t>身</a:t>
            </a:r>
            <a:r>
              <a:rPr sz="1400" b="1" dirty="0">
                <a:latin typeface="微软雅黑"/>
                <a:cs typeface="微软雅黑"/>
              </a:rPr>
              <a:t>安全</a:t>
            </a:r>
            <a:r>
              <a:rPr sz="1400" b="1" spc="-15" dirty="0">
                <a:latin typeface="微软雅黑"/>
                <a:cs typeface="微软雅黑"/>
              </a:rPr>
              <a:t>的 </a:t>
            </a:r>
            <a:r>
              <a:rPr sz="1400" b="1" dirty="0">
                <a:latin typeface="微软雅黑"/>
                <a:cs typeface="微软雅黑"/>
              </a:rPr>
              <a:t>紧急情况，应当立即组织</a:t>
            </a:r>
            <a:r>
              <a:rPr sz="1400" b="1" spc="-15" dirty="0">
                <a:latin typeface="微软雅黑"/>
                <a:cs typeface="微软雅黑"/>
              </a:rPr>
              <a:t>作</a:t>
            </a:r>
            <a:r>
              <a:rPr sz="1400" b="1" dirty="0">
                <a:latin typeface="微软雅黑"/>
                <a:cs typeface="微软雅黑"/>
              </a:rPr>
              <a:t>业人</a:t>
            </a:r>
            <a:r>
              <a:rPr sz="1400" b="1" spc="-15" dirty="0">
                <a:latin typeface="微软雅黑"/>
                <a:cs typeface="微软雅黑"/>
              </a:rPr>
              <a:t>员</a:t>
            </a:r>
            <a:r>
              <a:rPr sz="1400" b="1" dirty="0">
                <a:latin typeface="微软雅黑"/>
                <a:cs typeface="微软雅黑"/>
              </a:rPr>
              <a:t>撤离</a:t>
            </a:r>
            <a:r>
              <a:rPr sz="1400" b="1" spc="-15" dirty="0">
                <a:latin typeface="微软雅黑"/>
                <a:cs typeface="微软雅黑"/>
              </a:rPr>
              <a:t>危</a:t>
            </a:r>
            <a:r>
              <a:rPr sz="1400" b="1" dirty="0">
                <a:latin typeface="微软雅黑"/>
                <a:cs typeface="微软雅黑"/>
              </a:rPr>
              <a:t>险区 </a:t>
            </a:r>
            <a:r>
              <a:rPr sz="1400" b="1" spc="-15" dirty="0">
                <a:latin typeface="微软雅黑"/>
                <a:cs typeface="微软雅黑"/>
              </a:rPr>
              <a:t>域</a:t>
            </a:r>
            <a:r>
              <a:rPr sz="1400" b="1" dirty="0">
                <a:latin typeface="微软雅黑"/>
                <a:cs typeface="微软雅黑"/>
              </a:rPr>
              <a:t>；监理单位应当结合危大</a:t>
            </a:r>
            <a:r>
              <a:rPr sz="1400" b="1" spc="-15" dirty="0">
                <a:latin typeface="微软雅黑"/>
                <a:cs typeface="微软雅黑"/>
              </a:rPr>
              <a:t>工</a:t>
            </a:r>
            <a:r>
              <a:rPr sz="1400" b="1" dirty="0">
                <a:latin typeface="微软雅黑"/>
                <a:cs typeface="微软雅黑"/>
              </a:rPr>
              <a:t>程专</a:t>
            </a:r>
            <a:r>
              <a:rPr sz="1400" b="1" spc="-15" dirty="0">
                <a:latin typeface="微软雅黑"/>
                <a:cs typeface="微软雅黑"/>
              </a:rPr>
              <a:t>项</a:t>
            </a:r>
            <a:r>
              <a:rPr sz="1400" b="1" dirty="0">
                <a:latin typeface="微软雅黑"/>
                <a:cs typeface="微软雅黑"/>
              </a:rPr>
              <a:t>施工</a:t>
            </a:r>
            <a:r>
              <a:rPr sz="1400" b="1" spc="-15" dirty="0">
                <a:latin typeface="微软雅黑"/>
                <a:cs typeface="微软雅黑"/>
              </a:rPr>
              <a:t>方</a:t>
            </a:r>
            <a:r>
              <a:rPr sz="1400" b="1" dirty="0">
                <a:latin typeface="微软雅黑"/>
                <a:cs typeface="微软雅黑"/>
              </a:rPr>
              <a:t>案 编</a:t>
            </a:r>
            <a:r>
              <a:rPr sz="1400" b="1" spc="-15" dirty="0">
                <a:latin typeface="微软雅黑"/>
                <a:cs typeface="微软雅黑"/>
              </a:rPr>
              <a:t>制</a:t>
            </a:r>
            <a:r>
              <a:rPr sz="1400" b="1" dirty="0">
                <a:latin typeface="微软雅黑"/>
                <a:cs typeface="微软雅黑"/>
              </a:rPr>
              <a:t>监理实施细则，并对危大</a:t>
            </a:r>
            <a:r>
              <a:rPr sz="1400" b="1" spc="-15" dirty="0">
                <a:latin typeface="微软雅黑"/>
                <a:cs typeface="微软雅黑"/>
              </a:rPr>
              <a:t>工</a:t>
            </a:r>
            <a:r>
              <a:rPr sz="1400" b="1" dirty="0">
                <a:latin typeface="微软雅黑"/>
                <a:cs typeface="微软雅黑"/>
              </a:rPr>
              <a:t>程施</a:t>
            </a:r>
            <a:r>
              <a:rPr sz="1400" b="1" spc="-15" dirty="0">
                <a:latin typeface="微软雅黑"/>
                <a:cs typeface="微软雅黑"/>
              </a:rPr>
              <a:t>工</a:t>
            </a:r>
            <a:r>
              <a:rPr sz="1400" b="1" dirty="0">
                <a:latin typeface="微软雅黑"/>
                <a:cs typeface="微软雅黑"/>
              </a:rPr>
              <a:t>实施</a:t>
            </a:r>
            <a:r>
              <a:rPr sz="1400" b="1" spc="-15" dirty="0">
                <a:latin typeface="微软雅黑"/>
                <a:cs typeface="微软雅黑"/>
              </a:rPr>
              <a:t>专 </a:t>
            </a:r>
            <a:r>
              <a:rPr sz="1400" b="1" dirty="0">
                <a:latin typeface="微软雅黑"/>
                <a:cs typeface="微软雅黑"/>
              </a:rPr>
              <a:t>项巡</a:t>
            </a:r>
            <a:r>
              <a:rPr sz="1400" b="1" spc="-10" dirty="0">
                <a:latin typeface="微软雅黑"/>
                <a:cs typeface="微软雅黑"/>
              </a:rPr>
              <a:t>视</a:t>
            </a:r>
            <a:r>
              <a:rPr sz="1400" b="1" dirty="0">
                <a:latin typeface="微软雅黑"/>
                <a:cs typeface="微软雅黑"/>
              </a:rPr>
              <a:t>检查</a:t>
            </a:r>
            <a:endParaRPr sz="1400">
              <a:latin typeface="微软雅黑"/>
              <a:cs typeface="微软雅黑"/>
            </a:endParaRPr>
          </a:p>
          <a:p>
            <a:pPr marL="92075" marR="11176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latin typeface="微软雅黑"/>
                <a:cs typeface="微软雅黑"/>
              </a:rPr>
              <a:t>3</a:t>
            </a:r>
            <a:r>
              <a:rPr sz="1400" b="1" dirty="0">
                <a:latin typeface="微软雅黑"/>
                <a:cs typeface="微软雅黑"/>
              </a:rPr>
              <a:t>、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验</a:t>
            </a:r>
            <a:r>
              <a:rPr sz="1400" b="1" spc="-5" dirty="0">
                <a:solidFill>
                  <a:srgbClr val="C00000"/>
                </a:solidFill>
                <a:latin typeface="微软雅黑"/>
                <a:cs typeface="微软雅黑"/>
              </a:rPr>
              <a:t>收</a:t>
            </a:r>
            <a:r>
              <a:rPr sz="1400" b="1" dirty="0">
                <a:latin typeface="微软雅黑"/>
                <a:cs typeface="微软雅黑"/>
              </a:rPr>
              <a:t>：对于按照规定</a:t>
            </a:r>
            <a:r>
              <a:rPr sz="1400" b="1" spc="-15" dirty="0">
                <a:latin typeface="微软雅黑"/>
                <a:cs typeface="微软雅黑"/>
              </a:rPr>
              <a:t>需</a:t>
            </a:r>
            <a:r>
              <a:rPr sz="1400" b="1" dirty="0">
                <a:latin typeface="微软雅黑"/>
                <a:cs typeface="微软雅黑"/>
              </a:rPr>
              <a:t>要验</a:t>
            </a:r>
            <a:r>
              <a:rPr sz="1400" b="1" spc="-15" dirty="0">
                <a:latin typeface="微软雅黑"/>
                <a:cs typeface="微软雅黑"/>
              </a:rPr>
              <a:t>收</a:t>
            </a:r>
            <a:r>
              <a:rPr sz="1400" b="1" dirty="0">
                <a:latin typeface="微软雅黑"/>
                <a:cs typeface="微软雅黑"/>
              </a:rPr>
              <a:t>的危</a:t>
            </a:r>
            <a:r>
              <a:rPr sz="1400" b="1" spc="-15" dirty="0">
                <a:latin typeface="微软雅黑"/>
                <a:cs typeface="微软雅黑"/>
              </a:rPr>
              <a:t>大</a:t>
            </a:r>
            <a:r>
              <a:rPr sz="1400" b="1" dirty="0">
                <a:latin typeface="微软雅黑"/>
                <a:cs typeface="微软雅黑"/>
              </a:rPr>
              <a:t>工程，  施工单位、监理单位应</a:t>
            </a:r>
            <a:r>
              <a:rPr sz="1400" b="1" spc="-15" dirty="0">
                <a:latin typeface="微软雅黑"/>
                <a:cs typeface="微软雅黑"/>
              </a:rPr>
              <a:t>当</a:t>
            </a:r>
            <a:r>
              <a:rPr sz="1400" b="1" dirty="0">
                <a:latin typeface="微软雅黑"/>
                <a:cs typeface="微软雅黑"/>
              </a:rPr>
              <a:t>组织</a:t>
            </a:r>
            <a:r>
              <a:rPr sz="1400" b="1" spc="-15" dirty="0">
                <a:latin typeface="微软雅黑"/>
                <a:cs typeface="微软雅黑"/>
              </a:rPr>
              <a:t>相</a:t>
            </a:r>
            <a:r>
              <a:rPr sz="1400" b="1" dirty="0">
                <a:latin typeface="微软雅黑"/>
                <a:cs typeface="微软雅黑"/>
              </a:rPr>
              <a:t>关人</a:t>
            </a:r>
            <a:r>
              <a:rPr sz="1400" b="1" spc="-15" dirty="0">
                <a:latin typeface="微软雅黑"/>
                <a:cs typeface="微软雅黑"/>
              </a:rPr>
              <a:t>员</a:t>
            </a:r>
            <a:r>
              <a:rPr sz="1400" b="1" dirty="0">
                <a:latin typeface="微软雅黑"/>
                <a:cs typeface="微软雅黑"/>
              </a:rPr>
              <a:t>进行</a:t>
            </a:r>
            <a:r>
              <a:rPr sz="1400" b="1" spc="-15" dirty="0">
                <a:latin typeface="微软雅黑"/>
                <a:cs typeface="微软雅黑"/>
              </a:rPr>
              <a:t>验 </a:t>
            </a:r>
            <a:r>
              <a:rPr sz="1400" b="1" dirty="0">
                <a:latin typeface="微软雅黑"/>
                <a:cs typeface="微软雅黑"/>
              </a:rPr>
              <a:t>收</a:t>
            </a:r>
            <a:endParaRPr sz="1400">
              <a:latin typeface="微软雅黑"/>
              <a:cs typeface="微软雅黑"/>
            </a:endParaRPr>
          </a:p>
          <a:p>
            <a:pPr marL="92075" marR="111760">
              <a:lnSpc>
                <a:spcPct val="100000"/>
              </a:lnSpc>
            </a:pPr>
            <a:r>
              <a:rPr sz="1400" b="1" dirty="0">
                <a:latin typeface="微软雅黑"/>
                <a:cs typeface="微软雅黑"/>
              </a:rPr>
              <a:t>。验收合格的，经施工</a:t>
            </a:r>
            <a:r>
              <a:rPr sz="1400" b="1" spc="-15" dirty="0">
                <a:latin typeface="微软雅黑"/>
                <a:cs typeface="微软雅黑"/>
              </a:rPr>
              <a:t>单</a:t>
            </a:r>
            <a:r>
              <a:rPr sz="1400" b="1" dirty="0">
                <a:latin typeface="微软雅黑"/>
                <a:cs typeface="微软雅黑"/>
              </a:rPr>
              <a:t>位项</a:t>
            </a:r>
            <a:r>
              <a:rPr sz="1400" b="1" spc="-15" dirty="0">
                <a:latin typeface="微软雅黑"/>
                <a:cs typeface="微软雅黑"/>
              </a:rPr>
              <a:t>目</a:t>
            </a:r>
            <a:r>
              <a:rPr sz="1400" b="1" dirty="0">
                <a:latin typeface="微软雅黑"/>
                <a:cs typeface="微软雅黑"/>
              </a:rPr>
              <a:t>技术</a:t>
            </a:r>
            <a:r>
              <a:rPr sz="1400" b="1" spc="-15" dirty="0">
                <a:latin typeface="微软雅黑"/>
                <a:cs typeface="微软雅黑"/>
              </a:rPr>
              <a:t>负</a:t>
            </a:r>
            <a:r>
              <a:rPr sz="1400" b="1" dirty="0">
                <a:latin typeface="微软雅黑"/>
                <a:cs typeface="微软雅黑"/>
              </a:rPr>
              <a:t>责人</a:t>
            </a:r>
            <a:r>
              <a:rPr sz="1400" b="1" spc="-15" dirty="0">
                <a:latin typeface="微软雅黑"/>
                <a:cs typeface="微软雅黑"/>
              </a:rPr>
              <a:t>及 </a:t>
            </a:r>
            <a:r>
              <a:rPr sz="1400" b="1" dirty="0">
                <a:latin typeface="微软雅黑"/>
                <a:cs typeface="微软雅黑"/>
              </a:rPr>
              <a:t>总监理工程师签字确认后</a:t>
            </a:r>
            <a:r>
              <a:rPr sz="1400" b="1" spc="-15" dirty="0">
                <a:latin typeface="微软雅黑"/>
                <a:cs typeface="微软雅黑"/>
              </a:rPr>
              <a:t>，</a:t>
            </a:r>
            <a:r>
              <a:rPr sz="1400" b="1" dirty="0">
                <a:latin typeface="微软雅黑"/>
                <a:cs typeface="微软雅黑"/>
              </a:rPr>
              <a:t>方可</a:t>
            </a:r>
            <a:r>
              <a:rPr sz="1400" b="1" spc="-15" dirty="0">
                <a:latin typeface="微软雅黑"/>
                <a:cs typeface="微软雅黑"/>
              </a:rPr>
              <a:t>进</a:t>
            </a:r>
            <a:r>
              <a:rPr sz="1400" b="1" dirty="0">
                <a:latin typeface="微软雅黑"/>
                <a:cs typeface="微软雅黑"/>
              </a:rPr>
              <a:t>入下</a:t>
            </a:r>
            <a:r>
              <a:rPr sz="1400" b="1" spc="-15" dirty="0">
                <a:latin typeface="微软雅黑"/>
                <a:cs typeface="微软雅黑"/>
              </a:rPr>
              <a:t>一</a:t>
            </a:r>
            <a:r>
              <a:rPr sz="1400" b="1" dirty="0">
                <a:latin typeface="微软雅黑"/>
                <a:cs typeface="微软雅黑"/>
              </a:rPr>
              <a:t>道工 </a:t>
            </a:r>
            <a:r>
              <a:rPr sz="1400" b="1" spc="-15" dirty="0">
                <a:latin typeface="微软雅黑"/>
                <a:cs typeface="微软雅黑"/>
              </a:rPr>
              <a:t>序</a:t>
            </a:r>
            <a:r>
              <a:rPr sz="1400" b="1" dirty="0">
                <a:latin typeface="微软雅黑"/>
                <a:cs typeface="微软雅黑"/>
              </a:rPr>
              <a:t>。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17364" y="1254252"/>
            <a:ext cx="3415284" cy="3332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内部资料</a:t>
            </a:r>
            <a:r>
              <a:rPr spc="-30" dirty="0"/>
              <a:t> </a:t>
            </a:r>
            <a:r>
              <a:rPr dirty="0"/>
              <a:t>|</a:t>
            </a:r>
            <a:r>
              <a:rPr spc="-25" dirty="0"/>
              <a:t> </a:t>
            </a:r>
            <a:r>
              <a:rPr dirty="0"/>
              <a:t>注意保密</a:t>
            </a:r>
            <a:r>
              <a:rPr spc="204" dirty="0"/>
              <a:t> </a:t>
            </a: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76" y="32003"/>
            <a:ext cx="1532382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1056" y="121157"/>
            <a:ext cx="1090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微软雅黑"/>
                <a:cs typeface="微软雅黑"/>
              </a:rPr>
              <a:t>高支模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3419" y="720851"/>
            <a:ext cx="1350645" cy="367665"/>
          </a:xfrm>
          <a:prstGeom prst="rect">
            <a:avLst/>
          </a:prstGeom>
          <a:solidFill>
            <a:srgbClr val="F9C090"/>
          </a:solidFill>
        </p:spPr>
        <p:txBody>
          <a:bodyPr vert="horz" wrap="square" lIns="0" tIns="355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0"/>
              </a:spcBef>
            </a:pPr>
            <a:r>
              <a:rPr sz="1800" spc="-5" dirty="0">
                <a:solidFill>
                  <a:srgbClr val="943735"/>
                </a:solidFill>
              </a:rPr>
              <a:t>模板拆除</a:t>
            </a:r>
            <a:endParaRPr sz="1800"/>
          </a:p>
        </p:txBody>
      </p:sp>
      <p:sp>
        <p:nvSpPr>
          <p:cNvPr id="5" name="object 5"/>
          <p:cNvSpPr/>
          <p:nvPr/>
        </p:nvSpPr>
        <p:spPr>
          <a:xfrm>
            <a:off x="693419" y="1147572"/>
            <a:ext cx="7816850" cy="2999740"/>
          </a:xfrm>
          <a:custGeom>
            <a:avLst/>
            <a:gdLst/>
            <a:ahLst/>
            <a:cxnLst/>
            <a:rect l="l" t="t" r="r" b="b"/>
            <a:pathLst>
              <a:path w="7816850" h="2999740">
                <a:moveTo>
                  <a:pt x="0" y="2999231"/>
                </a:moveTo>
                <a:lnTo>
                  <a:pt x="7816596" y="2999231"/>
                </a:lnTo>
                <a:lnTo>
                  <a:pt x="7816596" y="0"/>
                </a:lnTo>
                <a:lnTo>
                  <a:pt x="0" y="0"/>
                </a:lnTo>
                <a:lnTo>
                  <a:pt x="0" y="2999231"/>
                </a:lnTo>
                <a:close/>
              </a:path>
            </a:pathLst>
          </a:custGeom>
          <a:ln w="9144">
            <a:solidFill>
              <a:srgbClr val="006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73074" y="1137259"/>
            <a:ext cx="7499350" cy="290703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67665">
              <a:lnSpc>
                <a:spcPct val="100000"/>
              </a:lnSpc>
              <a:spcBef>
                <a:spcPts val="940"/>
              </a:spcBef>
            </a:pPr>
            <a:r>
              <a:rPr sz="1400" b="1" dirty="0">
                <a:latin typeface="微软雅黑"/>
                <a:cs typeface="微软雅黑"/>
              </a:rPr>
              <a:t>模板拆除应按模板安全</a:t>
            </a:r>
            <a:r>
              <a:rPr sz="1400" b="1" spc="-15" dirty="0">
                <a:latin typeface="微软雅黑"/>
                <a:cs typeface="微软雅黑"/>
              </a:rPr>
              <a:t>技</a:t>
            </a:r>
            <a:r>
              <a:rPr sz="1400" b="1" dirty="0">
                <a:latin typeface="微软雅黑"/>
                <a:cs typeface="微软雅黑"/>
              </a:rPr>
              <a:t>术规</a:t>
            </a:r>
            <a:r>
              <a:rPr sz="1400" b="1" spc="-15" dirty="0">
                <a:latin typeface="微软雅黑"/>
                <a:cs typeface="微软雅黑"/>
              </a:rPr>
              <a:t>范</a:t>
            </a:r>
            <a:r>
              <a:rPr sz="1400" b="1" dirty="0">
                <a:latin typeface="微软雅黑"/>
                <a:cs typeface="微软雅黑"/>
              </a:rPr>
              <a:t>要求</a:t>
            </a:r>
            <a:r>
              <a:rPr sz="1400" b="1" spc="-15" dirty="0">
                <a:latin typeface="微软雅黑"/>
                <a:cs typeface="微软雅黑"/>
              </a:rPr>
              <a:t>，</a:t>
            </a:r>
            <a:r>
              <a:rPr sz="1400" b="1" dirty="0">
                <a:latin typeface="微软雅黑"/>
                <a:cs typeface="微软雅黑"/>
              </a:rPr>
              <a:t>科学</a:t>
            </a:r>
            <a:r>
              <a:rPr sz="1400" b="1" spc="-15" dirty="0">
                <a:latin typeface="微软雅黑"/>
                <a:cs typeface="微软雅黑"/>
              </a:rPr>
              <a:t>施</a:t>
            </a:r>
            <a:r>
              <a:rPr sz="1400" b="1" dirty="0">
                <a:latin typeface="微软雅黑"/>
                <a:cs typeface="微软雅黑"/>
              </a:rPr>
              <a:t>工，</a:t>
            </a:r>
            <a:r>
              <a:rPr sz="1400" b="1" spc="-15" dirty="0">
                <a:latin typeface="微软雅黑"/>
                <a:cs typeface="微软雅黑"/>
              </a:rPr>
              <a:t>严</a:t>
            </a:r>
            <a:r>
              <a:rPr sz="1400" b="1" dirty="0">
                <a:latin typeface="微软雅黑"/>
                <a:cs typeface="微软雅黑"/>
              </a:rPr>
              <a:t>格执</a:t>
            </a:r>
            <a:r>
              <a:rPr sz="1400" b="1" spc="-15" dirty="0">
                <a:latin typeface="微软雅黑"/>
                <a:cs typeface="微软雅黑"/>
              </a:rPr>
              <a:t>行</a:t>
            </a:r>
            <a:r>
              <a:rPr sz="1400" b="1" dirty="0">
                <a:latin typeface="微软雅黑"/>
                <a:cs typeface="微软雅黑"/>
              </a:rPr>
              <a:t>模板</a:t>
            </a:r>
            <a:r>
              <a:rPr sz="1400" b="1" spc="-15" dirty="0">
                <a:latin typeface="微软雅黑"/>
                <a:cs typeface="微软雅黑"/>
              </a:rPr>
              <a:t>工</a:t>
            </a:r>
            <a:r>
              <a:rPr sz="1400" b="1" dirty="0">
                <a:latin typeface="微软雅黑"/>
                <a:cs typeface="微软雅黑"/>
              </a:rPr>
              <a:t>程安</a:t>
            </a:r>
            <a:r>
              <a:rPr sz="1400" b="1" spc="-15" dirty="0">
                <a:latin typeface="微软雅黑"/>
                <a:cs typeface="微软雅黑"/>
              </a:rPr>
              <a:t>全</a:t>
            </a:r>
            <a:r>
              <a:rPr sz="1400" b="1" dirty="0">
                <a:latin typeface="微软雅黑"/>
                <a:cs typeface="微软雅黑"/>
              </a:rPr>
              <a:t>技术</a:t>
            </a:r>
            <a:r>
              <a:rPr sz="1400" b="1" spc="-15" dirty="0">
                <a:latin typeface="微软雅黑"/>
                <a:cs typeface="微软雅黑"/>
              </a:rPr>
              <a:t>规</a:t>
            </a:r>
            <a:r>
              <a:rPr sz="1400" b="1" dirty="0">
                <a:latin typeface="微软雅黑"/>
                <a:cs typeface="微软雅黑"/>
              </a:rPr>
              <a:t>范。</a:t>
            </a:r>
            <a:endParaRPr sz="1400">
              <a:latin typeface="微软雅黑"/>
              <a:cs typeface="微软雅黑"/>
            </a:endParaRPr>
          </a:p>
          <a:p>
            <a:pPr marL="12700" marR="5080" indent="354965">
              <a:lnSpc>
                <a:spcPts val="2520"/>
              </a:lnSpc>
              <a:spcBef>
                <a:spcPts val="220"/>
              </a:spcBef>
            </a:pPr>
            <a:r>
              <a:rPr sz="1400" b="1" dirty="0">
                <a:latin typeface="微软雅黑"/>
                <a:cs typeface="微软雅黑"/>
              </a:rPr>
              <a:t>模板拆除时，可采取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先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支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的后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拆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、后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支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的先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拆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，先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拆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非承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重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模板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，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后拆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承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重模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板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的顺序</a:t>
            </a:r>
            <a:r>
              <a:rPr sz="1400" b="1" dirty="0">
                <a:latin typeface="微软雅黑"/>
                <a:cs typeface="微软雅黑"/>
              </a:rPr>
              <a:t>，并 应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从上而</a:t>
            </a:r>
            <a:r>
              <a:rPr sz="1400" b="1" spc="-5" dirty="0">
                <a:solidFill>
                  <a:srgbClr val="C00000"/>
                </a:solidFill>
                <a:latin typeface="微软雅黑"/>
                <a:cs typeface="微软雅黑"/>
              </a:rPr>
              <a:t>下</a:t>
            </a:r>
            <a:r>
              <a:rPr sz="1400" b="1" dirty="0">
                <a:latin typeface="微软雅黑"/>
                <a:cs typeface="微软雅黑"/>
              </a:rPr>
              <a:t>进行拆除。</a:t>
            </a:r>
            <a:endParaRPr sz="1400">
              <a:latin typeface="微软雅黑"/>
              <a:cs typeface="微软雅黑"/>
            </a:endParaRPr>
          </a:p>
          <a:p>
            <a:pPr marL="12700" marR="6985" indent="354965">
              <a:lnSpc>
                <a:spcPts val="2520"/>
              </a:lnSpc>
              <a:spcBef>
                <a:spcPts val="5"/>
              </a:spcBef>
            </a:pPr>
            <a:r>
              <a:rPr sz="1400" b="1" dirty="0">
                <a:latin typeface="微软雅黑"/>
                <a:cs typeface="微软雅黑"/>
              </a:rPr>
              <a:t>底模及支架应在砼强度</a:t>
            </a:r>
            <a:r>
              <a:rPr sz="1400" b="1" spc="-15" dirty="0">
                <a:latin typeface="微软雅黑"/>
                <a:cs typeface="微软雅黑"/>
              </a:rPr>
              <a:t>达</a:t>
            </a:r>
            <a:r>
              <a:rPr sz="1400" b="1" dirty="0">
                <a:latin typeface="微软雅黑"/>
                <a:cs typeface="微软雅黑"/>
              </a:rPr>
              <a:t>到设</a:t>
            </a:r>
            <a:r>
              <a:rPr sz="1400" b="1" spc="-15" dirty="0">
                <a:latin typeface="微软雅黑"/>
                <a:cs typeface="微软雅黑"/>
              </a:rPr>
              <a:t>计</a:t>
            </a:r>
            <a:r>
              <a:rPr sz="1400" b="1" dirty="0">
                <a:latin typeface="微软雅黑"/>
                <a:cs typeface="微软雅黑"/>
              </a:rPr>
              <a:t>要求</a:t>
            </a:r>
            <a:r>
              <a:rPr sz="1400" b="1" spc="-15" dirty="0">
                <a:latin typeface="微软雅黑"/>
                <a:cs typeface="微软雅黑"/>
              </a:rPr>
              <a:t>后</a:t>
            </a:r>
            <a:r>
              <a:rPr sz="1400" b="1" dirty="0">
                <a:latin typeface="微软雅黑"/>
                <a:cs typeface="微软雅黑"/>
              </a:rPr>
              <a:t>拆除</a:t>
            </a:r>
            <a:r>
              <a:rPr sz="1400" b="1" spc="-15" dirty="0">
                <a:latin typeface="微软雅黑"/>
                <a:cs typeface="微软雅黑"/>
              </a:rPr>
              <a:t>；</a:t>
            </a:r>
            <a:r>
              <a:rPr sz="1400" b="1" dirty="0">
                <a:latin typeface="微软雅黑"/>
                <a:cs typeface="微软雅黑"/>
              </a:rPr>
              <a:t>当设</a:t>
            </a:r>
            <a:r>
              <a:rPr sz="1400" b="1" spc="-15" dirty="0">
                <a:latin typeface="微软雅黑"/>
                <a:cs typeface="微软雅黑"/>
              </a:rPr>
              <a:t>计</a:t>
            </a:r>
            <a:r>
              <a:rPr sz="1400" b="1" dirty="0">
                <a:latin typeface="微软雅黑"/>
                <a:cs typeface="微软雅黑"/>
              </a:rPr>
              <a:t>无具</a:t>
            </a:r>
            <a:r>
              <a:rPr sz="1400" b="1" spc="-15" dirty="0">
                <a:latin typeface="微软雅黑"/>
                <a:cs typeface="微软雅黑"/>
              </a:rPr>
              <a:t>体</a:t>
            </a:r>
            <a:r>
              <a:rPr sz="1400" b="1" dirty="0">
                <a:latin typeface="微软雅黑"/>
                <a:cs typeface="微软雅黑"/>
              </a:rPr>
              <a:t>要求</a:t>
            </a:r>
            <a:r>
              <a:rPr sz="1400" b="1" spc="-15" dirty="0">
                <a:latin typeface="微软雅黑"/>
                <a:cs typeface="微软雅黑"/>
              </a:rPr>
              <a:t>时</a:t>
            </a:r>
            <a:r>
              <a:rPr sz="1400" b="1" dirty="0">
                <a:latin typeface="微软雅黑"/>
                <a:cs typeface="微软雅黑"/>
              </a:rPr>
              <a:t>，同</a:t>
            </a:r>
            <a:r>
              <a:rPr sz="1400" b="1" spc="-15" dirty="0">
                <a:latin typeface="微软雅黑"/>
                <a:cs typeface="微软雅黑"/>
              </a:rPr>
              <a:t>条</a:t>
            </a:r>
            <a:r>
              <a:rPr sz="1400" b="1" dirty="0">
                <a:latin typeface="微软雅黑"/>
                <a:cs typeface="微软雅黑"/>
              </a:rPr>
              <a:t>件养</a:t>
            </a:r>
            <a:r>
              <a:rPr sz="1400" b="1" spc="-15" dirty="0">
                <a:latin typeface="微软雅黑"/>
                <a:cs typeface="微软雅黑"/>
              </a:rPr>
              <a:t>护</a:t>
            </a:r>
            <a:r>
              <a:rPr sz="1400" b="1" dirty="0">
                <a:latin typeface="微软雅黑"/>
                <a:cs typeface="微软雅黑"/>
              </a:rPr>
              <a:t>的砼</a:t>
            </a:r>
            <a:r>
              <a:rPr sz="1400" b="1" spc="-15" dirty="0">
                <a:latin typeface="微软雅黑"/>
                <a:cs typeface="微软雅黑"/>
              </a:rPr>
              <a:t>立</a:t>
            </a:r>
            <a:r>
              <a:rPr sz="1400" b="1" dirty="0">
                <a:latin typeface="微软雅黑"/>
                <a:cs typeface="微软雅黑"/>
              </a:rPr>
              <a:t>方体 试件抗压强度应符合规</a:t>
            </a:r>
            <a:r>
              <a:rPr sz="1400" b="1" spc="-15" dirty="0">
                <a:latin typeface="微软雅黑"/>
                <a:cs typeface="微软雅黑"/>
              </a:rPr>
              <a:t>定</a:t>
            </a:r>
            <a:r>
              <a:rPr sz="1400" b="1" dirty="0">
                <a:latin typeface="微软雅黑"/>
                <a:cs typeface="微软雅黑"/>
              </a:rPr>
              <a:t>。</a:t>
            </a:r>
            <a:endParaRPr sz="1400">
              <a:latin typeface="微软雅黑"/>
              <a:cs typeface="微软雅黑"/>
            </a:endParaRPr>
          </a:p>
          <a:p>
            <a:pPr marL="367665">
              <a:lnSpc>
                <a:spcPct val="100000"/>
              </a:lnSpc>
              <a:spcBef>
                <a:spcPts val="615"/>
              </a:spcBef>
            </a:pPr>
            <a:r>
              <a:rPr sz="1400" b="1" dirty="0">
                <a:latin typeface="微软雅黑"/>
                <a:cs typeface="微软雅黑"/>
              </a:rPr>
              <a:t>备注：模板工程底模拆</a:t>
            </a:r>
            <a:r>
              <a:rPr sz="1400" b="1" spc="-15" dirty="0">
                <a:latin typeface="微软雅黑"/>
                <a:cs typeface="微软雅黑"/>
              </a:rPr>
              <a:t>除</a:t>
            </a:r>
            <a:r>
              <a:rPr sz="1400" b="1" dirty="0">
                <a:latin typeface="微软雅黑"/>
                <a:cs typeface="微软雅黑"/>
              </a:rPr>
              <a:t>时的</a:t>
            </a:r>
            <a:r>
              <a:rPr sz="1400" b="1" spc="-15" dirty="0">
                <a:latin typeface="微软雅黑"/>
                <a:cs typeface="微软雅黑"/>
              </a:rPr>
              <a:t>混</a:t>
            </a:r>
            <a:r>
              <a:rPr sz="1400" b="1" dirty="0">
                <a:latin typeface="微软雅黑"/>
                <a:cs typeface="微软雅黑"/>
              </a:rPr>
              <a:t>凝土</a:t>
            </a:r>
            <a:r>
              <a:rPr sz="1400" b="1" spc="-15" dirty="0">
                <a:latin typeface="微软雅黑"/>
                <a:cs typeface="微软雅黑"/>
              </a:rPr>
              <a:t>强</a:t>
            </a:r>
            <a:r>
              <a:rPr sz="1400" b="1" dirty="0">
                <a:latin typeface="微软雅黑"/>
                <a:cs typeface="微软雅黑"/>
              </a:rPr>
              <a:t>度要</a:t>
            </a:r>
            <a:r>
              <a:rPr sz="1400" b="1" spc="-15" dirty="0">
                <a:latin typeface="微软雅黑"/>
                <a:cs typeface="微软雅黑"/>
              </a:rPr>
              <a:t>求</a:t>
            </a:r>
            <a:r>
              <a:rPr sz="1400" b="1" spc="5" dirty="0">
                <a:latin typeface="微软雅黑"/>
                <a:cs typeface="微软雅黑"/>
              </a:rPr>
              <a:t>：</a:t>
            </a:r>
            <a:endParaRPr sz="1400">
              <a:latin typeface="微软雅黑"/>
              <a:cs typeface="微软雅黑"/>
            </a:endParaRPr>
          </a:p>
          <a:p>
            <a:pPr marL="367665">
              <a:lnSpc>
                <a:spcPct val="100000"/>
              </a:lnSpc>
              <a:spcBef>
                <a:spcPts val="845"/>
              </a:spcBef>
            </a:pPr>
            <a:r>
              <a:rPr sz="1400" b="1" spc="-5" dirty="0">
                <a:latin typeface="Arial"/>
                <a:cs typeface="Arial"/>
              </a:rPr>
              <a:t>1</a:t>
            </a:r>
            <a:r>
              <a:rPr sz="1400" b="1" dirty="0">
                <a:latin typeface="微软雅黑"/>
                <a:cs typeface="微软雅黑"/>
              </a:rPr>
              <a:t>、板：当跨</a:t>
            </a:r>
            <a:r>
              <a:rPr sz="1400" b="1" spc="-5" dirty="0">
                <a:latin typeface="微软雅黑"/>
                <a:cs typeface="微软雅黑"/>
              </a:rPr>
              <a:t>度</a:t>
            </a:r>
            <a:r>
              <a:rPr sz="1400" b="1" dirty="0">
                <a:latin typeface="Arial"/>
                <a:cs typeface="Arial"/>
              </a:rPr>
              <a:t>≤2m</a:t>
            </a:r>
            <a:r>
              <a:rPr sz="1400" b="1" dirty="0">
                <a:latin typeface="微软雅黑"/>
                <a:cs typeface="微软雅黑"/>
              </a:rPr>
              <a:t>时</a:t>
            </a:r>
            <a:r>
              <a:rPr sz="1400" b="1" spc="-15" dirty="0">
                <a:latin typeface="微软雅黑"/>
                <a:cs typeface="微软雅黑"/>
              </a:rPr>
              <a:t>为</a:t>
            </a:r>
            <a:r>
              <a:rPr sz="1400" b="1" spc="-10" dirty="0">
                <a:latin typeface="Arial"/>
                <a:cs typeface="Arial"/>
              </a:rPr>
              <a:t>≥50</a:t>
            </a:r>
            <a:r>
              <a:rPr sz="1400" b="1" spc="-10" dirty="0">
                <a:latin typeface="微软雅黑"/>
                <a:cs typeface="微软雅黑"/>
              </a:rPr>
              <a:t>％；</a:t>
            </a:r>
            <a:r>
              <a:rPr sz="1400" b="1" dirty="0">
                <a:latin typeface="微软雅黑"/>
                <a:cs typeface="微软雅黑"/>
              </a:rPr>
              <a:t>当跨</a:t>
            </a:r>
            <a:r>
              <a:rPr sz="1400" b="1" spc="-10" dirty="0">
                <a:latin typeface="微软雅黑"/>
                <a:cs typeface="微软雅黑"/>
              </a:rPr>
              <a:t>度</a:t>
            </a:r>
            <a:r>
              <a:rPr sz="1400" b="1" spc="-5" dirty="0">
                <a:latin typeface="Arial"/>
                <a:cs typeface="Arial"/>
              </a:rPr>
              <a:t>&gt;2m,≤8m</a:t>
            </a:r>
            <a:r>
              <a:rPr sz="1400" b="1" dirty="0">
                <a:latin typeface="微软雅黑"/>
                <a:cs typeface="微软雅黑"/>
              </a:rPr>
              <a:t>时为</a:t>
            </a:r>
            <a:r>
              <a:rPr sz="1400" b="1" spc="-10" dirty="0">
                <a:latin typeface="Arial"/>
                <a:cs typeface="Arial"/>
              </a:rPr>
              <a:t>≥75</a:t>
            </a:r>
            <a:r>
              <a:rPr sz="1400" b="1" spc="-10" dirty="0">
                <a:latin typeface="微软雅黑"/>
                <a:cs typeface="微软雅黑"/>
              </a:rPr>
              <a:t>％；</a:t>
            </a:r>
            <a:r>
              <a:rPr sz="1400" b="1" spc="-15" dirty="0">
                <a:latin typeface="微软雅黑"/>
                <a:cs typeface="微软雅黑"/>
              </a:rPr>
              <a:t>当</a:t>
            </a:r>
            <a:r>
              <a:rPr sz="1400" b="1" dirty="0">
                <a:latin typeface="微软雅黑"/>
                <a:cs typeface="微软雅黑"/>
              </a:rPr>
              <a:t>跨度</a:t>
            </a:r>
            <a:r>
              <a:rPr sz="1400" b="1" spc="-10" dirty="0">
                <a:latin typeface="Arial"/>
                <a:cs typeface="Arial"/>
              </a:rPr>
              <a:t>&gt;8m</a:t>
            </a:r>
            <a:r>
              <a:rPr sz="1400" b="1" dirty="0">
                <a:latin typeface="微软雅黑"/>
                <a:cs typeface="微软雅黑"/>
              </a:rPr>
              <a:t>为</a:t>
            </a:r>
            <a:r>
              <a:rPr sz="1400" b="1" spc="-5" dirty="0">
                <a:latin typeface="Arial"/>
                <a:cs typeface="Arial"/>
              </a:rPr>
              <a:t>≥100</a:t>
            </a:r>
            <a:r>
              <a:rPr sz="1400" b="1" spc="-5" dirty="0">
                <a:latin typeface="微软雅黑"/>
                <a:cs typeface="微软雅黑"/>
              </a:rPr>
              <a:t>％；</a:t>
            </a:r>
            <a:endParaRPr sz="1400">
              <a:latin typeface="微软雅黑"/>
              <a:cs typeface="微软雅黑"/>
            </a:endParaRPr>
          </a:p>
          <a:p>
            <a:pPr marL="367665">
              <a:lnSpc>
                <a:spcPct val="100000"/>
              </a:lnSpc>
              <a:spcBef>
                <a:spcPts val="840"/>
              </a:spcBef>
            </a:pPr>
            <a:r>
              <a:rPr sz="1400" b="1" spc="-5" dirty="0">
                <a:latin typeface="Arial"/>
                <a:cs typeface="Arial"/>
              </a:rPr>
              <a:t>2</a:t>
            </a:r>
            <a:r>
              <a:rPr sz="1400" b="1" dirty="0">
                <a:latin typeface="微软雅黑"/>
                <a:cs typeface="微软雅黑"/>
              </a:rPr>
              <a:t>、梁、拱、壳：当跨</a:t>
            </a:r>
            <a:r>
              <a:rPr sz="1400" b="1" spc="-10" dirty="0">
                <a:latin typeface="微软雅黑"/>
                <a:cs typeface="微软雅黑"/>
              </a:rPr>
              <a:t>度</a:t>
            </a:r>
            <a:r>
              <a:rPr sz="1400" b="1" spc="-10" dirty="0">
                <a:latin typeface="Arial"/>
                <a:cs typeface="Arial"/>
              </a:rPr>
              <a:t>≤8m</a:t>
            </a:r>
            <a:r>
              <a:rPr sz="1400" b="1" dirty="0">
                <a:latin typeface="微软雅黑"/>
                <a:cs typeface="微软雅黑"/>
              </a:rPr>
              <a:t>时</a:t>
            </a:r>
            <a:r>
              <a:rPr sz="1400" b="1" spc="345" dirty="0">
                <a:latin typeface="微软雅黑"/>
                <a:cs typeface="微软雅黑"/>
              </a:rPr>
              <a:t>为</a:t>
            </a:r>
            <a:r>
              <a:rPr sz="1400" b="1" spc="-15" dirty="0">
                <a:latin typeface="Arial"/>
                <a:cs typeface="Arial"/>
              </a:rPr>
              <a:t>≥75%</a:t>
            </a:r>
            <a:r>
              <a:rPr sz="1400" b="1" spc="-15" dirty="0">
                <a:latin typeface="微软雅黑"/>
                <a:cs typeface="微软雅黑"/>
              </a:rPr>
              <a:t>；</a:t>
            </a:r>
            <a:r>
              <a:rPr sz="1400" b="1" dirty="0">
                <a:latin typeface="微软雅黑"/>
                <a:cs typeface="微软雅黑"/>
              </a:rPr>
              <a:t>当跨度</a:t>
            </a:r>
            <a:r>
              <a:rPr sz="1400" b="1" spc="-5" dirty="0">
                <a:latin typeface="Arial"/>
                <a:cs typeface="Arial"/>
              </a:rPr>
              <a:t>&gt;8m</a:t>
            </a:r>
            <a:r>
              <a:rPr sz="1400" b="1" dirty="0">
                <a:latin typeface="微软雅黑"/>
                <a:cs typeface="微软雅黑"/>
              </a:rPr>
              <a:t>时为</a:t>
            </a:r>
            <a:r>
              <a:rPr sz="1400" b="1" dirty="0">
                <a:latin typeface="Arial"/>
                <a:cs typeface="Arial"/>
              </a:rPr>
              <a:t>≥100</a:t>
            </a:r>
            <a:r>
              <a:rPr sz="1400" b="1" dirty="0">
                <a:latin typeface="微软雅黑"/>
                <a:cs typeface="微软雅黑"/>
              </a:rPr>
              <a:t>％；</a:t>
            </a:r>
            <a:endParaRPr sz="1400">
              <a:latin typeface="微软雅黑"/>
              <a:cs typeface="微软雅黑"/>
            </a:endParaRPr>
          </a:p>
          <a:p>
            <a:pPr marL="367665">
              <a:lnSpc>
                <a:spcPct val="100000"/>
              </a:lnSpc>
              <a:spcBef>
                <a:spcPts val="840"/>
              </a:spcBef>
            </a:pPr>
            <a:r>
              <a:rPr sz="1400" b="1" spc="-5" dirty="0">
                <a:latin typeface="Arial"/>
                <a:cs typeface="Arial"/>
              </a:rPr>
              <a:t>3</a:t>
            </a:r>
            <a:r>
              <a:rPr sz="1400" b="1" dirty="0">
                <a:latin typeface="微软雅黑"/>
                <a:cs typeface="微软雅黑"/>
              </a:rPr>
              <a:t>、悬臂构件：不管跨</a:t>
            </a:r>
            <a:r>
              <a:rPr sz="1400" b="1" spc="-15" dirty="0">
                <a:latin typeface="微软雅黑"/>
                <a:cs typeface="微软雅黑"/>
              </a:rPr>
              <a:t>度</a:t>
            </a:r>
            <a:r>
              <a:rPr sz="1400" b="1" dirty="0">
                <a:latin typeface="微软雅黑"/>
                <a:cs typeface="微软雅黑"/>
              </a:rPr>
              <a:t>多大</a:t>
            </a:r>
            <a:r>
              <a:rPr sz="1400" b="1" spc="-15" dirty="0">
                <a:latin typeface="微软雅黑"/>
                <a:cs typeface="微软雅黑"/>
              </a:rPr>
              <a:t>，</a:t>
            </a:r>
            <a:r>
              <a:rPr sz="1400" b="1" dirty="0">
                <a:latin typeface="微软雅黑"/>
                <a:cs typeface="微软雅黑"/>
              </a:rPr>
              <a:t>均必</a:t>
            </a:r>
            <a:r>
              <a:rPr sz="1400" b="1" spc="-15" dirty="0">
                <a:latin typeface="微软雅黑"/>
                <a:cs typeface="微软雅黑"/>
              </a:rPr>
              <a:t>须</a:t>
            </a:r>
            <a:r>
              <a:rPr sz="1400" b="1" dirty="0">
                <a:latin typeface="微软雅黑"/>
                <a:cs typeface="微软雅黑"/>
              </a:rPr>
              <a:t>达</a:t>
            </a:r>
            <a:r>
              <a:rPr sz="1400" b="1" spc="5" dirty="0">
                <a:latin typeface="微软雅黑"/>
                <a:cs typeface="微软雅黑"/>
              </a:rPr>
              <a:t>到</a:t>
            </a:r>
            <a:r>
              <a:rPr sz="1400" b="1" spc="-5" dirty="0">
                <a:latin typeface="Arial"/>
                <a:cs typeface="Arial"/>
              </a:rPr>
              <a:t>100</a:t>
            </a:r>
            <a:r>
              <a:rPr sz="1400" b="1" spc="-5" dirty="0">
                <a:latin typeface="微软雅黑"/>
                <a:cs typeface="微软雅黑"/>
              </a:rPr>
              <a:t>％</a:t>
            </a:r>
            <a:r>
              <a:rPr sz="1400" b="1" dirty="0">
                <a:latin typeface="微软雅黑"/>
                <a:cs typeface="微软雅黑"/>
              </a:rPr>
              <a:t>。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内部资料</a:t>
            </a:r>
            <a:r>
              <a:rPr spc="-30" dirty="0"/>
              <a:t> </a:t>
            </a:r>
            <a:r>
              <a:rPr dirty="0"/>
              <a:t>|</a:t>
            </a:r>
            <a:r>
              <a:rPr spc="-25" dirty="0"/>
              <a:t> </a:t>
            </a:r>
            <a:r>
              <a:rPr dirty="0"/>
              <a:t>注意保密</a:t>
            </a:r>
            <a:r>
              <a:rPr spc="204" dirty="0"/>
              <a:t> </a:t>
            </a: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76" y="32003"/>
            <a:ext cx="822197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868" y="32003"/>
            <a:ext cx="822197" cy="78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1056" y="121157"/>
            <a:ext cx="735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微软雅黑"/>
                <a:cs typeface="微软雅黑"/>
              </a:rPr>
              <a:t>临建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1459" y="705612"/>
            <a:ext cx="1156970" cy="368935"/>
          </a:xfrm>
          <a:prstGeom prst="rect">
            <a:avLst/>
          </a:prstGeom>
          <a:solidFill>
            <a:srgbClr val="F9C090"/>
          </a:solidFill>
        </p:spPr>
        <p:txBody>
          <a:bodyPr vert="horz" wrap="square" lIns="0" tIns="374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5"/>
              </a:spcBef>
            </a:pPr>
            <a:r>
              <a:rPr sz="1800" dirty="0">
                <a:solidFill>
                  <a:srgbClr val="943735"/>
                </a:solidFill>
              </a:rPr>
              <a:t>基本要求</a:t>
            </a:r>
            <a:endParaRPr sz="1800"/>
          </a:p>
        </p:txBody>
      </p:sp>
      <p:sp>
        <p:nvSpPr>
          <p:cNvPr id="6" name="object 6"/>
          <p:cNvSpPr/>
          <p:nvPr/>
        </p:nvSpPr>
        <p:spPr>
          <a:xfrm>
            <a:off x="251459" y="1136903"/>
            <a:ext cx="4825365" cy="3647440"/>
          </a:xfrm>
          <a:custGeom>
            <a:avLst/>
            <a:gdLst/>
            <a:ahLst/>
            <a:cxnLst/>
            <a:rect l="l" t="t" r="r" b="b"/>
            <a:pathLst>
              <a:path w="4825365" h="3647440">
                <a:moveTo>
                  <a:pt x="0" y="3646932"/>
                </a:moveTo>
                <a:lnTo>
                  <a:pt x="4824984" y="3646932"/>
                </a:lnTo>
                <a:lnTo>
                  <a:pt x="4824984" y="0"/>
                </a:lnTo>
                <a:lnTo>
                  <a:pt x="0" y="0"/>
                </a:lnTo>
                <a:lnTo>
                  <a:pt x="0" y="3646932"/>
                </a:lnTo>
                <a:close/>
              </a:path>
            </a:pathLst>
          </a:custGeom>
          <a:ln w="9144">
            <a:solidFill>
              <a:srgbClr val="006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0200" y="1127226"/>
            <a:ext cx="4657725" cy="354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705">
              <a:lnSpc>
                <a:spcPct val="150000"/>
              </a:lnSpc>
              <a:spcBef>
                <a:spcPts val="100"/>
              </a:spcBef>
            </a:pPr>
            <a:r>
              <a:rPr sz="1400" b="1" dirty="0">
                <a:latin typeface="微软雅黑"/>
                <a:cs typeface="微软雅黑"/>
              </a:rPr>
              <a:t>①建筑构件的燃烧性能</a:t>
            </a:r>
            <a:r>
              <a:rPr sz="1400" b="1" spc="-15" dirty="0">
                <a:latin typeface="微软雅黑"/>
                <a:cs typeface="微软雅黑"/>
              </a:rPr>
              <a:t>等</a:t>
            </a:r>
            <a:r>
              <a:rPr sz="1400" b="1" dirty="0">
                <a:latin typeface="微软雅黑"/>
                <a:cs typeface="微软雅黑"/>
              </a:rPr>
              <a:t>级应</a:t>
            </a:r>
            <a:r>
              <a:rPr sz="1400" b="1" spc="-10" dirty="0">
                <a:latin typeface="微软雅黑"/>
                <a:cs typeface="微软雅黑"/>
              </a:rPr>
              <a:t>为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A级</a:t>
            </a:r>
            <a:r>
              <a:rPr sz="1400" b="1" spc="-15" dirty="0">
                <a:latin typeface="微软雅黑"/>
                <a:cs typeface="微软雅黑"/>
              </a:rPr>
              <a:t>；</a:t>
            </a:r>
            <a:r>
              <a:rPr sz="1400" b="1" dirty="0">
                <a:latin typeface="微软雅黑"/>
                <a:cs typeface="微软雅黑"/>
              </a:rPr>
              <a:t>当采</a:t>
            </a:r>
            <a:r>
              <a:rPr sz="1400" b="1" spc="-15" dirty="0">
                <a:latin typeface="微软雅黑"/>
                <a:cs typeface="微软雅黑"/>
              </a:rPr>
              <a:t>用</a:t>
            </a:r>
            <a:r>
              <a:rPr sz="1400" b="1" dirty="0">
                <a:latin typeface="微软雅黑"/>
                <a:cs typeface="微软雅黑"/>
              </a:rPr>
              <a:t>金属</a:t>
            </a:r>
            <a:r>
              <a:rPr sz="1400" b="1" spc="-15" dirty="0">
                <a:latin typeface="微软雅黑"/>
                <a:cs typeface="微软雅黑"/>
              </a:rPr>
              <a:t>夹</a:t>
            </a:r>
            <a:r>
              <a:rPr sz="1400" b="1" dirty="0">
                <a:latin typeface="微软雅黑"/>
                <a:cs typeface="微软雅黑"/>
              </a:rPr>
              <a:t>芯板材 时，其芯材的燃烧性能</a:t>
            </a:r>
            <a:r>
              <a:rPr sz="1400" b="1" spc="-15" dirty="0">
                <a:latin typeface="微软雅黑"/>
                <a:cs typeface="微软雅黑"/>
              </a:rPr>
              <a:t>等</a:t>
            </a:r>
            <a:r>
              <a:rPr sz="1400" b="1" dirty="0">
                <a:latin typeface="微软雅黑"/>
                <a:cs typeface="微软雅黑"/>
              </a:rPr>
              <a:t>级应</a:t>
            </a:r>
            <a:r>
              <a:rPr sz="1400" b="1" spc="-10" dirty="0">
                <a:latin typeface="微软雅黑"/>
                <a:cs typeface="微软雅黑"/>
              </a:rPr>
              <a:t>为</a:t>
            </a:r>
            <a:r>
              <a:rPr sz="1400" b="1" dirty="0">
                <a:latin typeface="微软雅黑"/>
                <a:cs typeface="微软雅黑"/>
              </a:rPr>
              <a:t>A级；</a:t>
            </a:r>
            <a:endParaRPr sz="1400">
              <a:latin typeface="微软雅黑"/>
              <a:cs typeface="微软雅黑"/>
            </a:endParaRPr>
          </a:p>
          <a:p>
            <a:pPr marL="12700" marR="142875">
              <a:lnSpc>
                <a:spcPts val="2520"/>
              </a:lnSpc>
              <a:spcBef>
                <a:spcPts val="220"/>
              </a:spcBef>
            </a:pPr>
            <a:r>
              <a:rPr sz="1400" b="1" dirty="0">
                <a:latin typeface="微软雅黑"/>
                <a:cs typeface="微软雅黑"/>
              </a:rPr>
              <a:t>②每组临时用房不应超</a:t>
            </a:r>
            <a:r>
              <a:rPr sz="1400" b="1" spc="-15" dirty="0">
                <a:latin typeface="微软雅黑"/>
                <a:cs typeface="微软雅黑"/>
              </a:rPr>
              <a:t>过</a:t>
            </a:r>
            <a:r>
              <a:rPr sz="1400" b="1" spc="-5" dirty="0">
                <a:latin typeface="微软雅黑"/>
                <a:cs typeface="微软雅黑"/>
              </a:rPr>
              <a:t>10</a:t>
            </a:r>
            <a:r>
              <a:rPr sz="1400" b="1" dirty="0">
                <a:latin typeface="微软雅黑"/>
                <a:cs typeface="微软雅黑"/>
              </a:rPr>
              <a:t>栋</a:t>
            </a:r>
            <a:r>
              <a:rPr sz="1400" b="1" spc="-10" dirty="0">
                <a:latin typeface="微软雅黑"/>
                <a:cs typeface="微软雅黑"/>
              </a:rPr>
              <a:t>，</a:t>
            </a:r>
            <a:r>
              <a:rPr sz="1400" b="1" dirty="0">
                <a:latin typeface="微软雅黑"/>
                <a:cs typeface="微软雅黑"/>
              </a:rPr>
              <a:t>组与</a:t>
            </a:r>
            <a:r>
              <a:rPr sz="1400" b="1" spc="-10" dirty="0">
                <a:latin typeface="微软雅黑"/>
                <a:cs typeface="微软雅黑"/>
              </a:rPr>
              <a:t>组</a:t>
            </a:r>
            <a:r>
              <a:rPr sz="1400" b="1" dirty="0">
                <a:latin typeface="微软雅黑"/>
                <a:cs typeface="微软雅黑"/>
              </a:rPr>
              <a:t>之间</a:t>
            </a:r>
            <a:r>
              <a:rPr sz="1400" b="1" spc="-10" dirty="0">
                <a:latin typeface="微软雅黑"/>
                <a:cs typeface="微软雅黑"/>
              </a:rPr>
              <a:t>的</a:t>
            </a:r>
            <a:r>
              <a:rPr sz="1400" b="1" dirty="0">
                <a:latin typeface="微软雅黑"/>
                <a:cs typeface="微软雅黑"/>
              </a:rPr>
              <a:t>防火</a:t>
            </a:r>
            <a:r>
              <a:rPr sz="1400" b="1" spc="-10" dirty="0">
                <a:latin typeface="微软雅黑"/>
                <a:cs typeface="微软雅黑"/>
              </a:rPr>
              <a:t>间</a:t>
            </a:r>
            <a:r>
              <a:rPr sz="1400" b="1" dirty="0">
                <a:latin typeface="微软雅黑"/>
                <a:cs typeface="微软雅黑"/>
              </a:rPr>
              <a:t>距不 应小于8m，组内临时</a:t>
            </a:r>
            <a:r>
              <a:rPr sz="1400" b="1" spc="-15" dirty="0">
                <a:latin typeface="微软雅黑"/>
                <a:cs typeface="微软雅黑"/>
              </a:rPr>
              <a:t>用</a:t>
            </a:r>
            <a:r>
              <a:rPr sz="1400" b="1" dirty="0">
                <a:latin typeface="微软雅黑"/>
                <a:cs typeface="微软雅黑"/>
              </a:rPr>
              <a:t>房的</a:t>
            </a:r>
            <a:r>
              <a:rPr sz="1400" b="1" spc="-15" dirty="0">
                <a:latin typeface="微软雅黑"/>
                <a:cs typeface="微软雅黑"/>
              </a:rPr>
              <a:t>防</a:t>
            </a:r>
            <a:r>
              <a:rPr sz="1400" b="1" dirty="0">
                <a:latin typeface="微软雅黑"/>
                <a:cs typeface="微软雅黑"/>
              </a:rPr>
              <a:t>火间</a:t>
            </a:r>
            <a:r>
              <a:rPr sz="1400" b="1" spc="-15" dirty="0">
                <a:latin typeface="微软雅黑"/>
                <a:cs typeface="微软雅黑"/>
              </a:rPr>
              <a:t>距</a:t>
            </a:r>
            <a:r>
              <a:rPr sz="1400" b="1" dirty="0">
                <a:latin typeface="微软雅黑"/>
                <a:cs typeface="微软雅黑"/>
              </a:rPr>
              <a:t>不应</a:t>
            </a:r>
            <a:r>
              <a:rPr sz="1400" b="1" spc="-15" dirty="0">
                <a:latin typeface="微软雅黑"/>
                <a:cs typeface="微软雅黑"/>
              </a:rPr>
              <a:t>小</a:t>
            </a:r>
            <a:r>
              <a:rPr sz="1400" b="1" spc="5" dirty="0">
                <a:latin typeface="微软雅黑"/>
                <a:cs typeface="微软雅黑"/>
              </a:rPr>
              <a:t>于</a:t>
            </a:r>
            <a:r>
              <a:rPr sz="1400" b="1" dirty="0">
                <a:latin typeface="微软雅黑"/>
                <a:cs typeface="微软雅黑"/>
              </a:rPr>
              <a:t>3.5m；</a:t>
            </a:r>
            <a:endParaRPr sz="1400">
              <a:latin typeface="微软雅黑"/>
              <a:cs typeface="微软雅黑"/>
            </a:endParaRPr>
          </a:p>
          <a:p>
            <a:pPr marL="12700" marR="5080">
              <a:lnSpc>
                <a:spcPts val="2520"/>
              </a:lnSpc>
              <a:spcBef>
                <a:spcPts val="5"/>
              </a:spcBef>
            </a:pPr>
            <a:r>
              <a:rPr sz="1400" b="1" dirty="0">
                <a:latin typeface="微软雅黑"/>
                <a:cs typeface="微软雅黑"/>
              </a:rPr>
              <a:t>③宿舍应设置可开启式</a:t>
            </a:r>
            <a:r>
              <a:rPr sz="1400" b="1" spc="-15" dirty="0">
                <a:latin typeface="微软雅黑"/>
                <a:cs typeface="微软雅黑"/>
              </a:rPr>
              <a:t>窗</a:t>
            </a:r>
            <a:r>
              <a:rPr sz="1400" b="1" dirty="0">
                <a:latin typeface="微软雅黑"/>
                <a:cs typeface="微软雅黑"/>
              </a:rPr>
              <a:t>户，</a:t>
            </a:r>
            <a:r>
              <a:rPr sz="1400" b="1" spc="-15" dirty="0">
                <a:latin typeface="微软雅黑"/>
                <a:cs typeface="微软雅黑"/>
              </a:rPr>
              <a:t>床</a:t>
            </a:r>
            <a:r>
              <a:rPr sz="1400" b="1" dirty="0">
                <a:latin typeface="微软雅黑"/>
                <a:cs typeface="微软雅黑"/>
              </a:rPr>
              <a:t>铺不</a:t>
            </a:r>
            <a:r>
              <a:rPr sz="1400" b="1" spc="-15" dirty="0">
                <a:latin typeface="微软雅黑"/>
                <a:cs typeface="微软雅黑"/>
              </a:rPr>
              <a:t>得</a:t>
            </a:r>
            <a:r>
              <a:rPr sz="1400" b="1" dirty="0">
                <a:latin typeface="微软雅黑"/>
                <a:cs typeface="微软雅黑"/>
              </a:rPr>
              <a:t>超过</a:t>
            </a:r>
            <a:r>
              <a:rPr sz="1400" b="1" spc="-5" dirty="0">
                <a:latin typeface="微软雅黑"/>
                <a:cs typeface="微软雅黑"/>
              </a:rPr>
              <a:t>2</a:t>
            </a:r>
            <a:r>
              <a:rPr sz="1400" b="1" spc="-15" dirty="0">
                <a:latin typeface="微软雅黑"/>
                <a:cs typeface="微软雅黑"/>
              </a:rPr>
              <a:t>层</a:t>
            </a:r>
            <a:r>
              <a:rPr sz="1400" b="1" dirty="0">
                <a:latin typeface="微软雅黑"/>
                <a:cs typeface="微软雅黑"/>
              </a:rPr>
              <a:t>，通</a:t>
            </a:r>
            <a:r>
              <a:rPr sz="1400" b="1" spc="-15" dirty="0">
                <a:latin typeface="微软雅黑"/>
                <a:cs typeface="微软雅黑"/>
              </a:rPr>
              <a:t>道</a:t>
            </a:r>
            <a:r>
              <a:rPr sz="1400" b="1" dirty="0">
                <a:latin typeface="微软雅黑"/>
                <a:cs typeface="微软雅黑"/>
              </a:rPr>
              <a:t>宽度 不应小于</a:t>
            </a:r>
            <a:r>
              <a:rPr sz="1400" b="1" spc="-5" dirty="0">
                <a:latin typeface="微软雅黑"/>
                <a:cs typeface="微软雅黑"/>
              </a:rPr>
              <a:t>0.9m；</a:t>
            </a:r>
            <a:r>
              <a:rPr sz="1400" b="1" dirty="0">
                <a:latin typeface="微软雅黑"/>
                <a:cs typeface="微软雅黑"/>
              </a:rPr>
              <a:t>宿舍内住</a:t>
            </a:r>
            <a:r>
              <a:rPr sz="1400" b="1" spc="-15" dirty="0">
                <a:latin typeface="微软雅黑"/>
                <a:cs typeface="微软雅黑"/>
              </a:rPr>
              <a:t>宿</a:t>
            </a:r>
            <a:r>
              <a:rPr sz="1400" b="1" dirty="0">
                <a:latin typeface="微软雅黑"/>
                <a:cs typeface="微软雅黑"/>
              </a:rPr>
              <a:t>人员</a:t>
            </a:r>
            <a:r>
              <a:rPr sz="1400" b="1" spc="-15" dirty="0">
                <a:latin typeface="微软雅黑"/>
                <a:cs typeface="微软雅黑"/>
              </a:rPr>
              <a:t>人</a:t>
            </a:r>
            <a:r>
              <a:rPr sz="1400" b="1" dirty="0">
                <a:latin typeface="微软雅黑"/>
                <a:cs typeface="微软雅黑"/>
              </a:rPr>
              <a:t>均面</a:t>
            </a:r>
            <a:r>
              <a:rPr sz="1400" b="1" spc="-15" dirty="0">
                <a:latin typeface="微软雅黑"/>
                <a:cs typeface="微软雅黑"/>
              </a:rPr>
              <a:t>积</a:t>
            </a:r>
            <a:r>
              <a:rPr sz="1400" b="1" dirty="0">
                <a:latin typeface="微软雅黑"/>
                <a:cs typeface="微软雅黑"/>
              </a:rPr>
              <a:t>不应</a:t>
            </a:r>
            <a:r>
              <a:rPr sz="1400" b="1" spc="-15" dirty="0">
                <a:latin typeface="微软雅黑"/>
                <a:cs typeface="微软雅黑"/>
              </a:rPr>
              <a:t>小</a:t>
            </a:r>
            <a:r>
              <a:rPr sz="1400" b="1" spc="5" dirty="0">
                <a:latin typeface="微软雅黑"/>
                <a:cs typeface="微软雅黑"/>
              </a:rPr>
              <a:t>于</a:t>
            </a:r>
            <a:r>
              <a:rPr sz="1400" b="1" spc="-5" dirty="0">
                <a:latin typeface="微软雅黑"/>
                <a:cs typeface="微软雅黑"/>
              </a:rPr>
              <a:t>2.5</a:t>
            </a:r>
            <a:r>
              <a:rPr sz="1400" b="1" dirty="0">
                <a:latin typeface="微软雅黑"/>
                <a:cs typeface="微软雅黑"/>
              </a:rPr>
              <a:t>㎡，  且不得超</a:t>
            </a:r>
            <a:r>
              <a:rPr sz="1400" b="1" spc="5" dirty="0">
                <a:latin typeface="微软雅黑"/>
                <a:cs typeface="微软雅黑"/>
              </a:rPr>
              <a:t>过</a:t>
            </a:r>
            <a:r>
              <a:rPr sz="1400" b="1" spc="-5" dirty="0">
                <a:latin typeface="微软雅黑"/>
                <a:cs typeface="微软雅黑"/>
              </a:rPr>
              <a:t>16</a:t>
            </a:r>
            <a:r>
              <a:rPr sz="1400" b="1" dirty="0">
                <a:latin typeface="微软雅黑"/>
                <a:cs typeface="微软雅黑"/>
              </a:rPr>
              <a:t>人</a:t>
            </a:r>
            <a:r>
              <a:rPr sz="1400" b="1" spc="5" dirty="0">
                <a:latin typeface="微软雅黑"/>
                <a:cs typeface="微软雅黑"/>
              </a:rPr>
              <a:t>；</a:t>
            </a:r>
            <a:endParaRPr sz="1400">
              <a:latin typeface="微软雅黑"/>
              <a:cs typeface="微软雅黑"/>
            </a:endParaRPr>
          </a:p>
          <a:p>
            <a:pPr marL="12700" marR="8890">
              <a:lnSpc>
                <a:spcPts val="2520"/>
              </a:lnSpc>
            </a:pPr>
            <a:r>
              <a:rPr sz="1400" b="1" dirty="0">
                <a:latin typeface="微软雅黑"/>
                <a:cs typeface="微软雅黑"/>
              </a:rPr>
              <a:t>④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红线内须办理临时建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设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工程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规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划许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可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证；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红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线外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须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办理临 时建设用地规划许可证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和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临时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建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设工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程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规划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许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可证</a:t>
            </a:r>
            <a:r>
              <a:rPr sz="1400" b="1" spc="-45" dirty="0">
                <a:solidFill>
                  <a:srgbClr val="C00000"/>
                </a:solidFill>
                <a:latin typeface="微软雅黑"/>
                <a:cs typeface="微软雅黑"/>
              </a:rPr>
              <a:t> 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；</a:t>
            </a:r>
            <a:endParaRPr sz="1400">
              <a:latin typeface="微软雅黑"/>
              <a:cs typeface="微软雅黑"/>
            </a:endParaRPr>
          </a:p>
          <a:p>
            <a:pPr marL="12700" marR="6985">
              <a:lnSpc>
                <a:spcPts val="2520"/>
              </a:lnSpc>
            </a:pP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⑤工人宿舍应使</a:t>
            </a:r>
            <a:r>
              <a:rPr sz="1400" b="1" spc="-5" dirty="0">
                <a:solidFill>
                  <a:srgbClr val="C00000"/>
                </a:solidFill>
                <a:latin typeface="微软雅黑"/>
                <a:cs typeface="微软雅黑"/>
              </a:rPr>
              <a:t>用36V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安全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电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压，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设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置</a:t>
            </a:r>
            <a:r>
              <a:rPr sz="1400" b="1" spc="-5" dirty="0">
                <a:solidFill>
                  <a:srgbClr val="C00000"/>
                </a:solidFill>
                <a:latin typeface="微软雅黑"/>
                <a:cs typeface="微软雅黑"/>
              </a:rPr>
              <a:t>USB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充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电插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座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，专用 电动车集中停放、充电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区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；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95315" y="1132332"/>
            <a:ext cx="3454908" cy="1722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93791" y="2900172"/>
            <a:ext cx="1728215" cy="19141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19543" y="2898648"/>
            <a:ext cx="1630679" cy="18851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内部资料</a:t>
            </a:r>
            <a:r>
              <a:rPr spc="-30" dirty="0"/>
              <a:t> </a:t>
            </a:r>
            <a:r>
              <a:rPr dirty="0"/>
              <a:t>|</a:t>
            </a:r>
            <a:r>
              <a:rPr spc="-25" dirty="0"/>
              <a:t> </a:t>
            </a:r>
            <a:r>
              <a:rPr dirty="0"/>
              <a:t>注意保密</a:t>
            </a:r>
            <a:r>
              <a:rPr spc="204" dirty="0"/>
              <a:t> </a:t>
            </a: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76" y="32003"/>
            <a:ext cx="822197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868" y="32003"/>
            <a:ext cx="822197" cy="78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1056" y="121157"/>
            <a:ext cx="735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微软雅黑"/>
                <a:cs typeface="微软雅黑"/>
              </a:rPr>
              <a:t>临建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3419" y="720851"/>
            <a:ext cx="1630680" cy="367665"/>
          </a:xfrm>
          <a:prstGeom prst="rect">
            <a:avLst/>
          </a:prstGeom>
          <a:solidFill>
            <a:srgbClr val="F9C090"/>
          </a:solidFill>
        </p:spPr>
        <p:txBody>
          <a:bodyPr vert="horz" wrap="square" lIns="0" tIns="355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0"/>
              </a:spcBef>
            </a:pPr>
            <a:r>
              <a:rPr sz="1800" spc="-5" dirty="0">
                <a:solidFill>
                  <a:srgbClr val="943735"/>
                </a:solidFill>
              </a:rPr>
              <a:t>安全保障措施</a:t>
            </a:r>
            <a:endParaRPr sz="1800"/>
          </a:p>
        </p:txBody>
      </p:sp>
      <p:sp>
        <p:nvSpPr>
          <p:cNvPr id="6" name="object 6"/>
          <p:cNvSpPr/>
          <p:nvPr/>
        </p:nvSpPr>
        <p:spPr>
          <a:xfrm>
            <a:off x="719327" y="1199388"/>
            <a:ext cx="4381500" cy="3647440"/>
          </a:xfrm>
          <a:custGeom>
            <a:avLst/>
            <a:gdLst/>
            <a:ahLst/>
            <a:cxnLst/>
            <a:rect l="l" t="t" r="r" b="b"/>
            <a:pathLst>
              <a:path w="4381500" h="3647440">
                <a:moveTo>
                  <a:pt x="0" y="3646932"/>
                </a:moveTo>
                <a:lnTo>
                  <a:pt x="4381500" y="3646932"/>
                </a:lnTo>
                <a:lnTo>
                  <a:pt x="4381500" y="0"/>
                </a:lnTo>
                <a:lnTo>
                  <a:pt x="0" y="0"/>
                </a:lnTo>
                <a:lnTo>
                  <a:pt x="0" y="3646932"/>
                </a:lnTo>
                <a:close/>
              </a:path>
            </a:pathLst>
          </a:custGeom>
          <a:ln w="9144">
            <a:solidFill>
              <a:srgbClr val="006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98068" y="1188821"/>
            <a:ext cx="4224655" cy="354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795">
              <a:lnSpc>
                <a:spcPct val="15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1</a:t>
            </a:r>
            <a:r>
              <a:rPr sz="1400" b="1" dirty="0">
                <a:latin typeface="微软雅黑"/>
                <a:cs typeface="微软雅黑"/>
              </a:rPr>
              <a:t>、选址标准</a:t>
            </a:r>
            <a:r>
              <a:rPr sz="1400" b="1" spc="-5" dirty="0">
                <a:latin typeface="微软雅黑"/>
                <a:cs typeface="微软雅黑"/>
              </a:rPr>
              <a:t>：</a:t>
            </a:r>
            <a:r>
              <a:rPr sz="1400" b="1" dirty="0">
                <a:latin typeface="微软雅黑"/>
                <a:cs typeface="微软雅黑"/>
              </a:rPr>
              <a:t>办公区</a:t>
            </a:r>
            <a:r>
              <a:rPr sz="1400" b="1" spc="-15" dirty="0">
                <a:latin typeface="微软雅黑"/>
                <a:cs typeface="微软雅黑"/>
              </a:rPr>
              <a:t>、</a:t>
            </a:r>
            <a:r>
              <a:rPr sz="1400" b="1" dirty="0">
                <a:latin typeface="微软雅黑"/>
                <a:cs typeface="微软雅黑"/>
              </a:rPr>
              <a:t>生活</a:t>
            </a:r>
            <a:r>
              <a:rPr sz="1400" b="1" spc="-15" dirty="0">
                <a:latin typeface="微软雅黑"/>
                <a:cs typeface="微软雅黑"/>
              </a:rPr>
              <a:t>区</a:t>
            </a:r>
            <a:r>
              <a:rPr sz="1400" b="1" dirty="0">
                <a:latin typeface="微软雅黑"/>
                <a:cs typeface="微软雅黑"/>
              </a:rPr>
              <a:t>营地</a:t>
            </a:r>
            <a:r>
              <a:rPr sz="1400" b="1" spc="-15" dirty="0">
                <a:latin typeface="微软雅黑"/>
                <a:cs typeface="微软雅黑"/>
              </a:rPr>
              <a:t>选</a:t>
            </a:r>
            <a:r>
              <a:rPr sz="1400" b="1" dirty="0">
                <a:latin typeface="微软雅黑"/>
                <a:cs typeface="微软雅黑"/>
              </a:rPr>
              <a:t>址应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遵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循安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全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、 实用原则</a:t>
            </a:r>
            <a:r>
              <a:rPr sz="1400" b="1" dirty="0">
                <a:latin typeface="微软雅黑"/>
                <a:cs typeface="微软雅黑"/>
              </a:rPr>
              <a:t>，综合考虑属</a:t>
            </a:r>
            <a:r>
              <a:rPr sz="1400" b="1" spc="-15" dirty="0">
                <a:latin typeface="微软雅黑"/>
                <a:cs typeface="微软雅黑"/>
              </a:rPr>
              <a:t>地</a:t>
            </a:r>
            <a:r>
              <a:rPr sz="1400" b="1" dirty="0">
                <a:latin typeface="微软雅黑"/>
                <a:cs typeface="微软雅黑"/>
              </a:rPr>
              <a:t>地理</a:t>
            </a:r>
            <a:r>
              <a:rPr sz="1400" b="1" spc="-15" dirty="0">
                <a:latin typeface="微软雅黑"/>
                <a:cs typeface="微软雅黑"/>
              </a:rPr>
              <a:t>环</a:t>
            </a:r>
            <a:r>
              <a:rPr sz="1400" b="1" dirty="0">
                <a:latin typeface="微软雅黑"/>
                <a:cs typeface="微软雅黑"/>
              </a:rPr>
              <a:t>境因</a:t>
            </a:r>
            <a:r>
              <a:rPr sz="1400" b="1" spc="-15" dirty="0">
                <a:latin typeface="微软雅黑"/>
                <a:cs typeface="微软雅黑"/>
              </a:rPr>
              <a:t>素</a:t>
            </a:r>
            <a:r>
              <a:rPr sz="1400" b="1" dirty="0">
                <a:latin typeface="微软雅黑"/>
                <a:cs typeface="微软雅黑"/>
              </a:rPr>
              <a:t>，工</a:t>
            </a:r>
            <a:r>
              <a:rPr sz="1400" b="1" spc="-15" dirty="0">
                <a:latin typeface="微软雅黑"/>
                <a:cs typeface="微软雅黑"/>
              </a:rPr>
              <a:t>程</a:t>
            </a:r>
            <a:r>
              <a:rPr sz="1400" b="1" dirty="0">
                <a:latin typeface="微软雅黑"/>
                <a:cs typeface="微软雅黑"/>
              </a:rPr>
              <a:t>项目建 设因素、安全疏散因素</a:t>
            </a:r>
            <a:r>
              <a:rPr sz="1400" b="1" spc="-15" dirty="0">
                <a:latin typeface="微软雅黑"/>
                <a:cs typeface="微软雅黑"/>
              </a:rPr>
              <a:t>、</a:t>
            </a:r>
            <a:r>
              <a:rPr sz="1400" b="1" dirty="0">
                <a:latin typeface="微软雅黑"/>
                <a:cs typeface="微软雅黑"/>
              </a:rPr>
              <a:t>市政</a:t>
            </a:r>
            <a:r>
              <a:rPr sz="1400" b="1" spc="-15" dirty="0">
                <a:latin typeface="微软雅黑"/>
                <a:cs typeface="微软雅黑"/>
              </a:rPr>
              <a:t>因</a:t>
            </a:r>
            <a:r>
              <a:rPr sz="1400" b="1" dirty="0">
                <a:latin typeface="微软雅黑"/>
                <a:cs typeface="微软雅黑"/>
              </a:rPr>
              <a:t>素、</a:t>
            </a:r>
            <a:r>
              <a:rPr sz="1400" b="1" spc="-15" dirty="0">
                <a:latin typeface="微软雅黑"/>
                <a:cs typeface="微软雅黑"/>
              </a:rPr>
              <a:t>交</a:t>
            </a:r>
            <a:r>
              <a:rPr sz="1400" b="1" dirty="0">
                <a:latin typeface="微软雅黑"/>
                <a:cs typeface="微软雅黑"/>
              </a:rPr>
              <a:t>通运</a:t>
            </a:r>
            <a:r>
              <a:rPr sz="1400" b="1" spc="-15" dirty="0">
                <a:latin typeface="微软雅黑"/>
                <a:cs typeface="微软雅黑"/>
              </a:rPr>
              <a:t>输</a:t>
            </a:r>
            <a:r>
              <a:rPr sz="1400" b="1" dirty="0">
                <a:latin typeface="微软雅黑"/>
                <a:cs typeface="微软雅黑"/>
              </a:rPr>
              <a:t>因素等</a:t>
            </a:r>
            <a:endParaRPr sz="1400">
              <a:latin typeface="微软雅黑"/>
              <a:cs typeface="微软雅黑"/>
            </a:endParaRPr>
          </a:p>
          <a:p>
            <a:pPr marL="12700" marR="109220">
              <a:lnSpc>
                <a:spcPct val="150000"/>
              </a:lnSpc>
            </a:pPr>
            <a:r>
              <a:rPr sz="1400" b="1" dirty="0">
                <a:latin typeface="微软雅黑"/>
                <a:cs typeface="微软雅黑"/>
              </a:rPr>
              <a:t>，并应在了解属地环境</a:t>
            </a:r>
            <a:r>
              <a:rPr sz="1400" b="1" spc="-15" dirty="0">
                <a:latin typeface="微软雅黑"/>
                <a:cs typeface="微软雅黑"/>
              </a:rPr>
              <a:t>的</a:t>
            </a:r>
            <a:r>
              <a:rPr sz="1400" b="1" dirty="0">
                <a:latin typeface="微软雅黑"/>
                <a:cs typeface="微软雅黑"/>
              </a:rPr>
              <a:t>基础</a:t>
            </a:r>
            <a:r>
              <a:rPr sz="1400" b="1" spc="-15" dirty="0">
                <a:latin typeface="微软雅黑"/>
                <a:cs typeface="微软雅黑"/>
              </a:rPr>
              <a:t>上</a:t>
            </a:r>
            <a:r>
              <a:rPr sz="1400" b="1" dirty="0">
                <a:latin typeface="微软雅黑"/>
                <a:cs typeface="微软雅黑"/>
              </a:rPr>
              <a:t>，对</a:t>
            </a:r>
            <a:r>
              <a:rPr sz="1400" b="1" spc="-15" dirty="0">
                <a:latin typeface="微软雅黑"/>
                <a:cs typeface="微软雅黑"/>
              </a:rPr>
              <a:t>营</a:t>
            </a:r>
            <a:r>
              <a:rPr sz="1400" b="1" dirty="0">
                <a:latin typeface="微软雅黑"/>
                <a:cs typeface="微软雅黑"/>
              </a:rPr>
              <a:t>地选</a:t>
            </a:r>
            <a:r>
              <a:rPr sz="1400" b="1" spc="-15" dirty="0">
                <a:latin typeface="微软雅黑"/>
                <a:cs typeface="微软雅黑"/>
              </a:rPr>
              <a:t>址</a:t>
            </a:r>
            <a:r>
              <a:rPr sz="1400" b="1" dirty="0">
                <a:latin typeface="微软雅黑"/>
                <a:cs typeface="微软雅黑"/>
              </a:rPr>
              <a:t>的潜在 风险进行评估，比对评</a:t>
            </a:r>
            <a:r>
              <a:rPr sz="1400" b="1" spc="-15" dirty="0">
                <a:latin typeface="微软雅黑"/>
                <a:cs typeface="微软雅黑"/>
              </a:rPr>
              <a:t>估</a:t>
            </a:r>
            <a:r>
              <a:rPr sz="1400" b="1" dirty="0">
                <a:latin typeface="微软雅黑"/>
                <a:cs typeface="微软雅黑"/>
              </a:rPr>
              <a:t>结果</a:t>
            </a:r>
            <a:r>
              <a:rPr sz="1400" b="1" spc="-15" dirty="0">
                <a:latin typeface="微软雅黑"/>
                <a:cs typeface="微软雅黑"/>
              </a:rPr>
              <a:t>，</a:t>
            </a:r>
            <a:r>
              <a:rPr sz="1400" b="1" dirty="0">
                <a:latin typeface="微软雅黑"/>
                <a:cs typeface="微软雅黑"/>
              </a:rPr>
              <a:t>采取</a:t>
            </a:r>
            <a:r>
              <a:rPr sz="1400" b="1" spc="-15" dirty="0">
                <a:latin typeface="微软雅黑"/>
                <a:cs typeface="微软雅黑"/>
              </a:rPr>
              <a:t>对</a:t>
            </a:r>
            <a:r>
              <a:rPr sz="1400" b="1" spc="5" dirty="0">
                <a:latin typeface="微软雅黑"/>
                <a:cs typeface="微软雅黑"/>
              </a:rPr>
              <a:t>应</a:t>
            </a:r>
            <a:r>
              <a:rPr sz="1400" b="1" dirty="0">
                <a:latin typeface="微软雅黑"/>
                <a:cs typeface="微软雅黑"/>
              </a:rPr>
              <a:t>措</a:t>
            </a:r>
            <a:r>
              <a:rPr sz="1400" b="1" spc="-15" dirty="0">
                <a:latin typeface="微软雅黑"/>
                <a:cs typeface="微软雅黑"/>
              </a:rPr>
              <a:t>施</a:t>
            </a:r>
            <a:r>
              <a:rPr sz="1400" b="1" dirty="0">
                <a:latin typeface="微软雅黑"/>
                <a:cs typeface="微软雅黑"/>
              </a:rPr>
              <a:t>。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b="1" spc="-5" dirty="0">
                <a:latin typeface="Arial"/>
                <a:cs typeface="Arial"/>
              </a:rPr>
              <a:t>2</a:t>
            </a:r>
            <a:r>
              <a:rPr sz="1400" b="1" dirty="0">
                <a:latin typeface="微软雅黑"/>
                <a:cs typeface="微软雅黑"/>
              </a:rPr>
              <a:t>、防恶劣天气：在板</a:t>
            </a:r>
            <a:r>
              <a:rPr sz="1400" b="1" spc="-15" dirty="0">
                <a:latin typeface="微软雅黑"/>
                <a:cs typeface="微软雅黑"/>
              </a:rPr>
              <a:t>房</a:t>
            </a:r>
            <a:r>
              <a:rPr sz="1400" b="1" dirty="0">
                <a:latin typeface="微软雅黑"/>
                <a:cs typeface="微软雅黑"/>
              </a:rPr>
              <a:t>屋面</a:t>
            </a:r>
            <a:r>
              <a:rPr sz="1400" b="1" spc="-15" dirty="0">
                <a:latin typeface="微软雅黑"/>
                <a:cs typeface="微软雅黑"/>
              </a:rPr>
              <a:t>，</a:t>
            </a:r>
            <a:r>
              <a:rPr sz="1400" b="1" dirty="0">
                <a:latin typeface="微软雅黑"/>
                <a:cs typeface="微软雅黑"/>
              </a:rPr>
              <a:t>钢管</a:t>
            </a:r>
            <a:r>
              <a:rPr sz="1400" b="1" spc="-15" dirty="0">
                <a:latin typeface="微软雅黑"/>
                <a:cs typeface="微软雅黑"/>
              </a:rPr>
              <a:t>选</a:t>
            </a:r>
            <a:r>
              <a:rPr sz="1400" b="1" dirty="0">
                <a:latin typeface="微软雅黑"/>
                <a:cs typeface="微软雅黑"/>
              </a:rPr>
              <a:t>用</a:t>
            </a:r>
            <a:r>
              <a:rPr sz="1400" b="1" spc="-5" dirty="0">
                <a:latin typeface="Arial"/>
                <a:cs typeface="Arial"/>
              </a:rPr>
              <a:t>48</a:t>
            </a:r>
            <a:r>
              <a:rPr sz="1400" b="1" spc="-5" dirty="0">
                <a:latin typeface="微软雅黑"/>
                <a:cs typeface="微软雅黑"/>
              </a:rPr>
              <a:t>×</a:t>
            </a:r>
            <a:r>
              <a:rPr sz="1400" b="1" spc="-5" dirty="0">
                <a:latin typeface="Arial"/>
                <a:cs typeface="Arial"/>
              </a:rPr>
              <a:t>3.0mm</a:t>
            </a:r>
            <a:r>
              <a:rPr sz="1400" b="1" spc="-5" dirty="0">
                <a:latin typeface="微软雅黑"/>
                <a:cs typeface="微软雅黑"/>
              </a:rPr>
              <a:t>，</a:t>
            </a:r>
            <a:endParaRPr sz="1400">
              <a:latin typeface="微软雅黑"/>
              <a:cs typeface="微软雅黑"/>
            </a:endParaRPr>
          </a:p>
          <a:p>
            <a:pPr marL="12700" marR="61594" algn="just">
              <a:lnSpc>
                <a:spcPct val="150000"/>
              </a:lnSpc>
              <a:spcBef>
                <a:spcPts val="5"/>
              </a:spcBef>
            </a:pPr>
            <a:r>
              <a:rPr sz="1400" b="1" dirty="0">
                <a:latin typeface="微软雅黑"/>
                <a:cs typeface="微软雅黑"/>
              </a:rPr>
              <a:t>纵向钢管按每</a:t>
            </a:r>
            <a:r>
              <a:rPr sz="1400" b="1" spc="-5" dirty="0">
                <a:latin typeface="Arial"/>
                <a:cs typeface="Arial"/>
              </a:rPr>
              <a:t>3.64</a:t>
            </a:r>
            <a:r>
              <a:rPr sz="1400" b="1" dirty="0">
                <a:latin typeface="微软雅黑"/>
                <a:cs typeface="微软雅黑"/>
              </a:rPr>
              <a:t>米</a:t>
            </a:r>
            <a:r>
              <a:rPr sz="1400" b="1" spc="-15" dirty="0">
                <a:latin typeface="微软雅黑"/>
                <a:cs typeface="微软雅黑"/>
              </a:rPr>
              <a:t>，</a:t>
            </a:r>
            <a:r>
              <a:rPr sz="1400" b="1" dirty="0">
                <a:latin typeface="微软雅黑"/>
                <a:cs typeface="微软雅黑"/>
              </a:rPr>
              <a:t>横向</a:t>
            </a:r>
            <a:r>
              <a:rPr sz="1400" b="1" spc="-15" dirty="0">
                <a:latin typeface="微软雅黑"/>
                <a:cs typeface="微软雅黑"/>
              </a:rPr>
              <a:t>在</a:t>
            </a:r>
            <a:r>
              <a:rPr sz="1400" b="1" dirty="0">
                <a:latin typeface="微软雅黑"/>
                <a:cs typeface="微软雅黑"/>
              </a:rPr>
              <a:t>屋面</a:t>
            </a:r>
            <a:r>
              <a:rPr sz="1400" b="1" spc="-15" dirty="0">
                <a:latin typeface="微软雅黑"/>
                <a:cs typeface="微软雅黑"/>
              </a:rPr>
              <a:t>顶</a:t>
            </a:r>
            <a:r>
              <a:rPr sz="1400" b="1" dirty="0">
                <a:latin typeface="微软雅黑"/>
                <a:cs typeface="微软雅黑"/>
              </a:rPr>
              <a:t>部，</a:t>
            </a:r>
            <a:r>
              <a:rPr sz="1400" b="1" spc="-15" dirty="0">
                <a:latin typeface="微软雅黑"/>
                <a:cs typeface="微软雅黑"/>
              </a:rPr>
              <a:t>坡</a:t>
            </a:r>
            <a:r>
              <a:rPr sz="1400" b="1" dirty="0">
                <a:latin typeface="微软雅黑"/>
                <a:cs typeface="微软雅黑"/>
              </a:rPr>
              <a:t>屋面</a:t>
            </a:r>
            <a:r>
              <a:rPr sz="1400" b="1" spc="-15" dirty="0">
                <a:latin typeface="微软雅黑"/>
                <a:cs typeface="微软雅黑"/>
              </a:rPr>
              <a:t>中</a:t>
            </a:r>
            <a:r>
              <a:rPr sz="1400" b="1" dirty="0">
                <a:latin typeface="微软雅黑"/>
                <a:cs typeface="微软雅黑"/>
              </a:rPr>
              <a:t>部 及屋面檐口处各一道，</a:t>
            </a:r>
            <a:r>
              <a:rPr sz="1400" b="1" spc="-15" dirty="0">
                <a:latin typeface="微软雅黑"/>
                <a:cs typeface="微软雅黑"/>
              </a:rPr>
              <a:t>采</a:t>
            </a:r>
            <a:r>
              <a:rPr sz="1400" b="1" dirty="0">
                <a:latin typeface="微软雅黑"/>
                <a:cs typeface="微软雅黑"/>
              </a:rPr>
              <a:t>用扣</a:t>
            </a:r>
            <a:r>
              <a:rPr sz="1400" b="1" spc="-15" dirty="0">
                <a:latin typeface="微软雅黑"/>
                <a:cs typeface="微软雅黑"/>
              </a:rPr>
              <a:t>件</a:t>
            </a:r>
            <a:r>
              <a:rPr sz="1400" b="1" dirty="0">
                <a:latin typeface="微软雅黑"/>
                <a:cs typeface="微软雅黑"/>
              </a:rPr>
              <a:t>搭设</a:t>
            </a:r>
            <a:r>
              <a:rPr sz="1400" b="1" spc="-15" dirty="0">
                <a:latin typeface="微软雅黑"/>
                <a:cs typeface="微软雅黑"/>
              </a:rPr>
              <a:t>钢</a:t>
            </a:r>
            <a:r>
              <a:rPr sz="1400" b="1" dirty="0">
                <a:latin typeface="微软雅黑"/>
                <a:cs typeface="微软雅黑"/>
              </a:rPr>
              <a:t>管网</a:t>
            </a:r>
            <a:r>
              <a:rPr sz="1400" b="1" spc="-15" dirty="0">
                <a:latin typeface="微软雅黑"/>
                <a:cs typeface="微软雅黑"/>
              </a:rPr>
              <a:t>格</a:t>
            </a:r>
            <a:r>
              <a:rPr sz="1400" b="1" dirty="0">
                <a:latin typeface="微软雅黑"/>
                <a:cs typeface="微软雅黑"/>
              </a:rPr>
              <a:t>架，在 板房四角部位，及纵向</a:t>
            </a:r>
            <a:r>
              <a:rPr sz="1400" b="1" spc="-15" dirty="0">
                <a:latin typeface="微软雅黑"/>
                <a:cs typeface="微软雅黑"/>
              </a:rPr>
              <a:t>俩</a:t>
            </a:r>
            <a:r>
              <a:rPr sz="1400" b="1" dirty="0">
                <a:latin typeface="微软雅黑"/>
                <a:cs typeface="微软雅黑"/>
              </a:rPr>
              <a:t>侧边</a:t>
            </a:r>
            <a:r>
              <a:rPr sz="1400" b="1" spc="-15" dirty="0">
                <a:latin typeface="微软雅黑"/>
                <a:cs typeface="微软雅黑"/>
              </a:rPr>
              <a:t>中</a:t>
            </a:r>
            <a:r>
              <a:rPr sz="1400" b="1" dirty="0">
                <a:latin typeface="微软雅黑"/>
                <a:cs typeface="微软雅黑"/>
              </a:rPr>
              <a:t>部，</a:t>
            </a:r>
            <a:r>
              <a:rPr sz="1400" b="1" spc="-15" dirty="0">
                <a:latin typeface="微软雅黑"/>
                <a:cs typeface="微软雅黑"/>
              </a:rPr>
              <a:t>才</a:t>
            </a:r>
            <a:r>
              <a:rPr sz="1400" b="1" dirty="0">
                <a:latin typeface="微软雅黑"/>
                <a:cs typeface="微软雅黑"/>
              </a:rPr>
              <a:t>用地</a:t>
            </a:r>
            <a:r>
              <a:rPr sz="1400" b="1" spc="-15" dirty="0">
                <a:latin typeface="微软雅黑"/>
                <a:cs typeface="微软雅黑"/>
              </a:rPr>
              <a:t>锚</a:t>
            </a:r>
            <a:r>
              <a:rPr sz="1400" b="1" dirty="0">
                <a:latin typeface="微软雅黑"/>
                <a:cs typeface="微软雅黑"/>
              </a:rPr>
              <a:t>与地面 拉结加固，拉结采用</a:t>
            </a:r>
            <a:r>
              <a:rPr sz="1400" b="1" spc="-5" dirty="0">
                <a:latin typeface="Arial"/>
                <a:cs typeface="Arial"/>
              </a:rPr>
              <a:t>φ8</a:t>
            </a:r>
            <a:r>
              <a:rPr sz="1400" b="1" dirty="0">
                <a:latin typeface="微软雅黑"/>
                <a:cs typeface="微软雅黑"/>
              </a:rPr>
              <a:t>的</a:t>
            </a:r>
            <a:r>
              <a:rPr sz="1400" b="1" spc="-15" dirty="0">
                <a:latin typeface="微软雅黑"/>
                <a:cs typeface="微软雅黑"/>
              </a:rPr>
              <a:t>钢</a:t>
            </a:r>
            <a:r>
              <a:rPr sz="1400" b="1" dirty="0">
                <a:latin typeface="微软雅黑"/>
                <a:cs typeface="微软雅黑"/>
              </a:rPr>
              <a:t>丝绳</a:t>
            </a:r>
            <a:r>
              <a:rPr sz="1400" b="1" spc="-15" dirty="0">
                <a:latin typeface="微软雅黑"/>
                <a:cs typeface="微软雅黑"/>
              </a:rPr>
              <a:t>进</a:t>
            </a:r>
            <a:r>
              <a:rPr sz="1400" b="1" dirty="0">
                <a:latin typeface="微软雅黑"/>
                <a:cs typeface="微软雅黑"/>
              </a:rPr>
              <a:t>行拉</a:t>
            </a:r>
            <a:r>
              <a:rPr sz="1400" b="1" spc="-15" dirty="0">
                <a:latin typeface="微软雅黑"/>
                <a:cs typeface="微软雅黑"/>
              </a:rPr>
              <a:t>结</a:t>
            </a:r>
            <a:r>
              <a:rPr sz="1400" b="1" dirty="0">
                <a:latin typeface="微软雅黑"/>
                <a:cs typeface="微软雅黑"/>
              </a:rPr>
              <a:t>加固</a:t>
            </a:r>
            <a:r>
              <a:rPr sz="1400" b="1" spc="-15" dirty="0">
                <a:latin typeface="微软雅黑"/>
                <a:cs typeface="微软雅黑"/>
              </a:rPr>
              <a:t>，</a:t>
            </a:r>
            <a:r>
              <a:rPr sz="1400" b="1" dirty="0">
                <a:latin typeface="微软雅黑"/>
                <a:cs typeface="微软雅黑"/>
              </a:rPr>
              <a:t>钢丝 绳拉结时必须拉紧。周</a:t>
            </a:r>
            <a:r>
              <a:rPr sz="1400" b="1" spc="-15" dirty="0">
                <a:latin typeface="微软雅黑"/>
                <a:cs typeface="微软雅黑"/>
              </a:rPr>
              <a:t>边</a:t>
            </a:r>
            <a:r>
              <a:rPr sz="1400" b="1" dirty="0">
                <a:latin typeface="微软雅黑"/>
                <a:cs typeface="微软雅黑"/>
              </a:rPr>
              <a:t>排水</a:t>
            </a:r>
            <a:r>
              <a:rPr sz="1400" b="1" spc="-15" dirty="0">
                <a:latin typeface="微软雅黑"/>
                <a:cs typeface="微软雅黑"/>
              </a:rPr>
              <a:t>措</a:t>
            </a:r>
            <a:r>
              <a:rPr sz="1400" b="1" dirty="0">
                <a:latin typeface="微软雅黑"/>
                <a:cs typeface="微软雅黑"/>
              </a:rPr>
              <a:t>施畅</a:t>
            </a:r>
            <a:r>
              <a:rPr sz="1400" b="1" spc="-15" dirty="0">
                <a:latin typeface="微软雅黑"/>
                <a:cs typeface="微软雅黑"/>
              </a:rPr>
              <a:t>通</a:t>
            </a:r>
            <a:r>
              <a:rPr sz="1400" b="1" dirty="0">
                <a:latin typeface="微软雅黑"/>
                <a:cs typeface="微软雅黑"/>
              </a:rPr>
              <a:t>。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19700" y="1196339"/>
            <a:ext cx="3552444" cy="36499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内部资料</a:t>
            </a:r>
            <a:r>
              <a:rPr spc="-30" dirty="0"/>
              <a:t> </a:t>
            </a:r>
            <a:r>
              <a:rPr dirty="0"/>
              <a:t>|</a:t>
            </a:r>
            <a:r>
              <a:rPr spc="-25" dirty="0"/>
              <a:t> </a:t>
            </a:r>
            <a:r>
              <a:rPr dirty="0"/>
              <a:t>注意保密</a:t>
            </a:r>
            <a:r>
              <a:rPr spc="204" dirty="0"/>
              <a:t> </a:t>
            </a: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76" y="32003"/>
            <a:ext cx="1177290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2960" y="32003"/>
            <a:ext cx="1177290" cy="78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1056" y="121157"/>
            <a:ext cx="1446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安全防护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3419" y="720851"/>
            <a:ext cx="1122045" cy="367665"/>
          </a:xfrm>
          <a:prstGeom prst="rect">
            <a:avLst/>
          </a:prstGeom>
          <a:solidFill>
            <a:srgbClr val="F9C090"/>
          </a:solidFill>
        </p:spPr>
        <p:txBody>
          <a:bodyPr vert="horz" wrap="square" lIns="0" tIns="355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0"/>
              </a:spcBef>
            </a:pPr>
            <a:r>
              <a:rPr sz="1800" b="1" spc="-5" dirty="0">
                <a:solidFill>
                  <a:srgbClr val="943735"/>
                </a:solidFill>
                <a:latin typeface="微软雅黑"/>
                <a:cs typeface="微软雅黑"/>
              </a:rPr>
              <a:t>洞口防护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09032" y="1159763"/>
            <a:ext cx="2674619" cy="1699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4944" y="1159763"/>
            <a:ext cx="4165600" cy="3416935"/>
          </a:xfrm>
          <a:custGeom>
            <a:avLst/>
            <a:gdLst/>
            <a:ahLst/>
            <a:cxnLst/>
            <a:rect l="l" t="t" r="r" b="b"/>
            <a:pathLst>
              <a:path w="4165600" h="3416935">
                <a:moveTo>
                  <a:pt x="0" y="3416808"/>
                </a:moveTo>
                <a:lnTo>
                  <a:pt x="4165091" y="3416808"/>
                </a:lnTo>
                <a:lnTo>
                  <a:pt x="4165091" y="0"/>
                </a:lnTo>
                <a:lnTo>
                  <a:pt x="0" y="0"/>
                </a:lnTo>
                <a:lnTo>
                  <a:pt x="0" y="3416808"/>
                </a:lnTo>
                <a:close/>
              </a:path>
            </a:pathLst>
          </a:custGeom>
          <a:ln w="9144">
            <a:solidFill>
              <a:srgbClr val="006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3379" y="1141755"/>
            <a:ext cx="3982085" cy="331914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600" b="1" spc="-5" dirty="0">
                <a:latin typeface="微软雅黑"/>
                <a:cs typeface="微软雅黑"/>
              </a:rPr>
              <a:t>①当非竖向洞口短边长为</a:t>
            </a:r>
            <a:r>
              <a:rPr sz="1600" b="1" dirty="0">
                <a:latin typeface="微软雅黑"/>
                <a:cs typeface="微软雅黑"/>
              </a:rPr>
              <a:t>25mm-500mm</a:t>
            </a:r>
            <a:r>
              <a:rPr sz="1600" b="1" spc="-5" dirty="0">
                <a:latin typeface="微软雅黑"/>
                <a:cs typeface="微软雅黑"/>
              </a:rPr>
              <a:t>时</a:t>
            </a:r>
            <a:endParaRPr sz="16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600" b="1" spc="-5" dirty="0">
                <a:latin typeface="微软雅黑"/>
                <a:cs typeface="微软雅黑"/>
              </a:rPr>
              <a:t>，应采取封堵措施；</a:t>
            </a:r>
            <a:endParaRPr sz="16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b="1" spc="-5" dirty="0">
                <a:latin typeface="微软雅黑"/>
                <a:cs typeface="微软雅黑"/>
              </a:rPr>
              <a:t>②当非竖向洞口短边长为</a:t>
            </a:r>
            <a:r>
              <a:rPr sz="1600" b="1" dirty="0">
                <a:latin typeface="微软雅黑"/>
                <a:cs typeface="微软雅黑"/>
              </a:rPr>
              <a:t>25mm-500mm</a:t>
            </a:r>
            <a:r>
              <a:rPr sz="1600" b="1" spc="-5" dirty="0">
                <a:latin typeface="微软雅黑"/>
                <a:cs typeface="微软雅黑"/>
              </a:rPr>
              <a:t>时</a:t>
            </a:r>
            <a:endParaRPr sz="16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b="1" spc="-10" dirty="0">
                <a:latin typeface="微软雅黑"/>
                <a:cs typeface="微软雅黑"/>
              </a:rPr>
              <a:t>，应采用承载力满足使用要求的盖</a:t>
            </a:r>
            <a:r>
              <a:rPr sz="1600" b="1" dirty="0">
                <a:latin typeface="微软雅黑"/>
                <a:cs typeface="微软雅黑"/>
              </a:rPr>
              <a:t>板</a:t>
            </a:r>
            <a:r>
              <a:rPr sz="1600" b="1" spc="-10" dirty="0">
                <a:latin typeface="微软雅黑"/>
                <a:cs typeface="微软雅黑"/>
              </a:rPr>
              <a:t>覆盖，</a:t>
            </a:r>
            <a:endParaRPr sz="16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b="1" spc="-5" dirty="0">
                <a:latin typeface="微软雅黑"/>
                <a:cs typeface="微软雅黑"/>
              </a:rPr>
              <a:t>盖板四周搁置应均衡，且应防止盖</a:t>
            </a:r>
            <a:r>
              <a:rPr sz="1600" b="1" spc="5" dirty="0">
                <a:latin typeface="微软雅黑"/>
                <a:cs typeface="微软雅黑"/>
              </a:rPr>
              <a:t>板</a:t>
            </a:r>
            <a:r>
              <a:rPr sz="1600" b="1" spc="-5" dirty="0">
                <a:latin typeface="微软雅黑"/>
                <a:cs typeface="微软雅黑"/>
              </a:rPr>
              <a:t>移位；</a:t>
            </a:r>
            <a:endParaRPr sz="16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b="1" spc="-5" dirty="0">
                <a:latin typeface="微软雅黑"/>
                <a:cs typeface="微软雅黑"/>
              </a:rPr>
              <a:t>③当非竖向洞口短边边长大于或等于</a:t>
            </a:r>
            <a:endParaRPr sz="16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b="1" spc="-5" dirty="0">
                <a:latin typeface="微软雅黑"/>
                <a:cs typeface="微软雅黑"/>
              </a:rPr>
              <a:t>1500mm</a:t>
            </a:r>
            <a:r>
              <a:rPr sz="1600" b="1" spc="-10" dirty="0">
                <a:latin typeface="微软雅黑"/>
                <a:cs typeface="微软雅黑"/>
              </a:rPr>
              <a:t>时，应在洞口作业侧设</a:t>
            </a:r>
            <a:r>
              <a:rPr sz="1600" b="1" dirty="0">
                <a:latin typeface="微软雅黑"/>
                <a:cs typeface="微软雅黑"/>
              </a:rPr>
              <a:t>置</a:t>
            </a:r>
            <a:r>
              <a:rPr sz="1600" b="1" spc="-10" dirty="0">
                <a:latin typeface="微软雅黑"/>
                <a:cs typeface="微软雅黑"/>
              </a:rPr>
              <a:t>高度</a:t>
            </a:r>
            <a:r>
              <a:rPr sz="1600" b="1" dirty="0">
                <a:latin typeface="微软雅黑"/>
                <a:cs typeface="微软雅黑"/>
              </a:rPr>
              <a:t>不</a:t>
            </a:r>
            <a:r>
              <a:rPr sz="1600" b="1" spc="-5" dirty="0">
                <a:latin typeface="微软雅黑"/>
                <a:cs typeface="微软雅黑"/>
              </a:rPr>
              <a:t>小</a:t>
            </a:r>
            <a:endParaRPr sz="1600">
              <a:latin typeface="微软雅黑"/>
              <a:cs typeface="微软雅黑"/>
            </a:endParaRPr>
          </a:p>
          <a:p>
            <a:pPr marL="12700" marR="5080">
              <a:lnSpc>
                <a:spcPct val="150000"/>
              </a:lnSpc>
              <a:spcBef>
                <a:spcPts val="5"/>
              </a:spcBef>
            </a:pPr>
            <a:r>
              <a:rPr sz="1600" b="1" spc="-5" dirty="0">
                <a:latin typeface="微软雅黑"/>
                <a:cs typeface="微软雅黑"/>
              </a:rPr>
              <a:t>于</a:t>
            </a:r>
            <a:r>
              <a:rPr sz="1600" b="1" spc="-10" dirty="0">
                <a:latin typeface="微软雅黑"/>
                <a:cs typeface="微软雅黑"/>
              </a:rPr>
              <a:t>1.2</a:t>
            </a:r>
            <a:r>
              <a:rPr sz="1600" b="1" dirty="0">
                <a:latin typeface="微软雅黑"/>
                <a:cs typeface="微软雅黑"/>
              </a:rPr>
              <a:t>m</a:t>
            </a:r>
            <a:r>
              <a:rPr sz="1600" b="1" spc="-5" dirty="0">
                <a:latin typeface="微软雅黑"/>
                <a:cs typeface="微软雅黑"/>
              </a:rPr>
              <a:t>的防护栏杆，洞口应采</a:t>
            </a:r>
            <a:r>
              <a:rPr sz="1600" b="1" spc="5" dirty="0">
                <a:latin typeface="微软雅黑"/>
                <a:cs typeface="微软雅黑"/>
              </a:rPr>
              <a:t>用</a:t>
            </a:r>
            <a:r>
              <a:rPr sz="1600" b="1" spc="-5" dirty="0">
                <a:latin typeface="微软雅黑"/>
                <a:cs typeface="微软雅黑"/>
              </a:rPr>
              <a:t>安全</a:t>
            </a:r>
            <a:r>
              <a:rPr sz="1600" b="1" spc="5" dirty="0">
                <a:latin typeface="微软雅黑"/>
                <a:cs typeface="微软雅黑"/>
              </a:rPr>
              <a:t>平</a:t>
            </a:r>
            <a:r>
              <a:rPr sz="1600" b="1" spc="-5" dirty="0">
                <a:latin typeface="微软雅黑"/>
                <a:cs typeface="微软雅黑"/>
              </a:rPr>
              <a:t>网封 闭。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07508" y="2904744"/>
            <a:ext cx="2676143" cy="1693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内部资料</a:t>
            </a:r>
            <a:r>
              <a:rPr spc="-30" dirty="0"/>
              <a:t> </a:t>
            </a:r>
            <a:r>
              <a:rPr dirty="0"/>
              <a:t>|</a:t>
            </a:r>
            <a:r>
              <a:rPr spc="-25" dirty="0"/>
              <a:t> </a:t>
            </a:r>
            <a:r>
              <a:rPr dirty="0"/>
              <a:t>注意保密</a:t>
            </a:r>
            <a:r>
              <a:rPr spc="204" dirty="0"/>
              <a:t> </a:t>
            </a: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76" y="32003"/>
            <a:ext cx="1177290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2960" y="32003"/>
            <a:ext cx="1177290" cy="78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1056" y="121157"/>
            <a:ext cx="1446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安全防护</a:t>
            </a:r>
          </a:p>
        </p:txBody>
      </p:sp>
      <p:sp>
        <p:nvSpPr>
          <p:cNvPr id="5" name="object 5"/>
          <p:cNvSpPr/>
          <p:nvPr/>
        </p:nvSpPr>
        <p:spPr>
          <a:xfrm>
            <a:off x="696468" y="1097280"/>
            <a:ext cx="7668768" cy="2688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4276" y="3890771"/>
            <a:ext cx="7670800" cy="1076325"/>
          </a:xfrm>
          <a:prstGeom prst="rect">
            <a:avLst/>
          </a:prstGeom>
          <a:ln w="9144">
            <a:solidFill>
              <a:srgbClr val="0069BD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1440" marR="158750">
              <a:lnSpc>
                <a:spcPct val="100000"/>
              </a:lnSpc>
              <a:spcBef>
                <a:spcPts val="295"/>
              </a:spcBef>
            </a:pPr>
            <a:r>
              <a:rPr sz="1600" b="1" spc="-10" dirty="0">
                <a:latin typeface="微软雅黑"/>
                <a:cs typeface="微软雅黑"/>
              </a:rPr>
              <a:t>基坑临边采用钢管防护时，防护栏</a:t>
            </a:r>
            <a:r>
              <a:rPr sz="1600" b="1" dirty="0">
                <a:latin typeface="微软雅黑"/>
                <a:cs typeface="微软雅黑"/>
              </a:rPr>
              <a:t>杆</a:t>
            </a:r>
            <a:r>
              <a:rPr sz="1600" b="1" spc="-10" dirty="0">
                <a:latin typeface="微软雅黑"/>
                <a:cs typeface="微软雅黑"/>
              </a:rPr>
              <a:t>的高</a:t>
            </a:r>
            <a:r>
              <a:rPr sz="1600" b="1" dirty="0">
                <a:latin typeface="微软雅黑"/>
                <a:cs typeface="微软雅黑"/>
              </a:rPr>
              <a:t>度</a:t>
            </a:r>
            <a:r>
              <a:rPr sz="1600" b="1" spc="-10" dirty="0">
                <a:latin typeface="微软雅黑"/>
                <a:cs typeface="微软雅黑"/>
              </a:rPr>
              <a:t>不低</a:t>
            </a:r>
            <a:r>
              <a:rPr sz="1600" b="1" spc="10" dirty="0">
                <a:latin typeface="微软雅黑"/>
                <a:cs typeface="微软雅黑"/>
              </a:rPr>
              <a:t>于</a:t>
            </a:r>
            <a:r>
              <a:rPr sz="1600" b="1" spc="-5" dirty="0">
                <a:latin typeface="微软雅黑"/>
                <a:cs typeface="微软雅黑"/>
              </a:rPr>
              <a:t>1.2m，</a:t>
            </a:r>
            <a:r>
              <a:rPr sz="1600" b="1" dirty="0">
                <a:latin typeface="微软雅黑"/>
                <a:cs typeface="微软雅黑"/>
              </a:rPr>
              <a:t>基</a:t>
            </a:r>
            <a:r>
              <a:rPr sz="1600" b="1" spc="-5" dirty="0">
                <a:latin typeface="微软雅黑"/>
                <a:cs typeface="微软雅黑"/>
              </a:rPr>
              <a:t>坑</a:t>
            </a:r>
            <a:r>
              <a:rPr sz="1600" b="1" spc="-10" dirty="0">
                <a:latin typeface="微软雅黑"/>
                <a:cs typeface="微软雅黑"/>
              </a:rPr>
              <a:t>防</a:t>
            </a:r>
            <a:r>
              <a:rPr sz="1600" b="1" dirty="0">
                <a:latin typeface="微软雅黑"/>
                <a:cs typeface="微软雅黑"/>
              </a:rPr>
              <a:t>护</a:t>
            </a:r>
            <a:r>
              <a:rPr sz="1600" b="1" spc="-5" dirty="0">
                <a:latin typeface="微软雅黑"/>
                <a:cs typeface="微软雅黑"/>
              </a:rPr>
              <a:t>栏</a:t>
            </a:r>
            <a:r>
              <a:rPr sz="1600" b="1" spc="-10" dirty="0">
                <a:latin typeface="微软雅黑"/>
                <a:cs typeface="微软雅黑"/>
              </a:rPr>
              <a:t>距</a:t>
            </a:r>
            <a:r>
              <a:rPr sz="1600" b="1" dirty="0">
                <a:latin typeface="微软雅黑"/>
                <a:cs typeface="微软雅黑"/>
              </a:rPr>
              <a:t>坑</a:t>
            </a:r>
            <a:r>
              <a:rPr sz="1600" b="1" spc="-5" dirty="0">
                <a:latin typeface="微软雅黑"/>
                <a:cs typeface="微软雅黑"/>
              </a:rPr>
              <a:t>边</a:t>
            </a:r>
            <a:r>
              <a:rPr sz="1600" b="1" spc="-10" dirty="0">
                <a:latin typeface="微软雅黑"/>
                <a:cs typeface="微软雅黑"/>
              </a:rPr>
              <a:t>的</a:t>
            </a:r>
            <a:r>
              <a:rPr sz="1600" b="1" dirty="0">
                <a:latin typeface="微软雅黑"/>
                <a:cs typeface="微软雅黑"/>
              </a:rPr>
              <a:t>距</a:t>
            </a:r>
            <a:r>
              <a:rPr sz="1600" b="1" spc="-5" dirty="0">
                <a:latin typeface="微软雅黑"/>
                <a:cs typeface="微软雅黑"/>
              </a:rPr>
              <a:t>离 大于0.5m。中间水平杆距500~600mm，</a:t>
            </a:r>
            <a:r>
              <a:rPr sz="1600" b="1" spc="5" dirty="0">
                <a:solidFill>
                  <a:srgbClr val="C00000"/>
                </a:solidFill>
                <a:latin typeface="微软雅黑"/>
                <a:cs typeface="微软雅黑"/>
              </a:rPr>
              <a:t>立</a:t>
            </a:r>
            <a:r>
              <a:rPr sz="1600" b="1" spc="-5" dirty="0">
                <a:solidFill>
                  <a:srgbClr val="C00000"/>
                </a:solidFill>
                <a:latin typeface="微软雅黑"/>
                <a:cs typeface="微软雅黑"/>
              </a:rPr>
              <a:t>杆间</a:t>
            </a:r>
            <a:r>
              <a:rPr sz="1600" b="1" spc="5" dirty="0">
                <a:solidFill>
                  <a:srgbClr val="C00000"/>
                </a:solidFill>
                <a:latin typeface="微软雅黑"/>
                <a:cs typeface="微软雅黑"/>
              </a:rPr>
              <a:t>距</a:t>
            </a:r>
            <a:r>
              <a:rPr sz="1600" b="1" spc="-5" dirty="0">
                <a:solidFill>
                  <a:srgbClr val="C00000"/>
                </a:solidFill>
                <a:latin typeface="微软雅黑"/>
                <a:cs typeface="微软雅黑"/>
              </a:rPr>
              <a:t>不大</a:t>
            </a:r>
            <a:r>
              <a:rPr sz="1600" b="1" spc="5" dirty="0">
                <a:solidFill>
                  <a:srgbClr val="C00000"/>
                </a:solidFill>
                <a:latin typeface="微软雅黑"/>
                <a:cs typeface="微软雅黑"/>
              </a:rPr>
              <a:t>于</a:t>
            </a:r>
            <a:r>
              <a:rPr sz="1600" b="1" spc="-5" dirty="0">
                <a:solidFill>
                  <a:srgbClr val="C00000"/>
                </a:solidFill>
                <a:latin typeface="微软雅黑"/>
                <a:cs typeface="微软雅黑"/>
              </a:rPr>
              <a:t>2000mm</a:t>
            </a:r>
            <a:r>
              <a:rPr sz="1600" b="1" spc="-5" dirty="0">
                <a:latin typeface="微软雅黑"/>
                <a:cs typeface="微软雅黑"/>
              </a:rPr>
              <a:t>，并在</a:t>
            </a:r>
            <a:r>
              <a:rPr sz="1600" b="1" spc="5" dirty="0">
                <a:latin typeface="微软雅黑"/>
                <a:cs typeface="微软雅黑"/>
              </a:rPr>
              <a:t>基</a:t>
            </a:r>
            <a:r>
              <a:rPr sz="1600" b="1" spc="-5" dirty="0">
                <a:latin typeface="微软雅黑"/>
                <a:cs typeface="微软雅黑"/>
              </a:rPr>
              <a:t>坑周 边设置夜间警示灯，防护挂设安全</a:t>
            </a:r>
            <a:r>
              <a:rPr sz="1600" b="1" spc="5" dirty="0">
                <a:latin typeface="微软雅黑"/>
                <a:cs typeface="微软雅黑"/>
              </a:rPr>
              <a:t>警</a:t>
            </a:r>
            <a:r>
              <a:rPr sz="1600" b="1" spc="-5" dirty="0">
                <a:latin typeface="微软雅黑"/>
                <a:cs typeface="微软雅黑"/>
              </a:rPr>
              <a:t>示标</a:t>
            </a:r>
            <a:r>
              <a:rPr sz="1600" b="1" spc="10" dirty="0">
                <a:latin typeface="微软雅黑"/>
                <a:cs typeface="微软雅黑"/>
              </a:rPr>
              <a:t>识</a:t>
            </a:r>
            <a:r>
              <a:rPr sz="1600" b="1" spc="-5" dirty="0">
                <a:latin typeface="微软雅黑"/>
                <a:cs typeface="微软雅黑"/>
              </a:rPr>
              <a:t>。防</a:t>
            </a:r>
            <a:r>
              <a:rPr sz="1600" b="1" spc="5" dirty="0">
                <a:latin typeface="微软雅黑"/>
                <a:cs typeface="微软雅黑"/>
              </a:rPr>
              <a:t>护</a:t>
            </a:r>
            <a:r>
              <a:rPr sz="1600" b="1" spc="-5" dirty="0">
                <a:latin typeface="微软雅黑"/>
                <a:cs typeface="微软雅黑"/>
              </a:rPr>
              <a:t>栏杆</a:t>
            </a:r>
            <a:r>
              <a:rPr sz="1600" b="1" spc="5" dirty="0">
                <a:latin typeface="微软雅黑"/>
                <a:cs typeface="微软雅黑"/>
              </a:rPr>
              <a:t>自</a:t>
            </a:r>
            <a:r>
              <a:rPr sz="1600" b="1" spc="-5" dirty="0">
                <a:latin typeface="微软雅黑"/>
                <a:cs typeface="微软雅黑"/>
              </a:rPr>
              <a:t>上而</a:t>
            </a:r>
            <a:r>
              <a:rPr sz="1600" b="1" spc="5" dirty="0">
                <a:latin typeface="微软雅黑"/>
                <a:cs typeface="微软雅黑"/>
              </a:rPr>
              <a:t>下</a:t>
            </a:r>
            <a:r>
              <a:rPr sz="1600" b="1" spc="-5" dirty="0">
                <a:latin typeface="微软雅黑"/>
                <a:cs typeface="微软雅黑"/>
              </a:rPr>
              <a:t>用密</a:t>
            </a:r>
            <a:r>
              <a:rPr sz="1600" b="1" spc="5" dirty="0">
                <a:latin typeface="微软雅黑"/>
                <a:cs typeface="微软雅黑"/>
              </a:rPr>
              <a:t>目</a:t>
            </a:r>
            <a:r>
              <a:rPr sz="1600" b="1" spc="-5" dirty="0">
                <a:latin typeface="微软雅黑"/>
                <a:cs typeface="微软雅黑"/>
              </a:rPr>
              <a:t>网封</a:t>
            </a:r>
            <a:r>
              <a:rPr sz="1600" b="1" spc="5" dirty="0">
                <a:latin typeface="微软雅黑"/>
                <a:cs typeface="微软雅黑"/>
              </a:rPr>
              <a:t>闭</a:t>
            </a:r>
            <a:r>
              <a:rPr sz="1600" b="1" spc="-5" dirty="0">
                <a:latin typeface="微软雅黑"/>
                <a:cs typeface="微软雅黑"/>
              </a:rPr>
              <a:t>，栏 杆下设挡脚板。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内部资料</a:t>
            </a:r>
            <a:r>
              <a:rPr spc="-30" dirty="0"/>
              <a:t> </a:t>
            </a:r>
            <a:r>
              <a:rPr dirty="0"/>
              <a:t>|</a:t>
            </a:r>
            <a:r>
              <a:rPr spc="-25" dirty="0"/>
              <a:t> </a:t>
            </a:r>
            <a:r>
              <a:rPr dirty="0"/>
              <a:t>注意保密</a:t>
            </a:r>
            <a:r>
              <a:rPr spc="204" dirty="0"/>
              <a:t> </a:t>
            </a: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693419" y="720851"/>
            <a:ext cx="1656714" cy="367665"/>
          </a:xfrm>
          <a:prstGeom prst="rect">
            <a:avLst/>
          </a:prstGeom>
          <a:solidFill>
            <a:srgbClr val="F9C090"/>
          </a:solidFill>
        </p:spPr>
        <p:txBody>
          <a:bodyPr vert="horz" wrap="square" lIns="0" tIns="355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0"/>
              </a:spcBef>
            </a:pPr>
            <a:r>
              <a:rPr sz="1800" b="1" spc="-5" dirty="0">
                <a:solidFill>
                  <a:srgbClr val="943735"/>
                </a:solidFill>
                <a:latin typeface="微软雅黑"/>
                <a:cs typeface="微软雅黑"/>
              </a:rPr>
              <a:t>基坑临边防护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76" y="32003"/>
            <a:ext cx="1177290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2960" y="32003"/>
            <a:ext cx="1177290" cy="78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1056" y="121157"/>
            <a:ext cx="1446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安全防护</a:t>
            </a:r>
          </a:p>
        </p:txBody>
      </p:sp>
      <p:sp>
        <p:nvSpPr>
          <p:cNvPr id="5" name="object 5"/>
          <p:cNvSpPr/>
          <p:nvPr/>
        </p:nvSpPr>
        <p:spPr>
          <a:xfrm>
            <a:off x="4175759" y="1164336"/>
            <a:ext cx="4163567" cy="3293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3419" y="720851"/>
            <a:ext cx="2958465" cy="367665"/>
          </a:xfrm>
          <a:prstGeom prst="rect">
            <a:avLst/>
          </a:prstGeom>
          <a:solidFill>
            <a:srgbClr val="F9C090"/>
          </a:solidFill>
        </p:spPr>
        <p:txBody>
          <a:bodyPr vert="horz" wrap="square" lIns="0" tIns="355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0"/>
              </a:spcBef>
            </a:pPr>
            <a:r>
              <a:rPr sz="1800" b="1" spc="-5" dirty="0">
                <a:solidFill>
                  <a:srgbClr val="943735"/>
                </a:solidFill>
                <a:latin typeface="微软雅黑"/>
                <a:cs typeface="微软雅黑"/>
              </a:rPr>
              <a:t>楼层、阳台、平台临边防护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内部资料</a:t>
            </a:r>
            <a:r>
              <a:rPr spc="-30" dirty="0"/>
              <a:t> </a:t>
            </a:r>
            <a:r>
              <a:rPr dirty="0"/>
              <a:t>|</a:t>
            </a:r>
            <a:r>
              <a:rPr spc="-25" dirty="0"/>
              <a:t> </a:t>
            </a:r>
            <a:r>
              <a:rPr dirty="0"/>
              <a:t>注意保密</a:t>
            </a:r>
            <a:r>
              <a:rPr spc="204" dirty="0"/>
              <a:t> </a:t>
            </a: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693419" y="1164336"/>
            <a:ext cx="3482340" cy="3293745"/>
          </a:xfrm>
          <a:prstGeom prst="rect">
            <a:avLst/>
          </a:prstGeom>
          <a:ln w="9144">
            <a:solidFill>
              <a:srgbClr val="0069BD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sz="1600" b="1" spc="-5" dirty="0">
                <a:latin typeface="微软雅黑"/>
                <a:cs typeface="微软雅黑"/>
              </a:rPr>
              <a:t>①凡坠落高度</a:t>
            </a:r>
            <a:r>
              <a:rPr sz="1600" b="1" spc="-10" dirty="0">
                <a:latin typeface="微软雅黑"/>
                <a:cs typeface="微软雅黑"/>
              </a:rPr>
              <a:t>在</a:t>
            </a:r>
            <a:r>
              <a:rPr sz="1600" b="1" spc="-5" dirty="0">
                <a:latin typeface="微软雅黑"/>
                <a:cs typeface="微软雅黑"/>
              </a:rPr>
              <a:t>2m以上（含2m）,</a:t>
            </a:r>
            <a:endParaRPr sz="1600">
              <a:latin typeface="微软雅黑"/>
              <a:cs typeface="微软雅黑"/>
            </a:endParaRPr>
          </a:p>
          <a:p>
            <a:pPr marL="92075">
              <a:lnSpc>
                <a:spcPct val="100000"/>
              </a:lnSpc>
            </a:pPr>
            <a:r>
              <a:rPr sz="1600" b="1" spc="-10" dirty="0">
                <a:latin typeface="微软雅黑"/>
                <a:cs typeface="微软雅黑"/>
              </a:rPr>
              <a:t>临边无防护设施的楼层、阳台、平台</a:t>
            </a:r>
            <a:endParaRPr sz="1600">
              <a:latin typeface="微软雅黑"/>
              <a:cs typeface="微软雅黑"/>
            </a:endParaRPr>
          </a:p>
          <a:p>
            <a:pPr marL="92075">
              <a:lnSpc>
                <a:spcPct val="100000"/>
              </a:lnSpc>
            </a:pPr>
            <a:r>
              <a:rPr sz="1600" b="1" spc="-5" dirty="0">
                <a:latin typeface="微软雅黑"/>
                <a:cs typeface="微软雅黑"/>
              </a:rPr>
              <a:t>，必须设置临边防护设施。</a:t>
            </a:r>
            <a:endParaRPr sz="1600">
              <a:latin typeface="微软雅黑"/>
              <a:cs typeface="微软雅黑"/>
            </a:endParaRPr>
          </a:p>
          <a:p>
            <a:pPr marL="92075" marR="156845" algn="just">
              <a:lnSpc>
                <a:spcPct val="100000"/>
              </a:lnSpc>
            </a:pPr>
            <a:r>
              <a:rPr sz="1600" b="1" spc="-5" dirty="0">
                <a:latin typeface="微软雅黑"/>
                <a:cs typeface="微软雅黑"/>
              </a:rPr>
              <a:t>②防护上道栏杆离地1.0--1.2m，  下道栏杆离</a:t>
            </a:r>
            <a:r>
              <a:rPr sz="1600" b="1" spc="-10" dirty="0">
                <a:latin typeface="微软雅黑"/>
                <a:cs typeface="微软雅黑"/>
              </a:rPr>
              <a:t>地</a:t>
            </a:r>
            <a:r>
              <a:rPr sz="1600" b="1" spc="-5" dirty="0">
                <a:latin typeface="微软雅黑"/>
                <a:cs typeface="微软雅黑"/>
              </a:rPr>
              <a:t>0.5--0.6m，立杆</a:t>
            </a:r>
            <a:r>
              <a:rPr sz="1600" b="1" spc="5" dirty="0">
                <a:latin typeface="微软雅黑"/>
                <a:cs typeface="微软雅黑"/>
              </a:rPr>
              <a:t>间 </a:t>
            </a:r>
            <a:r>
              <a:rPr sz="1600" b="1" spc="-5" dirty="0">
                <a:latin typeface="微软雅黑"/>
                <a:cs typeface="微软雅黑"/>
              </a:rPr>
              <a:t>距不大于</a:t>
            </a:r>
            <a:r>
              <a:rPr sz="1600" b="1" spc="-10" dirty="0">
                <a:latin typeface="微软雅黑"/>
                <a:cs typeface="微软雅黑"/>
              </a:rPr>
              <a:t>2m</a:t>
            </a:r>
            <a:r>
              <a:rPr sz="1600" b="1" spc="-5" dirty="0">
                <a:latin typeface="微软雅黑"/>
                <a:cs typeface="微软雅黑"/>
              </a:rPr>
              <a:t>。</a:t>
            </a:r>
            <a:endParaRPr sz="1600">
              <a:latin typeface="微软雅黑"/>
              <a:cs typeface="微软雅黑"/>
            </a:endParaRPr>
          </a:p>
          <a:p>
            <a:pPr marL="92075">
              <a:lnSpc>
                <a:spcPct val="100000"/>
              </a:lnSpc>
            </a:pPr>
            <a:r>
              <a:rPr sz="1600" b="1" spc="-10" dirty="0">
                <a:latin typeface="微软雅黑"/>
                <a:cs typeface="微软雅黑"/>
              </a:rPr>
              <a:t>③栏杆内侧张挂"</a:t>
            </a:r>
            <a:r>
              <a:rPr sz="1600" b="1" spc="-5" dirty="0">
                <a:latin typeface="微软雅黑"/>
                <a:cs typeface="微软雅黑"/>
              </a:rPr>
              <a:t>当心坠</a:t>
            </a:r>
            <a:r>
              <a:rPr sz="1600" b="1" spc="-15" dirty="0">
                <a:latin typeface="微软雅黑"/>
                <a:cs typeface="微软雅黑"/>
              </a:rPr>
              <a:t>落</a:t>
            </a:r>
            <a:r>
              <a:rPr sz="1600" b="1" dirty="0">
                <a:latin typeface="微软雅黑"/>
                <a:cs typeface="微软雅黑"/>
              </a:rPr>
              <a:t>"</a:t>
            </a:r>
            <a:r>
              <a:rPr sz="1600" b="1" spc="-5" dirty="0">
                <a:latin typeface="微软雅黑"/>
                <a:cs typeface="微软雅黑"/>
              </a:rPr>
              <a:t>的</a:t>
            </a:r>
            <a:r>
              <a:rPr sz="1600" b="1" spc="-10" dirty="0">
                <a:latin typeface="微软雅黑"/>
                <a:cs typeface="微软雅黑"/>
              </a:rPr>
              <a:t>安</a:t>
            </a:r>
            <a:r>
              <a:rPr sz="1600" b="1" dirty="0">
                <a:latin typeface="微软雅黑"/>
                <a:cs typeface="微软雅黑"/>
              </a:rPr>
              <a:t>全</a:t>
            </a:r>
            <a:r>
              <a:rPr sz="1600" b="1" spc="-5" dirty="0">
                <a:latin typeface="微软雅黑"/>
                <a:cs typeface="微软雅黑"/>
              </a:rPr>
              <a:t>警</a:t>
            </a:r>
            <a:endParaRPr sz="1600">
              <a:latin typeface="微软雅黑"/>
              <a:cs typeface="微软雅黑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微软雅黑"/>
                <a:cs typeface="微软雅黑"/>
              </a:rPr>
              <a:t>示标志。</a:t>
            </a:r>
            <a:endParaRPr sz="1600">
              <a:latin typeface="微软雅黑"/>
              <a:cs typeface="微软雅黑"/>
            </a:endParaRPr>
          </a:p>
          <a:p>
            <a:pPr marL="92075" marR="139065" algn="just">
              <a:lnSpc>
                <a:spcPct val="100000"/>
              </a:lnSpc>
            </a:pPr>
            <a:r>
              <a:rPr sz="1600" b="1" spc="-5" dirty="0">
                <a:latin typeface="微软雅黑"/>
                <a:cs typeface="微软雅黑"/>
              </a:rPr>
              <a:t>④当临边的外侧面临街道时，防护 栏杆必须自上而下用安全立网封闭 ，或</a:t>
            </a:r>
            <a:r>
              <a:rPr sz="1600" b="1" spc="-10" dirty="0">
                <a:latin typeface="微软雅黑"/>
                <a:cs typeface="微软雅黑"/>
              </a:rPr>
              <a:t>在栏杆下边设置严密固定的高 度不低</a:t>
            </a:r>
            <a:r>
              <a:rPr sz="1600" b="1" spc="-5" dirty="0">
                <a:latin typeface="微软雅黑"/>
                <a:cs typeface="微软雅黑"/>
              </a:rPr>
              <a:t>于18cm的挡脚板。</a:t>
            </a:r>
            <a:endParaRPr sz="1600">
              <a:latin typeface="微软雅黑"/>
              <a:cs typeface="微软雅黑"/>
            </a:endParaRPr>
          </a:p>
          <a:p>
            <a:pPr marL="635" algn="ctr">
              <a:lnSpc>
                <a:spcPct val="100000"/>
              </a:lnSpc>
            </a:pPr>
            <a:r>
              <a:rPr sz="1600" u="sng" spc="-405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spc="-5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微软雅黑"/>
                <a:cs typeface="微软雅黑"/>
              </a:rPr>
              <a:t>作业面移交须形成移交</a:t>
            </a:r>
            <a:r>
              <a:rPr sz="1600" b="1" u="sng" spc="-10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微软雅黑"/>
                <a:cs typeface="微软雅黑"/>
              </a:rPr>
              <a:t>单</a:t>
            </a:r>
            <a:endParaRPr sz="16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76" y="32003"/>
            <a:ext cx="1177290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2960" y="32003"/>
            <a:ext cx="906017" cy="78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61872" y="32003"/>
            <a:ext cx="2952750" cy="7871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1056" y="121157"/>
            <a:ext cx="3660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三、16个关键节点概述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95262" y="704595"/>
          <a:ext cx="8737597" cy="43268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2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00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62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050" b="1" spc="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序号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050" b="1" spc="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分类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050" b="1" spc="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分项工程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050" b="1" spc="5" dirty="0">
                          <a:solidFill>
                            <a:srgbClr val="FFFFFF"/>
                          </a:solidFill>
                          <a:latin typeface="微软雅黑"/>
                          <a:cs typeface="微软雅黑"/>
                        </a:rPr>
                        <a:t>关键节点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3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特殊结构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无梁楼盖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回填土施工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2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危大工程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95440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高边坡、高挡墙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794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降排水、周边堆载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3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80200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基坑支护、土方施工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84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降排水、周边堆载、围护结构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4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9499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塔吊基础、安装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381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39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塔吊基座连接和吊装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5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6639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塔吊顶升、附墙、拆除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63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顶升及拆除过程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6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7119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施工电梯安拆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63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加节及拆除过程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7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高支模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浇筑砼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8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0388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安全文明施工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临建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结构安全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9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临边防护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39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防护设置、防护移交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10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施工外架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外架装拆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11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高空作业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39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安全防护、安全监管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3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12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个人防护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39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安全教育、安全护具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13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应急管理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77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熟练掌握现场应急动作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14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微软雅黑"/>
                          <a:cs typeface="微软雅黑"/>
                        </a:rPr>
                        <a:t>临电消防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施工用电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用电管理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15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518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spc="-5" dirty="0">
                          <a:latin typeface="微软雅黑"/>
                          <a:cs typeface="微软雅黑"/>
                        </a:rPr>
                        <a:t>消防安全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39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spc="-5" dirty="0">
                          <a:latin typeface="微软雅黑"/>
                          <a:cs typeface="微软雅黑"/>
                        </a:rPr>
                        <a:t>材料堆放、动火安全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16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dirty="0">
                          <a:latin typeface="微软雅黑"/>
                          <a:cs typeface="微软雅黑"/>
                        </a:rPr>
                        <a:t>配套设施</a:t>
                      </a:r>
                      <a:endParaRPr sz="1200">
                        <a:latin typeface="微软雅黑"/>
                        <a:cs typeface="微软雅黑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4910">
                        <a:lnSpc>
                          <a:spcPts val="1155"/>
                        </a:lnSpc>
                        <a:spcBef>
                          <a:spcPts val="725"/>
                        </a:spcBef>
                      </a:pPr>
                      <a:r>
                        <a:rPr sz="1800" baseline="18518" dirty="0">
                          <a:latin typeface="微软雅黑"/>
                          <a:cs typeface="微软雅黑"/>
                        </a:rPr>
                        <a:t>临电防</a:t>
                      </a:r>
                      <a:r>
                        <a:rPr sz="1800" spc="-697" baseline="18518" dirty="0">
                          <a:latin typeface="微软雅黑"/>
                          <a:cs typeface="微软雅黑"/>
                        </a:rPr>
                        <a:t>火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内部资料</a:t>
                      </a:r>
                      <a:r>
                        <a:rPr sz="900" spc="-2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|</a:t>
                      </a:r>
                      <a:r>
                        <a:rPr sz="900" spc="-2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注意保密</a:t>
                      </a:r>
                      <a:r>
                        <a:rPr sz="900" spc="215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微软雅黑"/>
                          <a:cs typeface="微软雅黑"/>
                        </a:rPr>
                        <a:t>2</a:t>
                      </a:r>
                      <a:endParaRPr sz="900">
                        <a:latin typeface="微软雅黑"/>
                        <a:cs typeface="微软雅黑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76" y="32003"/>
            <a:ext cx="1177290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2960" y="32003"/>
            <a:ext cx="1177290" cy="78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1056" y="121157"/>
            <a:ext cx="1446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安全防护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3419" y="1159763"/>
            <a:ext cx="3529965" cy="2060575"/>
          </a:xfrm>
          <a:prstGeom prst="rect">
            <a:avLst/>
          </a:prstGeom>
          <a:ln w="9144">
            <a:solidFill>
              <a:srgbClr val="0069BD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2075" marR="230504" indent="360680">
              <a:lnSpc>
                <a:spcPct val="100000"/>
              </a:lnSpc>
              <a:spcBef>
                <a:spcPts val="295"/>
              </a:spcBef>
            </a:pPr>
            <a:r>
              <a:rPr sz="1600" b="1" spc="-5" dirty="0">
                <a:latin typeface="微软雅黑"/>
                <a:cs typeface="微软雅黑"/>
              </a:rPr>
              <a:t>通道口必须搭设宽于出入口的 防护棚，棚顶应双层（间距不应小 于</a:t>
            </a:r>
            <a:r>
              <a:rPr sz="1600" b="1" spc="-80" dirty="0">
                <a:latin typeface="微软雅黑"/>
                <a:cs typeface="微软雅黑"/>
              </a:rPr>
              <a:t> </a:t>
            </a:r>
            <a:r>
              <a:rPr sz="1600" b="1" spc="-5" dirty="0">
                <a:latin typeface="微软雅黑"/>
                <a:cs typeface="微软雅黑"/>
              </a:rPr>
              <a:t>700mm），交错、满铺不小于</a:t>
            </a:r>
            <a:endParaRPr sz="1600">
              <a:latin typeface="微软雅黑"/>
              <a:cs typeface="微软雅黑"/>
            </a:endParaRPr>
          </a:p>
          <a:p>
            <a:pPr marL="92075" marR="160655" algn="just">
              <a:lnSpc>
                <a:spcPct val="100000"/>
              </a:lnSpc>
            </a:pPr>
            <a:r>
              <a:rPr sz="1600" b="1" spc="-10" dirty="0">
                <a:latin typeface="微软雅黑"/>
                <a:cs typeface="微软雅黑"/>
              </a:rPr>
              <a:t>0.05m</a:t>
            </a:r>
            <a:r>
              <a:rPr sz="1600" b="1" spc="-5" dirty="0">
                <a:latin typeface="微软雅黑"/>
                <a:cs typeface="微软雅黑"/>
              </a:rPr>
              <a:t>厚的脚手板，通道两侧</a:t>
            </a:r>
            <a:r>
              <a:rPr sz="1600" b="1" spc="5" dirty="0">
                <a:latin typeface="微软雅黑"/>
                <a:cs typeface="微软雅黑"/>
              </a:rPr>
              <a:t>用</a:t>
            </a:r>
            <a:r>
              <a:rPr sz="1600" b="1" spc="-5" dirty="0">
                <a:latin typeface="微软雅黑"/>
                <a:cs typeface="微软雅黑"/>
              </a:rPr>
              <a:t>密 目</a:t>
            </a:r>
            <a:r>
              <a:rPr sz="1600" b="1" spc="-10" dirty="0">
                <a:latin typeface="微软雅黑"/>
                <a:cs typeface="微软雅黑"/>
              </a:rPr>
              <a:t>安全网封闭，安全通道防护棚的尺 寸</a:t>
            </a:r>
            <a:r>
              <a:rPr sz="1600" b="1" spc="-5" dirty="0">
                <a:latin typeface="微软雅黑"/>
                <a:cs typeface="微软雅黑"/>
              </a:rPr>
              <a:t>大小必须严格按建筑物高度坠落半 径范围进行搭设宜采用双层防护，防 护棚宜采用定型化、工具化制作。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4944" y="3220211"/>
            <a:ext cx="3528059" cy="15438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59579" y="1159764"/>
            <a:ext cx="4596384" cy="3604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93419" y="720851"/>
            <a:ext cx="1888489" cy="367665"/>
          </a:xfrm>
          <a:prstGeom prst="rect">
            <a:avLst/>
          </a:prstGeom>
          <a:solidFill>
            <a:srgbClr val="F9C090"/>
          </a:solidFill>
        </p:spPr>
        <p:txBody>
          <a:bodyPr vert="horz" wrap="square" lIns="0" tIns="355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0"/>
              </a:spcBef>
            </a:pPr>
            <a:r>
              <a:rPr sz="1800" b="1" spc="-5" dirty="0">
                <a:solidFill>
                  <a:srgbClr val="943735"/>
                </a:solidFill>
                <a:latin typeface="微软雅黑"/>
                <a:cs typeface="微软雅黑"/>
              </a:rPr>
              <a:t>出入口安全防护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内部资料</a:t>
            </a:r>
            <a:r>
              <a:rPr spc="-30" dirty="0"/>
              <a:t> </a:t>
            </a:r>
            <a:r>
              <a:rPr dirty="0"/>
              <a:t>|</a:t>
            </a:r>
            <a:r>
              <a:rPr spc="-25" dirty="0"/>
              <a:t> </a:t>
            </a:r>
            <a:r>
              <a:rPr dirty="0"/>
              <a:t>注意保密</a:t>
            </a:r>
            <a:r>
              <a:rPr spc="204" dirty="0"/>
              <a:t> </a:t>
            </a: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76" y="32003"/>
            <a:ext cx="1177290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2960" y="32003"/>
            <a:ext cx="1177290" cy="78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1056" y="121157"/>
            <a:ext cx="1446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安全防护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3419" y="720851"/>
            <a:ext cx="1888489" cy="367665"/>
          </a:xfrm>
          <a:prstGeom prst="rect">
            <a:avLst/>
          </a:prstGeom>
          <a:solidFill>
            <a:srgbClr val="F9C090"/>
          </a:solidFill>
        </p:spPr>
        <p:txBody>
          <a:bodyPr vert="horz" wrap="square" lIns="0" tIns="355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0"/>
              </a:spcBef>
            </a:pPr>
            <a:r>
              <a:rPr sz="1800" b="1" spc="-5" dirty="0">
                <a:solidFill>
                  <a:srgbClr val="943735"/>
                </a:solidFill>
                <a:latin typeface="微软雅黑"/>
                <a:cs typeface="微软雅黑"/>
              </a:rPr>
              <a:t>楼梯口安全防护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56888" y="1170432"/>
            <a:ext cx="4626864" cy="32826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3419" y="1170432"/>
            <a:ext cx="3354704" cy="3293745"/>
          </a:xfrm>
          <a:prstGeom prst="rect">
            <a:avLst/>
          </a:prstGeom>
          <a:ln w="9144">
            <a:solidFill>
              <a:srgbClr val="0069B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0"/>
              </a:spcBef>
            </a:pPr>
            <a:r>
              <a:rPr sz="1600" b="1" spc="-10" dirty="0">
                <a:latin typeface="微软雅黑"/>
                <a:cs typeface="微软雅黑"/>
              </a:rPr>
              <a:t>①分层施工的楼梯口和梯段边，必</a:t>
            </a:r>
            <a:endParaRPr sz="1600">
              <a:latin typeface="微软雅黑"/>
              <a:cs typeface="微软雅黑"/>
            </a:endParaRPr>
          </a:p>
          <a:p>
            <a:pPr marL="92075">
              <a:lnSpc>
                <a:spcPts val="1914"/>
              </a:lnSpc>
              <a:spcBef>
                <a:spcPts val="15"/>
              </a:spcBef>
            </a:pPr>
            <a:r>
              <a:rPr sz="1600" b="1" spc="-5" dirty="0">
                <a:latin typeface="微软雅黑"/>
                <a:cs typeface="微软雅黑"/>
              </a:rPr>
              <a:t>须安装临时防护栏杆和踢脚板；</a:t>
            </a:r>
            <a:endParaRPr sz="1600">
              <a:latin typeface="微软雅黑"/>
              <a:cs typeface="微软雅黑"/>
            </a:endParaRPr>
          </a:p>
          <a:p>
            <a:pPr marL="92075" marR="213360">
              <a:lnSpc>
                <a:spcPts val="1930"/>
              </a:lnSpc>
              <a:spcBef>
                <a:spcPts val="50"/>
              </a:spcBef>
            </a:pPr>
            <a:r>
              <a:rPr sz="1600" b="1" spc="-5" dirty="0">
                <a:latin typeface="微软雅黑"/>
                <a:cs typeface="微软雅黑"/>
              </a:rPr>
              <a:t>②防护栏杆应搭设三道，上道栏 杆离地</a:t>
            </a:r>
            <a:r>
              <a:rPr sz="1600" b="1" spc="-110" dirty="0">
                <a:latin typeface="微软雅黑"/>
                <a:cs typeface="微软雅黑"/>
              </a:rPr>
              <a:t> </a:t>
            </a:r>
            <a:r>
              <a:rPr sz="1600" b="1" spc="-5" dirty="0">
                <a:latin typeface="Arial"/>
                <a:cs typeface="Arial"/>
              </a:rPr>
              <a:t>1200mm</a:t>
            </a:r>
            <a:r>
              <a:rPr sz="1600" b="1" spc="-5" dirty="0">
                <a:latin typeface="微软雅黑"/>
                <a:cs typeface="微软雅黑"/>
              </a:rPr>
              <a:t>，中道栏杆离地</a:t>
            </a:r>
            <a:endParaRPr sz="1600">
              <a:latin typeface="微软雅黑"/>
              <a:cs typeface="微软雅黑"/>
            </a:endParaRPr>
          </a:p>
          <a:p>
            <a:pPr marL="92075">
              <a:lnSpc>
                <a:spcPts val="1855"/>
              </a:lnSpc>
            </a:pPr>
            <a:r>
              <a:rPr sz="1600" b="1" spc="-5" dirty="0">
                <a:latin typeface="微软雅黑"/>
                <a:cs typeface="微软雅黑"/>
              </a:rPr>
              <a:t>600mm，</a:t>
            </a:r>
            <a:r>
              <a:rPr sz="1600" b="1" spc="-10" dirty="0">
                <a:latin typeface="微软雅黑"/>
                <a:cs typeface="微软雅黑"/>
              </a:rPr>
              <a:t>下道栏杆离</a:t>
            </a:r>
            <a:r>
              <a:rPr sz="1600" b="1" spc="-5" dirty="0">
                <a:latin typeface="微软雅黑"/>
                <a:cs typeface="微软雅黑"/>
              </a:rPr>
              <a:t>地</a:t>
            </a:r>
            <a:r>
              <a:rPr sz="1600" b="1" spc="-15" dirty="0">
                <a:latin typeface="微软雅黑"/>
                <a:cs typeface="微软雅黑"/>
              </a:rPr>
              <a:t> </a:t>
            </a:r>
            <a:r>
              <a:rPr sz="1600" b="1" spc="-5" dirty="0">
                <a:latin typeface="Arial"/>
                <a:cs typeface="Arial"/>
              </a:rPr>
              <a:t>150mm</a:t>
            </a:r>
            <a:r>
              <a:rPr sz="1600" b="1" spc="-5" dirty="0">
                <a:latin typeface="微软雅黑"/>
                <a:cs typeface="微软雅黑"/>
              </a:rPr>
              <a:t>；</a:t>
            </a:r>
            <a:endParaRPr sz="1600">
              <a:latin typeface="微软雅黑"/>
              <a:cs typeface="微软雅黑"/>
            </a:endParaRPr>
          </a:p>
          <a:p>
            <a:pPr marL="92075" marR="211454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微软雅黑"/>
                <a:cs typeface="微软雅黑"/>
              </a:rPr>
              <a:t>立杆高</a:t>
            </a:r>
            <a:r>
              <a:rPr sz="1600" b="1" spc="-10" dirty="0">
                <a:latin typeface="微软雅黑"/>
                <a:cs typeface="微软雅黑"/>
              </a:rPr>
              <a:t>度</a:t>
            </a:r>
            <a:r>
              <a:rPr sz="1600" b="1" spc="-5" dirty="0">
                <a:latin typeface="Arial"/>
                <a:cs typeface="Arial"/>
              </a:rPr>
              <a:t>1200mm</a:t>
            </a:r>
            <a:r>
              <a:rPr sz="1600" b="1" spc="-5" dirty="0">
                <a:latin typeface="微软雅黑"/>
                <a:cs typeface="微软雅黑"/>
              </a:rPr>
              <a:t>，立杆间距不 大于</a:t>
            </a:r>
            <a:r>
              <a:rPr sz="1600" b="1" spc="-35" dirty="0">
                <a:latin typeface="微软雅黑"/>
                <a:cs typeface="微软雅黑"/>
              </a:rPr>
              <a:t> </a:t>
            </a:r>
            <a:r>
              <a:rPr sz="1600" b="1" spc="-5" dirty="0">
                <a:latin typeface="Arial"/>
                <a:cs typeface="Arial"/>
              </a:rPr>
              <a:t>2000mm</a:t>
            </a:r>
            <a:r>
              <a:rPr sz="1600" b="1" spc="-5" dirty="0">
                <a:latin typeface="微软雅黑"/>
                <a:cs typeface="微软雅黑"/>
              </a:rPr>
              <a:t>；踢脚板高 </a:t>
            </a:r>
            <a:r>
              <a:rPr sz="1600" b="1" spc="-5" dirty="0">
                <a:latin typeface="Arial"/>
                <a:cs typeface="Arial"/>
              </a:rPr>
              <a:t>200mm</a:t>
            </a:r>
            <a:r>
              <a:rPr sz="1600" b="1" spc="-5" dirty="0">
                <a:latin typeface="微软雅黑"/>
                <a:cs typeface="微软雅黑"/>
              </a:rPr>
              <a:t>；</a:t>
            </a:r>
            <a:endParaRPr sz="1600">
              <a:latin typeface="微软雅黑"/>
              <a:cs typeface="微软雅黑"/>
            </a:endParaRPr>
          </a:p>
          <a:p>
            <a:pPr marL="92075">
              <a:lnSpc>
                <a:spcPts val="1910"/>
              </a:lnSpc>
            </a:pPr>
            <a:r>
              <a:rPr sz="1600" b="1" spc="-5" dirty="0">
                <a:latin typeface="微软雅黑"/>
                <a:cs typeface="微软雅黑"/>
              </a:rPr>
              <a:t>③防护栏杆和踢脚板均涂刷红白相</a:t>
            </a:r>
            <a:endParaRPr sz="1600">
              <a:latin typeface="微软雅黑"/>
              <a:cs typeface="微软雅黑"/>
            </a:endParaRPr>
          </a:p>
          <a:p>
            <a:pPr marL="92075">
              <a:lnSpc>
                <a:spcPts val="1914"/>
              </a:lnSpc>
              <a:spcBef>
                <a:spcPts val="10"/>
              </a:spcBef>
            </a:pPr>
            <a:r>
              <a:rPr sz="1600" b="1" spc="-10" dirty="0">
                <a:latin typeface="微软雅黑"/>
                <a:cs typeface="微软雅黑"/>
              </a:rPr>
              <a:t>间安全警戒色；</a:t>
            </a:r>
            <a:endParaRPr sz="1600">
              <a:latin typeface="微软雅黑"/>
              <a:cs typeface="微软雅黑"/>
            </a:endParaRPr>
          </a:p>
          <a:p>
            <a:pPr marL="92075">
              <a:lnSpc>
                <a:spcPts val="1914"/>
              </a:lnSpc>
            </a:pPr>
            <a:r>
              <a:rPr sz="1600" b="1" spc="-5" dirty="0">
                <a:latin typeface="微软雅黑"/>
                <a:cs typeface="微软雅黑"/>
              </a:rPr>
              <a:t>④独立楼梯，若两边均无有效遮挡</a:t>
            </a:r>
            <a:endParaRPr sz="1600">
              <a:latin typeface="微软雅黑"/>
              <a:cs typeface="微软雅黑"/>
            </a:endParaRPr>
          </a:p>
          <a:p>
            <a:pPr marL="92075" marR="213360">
              <a:lnSpc>
                <a:spcPts val="1930"/>
              </a:lnSpc>
              <a:spcBef>
                <a:spcPts val="55"/>
              </a:spcBef>
            </a:pPr>
            <a:r>
              <a:rPr sz="1600" b="1" spc="-5" dirty="0">
                <a:latin typeface="微软雅黑"/>
                <a:cs typeface="微软雅黑"/>
              </a:rPr>
              <a:t>，则两边均应设置防护栏杆和踢 脚板。</a:t>
            </a:r>
            <a:endParaRPr sz="1600">
              <a:latin typeface="微软雅黑"/>
              <a:cs typeface="微软雅黑"/>
            </a:endParaRPr>
          </a:p>
          <a:p>
            <a:pPr algn="ctr">
              <a:lnSpc>
                <a:spcPts val="1845"/>
              </a:lnSpc>
            </a:pPr>
            <a:r>
              <a:rPr sz="1600" u="sng" spc="-405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spc="-5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微软雅黑"/>
                <a:cs typeface="微软雅黑"/>
              </a:rPr>
              <a:t>作业面移交须形成移交</a:t>
            </a:r>
            <a:r>
              <a:rPr sz="1600" b="1" u="sng" spc="-10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微软雅黑"/>
                <a:cs typeface="微软雅黑"/>
              </a:rPr>
              <a:t>单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内部资料</a:t>
            </a:r>
            <a:r>
              <a:rPr spc="-30" dirty="0"/>
              <a:t> </a:t>
            </a:r>
            <a:r>
              <a:rPr dirty="0"/>
              <a:t>|</a:t>
            </a:r>
            <a:r>
              <a:rPr spc="-25" dirty="0"/>
              <a:t> </a:t>
            </a:r>
            <a:r>
              <a:rPr dirty="0"/>
              <a:t>注意保密</a:t>
            </a:r>
            <a:r>
              <a:rPr spc="204" dirty="0"/>
              <a:t> </a:t>
            </a: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056" y="121157"/>
            <a:ext cx="1446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微软雅黑"/>
                <a:cs typeface="微软雅黑"/>
              </a:rPr>
              <a:t>高处作业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5071" y="1297050"/>
            <a:ext cx="3375660" cy="815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0"/>
              </a:spcBef>
            </a:pPr>
            <a:r>
              <a:rPr sz="1600" b="1" spc="-5" dirty="0">
                <a:latin typeface="微软雅黑"/>
                <a:cs typeface="微软雅黑"/>
              </a:rPr>
              <a:t>高处作业</a:t>
            </a:r>
            <a:r>
              <a:rPr sz="1600" b="1" spc="-10" dirty="0">
                <a:latin typeface="微软雅黑"/>
                <a:cs typeface="微软雅黑"/>
              </a:rPr>
              <a:t> </a:t>
            </a:r>
            <a:r>
              <a:rPr sz="1600" spc="-5" dirty="0">
                <a:latin typeface="微软雅黑"/>
                <a:cs typeface="微软雅黑"/>
              </a:rPr>
              <a:t>：</a:t>
            </a:r>
            <a:r>
              <a:rPr sz="1600" spc="-5" dirty="0">
                <a:solidFill>
                  <a:srgbClr val="FF0000"/>
                </a:solidFill>
                <a:latin typeface="微软雅黑"/>
                <a:cs typeface="微软雅黑"/>
              </a:rPr>
              <a:t>在距坠落高度基准面2m  </a:t>
            </a:r>
            <a:r>
              <a:rPr sz="1600" spc="-10" dirty="0">
                <a:solidFill>
                  <a:srgbClr val="FF0000"/>
                </a:solidFill>
                <a:latin typeface="微软雅黑"/>
                <a:cs typeface="微软雅黑"/>
              </a:rPr>
              <a:t>或2</a:t>
            </a:r>
            <a:r>
              <a:rPr sz="1600" spc="-5" dirty="0">
                <a:solidFill>
                  <a:srgbClr val="FF0000"/>
                </a:solidFill>
                <a:latin typeface="微软雅黑"/>
                <a:cs typeface="微软雅黑"/>
              </a:rPr>
              <a:t>m</a:t>
            </a:r>
            <a:r>
              <a:rPr sz="1600" spc="-10" dirty="0">
                <a:solidFill>
                  <a:srgbClr val="FF0000"/>
                </a:solidFill>
                <a:latin typeface="微软雅黑"/>
                <a:cs typeface="微软雅黑"/>
              </a:rPr>
              <a:t>以上有可能坠</a:t>
            </a:r>
            <a:r>
              <a:rPr sz="1600" spc="-5" dirty="0">
                <a:solidFill>
                  <a:srgbClr val="FF0000"/>
                </a:solidFill>
                <a:latin typeface="微软雅黑"/>
                <a:cs typeface="微软雅黑"/>
              </a:rPr>
              <a:t>落</a:t>
            </a:r>
            <a:r>
              <a:rPr sz="1600" spc="-10" dirty="0">
                <a:solidFill>
                  <a:srgbClr val="FF0000"/>
                </a:solidFill>
                <a:latin typeface="微软雅黑"/>
                <a:cs typeface="微软雅黑"/>
              </a:rPr>
              <a:t>的高处进行的作 </a:t>
            </a:r>
            <a:r>
              <a:rPr sz="1600" spc="-5" dirty="0">
                <a:solidFill>
                  <a:srgbClr val="FF0000"/>
                </a:solidFill>
                <a:latin typeface="微软雅黑"/>
                <a:cs typeface="微软雅黑"/>
              </a:rPr>
              <a:t>业</a:t>
            </a:r>
            <a:r>
              <a:rPr sz="2000" dirty="0">
                <a:solidFill>
                  <a:srgbClr val="FF0000"/>
                </a:solidFill>
                <a:latin typeface="微软雅黑"/>
                <a:cs typeface="微软雅黑"/>
              </a:rPr>
              <a:t>。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9495" y="2211323"/>
            <a:ext cx="3384804" cy="2368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15740" y="1347216"/>
            <a:ext cx="2500884" cy="3232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88252" y="1347216"/>
            <a:ext cx="2375916" cy="32324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内部资料</a:t>
            </a:r>
            <a:r>
              <a:rPr spc="-30" dirty="0"/>
              <a:t> </a:t>
            </a:r>
            <a:r>
              <a:rPr dirty="0"/>
              <a:t>|</a:t>
            </a:r>
            <a:r>
              <a:rPr spc="-25" dirty="0"/>
              <a:t> </a:t>
            </a:r>
            <a:r>
              <a:rPr dirty="0"/>
              <a:t>注意保密</a:t>
            </a:r>
            <a:r>
              <a:rPr spc="204" dirty="0"/>
              <a:t> </a:t>
            </a: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76" y="32003"/>
            <a:ext cx="1177290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2960" y="32003"/>
            <a:ext cx="1177290" cy="78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1056" y="121157"/>
            <a:ext cx="1446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高处作业</a:t>
            </a:r>
          </a:p>
        </p:txBody>
      </p:sp>
      <p:sp>
        <p:nvSpPr>
          <p:cNvPr id="5" name="object 5"/>
          <p:cNvSpPr/>
          <p:nvPr/>
        </p:nvSpPr>
        <p:spPr>
          <a:xfrm>
            <a:off x="684276" y="1132332"/>
            <a:ext cx="8136890" cy="3671570"/>
          </a:xfrm>
          <a:custGeom>
            <a:avLst/>
            <a:gdLst/>
            <a:ahLst/>
            <a:cxnLst/>
            <a:rect l="l" t="t" r="r" b="b"/>
            <a:pathLst>
              <a:path w="8136890" h="3671570">
                <a:moveTo>
                  <a:pt x="0" y="3671316"/>
                </a:moveTo>
                <a:lnTo>
                  <a:pt x="8136635" y="3671316"/>
                </a:lnTo>
                <a:lnTo>
                  <a:pt x="8136635" y="0"/>
                </a:lnTo>
                <a:lnTo>
                  <a:pt x="0" y="0"/>
                </a:lnTo>
                <a:lnTo>
                  <a:pt x="0" y="3671316"/>
                </a:lnTo>
                <a:close/>
              </a:path>
            </a:pathLst>
          </a:custGeom>
          <a:ln w="9144">
            <a:solidFill>
              <a:srgbClr val="006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2304" y="1121511"/>
            <a:ext cx="7971155" cy="354711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1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、高处作业施工前，应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按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类别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对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安全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防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护设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施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进行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检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查、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验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收，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验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收合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格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后方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可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作业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。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2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、高处作业施工前，应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对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作业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人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员进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行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安全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技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术交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底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。应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对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初次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作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业人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员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进行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培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训。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3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、高处作业人员应根据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作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业的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实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际情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况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配备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相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应的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高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处作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业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安全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防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护用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品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，并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应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按规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定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正确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佩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戴和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使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u="sng" spc="-3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用相应的安全防护用品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用具。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4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、对施工作业现场可能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坠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落的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物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料，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应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及时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拆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除或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采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取固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定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措施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。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高处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作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业所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用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的物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料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应堆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放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平稳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u="sng" spc="-3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不得妨碍通行和装卸。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5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、在雨、霜、雾、雪等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天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气进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行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高处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作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业时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应采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取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防滑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防冻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和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防雷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措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施，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并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应及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时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清除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作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业面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上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u="sng" spc="-3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的水、冰、雪、霜。当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遇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有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6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级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及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以上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强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风、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浓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雾、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沙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尘暴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等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恶劣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气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候，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不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得进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行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露天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攀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登与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悬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空高处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u="sng" spc="-3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作业。雨雪天气后，应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对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高处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作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业安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全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设施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进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行检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查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，当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发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现有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松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动、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变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形、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损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坏或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脱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落等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现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象时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400" u="sng" spc="-3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应立即修理完善，维修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合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格后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方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可使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用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。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6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、对需临时拆除或变动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的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安全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防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护设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施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，应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采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取可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靠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措施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作业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后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应立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即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恢复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。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内部资料</a:t>
            </a:r>
            <a:r>
              <a:rPr spc="-30" dirty="0"/>
              <a:t> </a:t>
            </a:r>
            <a:r>
              <a:rPr dirty="0"/>
              <a:t>|</a:t>
            </a:r>
            <a:r>
              <a:rPr spc="-25" dirty="0"/>
              <a:t> </a:t>
            </a:r>
            <a:r>
              <a:rPr dirty="0"/>
              <a:t>注意保密</a:t>
            </a:r>
            <a:r>
              <a:rPr spc="204" dirty="0"/>
              <a:t> </a:t>
            </a: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693419" y="720851"/>
            <a:ext cx="1143000" cy="368935"/>
          </a:xfrm>
          <a:prstGeom prst="rect">
            <a:avLst/>
          </a:prstGeom>
          <a:solidFill>
            <a:srgbClr val="F9C090"/>
          </a:solidFill>
        </p:spPr>
        <p:txBody>
          <a:bodyPr vert="horz" wrap="square" lIns="0" tIns="355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0"/>
              </a:spcBef>
            </a:pPr>
            <a:r>
              <a:rPr sz="1800" b="1" spc="-5" dirty="0">
                <a:solidFill>
                  <a:srgbClr val="943735"/>
                </a:solidFill>
                <a:latin typeface="微软雅黑"/>
                <a:cs typeface="微软雅黑"/>
              </a:rPr>
              <a:t>基本规定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76" y="32003"/>
            <a:ext cx="1177290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2960" y="32003"/>
            <a:ext cx="1177290" cy="78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1056" y="121157"/>
            <a:ext cx="1446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高处作业</a:t>
            </a:r>
          </a:p>
        </p:txBody>
      </p:sp>
      <p:sp>
        <p:nvSpPr>
          <p:cNvPr id="5" name="object 5"/>
          <p:cNvSpPr/>
          <p:nvPr/>
        </p:nvSpPr>
        <p:spPr>
          <a:xfrm>
            <a:off x="684276" y="1158239"/>
            <a:ext cx="8136890" cy="3324225"/>
          </a:xfrm>
          <a:custGeom>
            <a:avLst/>
            <a:gdLst/>
            <a:ahLst/>
            <a:cxnLst/>
            <a:rect l="l" t="t" r="r" b="b"/>
            <a:pathLst>
              <a:path w="8136890" h="3324225">
                <a:moveTo>
                  <a:pt x="0" y="3323844"/>
                </a:moveTo>
                <a:lnTo>
                  <a:pt x="8136635" y="3323844"/>
                </a:lnTo>
                <a:lnTo>
                  <a:pt x="8136635" y="0"/>
                </a:lnTo>
                <a:lnTo>
                  <a:pt x="0" y="0"/>
                </a:lnTo>
                <a:lnTo>
                  <a:pt x="0" y="3323844"/>
                </a:lnTo>
                <a:close/>
              </a:path>
            </a:pathLst>
          </a:custGeom>
          <a:ln w="9144">
            <a:solidFill>
              <a:srgbClr val="006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2304" y="1147927"/>
            <a:ext cx="7974965" cy="322707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1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、坠落高度基准面2m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及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以上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进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行临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边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作业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时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，应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在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临空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一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侧设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置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防护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栏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杆，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并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应采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用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密目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式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安全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立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u="sng" spc="-3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网或工具式栏板封闭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。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2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、建筑物外围边</a:t>
            </a:r>
            <a:r>
              <a:rPr sz="140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沿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处，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应</a:t>
            </a:r>
            <a:r>
              <a:rPr sz="140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设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置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防</a:t>
            </a:r>
            <a:r>
              <a:rPr sz="140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护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栏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杆</a:t>
            </a:r>
            <a:r>
              <a:rPr sz="140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；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对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有</a:t>
            </a:r>
            <a:r>
              <a:rPr sz="140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外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脚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手</a:t>
            </a:r>
            <a:r>
              <a:rPr sz="140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架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的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工</a:t>
            </a:r>
            <a:r>
              <a:rPr sz="140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程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应</a:t>
            </a:r>
            <a:r>
              <a:rPr sz="140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采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用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密</a:t>
            </a:r>
            <a:r>
              <a:rPr sz="140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目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式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安</a:t>
            </a:r>
            <a:r>
              <a:rPr sz="140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全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立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网</a:t>
            </a:r>
            <a:r>
              <a:rPr sz="140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全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封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闭</a:t>
            </a:r>
            <a:r>
              <a:rPr sz="140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。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密</a:t>
            </a:r>
            <a:r>
              <a:rPr sz="140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目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u="sng" spc="-3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式安全立网应设置在脚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手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架外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侧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立杆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上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，并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应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与脚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手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架紧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密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连接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。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3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、当竖向洞口短边边长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小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于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500mm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时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，应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采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取封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堵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措施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；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当垂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直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洞口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短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边边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长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大于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或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等</a:t>
            </a:r>
            <a:r>
              <a:rPr sz="1400" b="1" u="sng" spc="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于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500mm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u="sng" spc="-3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时，应在临空一侧设置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高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度不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小</a:t>
            </a:r>
            <a:r>
              <a:rPr sz="140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于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1.2m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的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防护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栏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杆，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并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应采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用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密目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式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安全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立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网或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工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具式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栏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杆封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闭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设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1400" u="sng" spc="-3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置挡脚板。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当非竖向洞口短边边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长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为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25-500mm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时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，应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采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用承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载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力满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足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使用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要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求的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盖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板覆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盖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。当非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u="sng" spc="-3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竖向洞口短边边长为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500mm-1500mm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时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，应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采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用盖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板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覆盖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或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防护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栏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杆等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措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施。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当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非竖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向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洞口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短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边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边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u="sng" spc="-3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长大于或等于1500mm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时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，应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在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洞口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作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业侧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设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置高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度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不小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于1.2m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的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防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护栏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杆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，洞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口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应采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用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安全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平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网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u="sng" spc="-3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封闭。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内部资料</a:t>
            </a:r>
            <a:r>
              <a:rPr spc="-30" dirty="0"/>
              <a:t> </a:t>
            </a:r>
            <a:r>
              <a:rPr dirty="0"/>
              <a:t>|</a:t>
            </a:r>
            <a:r>
              <a:rPr spc="-25" dirty="0"/>
              <a:t> </a:t>
            </a:r>
            <a:r>
              <a:rPr dirty="0"/>
              <a:t>注意保密</a:t>
            </a:r>
            <a:r>
              <a:rPr spc="204" dirty="0"/>
              <a:t> </a:t>
            </a: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693419" y="720851"/>
            <a:ext cx="1719580" cy="368935"/>
          </a:xfrm>
          <a:prstGeom prst="rect">
            <a:avLst/>
          </a:prstGeom>
          <a:solidFill>
            <a:srgbClr val="F9C090"/>
          </a:solidFill>
        </p:spPr>
        <p:txBody>
          <a:bodyPr vert="horz" wrap="square" lIns="0" tIns="355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0"/>
              </a:spcBef>
            </a:pPr>
            <a:r>
              <a:rPr sz="1800" b="1" spc="-5" dirty="0">
                <a:solidFill>
                  <a:srgbClr val="943735"/>
                </a:solidFill>
                <a:latin typeface="微软雅黑"/>
                <a:cs typeface="微软雅黑"/>
              </a:rPr>
              <a:t>临边洞口作业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76" y="32003"/>
            <a:ext cx="1177290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2960" y="32003"/>
            <a:ext cx="1177290" cy="78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1056" y="121157"/>
            <a:ext cx="1446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高处作业</a:t>
            </a:r>
          </a:p>
        </p:txBody>
      </p:sp>
      <p:sp>
        <p:nvSpPr>
          <p:cNvPr id="5" name="object 5"/>
          <p:cNvSpPr/>
          <p:nvPr/>
        </p:nvSpPr>
        <p:spPr>
          <a:xfrm>
            <a:off x="684276" y="1158239"/>
            <a:ext cx="7992109" cy="3324225"/>
          </a:xfrm>
          <a:custGeom>
            <a:avLst/>
            <a:gdLst/>
            <a:ahLst/>
            <a:cxnLst/>
            <a:rect l="l" t="t" r="r" b="b"/>
            <a:pathLst>
              <a:path w="7992109" h="3324225">
                <a:moveTo>
                  <a:pt x="0" y="3323844"/>
                </a:moveTo>
                <a:lnTo>
                  <a:pt x="7991856" y="3323844"/>
                </a:lnTo>
                <a:lnTo>
                  <a:pt x="7991856" y="0"/>
                </a:lnTo>
                <a:lnTo>
                  <a:pt x="0" y="0"/>
                </a:lnTo>
                <a:lnTo>
                  <a:pt x="0" y="3323844"/>
                </a:lnTo>
                <a:close/>
              </a:path>
            </a:pathLst>
          </a:custGeom>
          <a:ln w="9144">
            <a:solidFill>
              <a:srgbClr val="006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2304" y="1147927"/>
            <a:ext cx="7785734" cy="322707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1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、同一梯子上不得两人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同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时作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业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。在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通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道处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使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用梯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子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作业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时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，应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有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专人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监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护或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设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置围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栏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。脚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手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架</a:t>
            </a:r>
            <a:r>
              <a:rPr sz="140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作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u="sng" spc="-3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业层上严禁架设梯子作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业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。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2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、严禁在未固定、无防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护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设施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的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构件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及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管道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上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进行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作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业或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通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行</a:t>
            </a:r>
            <a:r>
              <a:rPr sz="140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。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3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、在坠落基准面2m及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以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上高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处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搭设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与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拆除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柱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模板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及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悬挑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结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构的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模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板时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应设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置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操作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平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台。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4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、门窗作业时，应有防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坠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落措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施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，操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作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人员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在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无安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全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防护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措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施时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不得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站</a:t>
            </a:r>
            <a:r>
              <a:rPr sz="1400" b="1" u="sng" spc="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立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在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阳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台栏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板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上作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业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。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5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、交叉作业时，坠落半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径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内应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设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置安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全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防护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棚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或安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全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防护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网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等安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全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隔离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措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施。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当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尚未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设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置安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全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隔</a:t>
            </a:r>
            <a:r>
              <a:rPr sz="140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离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1400" u="sng" spc="-3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措施时，应设置警戒隔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离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区，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人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员严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禁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进入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隔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离区。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6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、对不搭设脚手架和设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置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安全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防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护棚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时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的交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叉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作业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应设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置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安全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防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护网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当在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多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层、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高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层建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筑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外</a:t>
            </a:r>
            <a:r>
              <a:rPr sz="140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立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u="sng" spc="-3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面施工时，应在二层及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每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隔四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层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设一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道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固定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的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安全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防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护网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同时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设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一道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随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施工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高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度提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升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的安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全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防</a:t>
            </a:r>
            <a:r>
              <a:rPr sz="140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护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u="sng" spc="-3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网。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内部资料</a:t>
            </a:r>
            <a:r>
              <a:rPr spc="-30" dirty="0"/>
              <a:t> </a:t>
            </a:r>
            <a:r>
              <a:rPr dirty="0"/>
              <a:t>|</a:t>
            </a:r>
            <a:r>
              <a:rPr spc="-25" dirty="0"/>
              <a:t> </a:t>
            </a:r>
            <a:r>
              <a:rPr dirty="0"/>
              <a:t>注意保密</a:t>
            </a:r>
            <a:r>
              <a:rPr spc="204" dirty="0"/>
              <a:t> </a:t>
            </a: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693419" y="720851"/>
            <a:ext cx="2007235" cy="368935"/>
          </a:xfrm>
          <a:prstGeom prst="rect">
            <a:avLst/>
          </a:prstGeom>
          <a:solidFill>
            <a:srgbClr val="F9C090"/>
          </a:solidFill>
        </p:spPr>
        <p:txBody>
          <a:bodyPr vert="horz" wrap="square" lIns="0" tIns="355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0"/>
              </a:spcBef>
            </a:pPr>
            <a:r>
              <a:rPr sz="1800" b="1" spc="-5" dirty="0">
                <a:solidFill>
                  <a:srgbClr val="943735"/>
                </a:solidFill>
                <a:latin typeface="微软雅黑"/>
                <a:cs typeface="微软雅黑"/>
              </a:rPr>
              <a:t>攀登及悬空作业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76" y="32003"/>
            <a:ext cx="1177290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2960" y="32003"/>
            <a:ext cx="1177290" cy="78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1056" y="121157"/>
            <a:ext cx="1446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高处作业</a:t>
            </a:r>
          </a:p>
        </p:txBody>
      </p:sp>
      <p:sp>
        <p:nvSpPr>
          <p:cNvPr id="5" name="object 5"/>
          <p:cNvSpPr/>
          <p:nvPr/>
        </p:nvSpPr>
        <p:spPr>
          <a:xfrm>
            <a:off x="539495" y="1158239"/>
            <a:ext cx="5039995" cy="3647440"/>
          </a:xfrm>
          <a:custGeom>
            <a:avLst/>
            <a:gdLst/>
            <a:ahLst/>
            <a:cxnLst/>
            <a:rect l="l" t="t" r="r" b="b"/>
            <a:pathLst>
              <a:path w="5039995" h="3647440">
                <a:moveTo>
                  <a:pt x="0" y="3646932"/>
                </a:moveTo>
                <a:lnTo>
                  <a:pt x="5039868" y="3646932"/>
                </a:lnTo>
                <a:lnTo>
                  <a:pt x="5039868" y="0"/>
                </a:lnTo>
                <a:lnTo>
                  <a:pt x="0" y="0"/>
                </a:lnTo>
                <a:lnTo>
                  <a:pt x="0" y="3646932"/>
                </a:lnTo>
                <a:close/>
              </a:path>
            </a:pathLst>
          </a:custGeom>
          <a:ln w="9144">
            <a:solidFill>
              <a:srgbClr val="006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8286" y="1147927"/>
            <a:ext cx="4831080" cy="354711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1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、操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作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平台的临边应设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置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防护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栏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杆，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单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独设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置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的操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作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平台应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设置供人上下、踏步间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距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不大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于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400mm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的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扶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梯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。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2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、应在操作平台明显位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置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设置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标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明允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许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负载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值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的限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载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牌及限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定允许的作业人数，物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料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应及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时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转运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不得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超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重、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超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载堆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放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。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3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、落地式操作平台应从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底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层第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一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步水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平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杆起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逐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层设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置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连墙件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，且连墙件间隔不应大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于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4m，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并应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设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置水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平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剪刀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撑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。连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墙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件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应为可承受拉力和压力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的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构件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并应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与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建筑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结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构可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靠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连接。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4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、落地式操作平台拆除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应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由上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而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下逐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层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进行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严禁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上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下层同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时作业，连墙件应随施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工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进度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逐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层拆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除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。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5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</a:t>
            </a:r>
            <a:r>
              <a:rPr sz="1400" b="1" u="sng" spc="-42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 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现场人字梯不允许超</a:t>
            </a:r>
            <a:r>
              <a:rPr sz="1400" b="1" u="sng" spc="-1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过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2m</a:t>
            </a:r>
            <a:r>
              <a:rPr sz="1400" b="1" u="sng" spc="-1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马凳</a:t>
            </a:r>
            <a:r>
              <a:rPr sz="1400" b="1" u="sng" spc="-1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不</a:t>
            </a:r>
            <a:r>
              <a:rPr sz="1400" b="1" u="sng" spc="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允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许</a:t>
            </a:r>
            <a:r>
              <a:rPr sz="1400" b="1" u="sng" spc="-1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超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过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1m</a:t>
            </a:r>
            <a:r>
              <a:rPr sz="1400" b="1" u="sng" spc="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或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垫</a:t>
            </a:r>
            <a:r>
              <a:rPr sz="1400" b="1" u="sng" spc="-1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高</a:t>
            </a:r>
            <a:r>
              <a:rPr sz="1400" b="1" u="sng" spc="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使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u="sng" spc="-3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/>
                <a:cs typeface="微软雅黑"/>
              </a:rPr>
              <a:t>用，不允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/>
                <a:cs typeface="微软雅黑"/>
              </a:rPr>
              <a:t>许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/>
                <a:cs typeface="微软雅黑"/>
              </a:rPr>
              <a:t>使用简易式</a:t>
            </a:r>
            <a:r>
              <a:rPr sz="1400" b="1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/>
                <a:cs typeface="微软雅黑"/>
              </a:rPr>
              <a:t>操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/>
                <a:cs typeface="微软雅黑"/>
              </a:rPr>
              <a:t>作平</a:t>
            </a:r>
            <a:r>
              <a:rPr sz="1400" b="1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/>
                <a:cs typeface="微软雅黑"/>
              </a:rPr>
              <a:t>台</a:t>
            </a:r>
            <a:r>
              <a:rPr sz="1400" b="1" dirty="0">
                <a:latin typeface="微软雅黑"/>
                <a:cs typeface="微软雅黑"/>
              </a:rPr>
              <a:t>。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24200" y="4682312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5">
                <a:moveTo>
                  <a:pt x="0" y="0"/>
                </a:moveTo>
                <a:lnTo>
                  <a:pt x="178308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0163" y="720851"/>
            <a:ext cx="1213485" cy="368935"/>
          </a:xfrm>
          <a:prstGeom prst="rect">
            <a:avLst/>
          </a:prstGeom>
          <a:solidFill>
            <a:srgbClr val="F9C090"/>
          </a:solidFill>
        </p:spPr>
        <p:txBody>
          <a:bodyPr vert="horz" wrap="square" lIns="0" tIns="355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0"/>
              </a:spcBef>
            </a:pPr>
            <a:r>
              <a:rPr sz="1800" b="1" spc="-5" dirty="0">
                <a:solidFill>
                  <a:srgbClr val="943735"/>
                </a:solidFill>
                <a:latin typeface="微软雅黑"/>
                <a:cs typeface="微软雅黑"/>
              </a:rPr>
              <a:t>操作平台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70803" y="1175003"/>
            <a:ext cx="1645920" cy="19004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16723" y="3075432"/>
            <a:ext cx="1575816" cy="17998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内部资料</a:t>
            </a:r>
            <a:r>
              <a:rPr spc="-30" dirty="0"/>
              <a:t> </a:t>
            </a:r>
            <a:r>
              <a:rPr dirty="0"/>
              <a:t>|</a:t>
            </a:r>
            <a:r>
              <a:rPr spc="-25" dirty="0"/>
              <a:t> </a:t>
            </a:r>
            <a:r>
              <a:rPr dirty="0"/>
              <a:t>注意保密</a:t>
            </a:r>
            <a:r>
              <a:rPr spc="204" dirty="0"/>
              <a:t> </a:t>
            </a: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76" y="32003"/>
            <a:ext cx="1177290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2960" y="32003"/>
            <a:ext cx="1177290" cy="78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1056" y="121157"/>
            <a:ext cx="1446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高处作业</a:t>
            </a:r>
          </a:p>
        </p:txBody>
      </p:sp>
      <p:sp>
        <p:nvSpPr>
          <p:cNvPr id="5" name="object 5"/>
          <p:cNvSpPr/>
          <p:nvPr/>
        </p:nvSpPr>
        <p:spPr>
          <a:xfrm>
            <a:off x="669036" y="1132332"/>
            <a:ext cx="7790815" cy="3208020"/>
          </a:xfrm>
          <a:custGeom>
            <a:avLst/>
            <a:gdLst/>
            <a:ahLst/>
            <a:cxnLst/>
            <a:rect l="l" t="t" r="r" b="b"/>
            <a:pathLst>
              <a:path w="7790815" h="3208020">
                <a:moveTo>
                  <a:pt x="0" y="3208019"/>
                </a:moveTo>
                <a:lnTo>
                  <a:pt x="7790688" y="3208019"/>
                </a:lnTo>
                <a:lnTo>
                  <a:pt x="7790688" y="0"/>
                </a:lnTo>
                <a:lnTo>
                  <a:pt x="0" y="0"/>
                </a:lnTo>
                <a:lnTo>
                  <a:pt x="0" y="3208019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00034" y="1752600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10667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76730" y="2061972"/>
            <a:ext cx="7031990" cy="0"/>
          </a:xfrm>
          <a:custGeom>
            <a:avLst/>
            <a:gdLst/>
            <a:ahLst/>
            <a:cxnLst/>
            <a:rect l="l" t="t" r="r" b="b"/>
            <a:pathLst>
              <a:path w="7031990">
                <a:moveTo>
                  <a:pt x="0" y="0"/>
                </a:moveTo>
                <a:lnTo>
                  <a:pt x="7031736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1155" y="2369820"/>
            <a:ext cx="1373505" cy="0"/>
          </a:xfrm>
          <a:custGeom>
            <a:avLst/>
            <a:gdLst/>
            <a:ahLst/>
            <a:cxnLst/>
            <a:rect l="l" t="t" r="r" b="b"/>
            <a:pathLst>
              <a:path w="1373505">
                <a:moveTo>
                  <a:pt x="0" y="0"/>
                </a:moveTo>
                <a:lnTo>
                  <a:pt x="1373124" y="0"/>
                </a:lnTo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94279" y="2369820"/>
            <a:ext cx="2400300" cy="0"/>
          </a:xfrm>
          <a:custGeom>
            <a:avLst/>
            <a:gdLst/>
            <a:ahLst/>
            <a:cxnLst/>
            <a:rect l="l" t="t" r="r" b="b"/>
            <a:pathLst>
              <a:path w="2400300">
                <a:moveTo>
                  <a:pt x="0" y="0"/>
                </a:moveTo>
                <a:lnTo>
                  <a:pt x="2400299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08039" y="3296411"/>
            <a:ext cx="1028700" cy="0"/>
          </a:xfrm>
          <a:custGeom>
            <a:avLst/>
            <a:gdLst/>
            <a:ahLst/>
            <a:cxnLst/>
            <a:rect l="l" t="t" r="r" b="b"/>
            <a:pathLst>
              <a:path w="1028700">
                <a:moveTo>
                  <a:pt x="0" y="0"/>
                </a:moveTo>
                <a:lnTo>
                  <a:pt x="1028699" y="0"/>
                </a:lnTo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36739" y="3296411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42947" y="4221505"/>
            <a:ext cx="5143500" cy="0"/>
          </a:xfrm>
          <a:custGeom>
            <a:avLst/>
            <a:gdLst/>
            <a:ahLst/>
            <a:cxnLst/>
            <a:rect l="l" t="t" r="r" b="b"/>
            <a:pathLst>
              <a:path w="5143500">
                <a:moveTo>
                  <a:pt x="0" y="0"/>
                </a:moveTo>
                <a:lnTo>
                  <a:pt x="5143500" y="0"/>
                </a:lnTo>
              </a:path>
            </a:pathLst>
          </a:custGeom>
          <a:ln w="1066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47445" y="1123340"/>
            <a:ext cx="7577455" cy="311086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1、施</a:t>
            </a:r>
            <a:r>
              <a:rPr sz="135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工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单位应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提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前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对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设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备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租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赁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及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安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拆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单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位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进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行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前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期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考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察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筛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选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出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优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质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供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应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商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为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项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目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提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供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设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备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服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务；</a:t>
            </a:r>
            <a:endParaRPr sz="135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2、施</a:t>
            </a:r>
            <a:r>
              <a:rPr sz="135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工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单位技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术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负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责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人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安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全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员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监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理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单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位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总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监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项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目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部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管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理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人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员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应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对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进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入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施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工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现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场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的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吊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篮</a:t>
            </a:r>
            <a:r>
              <a:rPr sz="135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做</a:t>
            </a:r>
            <a:r>
              <a:rPr sz="1350" b="1" spc="5" dirty="0">
                <a:solidFill>
                  <a:srgbClr val="C00000"/>
                </a:solidFill>
                <a:latin typeface="微软雅黑"/>
                <a:cs typeface="微软雅黑"/>
              </a:rPr>
              <a:t>进场</a:t>
            </a:r>
            <a:endParaRPr sz="135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350" u="sng" spc="-3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5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/>
                <a:cs typeface="微软雅黑"/>
              </a:rPr>
              <a:t>前验</a:t>
            </a:r>
            <a:r>
              <a:rPr sz="1350" b="1" u="sng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/>
                <a:cs typeface="微软雅黑"/>
              </a:rPr>
              <a:t>收</a:t>
            </a:r>
            <a:r>
              <a:rPr sz="1350" b="1" spc="5" dirty="0">
                <a:latin typeface="微软雅黑"/>
                <a:cs typeface="微软雅黑"/>
              </a:rPr>
              <a:t>，</a:t>
            </a:r>
            <a:r>
              <a:rPr sz="1350" b="1" spc="-5" dirty="0">
                <a:latin typeface="微软雅黑"/>
                <a:cs typeface="微软雅黑"/>
              </a:rPr>
              <a:t>看</a:t>
            </a:r>
            <a:r>
              <a:rPr sz="1350" b="1" spc="5" dirty="0">
                <a:latin typeface="微软雅黑"/>
                <a:cs typeface="微软雅黑"/>
              </a:rPr>
              <a:t>其</a:t>
            </a:r>
            <a:r>
              <a:rPr sz="1350" b="1" spc="-15" dirty="0">
                <a:latin typeface="微软雅黑"/>
                <a:cs typeface="微软雅黑"/>
              </a:rPr>
              <a:t>技</a:t>
            </a:r>
            <a:r>
              <a:rPr sz="1350" b="1" spc="5" dirty="0">
                <a:latin typeface="微软雅黑"/>
                <a:cs typeface="微软雅黑"/>
              </a:rPr>
              <a:t>术</a:t>
            </a:r>
            <a:r>
              <a:rPr sz="1350" b="1" spc="-15" dirty="0">
                <a:latin typeface="微软雅黑"/>
                <a:cs typeface="微软雅黑"/>
              </a:rPr>
              <a:t>性</a:t>
            </a:r>
            <a:r>
              <a:rPr sz="1350" b="1" spc="5" dirty="0">
                <a:latin typeface="微软雅黑"/>
                <a:cs typeface="微软雅黑"/>
              </a:rPr>
              <a:t>能</a:t>
            </a:r>
            <a:r>
              <a:rPr sz="1350" b="1" spc="-5" dirty="0">
                <a:latin typeface="微软雅黑"/>
                <a:cs typeface="微软雅黑"/>
              </a:rPr>
              <a:t>是</a:t>
            </a:r>
            <a:r>
              <a:rPr sz="1350" b="1" spc="-10" dirty="0">
                <a:latin typeface="微软雅黑"/>
                <a:cs typeface="微软雅黑"/>
              </a:rPr>
              <a:t>否</a:t>
            </a:r>
            <a:r>
              <a:rPr sz="1350" b="1" spc="5" dirty="0">
                <a:latin typeface="微软雅黑"/>
                <a:cs typeface="微软雅黑"/>
              </a:rPr>
              <a:t>满</a:t>
            </a:r>
            <a:r>
              <a:rPr sz="1350" b="1" spc="-15" dirty="0">
                <a:latin typeface="微软雅黑"/>
                <a:cs typeface="微软雅黑"/>
              </a:rPr>
              <a:t>足</a:t>
            </a:r>
            <a:r>
              <a:rPr sz="1350" b="1" spc="5" dirty="0">
                <a:latin typeface="微软雅黑"/>
                <a:cs typeface="微软雅黑"/>
              </a:rPr>
              <a:t>施</a:t>
            </a:r>
            <a:r>
              <a:rPr sz="1350" b="1" spc="-15" dirty="0">
                <a:latin typeface="微软雅黑"/>
                <a:cs typeface="微软雅黑"/>
              </a:rPr>
              <a:t>工</a:t>
            </a:r>
            <a:r>
              <a:rPr sz="1350" b="1" spc="5" dirty="0">
                <a:latin typeface="微软雅黑"/>
                <a:cs typeface="微软雅黑"/>
              </a:rPr>
              <a:t>需</a:t>
            </a:r>
            <a:r>
              <a:rPr sz="1350" b="1" spc="-15" dirty="0">
                <a:latin typeface="微软雅黑"/>
                <a:cs typeface="微软雅黑"/>
              </a:rPr>
              <a:t>要</a:t>
            </a:r>
            <a:r>
              <a:rPr sz="1350" b="1" spc="5" dirty="0">
                <a:latin typeface="微软雅黑"/>
                <a:cs typeface="微软雅黑"/>
              </a:rPr>
              <a:t>，</a:t>
            </a:r>
            <a:r>
              <a:rPr sz="1350" b="1" spc="-15" dirty="0">
                <a:latin typeface="微软雅黑"/>
                <a:cs typeface="微软雅黑"/>
              </a:rPr>
              <a:t>安</a:t>
            </a:r>
            <a:r>
              <a:rPr sz="1350" b="1" spc="5" dirty="0">
                <a:latin typeface="微软雅黑"/>
                <a:cs typeface="微软雅黑"/>
              </a:rPr>
              <a:t>全</a:t>
            </a:r>
            <a:r>
              <a:rPr sz="1350" b="1" spc="-15" dirty="0">
                <a:latin typeface="微软雅黑"/>
                <a:cs typeface="微软雅黑"/>
              </a:rPr>
              <a:t>性</a:t>
            </a:r>
            <a:r>
              <a:rPr sz="1350" b="1" spc="5" dirty="0">
                <a:latin typeface="微软雅黑"/>
                <a:cs typeface="微软雅黑"/>
              </a:rPr>
              <a:t>能</a:t>
            </a:r>
            <a:r>
              <a:rPr sz="1350" b="1" spc="-15" dirty="0">
                <a:latin typeface="微软雅黑"/>
                <a:cs typeface="微软雅黑"/>
              </a:rPr>
              <a:t>是</a:t>
            </a:r>
            <a:r>
              <a:rPr sz="1350" b="1" spc="5" dirty="0">
                <a:latin typeface="微软雅黑"/>
                <a:cs typeface="微软雅黑"/>
              </a:rPr>
              <a:t>否</a:t>
            </a:r>
            <a:r>
              <a:rPr sz="1350" b="1" spc="-15" dirty="0">
                <a:latin typeface="微软雅黑"/>
                <a:cs typeface="微软雅黑"/>
              </a:rPr>
              <a:t>满</a:t>
            </a:r>
            <a:r>
              <a:rPr sz="1350" b="1" spc="5" dirty="0">
                <a:latin typeface="微软雅黑"/>
                <a:cs typeface="微软雅黑"/>
              </a:rPr>
              <a:t>足</a:t>
            </a:r>
            <a:r>
              <a:rPr sz="1350" b="1" spc="-15" dirty="0">
                <a:latin typeface="微软雅黑"/>
                <a:cs typeface="微软雅黑"/>
              </a:rPr>
              <a:t>安</a:t>
            </a:r>
            <a:r>
              <a:rPr sz="1350" b="1" spc="5" dirty="0">
                <a:latin typeface="微软雅黑"/>
                <a:cs typeface="微软雅黑"/>
              </a:rPr>
              <a:t>全</a:t>
            </a:r>
            <a:r>
              <a:rPr sz="1350" b="1" spc="-15" dirty="0">
                <a:latin typeface="微软雅黑"/>
                <a:cs typeface="微软雅黑"/>
              </a:rPr>
              <a:t>使</a:t>
            </a:r>
            <a:r>
              <a:rPr sz="1350" b="1" spc="5" dirty="0">
                <a:latin typeface="微软雅黑"/>
                <a:cs typeface="微软雅黑"/>
              </a:rPr>
              <a:t>用</a:t>
            </a:r>
            <a:r>
              <a:rPr sz="1350" b="1" spc="-15" dirty="0">
                <a:latin typeface="微软雅黑"/>
                <a:cs typeface="微软雅黑"/>
              </a:rPr>
              <a:t>要</a:t>
            </a:r>
            <a:r>
              <a:rPr sz="1350" b="1" spc="5" dirty="0">
                <a:latin typeface="微软雅黑"/>
                <a:cs typeface="微软雅黑"/>
              </a:rPr>
              <a:t>求</a:t>
            </a:r>
            <a:r>
              <a:rPr sz="1350" b="1" spc="-15" dirty="0">
                <a:latin typeface="微软雅黑"/>
                <a:cs typeface="微软雅黑"/>
              </a:rPr>
              <a:t>；</a:t>
            </a:r>
            <a:r>
              <a:rPr sz="1350" b="1" spc="5" dirty="0">
                <a:latin typeface="微软雅黑"/>
                <a:cs typeface="微软雅黑"/>
              </a:rPr>
              <a:t>施</a:t>
            </a:r>
            <a:r>
              <a:rPr sz="1350" b="1" spc="-15" dirty="0">
                <a:latin typeface="微软雅黑"/>
                <a:cs typeface="微软雅黑"/>
              </a:rPr>
              <a:t>工</a:t>
            </a:r>
            <a:r>
              <a:rPr sz="1350" b="1" spc="5" dirty="0">
                <a:latin typeface="微软雅黑"/>
                <a:cs typeface="微软雅黑"/>
              </a:rPr>
              <a:t>单</a:t>
            </a:r>
            <a:r>
              <a:rPr sz="1350" b="1" spc="-15" dirty="0">
                <a:latin typeface="微软雅黑"/>
                <a:cs typeface="微软雅黑"/>
              </a:rPr>
              <a:t>位</a:t>
            </a:r>
            <a:r>
              <a:rPr sz="1350" b="1" spc="5" dirty="0">
                <a:latin typeface="微软雅黑"/>
                <a:cs typeface="微软雅黑"/>
              </a:rPr>
              <a:t>技</a:t>
            </a:r>
            <a:r>
              <a:rPr sz="1350" b="1" spc="-15" dirty="0">
                <a:latin typeface="微软雅黑"/>
                <a:cs typeface="微软雅黑"/>
              </a:rPr>
              <a:t>术</a:t>
            </a:r>
            <a:r>
              <a:rPr sz="1350" b="1" spc="5" dirty="0">
                <a:latin typeface="微软雅黑"/>
                <a:cs typeface="微软雅黑"/>
              </a:rPr>
              <a:t>负</a:t>
            </a:r>
            <a:r>
              <a:rPr sz="1350" b="1" spc="-15" dirty="0">
                <a:latin typeface="微软雅黑"/>
                <a:cs typeface="微软雅黑"/>
              </a:rPr>
              <a:t>责</a:t>
            </a:r>
            <a:r>
              <a:rPr sz="1350" b="1" spc="5" dirty="0">
                <a:latin typeface="微软雅黑"/>
                <a:cs typeface="微软雅黑"/>
              </a:rPr>
              <a:t>人、</a:t>
            </a:r>
            <a:endParaRPr sz="135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350" u="sng" spc="-3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监理对吊篮</a:t>
            </a:r>
            <a:r>
              <a:rPr sz="1350" b="1" spc="5" dirty="0">
                <a:solidFill>
                  <a:srgbClr val="C00000"/>
                </a:solidFill>
                <a:latin typeface="微软雅黑"/>
                <a:cs typeface="微软雅黑"/>
              </a:rPr>
              <a:t>安</a:t>
            </a:r>
            <a:r>
              <a:rPr sz="1350" b="1" spc="-10" dirty="0">
                <a:solidFill>
                  <a:srgbClr val="C00000"/>
                </a:solidFill>
                <a:latin typeface="微软雅黑"/>
                <a:cs typeface="微软雅黑"/>
              </a:rPr>
              <a:t>拆</a:t>
            </a:r>
            <a:r>
              <a:rPr sz="1350" b="1" spc="5" dirty="0">
                <a:solidFill>
                  <a:srgbClr val="C00000"/>
                </a:solidFill>
                <a:latin typeface="微软雅黑"/>
                <a:cs typeface="微软雅黑"/>
              </a:rPr>
              <a:t>方</a:t>
            </a:r>
            <a:r>
              <a:rPr sz="1350" b="1" spc="-10" dirty="0">
                <a:solidFill>
                  <a:srgbClr val="C00000"/>
                </a:solidFill>
                <a:latin typeface="微软雅黑"/>
                <a:cs typeface="微软雅黑"/>
              </a:rPr>
              <a:t>案</a:t>
            </a:r>
            <a:r>
              <a:rPr sz="1350" b="1" spc="5" dirty="0">
                <a:solidFill>
                  <a:srgbClr val="C00000"/>
                </a:solidFill>
                <a:latin typeface="微软雅黑"/>
                <a:cs typeface="微软雅黑"/>
              </a:rPr>
              <a:t>进行</a:t>
            </a:r>
            <a:r>
              <a:rPr sz="1350" b="1" spc="-10" dirty="0">
                <a:solidFill>
                  <a:srgbClr val="C00000"/>
                </a:solidFill>
                <a:latin typeface="微软雅黑"/>
                <a:cs typeface="微软雅黑"/>
              </a:rPr>
              <a:t>审</a:t>
            </a:r>
            <a:r>
              <a:rPr sz="1350" b="1" spc="5" dirty="0">
                <a:solidFill>
                  <a:srgbClr val="C00000"/>
                </a:solidFill>
                <a:latin typeface="微软雅黑"/>
                <a:cs typeface="微软雅黑"/>
              </a:rPr>
              <a:t>核</a:t>
            </a:r>
            <a:r>
              <a:rPr sz="1350" b="1" spc="-10" dirty="0">
                <a:latin typeface="微软雅黑"/>
                <a:cs typeface="微软雅黑"/>
              </a:rPr>
              <a:t>，</a:t>
            </a:r>
            <a:r>
              <a:rPr sz="1350" b="1" spc="5" dirty="0">
                <a:latin typeface="微软雅黑"/>
                <a:cs typeface="微软雅黑"/>
              </a:rPr>
              <a:t>并</a:t>
            </a:r>
            <a:r>
              <a:rPr sz="1350" b="1" spc="-10" dirty="0">
                <a:latin typeface="微软雅黑"/>
                <a:cs typeface="微软雅黑"/>
              </a:rPr>
              <a:t>严</a:t>
            </a:r>
            <a:r>
              <a:rPr sz="1350" b="1" spc="5" dirty="0">
                <a:latin typeface="微软雅黑"/>
                <a:cs typeface="微软雅黑"/>
              </a:rPr>
              <a:t>格</a:t>
            </a:r>
            <a:r>
              <a:rPr sz="1350" b="1" spc="-10" dirty="0">
                <a:latin typeface="微软雅黑"/>
                <a:cs typeface="微软雅黑"/>
              </a:rPr>
              <a:t>监</a:t>
            </a:r>
            <a:r>
              <a:rPr sz="1350" b="1" spc="5" dirty="0">
                <a:latin typeface="微软雅黑"/>
                <a:cs typeface="微软雅黑"/>
              </a:rPr>
              <a:t>督</a:t>
            </a:r>
            <a:r>
              <a:rPr sz="1350" b="1" spc="-10" dirty="0">
                <a:latin typeface="微软雅黑"/>
                <a:cs typeface="微软雅黑"/>
              </a:rPr>
              <a:t>现</a:t>
            </a:r>
            <a:r>
              <a:rPr sz="1350" b="1" spc="5" dirty="0">
                <a:latin typeface="微软雅黑"/>
                <a:cs typeface="微软雅黑"/>
              </a:rPr>
              <a:t>场</a:t>
            </a:r>
            <a:r>
              <a:rPr sz="1350" b="1" spc="-10" dirty="0">
                <a:latin typeface="微软雅黑"/>
                <a:cs typeface="微软雅黑"/>
              </a:rPr>
              <a:t>按</a:t>
            </a:r>
            <a:r>
              <a:rPr sz="1350" b="1" spc="5" dirty="0">
                <a:latin typeface="微软雅黑"/>
                <a:cs typeface="微软雅黑"/>
              </a:rPr>
              <a:t>方</a:t>
            </a:r>
            <a:r>
              <a:rPr sz="1350" b="1" spc="-10" dirty="0">
                <a:latin typeface="微软雅黑"/>
                <a:cs typeface="微软雅黑"/>
              </a:rPr>
              <a:t>案</a:t>
            </a:r>
            <a:r>
              <a:rPr sz="1350" b="1" spc="5" dirty="0">
                <a:latin typeface="微软雅黑"/>
                <a:cs typeface="微软雅黑"/>
              </a:rPr>
              <a:t>施</a:t>
            </a:r>
            <a:r>
              <a:rPr sz="1350" b="1" spc="-10" dirty="0">
                <a:latin typeface="微软雅黑"/>
                <a:cs typeface="微软雅黑"/>
              </a:rPr>
              <a:t>工</a:t>
            </a:r>
            <a:r>
              <a:rPr sz="1350" b="1" spc="5" dirty="0">
                <a:latin typeface="微软雅黑"/>
                <a:cs typeface="微软雅黑"/>
              </a:rPr>
              <a:t>。</a:t>
            </a:r>
            <a:endParaRPr sz="135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35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3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、使</a:t>
            </a:r>
            <a:r>
              <a:rPr sz="135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用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前施工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单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位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应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建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立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完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善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的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吊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篮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安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全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管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理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制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度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包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括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检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查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验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收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制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度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维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修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保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养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制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度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旁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站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制度</a:t>
            </a:r>
            <a:endParaRPr sz="135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350" u="sng" spc="-3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、检测制度、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三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定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制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度等；</a:t>
            </a:r>
            <a:endParaRPr sz="135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35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4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</a:t>
            </a:r>
            <a:r>
              <a:rPr sz="1350" b="1" u="sng" spc="-2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 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吊篮安装完成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后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应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组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织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施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工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单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位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监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理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单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位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安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拆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单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位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租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赁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单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位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进</a:t>
            </a:r>
            <a:r>
              <a:rPr sz="135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行</a:t>
            </a:r>
            <a:r>
              <a:rPr sz="1350" b="1" spc="5" dirty="0">
                <a:solidFill>
                  <a:srgbClr val="C00000"/>
                </a:solidFill>
                <a:latin typeface="微软雅黑"/>
                <a:cs typeface="微软雅黑"/>
              </a:rPr>
              <a:t>联</a:t>
            </a:r>
            <a:r>
              <a:rPr sz="1350" b="1" spc="-10" dirty="0">
                <a:solidFill>
                  <a:srgbClr val="C00000"/>
                </a:solidFill>
                <a:latin typeface="微软雅黑"/>
                <a:cs typeface="微软雅黑"/>
              </a:rPr>
              <a:t>合</a:t>
            </a:r>
            <a:r>
              <a:rPr sz="1350" b="1" spc="5" dirty="0">
                <a:solidFill>
                  <a:srgbClr val="C00000"/>
                </a:solidFill>
                <a:latin typeface="微软雅黑"/>
                <a:cs typeface="微软雅黑"/>
              </a:rPr>
              <a:t>验</a:t>
            </a:r>
            <a:r>
              <a:rPr sz="1350" b="1" spc="-10" dirty="0">
                <a:solidFill>
                  <a:srgbClr val="C00000"/>
                </a:solidFill>
                <a:latin typeface="微软雅黑"/>
                <a:cs typeface="微软雅黑"/>
              </a:rPr>
              <a:t>收</a:t>
            </a:r>
            <a:r>
              <a:rPr sz="1350" b="1" spc="5" dirty="0">
                <a:solidFill>
                  <a:srgbClr val="C00000"/>
                </a:solidFill>
                <a:latin typeface="微软雅黑"/>
                <a:cs typeface="微软雅黑"/>
              </a:rPr>
              <a:t>后</a:t>
            </a:r>
            <a:r>
              <a:rPr sz="1350" b="1" spc="-10" dirty="0">
                <a:solidFill>
                  <a:srgbClr val="C00000"/>
                </a:solidFill>
                <a:latin typeface="微软雅黑"/>
                <a:cs typeface="微软雅黑"/>
              </a:rPr>
              <a:t>方</a:t>
            </a:r>
            <a:r>
              <a:rPr sz="1350" b="1" spc="5" dirty="0">
                <a:latin typeface="微软雅黑"/>
                <a:cs typeface="微软雅黑"/>
              </a:rPr>
              <a:t>可</a:t>
            </a:r>
            <a:r>
              <a:rPr sz="1350" b="1" spc="-10" dirty="0">
                <a:latin typeface="微软雅黑"/>
                <a:cs typeface="微软雅黑"/>
              </a:rPr>
              <a:t>使</a:t>
            </a:r>
            <a:r>
              <a:rPr sz="1350" b="1" spc="5" dirty="0">
                <a:latin typeface="微软雅黑"/>
                <a:cs typeface="微软雅黑"/>
              </a:rPr>
              <a:t>用。</a:t>
            </a:r>
            <a:endParaRPr sz="135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35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5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、项</a:t>
            </a:r>
            <a:r>
              <a:rPr sz="135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目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部监督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施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工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单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位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对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在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用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吊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篮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进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行</a:t>
            </a:r>
            <a:r>
              <a:rPr sz="135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：</a:t>
            </a:r>
            <a:r>
              <a:rPr sz="1350" b="1" u="sng" spc="-40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 </a:t>
            </a:r>
            <a:r>
              <a:rPr sz="1350" b="1" u="sng" spc="-1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定</a:t>
            </a:r>
            <a:r>
              <a:rPr sz="1350" b="1" u="sng" spc="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期</a:t>
            </a:r>
            <a:r>
              <a:rPr sz="1350" b="1" u="sng" spc="-1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检</a:t>
            </a:r>
            <a:r>
              <a:rPr sz="1350" b="1" u="sng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查</a:t>
            </a:r>
            <a:r>
              <a:rPr sz="1350" b="1" u="sng" spc="-40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 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日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常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检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查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特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定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检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查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和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极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端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天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气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后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检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查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总包</a:t>
            </a:r>
            <a:endParaRPr sz="135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350" u="sng" spc="-3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单位安全员每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日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巡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查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做好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记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录；</a:t>
            </a:r>
            <a:endParaRPr sz="135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35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6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、重</a:t>
            </a:r>
            <a:r>
              <a:rPr sz="135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点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关注点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为</a:t>
            </a:r>
            <a:r>
              <a:rPr sz="135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：</a:t>
            </a:r>
            <a:r>
              <a:rPr sz="1350" b="1" spc="-10" dirty="0">
                <a:solidFill>
                  <a:srgbClr val="C00000"/>
                </a:solidFill>
                <a:latin typeface="微软雅黑"/>
                <a:cs typeface="微软雅黑"/>
              </a:rPr>
              <a:t>限</a:t>
            </a:r>
            <a:r>
              <a:rPr sz="1350" b="1" spc="5" dirty="0">
                <a:solidFill>
                  <a:srgbClr val="C00000"/>
                </a:solidFill>
                <a:latin typeface="微软雅黑"/>
                <a:cs typeface="微软雅黑"/>
              </a:rPr>
              <a:t>位</a:t>
            </a:r>
            <a:r>
              <a:rPr sz="1350" b="1" spc="-5" dirty="0">
                <a:solidFill>
                  <a:srgbClr val="C00000"/>
                </a:solidFill>
                <a:latin typeface="微软雅黑"/>
                <a:cs typeface="微软雅黑"/>
              </a:rPr>
              <a:t>器</a:t>
            </a:r>
            <a:r>
              <a:rPr sz="1350" b="1" spc="5" dirty="0">
                <a:solidFill>
                  <a:srgbClr val="C00000"/>
                </a:solidFill>
                <a:latin typeface="微软雅黑"/>
                <a:cs typeface="微软雅黑"/>
              </a:rPr>
              <a:t>，</a:t>
            </a:r>
            <a:r>
              <a:rPr sz="1350" b="1" spc="-10" dirty="0">
                <a:solidFill>
                  <a:srgbClr val="C00000"/>
                </a:solidFill>
                <a:latin typeface="微软雅黑"/>
                <a:cs typeface="微软雅黑"/>
              </a:rPr>
              <a:t>安</a:t>
            </a:r>
            <a:r>
              <a:rPr sz="1350" b="1" spc="5" dirty="0">
                <a:solidFill>
                  <a:srgbClr val="C00000"/>
                </a:solidFill>
                <a:latin typeface="微软雅黑"/>
                <a:cs typeface="微软雅黑"/>
              </a:rPr>
              <a:t>全</a:t>
            </a:r>
            <a:r>
              <a:rPr sz="1350" b="1" spc="-10" dirty="0">
                <a:solidFill>
                  <a:srgbClr val="C00000"/>
                </a:solidFill>
                <a:latin typeface="微软雅黑"/>
                <a:cs typeface="微软雅黑"/>
              </a:rPr>
              <a:t>锁</a:t>
            </a:r>
            <a:r>
              <a:rPr sz="1350" b="1" spc="5" dirty="0">
                <a:solidFill>
                  <a:srgbClr val="C00000"/>
                </a:solidFill>
                <a:latin typeface="微软雅黑"/>
                <a:cs typeface="微软雅黑"/>
              </a:rPr>
              <a:t>，</a:t>
            </a:r>
            <a:r>
              <a:rPr sz="1350" b="1" spc="-10" dirty="0">
                <a:solidFill>
                  <a:srgbClr val="C00000"/>
                </a:solidFill>
                <a:latin typeface="微软雅黑"/>
                <a:cs typeface="微软雅黑"/>
              </a:rPr>
              <a:t>限</a:t>
            </a:r>
            <a:r>
              <a:rPr sz="1350" b="1" spc="5" dirty="0">
                <a:solidFill>
                  <a:srgbClr val="C00000"/>
                </a:solidFill>
                <a:latin typeface="微软雅黑"/>
                <a:cs typeface="微软雅黑"/>
              </a:rPr>
              <a:t>位</a:t>
            </a:r>
            <a:r>
              <a:rPr sz="1350" b="1" spc="-10" dirty="0">
                <a:solidFill>
                  <a:srgbClr val="C00000"/>
                </a:solidFill>
                <a:latin typeface="微软雅黑"/>
                <a:cs typeface="微软雅黑"/>
              </a:rPr>
              <a:t>挡</a:t>
            </a:r>
            <a:r>
              <a:rPr sz="1350" b="1" spc="5" dirty="0">
                <a:solidFill>
                  <a:srgbClr val="C00000"/>
                </a:solidFill>
                <a:latin typeface="微软雅黑"/>
                <a:cs typeface="微软雅黑"/>
              </a:rPr>
              <a:t>片</a:t>
            </a:r>
            <a:r>
              <a:rPr sz="1350" b="1" spc="-10" dirty="0">
                <a:solidFill>
                  <a:srgbClr val="C00000"/>
                </a:solidFill>
                <a:latin typeface="微软雅黑"/>
                <a:cs typeface="微软雅黑"/>
              </a:rPr>
              <a:t>、</a:t>
            </a:r>
            <a:r>
              <a:rPr sz="1350" b="1" spc="5" dirty="0">
                <a:solidFill>
                  <a:srgbClr val="C00000"/>
                </a:solidFill>
                <a:latin typeface="微软雅黑"/>
                <a:cs typeface="微软雅黑"/>
              </a:rPr>
              <a:t>吊</a:t>
            </a:r>
            <a:r>
              <a:rPr sz="1350" b="1" spc="-10" dirty="0">
                <a:solidFill>
                  <a:srgbClr val="C00000"/>
                </a:solidFill>
                <a:latin typeface="微软雅黑"/>
                <a:cs typeface="微软雅黑"/>
              </a:rPr>
              <a:t>篮</a:t>
            </a:r>
            <a:r>
              <a:rPr sz="1350" b="1" spc="5" dirty="0">
                <a:solidFill>
                  <a:srgbClr val="C00000"/>
                </a:solidFill>
                <a:latin typeface="微软雅黑"/>
                <a:cs typeface="微软雅黑"/>
              </a:rPr>
              <a:t>支</a:t>
            </a:r>
            <a:r>
              <a:rPr sz="1350" b="1" spc="-10" dirty="0">
                <a:solidFill>
                  <a:srgbClr val="C00000"/>
                </a:solidFill>
                <a:latin typeface="微软雅黑"/>
                <a:cs typeface="微软雅黑"/>
              </a:rPr>
              <a:t>架</a:t>
            </a:r>
            <a:r>
              <a:rPr sz="1350" b="1" spc="5" dirty="0">
                <a:solidFill>
                  <a:srgbClr val="C00000"/>
                </a:solidFill>
                <a:latin typeface="微软雅黑"/>
                <a:cs typeface="微软雅黑"/>
              </a:rPr>
              <a:t>、</a:t>
            </a:r>
            <a:r>
              <a:rPr sz="1350" b="1" spc="-10" dirty="0">
                <a:solidFill>
                  <a:srgbClr val="C00000"/>
                </a:solidFill>
                <a:latin typeface="微软雅黑"/>
                <a:cs typeface="微软雅黑"/>
              </a:rPr>
              <a:t>配</a:t>
            </a:r>
            <a:r>
              <a:rPr sz="1350" b="1" spc="5" dirty="0">
                <a:solidFill>
                  <a:srgbClr val="C00000"/>
                </a:solidFill>
                <a:latin typeface="微软雅黑"/>
                <a:cs typeface="微软雅黑"/>
              </a:rPr>
              <a:t>重</a:t>
            </a:r>
            <a:r>
              <a:rPr sz="1350" b="1" spc="-10" dirty="0">
                <a:solidFill>
                  <a:srgbClr val="C00000"/>
                </a:solidFill>
                <a:latin typeface="微软雅黑"/>
                <a:cs typeface="微软雅黑"/>
              </a:rPr>
              <a:t>块</a:t>
            </a:r>
            <a:r>
              <a:rPr sz="1350" b="1" spc="5" dirty="0">
                <a:solidFill>
                  <a:srgbClr val="C00000"/>
                </a:solidFill>
                <a:latin typeface="微软雅黑"/>
                <a:cs typeface="微软雅黑"/>
              </a:rPr>
              <a:t>、</a:t>
            </a:r>
            <a:r>
              <a:rPr sz="1350" b="1" spc="-10" dirty="0">
                <a:solidFill>
                  <a:srgbClr val="C00000"/>
                </a:solidFill>
                <a:latin typeface="微软雅黑"/>
                <a:cs typeface="微软雅黑"/>
              </a:rPr>
              <a:t>工</a:t>
            </a:r>
            <a:r>
              <a:rPr sz="1350" b="1" spc="5" dirty="0">
                <a:solidFill>
                  <a:srgbClr val="C00000"/>
                </a:solidFill>
                <a:latin typeface="微软雅黑"/>
                <a:cs typeface="微软雅黑"/>
              </a:rPr>
              <a:t>作</a:t>
            </a:r>
            <a:r>
              <a:rPr sz="1350" b="1" spc="-10" dirty="0">
                <a:solidFill>
                  <a:srgbClr val="C00000"/>
                </a:solidFill>
                <a:latin typeface="微软雅黑"/>
                <a:cs typeface="微软雅黑"/>
              </a:rPr>
              <a:t>绳</a:t>
            </a:r>
            <a:r>
              <a:rPr sz="1350" b="1" spc="5" dirty="0">
                <a:solidFill>
                  <a:srgbClr val="C00000"/>
                </a:solidFill>
                <a:latin typeface="微软雅黑"/>
                <a:cs typeface="微软雅黑"/>
              </a:rPr>
              <a:t>及</a:t>
            </a:r>
            <a:r>
              <a:rPr sz="1350" b="1" spc="-10" dirty="0">
                <a:solidFill>
                  <a:srgbClr val="C00000"/>
                </a:solidFill>
                <a:latin typeface="微软雅黑"/>
                <a:cs typeface="微软雅黑"/>
              </a:rPr>
              <a:t>安</a:t>
            </a:r>
            <a:r>
              <a:rPr sz="1350" b="1" spc="5" dirty="0">
                <a:solidFill>
                  <a:srgbClr val="C00000"/>
                </a:solidFill>
                <a:latin typeface="微软雅黑"/>
                <a:cs typeface="微软雅黑"/>
              </a:rPr>
              <a:t>全</a:t>
            </a:r>
            <a:r>
              <a:rPr sz="1350" b="1" spc="-10" dirty="0">
                <a:solidFill>
                  <a:srgbClr val="C00000"/>
                </a:solidFill>
                <a:latin typeface="微软雅黑"/>
                <a:cs typeface="微软雅黑"/>
              </a:rPr>
              <a:t>绳</a:t>
            </a:r>
            <a:r>
              <a:rPr sz="1350" b="1" spc="10" dirty="0">
                <a:solidFill>
                  <a:srgbClr val="C00000"/>
                </a:solidFill>
                <a:latin typeface="微软雅黑"/>
                <a:cs typeface="微软雅黑"/>
              </a:rPr>
              <a:t>等</a:t>
            </a:r>
            <a:r>
              <a:rPr sz="1350" b="1" spc="5" dirty="0">
                <a:latin typeface="微软雅黑"/>
                <a:cs typeface="微软雅黑"/>
              </a:rPr>
              <a:t>；</a:t>
            </a:r>
            <a:endParaRPr sz="1350">
              <a:latin typeface="微软雅黑"/>
              <a:cs typeface="微软雅黑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386446" y="4221505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88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93419" y="720851"/>
            <a:ext cx="2150745" cy="368935"/>
          </a:xfrm>
          <a:prstGeom prst="rect">
            <a:avLst/>
          </a:prstGeom>
          <a:solidFill>
            <a:srgbClr val="F9C090"/>
          </a:solidFill>
        </p:spPr>
        <p:txBody>
          <a:bodyPr vert="horz" wrap="square" lIns="0" tIns="355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0"/>
              </a:spcBef>
            </a:pPr>
            <a:r>
              <a:rPr sz="1800" b="1" spc="-5" dirty="0">
                <a:solidFill>
                  <a:srgbClr val="943735"/>
                </a:solidFill>
                <a:latin typeface="微软雅黑"/>
                <a:cs typeface="微软雅黑"/>
              </a:rPr>
              <a:t>电动吊篮安全管理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内部资料</a:t>
            </a:r>
            <a:r>
              <a:rPr spc="-30" dirty="0"/>
              <a:t> </a:t>
            </a:r>
            <a:r>
              <a:rPr dirty="0"/>
              <a:t>|</a:t>
            </a:r>
            <a:r>
              <a:rPr spc="-25" dirty="0"/>
              <a:t> </a:t>
            </a:r>
            <a:r>
              <a:rPr dirty="0"/>
              <a:t>注意保密</a:t>
            </a:r>
            <a:r>
              <a:rPr spc="204" dirty="0"/>
              <a:t> </a:t>
            </a: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66459" y="2913888"/>
            <a:ext cx="1522476" cy="1807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776" y="32003"/>
            <a:ext cx="1177290" cy="78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2960" y="32003"/>
            <a:ext cx="1177290" cy="7871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1056" y="121157"/>
            <a:ext cx="1446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高处作业</a:t>
            </a:r>
          </a:p>
        </p:txBody>
      </p:sp>
      <p:sp>
        <p:nvSpPr>
          <p:cNvPr id="6" name="object 6"/>
          <p:cNvSpPr/>
          <p:nvPr/>
        </p:nvSpPr>
        <p:spPr>
          <a:xfrm>
            <a:off x="3241548" y="806195"/>
            <a:ext cx="2592324" cy="1693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40552" y="777240"/>
            <a:ext cx="2880359" cy="17221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4715" y="794003"/>
            <a:ext cx="2665476" cy="17053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4715" y="2932176"/>
            <a:ext cx="2665476" cy="18044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41548" y="2932176"/>
            <a:ext cx="2543555" cy="18044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99872" y="2572511"/>
            <a:ext cx="2299970" cy="299085"/>
          </a:xfrm>
          <a:prstGeom prst="rect">
            <a:avLst/>
          </a:prstGeom>
          <a:ln w="9144">
            <a:solidFill>
              <a:srgbClr val="00AFEF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548005">
              <a:lnSpc>
                <a:spcPct val="100000"/>
              </a:lnSpc>
              <a:spcBef>
                <a:spcPts val="305"/>
              </a:spcBef>
            </a:pPr>
            <a:r>
              <a:rPr sz="1350" b="1" spc="5" dirty="0">
                <a:latin typeface="微软雅黑"/>
                <a:cs typeface="微软雅黑"/>
              </a:rPr>
              <a:t>电动吊篮示意图</a:t>
            </a:r>
            <a:endParaRPr sz="1350">
              <a:latin typeface="微软雅黑"/>
              <a:cs typeface="微软雅黑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87852" y="2572511"/>
            <a:ext cx="2299970" cy="299085"/>
          </a:xfrm>
          <a:prstGeom prst="rect">
            <a:avLst/>
          </a:prstGeom>
          <a:ln w="9144">
            <a:solidFill>
              <a:srgbClr val="00AFEF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375920">
              <a:lnSpc>
                <a:spcPct val="100000"/>
              </a:lnSpc>
              <a:spcBef>
                <a:spcPts val="305"/>
              </a:spcBef>
            </a:pPr>
            <a:r>
              <a:rPr sz="1350" b="1" spc="5" dirty="0">
                <a:latin typeface="微软雅黑"/>
                <a:cs typeface="微软雅黑"/>
              </a:rPr>
              <a:t>支臂和配重块</a:t>
            </a:r>
            <a:r>
              <a:rPr sz="1350" b="1" spc="-10" dirty="0">
                <a:latin typeface="微软雅黑"/>
                <a:cs typeface="微软雅黑"/>
              </a:rPr>
              <a:t>示</a:t>
            </a:r>
            <a:r>
              <a:rPr sz="1350" b="1" spc="5" dirty="0">
                <a:latin typeface="微软雅黑"/>
                <a:cs typeface="微软雅黑"/>
              </a:rPr>
              <a:t>意图</a:t>
            </a:r>
            <a:endParaRPr sz="1350">
              <a:latin typeface="微软雅黑"/>
              <a:cs typeface="微软雅黑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30111" y="2560320"/>
            <a:ext cx="2299970" cy="299085"/>
          </a:xfrm>
          <a:prstGeom prst="rect">
            <a:avLst/>
          </a:prstGeom>
          <a:ln w="9144">
            <a:solidFill>
              <a:srgbClr val="00AFEF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549910">
              <a:lnSpc>
                <a:spcPct val="100000"/>
              </a:lnSpc>
              <a:spcBef>
                <a:spcPts val="305"/>
              </a:spcBef>
            </a:pPr>
            <a:r>
              <a:rPr sz="1350" b="1" spc="5" dirty="0">
                <a:latin typeface="微软雅黑"/>
                <a:cs typeface="微软雅黑"/>
              </a:rPr>
              <a:t>安全装置示意图</a:t>
            </a:r>
            <a:endParaRPr sz="1350">
              <a:latin typeface="微软雅黑"/>
              <a:cs typeface="微软雅黑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7595" y="4811267"/>
            <a:ext cx="2299970" cy="299085"/>
          </a:xfrm>
          <a:prstGeom prst="rect">
            <a:avLst/>
          </a:prstGeom>
          <a:ln w="9144">
            <a:solidFill>
              <a:srgbClr val="00AFEF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290830">
              <a:lnSpc>
                <a:spcPct val="100000"/>
              </a:lnSpc>
              <a:spcBef>
                <a:spcPts val="315"/>
              </a:spcBef>
            </a:pPr>
            <a:r>
              <a:rPr sz="1350" b="1" spc="5" dirty="0">
                <a:latin typeface="微软雅黑"/>
                <a:cs typeface="微软雅黑"/>
              </a:rPr>
              <a:t>钢丝绳防磨措</a:t>
            </a:r>
            <a:r>
              <a:rPr sz="1350" b="1" spc="-10" dirty="0">
                <a:latin typeface="微软雅黑"/>
                <a:cs typeface="微软雅黑"/>
              </a:rPr>
              <a:t>施</a:t>
            </a:r>
            <a:r>
              <a:rPr sz="1350" b="1" spc="5" dirty="0">
                <a:latin typeface="微软雅黑"/>
                <a:cs typeface="微软雅黑"/>
              </a:rPr>
              <a:t>示</a:t>
            </a:r>
            <a:r>
              <a:rPr sz="1350" b="1" spc="-10" dirty="0">
                <a:latin typeface="微软雅黑"/>
                <a:cs typeface="微软雅黑"/>
              </a:rPr>
              <a:t>意</a:t>
            </a:r>
            <a:r>
              <a:rPr sz="1350" b="1" spc="5" dirty="0">
                <a:latin typeface="微软雅黑"/>
                <a:cs typeface="微软雅黑"/>
              </a:rPr>
              <a:t>图</a:t>
            </a:r>
            <a:endParaRPr sz="1350">
              <a:latin typeface="微软雅黑"/>
              <a:cs typeface="微软雅黑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63467" y="4805171"/>
            <a:ext cx="2299970" cy="299085"/>
          </a:xfrm>
          <a:prstGeom prst="rect">
            <a:avLst/>
          </a:prstGeom>
          <a:ln w="9144">
            <a:solidFill>
              <a:srgbClr val="00AFEF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548640">
              <a:lnSpc>
                <a:spcPct val="100000"/>
              </a:lnSpc>
              <a:spcBef>
                <a:spcPts val="315"/>
              </a:spcBef>
            </a:pPr>
            <a:r>
              <a:rPr sz="1350" b="1" spc="5" dirty="0">
                <a:latin typeface="微软雅黑"/>
                <a:cs typeface="微软雅黑"/>
              </a:rPr>
              <a:t>每台一验示意图</a:t>
            </a:r>
            <a:endParaRPr sz="1350">
              <a:latin typeface="微软雅黑"/>
              <a:cs typeface="微软雅黑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461504" y="2913888"/>
            <a:ext cx="1359407" cy="18227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12408" y="4805171"/>
            <a:ext cx="2298700" cy="299085"/>
          </a:xfrm>
          <a:custGeom>
            <a:avLst/>
            <a:gdLst/>
            <a:ahLst/>
            <a:cxnLst/>
            <a:rect l="l" t="t" r="r" b="b"/>
            <a:pathLst>
              <a:path w="2298700" h="299085">
                <a:moveTo>
                  <a:pt x="0" y="298703"/>
                </a:moveTo>
                <a:lnTo>
                  <a:pt x="2298191" y="298703"/>
                </a:lnTo>
                <a:lnTo>
                  <a:pt x="2298191" y="0"/>
                </a:lnTo>
                <a:lnTo>
                  <a:pt x="0" y="0"/>
                </a:lnTo>
                <a:lnTo>
                  <a:pt x="0" y="298703"/>
                </a:lnTo>
                <a:close/>
              </a:path>
            </a:pathLst>
          </a:custGeom>
          <a:ln w="9144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503923" y="4832096"/>
            <a:ext cx="242252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5" dirty="0">
                <a:latin typeface="微软雅黑"/>
                <a:cs typeface="微软雅黑"/>
              </a:rPr>
              <a:t>限速式、防倾</a:t>
            </a:r>
            <a:r>
              <a:rPr sz="1350" b="1" spc="-160" dirty="0">
                <a:latin typeface="微软雅黑"/>
                <a:cs typeface="微软雅黑"/>
              </a:rPr>
              <a:t>斜</a:t>
            </a:r>
            <a:r>
              <a:rPr sz="1350" spc="-1132" baseline="-6172" dirty="0">
                <a:solidFill>
                  <a:srgbClr val="585858"/>
                </a:solidFill>
                <a:latin typeface="微软雅黑"/>
                <a:cs typeface="微软雅黑"/>
              </a:rPr>
              <a:t>内</a:t>
            </a:r>
            <a:r>
              <a:rPr sz="1350" b="1" spc="-600" dirty="0">
                <a:latin typeface="微软雅黑"/>
                <a:cs typeface="微软雅黑"/>
              </a:rPr>
              <a:t>式</a:t>
            </a:r>
            <a:r>
              <a:rPr sz="1350" spc="-450" baseline="-6172" dirty="0">
                <a:solidFill>
                  <a:srgbClr val="585858"/>
                </a:solidFill>
                <a:latin typeface="微软雅黑"/>
                <a:cs typeface="微软雅黑"/>
              </a:rPr>
              <a:t>部</a:t>
            </a:r>
            <a:r>
              <a:rPr sz="1350" b="1" spc="-1060" dirty="0">
                <a:latin typeface="微软雅黑"/>
                <a:cs typeface="微软雅黑"/>
              </a:rPr>
              <a:t>示</a:t>
            </a:r>
            <a:r>
              <a:rPr sz="1350" baseline="-6172" dirty="0">
                <a:solidFill>
                  <a:srgbClr val="585858"/>
                </a:solidFill>
                <a:latin typeface="微软雅黑"/>
                <a:cs typeface="微软雅黑"/>
              </a:rPr>
              <a:t>资</a:t>
            </a:r>
            <a:r>
              <a:rPr sz="1350" spc="-1132" baseline="-6172" dirty="0">
                <a:solidFill>
                  <a:srgbClr val="585858"/>
                </a:solidFill>
                <a:latin typeface="微软雅黑"/>
                <a:cs typeface="微软雅黑"/>
              </a:rPr>
              <a:t>料</a:t>
            </a:r>
            <a:r>
              <a:rPr sz="1350" b="1" spc="-340" dirty="0">
                <a:latin typeface="微软雅黑"/>
                <a:cs typeface="微软雅黑"/>
              </a:rPr>
              <a:t>意</a:t>
            </a:r>
            <a:r>
              <a:rPr sz="1350" baseline="-6172" dirty="0">
                <a:solidFill>
                  <a:srgbClr val="585858"/>
                </a:solidFill>
                <a:latin typeface="微软雅黑"/>
                <a:cs typeface="微软雅黑"/>
              </a:rPr>
              <a:t>|</a:t>
            </a:r>
            <a:r>
              <a:rPr sz="1350" spc="-277" baseline="-6172" dirty="0">
                <a:solidFill>
                  <a:srgbClr val="585858"/>
                </a:solidFill>
                <a:latin typeface="微软雅黑"/>
                <a:cs typeface="微软雅黑"/>
              </a:rPr>
              <a:t> </a:t>
            </a:r>
            <a:r>
              <a:rPr sz="1350" b="1" spc="-1190" dirty="0">
                <a:latin typeface="微软雅黑"/>
                <a:cs typeface="微软雅黑"/>
              </a:rPr>
              <a:t>图</a:t>
            </a:r>
            <a:r>
              <a:rPr sz="1350" baseline="-6172" dirty="0">
                <a:solidFill>
                  <a:srgbClr val="585858"/>
                </a:solidFill>
                <a:latin typeface="微软雅黑"/>
                <a:cs typeface="微软雅黑"/>
              </a:rPr>
              <a:t>注意保密</a:t>
            </a:r>
            <a:r>
              <a:rPr sz="1350" spc="277" baseline="-6172" dirty="0">
                <a:solidFill>
                  <a:srgbClr val="585858"/>
                </a:solidFill>
                <a:latin typeface="微软雅黑"/>
                <a:cs typeface="微软雅黑"/>
              </a:rPr>
              <a:t> </a:t>
            </a:r>
            <a:r>
              <a:rPr sz="1350" baseline="-6172" dirty="0">
                <a:solidFill>
                  <a:srgbClr val="585858"/>
                </a:solidFill>
                <a:latin typeface="微软雅黑"/>
                <a:cs typeface="微软雅黑"/>
              </a:rPr>
              <a:t>28</a:t>
            </a:r>
            <a:endParaRPr sz="1350" baseline="-6172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76" y="32003"/>
            <a:ext cx="1177290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2960" y="32003"/>
            <a:ext cx="1177290" cy="78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1056" y="121157"/>
            <a:ext cx="1446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个人防护</a:t>
            </a:r>
          </a:p>
        </p:txBody>
      </p:sp>
      <p:sp>
        <p:nvSpPr>
          <p:cNvPr id="5" name="object 5"/>
          <p:cNvSpPr/>
          <p:nvPr/>
        </p:nvSpPr>
        <p:spPr>
          <a:xfrm>
            <a:off x="5076444" y="1203959"/>
            <a:ext cx="3674364" cy="1943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4944" y="1208532"/>
            <a:ext cx="4250690" cy="3415665"/>
          </a:xfrm>
          <a:custGeom>
            <a:avLst/>
            <a:gdLst/>
            <a:ahLst/>
            <a:cxnLst/>
            <a:rect l="l" t="t" r="r" b="b"/>
            <a:pathLst>
              <a:path w="4250690" h="3415665">
                <a:moveTo>
                  <a:pt x="0" y="3415284"/>
                </a:moveTo>
                <a:lnTo>
                  <a:pt x="4250435" y="3415284"/>
                </a:lnTo>
                <a:lnTo>
                  <a:pt x="4250435" y="0"/>
                </a:lnTo>
                <a:lnTo>
                  <a:pt x="0" y="0"/>
                </a:lnTo>
                <a:lnTo>
                  <a:pt x="0" y="3415284"/>
                </a:lnTo>
                <a:close/>
              </a:path>
            </a:pathLst>
          </a:custGeom>
          <a:ln w="9144">
            <a:solidFill>
              <a:srgbClr val="006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3074" y="1378711"/>
            <a:ext cx="4147820" cy="27019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5" dirty="0">
                <a:latin typeface="微软雅黑"/>
                <a:cs typeface="微软雅黑"/>
              </a:rPr>
              <a:t>①</a:t>
            </a:r>
            <a:r>
              <a:rPr sz="1350" b="1" spc="-5" dirty="0">
                <a:latin typeface="微软雅黑"/>
                <a:cs typeface="微软雅黑"/>
              </a:rPr>
              <a:t>安</a:t>
            </a:r>
            <a:r>
              <a:rPr sz="1350" b="1" spc="5" dirty="0">
                <a:latin typeface="微软雅黑"/>
                <a:cs typeface="微软雅黑"/>
              </a:rPr>
              <a:t>全</a:t>
            </a:r>
            <a:r>
              <a:rPr sz="1350" b="1" spc="-5" dirty="0">
                <a:latin typeface="微软雅黑"/>
                <a:cs typeface="微软雅黑"/>
              </a:rPr>
              <a:t>帽</a:t>
            </a:r>
            <a:r>
              <a:rPr sz="1350" b="1" spc="5" dirty="0">
                <a:latin typeface="微软雅黑"/>
                <a:cs typeface="微软雅黑"/>
              </a:rPr>
              <a:t>右</a:t>
            </a:r>
            <a:r>
              <a:rPr sz="1350" b="1" spc="-5" dirty="0">
                <a:latin typeface="微软雅黑"/>
                <a:cs typeface="微软雅黑"/>
              </a:rPr>
              <a:t>侧</a:t>
            </a:r>
            <a:r>
              <a:rPr sz="1350" b="1" spc="5" dirty="0">
                <a:latin typeface="微软雅黑"/>
                <a:cs typeface="微软雅黑"/>
              </a:rPr>
              <a:t>粘</a:t>
            </a:r>
            <a:r>
              <a:rPr sz="1350" b="1" spc="-5" dirty="0">
                <a:latin typeface="微软雅黑"/>
                <a:cs typeface="微软雅黑"/>
              </a:rPr>
              <a:t>贴含</a:t>
            </a:r>
            <a:r>
              <a:rPr sz="1350" b="1" spc="5" dirty="0">
                <a:latin typeface="微软雅黑"/>
                <a:cs typeface="微软雅黑"/>
              </a:rPr>
              <a:t>有</a:t>
            </a:r>
            <a:r>
              <a:rPr sz="1350" b="1" spc="-5" dirty="0">
                <a:latin typeface="微软雅黑"/>
                <a:cs typeface="微软雅黑"/>
              </a:rPr>
              <a:t>工</a:t>
            </a:r>
            <a:r>
              <a:rPr sz="1350" b="1" spc="5" dirty="0">
                <a:latin typeface="微软雅黑"/>
                <a:cs typeface="微软雅黑"/>
              </a:rPr>
              <a:t>人</a:t>
            </a:r>
            <a:r>
              <a:rPr sz="1350" b="1" spc="-5" dirty="0">
                <a:latin typeface="微软雅黑"/>
                <a:cs typeface="微软雅黑"/>
              </a:rPr>
              <a:t>姓</a:t>
            </a:r>
            <a:r>
              <a:rPr sz="1350" b="1" spc="5" dirty="0">
                <a:latin typeface="微软雅黑"/>
                <a:cs typeface="微软雅黑"/>
              </a:rPr>
              <a:t>名</a:t>
            </a:r>
            <a:r>
              <a:rPr sz="1350" b="1" spc="-5" dirty="0">
                <a:latin typeface="微软雅黑"/>
                <a:cs typeface="微软雅黑"/>
              </a:rPr>
              <a:t>、</a:t>
            </a:r>
            <a:r>
              <a:rPr sz="1350" b="1" spc="5" dirty="0">
                <a:latin typeface="微软雅黑"/>
                <a:cs typeface="微软雅黑"/>
              </a:rPr>
              <a:t>职</a:t>
            </a:r>
            <a:r>
              <a:rPr sz="1350" b="1" spc="-5" dirty="0">
                <a:latin typeface="微软雅黑"/>
                <a:cs typeface="微软雅黑"/>
              </a:rPr>
              <a:t>责、</a:t>
            </a:r>
            <a:r>
              <a:rPr sz="1350" b="1" spc="5" dirty="0">
                <a:latin typeface="微软雅黑"/>
                <a:cs typeface="微软雅黑"/>
              </a:rPr>
              <a:t>工</a:t>
            </a:r>
            <a:r>
              <a:rPr sz="1350" b="1" spc="-5" dirty="0">
                <a:latin typeface="微软雅黑"/>
                <a:cs typeface="微软雅黑"/>
              </a:rPr>
              <a:t>种</a:t>
            </a:r>
            <a:r>
              <a:rPr sz="1350" b="1" spc="5" dirty="0">
                <a:latin typeface="微软雅黑"/>
                <a:cs typeface="微软雅黑"/>
              </a:rPr>
              <a:t>、</a:t>
            </a:r>
            <a:r>
              <a:rPr sz="1350" b="1" spc="-5" dirty="0">
                <a:latin typeface="微软雅黑"/>
                <a:cs typeface="微软雅黑"/>
              </a:rPr>
              <a:t>血</a:t>
            </a:r>
            <a:r>
              <a:rPr sz="1350" b="1" spc="5" dirty="0">
                <a:latin typeface="微软雅黑"/>
                <a:cs typeface="微软雅黑"/>
              </a:rPr>
              <a:t>型、</a:t>
            </a:r>
            <a:endParaRPr sz="135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imes New Roman"/>
              <a:cs typeface="Times New Roman"/>
            </a:endParaRPr>
          </a:p>
          <a:p>
            <a:pPr marL="227329">
              <a:lnSpc>
                <a:spcPct val="100000"/>
              </a:lnSpc>
            </a:pPr>
            <a:r>
              <a:rPr sz="1350" b="1" dirty="0">
                <a:latin typeface="微软雅黑"/>
                <a:cs typeface="微软雅黑"/>
              </a:rPr>
              <a:t>电话的</a:t>
            </a:r>
            <a:r>
              <a:rPr sz="1350" b="1" dirty="0">
                <a:solidFill>
                  <a:srgbClr val="C00000"/>
                </a:solidFill>
                <a:latin typeface="微软雅黑"/>
                <a:cs typeface="微软雅黑"/>
              </a:rPr>
              <a:t>帽贴</a:t>
            </a:r>
            <a:endParaRPr sz="1350">
              <a:latin typeface="微软雅黑"/>
              <a:cs typeface="微软雅黑"/>
            </a:endParaRPr>
          </a:p>
          <a:p>
            <a:pPr marL="227329" marR="133985" indent="-215265" algn="just">
              <a:lnSpc>
                <a:spcPct val="200100"/>
              </a:lnSpc>
            </a:pPr>
            <a:r>
              <a:rPr sz="1350" b="1" spc="5" dirty="0">
                <a:latin typeface="微软雅黑"/>
                <a:cs typeface="微软雅黑"/>
              </a:rPr>
              <a:t>②安全帽进场</a:t>
            </a:r>
            <a:r>
              <a:rPr sz="1350" b="1" spc="-10" dirty="0">
                <a:latin typeface="微软雅黑"/>
                <a:cs typeface="微软雅黑"/>
              </a:rPr>
              <a:t>应</a:t>
            </a:r>
            <a:r>
              <a:rPr sz="1350" b="1" spc="5" dirty="0">
                <a:latin typeface="微软雅黑"/>
                <a:cs typeface="微软雅黑"/>
              </a:rPr>
              <a:t>组</a:t>
            </a:r>
            <a:r>
              <a:rPr sz="1350" b="1" spc="-10" dirty="0">
                <a:latin typeface="微软雅黑"/>
                <a:cs typeface="微软雅黑"/>
              </a:rPr>
              <a:t>织</a:t>
            </a:r>
            <a:r>
              <a:rPr sz="1350" b="1" spc="5" dirty="0">
                <a:latin typeface="微软雅黑"/>
                <a:cs typeface="微软雅黑"/>
              </a:rPr>
              <a:t>验收</a:t>
            </a:r>
            <a:r>
              <a:rPr sz="1350" b="1" spc="-10" dirty="0">
                <a:latin typeface="微软雅黑"/>
                <a:cs typeface="微软雅黑"/>
              </a:rPr>
              <a:t>，</a:t>
            </a:r>
            <a:r>
              <a:rPr sz="1350" b="1" spc="5" dirty="0">
                <a:latin typeface="微软雅黑"/>
                <a:cs typeface="微软雅黑"/>
              </a:rPr>
              <a:t>验</a:t>
            </a:r>
            <a:r>
              <a:rPr sz="1350" b="1" spc="-10" dirty="0">
                <a:latin typeface="微软雅黑"/>
                <a:cs typeface="微软雅黑"/>
              </a:rPr>
              <a:t>收</a:t>
            </a:r>
            <a:r>
              <a:rPr sz="1350" b="1" spc="5" dirty="0">
                <a:latin typeface="微软雅黑"/>
                <a:cs typeface="微软雅黑"/>
              </a:rPr>
              <a:t>依</a:t>
            </a:r>
            <a:r>
              <a:rPr sz="1350" b="1" spc="-10" dirty="0">
                <a:latin typeface="微软雅黑"/>
                <a:cs typeface="微软雅黑"/>
              </a:rPr>
              <a:t>据</a:t>
            </a:r>
            <a:r>
              <a:rPr sz="1350" b="1" spc="5" dirty="0">
                <a:latin typeface="微软雅黑"/>
                <a:cs typeface="微软雅黑"/>
              </a:rPr>
              <a:t>安</a:t>
            </a:r>
            <a:r>
              <a:rPr sz="1350" b="1" spc="-10" dirty="0">
                <a:latin typeface="微软雅黑"/>
                <a:cs typeface="微软雅黑"/>
              </a:rPr>
              <a:t>全</a:t>
            </a:r>
            <a:r>
              <a:rPr sz="1350" b="1" spc="5" dirty="0">
                <a:latin typeface="微软雅黑"/>
                <a:cs typeface="微软雅黑"/>
              </a:rPr>
              <a:t>帽</a:t>
            </a:r>
            <a:r>
              <a:rPr sz="1350" b="1" spc="-10" dirty="0">
                <a:latin typeface="微软雅黑"/>
                <a:cs typeface="微软雅黑"/>
              </a:rPr>
              <a:t>G</a:t>
            </a:r>
            <a:r>
              <a:rPr sz="1350" b="1" dirty="0">
                <a:latin typeface="微软雅黑"/>
                <a:cs typeface="微软雅黑"/>
              </a:rPr>
              <a:t>B28</a:t>
            </a:r>
            <a:r>
              <a:rPr sz="1350" b="1" spc="-5" dirty="0">
                <a:latin typeface="微软雅黑"/>
                <a:cs typeface="微软雅黑"/>
              </a:rPr>
              <a:t>1</a:t>
            </a:r>
            <a:r>
              <a:rPr sz="1350" b="1" dirty="0">
                <a:latin typeface="微软雅黑"/>
                <a:cs typeface="微软雅黑"/>
              </a:rPr>
              <a:t>1, 安全帽上永久</a:t>
            </a:r>
            <a:r>
              <a:rPr sz="1350" b="1" spc="-10" dirty="0">
                <a:latin typeface="微软雅黑"/>
                <a:cs typeface="微软雅黑"/>
              </a:rPr>
              <a:t>标</a:t>
            </a:r>
            <a:r>
              <a:rPr sz="1350" b="1" spc="5" dirty="0">
                <a:latin typeface="微软雅黑"/>
                <a:cs typeface="微软雅黑"/>
              </a:rPr>
              <a:t>识</a:t>
            </a:r>
            <a:r>
              <a:rPr sz="1350" b="1" spc="-10" dirty="0">
                <a:latin typeface="微软雅黑"/>
                <a:cs typeface="微软雅黑"/>
              </a:rPr>
              <a:t>包</a:t>
            </a:r>
            <a:r>
              <a:rPr sz="1350" b="1" spc="5" dirty="0">
                <a:latin typeface="微软雅黑"/>
                <a:cs typeface="微软雅黑"/>
              </a:rPr>
              <a:t>括：</a:t>
            </a:r>
            <a:r>
              <a:rPr sz="1350" b="1" spc="-10" dirty="0">
                <a:latin typeface="微软雅黑"/>
                <a:cs typeface="微软雅黑"/>
              </a:rPr>
              <a:t>本</a:t>
            </a:r>
            <a:r>
              <a:rPr sz="1350" b="1" spc="5" dirty="0">
                <a:latin typeface="微软雅黑"/>
                <a:cs typeface="微软雅黑"/>
              </a:rPr>
              <a:t>标</a:t>
            </a:r>
            <a:r>
              <a:rPr sz="1350" b="1" spc="-10" dirty="0">
                <a:latin typeface="微软雅黑"/>
                <a:cs typeface="微软雅黑"/>
              </a:rPr>
              <a:t>准</a:t>
            </a:r>
            <a:r>
              <a:rPr sz="1350" b="1" spc="5" dirty="0">
                <a:latin typeface="微软雅黑"/>
                <a:cs typeface="微软雅黑"/>
              </a:rPr>
              <a:t>编</a:t>
            </a:r>
            <a:r>
              <a:rPr sz="1350" b="1" spc="-10" dirty="0">
                <a:latin typeface="微软雅黑"/>
                <a:cs typeface="微软雅黑"/>
              </a:rPr>
              <a:t>号</a:t>
            </a:r>
            <a:r>
              <a:rPr sz="1350" b="1" spc="5" dirty="0">
                <a:latin typeface="微软雅黑"/>
                <a:cs typeface="微软雅黑"/>
              </a:rPr>
              <a:t>、</a:t>
            </a:r>
            <a:r>
              <a:rPr sz="1350" b="1" spc="-10" dirty="0">
                <a:latin typeface="微软雅黑"/>
                <a:cs typeface="微软雅黑"/>
              </a:rPr>
              <a:t>制</a:t>
            </a:r>
            <a:r>
              <a:rPr sz="1350" b="1" spc="5" dirty="0">
                <a:latin typeface="微软雅黑"/>
                <a:cs typeface="微软雅黑"/>
              </a:rPr>
              <a:t>造</a:t>
            </a:r>
            <a:r>
              <a:rPr sz="1350" b="1" spc="-10" dirty="0">
                <a:latin typeface="微软雅黑"/>
                <a:cs typeface="微软雅黑"/>
              </a:rPr>
              <a:t>厂</a:t>
            </a:r>
            <a:r>
              <a:rPr sz="1350" b="1" dirty="0">
                <a:latin typeface="微软雅黑"/>
                <a:cs typeface="微软雅黑"/>
              </a:rPr>
              <a:t>名、 </a:t>
            </a:r>
            <a:r>
              <a:rPr sz="1350" b="1" spc="5" dirty="0">
                <a:latin typeface="微软雅黑"/>
                <a:cs typeface="微软雅黑"/>
              </a:rPr>
              <a:t>生产曰期、产</a:t>
            </a:r>
            <a:r>
              <a:rPr sz="1350" b="1" spc="-10" dirty="0">
                <a:latin typeface="微软雅黑"/>
                <a:cs typeface="微软雅黑"/>
              </a:rPr>
              <a:t>品</a:t>
            </a:r>
            <a:r>
              <a:rPr sz="1350" b="1" spc="5" dirty="0">
                <a:latin typeface="微软雅黑"/>
                <a:cs typeface="微软雅黑"/>
              </a:rPr>
              <a:t>名</a:t>
            </a:r>
            <a:r>
              <a:rPr sz="1350" b="1" spc="-10" dirty="0">
                <a:latin typeface="微软雅黑"/>
                <a:cs typeface="微软雅黑"/>
              </a:rPr>
              <a:t>称</a:t>
            </a:r>
            <a:r>
              <a:rPr sz="1350" b="1" spc="5" dirty="0">
                <a:latin typeface="微软雅黑"/>
                <a:cs typeface="微软雅黑"/>
              </a:rPr>
              <a:t>、产</a:t>
            </a:r>
            <a:r>
              <a:rPr sz="1350" b="1" spc="-10" dirty="0">
                <a:latin typeface="微软雅黑"/>
                <a:cs typeface="微软雅黑"/>
              </a:rPr>
              <a:t>品</a:t>
            </a:r>
            <a:r>
              <a:rPr sz="1350" b="1" spc="5" dirty="0">
                <a:latin typeface="微软雅黑"/>
                <a:cs typeface="微软雅黑"/>
              </a:rPr>
              <a:t>的</a:t>
            </a:r>
            <a:r>
              <a:rPr sz="1350" b="1" spc="-10" dirty="0">
                <a:latin typeface="微软雅黑"/>
                <a:cs typeface="微软雅黑"/>
              </a:rPr>
              <a:t>特</a:t>
            </a:r>
            <a:r>
              <a:rPr sz="1350" b="1" spc="5" dirty="0">
                <a:latin typeface="微软雅黑"/>
                <a:cs typeface="微软雅黑"/>
              </a:rPr>
              <a:t>殊</a:t>
            </a:r>
            <a:r>
              <a:rPr sz="1350" b="1" spc="-10" dirty="0">
                <a:latin typeface="微软雅黑"/>
                <a:cs typeface="微软雅黑"/>
              </a:rPr>
              <a:t>技</a:t>
            </a:r>
            <a:r>
              <a:rPr sz="1350" b="1" spc="5" dirty="0">
                <a:latin typeface="微软雅黑"/>
                <a:cs typeface="微软雅黑"/>
              </a:rPr>
              <a:t>术</a:t>
            </a:r>
            <a:r>
              <a:rPr sz="1350" b="1" spc="-10" dirty="0">
                <a:latin typeface="微软雅黑"/>
                <a:cs typeface="微软雅黑"/>
              </a:rPr>
              <a:t>性</a:t>
            </a:r>
            <a:r>
              <a:rPr sz="1350" b="1" spc="5" dirty="0">
                <a:latin typeface="微软雅黑"/>
                <a:cs typeface="微软雅黑"/>
              </a:rPr>
              <a:t>能</a:t>
            </a:r>
            <a:r>
              <a:rPr sz="1350" b="1" spc="-10" dirty="0">
                <a:latin typeface="微软雅黑"/>
                <a:cs typeface="微软雅黑"/>
              </a:rPr>
              <a:t>等</a:t>
            </a:r>
            <a:r>
              <a:rPr sz="1350" b="1" spc="5" dirty="0">
                <a:latin typeface="微软雅黑"/>
                <a:cs typeface="微软雅黑"/>
              </a:rPr>
              <a:t>；</a:t>
            </a:r>
            <a:endParaRPr sz="135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50" b="1" spc="5" dirty="0">
                <a:latin typeface="微软雅黑"/>
                <a:cs typeface="微软雅黑"/>
              </a:rPr>
              <a:t>③具备“三证</a:t>
            </a:r>
            <a:r>
              <a:rPr sz="1350" b="1" spc="-5" dirty="0">
                <a:latin typeface="微软雅黑"/>
                <a:cs typeface="微软雅黑"/>
              </a:rPr>
              <a:t>一</a:t>
            </a:r>
            <a:r>
              <a:rPr sz="1350" b="1" spc="5" dirty="0">
                <a:latin typeface="微软雅黑"/>
                <a:cs typeface="微软雅黑"/>
              </a:rPr>
              <a:t>标</a:t>
            </a:r>
            <a:r>
              <a:rPr sz="1350" b="1" spc="-20" dirty="0">
                <a:latin typeface="微软雅黑"/>
                <a:cs typeface="微软雅黑"/>
              </a:rPr>
              <a:t>”</a:t>
            </a:r>
            <a:r>
              <a:rPr sz="1350" b="1" spc="5" dirty="0">
                <a:solidFill>
                  <a:srgbClr val="C00000"/>
                </a:solidFill>
                <a:latin typeface="微软雅黑"/>
                <a:cs typeface="微软雅黑"/>
              </a:rPr>
              <a:t>全国</a:t>
            </a:r>
            <a:r>
              <a:rPr sz="1350" b="1" spc="-10" dirty="0">
                <a:solidFill>
                  <a:srgbClr val="C00000"/>
                </a:solidFill>
                <a:latin typeface="微软雅黑"/>
                <a:cs typeface="微软雅黑"/>
              </a:rPr>
              <a:t>工</a:t>
            </a:r>
            <a:r>
              <a:rPr sz="1350" b="1" spc="5" dirty="0">
                <a:solidFill>
                  <a:srgbClr val="C00000"/>
                </a:solidFill>
                <a:latin typeface="微软雅黑"/>
                <a:cs typeface="微软雅黑"/>
              </a:rPr>
              <a:t>业</a:t>
            </a:r>
            <a:r>
              <a:rPr sz="1350" b="1" spc="-10" dirty="0">
                <a:solidFill>
                  <a:srgbClr val="C00000"/>
                </a:solidFill>
                <a:latin typeface="微软雅黑"/>
                <a:cs typeface="微软雅黑"/>
              </a:rPr>
              <a:t>生</a:t>
            </a:r>
            <a:r>
              <a:rPr sz="1350" b="1" spc="5" dirty="0">
                <a:solidFill>
                  <a:srgbClr val="C00000"/>
                </a:solidFill>
                <a:latin typeface="微软雅黑"/>
                <a:cs typeface="微软雅黑"/>
              </a:rPr>
              <a:t>产</a:t>
            </a:r>
            <a:r>
              <a:rPr sz="1350" b="1" spc="-10" dirty="0">
                <a:solidFill>
                  <a:srgbClr val="C00000"/>
                </a:solidFill>
                <a:latin typeface="微软雅黑"/>
                <a:cs typeface="微软雅黑"/>
              </a:rPr>
              <a:t>许</a:t>
            </a:r>
            <a:r>
              <a:rPr sz="1350" b="1" spc="5" dirty="0">
                <a:solidFill>
                  <a:srgbClr val="C00000"/>
                </a:solidFill>
                <a:latin typeface="微软雅黑"/>
                <a:cs typeface="微软雅黑"/>
              </a:rPr>
              <a:t>可</a:t>
            </a:r>
            <a:r>
              <a:rPr sz="1350" b="1" spc="-10" dirty="0">
                <a:solidFill>
                  <a:srgbClr val="C00000"/>
                </a:solidFill>
                <a:latin typeface="微软雅黑"/>
                <a:cs typeface="微软雅黑"/>
              </a:rPr>
              <a:t>证</a:t>
            </a:r>
            <a:r>
              <a:rPr sz="1350" b="1" spc="5" dirty="0">
                <a:solidFill>
                  <a:srgbClr val="C00000"/>
                </a:solidFill>
                <a:latin typeface="微软雅黑"/>
                <a:cs typeface="微软雅黑"/>
              </a:rPr>
              <a:t>、</a:t>
            </a:r>
            <a:r>
              <a:rPr sz="1350" b="1" spc="-10" dirty="0">
                <a:solidFill>
                  <a:srgbClr val="C00000"/>
                </a:solidFill>
                <a:latin typeface="微软雅黑"/>
                <a:cs typeface="微软雅黑"/>
              </a:rPr>
              <a:t>产</a:t>
            </a:r>
            <a:r>
              <a:rPr sz="1350" b="1" spc="5" dirty="0">
                <a:solidFill>
                  <a:srgbClr val="C00000"/>
                </a:solidFill>
                <a:latin typeface="微软雅黑"/>
                <a:cs typeface="微软雅黑"/>
              </a:rPr>
              <a:t>品</a:t>
            </a:r>
            <a:r>
              <a:rPr sz="1350" b="1" spc="-10" dirty="0">
                <a:solidFill>
                  <a:srgbClr val="C00000"/>
                </a:solidFill>
                <a:latin typeface="微软雅黑"/>
                <a:cs typeface="微软雅黑"/>
              </a:rPr>
              <a:t>合</a:t>
            </a:r>
            <a:r>
              <a:rPr sz="1350" b="1" spc="5" dirty="0">
                <a:solidFill>
                  <a:srgbClr val="C00000"/>
                </a:solidFill>
                <a:latin typeface="微软雅黑"/>
                <a:cs typeface="微软雅黑"/>
              </a:rPr>
              <a:t>格</a:t>
            </a:r>
            <a:endParaRPr sz="135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imes New Roman"/>
              <a:cs typeface="Times New Roman"/>
            </a:endParaRPr>
          </a:p>
          <a:p>
            <a:pPr marL="227329">
              <a:lnSpc>
                <a:spcPct val="100000"/>
              </a:lnSpc>
            </a:pPr>
            <a:r>
              <a:rPr sz="1350" b="1" spc="5" dirty="0">
                <a:solidFill>
                  <a:srgbClr val="C00000"/>
                </a:solidFill>
                <a:latin typeface="微软雅黑"/>
                <a:cs typeface="微软雅黑"/>
              </a:rPr>
              <a:t>证</a:t>
            </a:r>
            <a:r>
              <a:rPr sz="1350" b="1" spc="-5" dirty="0">
                <a:solidFill>
                  <a:srgbClr val="C00000"/>
                </a:solidFill>
                <a:latin typeface="微软雅黑"/>
                <a:cs typeface="微软雅黑"/>
              </a:rPr>
              <a:t>、</a:t>
            </a:r>
            <a:r>
              <a:rPr sz="1350" b="1" spc="5" dirty="0">
                <a:solidFill>
                  <a:srgbClr val="C00000"/>
                </a:solidFill>
                <a:latin typeface="微软雅黑"/>
                <a:cs typeface="微软雅黑"/>
              </a:rPr>
              <a:t>特</a:t>
            </a:r>
            <a:r>
              <a:rPr sz="1350" b="1" spc="-5" dirty="0">
                <a:solidFill>
                  <a:srgbClr val="C00000"/>
                </a:solidFill>
                <a:latin typeface="微软雅黑"/>
                <a:cs typeface="微软雅黑"/>
              </a:rPr>
              <a:t>种</a:t>
            </a:r>
            <a:r>
              <a:rPr sz="1350" b="1" spc="5" dirty="0">
                <a:solidFill>
                  <a:srgbClr val="C00000"/>
                </a:solidFill>
                <a:latin typeface="微软雅黑"/>
                <a:cs typeface="微软雅黑"/>
              </a:rPr>
              <a:t>劳</a:t>
            </a:r>
            <a:r>
              <a:rPr sz="1350" b="1" spc="-5" dirty="0">
                <a:solidFill>
                  <a:srgbClr val="C00000"/>
                </a:solidFill>
                <a:latin typeface="微软雅黑"/>
                <a:cs typeface="微软雅黑"/>
              </a:rPr>
              <a:t>动</a:t>
            </a:r>
            <a:r>
              <a:rPr sz="1350" b="1" spc="-10" dirty="0">
                <a:solidFill>
                  <a:srgbClr val="C00000"/>
                </a:solidFill>
                <a:latin typeface="微软雅黑"/>
                <a:cs typeface="微软雅黑"/>
              </a:rPr>
              <a:t>防</a:t>
            </a:r>
            <a:r>
              <a:rPr sz="1350" b="1" spc="5" dirty="0">
                <a:solidFill>
                  <a:srgbClr val="C00000"/>
                </a:solidFill>
                <a:latin typeface="微软雅黑"/>
                <a:cs typeface="微软雅黑"/>
              </a:rPr>
              <a:t>护</a:t>
            </a:r>
            <a:r>
              <a:rPr sz="1350" b="1" spc="-15" dirty="0">
                <a:solidFill>
                  <a:srgbClr val="C00000"/>
                </a:solidFill>
                <a:latin typeface="微软雅黑"/>
                <a:cs typeface="微软雅黑"/>
              </a:rPr>
              <a:t>用</a:t>
            </a:r>
            <a:r>
              <a:rPr sz="1350" b="1" spc="5" dirty="0">
                <a:solidFill>
                  <a:srgbClr val="C00000"/>
                </a:solidFill>
                <a:latin typeface="微软雅黑"/>
                <a:cs typeface="微软雅黑"/>
              </a:rPr>
              <a:t>品</a:t>
            </a:r>
            <a:r>
              <a:rPr sz="1350" b="1" spc="-5" dirty="0">
                <a:solidFill>
                  <a:srgbClr val="C00000"/>
                </a:solidFill>
                <a:latin typeface="微软雅黑"/>
                <a:cs typeface="微软雅黑"/>
              </a:rPr>
              <a:t>安</a:t>
            </a:r>
            <a:r>
              <a:rPr sz="1350" b="1" spc="-10" dirty="0">
                <a:solidFill>
                  <a:srgbClr val="C00000"/>
                </a:solidFill>
                <a:latin typeface="微软雅黑"/>
                <a:cs typeface="微软雅黑"/>
              </a:rPr>
              <a:t>全</a:t>
            </a:r>
            <a:r>
              <a:rPr sz="1350" b="1" spc="5" dirty="0">
                <a:solidFill>
                  <a:srgbClr val="C00000"/>
                </a:solidFill>
                <a:latin typeface="微软雅黑"/>
                <a:cs typeface="微软雅黑"/>
              </a:rPr>
              <a:t>标</a:t>
            </a:r>
            <a:r>
              <a:rPr sz="1350" b="1" spc="-15" dirty="0">
                <a:solidFill>
                  <a:srgbClr val="C00000"/>
                </a:solidFill>
                <a:latin typeface="微软雅黑"/>
                <a:cs typeface="微软雅黑"/>
              </a:rPr>
              <a:t>识</a:t>
            </a:r>
            <a:r>
              <a:rPr sz="1350" b="1" spc="5" dirty="0">
                <a:solidFill>
                  <a:srgbClr val="C00000"/>
                </a:solidFill>
                <a:latin typeface="微软雅黑"/>
                <a:cs typeface="微软雅黑"/>
              </a:rPr>
              <a:t>证</a:t>
            </a:r>
            <a:r>
              <a:rPr sz="1350" b="1" spc="-15" dirty="0">
                <a:solidFill>
                  <a:srgbClr val="C00000"/>
                </a:solidFill>
                <a:latin typeface="微软雅黑"/>
                <a:cs typeface="微软雅黑"/>
              </a:rPr>
              <a:t>书</a:t>
            </a:r>
            <a:r>
              <a:rPr sz="1350" b="1" spc="5" dirty="0">
                <a:solidFill>
                  <a:srgbClr val="C00000"/>
                </a:solidFill>
                <a:latin typeface="微软雅黑"/>
                <a:cs typeface="微软雅黑"/>
              </a:rPr>
              <a:t>和</a:t>
            </a:r>
            <a:r>
              <a:rPr sz="1350" b="1" spc="-15" dirty="0">
                <a:solidFill>
                  <a:srgbClr val="C00000"/>
                </a:solidFill>
                <a:latin typeface="微软雅黑"/>
                <a:cs typeface="微软雅黑"/>
              </a:rPr>
              <a:t>安</a:t>
            </a:r>
            <a:r>
              <a:rPr sz="1350" b="1" spc="5" dirty="0">
                <a:solidFill>
                  <a:srgbClr val="C00000"/>
                </a:solidFill>
                <a:latin typeface="微软雅黑"/>
                <a:cs typeface="微软雅黑"/>
              </a:rPr>
              <a:t>全</a:t>
            </a:r>
            <a:r>
              <a:rPr sz="1350" b="1" spc="-15" dirty="0">
                <a:solidFill>
                  <a:srgbClr val="C00000"/>
                </a:solidFill>
                <a:latin typeface="微软雅黑"/>
                <a:cs typeface="微软雅黑"/>
              </a:rPr>
              <a:t>标</a:t>
            </a:r>
            <a:r>
              <a:rPr sz="1350" b="1" spc="5" dirty="0">
                <a:solidFill>
                  <a:srgbClr val="C00000"/>
                </a:solidFill>
                <a:latin typeface="微软雅黑"/>
                <a:cs typeface="微软雅黑"/>
              </a:rPr>
              <a:t>志</a:t>
            </a:r>
            <a:r>
              <a:rPr sz="1350" b="1" spc="5" dirty="0">
                <a:latin typeface="微软雅黑"/>
                <a:cs typeface="微软雅黑"/>
              </a:rPr>
              <a:t>。</a:t>
            </a:r>
            <a:endParaRPr sz="1350">
              <a:latin typeface="微软雅黑"/>
              <a:cs typeface="微软雅黑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3419" y="720851"/>
            <a:ext cx="927100" cy="367665"/>
          </a:xfrm>
          <a:prstGeom prst="rect">
            <a:avLst/>
          </a:prstGeom>
          <a:solidFill>
            <a:srgbClr val="F9C090"/>
          </a:solidFill>
        </p:spPr>
        <p:txBody>
          <a:bodyPr vert="horz" wrap="square" lIns="0" tIns="355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0"/>
              </a:spcBef>
            </a:pPr>
            <a:r>
              <a:rPr sz="1800" b="1" spc="-5" dirty="0">
                <a:solidFill>
                  <a:srgbClr val="943735"/>
                </a:solidFill>
                <a:latin typeface="微软雅黑"/>
                <a:cs typeface="微软雅黑"/>
              </a:rPr>
              <a:t>安全帽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76444" y="3220211"/>
            <a:ext cx="1728216" cy="14036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39711" y="3220211"/>
            <a:ext cx="1911096" cy="14036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内部资料</a:t>
            </a:r>
            <a:r>
              <a:rPr spc="-30" dirty="0"/>
              <a:t> </a:t>
            </a:r>
            <a:r>
              <a:rPr dirty="0"/>
              <a:t>|</a:t>
            </a:r>
            <a:r>
              <a:rPr spc="-25" dirty="0"/>
              <a:t> </a:t>
            </a:r>
            <a:r>
              <a:rPr dirty="0"/>
              <a:t>注意保密</a:t>
            </a:r>
            <a:r>
              <a:rPr spc="204" dirty="0"/>
              <a:t> </a:t>
            </a: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01660" y="4909782"/>
            <a:ext cx="1012190" cy="15113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r>
              <a:rPr sz="900" dirty="0">
                <a:solidFill>
                  <a:srgbClr val="585858"/>
                </a:solidFill>
                <a:latin typeface="微软雅黑"/>
                <a:cs typeface="微软雅黑"/>
              </a:rPr>
              <a:t>内部资料</a:t>
            </a:r>
            <a:r>
              <a:rPr sz="900" spc="-55" dirty="0">
                <a:solidFill>
                  <a:srgbClr val="585858"/>
                </a:solidFill>
                <a:latin typeface="微软雅黑"/>
                <a:cs typeface="微软雅黑"/>
              </a:rPr>
              <a:t> </a:t>
            </a:r>
            <a:r>
              <a:rPr sz="900" dirty="0">
                <a:solidFill>
                  <a:srgbClr val="585858"/>
                </a:solidFill>
                <a:latin typeface="微软雅黑"/>
                <a:cs typeface="微软雅黑"/>
              </a:rPr>
              <a:t>|</a:t>
            </a:r>
            <a:r>
              <a:rPr sz="900" spc="-55" dirty="0">
                <a:solidFill>
                  <a:srgbClr val="585858"/>
                </a:solidFill>
                <a:latin typeface="微软雅黑"/>
                <a:cs typeface="微软雅黑"/>
              </a:rPr>
              <a:t> </a:t>
            </a:r>
            <a:r>
              <a:rPr sz="900" dirty="0">
                <a:solidFill>
                  <a:srgbClr val="585858"/>
                </a:solidFill>
                <a:latin typeface="微软雅黑"/>
                <a:cs typeface="微软雅黑"/>
              </a:rPr>
              <a:t>注意保密</a:t>
            </a:r>
            <a:endParaRPr sz="900">
              <a:latin typeface="微软雅黑"/>
              <a:cs typeface="微软雅黑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6429" y="4903723"/>
            <a:ext cx="9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微软雅黑"/>
                <a:cs typeface="微软雅黑"/>
              </a:rPr>
              <a:t>3</a:t>
            </a:r>
            <a:endParaRPr sz="900">
              <a:latin typeface="微软雅黑"/>
              <a:cs typeface="微软雅黑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2776" y="32003"/>
            <a:ext cx="822197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7868" y="32003"/>
            <a:ext cx="1532382" cy="78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1056" y="121157"/>
            <a:ext cx="14471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无梁楼盖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8848" y="699516"/>
            <a:ext cx="2875915" cy="368935"/>
          </a:xfrm>
          <a:prstGeom prst="rect">
            <a:avLst/>
          </a:prstGeom>
          <a:solidFill>
            <a:srgbClr val="F9C090"/>
          </a:solidFill>
        </p:spPr>
        <p:txBody>
          <a:bodyPr vert="horz" wrap="square" lIns="0" tIns="3683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0"/>
              </a:spcBef>
            </a:pPr>
            <a:r>
              <a:rPr sz="1800" b="1" dirty="0">
                <a:solidFill>
                  <a:srgbClr val="943735"/>
                </a:solidFill>
                <a:latin typeface="微软雅黑"/>
                <a:cs typeface="微软雅黑"/>
              </a:rPr>
              <a:t>回填</a:t>
            </a:r>
            <a:r>
              <a:rPr sz="1800" b="1" spc="-5" dirty="0">
                <a:solidFill>
                  <a:srgbClr val="943735"/>
                </a:solidFill>
                <a:latin typeface="微软雅黑"/>
                <a:cs typeface="微软雅黑"/>
              </a:rPr>
              <a:t>土</a:t>
            </a:r>
            <a:r>
              <a:rPr sz="1800" b="1" dirty="0">
                <a:solidFill>
                  <a:srgbClr val="943735"/>
                </a:solidFill>
                <a:latin typeface="微软雅黑"/>
                <a:cs typeface="微软雅黑"/>
              </a:rPr>
              <a:t>施工</a:t>
            </a:r>
            <a:r>
              <a:rPr sz="1800" b="1" spc="-5" dirty="0">
                <a:solidFill>
                  <a:srgbClr val="943735"/>
                </a:solidFill>
                <a:latin typeface="微软雅黑"/>
                <a:cs typeface="微软雅黑"/>
              </a:rPr>
              <a:t>——</a:t>
            </a:r>
            <a:r>
              <a:rPr sz="1800" b="1" dirty="0">
                <a:solidFill>
                  <a:srgbClr val="943735"/>
                </a:solidFill>
                <a:latin typeface="微软雅黑"/>
                <a:cs typeface="微软雅黑"/>
              </a:rPr>
              <a:t>前期准备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4181" y="1299210"/>
            <a:ext cx="7983220" cy="883919"/>
          </a:xfrm>
          <a:custGeom>
            <a:avLst/>
            <a:gdLst/>
            <a:ahLst/>
            <a:cxnLst/>
            <a:rect l="l" t="t" r="r" b="b"/>
            <a:pathLst>
              <a:path w="7983220" h="883919">
                <a:moveTo>
                  <a:pt x="0" y="883919"/>
                </a:moveTo>
                <a:lnTo>
                  <a:pt x="7982711" y="883919"/>
                </a:lnTo>
                <a:lnTo>
                  <a:pt x="7982711" y="0"/>
                </a:lnTo>
                <a:lnTo>
                  <a:pt x="0" y="0"/>
                </a:lnTo>
                <a:lnTo>
                  <a:pt x="0" y="883919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4181" y="1299210"/>
            <a:ext cx="7983220" cy="883919"/>
          </a:xfrm>
          <a:custGeom>
            <a:avLst/>
            <a:gdLst/>
            <a:ahLst/>
            <a:cxnLst/>
            <a:rect l="l" t="t" r="r" b="b"/>
            <a:pathLst>
              <a:path w="7983220" h="883919">
                <a:moveTo>
                  <a:pt x="0" y="883919"/>
                </a:moveTo>
                <a:lnTo>
                  <a:pt x="7982711" y="883919"/>
                </a:lnTo>
                <a:lnTo>
                  <a:pt x="7982711" y="0"/>
                </a:lnTo>
                <a:lnTo>
                  <a:pt x="0" y="0"/>
                </a:lnTo>
                <a:lnTo>
                  <a:pt x="0" y="883919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93469" y="1137666"/>
            <a:ext cx="5588635" cy="325120"/>
          </a:xfrm>
          <a:custGeom>
            <a:avLst/>
            <a:gdLst/>
            <a:ahLst/>
            <a:cxnLst/>
            <a:rect l="l" t="t" r="r" b="b"/>
            <a:pathLst>
              <a:path w="5588634" h="325119">
                <a:moveTo>
                  <a:pt x="5534406" y="0"/>
                </a:moveTo>
                <a:lnTo>
                  <a:pt x="54102" y="0"/>
                </a:lnTo>
                <a:lnTo>
                  <a:pt x="33041" y="4256"/>
                </a:lnTo>
                <a:lnTo>
                  <a:pt x="15844" y="15859"/>
                </a:lnTo>
                <a:lnTo>
                  <a:pt x="4251" y="33057"/>
                </a:lnTo>
                <a:lnTo>
                  <a:pt x="0" y="54101"/>
                </a:lnTo>
                <a:lnTo>
                  <a:pt x="0" y="270510"/>
                </a:lnTo>
                <a:lnTo>
                  <a:pt x="4251" y="291554"/>
                </a:lnTo>
                <a:lnTo>
                  <a:pt x="15844" y="308752"/>
                </a:lnTo>
                <a:lnTo>
                  <a:pt x="33041" y="320355"/>
                </a:lnTo>
                <a:lnTo>
                  <a:pt x="54102" y="324612"/>
                </a:lnTo>
                <a:lnTo>
                  <a:pt x="5534406" y="324612"/>
                </a:lnTo>
                <a:lnTo>
                  <a:pt x="5555450" y="320355"/>
                </a:lnTo>
                <a:lnTo>
                  <a:pt x="5572648" y="308752"/>
                </a:lnTo>
                <a:lnTo>
                  <a:pt x="5584251" y="291554"/>
                </a:lnTo>
                <a:lnTo>
                  <a:pt x="5588508" y="270510"/>
                </a:lnTo>
                <a:lnTo>
                  <a:pt x="5588508" y="54101"/>
                </a:lnTo>
                <a:lnTo>
                  <a:pt x="5584251" y="33057"/>
                </a:lnTo>
                <a:lnTo>
                  <a:pt x="5572648" y="15859"/>
                </a:lnTo>
                <a:lnTo>
                  <a:pt x="5555450" y="4256"/>
                </a:lnTo>
                <a:lnTo>
                  <a:pt x="553440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93469" y="1137666"/>
            <a:ext cx="5588635" cy="325120"/>
          </a:xfrm>
          <a:custGeom>
            <a:avLst/>
            <a:gdLst/>
            <a:ahLst/>
            <a:cxnLst/>
            <a:rect l="l" t="t" r="r" b="b"/>
            <a:pathLst>
              <a:path w="5588634" h="325119">
                <a:moveTo>
                  <a:pt x="0" y="54101"/>
                </a:moveTo>
                <a:lnTo>
                  <a:pt x="4251" y="33057"/>
                </a:lnTo>
                <a:lnTo>
                  <a:pt x="15844" y="15859"/>
                </a:lnTo>
                <a:lnTo>
                  <a:pt x="33041" y="4256"/>
                </a:lnTo>
                <a:lnTo>
                  <a:pt x="54102" y="0"/>
                </a:lnTo>
                <a:lnTo>
                  <a:pt x="5534406" y="0"/>
                </a:lnTo>
                <a:lnTo>
                  <a:pt x="5555450" y="4256"/>
                </a:lnTo>
                <a:lnTo>
                  <a:pt x="5572648" y="15859"/>
                </a:lnTo>
                <a:lnTo>
                  <a:pt x="5584251" y="33057"/>
                </a:lnTo>
                <a:lnTo>
                  <a:pt x="5588508" y="54101"/>
                </a:lnTo>
                <a:lnTo>
                  <a:pt x="5588508" y="270510"/>
                </a:lnTo>
                <a:lnTo>
                  <a:pt x="5584251" y="291554"/>
                </a:lnTo>
                <a:lnTo>
                  <a:pt x="5572648" y="308752"/>
                </a:lnTo>
                <a:lnTo>
                  <a:pt x="5555450" y="320355"/>
                </a:lnTo>
                <a:lnTo>
                  <a:pt x="5534406" y="324612"/>
                </a:lnTo>
                <a:lnTo>
                  <a:pt x="54102" y="324612"/>
                </a:lnTo>
                <a:lnTo>
                  <a:pt x="33041" y="320355"/>
                </a:lnTo>
                <a:lnTo>
                  <a:pt x="15844" y="308752"/>
                </a:lnTo>
                <a:lnTo>
                  <a:pt x="4251" y="291554"/>
                </a:lnTo>
                <a:lnTo>
                  <a:pt x="0" y="270510"/>
                </a:lnTo>
                <a:lnTo>
                  <a:pt x="0" y="54101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00988" y="977882"/>
            <a:ext cx="6734175" cy="1075055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370"/>
              </a:spcBef>
            </a:pPr>
            <a:r>
              <a:rPr sz="1800" spc="-5" dirty="0">
                <a:solidFill>
                  <a:srgbClr val="FFFFFF"/>
                </a:solidFill>
                <a:latin typeface="微软雅黑"/>
                <a:cs typeface="微软雅黑"/>
              </a:rPr>
              <a:t>地库施工方案及图纸会审</a:t>
            </a:r>
            <a:endParaRPr sz="1800">
              <a:latin typeface="微软雅黑"/>
              <a:cs typeface="微软雅黑"/>
            </a:endParaRPr>
          </a:p>
          <a:p>
            <a:pPr marL="127000" marR="5080" indent="-114300">
              <a:lnSpc>
                <a:spcPct val="128600"/>
              </a:lnSpc>
              <a:spcBef>
                <a:spcPts val="509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微软雅黑"/>
                <a:cs typeface="微软雅黑"/>
              </a:rPr>
              <a:t>地库设计图纸会审时，</a:t>
            </a:r>
            <a:r>
              <a:rPr sz="1400" spc="-15" dirty="0">
                <a:latin typeface="微软雅黑"/>
                <a:cs typeface="微软雅黑"/>
              </a:rPr>
              <a:t>要</a:t>
            </a:r>
            <a:r>
              <a:rPr sz="1400" dirty="0">
                <a:latin typeface="微软雅黑"/>
                <a:cs typeface="微软雅黑"/>
              </a:rPr>
              <a:t>充分</a:t>
            </a:r>
            <a:r>
              <a:rPr sz="1400" spc="-15" dirty="0">
                <a:latin typeface="微软雅黑"/>
                <a:cs typeface="微软雅黑"/>
              </a:rPr>
              <a:t>考</a:t>
            </a:r>
            <a:r>
              <a:rPr sz="1400" dirty="0">
                <a:latin typeface="微软雅黑"/>
                <a:cs typeface="微软雅黑"/>
              </a:rPr>
              <a:t>虑地</a:t>
            </a:r>
            <a:r>
              <a:rPr sz="1400" spc="-15" dirty="0">
                <a:latin typeface="微软雅黑"/>
                <a:cs typeface="微软雅黑"/>
              </a:rPr>
              <a:t>库</a:t>
            </a:r>
            <a:r>
              <a:rPr sz="1400" dirty="0">
                <a:latin typeface="微软雅黑"/>
                <a:cs typeface="微软雅黑"/>
              </a:rPr>
              <a:t>顶板</a:t>
            </a:r>
            <a:r>
              <a:rPr sz="1400" spc="-15" dirty="0">
                <a:latin typeface="微软雅黑"/>
                <a:cs typeface="微软雅黑"/>
              </a:rPr>
              <a:t>承</a:t>
            </a:r>
            <a:r>
              <a:rPr sz="1400" dirty="0">
                <a:latin typeface="微软雅黑"/>
                <a:cs typeface="微软雅黑"/>
              </a:rPr>
              <a:t>重问</a:t>
            </a:r>
            <a:r>
              <a:rPr sz="1400" spc="-15" dirty="0">
                <a:latin typeface="微软雅黑"/>
                <a:cs typeface="微软雅黑"/>
              </a:rPr>
              <a:t>题</a:t>
            </a:r>
            <a:r>
              <a:rPr sz="1400" dirty="0">
                <a:latin typeface="微软雅黑"/>
                <a:cs typeface="微软雅黑"/>
              </a:rPr>
              <a:t>，应</a:t>
            </a:r>
            <a:r>
              <a:rPr sz="1400" spc="-15" dirty="0">
                <a:latin typeface="微软雅黑"/>
                <a:cs typeface="微软雅黑"/>
              </a:rPr>
              <a:t>对</a:t>
            </a:r>
            <a:r>
              <a:rPr sz="1400" dirty="0">
                <a:latin typeface="微软雅黑"/>
                <a:cs typeface="微软雅黑"/>
              </a:rPr>
              <a:t>地库</a:t>
            </a:r>
            <a:r>
              <a:rPr sz="1400" spc="-15" dirty="0">
                <a:latin typeface="微软雅黑"/>
                <a:cs typeface="微软雅黑"/>
              </a:rPr>
              <a:t>设</a:t>
            </a:r>
            <a:r>
              <a:rPr sz="1400" dirty="0">
                <a:latin typeface="微软雅黑"/>
                <a:cs typeface="微软雅黑"/>
              </a:rPr>
              <a:t>计基</a:t>
            </a:r>
            <a:r>
              <a:rPr sz="1400" spc="-15" dirty="0">
                <a:latin typeface="微软雅黑"/>
                <a:cs typeface="微软雅黑"/>
              </a:rPr>
              <a:t>本</a:t>
            </a:r>
            <a:r>
              <a:rPr sz="1400" dirty="0">
                <a:latin typeface="微软雅黑"/>
                <a:cs typeface="微软雅黑"/>
              </a:rPr>
              <a:t>情况</a:t>
            </a:r>
            <a:r>
              <a:rPr sz="1400" spc="-15" dirty="0">
                <a:latin typeface="微软雅黑"/>
                <a:cs typeface="微软雅黑"/>
              </a:rPr>
              <a:t>与</a:t>
            </a:r>
            <a:r>
              <a:rPr sz="1400" dirty="0">
                <a:latin typeface="微软雅黑"/>
                <a:cs typeface="微软雅黑"/>
              </a:rPr>
              <a:t>类似 工程进行对比分析</a:t>
            </a:r>
            <a:r>
              <a:rPr sz="1400" spc="-20" dirty="0">
                <a:latin typeface="微软雅黑"/>
                <a:cs typeface="微软雅黑"/>
              </a:rPr>
              <a:t>。</a:t>
            </a:r>
            <a:r>
              <a:rPr sz="1400" dirty="0">
                <a:latin typeface="微软雅黑"/>
                <a:cs typeface="微软雅黑"/>
              </a:rPr>
              <a:t>地</a:t>
            </a:r>
            <a:r>
              <a:rPr sz="1400" spc="-15" dirty="0">
                <a:latin typeface="微软雅黑"/>
                <a:cs typeface="微软雅黑"/>
              </a:rPr>
              <a:t>库</a:t>
            </a:r>
            <a:r>
              <a:rPr sz="1400" dirty="0">
                <a:latin typeface="微软雅黑"/>
                <a:cs typeface="微软雅黑"/>
              </a:rPr>
              <a:t>施工</a:t>
            </a:r>
            <a:r>
              <a:rPr sz="1400" spc="-15" dirty="0">
                <a:latin typeface="微软雅黑"/>
                <a:cs typeface="微软雅黑"/>
              </a:rPr>
              <a:t>前</a:t>
            </a:r>
            <a:r>
              <a:rPr sz="1400" dirty="0">
                <a:latin typeface="微软雅黑"/>
                <a:cs typeface="微软雅黑"/>
              </a:rPr>
              <a:t>应编</a:t>
            </a:r>
            <a:r>
              <a:rPr sz="1400" spc="-15" dirty="0">
                <a:latin typeface="微软雅黑"/>
                <a:cs typeface="微软雅黑"/>
              </a:rPr>
              <a:t>制</a:t>
            </a:r>
            <a:r>
              <a:rPr sz="1400" dirty="0">
                <a:latin typeface="微软雅黑"/>
                <a:cs typeface="微软雅黑"/>
              </a:rPr>
              <a:t>专项</a:t>
            </a:r>
            <a:r>
              <a:rPr sz="1400" spc="-15" dirty="0">
                <a:latin typeface="微软雅黑"/>
                <a:cs typeface="微软雅黑"/>
              </a:rPr>
              <a:t>施</a:t>
            </a:r>
            <a:r>
              <a:rPr sz="1400" dirty="0">
                <a:latin typeface="微软雅黑"/>
                <a:cs typeface="微软雅黑"/>
              </a:rPr>
              <a:t>工方</a:t>
            </a:r>
            <a:r>
              <a:rPr sz="1400" spc="-15" dirty="0">
                <a:latin typeface="微软雅黑"/>
                <a:cs typeface="微软雅黑"/>
              </a:rPr>
              <a:t>案</a:t>
            </a:r>
            <a:r>
              <a:rPr sz="1400" dirty="0">
                <a:latin typeface="微软雅黑"/>
                <a:cs typeface="微软雅黑"/>
              </a:rPr>
              <a:t>，超</a:t>
            </a:r>
            <a:r>
              <a:rPr sz="1400" spc="-15" dirty="0">
                <a:latin typeface="微软雅黑"/>
                <a:cs typeface="微软雅黑"/>
              </a:rPr>
              <a:t>过</a:t>
            </a:r>
            <a:r>
              <a:rPr sz="1400" dirty="0">
                <a:latin typeface="微软雅黑"/>
                <a:cs typeface="微软雅黑"/>
              </a:rPr>
              <a:t>一定</a:t>
            </a:r>
            <a:r>
              <a:rPr sz="1400" spc="-15" dirty="0">
                <a:latin typeface="微软雅黑"/>
                <a:cs typeface="微软雅黑"/>
              </a:rPr>
              <a:t>规</a:t>
            </a:r>
            <a:r>
              <a:rPr sz="1400" dirty="0">
                <a:latin typeface="微软雅黑"/>
                <a:cs typeface="微软雅黑"/>
              </a:rPr>
              <a:t>模组</a:t>
            </a:r>
            <a:r>
              <a:rPr sz="1400" spc="-15" dirty="0">
                <a:latin typeface="微软雅黑"/>
                <a:cs typeface="微软雅黑"/>
              </a:rPr>
              <a:t>织</a:t>
            </a:r>
            <a:r>
              <a:rPr sz="1400" dirty="0">
                <a:latin typeface="微软雅黑"/>
                <a:cs typeface="微软雅黑"/>
              </a:rPr>
              <a:t>专家</a:t>
            </a:r>
            <a:r>
              <a:rPr sz="1400" spc="-15" dirty="0">
                <a:latin typeface="微软雅黑"/>
                <a:cs typeface="微软雅黑"/>
              </a:rPr>
              <a:t>论</a:t>
            </a:r>
            <a:r>
              <a:rPr sz="1400" dirty="0">
                <a:latin typeface="微软雅黑"/>
                <a:cs typeface="微软雅黑"/>
              </a:rPr>
              <a:t>证。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94181" y="2405633"/>
            <a:ext cx="7983220" cy="1870075"/>
          </a:xfrm>
          <a:custGeom>
            <a:avLst/>
            <a:gdLst/>
            <a:ahLst/>
            <a:cxnLst/>
            <a:rect l="l" t="t" r="r" b="b"/>
            <a:pathLst>
              <a:path w="7983220" h="1870075">
                <a:moveTo>
                  <a:pt x="0" y="1869948"/>
                </a:moveTo>
                <a:lnTo>
                  <a:pt x="7982711" y="1869948"/>
                </a:lnTo>
                <a:lnTo>
                  <a:pt x="7982711" y="0"/>
                </a:lnTo>
                <a:lnTo>
                  <a:pt x="0" y="0"/>
                </a:lnTo>
                <a:lnTo>
                  <a:pt x="0" y="1869948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4181" y="2405633"/>
            <a:ext cx="7983220" cy="1870075"/>
          </a:xfrm>
          <a:custGeom>
            <a:avLst/>
            <a:gdLst/>
            <a:ahLst/>
            <a:cxnLst/>
            <a:rect l="l" t="t" r="r" b="b"/>
            <a:pathLst>
              <a:path w="7983220" h="1870075">
                <a:moveTo>
                  <a:pt x="0" y="1869948"/>
                </a:moveTo>
                <a:lnTo>
                  <a:pt x="7982711" y="1869948"/>
                </a:lnTo>
                <a:lnTo>
                  <a:pt x="7982711" y="0"/>
                </a:lnTo>
                <a:lnTo>
                  <a:pt x="0" y="0"/>
                </a:lnTo>
                <a:lnTo>
                  <a:pt x="0" y="1869948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93469" y="2242566"/>
            <a:ext cx="5588635" cy="325120"/>
          </a:xfrm>
          <a:custGeom>
            <a:avLst/>
            <a:gdLst/>
            <a:ahLst/>
            <a:cxnLst/>
            <a:rect l="l" t="t" r="r" b="b"/>
            <a:pathLst>
              <a:path w="5588634" h="325119">
                <a:moveTo>
                  <a:pt x="5534406" y="0"/>
                </a:moveTo>
                <a:lnTo>
                  <a:pt x="54102" y="0"/>
                </a:lnTo>
                <a:lnTo>
                  <a:pt x="33041" y="4256"/>
                </a:lnTo>
                <a:lnTo>
                  <a:pt x="15844" y="15859"/>
                </a:lnTo>
                <a:lnTo>
                  <a:pt x="4251" y="33057"/>
                </a:lnTo>
                <a:lnTo>
                  <a:pt x="0" y="54101"/>
                </a:lnTo>
                <a:lnTo>
                  <a:pt x="0" y="270509"/>
                </a:lnTo>
                <a:lnTo>
                  <a:pt x="4251" y="291554"/>
                </a:lnTo>
                <a:lnTo>
                  <a:pt x="15844" y="308752"/>
                </a:lnTo>
                <a:lnTo>
                  <a:pt x="33041" y="320355"/>
                </a:lnTo>
                <a:lnTo>
                  <a:pt x="54102" y="324611"/>
                </a:lnTo>
                <a:lnTo>
                  <a:pt x="5534406" y="324611"/>
                </a:lnTo>
                <a:lnTo>
                  <a:pt x="5555450" y="320355"/>
                </a:lnTo>
                <a:lnTo>
                  <a:pt x="5572648" y="308752"/>
                </a:lnTo>
                <a:lnTo>
                  <a:pt x="5584251" y="291554"/>
                </a:lnTo>
                <a:lnTo>
                  <a:pt x="5588508" y="270509"/>
                </a:lnTo>
                <a:lnTo>
                  <a:pt x="5588508" y="54101"/>
                </a:lnTo>
                <a:lnTo>
                  <a:pt x="5584251" y="33057"/>
                </a:lnTo>
                <a:lnTo>
                  <a:pt x="5572648" y="15859"/>
                </a:lnTo>
                <a:lnTo>
                  <a:pt x="5555450" y="4256"/>
                </a:lnTo>
                <a:lnTo>
                  <a:pt x="553440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93469" y="2242566"/>
            <a:ext cx="5588635" cy="325120"/>
          </a:xfrm>
          <a:custGeom>
            <a:avLst/>
            <a:gdLst/>
            <a:ahLst/>
            <a:cxnLst/>
            <a:rect l="l" t="t" r="r" b="b"/>
            <a:pathLst>
              <a:path w="5588634" h="325119">
                <a:moveTo>
                  <a:pt x="0" y="54101"/>
                </a:moveTo>
                <a:lnTo>
                  <a:pt x="4251" y="33057"/>
                </a:lnTo>
                <a:lnTo>
                  <a:pt x="15844" y="15859"/>
                </a:lnTo>
                <a:lnTo>
                  <a:pt x="33041" y="4256"/>
                </a:lnTo>
                <a:lnTo>
                  <a:pt x="54102" y="0"/>
                </a:lnTo>
                <a:lnTo>
                  <a:pt x="5534406" y="0"/>
                </a:lnTo>
                <a:lnTo>
                  <a:pt x="5555450" y="4256"/>
                </a:lnTo>
                <a:lnTo>
                  <a:pt x="5572648" y="15859"/>
                </a:lnTo>
                <a:lnTo>
                  <a:pt x="5584251" y="33057"/>
                </a:lnTo>
                <a:lnTo>
                  <a:pt x="5588508" y="54101"/>
                </a:lnTo>
                <a:lnTo>
                  <a:pt x="5588508" y="270509"/>
                </a:lnTo>
                <a:lnTo>
                  <a:pt x="5584251" y="291554"/>
                </a:lnTo>
                <a:lnTo>
                  <a:pt x="5572648" y="308752"/>
                </a:lnTo>
                <a:lnTo>
                  <a:pt x="5555450" y="320355"/>
                </a:lnTo>
                <a:lnTo>
                  <a:pt x="5534406" y="324611"/>
                </a:lnTo>
                <a:lnTo>
                  <a:pt x="54102" y="324611"/>
                </a:lnTo>
                <a:lnTo>
                  <a:pt x="33041" y="320355"/>
                </a:lnTo>
                <a:lnTo>
                  <a:pt x="15844" y="308752"/>
                </a:lnTo>
                <a:lnTo>
                  <a:pt x="4251" y="291554"/>
                </a:lnTo>
                <a:lnTo>
                  <a:pt x="0" y="270509"/>
                </a:lnTo>
                <a:lnTo>
                  <a:pt x="0" y="54101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4181" y="4481321"/>
            <a:ext cx="7983220" cy="641985"/>
          </a:xfrm>
          <a:custGeom>
            <a:avLst/>
            <a:gdLst/>
            <a:ahLst/>
            <a:cxnLst/>
            <a:rect l="l" t="t" r="r" b="b"/>
            <a:pathLst>
              <a:path w="7983220" h="641985">
                <a:moveTo>
                  <a:pt x="0" y="641603"/>
                </a:moveTo>
                <a:lnTo>
                  <a:pt x="7982711" y="641603"/>
                </a:lnTo>
                <a:lnTo>
                  <a:pt x="7982711" y="0"/>
                </a:lnTo>
                <a:lnTo>
                  <a:pt x="0" y="0"/>
                </a:lnTo>
                <a:lnTo>
                  <a:pt x="0" y="641603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4181" y="4481321"/>
            <a:ext cx="7983220" cy="641985"/>
          </a:xfrm>
          <a:custGeom>
            <a:avLst/>
            <a:gdLst/>
            <a:ahLst/>
            <a:cxnLst/>
            <a:rect l="l" t="t" r="r" b="b"/>
            <a:pathLst>
              <a:path w="7983220" h="641985">
                <a:moveTo>
                  <a:pt x="0" y="641603"/>
                </a:moveTo>
                <a:lnTo>
                  <a:pt x="7982711" y="641603"/>
                </a:lnTo>
                <a:lnTo>
                  <a:pt x="7982711" y="0"/>
                </a:lnTo>
                <a:lnTo>
                  <a:pt x="0" y="0"/>
                </a:lnTo>
                <a:lnTo>
                  <a:pt x="0" y="641603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49274" y="4322826"/>
            <a:ext cx="5588635" cy="325120"/>
          </a:xfrm>
          <a:custGeom>
            <a:avLst/>
            <a:gdLst/>
            <a:ahLst/>
            <a:cxnLst/>
            <a:rect l="l" t="t" r="r" b="b"/>
            <a:pathLst>
              <a:path w="5588634" h="325120">
                <a:moveTo>
                  <a:pt x="5534406" y="0"/>
                </a:moveTo>
                <a:lnTo>
                  <a:pt x="54101" y="0"/>
                </a:lnTo>
                <a:lnTo>
                  <a:pt x="33041" y="4251"/>
                </a:lnTo>
                <a:lnTo>
                  <a:pt x="15844" y="15844"/>
                </a:lnTo>
                <a:lnTo>
                  <a:pt x="4251" y="33041"/>
                </a:lnTo>
                <a:lnTo>
                  <a:pt x="0" y="54102"/>
                </a:lnTo>
                <a:lnTo>
                  <a:pt x="0" y="270510"/>
                </a:lnTo>
                <a:lnTo>
                  <a:pt x="4251" y="291570"/>
                </a:lnTo>
                <a:lnTo>
                  <a:pt x="15844" y="308767"/>
                </a:lnTo>
                <a:lnTo>
                  <a:pt x="33041" y="320360"/>
                </a:lnTo>
                <a:lnTo>
                  <a:pt x="54101" y="324612"/>
                </a:lnTo>
                <a:lnTo>
                  <a:pt x="5534406" y="324612"/>
                </a:lnTo>
                <a:lnTo>
                  <a:pt x="5555450" y="320360"/>
                </a:lnTo>
                <a:lnTo>
                  <a:pt x="5572648" y="308767"/>
                </a:lnTo>
                <a:lnTo>
                  <a:pt x="5584251" y="291570"/>
                </a:lnTo>
                <a:lnTo>
                  <a:pt x="5588508" y="270510"/>
                </a:lnTo>
                <a:lnTo>
                  <a:pt x="5588508" y="54102"/>
                </a:lnTo>
                <a:lnTo>
                  <a:pt x="5584251" y="33041"/>
                </a:lnTo>
                <a:lnTo>
                  <a:pt x="5572648" y="15844"/>
                </a:lnTo>
                <a:lnTo>
                  <a:pt x="5555450" y="4251"/>
                </a:lnTo>
                <a:lnTo>
                  <a:pt x="553440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49274" y="4322826"/>
            <a:ext cx="5588635" cy="325120"/>
          </a:xfrm>
          <a:custGeom>
            <a:avLst/>
            <a:gdLst/>
            <a:ahLst/>
            <a:cxnLst/>
            <a:rect l="l" t="t" r="r" b="b"/>
            <a:pathLst>
              <a:path w="5588634" h="325120">
                <a:moveTo>
                  <a:pt x="0" y="54102"/>
                </a:moveTo>
                <a:lnTo>
                  <a:pt x="4251" y="33041"/>
                </a:lnTo>
                <a:lnTo>
                  <a:pt x="15844" y="15844"/>
                </a:lnTo>
                <a:lnTo>
                  <a:pt x="33041" y="4251"/>
                </a:lnTo>
                <a:lnTo>
                  <a:pt x="54101" y="0"/>
                </a:lnTo>
                <a:lnTo>
                  <a:pt x="5534406" y="0"/>
                </a:lnTo>
                <a:lnTo>
                  <a:pt x="5555450" y="4251"/>
                </a:lnTo>
                <a:lnTo>
                  <a:pt x="5572648" y="15844"/>
                </a:lnTo>
                <a:lnTo>
                  <a:pt x="5584251" y="33041"/>
                </a:lnTo>
                <a:lnTo>
                  <a:pt x="5588508" y="54102"/>
                </a:lnTo>
                <a:lnTo>
                  <a:pt x="5588508" y="270510"/>
                </a:lnTo>
                <a:lnTo>
                  <a:pt x="5584251" y="291570"/>
                </a:lnTo>
                <a:lnTo>
                  <a:pt x="5572648" y="308767"/>
                </a:lnTo>
                <a:lnTo>
                  <a:pt x="5555450" y="320360"/>
                </a:lnTo>
                <a:lnTo>
                  <a:pt x="5534406" y="324612"/>
                </a:lnTo>
                <a:lnTo>
                  <a:pt x="54101" y="324612"/>
                </a:lnTo>
                <a:lnTo>
                  <a:pt x="33041" y="320360"/>
                </a:lnTo>
                <a:lnTo>
                  <a:pt x="15844" y="308767"/>
                </a:lnTo>
                <a:lnTo>
                  <a:pt x="4251" y="291570"/>
                </a:lnTo>
                <a:lnTo>
                  <a:pt x="0" y="270510"/>
                </a:lnTo>
                <a:lnTo>
                  <a:pt x="0" y="5410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263141" y="2244979"/>
            <a:ext cx="6896734" cy="2738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微软雅黑"/>
                <a:cs typeface="微软雅黑"/>
              </a:rPr>
              <a:t>平面布置图、回填土方案审核</a:t>
            </a:r>
            <a:endParaRPr sz="1800">
              <a:latin typeface="微软雅黑"/>
              <a:cs typeface="微软雅黑"/>
            </a:endParaRPr>
          </a:p>
          <a:p>
            <a:pPr marL="50165" marR="165735">
              <a:lnSpc>
                <a:spcPct val="142900"/>
              </a:lnSpc>
              <a:spcBef>
                <a:spcPts val="450"/>
              </a:spcBef>
              <a:buSzPct val="92857"/>
              <a:buChar char="•"/>
              <a:tabLst>
                <a:tab pos="129539" algn="l"/>
              </a:tabLst>
            </a:pPr>
            <a:r>
              <a:rPr sz="1400" dirty="0">
                <a:latin typeface="微软雅黑"/>
                <a:cs typeface="微软雅黑"/>
              </a:rPr>
              <a:t>车库顶板上设置钢筋加</a:t>
            </a:r>
            <a:r>
              <a:rPr sz="1400" spc="-15" dirty="0">
                <a:latin typeface="微软雅黑"/>
                <a:cs typeface="微软雅黑"/>
              </a:rPr>
              <a:t>工</a:t>
            </a:r>
            <a:r>
              <a:rPr sz="1400" dirty="0">
                <a:latin typeface="微软雅黑"/>
                <a:cs typeface="微软雅黑"/>
              </a:rPr>
              <a:t>区，</a:t>
            </a:r>
            <a:r>
              <a:rPr sz="1400" spc="-15" dirty="0">
                <a:latin typeface="微软雅黑"/>
                <a:cs typeface="微软雅黑"/>
              </a:rPr>
              <a:t>材</a:t>
            </a:r>
            <a:r>
              <a:rPr sz="1400" dirty="0">
                <a:latin typeface="微软雅黑"/>
                <a:cs typeface="微软雅黑"/>
              </a:rPr>
              <a:t>料堆</a:t>
            </a:r>
            <a:r>
              <a:rPr sz="1400" spc="-15" dirty="0">
                <a:latin typeface="微软雅黑"/>
                <a:cs typeface="微软雅黑"/>
              </a:rPr>
              <a:t>场</a:t>
            </a:r>
            <a:r>
              <a:rPr sz="1400" dirty="0">
                <a:latin typeface="微软雅黑"/>
                <a:cs typeface="微软雅黑"/>
              </a:rPr>
              <a:t>、施</a:t>
            </a:r>
            <a:r>
              <a:rPr sz="1400" spc="-15" dirty="0">
                <a:latin typeface="微软雅黑"/>
                <a:cs typeface="微软雅黑"/>
              </a:rPr>
              <a:t>工</a:t>
            </a:r>
            <a:r>
              <a:rPr sz="1400" dirty="0">
                <a:latin typeface="微软雅黑"/>
                <a:cs typeface="微软雅黑"/>
              </a:rPr>
              <a:t>升降</a:t>
            </a:r>
            <a:r>
              <a:rPr sz="1400" spc="-15" dirty="0">
                <a:latin typeface="微软雅黑"/>
                <a:cs typeface="微软雅黑"/>
              </a:rPr>
              <a:t>机</a:t>
            </a:r>
            <a:r>
              <a:rPr sz="1400" dirty="0">
                <a:latin typeface="微软雅黑"/>
                <a:cs typeface="微软雅黑"/>
              </a:rPr>
              <a:t>基础</a:t>
            </a:r>
            <a:r>
              <a:rPr sz="1400" spc="-15" dirty="0">
                <a:latin typeface="微软雅黑"/>
                <a:cs typeface="微软雅黑"/>
              </a:rPr>
              <a:t>，</a:t>
            </a:r>
            <a:r>
              <a:rPr sz="1400" dirty="0">
                <a:latin typeface="微软雅黑"/>
                <a:cs typeface="微软雅黑"/>
              </a:rPr>
              <a:t>材料</a:t>
            </a:r>
            <a:r>
              <a:rPr sz="1400" spc="-15" dirty="0">
                <a:latin typeface="微软雅黑"/>
                <a:cs typeface="微软雅黑"/>
              </a:rPr>
              <a:t>运</a:t>
            </a:r>
            <a:r>
              <a:rPr sz="1400" dirty="0">
                <a:latin typeface="微软雅黑"/>
                <a:cs typeface="微软雅黑"/>
              </a:rPr>
              <a:t>输车</a:t>
            </a:r>
            <a:r>
              <a:rPr sz="1400" spc="-15" dirty="0">
                <a:latin typeface="微软雅黑"/>
                <a:cs typeface="微软雅黑"/>
              </a:rPr>
              <a:t>辆</a:t>
            </a:r>
            <a:r>
              <a:rPr sz="1400" dirty="0">
                <a:latin typeface="微软雅黑"/>
                <a:cs typeface="微软雅黑"/>
              </a:rPr>
              <a:t>行走</a:t>
            </a:r>
            <a:r>
              <a:rPr sz="1400" spc="-15" dirty="0">
                <a:latin typeface="微软雅黑"/>
                <a:cs typeface="微软雅黑"/>
              </a:rPr>
              <a:t>路</a:t>
            </a:r>
            <a:r>
              <a:rPr sz="1400" dirty="0">
                <a:latin typeface="微软雅黑"/>
                <a:cs typeface="微软雅黑"/>
              </a:rPr>
              <a:t>线等 应在</a:t>
            </a:r>
            <a:r>
              <a:rPr sz="1400" dirty="0">
                <a:solidFill>
                  <a:srgbClr val="C00000"/>
                </a:solidFill>
                <a:latin typeface="微软雅黑"/>
                <a:cs typeface="微软雅黑"/>
              </a:rPr>
              <a:t>平面布置图</a:t>
            </a:r>
            <a:r>
              <a:rPr sz="1400" dirty="0">
                <a:latin typeface="微软雅黑"/>
                <a:cs typeface="微软雅黑"/>
              </a:rPr>
              <a:t>上标明</a:t>
            </a:r>
            <a:r>
              <a:rPr sz="1400" spc="-15" dirty="0">
                <a:latin typeface="微软雅黑"/>
                <a:cs typeface="微软雅黑"/>
              </a:rPr>
              <a:t>覆</a:t>
            </a:r>
            <a:r>
              <a:rPr sz="1400" dirty="0">
                <a:latin typeface="微软雅黑"/>
                <a:cs typeface="微软雅黑"/>
              </a:rPr>
              <a:t>盖面</a:t>
            </a:r>
            <a:r>
              <a:rPr sz="1400" spc="-15" dirty="0">
                <a:latin typeface="微软雅黑"/>
                <a:cs typeface="微软雅黑"/>
              </a:rPr>
              <a:t>积</a:t>
            </a:r>
            <a:r>
              <a:rPr sz="1400" dirty="0">
                <a:latin typeface="微软雅黑"/>
                <a:cs typeface="微软雅黑"/>
              </a:rPr>
              <a:t>、荷</a:t>
            </a:r>
            <a:r>
              <a:rPr sz="1400" spc="-15" dirty="0">
                <a:latin typeface="微软雅黑"/>
                <a:cs typeface="微软雅黑"/>
              </a:rPr>
              <a:t>载</a:t>
            </a:r>
            <a:r>
              <a:rPr sz="1400" dirty="0">
                <a:latin typeface="微软雅黑"/>
                <a:cs typeface="微软雅黑"/>
              </a:rPr>
              <a:t>（不</a:t>
            </a:r>
            <a:r>
              <a:rPr sz="1400" spc="-15" dirty="0">
                <a:latin typeface="微软雅黑"/>
                <a:cs typeface="微软雅黑"/>
              </a:rPr>
              <a:t>符</a:t>
            </a:r>
            <a:r>
              <a:rPr sz="1400" dirty="0">
                <a:latin typeface="微软雅黑"/>
                <a:cs typeface="微软雅黑"/>
              </a:rPr>
              <a:t>合要</a:t>
            </a:r>
            <a:r>
              <a:rPr sz="1400" spc="-15" dirty="0">
                <a:latin typeface="微软雅黑"/>
                <a:cs typeface="微软雅黑"/>
              </a:rPr>
              <a:t>求</a:t>
            </a:r>
            <a:r>
              <a:rPr sz="1400" dirty="0">
                <a:latin typeface="微软雅黑"/>
                <a:cs typeface="微软雅黑"/>
              </a:rPr>
              <a:t>禁止</a:t>
            </a:r>
            <a:r>
              <a:rPr sz="1400" spc="-15" dirty="0">
                <a:latin typeface="微软雅黑"/>
                <a:cs typeface="微软雅黑"/>
              </a:rPr>
              <a:t>设</a:t>
            </a:r>
            <a:r>
              <a:rPr sz="1400" dirty="0">
                <a:latin typeface="微软雅黑"/>
                <a:cs typeface="微软雅黑"/>
              </a:rPr>
              <a:t>置）</a:t>
            </a:r>
            <a:r>
              <a:rPr sz="1400" spc="-15" dirty="0">
                <a:latin typeface="微软雅黑"/>
                <a:cs typeface="微软雅黑"/>
              </a:rPr>
              <a:t>、</a:t>
            </a:r>
            <a:r>
              <a:rPr sz="1400" dirty="0">
                <a:latin typeface="微软雅黑"/>
                <a:cs typeface="微软雅黑"/>
              </a:rPr>
              <a:t>车辆</a:t>
            </a:r>
            <a:r>
              <a:rPr sz="1400" spc="-15" dirty="0">
                <a:latin typeface="微软雅黑"/>
                <a:cs typeface="微软雅黑"/>
              </a:rPr>
              <a:t>行</a:t>
            </a:r>
            <a:r>
              <a:rPr sz="1400" dirty="0">
                <a:latin typeface="微软雅黑"/>
                <a:cs typeface="微软雅黑"/>
              </a:rPr>
              <a:t>走路</a:t>
            </a:r>
            <a:r>
              <a:rPr sz="1400" spc="-15" dirty="0">
                <a:latin typeface="微软雅黑"/>
                <a:cs typeface="微软雅黑"/>
              </a:rPr>
              <a:t>线</a:t>
            </a:r>
            <a:r>
              <a:rPr sz="1400" dirty="0">
                <a:latin typeface="微软雅黑"/>
                <a:cs typeface="微软雅黑"/>
              </a:rPr>
              <a:t>；</a:t>
            </a:r>
            <a:endParaRPr sz="1400">
              <a:latin typeface="微软雅黑"/>
              <a:cs typeface="微软雅黑"/>
            </a:endParaRPr>
          </a:p>
          <a:p>
            <a:pPr marL="50165" marR="5080">
              <a:lnSpc>
                <a:spcPct val="142900"/>
              </a:lnSpc>
              <a:buSzPct val="92857"/>
              <a:buChar char="•"/>
              <a:tabLst>
                <a:tab pos="129539" algn="l"/>
              </a:tabLst>
            </a:pPr>
            <a:r>
              <a:rPr sz="1400" dirty="0">
                <a:latin typeface="微软雅黑"/>
                <a:cs typeface="微软雅黑"/>
              </a:rPr>
              <a:t>审</a:t>
            </a:r>
            <a:r>
              <a:rPr sz="1400" spc="-5" dirty="0">
                <a:latin typeface="微软雅黑"/>
                <a:cs typeface="微软雅黑"/>
              </a:rPr>
              <a:t>核</a:t>
            </a:r>
            <a:r>
              <a:rPr sz="1400" dirty="0">
                <a:solidFill>
                  <a:srgbClr val="C00000"/>
                </a:solidFill>
                <a:latin typeface="微软雅黑"/>
                <a:cs typeface="微软雅黑"/>
              </a:rPr>
              <a:t>回</a:t>
            </a:r>
            <a:r>
              <a:rPr sz="1400" spc="-15" dirty="0">
                <a:solidFill>
                  <a:srgbClr val="C00000"/>
                </a:solidFill>
                <a:latin typeface="微软雅黑"/>
                <a:cs typeface="微软雅黑"/>
              </a:rPr>
              <a:t>填</a:t>
            </a:r>
            <a:r>
              <a:rPr sz="1400" dirty="0">
                <a:solidFill>
                  <a:srgbClr val="C00000"/>
                </a:solidFill>
                <a:latin typeface="微软雅黑"/>
                <a:cs typeface="微软雅黑"/>
              </a:rPr>
              <a:t>土施</a:t>
            </a:r>
            <a:r>
              <a:rPr sz="1400" spc="-15" dirty="0">
                <a:solidFill>
                  <a:srgbClr val="C00000"/>
                </a:solidFill>
                <a:latin typeface="微软雅黑"/>
                <a:cs typeface="微软雅黑"/>
              </a:rPr>
              <a:t>工方</a:t>
            </a:r>
            <a:r>
              <a:rPr sz="1400" dirty="0">
                <a:solidFill>
                  <a:srgbClr val="C00000"/>
                </a:solidFill>
                <a:latin typeface="微软雅黑"/>
                <a:cs typeface="微软雅黑"/>
              </a:rPr>
              <a:t>案</a:t>
            </a:r>
            <a:r>
              <a:rPr sz="1400" dirty="0">
                <a:latin typeface="微软雅黑"/>
                <a:cs typeface="微软雅黑"/>
              </a:rPr>
              <a:t>中的</a:t>
            </a:r>
            <a:r>
              <a:rPr sz="1400" spc="-15" dirty="0">
                <a:latin typeface="微软雅黑"/>
                <a:cs typeface="微软雅黑"/>
              </a:rPr>
              <a:t>具</a:t>
            </a:r>
            <a:r>
              <a:rPr sz="1400" dirty="0">
                <a:latin typeface="微软雅黑"/>
                <a:cs typeface="微软雅黑"/>
              </a:rPr>
              <a:t>体施</a:t>
            </a:r>
            <a:r>
              <a:rPr sz="1400" spc="-15" dirty="0">
                <a:latin typeface="微软雅黑"/>
                <a:cs typeface="微软雅黑"/>
              </a:rPr>
              <a:t>工工</a:t>
            </a:r>
            <a:r>
              <a:rPr sz="1400" dirty="0">
                <a:latin typeface="微软雅黑"/>
                <a:cs typeface="微软雅黑"/>
              </a:rPr>
              <a:t>序、场</a:t>
            </a:r>
            <a:r>
              <a:rPr sz="1400" spc="-15" dirty="0">
                <a:latin typeface="微软雅黑"/>
                <a:cs typeface="微软雅黑"/>
              </a:rPr>
              <a:t>地</a:t>
            </a:r>
            <a:r>
              <a:rPr sz="1400" dirty="0">
                <a:latin typeface="微软雅黑"/>
                <a:cs typeface="微软雅黑"/>
              </a:rPr>
              <a:t>规划</a:t>
            </a:r>
            <a:r>
              <a:rPr sz="1400" spc="-15" dirty="0">
                <a:latin typeface="微软雅黑"/>
                <a:cs typeface="微软雅黑"/>
              </a:rPr>
              <a:t>、运</a:t>
            </a:r>
            <a:r>
              <a:rPr sz="1400" dirty="0">
                <a:latin typeface="微软雅黑"/>
                <a:cs typeface="微软雅黑"/>
              </a:rPr>
              <a:t>输机械</a:t>
            </a:r>
            <a:r>
              <a:rPr sz="1400" spc="-15" dirty="0">
                <a:latin typeface="微软雅黑"/>
                <a:cs typeface="微软雅黑"/>
              </a:rPr>
              <a:t>、</a:t>
            </a:r>
            <a:r>
              <a:rPr sz="1400" dirty="0">
                <a:latin typeface="微软雅黑"/>
                <a:cs typeface="微软雅黑"/>
              </a:rPr>
              <a:t>行车</a:t>
            </a:r>
            <a:r>
              <a:rPr sz="1400" spc="-15" dirty="0">
                <a:latin typeface="微软雅黑"/>
                <a:cs typeface="微软雅黑"/>
              </a:rPr>
              <a:t>道路</a:t>
            </a:r>
            <a:r>
              <a:rPr sz="1400" dirty="0">
                <a:latin typeface="微软雅黑"/>
                <a:cs typeface="微软雅黑"/>
              </a:rPr>
              <a:t>、摊铺</a:t>
            </a:r>
            <a:r>
              <a:rPr sz="1400" spc="-15" dirty="0">
                <a:latin typeface="微软雅黑"/>
                <a:cs typeface="微软雅黑"/>
              </a:rPr>
              <a:t>顺</a:t>
            </a:r>
            <a:r>
              <a:rPr sz="1400" dirty="0">
                <a:latin typeface="微软雅黑"/>
                <a:cs typeface="微软雅黑"/>
              </a:rPr>
              <a:t>序、 摊铺厚度、压实机械等</a:t>
            </a:r>
            <a:r>
              <a:rPr sz="1400" spc="-15" dirty="0">
                <a:latin typeface="微软雅黑"/>
                <a:cs typeface="微软雅黑"/>
              </a:rPr>
              <a:t>，</a:t>
            </a:r>
            <a:r>
              <a:rPr sz="1400" dirty="0">
                <a:latin typeface="微软雅黑"/>
                <a:cs typeface="微软雅黑"/>
              </a:rPr>
              <a:t>满足</a:t>
            </a:r>
            <a:r>
              <a:rPr sz="1400" spc="-15" dirty="0">
                <a:latin typeface="微软雅黑"/>
                <a:cs typeface="微软雅黑"/>
              </a:rPr>
              <a:t>施</a:t>
            </a:r>
            <a:r>
              <a:rPr sz="1400" dirty="0">
                <a:latin typeface="微软雅黑"/>
                <a:cs typeface="微软雅黑"/>
              </a:rPr>
              <a:t>工荷</a:t>
            </a:r>
            <a:r>
              <a:rPr sz="1400" spc="-15" dirty="0">
                <a:latin typeface="微软雅黑"/>
                <a:cs typeface="微软雅黑"/>
              </a:rPr>
              <a:t>载</a:t>
            </a:r>
            <a:r>
              <a:rPr sz="1400" dirty="0">
                <a:latin typeface="微软雅黑"/>
                <a:cs typeface="微软雅黑"/>
              </a:rPr>
              <a:t>小于</a:t>
            </a:r>
            <a:r>
              <a:rPr sz="1400" spc="-15" dirty="0">
                <a:latin typeface="微软雅黑"/>
                <a:cs typeface="微软雅黑"/>
              </a:rPr>
              <a:t>设</a:t>
            </a:r>
            <a:r>
              <a:rPr sz="1400" dirty="0">
                <a:latin typeface="微软雅黑"/>
                <a:cs typeface="微软雅黑"/>
              </a:rPr>
              <a:t>计荷</a:t>
            </a:r>
            <a:r>
              <a:rPr sz="1400" spc="-15" dirty="0">
                <a:latin typeface="微软雅黑"/>
                <a:cs typeface="微软雅黑"/>
              </a:rPr>
              <a:t>载</a:t>
            </a:r>
            <a:r>
              <a:rPr sz="1400" dirty="0">
                <a:latin typeface="微软雅黑"/>
                <a:cs typeface="微软雅黑"/>
              </a:rPr>
              <a:t>的施</a:t>
            </a:r>
            <a:r>
              <a:rPr sz="1400" spc="-15" dirty="0">
                <a:latin typeface="微软雅黑"/>
                <a:cs typeface="微软雅黑"/>
              </a:rPr>
              <a:t>工</a:t>
            </a:r>
            <a:r>
              <a:rPr sz="1400" dirty="0">
                <a:latin typeface="微软雅黑"/>
                <a:cs typeface="微软雅黑"/>
              </a:rPr>
              <a:t>原则</a:t>
            </a:r>
            <a:r>
              <a:rPr sz="1400" spc="-5" dirty="0">
                <a:latin typeface="微软雅黑"/>
                <a:cs typeface="微软雅黑"/>
              </a:rPr>
              <a:t>。</a:t>
            </a:r>
            <a:r>
              <a:rPr sz="1400" dirty="0">
                <a:latin typeface="微软雅黑"/>
                <a:cs typeface="微软雅黑"/>
              </a:rPr>
              <a:t>加载</a:t>
            </a:r>
            <a:r>
              <a:rPr sz="1400" spc="-15" dirty="0">
                <a:latin typeface="微软雅黑"/>
                <a:cs typeface="微软雅黑"/>
              </a:rPr>
              <a:t>超</a:t>
            </a:r>
            <a:r>
              <a:rPr sz="1400" dirty="0">
                <a:latin typeface="微软雅黑"/>
                <a:cs typeface="微软雅黑"/>
              </a:rPr>
              <a:t>过设</a:t>
            </a:r>
            <a:r>
              <a:rPr sz="1400" spc="-15" dirty="0">
                <a:latin typeface="微软雅黑"/>
                <a:cs typeface="微软雅黑"/>
              </a:rPr>
              <a:t>计</a:t>
            </a:r>
            <a:r>
              <a:rPr sz="1400" dirty="0">
                <a:latin typeface="微软雅黑"/>
                <a:cs typeface="微软雅黑"/>
              </a:rPr>
              <a:t>值，</a:t>
            </a:r>
            <a:endParaRPr sz="1400">
              <a:latin typeface="微软雅黑"/>
              <a:cs typeface="微软雅黑"/>
            </a:endParaRPr>
          </a:p>
          <a:p>
            <a:pPr marL="50165">
              <a:lnSpc>
                <a:spcPct val="100000"/>
              </a:lnSpc>
              <a:spcBef>
                <a:spcPts val="720"/>
              </a:spcBef>
            </a:pPr>
            <a:r>
              <a:rPr sz="1400" dirty="0">
                <a:latin typeface="微软雅黑"/>
                <a:cs typeface="微软雅黑"/>
              </a:rPr>
              <a:t>需上报加固方案并经设</a:t>
            </a:r>
            <a:r>
              <a:rPr sz="1400" spc="-15" dirty="0">
                <a:latin typeface="微软雅黑"/>
                <a:cs typeface="微软雅黑"/>
              </a:rPr>
              <a:t>计</a:t>
            </a:r>
            <a:r>
              <a:rPr sz="1400" dirty="0">
                <a:latin typeface="微软雅黑"/>
                <a:cs typeface="微软雅黑"/>
              </a:rPr>
              <a:t>单位</a:t>
            </a:r>
            <a:r>
              <a:rPr sz="1400" spc="-15" dirty="0">
                <a:latin typeface="微软雅黑"/>
                <a:cs typeface="微软雅黑"/>
              </a:rPr>
              <a:t>审</a:t>
            </a:r>
            <a:r>
              <a:rPr sz="1400" dirty="0">
                <a:latin typeface="微软雅黑"/>
                <a:cs typeface="微软雅黑"/>
              </a:rPr>
              <a:t>批方</a:t>
            </a:r>
            <a:r>
              <a:rPr sz="1400" spc="-15" dirty="0">
                <a:latin typeface="微软雅黑"/>
                <a:cs typeface="微软雅黑"/>
              </a:rPr>
              <a:t>可</a:t>
            </a:r>
            <a:r>
              <a:rPr sz="1400" dirty="0">
                <a:latin typeface="微软雅黑"/>
                <a:cs typeface="微软雅黑"/>
              </a:rPr>
              <a:t>施工。</a:t>
            </a:r>
            <a:endParaRPr sz="14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微软雅黑"/>
                <a:cs typeface="微软雅黑"/>
              </a:rPr>
              <a:t>图纸交底</a:t>
            </a:r>
            <a:endParaRPr sz="1800">
              <a:latin typeface="微软雅黑"/>
              <a:cs typeface="微软雅黑"/>
            </a:endParaRPr>
          </a:p>
          <a:p>
            <a:pPr marL="129539" indent="-79375">
              <a:lnSpc>
                <a:spcPct val="100000"/>
              </a:lnSpc>
              <a:spcBef>
                <a:spcPts val="1140"/>
              </a:spcBef>
              <a:buSzPct val="92857"/>
              <a:buChar char="•"/>
              <a:tabLst>
                <a:tab pos="129539" algn="l"/>
              </a:tabLst>
            </a:pPr>
            <a:r>
              <a:rPr sz="1400" dirty="0">
                <a:latin typeface="微软雅黑"/>
                <a:cs typeface="微软雅黑"/>
              </a:rPr>
              <a:t>项目部组织设计单位对</a:t>
            </a:r>
            <a:r>
              <a:rPr sz="1400" spc="-15" dirty="0">
                <a:latin typeface="微软雅黑"/>
                <a:cs typeface="微软雅黑"/>
              </a:rPr>
              <a:t>监</a:t>
            </a:r>
            <a:r>
              <a:rPr sz="1400" dirty="0">
                <a:latin typeface="微软雅黑"/>
                <a:cs typeface="微软雅黑"/>
              </a:rPr>
              <a:t>理单</a:t>
            </a:r>
            <a:r>
              <a:rPr sz="1400" spc="-15" dirty="0">
                <a:latin typeface="微软雅黑"/>
                <a:cs typeface="微软雅黑"/>
              </a:rPr>
              <a:t>位</a:t>
            </a:r>
            <a:r>
              <a:rPr sz="1400" dirty="0">
                <a:latin typeface="微软雅黑"/>
                <a:cs typeface="微软雅黑"/>
              </a:rPr>
              <a:t>、施</a:t>
            </a:r>
            <a:r>
              <a:rPr sz="1400" spc="-15" dirty="0">
                <a:latin typeface="微软雅黑"/>
                <a:cs typeface="微软雅黑"/>
              </a:rPr>
              <a:t>工</a:t>
            </a:r>
            <a:r>
              <a:rPr sz="1400" dirty="0">
                <a:latin typeface="微软雅黑"/>
                <a:cs typeface="微软雅黑"/>
              </a:rPr>
              <a:t>单</a:t>
            </a:r>
            <a:r>
              <a:rPr sz="1400" spc="-40" dirty="0">
                <a:latin typeface="微软雅黑"/>
                <a:cs typeface="微软雅黑"/>
              </a:rPr>
              <a:t>位</a:t>
            </a:r>
            <a:r>
              <a:rPr sz="1400" spc="-15" dirty="0">
                <a:solidFill>
                  <a:srgbClr val="C00000"/>
                </a:solidFill>
                <a:latin typeface="微软雅黑"/>
                <a:cs typeface="微软雅黑"/>
              </a:rPr>
              <a:t>进</a:t>
            </a:r>
            <a:r>
              <a:rPr sz="1400" dirty="0">
                <a:solidFill>
                  <a:srgbClr val="C00000"/>
                </a:solidFill>
                <a:latin typeface="微软雅黑"/>
                <a:cs typeface="微软雅黑"/>
              </a:rPr>
              <a:t>行图</a:t>
            </a:r>
            <a:r>
              <a:rPr sz="1400" spc="-15" dirty="0">
                <a:solidFill>
                  <a:srgbClr val="C00000"/>
                </a:solidFill>
                <a:latin typeface="微软雅黑"/>
                <a:cs typeface="微软雅黑"/>
              </a:rPr>
              <a:t>纸</a:t>
            </a:r>
            <a:r>
              <a:rPr sz="1400" dirty="0">
                <a:solidFill>
                  <a:srgbClr val="C00000"/>
                </a:solidFill>
                <a:latin typeface="微软雅黑"/>
                <a:cs typeface="微软雅黑"/>
              </a:rPr>
              <a:t>和方</a:t>
            </a:r>
            <a:r>
              <a:rPr sz="1400" spc="-15" dirty="0">
                <a:solidFill>
                  <a:srgbClr val="C00000"/>
                </a:solidFill>
                <a:latin typeface="微软雅黑"/>
                <a:cs typeface="微软雅黑"/>
              </a:rPr>
              <a:t>案</a:t>
            </a:r>
            <a:r>
              <a:rPr sz="1400" dirty="0">
                <a:solidFill>
                  <a:srgbClr val="C00000"/>
                </a:solidFill>
                <a:latin typeface="微软雅黑"/>
                <a:cs typeface="微软雅黑"/>
              </a:rPr>
              <a:t>交底</a:t>
            </a:r>
            <a:r>
              <a:rPr sz="1400" dirty="0">
                <a:latin typeface="微软雅黑"/>
                <a:cs typeface="微软雅黑"/>
              </a:rPr>
              <a:t>。</a:t>
            </a:r>
            <a:endParaRPr sz="14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76" y="32003"/>
            <a:ext cx="1177290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2960" y="32003"/>
            <a:ext cx="1177290" cy="78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1056" y="121157"/>
            <a:ext cx="1446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个人防护</a:t>
            </a:r>
          </a:p>
        </p:txBody>
      </p:sp>
      <p:sp>
        <p:nvSpPr>
          <p:cNvPr id="5" name="object 5"/>
          <p:cNvSpPr/>
          <p:nvPr/>
        </p:nvSpPr>
        <p:spPr>
          <a:xfrm>
            <a:off x="693419" y="1203960"/>
            <a:ext cx="4201795" cy="3415665"/>
          </a:xfrm>
          <a:custGeom>
            <a:avLst/>
            <a:gdLst/>
            <a:ahLst/>
            <a:cxnLst/>
            <a:rect l="l" t="t" r="r" b="b"/>
            <a:pathLst>
              <a:path w="4201795" h="3415665">
                <a:moveTo>
                  <a:pt x="0" y="3415284"/>
                </a:moveTo>
                <a:lnTo>
                  <a:pt x="4201668" y="3415284"/>
                </a:lnTo>
                <a:lnTo>
                  <a:pt x="4201668" y="0"/>
                </a:lnTo>
                <a:lnTo>
                  <a:pt x="0" y="0"/>
                </a:lnTo>
                <a:lnTo>
                  <a:pt x="0" y="3415284"/>
                </a:lnTo>
                <a:close/>
              </a:path>
            </a:pathLst>
          </a:custGeom>
          <a:ln w="9144">
            <a:solidFill>
              <a:srgbClr val="006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73074" y="1374140"/>
            <a:ext cx="4138929" cy="3113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5" dirty="0">
                <a:latin typeface="微软雅黑"/>
                <a:cs typeface="微软雅黑"/>
              </a:rPr>
              <a:t>①安全带进场</a:t>
            </a:r>
            <a:r>
              <a:rPr sz="1350" b="1" spc="-10" dirty="0">
                <a:latin typeface="微软雅黑"/>
                <a:cs typeface="微软雅黑"/>
              </a:rPr>
              <a:t>必</a:t>
            </a:r>
            <a:r>
              <a:rPr sz="1350" b="1" spc="5" dirty="0">
                <a:latin typeface="微软雅黑"/>
                <a:cs typeface="微软雅黑"/>
              </a:rPr>
              <a:t>须</a:t>
            </a:r>
            <a:r>
              <a:rPr sz="1350" b="1" spc="-10" dirty="0">
                <a:latin typeface="微软雅黑"/>
                <a:cs typeface="微软雅黑"/>
              </a:rPr>
              <a:t>验</a:t>
            </a:r>
            <a:r>
              <a:rPr sz="1350" b="1" spc="5" dirty="0">
                <a:latin typeface="微软雅黑"/>
                <a:cs typeface="微软雅黑"/>
              </a:rPr>
              <a:t>收，</a:t>
            </a:r>
            <a:r>
              <a:rPr sz="1350" b="1" spc="-10" dirty="0">
                <a:latin typeface="微软雅黑"/>
                <a:cs typeface="微软雅黑"/>
              </a:rPr>
              <a:t>安</a:t>
            </a:r>
            <a:r>
              <a:rPr sz="1350" b="1" spc="5" dirty="0">
                <a:latin typeface="微软雅黑"/>
                <a:cs typeface="微软雅黑"/>
              </a:rPr>
              <a:t>全</a:t>
            </a:r>
            <a:r>
              <a:rPr sz="1350" b="1" spc="-10" dirty="0">
                <a:latin typeface="微软雅黑"/>
                <a:cs typeface="微软雅黑"/>
              </a:rPr>
              <a:t>带</a:t>
            </a:r>
            <a:r>
              <a:rPr sz="1350" b="1" spc="5" dirty="0">
                <a:latin typeface="微软雅黑"/>
                <a:cs typeface="微软雅黑"/>
              </a:rPr>
              <a:t>的</a:t>
            </a:r>
            <a:r>
              <a:rPr sz="1350" b="1" spc="-10" dirty="0">
                <a:latin typeface="微软雅黑"/>
                <a:cs typeface="微软雅黑"/>
              </a:rPr>
              <a:t>质</a:t>
            </a:r>
            <a:r>
              <a:rPr sz="1350" b="1" spc="5" dirty="0">
                <a:latin typeface="微软雅黑"/>
                <a:cs typeface="微软雅黑"/>
              </a:rPr>
              <a:t>量</a:t>
            </a:r>
            <a:r>
              <a:rPr sz="1350" b="1" spc="-10" dirty="0">
                <a:latin typeface="微软雅黑"/>
                <a:cs typeface="微软雅黑"/>
              </a:rPr>
              <a:t>必</a:t>
            </a:r>
            <a:r>
              <a:rPr sz="1350" b="1" spc="5" dirty="0">
                <a:latin typeface="微软雅黑"/>
                <a:cs typeface="微软雅黑"/>
              </a:rPr>
              <a:t>须</a:t>
            </a:r>
            <a:r>
              <a:rPr sz="1350" b="1" spc="-10" dirty="0">
                <a:latin typeface="微软雅黑"/>
                <a:cs typeface="微软雅黑"/>
              </a:rPr>
              <a:t>符</a:t>
            </a:r>
            <a:r>
              <a:rPr sz="1350" b="1" spc="10" dirty="0">
                <a:latin typeface="微软雅黑"/>
                <a:cs typeface="微软雅黑"/>
              </a:rPr>
              <a:t>合</a:t>
            </a:r>
            <a:r>
              <a:rPr sz="1350" b="1" spc="-10" dirty="0">
                <a:latin typeface="微软雅黑"/>
                <a:cs typeface="微软雅黑"/>
              </a:rPr>
              <a:t>《</a:t>
            </a:r>
            <a:r>
              <a:rPr sz="1350" b="1" spc="5" dirty="0">
                <a:latin typeface="微软雅黑"/>
                <a:cs typeface="微软雅黑"/>
              </a:rPr>
              <a:t>安</a:t>
            </a:r>
            <a:endParaRPr sz="135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imes New Roman"/>
              <a:cs typeface="Times New Roman"/>
            </a:endParaRPr>
          </a:p>
          <a:p>
            <a:pPr marL="227329">
              <a:lnSpc>
                <a:spcPct val="100000"/>
              </a:lnSpc>
            </a:pPr>
            <a:r>
              <a:rPr sz="1350" b="1" spc="5" dirty="0">
                <a:latin typeface="微软雅黑"/>
                <a:cs typeface="微软雅黑"/>
              </a:rPr>
              <a:t>全</a:t>
            </a:r>
            <a:r>
              <a:rPr sz="1350" b="1" spc="-10" dirty="0">
                <a:latin typeface="微软雅黑"/>
                <a:cs typeface="微软雅黑"/>
              </a:rPr>
              <a:t>带</a:t>
            </a:r>
            <a:r>
              <a:rPr sz="1350" b="1" spc="5" dirty="0">
                <a:latin typeface="微软雅黑"/>
                <a:cs typeface="微软雅黑"/>
              </a:rPr>
              <a:t>》</a:t>
            </a:r>
            <a:r>
              <a:rPr sz="1350" b="1" dirty="0">
                <a:latin typeface="微软雅黑"/>
                <a:cs typeface="微软雅黑"/>
              </a:rPr>
              <a:t>(GB6095)</a:t>
            </a:r>
            <a:r>
              <a:rPr sz="1350" b="1" spc="-5" dirty="0">
                <a:latin typeface="微软雅黑"/>
                <a:cs typeface="微软雅黑"/>
              </a:rPr>
              <a:t>的</a:t>
            </a:r>
            <a:r>
              <a:rPr sz="1350" b="1" spc="5" dirty="0">
                <a:latin typeface="微软雅黑"/>
                <a:cs typeface="微软雅黑"/>
              </a:rPr>
              <a:t>要</a:t>
            </a:r>
            <a:r>
              <a:rPr sz="1350" b="1" spc="-5" dirty="0">
                <a:latin typeface="微软雅黑"/>
                <a:cs typeface="微软雅黑"/>
              </a:rPr>
              <a:t>求</a:t>
            </a:r>
            <a:r>
              <a:rPr sz="1350" b="1" spc="5" dirty="0">
                <a:latin typeface="微软雅黑"/>
                <a:cs typeface="微软雅黑"/>
              </a:rPr>
              <a:t>并</a:t>
            </a:r>
            <a:r>
              <a:rPr sz="1350" b="1" spc="-5" dirty="0">
                <a:latin typeface="微软雅黑"/>
                <a:cs typeface="微软雅黑"/>
              </a:rPr>
              <a:t>有</a:t>
            </a:r>
            <a:r>
              <a:rPr sz="1350" b="1" spc="5" dirty="0">
                <a:latin typeface="微软雅黑"/>
                <a:cs typeface="微软雅黑"/>
              </a:rPr>
              <a:t>产</a:t>
            </a:r>
            <a:r>
              <a:rPr sz="1350" b="1" spc="-5" dirty="0">
                <a:latin typeface="微软雅黑"/>
                <a:cs typeface="微软雅黑"/>
              </a:rPr>
              <a:t>品</a:t>
            </a:r>
            <a:r>
              <a:rPr sz="1350" b="1" spc="5" dirty="0">
                <a:latin typeface="微软雅黑"/>
                <a:cs typeface="微软雅黑"/>
              </a:rPr>
              <a:t>合</a:t>
            </a:r>
            <a:r>
              <a:rPr sz="1350" b="1" spc="-5" dirty="0">
                <a:latin typeface="微软雅黑"/>
                <a:cs typeface="微软雅黑"/>
              </a:rPr>
              <a:t>格证</a:t>
            </a:r>
            <a:r>
              <a:rPr sz="1350" b="1" spc="5" dirty="0">
                <a:latin typeface="微软雅黑"/>
                <a:cs typeface="微软雅黑"/>
              </a:rPr>
              <a:t>及</a:t>
            </a:r>
            <a:r>
              <a:rPr sz="1350" b="1" spc="-5" dirty="0">
                <a:latin typeface="微软雅黑"/>
                <a:cs typeface="微软雅黑"/>
              </a:rPr>
              <a:t>检</a:t>
            </a:r>
            <a:r>
              <a:rPr sz="1350" b="1" spc="5" dirty="0">
                <a:latin typeface="微软雅黑"/>
                <a:cs typeface="微软雅黑"/>
              </a:rPr>
              <a:t>验</a:t>
            </a:r>
            <a:r>
              <a:rPr sz="1350" b="1" spc="-5" dirty="0">
                <a:latin typeface="微软雅黑"/>
                <a:cs typeface="微软雅黑"/>
              </a:rPr>
              <a:t>报</a:t>
            </a:r>
            <a:r>
              <a:rPr sz="1350" b="1" spc="5" dirty="0">
                <a:latin typeface="微软雅黑"/>
                <a:cs typeface="微软雅黑"/>
              </a:rPr>
              <a:t>；</a:t>
            </a:r>
            <a:endParaRPr sz="135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50" b="1" spc="5" dirty="0">
                <a:latin typeface="微软雅黑"/>
                <a:cs typeface="微软雅黑"/>
              </a:rPr>
              <a:t>②施工现场安</a:t>
            </a:r>
            <a:r>
              <a:rPr sz="1350" b="1" spc="-10" dirty="0">
                <a:latin typeface="微软雅黑"/>
                <a:cs typeface="微软雅黑"/>
              </a:rPr>
              <a:t>全</a:t>
            </a:r>
            <a:r>
              <a:rPr sz="1350" b="1" spc="5" dirty="0">
                <a:latin typeface="微软雅黑"/>
                <a:cs typeface="微软雅黑"/>
              </a:rPr>
              <a:t>带</a:t>
            </a:r>
            <a:r>
              <a:rPr sz="1350" b="1" spc="-10" dirty="0">
                <a:latin typeface="微软雅黑"/>
                <a:cs typeface="微软雅黑"/>
              </a:rPr>
              <a:t>分</a:t>
            </a:r>
            <a:r>
              <a:rPr sz="1350" b="1" spc="5" dirty="0">
                <a:latin typeface="微软雅黑"/>
                <a:cs typeface="微软雅黑"/>
              </a:rPr>
              <a:t>为背</a:t>
            </a:r>
            <a:r>
              <a:rPr sz="1350" b="1" spc="-10" dirty="0">
                <a:latin typeface="微软雅黑"/>
                <a:cs typeface="微软雅黑"/>
              </a:rPr>
              <a:t>带</a:t>
            </a:r>
            <a:r>
              <a:rPr sz="1350" b="1" spc="5" dirty="0">
                <a:latin typeface="微软雅黑"/>
                <a:cs typeface="微软雅黑"/>
              </a:rPr>
              <a:t>式</a:t>
            </a:r>
            <a:r>
              <a:rPr sz="1350" b="1" spc="-10" dirty="0">
                <a:latin typeface="微软雅黑"/>
                <a:cs typeface="微软雅黑"/>
              </a:rPr>
              <a:t>单</a:t>
            </a:r>
            <a:r>
              <a:rPr sz="1350" b="1" spc="5" dirty="0">
                <a:latin typeface="微软雅黑"/>
                <a:cs typeface="微软雅黑"/>
              </a:rPr>
              <a:t>钩</a:t>
            </a:r>
            <a:r>
              <a:rPr sz="1350" b="1" spc="-10" dirty="0">
                <a:latin typeface="微软雅黑"/>
                <a:cs typeface="微软雅黑"/>
              </a:rPr>
              <a:t>安</a:t>
            </a:r>
            <a:r>
              <a:rPr sz="1350" b="1" spc="5" dirty="0">
                <a:latin typeface="微软雅黑"/>
                <a:cs typeface="微软雅黑"/>
              </a:rPr>
              <a:t>全</a:t>
            </a:r>
            <a:r>
              <a:rPr sz="1350" b="1" spc="-10" dirty="0">
                <a:latin typeface="微软雅黑"/>
                <a:cs typeface="微软雅黑"/>
              </a:rPr>
              <a:t>带</a:t>
            </a:r>
            <a:r>
              <a:rPr sz="1350" b="1" spc="5" dirty="0">
                <a:latin typeface="微软雅黑"/>
                <a:cs typeface="微软雅黑"/>
              </a:rPr>
              <a:t>和</a:t>
            </a:r>
            <a:r>
              <a:rPr sz="1350" b="1" spc="-10" dirty="0">
                <a:latin typeface="微软雅黑"/>
                <a:cs typeface="微软雅黑"/>
              </a:rPr>
              <a:t>背</a:t>
            </a:r>
            <a:r>
              <a:rPr sz="1350" b="1" spc="5" dirty="0">
                <a:latin typeface="微软雅黑"/>
                <a:cs typeface="微软雅黑"/>
              </a:rPr>
              <a:t>带</a:t>
            </a:r>
            <a:r>
              <a:rPr sz="1350" b="1" spc="-10" dirty="0">
                <a:latin typeface="微软雅黑"/>
                <a:cs typeface="微软雅黑"/>
              </a:rPr>
              <a:t>式</a:t>
            </a:r>
            <a:r>
              <a:rPr sz="1350" b="1" spc="5" dirty="0">
                <a:latin typeface="微软雅黑"/>
                <a:cs typeface="微软雅黑"/>
              </a:rPr>
              <a:t>双</a:t>
            </a:r>
            <a:endParaRPr sz="135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imes New Roman"/>
              <a:cs typeface="Times New Roman"/>
            </a:endParaRPr>
          </a:p>
          <a:p>
            <a:pPr marL="227329">
              <a:lnSpc>
                <a:spcPct val="100000"/>
              </a:lnSpc>
            </a:pPr>
            <a:r>
              <a:rPr sz="1350" b="1" dirty="0">
                <a:latin typeface="微软雅黑"/>
                <a:cs typeface="微软雅黑"/>
              </a:rPr>
              <a:t>大钩安全带；</a:t>
            </a:r>
            <a:endParaRPr sz="1350">
              <a:latin typeface="微软雅黑"/>
              <a:cs typeface="微软雅黑"/>
            </a:endParaRPr>
          </a:p>
          <a:p>
            <a:pPr marL="227329" marR="125095" indent="-215265" algn="just">
              <a:lnSpc>
                <a:spcPct val="200100"/>
              </a:lnSpc>
              <a:spcBef>
                <a:spcPts val="5"/>
              </a:spcBef>
            </a:pPr>
            <a:r>
              <a:rPr sz="1350" b="1" spc="5" dirty="0">
                <a:latin typeface="微软雅黑"/>
                <a:cs typeface="微软雅黑"/>
              </a:rPr>
              <a:t>③作业人员高</a:t>
            </a:r>
            <a:r>
              <a:rPr sz="1350" b="1" spc="-10" dirty="0">
                <a:latin typeface="微软雅黑"/>
                <a:cs typeface="微软雅黑"/>
              </a:rPr>
              <a:t>处</a:t>
            </a:r>
            <a:r>
              <a:rPr sz="1350" b="1" spc="5" dirty="0">
                <a:latin typeface="微软雅黑"/>
                <a:cs typeface="微软雅黑"/>
              </a:rPr>
              <a:t>、</a:t>
            </a:r>
            <a:r>
              <a:rPr sz="1350" b="1" spc="-10" dirty="0">
                <a:latin typeface="微软雅黑"/>
                <a:cs typeface="微软雅黑"/>
              </a:rPr>
              <a:t>临</a:t>
            </a:r>
            <a:r>
              <a:rPr sz="1350" b="1" spc="5" dirty="0">
                <a:latin typeface="微软雅黑"/>
                <a:cs typeface="微软雅黑"/>
              </a:rPr>
              <a:t>边作</a:t>
            </a:r>
            <a:r>
              <a:rPr sz="1350" b="1" spc="-10" dirty="0">
                <a:latin typeface="微软雅黑"/>
                <a:cs typeface="微软雅黑"/>
              </a:rPr>
              <a:t>业</a:t>
            </a:r>
            <a:r>
              <a:rPr sz="1350" b="1" spc="5" dirty="0">
                <a:latin typeface="微软雅黑"/>
                <a:cs typeface="微软雅黑"/>
              </a:rPr>
              <a:t>必</a:t>
            </a:r>
            <a:r>
              <a:rPr sz="1350" b="1" spc="-10" dirty="0">
                <a:latin typeface="微软雅黑"/>
                <a:cs typeface="微软雅黑"/>
              </a:rPr>
              <a:t>须</a:t>
            </a:r>
            <a:r>
              <a:rPr sz="1350" b="1" spc="5" dirty="0">
                <a:latin typeface="微软雅黑"/>
                <a:cs typeface="微软雅黑"/>
              </a:rPr>
              <a:t>正</a:t>
            </a:r>
            <a:r>
              <a:rPr sz="1350" b="1" spc="-10" dirty="0">
                <a:latin typeface="微软雅黑"/>
                <a:cs typeface="微软雅黑"/>
              </a:rPr>
              <a:t>确</a:t>
            </a:r>
            <a:r>
              <a:rPr sz="1350" b="1" spc="5" dirty="0">
                <a:latin typeface="微软雅黑"/>
                <a:cs typeface="微软雅黑"/>
              </a:rPr>
              <a:t>佩</a:t>
            </a:r>
            <a:r>
              <a:rPr sz="1350" b="1" spc="-10" dirty="0">
                <a:latin typeface="微软雅黑"/>
                <a:cs typeface="微软雅黑"/>
              </a:rPr>
              <a:t>戴</a:t>
            </a:r>
            <a:r>
              <a:rPr sz="1350" b="1" spc="5" dirty="0">
                <a:latin typeface="微软雅黑"/>
                <a:cs typeface="微软雅黑"/>
              </a:rPr>
              <a:t>安</a:t>
            </a:r>
            <a:r>
              <a:rPr sz="1350" b="1" spc="-10" dirty="0">
                <a:latin typeface="微软雅黑"/>
                <a:cs typeface="微软雅黑"/>
              </a:rPr>
              <a:t>全</a:t>
            </a:r>
            <a:r>
              <a:rPr sz="1350" b="1" spc="5" dirty="0">
                <a:latin typeface="微软雅黑"/>
                <a:cs typeface="微软雅黑"/>
              </a:rPr>
              <a:t>带</a:t>
            </a:r>
            <a:r>
              <a:rPr sz="1350" b="1" spc="-10" dirty="0">
                <a:latin typeface="微软雅黑"/>
                <a:cs typeface="微软雅黑"/>
              </a:rPr>
              <a:t>，</a:t>
            </a:r>
            <a:r>
              <a:rPr sz="1350" b="1" spc="5" dirty="0">
                <a:latin typeface="微软雅黑"/>
                <a:cs typeface="微软雅黑"/>
              </a:rPr>
              <a:t>安 全带使用应遵</a:t>
            </a:r>
            <a:r>
              <a:rPr sz="1350" b="1" spc="-10" dirty="0">
                <a:latin typeface="微软雅黑"/>
                <a:cs typeface="微软雅黑"/>
              </a:rPr>
              <a:t>从</a:t>
            </a:r>
            <a:r>
              <a:rPr sz="1350" b="1" spc="5" dirty="0">
                <a:latin typeface="微软雅黑"/>
                <a:cs typeface="微软雅黑"/>
              </a:rPr>
              <a:t>“</a:t>
            </a:r>
            <a:r>
              <a:rPr sz="1350" b="1" spc="-5" dirty="0">
                <a:solidFill>
                  <a:srgbClr val="C00000"/>
                </a:solidFill>
                <a:latin typeface="微软雅黑"/>
                <a:cs typeface="微软雅黑"/>
              </a:rPr>
              <a:t>高</a:t>
            </a:r>
            <a:r>
              <a:rPr sz="1350" b="1" spc="5" dirty="0">
                <a:solidFill>
                  <a:srgbClr val="C00000"/>
                </a:solidFill>
                <a:latin typeface="微软雅黑"/>
                <a:cs typeface="微软雅黑"/>
              </a:rPr>
              <a:t>挂低</a:t>
            </a:r>
            <a:r>
              <a:rPr sz="1350" b="1" spc="-15" dirty="0">
                <a:solidFill>
                  <a:srgbClr val="C00000"/>
                </a:solidFill>
                <a:latin typeface="微软雅黑"/>
                <a:cs typeface="微软雅黑"/>
              </a:rPr>
              <a:t>用</a:t>
            </a:r>
            <a:r>
              <a:rPr sz="1350" b="1" spc="5" dirty="0">
                <a:latin typeface="微软雅黑"/>
                <a:cs typeface="微软雅黑"/>
              </a:rPr>
              <a:t>”</a:t>
            </a:r>
            <a:r>
              <a:rPr sz="1350" b="1" spc="-10" dirty="0">
                <a:latin typeface="微软雅黑"/>
                <a:cs typeface="微软雅黑"/>
              </a:rPr>
              <a:t>的</a:t>
            </a:r>
            <a:r>
              <a:rPr sz="1350" b="1" spc="5" dirty="0">
                <a:latin typeface="微软雅黑"/>
                <a:cs typeface="微软雅黑"/>
              </a:rPr>
              <a:t>原</a:t>
            </a:r>
            <a:r>
              <a:rPr sz="1350" b="1" spc="-10" dirty="0">
                <a:latin typeface="微软雅黑"/>
                <a:cs typeface="微软雅黑"/>
              </a:rPr>
              <a:t>则</a:t>
            </a:r>
            <a:r>
              <a:rPr sz="1350" b="1" spc="5" dirty="0">
                <a:latin typeface="微软雅黑"/>
                <a:cs typeface="微软雅黑"/>
              </a:rPr>
              <a:t>，</a:t>
            </a:r>
            <a:r>
              <a:rPr sz="1350" b="1" spc="-10" dirty="0">
                <a:latin typeface="微软雅黑"/>
                <a:cs typeface="微软雅黑"/>
              </a:rPr>
              <a:t>应</a:t>
            </a:r>
            <a:r>
              <a:rPr sz="1350" b="1" spc="5" dirty="0">
                <a:latin typeface="微软雅黑"/>
                <a:cs typeface="微软雅黑"/>
              </a:rPr>
              <a:t>保</a:t>
            </a:r>
            <a:r>
              <a:rPr sz="1350" b="1" spc="-10" dirty="0">
                <a:latin typeface="微软雅黑"/>
                <a:cs typeface="微软雅黑"/>
              </a:rPr>
              <a:t>证</a:t>
            </a:r>
            <a:r>
              <a:rPr sz="1350" b="1" dirty="0">
                <a:latin typeface="微软雅黑"/>
                <a:cs typeface="微软雅黑"/>
              </a:rPr>
              <a:t>双大 </a:t>
            </a:r>
            <a:r>
              <a:rPr sz="1350" b="1" spc="5" dirty="0">
                <a:latin typeface="微软雅黑"/>
                <a:cs typeface="微软雅黑"/>
              </a:rPr>
              <a:t>钩同时挂靠在</a:t>
            </a:r>
            <a:r>
              <a:rPr sz="1350" b="1" spc="-10" dirty="0">
                <a:latin typeface="微软雅黑"/>
                <a:cs typeface="微软雅黑"/>
              </a:rPr>
              <a:t>安</a:t>
            </a:r>
            <a:r>
              <a:rPr sz="1350" b="1" spc="5" dirty="0">
                <a:latin typeface="微软雅黑"/>
                <a:cs typeface="微软雅黑"/>
              </a:rPr>
              <a:t>全</a:t>
            </a:r>
            <a:r>
              <a:rPr sz="1350" b="1" spc="-10" dirty="0">
                <a:latin typeface="微软雅黑"/>
                <a:cs typeface="微软雅黑"/>
              </a:rPr>
              <a:t>绳</a:t>
            </a:r>
            <a:r>
              <a:rPr sz="1350" b="1" spc="5" dirty="0">
                <a:latin typeface="微软雅黑"/>
                <a:cs typeface="微软雅黑"/>
              </a:rPr>
              <a:t>或其</a:t>
            </a:r>
            <a:r>
              <a:rPr sz="1350" b="1" spc="-10" dirty="0">
                <a:latin typeface="微软雅黑"/>
                <a:cs typeface="微软雅黑"/>
              </a:rPr>
              <a:t>他</a:t>
            </a:r>
            <a:r>
              <a:rPr sz="1350" b="1" spc="5" dirty="0">
                <a:latin typeface="微软雅黑"/>
                <a:cs typeface="微软雅黑"/>
              </a:rPr>
              <a:t>牢</a:t>
            </a:r>
            <a:r>
              <a:rPr sz="1350" b="1" spc="-10" dirty="0">
                <a:latin typeface="微软雅黑"/>
                <a:cs typeface="微软雅黑"/>
              </a:rPr>
              <a:t>固</a:t>
            </a:r>
            <a:r>
              <a:rPr sz="1350" b="1" spc="5" dirty="0">
                <a:latin typeface="微软雅黑"/>
                <a:cs typeface="微软雅黑"/>
              </a:rPr>
              <a:t>物</a:t>
            </a:r>
            <a:r>
              <a:rPr sz="1350" b="1" spc="-10" dirty="0">
                <a:latin typeface="微软雅黑"/>
                <a:cs typeface="微软雅黑"/>
              </a:rPr>
              <a:t>件</a:t>
            </a:r>
            <a:r>
              <a:rPr sz="1350" b="1" spc="5" dirty="0">
                <a:latin typeface="微软雅黑"/>
                <a:cs typeface="微软雅黑"/>
              </a:rPr>
              <a:t>上；</a:t>
            </a:r>
            <a:endParaRPr sz="135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1350" b="1" spc="5" dirty="0">
                <a:latin typeface="微软雅黑"/>
                <a:cs typeface="微软雅黑"/>
              </a:rPr>
              <a:t>④安全带不应</a:t>
            </a:r>
            <a:r>
              <a:rPr sz="1350" b="1" spc="-10" dirty="0">
                <a:latin typeface="微软雅黑"/>
                <a:cs typeface="微软雅黑"/>
              </a:rPr>
              <a:t>有</a:t>
            </a:r>
            <a:r>
              <a:rPr sz="1350" b="1" spc="5" dirty="0">
                <a:latin typeface="微软雅黑"/>
                <a:cs typeface="微软雅黑"/>
              </a:rPr>
              <a:t>打</a:t>
            </a:r>
            <a:r>
              <a:rPr sz="1350" b="1" spc="-10" dirty="0">
                <a:latin typeface="微软雅黑"/>
                <a:cs typeface="微软雅黑"/>
              </a:rPr>
              <a:t>结</a:t>
            </a:r>
            <a:r>
              <a:rPr sz="1350" b="1" spc="5" dirty="0">
                <a:latin typeface="微软雅黑"/>
                <a:cs typeface="微软雅黑"/>
              </a:rPr>
              <a:t>，达</a:t>
            </a:r>
            <a:r>
              <a:rPr sz="1350" b="1" spc="-10" dirty="0">
                <a:latin typeface="微软雅黑"/>
                <a:cs typeface="微软雅黑"/>
              </a:rPr>
              <a:t>到</a:t>
            </a:r>
            <a:r>
              <a:rPr sz="1350" b="1" spc="5" dirty="0">
                <a:latin typeface="微软雅黑"/>
                <a:cs typeface="微软雅黑"/>
              </a:rPr>
              <a:t>报</a:t>
            </a:r>
            <a:r>
              <a:rPr sz="1350" b="1" spc="-10" dirty="0">
                <a:latin typeface="微软雅黑"/>
                <a:cs typeface="微软雅黑"/>
              </a:rPr>
              <a:t>废</a:t>
            </a:r>
            <a:r>
              <a:rPr sz="1350" b="1" spc="5" dirty="0">
                <a:latin typeface="微软雅黑"/>
                <a:cs typeface="微软雅黑"/>
              </a:rPr>
              <a:t>标</a:t>
            </a:r>
            <a:r>
              <a:rPr sz="1350" b="1" spc="-10" dirty="0">
                <a:latin typeface="微软雅黑"/>
                <a:cs typeface="微软雅黑"/>
              </a:rPr>
              <a:t>准</a:t>
            </a:r>
            <a:r>
              <a:rPr sz="1350" b="1" spc="5" dirty="0">
                <a:latin typeface="微软雅黑"/>
                <a:cs typeface="微软雅黑"/>
              </a:rPr>
              <a:t>时</a:t>
            </a:r>
            <a:r>
              <a:rPr sz="1350" b="1" spc="-10" dirty="0">
                <a:latin typeface="微软雅黑"/>
                <a:cs typeface="微软雅黑"/>
              </a:rPr>
              <a:t>应</a:t>
            </a:r>
            <a:r>
              <a:rPr sz="1350" b="1" spc="5" dirty="0">
                <a:latin typeface="微软雅黑"/>
                <a:cs typeface="微软雅黑"/>
              </a:rPr>
              <a:t>及</a:t>
            </a:r>
            <a:r>
              <a:rPr sz="1350" b="1" spc="-10" dirty="0">
                <a:latin typeface="微软雅黑"/>
                <a:cs typeface="微软雅黑"/>
              </a:rPr>
              <a:t>时</a:t>
            </a:r>
            <a:r>
              <a:rPr sz="1350" b="1" spc="5" dirty="0">
                <a:latin typeface="微软雅黑"/>
                <a:cs typeface="微软雅黑"/>
              </a:rPr>
              <a:t>报</a:t>
            </a:r>
            <a:r>
              <a:rPr sz="1350" b="1" spc="-10" dirty="0">
                <a:latin typeface="微软雅黑"/>
                <a:cs typeface="微软雅黑"/>
              </a:rPr>
              <a:t>废</a:t>
            </a:r>
            <a:r>
              <a:rPr sz="1350" b="1" spc="5" dirty="0">
                <a:latin typeface="微软雅黑"/>
                <a:cs typeface="微软雅黑"/>
              </a:rPr>
              <a:t>。</a:t>
            </a:r>
            <a:endParaRPr sz="135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46903" y="1203960"/>
            <a:ext cx="3369563" cy="3383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93419" y="720851"/>
            <a:ext cx="998219" cy="368935"/>
          </a:xfrm>
          <a:prstGeom prst="rect">
            <a:avLst/>
          </a:prstGeom>
          <a:solidFill>
            <a:srgbClr val="F9C090"/>
          </a:solidFill>
        </p:spPr>
        <p:txBody>
          <a:bodyPr vert="horz" wrap="square" lIns="0" tIns="355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0"/>
              </a:spcBef>
            </a:pPr>
            <a:r>
              <a:rPr sz="1800" b="1" spc="-5" dirty="0">
                <a:solidFill>
                  <a:srgbClr val="943735"/>
                </a:solidFill>
                <a:latin typeface="微软雅黑"/>
                <a:cs typeface="微软雅黑"/>
              </a:rPr>
              <a:t>安全带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内部资料</a:t>
            </a:r>
            <a:r>
              <a:rPr spc="-30" dirty="0"/>
              <a:t> </a:t>
            </a:r>
            <a:r>
              <a:rPr dirty="0"/>
              <a:t>|</a:t>
            </a:r>
            <a:r>
              <a:rPr spc="-25" dirty="0"/>
              <a:t> </a:t>
            </a:r>
            <a:r>
              <a:rPr dirty="0"/>
              <a:t>注意保密</a:t>
            </a:r>
            <a:r>
              <a:rPr spc="204" dirty="0"/>
              <a:t> </a:t>
            </a: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76" y="32003"/>
            <a:ext cx="1177290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2960" y="32003"/>
            <a:ext cx="1177290" cy="78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1056" y="121157"/>
            <a:ext cx="1446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个人防护</a:t>
            </a:r>
          </a:p>
        </p:txBody>
      </p:sp>
      <p:sp>
        <p:nvSpPr>
          <p:cNvPr id="5" name="object 5"/>
          <p:cNvSpPr/>
          <p:nvPr/>
        </p:nvSpPr>
        <p:spPr>
          <a:xfrm>
            <a:off x="688848" y="739140"/>
            <a:ext cx="1579245" cy="368935"/>
          </a:xfrm>
          <a:custGeom>
            <a:avLst/>
            <a:gdLst/>
            <a:ahLst/>
            <a:cxnLst/>
            <a:rect l="l" t="t" r="r" b="b"/>
            <a:pathLst>
              <a:path w="1579245" h="368934">
                <a:moveTo>
                  <a:pt x="0" y="368808"/>
                </a:moveTo>
                <a:lnTo>
                  <a:pt x="1578864" y="368808"/>
                </a:lnTo>
                <a:lnTo>
                  <a:pt x="1578864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8848" y="1146047"/>
            <a:ext cx="4819015" cy="3799840"/>
          </a:xfrm>
          <a:custGeom>
            <a:avLst/>
            <a:gdLst/>
            <a:ahLst/>
            <a:cxnLst/>
            <a:rect l="l" t="t" r="r" b="b"/>
            <a:pathLst>
              <a:path w="4819015" h="3799840">
                <a:moveTo>
                  <a:pt x="0" y="3799332"/>
                </a:moveTo>
                <a:lnTo>
                  <a:pt x="4818888" y="3799332"/>
                </a:lnTo>
                <a:lnTo>
                  <a:pt x="4818888" y="0"/>
                </a:lnTo>
                <a:lnTo>
                  <a:pt x="0" y="0"/>
                </a:lnTo>
                <a:lnTo>
                  <a:pt x="0" y="3799332"/>
                </a:lnTo>
                <a:close/>
              </a:path>
            </a:pathLst>
          </a:custGeom>
          <a:ln w="9144">
            <a:solidFill>
              <a:srgbClr val="006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7283" y="601660"/>
            <a:ext cx="4671695" cy="4257675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1800" b="1" dirty="0">
                <a:solidFill>
                  <a:srgbClr val="943735"/>
                </a:solidFill>
                <a:latin typeface="微软雅黑"/>
                <a:cs typeface="微软雅黑"/>
              </a:rPr>
              <a:t>其他防护用品</a:t>
            </a:r>
            <a:endParaRPr sz="1800">
              <a:latin typeface="微软雅黑"/>
              <a:cs typeface="微软雅黑"/>
            </a:endParaRPr>
          </a:p>
          <a:p>
            <a:pPr marL="239395">
              <a:lnSpc>
                <a:spcPct val="100000"/>
              </a:lnSpc>
              <a:spcBef>
                <a:spcPts val="994"/>
              </a:spcBef>
            </a:pPr>
            <a:r>
              <a:rPr sz="1400" b="1" spc="45" dirty="0">
                <a:latin typeface="微软雅黑"/>
                <a:cs typeface="微软雅黑"/>
              </a:rPr>
              <a:t>①胶面防</a:t>
            </a:r>
            <a:r>
              <a:rPr sz="1400" b="1" spc="35" dirty="0">
                <a:latin typeface="微软雅黑"/>
                <a:cs typeface="微软雅黑"/>
              </a:rPr>
              <a:t>砸</a:t>
            </a:r>
            <a:r>
              <a:rPr sz="1400" b="1" spc="45" dirty="0">
                <a:latin typeface="微软雅黑"/>
                <a:cs typeface="微软雅黑"/>
              </a:rPr>
              <a:t>安全</a:t>
            </a:r>
            <a:r>
              <a:rPr sz="1400" b="1" spc="35" dirty="0">
                <a:latin typeface="微软雅黑"/>
                <a:cs typeface="微软雅黑"/>
              </a:rPr>
              <a:t>靴</a:t>
            </a:r>
            <a:r>
              <a:rPr sz="1400" b="1" spc="45" dirty="0">
                <a:latin typeface="微软雅黑"/>
                <a:cs typeface="微软雅黑"/>
              </a:rPr>
              <a:t>的质量必</a:t>
            </a:r>
            <a:r>
              <a:rPr sz="1400" b="1" spc="35" dirty="0">
                <a:latin typeface="微软雅黑"/>
                <a:cs typeface="微软雅黑"/>
              </a:rPr>
              <a:t>须</a:t>
            </a:r>
            <a:r>
              <a:rPr sz="1400" b="1" spc="45" dirty="0">
                <a:latin typeface="微软雅黑"/>
                <a:cs typeface="微软雅黑"/>
              </a:rPr>
              <a:t>符</a:t>
            </a:r>
            <a:r>
              <a:rPr sz="1400" b="1" spc="65" dirty="0">
                <a:latin typeface="微软雅黑"/>
                <a:cs typeface="微软雅黑"/>
              </a:rPr>
              <a:t>合</a:t>
            </a:r>
            <a:r>
              <a:rPr sz="1400" b="1" spc="35" dirty="0">
                <a:latin typeface="微软雅黑"/>
                <a:cs typeface="微软雅黑"/>
              </a:rPr>
              <a:t>《</a:t>
            </a:r>
            <a:r>
              <a:rPr sz="1400" b="1" spc="45" dirty="0">
                <a:latin typeface="微软雅黑"/>
                <a:cs typeface="微软雅黑"/>
              </a:rPr>
              <a:t>胶面防砸</a:t>
            </a:r>
            <a:r>
              <a:rPr sz="1400" b="1" spc="35" dirty="0">
                <a:latin typeface="微软雅黑"/>
                <a:cs typeface="微软雅黑"/>
              </a:rPr>
              <a:t>安</a:t>
            </a:r>
            <a:r>
              <a:rPr sz="1400" b="1" spc="45" dirty="0">
                <a:latin typeface="微软雅黑"/>
                <a:cs typeface="微软雅黑"/>
              </a:rPr>
              <a:t>全</a:t>
            </a:r>
            <a:r>
              <a:rPr sz="1400" b="1" spc="55" dirty="0">
                <a:latin typeface="微软雅黑"/>
                <a:cs typeface="微软雅黑"/>
              </a:rPr>
              <a:t>靴</a:t>
            </a:r>
            <a:r>
              <a:rPr sz="1400" b="1" dirty="0">
                <a:latin typeface="微软雅黑"/>
                <a:cs typeface="微软雅黑"/>
              </a:rPr>
              <a:t>》</a:t>
            </a:r>
            <a:endParaRPr sz="1400">
              <a:latin typeface="微软雅黑"/>
              <a:cs typeface="微软雅黑"/>
            </a:endParaRPr>
          </a:p>
          <a:p>
            <a:pPr marL="239395">
              <a:lnSpc>
                <a:spcPct val="100000"/>
              </a:lnSpc>
              <a:spcBef>
                <a:spcPts val="25"/>
              </a:spcBef>
            </a:pPr>
            <a:r>
              <a:rPr sz="1400" b="1" dirty="0">
                <a:latin typeface="微软雅黑"/>
                <a:cs typeface="微软雅黑"/>
              </a:rPr>
              <a:t>(GB7054)的要求并有产品</a:t>
            </a:r>
            <a:r>
              <a:rPr sz="1400" b="1" spc="-15" dirty="0">
                <a:latin typeface="微软雅黑"/>
                <a:cs typeface="微软雅黑"/>
              </a:rPr>
              <a:t>合</a:t>
            </a:r>
            <a:r>
              <a:rPr sz="1400" b="1" dirty="0">
                <a:latin typeface="微软雅黑"/>
                <a:cs typeface="微软雅黑"/>
              </a:rPr>
              <a:t>格证</a:t>
            </a:r>
            <a:r>
              <a:rPr sz="1400" b="1" spc="-15" dirty="0">
                <a:latin typeface="微软雅黑"/>
                <a:cs typeface="微软雅黑"/>
              </a:rPr>
              <a:t>及</a:t>
            </a:r>
            <a:r>
              <a:rPr sz="1400" b="1" dirty="0">
                <a:latin typeface="微软雅黑"/>
                <a:cs typeface="微软雅黑"/>
              </a:rPr>
              <a:t>检验</a:t>
            </a:r>
            <a:r>
              <a:rPr sz="1400" b="1" spc="-15" dirty="0">
                <a:latin typeface="微软雅黑"/>
                <a:cs typeface="微软雅黑"/>
              </a:rPr>
              <a:t>报</a:t>
            </a:r>
            <a:r>
              <a:rPr sz="1400" b="1" dirty="0">
                <a:latin typeface="微软雅黑"/>
                <a:cs typeface="微软雅黑"/>
              </a:rPr>
              <a:t>告；</a:t>
            </a:r>
            <a:endParaRPr sz="1400">
              <a:latin typeface="微软雅黑"/>
              <a:cs typeface="微软雅黑"/>
            </a:endParaRPr>
          </a:p>
          <a:p>
            <a:pPr marL="239395" marR="12700">
              <a:lnSpc>
                <a:spcPct val="100699"/>
              </a:lnSpc>
              <a:spcBef>
                <a:spcPts val="15"/>
              </a:spcBef>
            </a:pPr>
            <a:r>
              <a:rPr sz="1400" b="1" spc="35" dirty="0">
                <a:latin typeface="微软雅黑"/>
                <a:cs typeface="微软雅黑"/>
              </a:rPr>
              <a:t>②绝缘皮</a:t>
            </a:r>
            <a:r>
              <a:rPr sz="1400" b="1" spc="20" dirty="0">
                <a:latin typeface="微软雅黑"/>
                <a:cs typeface="微软雅黑"/>
              </a:rPr>
              <a:t>鞋</a:t>
            </a:r>
            <a:r>
              <a:rPr sz="1400" b="1" spc="35" dirty="0">
                <a:latin typeface="微软雅黑"/>
                <a:cs typeface="微软雅黑"/>
              </a:rPr>
              <a:t>的质</a:t>
            </a:r>
            <a:r>
              <a:rPr sz="1400" b="1" spc="20" dirty="0">
                <a:latin typeface="微软雅黑"/>
                <a:cs typeface="微软雅黑"/>
              </a:rPr>
              <a:t>量</a:t>
            </a:r>
            <a:r>
              <a:rPr sz="1400" b="1" spc="35" dirty="0">
                <a:latin typeface="微软雅黑"/>
                <a:cs typeface="微软雅黑"/>
              </a:rPr>
              <a:t>必须符</a:t>
            </a:r>
            <a:r>
              <a:rPr sz="1400" b="1" spc="45" dirty="0">
                <a:latin typeface="微软雅黑"/>
                <a:cs typeface="微软雅黑"/>
              </a:rPr>
              <a:t>合</a:t>
            </a:r>
            <a:r>
              <a:rPr sz="1400" b="1" spc="20" dirty="0">
                <a:latin typeface="微软雅黑"/>
                <a:cs typeface="微软雅黑"/>
              </a:rPr>
              <a:t>《</a:t>
            </a:r>
            <a:r>
              <a:rPr sz="1400" b="1" spc="35" dirty="0">
                <a:latin typeface="微软雅黑"/>
                <a:cs typeface="微软雅黑"/>
              </a:rPr>
              <a:t>绝缘</a:t>
            </a:r>
            <a:r>
              <a:rPr sz="1400" b="1" spc="20" dirty="0">
                <a:latin typeface="微软雅黑"/>
                <a:cs typeface="微软雅黑"/>
              </a:rPr>
              <a:t>皮</a:t>
            </a:r>
            <a:r>
              <a:rPr sz="1400" b="1" spc="35" dirty="0">
                <a:latin typeface="微软雅黑"/>
                <a:cs typeface="微软雅黑"/>
              </a:rPr>
              <a:t>鞋</a:t>
            </a:r>
            <a:r>
              <a:rPr sz="1400" b="1" dirty="0">
                <a:latin typeface="微软雅黑"/>
                <a:cs typeface="微软雅黑"/>
              </a:rPr>
              <a:t>》(GB12011)的 要求并有产品合格证及</a:t>
            </a:r>
            <a:r>
              <a:rPr sz="1400" b="1" spc="-15" dirty="0">
                <a:latin typeface="微软雅黑"/>
                <a:cs typeface="微软雅黑"/>
              </a:rPr>
              <a:t>检</a:t>
            </a:r>
            <a:r>
              <a:rPr sz="1400" b="1" dirty="0">
                <a:latin typeface="微软雅黑"/>
                <a:cs typeface="微软雅黑"/>
              </a:rPr>
              <a:t>验报</a:t>
            </a:r>
            <a:r>
              <a:rPr sz="1400" b="1" spc="-15" dirty="0">
                <a:latin typeface="微软雅黑"/>
                <a:cs typeface="微软雅黑"/>
              </a:rPr>
              <a:t>告</a:t>
            </a:r>
            <a:r>
              <a:rPr sz="1400" b="1" dirty="0">
                <a:latin typeface="微软雅黑"/>
                <a:cs typeface="微软雅黑"/>
              </a:rPr>
              <a:t>；</a:t>
            </a:r>
            <a:endParaRPr sz="1400">
              <a:latin typeface="微软雅黑"/>
              <a:cs typeface="微软雅黑"/>
            </a:endParaRPr>
          </a:p>
          <a:p>
            <a:pPr marL="239395" marR="5080" algn="just">
              <a:lnSpc>
                <a:spcPct val="101099"/>
              </a:lnSpc>
              <a:spcBef>
                <a:spcPts val="5"/>
              </a:spcBef>
            </a:pPr>
            <a:r>
              <a:rPr sz="1400" b="1" spc="45" dirty="0">
                <a:latin typeface="微软雅黑"/>
                <a:cs typeface="微软雅黑"/>
              </a:rPr>
              <a:t>③所有进</a:t>
            </a:r>
            <a:r>
              <a:rPr sz="1400" b="1" spc="35" dirty="0">
                <a:latin typeface="微软雅黑"/>
                <a:cs typeface="微软雅黑"/>
              </a:rPr>
              <a:t>入</a:t>
            </a:r>
            <a:r>
              <a:rPr sz="1400" b="1" spc="45" dirty="0">
                <a:latin typeface="微软雅黑"/>
                <a:cs typeface="微软雅黑"/>
              </a:rPr>
              <a:t>施工</a:t>
            </a:r>
            <a:r>
              <a:rPr sz="1400" b="1" spc="35" dirty="0">
                <a:latin typeface="微软雅黑"/>
                <a:cs typeface="微软雅黑"/>
              </a:rPr>
              <a:t>现</a:t>
            </a:r>
            <a:r>
              <a:rPr sz="1400" b="1" spc="45" dirty="0">
                <a:latin typeface="微软雅黑"/>
                <a:cs typeface="微软雅黑"/>
              </a:rPr>
              <a:t>场的人员</a:t>
            </a:r>
            <a:r>
              <a:rPr sz="1400" b="1" spc="35" dirty="0">
                <a:latin typeface="微软雅黑"/>
                <a:cs typeface="微软雅黑"/>
              </a:rPr>
              <a:t>必</a:t>
            </a:r>
            <a:r>
              <a:rPr sz="1400" b="1" spc="45" dirty="0">
                <a:latin typeface="微软雅黑"/>
                <a:cs typeface="微软雅黑"/>
              </a:rPr>
              <a:t>须穿</a:t>
            </a:r>
            <a:r>
              <a:rPr sz="1400" b="1" spc="35" dirty="0">
                <a:latin typeface="微软雅黑"/>
                <a:cs typeface="微软雅黑"/>
              </a:rPr>
              <a:t>戴</a:t>
            </a:r>
            <a:r>
              <a:rPr sz="1400" b="1" spc="45" dirty="0">
                <a:latin typeface="微软雅黑"/>
                <a:cs typeface="微软雅黑"/>
              </a:rPr>
              <a:t>具有防刺</a:t>
            </a:r>
            <a:r>
              <a:rPr sz="1400" b="1" spc="35" dirty="0">
                <a:latin typeface="微软雅黑"/>
                <a:cs typeface="微软雅黑"/>
              </a:rPr>
              <a:t>穿</a:t>
            </a:r>
            <a:r>
              <a:rPr sz="1400" b="1" spc="45" dirty="0">
                <a:latin typeface="微软雅黑"/>
                <a:cs typeface="微软雅黑"/>
              </a:rPr>
              <a:t>功能</a:t>
            </a:r>
            <a:r>
              <a:rPr sz="1400" b="1" dirty="0">
                <a:latin typeface="微软雅黑"/>
                <a:cs typeface="微软雅黑"/>
              </a:rPr>
              <a:t>的 </a:t>
            </a:r>
            <a:r>
              <a:rPr sz="1400" b="1" spc="45" dirty="0">
                <a:latin typeface="微软雅黑"/>
                <a:cs typeface="微软雅黑"/>
              </a:rPr>
              <a:t>劳保鞋，</a:t>
            </a:r>
            <a:r>
              <a:rPr sz="1400" b="1" spc="35" dirty="0">
                <a:latin typeface="微软雅黑"/>
                <a:cs typeface="微软雅黑"/>
              </a:rPr>
              <a:t>冬</a:t>
            </a:r>
            <a:r>
              <a:rPr sz="1400" b="1" spc="45" dirty="0">
                <a:latin typeface="微软雅黑"/>
                <a:cs typeface="微软雅黑"/>
              </a:rPr>
              <a:t>季施</a:t>
            </a:r>
            <a:r>
              <a:rPr sz="1400" b="1" spc="35" dirty="0">
                <a:latin typeface="微软雅黑"/>
                <a:cs typeface="微软雅黑"/>
              </a:rPr>
              <a:t>工</a:t>
            </a:r>
            <a:r>
              <a:rPr sz="1400" b="1" spc="45" dirty="0">
                <a:latin typeface="微软雅黑"/>
                <a:cs typeface="微软雅黑"/>
              </a:rPr>
              <a:t>应配备具</a:t>
            </a:r>
            <a:r>
              <a:rPr sz="1400" b="1" spc="35" dirty="0">
                <a:latin typeface="微软雅黑"/>
                <a:cs typeface="微软雅黑"/>
              </a:rPr>
              <a:t>有</a:t>
            </a:r>
            <a:r>
              <a:rPr sz="1400" b="1" spc="45" dirty="0">
                <a:latin typeface="微软雅黑"/>
                <a:cs typeface="微软雅黑"/>
              </a:rPr>
              <a:t>防滑</a:t>
            </a:r>
            <a:r>
              <a:rPr sz="1400" b="1" spc="35" dirty="0">
                <a:latin typeface="微软雅黑"/>
                <a:cs typeface="微软雅黑"/>
              </a:rPr>
              <a:t>功</a:t>
            </a:r>
            <a:r>
              <a:rPr sz="1400" b="1" spc="45" dirty="0">
                <a:latin typeface="微软雅黑"/>
                <a:cs typeface="微软雅黑"/>
              </a:rPr>
              <a:t>能的劳保</a:t>
            </a:r>
            <a:r>
              <a:rPr sz="1400" b="1" spc="60" dirty="0">
                <a:latin typeface="微软雅黑"/>
                <a:cs typeface="微软雅黑"/>
              </a:rPr>
              <a:t>鞋</a:t>
            </a:r>
            <a:r>
              <a:rPr sz="1400" b="1" spc="45" dirty="0">
                <a:latin typeface="微软雅黑"/>
                <a:cs typeface="微软雅黑"/>
              </a:rPr>
              <a:t>，严禁 </a:t>
            </a:r>
            <a:r>
              <a:rPr sz="1400" b="1" dirty="0">
                <a:latin typeface="微软雅黑"/>
                <a:cs typeface="微软雅黑"/>
              </a:rPr>
              <a:t>穿拖鞋、</a:t>
            </a:r>
            <a:r>
              <a:rPr sz="1400" b="1" spc="5" dirty="0">
                <a:latin typeface="微软雅黑"/>
                <a:cs typeface="微软雅黑"/>
              </a:rPr>
              <a:t>高</a:t>
            </a:r>
            <a:r>
              <a:rPr sz="1400" b="1" dirty="0">
                <a:latin typeface="微软雅黑"/>
                <a:cs typeface="微软雅黑"/>
              </a:rPr>
              <a:t>跟</a:t>
            </a:r>
            <a:r>
              <a:rPr sz="1400" b="1" spc="5" dirty="0">
                <a:latin typeface="微软雅黑"/>
                <a:cs typeface="微软雅黑"/>
              </a:rPr>
              <a:t>鞋</a:t>
            </a:r>
            <a:r>
              <a:rPr sz="1400" b="1" dirty="0">
                <a:latin typeface="微软雅黑"/>
                <a:cs typeface="微软雅黑"/>
              </a:rPr>
              <a:t>等</a:t>
            </a:r>
            <a:r>
              <a:rPr sz="1400" b="1" spc="5" dirty="0">
                <a:latin typeface="微软雅黑"/>
                <a:cs typeface="微软雅黑"/>
              </a:rPr>
              <a:t>不</a:t>
            </a:r>
            <a:r>
              <a:rPr sz="1400" b="1" dirty="0">
                <a:latin typeface="微软雅黑"/>
                <a:cs typeface="微软雅黑"/>
              </a:rPr>
              <a:t>具</a:t>
            </a:r>
            <a:r>
              <a:rPr sz="1400" b="1" spc="-10" dirty="0">
                <a:latin typeface="微软雅黑"/>
                <a:cs typeface="微软雅黑"/>
              </a:rPr>
              <a:t>有</a:t>
            </a:r>
            <a:r>
              <a:rPr sz="1400" b="1" spc="5" dirty="0">
                <a:latin typeface="微软雅黑"/>
                <a:cs typeface="微软雅黑"/>
              </a:rPr>
              <a:t>相</a:t>
            </a:r>
            <a:r>
              <a:rPr sz="1400" b="1" dirty="0">
                <a:latin typeface="微软雅黑"/>
                <a:cs typeface="微软雅黑"/>
              </a:rPr>
              <a:t>关</a:t>
            </a:r>
            <a:r>
              <a:rPr sz="1400" b="1" spc="-10" dirty="0">
                <a:latin typeface="微软雅黑"/>
                <a:cs typeface="微软雅黑"/>
              </a:rPr>
              <a:t>功</a:t>
            </a:r>
            <a:r>
              <a:rPr sz="1400" b="1" spc="5" dirty="0">
                <a:latin typeface="微软雅黑"/>
                <a:cs typeface="微软雅黑"/>
              </a:rPr>
              <a:t>能</a:t>
            </a:r>
            <a:r>
              <a:rPr sz="1400" b="1" dirty="0">
                <a:latin typeface="微软雅黑"/>
                <a:cs typeface="微软雅黑"/>
              </a:rPr>
              <a:t>的</a:t>
            </a:r>
            <a:r>
              <a:rPr sz="1400" b="1" spc="-10" dirty="0">
                <a:latin typeface="微软雅黑"/>
                <a:cs typeface="微软雅黑"/>
              </a:rPr>
              <a:t>鞋</a:t>
            </a:r>
            <a:r>
              <a:rPr sz="1400" b="1" spc="5" dirty="0">
                <a:latin typeface="微软雅黑"/>
                <a:cs typeface="微软雅黑"/>
              </a:rPr>
              <a:t>具；</a:t>
            </a:r>
            <a:endParaRPr sz="1400">
              <a:latin typeface="微软雅黑"/>
              <a:cs typeface="微软雅黑"/>
            </a:endParaRPr>
          </a:p>
          <a:p>
            <a:pPr marL="239395" marR="14604">
              <a:lnSpc>
                <a:spcPct val="101400"/>
              </a:lnSpc>
            </a:pPr>
            <a:r>
              <a:rPr sz="1400" b="1" spc="45" dirty="0">
                <a:latin typeface="微软雅黑"/>
                <a:cs typeface="微软雅黑"/>
              </a:rPr>
              <a:t>④电工、</a:t>
            </a:r>
            <a:r>
              <a:rPr sz="1400" b="1" spc="35" dirty="0">
                <a:latin typeface="微软雅黑"/>
                <a:cs typeface="微软雅黑"/>
              </a:rPr>
              <a:t>焊</a:t>
            </a:r>
            <a:r>
              <a:rPr sz="1400" b="1" spc="45" dirty="0">
                <a:latin typeface="微软雅黑"/>
                <a:cs typeface="微软雅黑"/>
              </a:rPr>
              <a:t>工等</a:t>
            </a:r>
            <a:r>
              <a:rPr sz="1400" b="1" spc="35" dirty="0">
                <a:latin typeface="微软雅黑"/>
                <a:cs typeface="微软雅黑"/>
              </a:rPr>
              <a:t>可</a:t>
            </a:r>
            <a:r>
              <a:rPr sz="1400" b="1" spc="45" dirty="0">
                <a:latin typeface="微软雅黑"/>
                <a:cs typeface="微软雅黑"/>
              </a:rPr>
              <a:t>能接触电</a:t>
            </a:r>
            <a:r>
              <a:rPr sz="1400" b="1" spc="35" dirty="0">
                <a:latin typeface="微软雅黑"/>
                <a:cs typeface="微软雅黑"/>
              </a:rPr>
              <a:t>气</a:t>
            </a:r>
            <a:r>
              <a:rPr sz="1400" b="1" spc="45" dirty="0">
                <a:latin typeface="微软雅黑"/>
                <a:cs typeface="微软雅黑"/>
              </a:rPr>
              <a:t>设备</a:t>
            </a:r>
            <a:r>
              <a:rPr sz="1400" b="1" spc="35" dirty="0">
                <a:latin typeface="微软雅黑"/>
                <a:cs typeface="微软雅黑"/>
              </a:rPr>
              <a:t>的</a:t>
            </a:r>
            <a:r>
              <a:rPr sz="1400" b="1" spc="45" dirty="0">
                <a:latin typeface="微软雅黑"/>
                <a:cs typeface="微软雅黑"/>
              </a:rPr>
              <a:t>人员应穿</a:t>
            </a:r>
            <a:r>
              <a:rPr sz="1400" b="1" spc="35" dirty="0">
                <a:latin typeface="微软雅黑"/>
                <a:cs typeface="微软雅黑"/>
              </a:rPr>
              <a:t>戴</a:t>
            </a:r>
            <a:r>
              <a:rPr sz="1400" b="1" spc="45" dirty="0">
                <a:latin typeface="微软雅黑"/>
                <a:cs typeface="微软雅黑"/>
              </a:rPr>
              <a:t>同时</a:t>
            </a:r>
            <a:r>
              <a:rPr sz="1400" b="1" dirty="0">
                <a:latin typeface="微软雅黑"/>
                <a:cs typeface="微软雅黑"/>
              </a:rPr>
              <a:t>具 备防刺、电绝缘的劳保</a:t>
            </a:r>
            <a:r>
              <a:rPr sz="1400" b="1" spc="-15" dirty="0">
                <a:latin typeface="微软雅黑"/>
                <a:cs typeface="微软雅黑"/>
              </a:rPr>
              <a:t>鞋</a:t>
            </a:r>
            <a:r>
              <a:rPr sz="1400" b="1" dirty="0">
                <a:latin typeface="微软雅黑"/>
                <a:cs typeface="微软雅黑"/>
              </a:rPr>
              <a:t>；</a:t>
            </a:r>
            <a:endParaRPr sz="1400">
              <a:latin typeface="微软雅黑"/>
              <a:cs typeface="微软雅黑"/>
            </a:endParaRPr>
          </a:p>
          <a:p>
            <a:pPr marL="239395" marR="5080">
              <a:lnSpc>
                <a:spcPts val="1700"/>
              </a:lnSpc>
              <a:spcBef>
                <a:spcPts val="55"/>
              </a:spcBef>
            </a:pPr>
            <a:r>
              <a:rPr sz="1400" b="1" spc="45" dirty="0">
                <a:latin typeface="微软雅黑"/>
                <a:cs typeface="微软雅黑"/>
              </a:rPr>
              <a:t>电焊工在</a:t>
            </a:r>
            <a:r>
              <a:rPr sz="1400" b="1" spc="35" dirty="0">
                <a:latin typeface="微软雅黑"/>
                <a:cs typeface="微软雅黑"/>
              </a:rPr>
              <a:t>作</a:t>
            </a:r>
            <a:r>
              <a:rPr sz="1400" b="1" spc="45" dirty="0">
                <a:latin typeface="微软雅黑"/>
                <a:cs typeface="微软雅黑"/>
              </a:rPr>
              <a:t>业过</a:t>
            </a:r>
            <a:r>
              <a:rPr sz="1400" b="1" spc="35" dirty="0">
                <a:latin typeface="微软雅黑"/>
                <a:cs typeface="微软雅黑"/>
              </a:rPr>
              <a:t>程</a:t>
            </a:r>
            <a:r>
              <a:rPr sz="1400" b="1" spc="45" dirty="0">
                <a:latin typeface="微软雅黑"/>
                <a:cs typeface="微软雅黑"/>
              </a:rPr>
              <a:t>中应配备</a:t>
            </a:r>
            <a:r>
              <a:rPr sz="1400" b="1" spc="35" dirty="0">
                <a:latin typeface="微软雅黑"/>
                <a:cs typeface="微软雅黑"/>
              </a:rPr>
              <a:t>电</a:t>
            </a:r>
            <a:r>
              <a:rPr sz="1400" b="1" spc="45" dirty="0">
                <a:latin typeface="微软雅黑"/>
                <a:cs typeface="微软雅黑"/>
              </a:rPr>
              <a:t>焊面</a:t>
            </a:r>
            <a:r>
              <a:rPr sz="1400" b="1" spc="60" dirty="0">
                <a:latin typeface="微软雅黑"/>
                <a:cs typeface="微软雅黑"/>
              </a:rPr>
              <a:t>罩</a:t>
            </a:r>
            <a:r>
              <a:rPr sz="1400" b="1" spc="45" dirty="0">
                <a:latin typeface="微软雅黑"/>
                <a:cs typeface="微软雅黑"/>
              </a:rPr>
              <a:t>、</a:t>
            </a:r>
            <a:r>
              <a:rPr sz="1400" b="1" spc="50" dirty="0">
                <a:latin typeface="微软雅黑"/>
                <a:cs typeface="微软雅黑"/>
              </a:rPr>
              <a:t>护目</a:t>
            </a:r>
            <a:r>
              <a:rPr sz="1400" b="1" spc="45" dirty="0">
                <a:latin typeface="微软雅黑"/>
                <a:cs typeface="微软雅黑"/>
              </a:rPr>
              <a:t>镜</a:t>
            </a:r>
            <a:r>
              <a:rPr sz="1400" b="1" spc="35" dirty="0">
                <a:latin typeface="微软雅黑"/>
                <a:cs typeface="微软雅黑"/>
              </a:rPr>
              <a:t>、</a:t>
            </a:r>
            <a:r>
              <a:rPr sz="1400" b="1" spc="45" dirty="0">
                <a:latin typeface="微软雅黑"/>
                <a:cs typeface="微软雅黑"/>
              </a:rPr>
              <a:t>电焊手 </a:t>
            </a:r>
            <a:r>
              <a:rPr sz="1400" b="1" dirty="0">
                <a:latin typeface="微软雅黑"/>
                <a:cs typeface="微软雅黑"/>
              </a:rPr>
              <a:t>套、焊工脚盖等防护用</a:t>
            </a:r>
            <a:r>
              <a:rPr sz="1400" b="1" spc="-15" dirty="0">
                <a:latin typeface="微软雅黑"/>
                <a:cs typeface="微软雅黑"/>
              </a:rPr>
              <a:t>品</a:t>
            </a:r>
            <a:r>
              <a:rPr sz="1400" b="1" dirty="0">
                <a:latin typeface="微软雅黑"/>
                <a:cs typeface="微软雅黑"/>
              </a:rPr>
              <a:t>；</a:t>
            </a:r>
            <a:endParaRPr sz="1400">
              <a:latin typeface="微软雅黑"/>
              <a:cs typeface="微软雅黑"/>
            </a:endParaRPr>
          </a:p>
          <a:p>
            <a:pPr marL="239395">
              <a:lnSpc>
                <a:spcPts val="1650"/>
              </a:lnSpc>
            </a:pPr>
            <a:r>
              <a:rPr sz="1400" b="1" spc="50" dirty="0">
                <a:latin typeface="微软雅黑"/>
                <a:cs typeface="微软雅黑"/>
              </a:rPr>
              <a:t>⑤</a:t>
            </a:r>
            <a:r>
              <a:rPr sz="1400" b="1" spc="45" dirty="0">
                <a:latin typeface="微软雅黑"/>
                <a:cs typeface="微软雅黑"/>
              </a:rPr>
              <a:t>打磨人</a:t>
            </a:r>
            <a:r>
              <a:rPr sz="1400" b="1" spc="35" dirty="0">
                <a:latin typeface="微软雅黑"/>
                <a:cs typeface="微软雅黑"/>
              </a:rPr>
              <a:t>员</a:t>
            </a:r>
            <a:r>
              <a:rPr sz="1400" b="1" spc="45" dirty="0">
                <a:latin typeface="微软雅黑"/>
                <a:cs typeface="微软雅黑"/>
              </a:rPr>
              <a:t>在作</a:t>
            </a:r>
            <a:r>
              <a:rPr sz="1400" b="1" spc="35" dirty="0">
                <a:latin typeface="微软雅黑"/>
                <a:cs typeface="微软雅黑"/>
              </a:rPr>
              <a:t>业</a:t>
            </a:r>
            <a:r>
              <a:rPr sz="1400" b="1" spc="45" dirty="0">
                <a:latin typeface="微软雅黑"/>
                <a:cs typeface="微软雅黑"/>
              </a:rPr>
              <a:t>过程中应</a:t>
            </a:r>
            <a:r>
              <a:rPr sz="1400" b="1" spc="35" dirty="0">
                <a:latin typeface="微软雅黑"/>
                <a:cs typeface="微软雅黑"/>
              </a:rPr>
              <a:t>配</a:t>
            </a:r>
            <a:r>
              <a:rPr sz="1400" b="1" spc="45" dirty="0">
                <a:latin typeface="微软雅黑"/>
                <a:cs typeface="微软雅黑"/>
              </a:rPr>
              <a:t>备棉</a:t>
            </a:r>
            <a:r>
              <a:rPr sz="1400" b="1" spc="35" dirty="0">
                <a:latin typeface="微软雅黑"/>
                <a:cs typeface="微软雅黑"/>
              </a:rPr>
              <a:t>制</a:t>
            </a:r>
            <a:r>
              <a:rPr sz="1400" b="1" spc="45" dirty="0">
                <a:latin typeface="微软雅黑"/>
                <a:cs typeface="微软雅黑"/>
              </a:rPr>
              <a:t>劳保手</a:t>
            </a:r>
            <a:r>
              <a:rPr sz="1400" b="1" spc="85" dirty="0">
                <a:latin typeface="微软雅黑"/>
                <a:cs typeface="微软雅黑"/>
              </a:rPr>
              <a:t>套</a:t>
            </a:r>
            <a:r>
              <a:rPr sz="1400" b="1" spc="35" dirty="0">
                <a:latin typeface="微软雅黑"/>
                <a:cs typeface="微软雅黑"/>
              </a:rPr>
              <a:t>、</a:t>
            </a:r>
            <a:r>
              <a:rPr sz="1400" b="1" spc="50" dirty="0">
                <a:latin typeface="微软雅黑"/>
                <a:cs typeface="微软雅黑"/>
              </a:rPr>
              <a:t>护目镜</a:t>
            </a:r>
            <a:endParaRPr sz="1400">
              <a:latin typeface="微软雅黑"/>
              <a:cs typeface="微软雅黑"/>
            </a:endParaRPr>
          </a:p>
          <a:p>
            <a:pPr marL="239395">
              <a:lnSpc>
                <a:spcPct val="100000"/>
              </a:lnSpc>
              <a:spcBef>
                <a:spcPts val="15"/>
              </a:spcBef>
            </a:pPr>
            <a:r>
              <a:rPr sz="1400" b="1" dirty="0">
                <a:latin typeface="微软雅黑"/>
                <a:cs typeface="微软雅黑"/>
              </a:rPr>
              <a:t>以及防护口罩等防护用</a:t>
            </a:r>
            <a:r>
              <a:rPr sz="1400" b="1" spc="-15" dirty="0">
                <a:latin typeface="微软雅黑"/>
                <a:cs typeface="微软雅黑"/>
              </a:rPr>
              <a:t>品</a:t>
            </a:r>
            <a:r>
              <a:rPr sz="1400" b="1" dirty="0">
                <a:latin typeface="微软雅黑"/>
                <a:cs typeface="微软雅黑"/>
              </a:rPr>
              <a:t>；</a:t>
            </a:r>
            <a:endParaRPr sz="1400">
              <a:latin typeface="微软雅黑"/>
              <a:cs typeface="微软雅黑"/>
            </a:endParaRPr>
          </a:p>
          <a:p>
            <a:pPr marL="239395" marR="11430">
              <a:lnSpc>
                <a:spcPct val="101400"/>
              </a:lnSpc>
            </a:pPr>
            <a:r>
              <a:rPr sz="1400" b="1" spc="45" dirty="0">
                <a:latin typeface="微软雅黑"/>
                <a:cs typeface="微软雅黑"/>
              </a:rPr>
              <a:t>⑥电工在</a:t>
            </a:r>
            <a:r>
              <a:rPr sz="1400" b="1" spc="35" dirty="0">
                <a:latin typeface="微软雅黑"/>
                <a:cs typeface="微软雅黑"/>
              </a:rPr>
              <a:t>作</a:t>
            </a:r>
            <a:r>
              <a:rPr sz="1400" b="1" spc="45" dirty="0">
                <a:latin typeface="微软雅黑"/>
                <a:cs typeface="微软雅黑"/>
              </a:rPr>
              <a:t>业过</a:t>
            </a:r>
            <a:r>
              <a:rPr sz="1400" b="1" spc="35" dirty="0">
                <a:latin typeface="微软雅黑"/>
                <a:cs typeface="微软雅黑"/>
              </a:rPr>
              <a:t>程</a:t>
            </a:r>
            <a:r>
              <a:rPr sz="1400" b="1" spc="45" dirty="0">
                <a:latin typeface="微软雅黑"/>
                <a:cs typeface="微软雅黑"/>
              </a:rPr>
              <a:t>中应佩戴</a:t>
            </a:r>
            <a:r>
              <a:rPr sz="1400" b="1" spc="35" dirty="0">
                <a:latin typeface="微软雅黑"/>
                <a:cs typeface="微软雅黑"/>
              </a:rPr>
              <a:t>胶</a:t>
            </a:r>
            <a:r>
              <a:rPr sz="1400" b="1" spc="45" dirty="0">
                <a:latin typeface="微软雅黑"/>
                <a:cs typeface="微软雅黑"/>
              </a:rPr>
              <a:t>质绝</a:t>
            </a:r>
            <a:r>
              <a:rPr sz="1400" b="1" spc="35" dirty="0">
                <a:latin typeface="微软雅黑"/>
                <a:cs typeface="微软雅黑"/>
              </a:rPr>
              <a:t>缘</a:t>
            </a:r>
            <a:r>
              <a:rPr sz="1400" b="1" spc="45" dirty="0">
                <a:latin typeface="微软雅黑"/>
                <a:cs typeface="微软雅黑"/>
              </a:rPr>
              <a:t>手</a:t>
            </a:r>
            <a:r>
              <a:rPr sz="1400" b="1" spc="75" dirty="0">
                <a:latin typeface="微软雅黑"/>
                <a:cs typeface="微软雅黑"/>
              </a:rPr>
              <a:t>套</a:t>
            </a:r>
            <a:r>
              <a:rPr sz="1400" b="1" spc="45" dirty="0">
                <a:latin typeface="微软雅黑"/>
                <a:cs typeface="微软雅黑"/>
              </a:rPr>
              <a:t>，穿</a:t>
            </a:r>
            <a:r>
              <a:rPr sz="1400" b="1" spc="35" dirty="0">
                <a:latin typeface="微软雅黑"/>
                <a:cs typeface="微软雅黑"/>
              </a:rPr>
              <a:t>戴</a:t>
            </a:r>
            <a:r>
              <a:rPr sz="1400" b="1" spc="45" dirty="0">
                <a:latin typeface="微软雅黑"/>
                <a:cs typeface="微软雅黑"/>
              </a:rPr>
              <a:t>绝缘</a:t>
            </a:r>
            <a:r>
              <a:rPr sz="1400" b="1" dirty="0">
                <a:latin typeface="微软雅黑"/>
                <a:cs typeface="微软雅黑"/>
              </a:rPr>
              <a:t>的 劳保鞋；</a:t>
            </a:r>
            <a:endParaRPr sz="1400">
              <a:latin typeface="微软雅黑"/>
              <a:cs typeface="微软雅黑"/>
            </a:endParaRPr>
          </a:p>
          <a:p>
            <a:pPr marL="239395">
              <a:lnSpc>
                <a:spcPct val="100000"/>
              </a:lnSpc>
              <a:spcBef>
                <a:spcPts val="10"/>
              </a:spcBef>
            </a:pPr>
            <a:r>
              <a:rPr sz="1400" b="1" dirty="0">
                <a:latin typeface="微软雅黑"/>
                <a:cs typeface="微软雅黑"/>
              </a:rPr>
              <a:t>⑦油漆及防火涂料作业</a:t>
            </a:r>
            <a:r>
              <a:rPr sz="1400" b="1" spc="-15" dirty="0">
                <a:latin typeface="微软雅黑"/>
                <a:cs typeface="微软雅黑"/>
              </a:rPr>
              <a:t>人</a:t>
            </a:r>
            <a:r>
              <a:rPr sz="1400" b="1" dirty="0">
                <a:latin typeface="微软雅黑"/>
                <a:cs typeface="微软雅黑"/>
              </a:rPr>
              <a:t>员应</a:t>
            </a:r>
            <a:r>
              <a:rPr sz="1400" b="1" spc="-15" dirty="0">
                <a:latin typeface="微软雅黑"/>
                <a:cs typeface="微软雅黑"/>
              </a:rPr>
              <a:t>配</a:t>
            </a:r>
            <a:r>
              <a:rPr sz="1400" b="1" dirty="0">
                <a:latin typeface="微软雅黑"/>
                <a:cs typeface="微软雅黑"/>
              </a:rPr>
              <a:t>备过</a:t>
            </a:r>
            <a:r>
              <a:rPr sz="1400" b="1" spc="-15" dirty="0">
                <a:latin typeface="微软雅黑"/>
                <a:cs typeface="微软雅黑"/>
              </a:rPr>
              <a:t>滤</a:t>
            </a:r>
            <a:r>
              <a:rPr sz="1400" b="1" dirty="0">
                <a:latin typeface="微软雅黑"/>
                <a:cs typeface="微软雅黑"/>
              </a:rPr>
              <a:t>口</a:t>
            </a:r>
            <a:r>
              <a:rPr sz="1400" b="1" spc="5" dirty="0">
                <a:latin typeface="微软雅黑"/>
                <a:cs typeface="微软雅黑"/>
              </a:rPr>
              <a:t>罩</a:t>
            </a:r>
            <a:r>
              <a:rPr sz="1400" b="1" dirty="0">
                <a:latin typeface="微软雅黑"/>
                <a:cs typeface="微软雅黑"/>
              </a:rPr>
              <a:t>。</a:t>
            </a:r>
            <a:endParaRPr sz="1400">
              <a:latin typeface="微软雅黑"/>
              <a:cs typeface="微软雅黑"/>
            </a:endParaRPr>
          </a:p>
          <a:p>
            <a:pPr marL="239395">
              <a:lnSpc>
                <a:spcPct val="100000"/>
              </a:lnSpc>
              <a:spcBef>
                <a:spcPts val="25"/>
              </a:spcBef>
            </a:pP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⑧进入现场人员必须穿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反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光马</a:t>
            </a:r>
            <a:r>
              <a:rPr sz="1400" b="1" spc="-10" dirty="0">
                <a:solidFill>
                  <a:srgbClr val="C00000"/>
                </a:solidFill>
                <a:latin typeface="微软雅黑"/>
                <a:cs typeface="微软雅黑"/>
              </a:rPr>
              <a:t>甲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。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26252" y="1146047"/>
            <a:ext cx="2849879" cy="1210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26252" y="2397251"/>
            <a:ext cx="2849879" cy="25481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内部资料</a:t>
            </a:r>
            <a:r>
              <a:rPr spc="-30" dirty="0"/>
              <a:t> </a:t>
            </a:r>
            <a:r>
              <a:rPr dirty="0"/>
              <a:t>|</a:t>
            </a:r>
            <a:r>
              <a:rPr spc="-25" dirty="0"/>
              <a:t> </a:t>
            </a:r>
            <a:r>
              <a:rPr dirty="0"/>
              <a:t>注意保密</a:t>
            </a:r>
            <a:r>
              <a:rPr spc="204" dirty="0"/>
              <a:t> </a:t>
            </a: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76" y="32003"/>
            <a:ext cx="1177290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2960" y="32003"/>
            <a:ext cx="1177290" cy="78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1056" y="121157"/>
            <a:ext cx="1446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应急管理</a:t>
            </a:r>
          </a:p>
        </p:txBody>
      </p:sp>
      <p:sp>
        <p:nvSpPr>
          <p:cNvPr id="5" name="object 5"/>
          <p:cNvSpPr/>
          <p:nvPr/>
        </p:nvSpPr>
        <p:spPr>
          <a:xfrm>
            <a:off x="684276" y="1107947"/>
            <a:ext cx="7838440" cy="3569335"/>
          </a:xfrm>
          <a:custGeom>
            <a:avLst/>
            <a:gdLst/>
            <a:ahLst/>
            <a:cxnLst/>
            <a:rect l="l" t="t" r="r" b="b"/>
            <a:pathLst>
              <a:path w="7838440" h="3569335">
                <a:moveTo>
                  <a:pt x="0" y="3569207"/>
                </a:moveTo>
                <a:lnTo>
                  <a:pt x="7837932" y="3569207"/>
                </a:lnTo>
                <a:lnTo>
                  <a:pt x="7837932" y="0"/>
                </a:lnTo>
                <a:lnTo>
                  <a:pt x="0" y="0"/>
                </a:lnTo>
                <a:lnTo>
                  <a:pt x="0" y="3569207"/>
                </a:lnTo>
                <a:close/>
              </a:path>
            </a:pathLst>
          </a:custGeom>
          <a:ln w="9144">
            <a:solidFill>
              <a:srgbClr val="006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190"/>
              </a:spcBef>
              <a:buFont typeface="Wingdings"/>
              <a:buChar char=""/>
              <a:tabLst>
                <a:tab pos="299720" algn="l"/>
              </a:tabLst>
            </a:pPr>
            <a:r>
              <a:rPr spc="-10" dirty="0"/>
              <a:t>项目部</a:t>
            </a:r>
          </a:p>
          <a:p>
            <a:pPr marL="367665">
              <a:lnSpc>
                <a:spcPct val="100000"/>
              </a:lnSpc>
              <a:spcBef>
                <a:spcPts val="825"/>
              </a:spcBef>
            </a:pPr>
            <a:r>
              <a:rPr sz="1200" dirty="0"/>
              <a:t>建立健全项目部应急管理机构，成立应急管理小组，其主要职责：</a:t>
            </a:r>
            <a:endParaRPr sz="1200"/>
          </a:p>
          <a:p>
            <a:pPr marL="367665">
              <a:lnSpc>
                <a:spcPct val="100000"/>
              </a:lnSpc>
              <a:spcBef>
                <a:spcPts val="720"/>
              </a:spcBef>
            </a:pPr>
            <a:r>
              <a:rPr sz="1200" dirty="0"/>
              <a:t>①组织制定、修改、完善项目部应</a:t>
            </a:r>
            <a:r>
              <a:rPr sz="1200" spc="-35" dirty="0"/>
              <a:t>急</a:t>
            </a:r>
            <a:r>
              <a:rPr sz="1200" dirty="0"/>
              <a:t>预案，</a:t>
            </a:r>
            <a:r>
              <a:rPr sz="1200" dirty="0">
                <a:solidFill>
                  <a:srgbClr val="C00000"/>
                </a:solidFill>
              </a:rPr>
              <a:t>应包括五大伤害内容</a:t>
            </a:r>
            <a:r>
              <a:rPr sz="1200" dirty="0"/>
              <a:t>;</a:t>
            </a:r>
            <a:endParaRPr sz="1200"/>
          </a:p>
          <a:p>
            <a:pPr marL="367665">
              <a:lnSpc>
                <a:spcPct val="100000"/>
              </a:lnSpc>
              <a:spcBef>
                <a:spcPts val="720"/>
              </a:spcBef>
            </a:pPr>
            <a:r>
              <a:rPr sz="1200" dirty="0"/>
              <a:t>②发生突发事件时，协同施工单位进行应急处理；</a:t>
            </a:r>
            <a:endParaRPr sz="1200"/>
          </a:p>
          <a:p>
            <a:pPr marL="367665">
              <a:lnSpc>
                <a:spcPct val="100000"/>
              </a:lnSpc>
              <a:spcBef>
                <a:spcPts val="720"/>
              </a:spcBef>
            </a:pPr>
            <a:r>
              <a:rPr sz="1200" dirty="0"/>
              <a:t>③掌握险情事故、紧急状况和灾害发生的情况，立即向城</a:t>
            </a:r>
            <a:r>
              <a:rPr sz="1200" spc="-60" dirty="0"/>
              <a:t>市</a:t>
            </a:r>
            <a:r>
              <a:rPr sz="1200" spc="-5" dirty="0"/>
              <a:t>公司及区域汇报</a:t>
            </a:r>
            <a:r>
              <a:rPr sz="1200" dirty="0"/>
              <a:t>;</a:t>
            </a:r>
            <a:endParaRPr sz="1200"/>
          </a:p>
          <a:p>
            <a:pPr marL="367665" marR="5080">
              <a:lnSpc>
                <a:spcPct val="150000"/>
              </a:lnSpc>
            </a:pPr>
            <a:r>
              <a:rPr sz="1200" dirty="0"/>
              <a:t>④项目部督促</a:t>
            </a:r>
            <a:r>
              <a:rPr sz="1200" spc="-15" dirty="0"/>
              <a:t>并</a:t>
            </a:r>
            <a:r>
              <a:rPr sz="1200" dirty="0">
                <a:solidFill>
                  <a:srgbClr val="C00000"/>
                </a:solidFill>
              </a:rPr>
              <a:t>参与施工单位组织的应急演习活动</a:t>
            </a:r>
            <a:r>
              <a:rPr sz="1200" dirty="0"/>
              <a:t>，将演练资料上报城市公司项目管理部及区域运营 管理部备</a:t>
            </a:r>
            <a:r>
              <a:rPr sz="1200" spc="-10" dirty="0"/>
              <a:t>案</a:t>
            </a:r>
            <a:r>
              <a:rPr sz="1200" dirty="0"/>
              <a:t>。</a:t>
            </a:r>
            <a:endParaRPr sz="1200"/>
          </a:p>
          <a:p>
            <a:pPr marL="299085" indent="-286385">
              <a:lnSpc>
                <a:spcPct val="100000"/>
              </a:lnSpc>
              <a:spcBef>
                <a:spcPts val="860"/>
              </a:spcBef>
              <a:buFont typeface="Wingdings"/>
              <a:buChar char=""/>
              <a:tabLst>
                <a:tab pos="299720" algn="l"/>
              </a:tabLst>
            </a:pPr>
            <a:r>
              <a:rPr spc="-5" dirty="0"/>
              <a:t>参建单位</a:t>
            </a:r>
          </a:p>
          <a:p>
            <a:pPr marL="277495">
              <a:lnSpc>
                <a:spcPct val="100000"/>
              </a:lnSpc>
              <a:spcBef>
                <a:spcPts val="825"/>
              </a:spcBef>
            </a:pPr>
            <a:r>
              <a:rPr sz="1200" dirty="0"/>
              <a:t>①监理单位负责对施工单位上报的应急预案进行审核，查验人员配备、应急物资等落实情况；</a:t>
            </a:r>
            <a:endParaRPr sz="1200"/>
          </a:p>
          <a:p>
            <a:pPr marL="277495">
              <a:lnSpc>
                <a:spcPct val="100000"/>
              </a:lnSpc>
              <a:spcBef>
                <a:spcPts val="720"/>
              </a:spcBef>
            </a:pPr>
            <a:r>
              <a:rPr sz="1200" dirty="0"/>
              <a:t>②施工单位建立应急救援组织或按规定配备救援人员；</a:t>
            </a:r>
            <a:endParaRPr sz="1200"/>
          </a:p>
          <a:p>
            <a:pPr marL="277495">
              <a:lnSpc>
                <a:spcPct val="100000"/>
              </a:lnSpc>
              <a:spcBef>
                <a:spcPts val="720"/>
              </a:spcBef>
            </a:pPr>
            <a:r>
              <a:rPr sz="1200" dirty="0"/>
              <a:t>③施工单位配置应急救援器材和设备；</a:t>
            </a:r>
            <a:endParaRPr sz="1200"/>
          </a:p>
          <a:p>
            <a:pPr marL="277495">
              <a:lnSpc>
                <a:spcPct val="100000"/>
              </a:lnSpc>
              <a:spcBef>
                <a:spcPts val="720"/>
              </a:spcBef>
            </a:pPr>
            <a:r>
              <a:rPr sz="1200" dirty="0"/>
              <a:t>④施工单位按《表1.各项目应急演练内容表》组织应急救援演练。</a:t>
            </a:r>
            <a:endParaRPr sz="12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内部资料</a:t>
            </a:r>
            <a:r>
              <a:rPr spc="-30" dirty="0"/>
              <a:t> </a:t>
            </a:r>
            <a:r>
              <a:rPr dirty="0"/>
              <a:t>|</a:t>
            </a:r>
            <a:r>
              <a:rPr spc="-25" dirty="0"/>
              <a:t> </a:t>
            </a:r>
            <a:r>
              <a:rPr dirty="0"/>
              <a:t>注意保密</a:t>
            </a:r>
            <a:r>
              <a:rPr spc="204" dirty="0"/>
              <a:t> </a:t>
            </a: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693419" y="720851"/>
            <a:ext cx="2438400" cy="368935"/>
          </a:xfrm>
          <a:prstGeom prst="rect">
            <a:avLst/>
          </a:prstGeom>
          <a:solidFill>
            <a:srgbClr val="F9C090"/>
          </a:solidFill>
        </p:spPr>
        <p:txBody>
          <a:bodyPr vert="horz" wrap="square" lIns="0" tIns="355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0"/>
              </a:spcBef>
            </a:pPr>
            <a:r>
              <a:rPr sz="1800" b="1" spc="-5" dirty="0">
                <a:solidFill>
                  <a:srgbClr val="943735"/>
                </a:solidFill>
                <a:latin typeface="微软雅黑"/>
                <a:cs typeface="微软雅黑"/>
              </a:rPr>
              <a:t>应急管理机构及职责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88960" y="4903723"/>
            <a:ext cx="12369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微软雅黑"/>
                <a:cs typeface="微软雅黑"/>
              </a:rPr>
              <a:t>内部资料</a:t>
            </a:r>
            <a:r>
              <a:rPr sz="900" spc="-30" dirty="0">
                <a:solidFill>
                  <a:srgbClr val="585858"/>
                </a:solidFill>
                <a:latin typeface="微软雅黑"/>
                <a:cs typeface="微软雅黑"/>
              </a:rPr>
              <a:t> </a:t>
            </a:r>
            <a:r>
              <a:rPr sz="900" dirty="0">
                <a:solidFill>
                  <a:srgbClr val="585858"/>
                </a:solidFill>
                <a:latin typeface="微软雅黑"/>
                <a:cs typeface="微软雅黑"/>
              </a:rPr>
              <a:t>|</a:t>
            </a:r>
            <a:r>
              <a:rPr sz="900" spc="-30" dirty="0">
                <a:solidFill>
                  <a:srgbClr val="585858"/>
                </a:solidFill>
                <a:latin typeface="微软雅黑"/>
                <a:cs typeface="微软雅黑"/>
              </a:rPr>
              <a:t> </a:t>
            </a:r>
            <a:r>
              <a:rPr sz="900" dirty="0">
                <a:solidFill>
                  <a:srgbClr val="585858"/>
                </a:solidFill>
                <a:latin typeface="微软雅黑"/>
                <a:cs typeface="微软雅黑"/>
              </a:rPr>
              <a:t>注意保密</a:t>
            </a:r>
            <a:r>
              <a:rPr sz="900" spc="204" dirty="0">
                <a:solidFill>
                  <a:srgbClr val="585858"/>
                </a:solidFill>
                <a:latin typeface="微软雅黑"/>
                <a:cs typeface="微软雅黑"/>
              </a:rPr>
              <a:t> </a:t>
            </a:r>
            <a:r>
              <a:rPr sz="900" dirty="0">
                <a:solidFill>
                  <a:srgbClr val="585858"/>
                </a:solidFill>
                <a:latin typeface="微软雅黑"/>
                <a:cs typeface="微软雅黑"/>
              </a:rPr>
              <a:t>33</a:t>
            </a:r>
            <a:endParaRPr sz="9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2776" y="32003"/>
            <a:ext cx="1177290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2960" y="32003"/>
            <a:ext cx="1177290" cy="78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1056" y="121157"/>
            <a:ext cx="1446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应急管理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01395" y="4648606"/>
            <a:ext cx="46551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微软雅黑"/>
                <a:cs typeface="微软雅黑"/>
              </a:rPr>
              <a:t>表：各项目应急演练内</a:t>
            </a:r>
            <a:r>
              <a:rPr sz="1400" b="1" spc="-15" dirty="0">
                <a:latin typeface="微软雅黑"/>
                <a:cs typeface="微软雅黑"/>
              </a:rPr>
              <a:t>容</a:t>
            </a:r>
            <a:r>
              <a:rPr sz="1400" b="1" dirty="0">
                <a:latin typeface="微软雅黑"/>
                <a:cs typeface="微软雅黑"/>
              </a:rPr>
              <a:t>表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微软雅黑"/>
                <a:cs typeface="微软雅黑"/>
              </a:rPr>
              <a:t>备注：应急演练可参考</a:t>
            </a:r>
            <a:r>
              <a:rPr sz="1400" b="1" spc="-15" dirty="0">
                <a:latin typeface="微软雅黑"/>
                <a:cs typeface="微软雅黑"/>
              </a:rPr>
              <a:t>安</a:t>
            </a:r>
            <a:r>
              <a:rPr sz="1400" b="1" dirty="0">
                <a:latin typeface="微软雅黑"/>
                <a:cs typeface="微软雅黑"/>
              </a:rPr>
              <a:t>全事</a:t>
            </a:r>
            <a:r>
              <a:rPr sz="1400" b="1" spc="-15" dirty="0">
                <a:latin typeface="微软雅黑"/>
                <a:cs typeface="微软雅黑"/>
              </a:rPr>
              <a:t>故</a:t>
            </a:r>
            <a:r>
              <a:rPr sz="1400" b="1" dirty="0">
                <a:latin typeface="微软雅黑"/>
                <a:cs typeface="微软雅黑"/>
              </a:rPr>
              <a:t>应急</a:t>
            </a:r>
            <a:r>
              <a:rPr sz="1400" b="1" spc="-15" dirty="0">
                <a:latin typeface="微软雅黑"/>
                <a:cs typeface="微软雅黑"/>
              </a:rPr>
              <a:t>预</a:t>
            </a:r>
            <a:r>
              <a:rPr sz="1400" b="1" dirty="0">
                <a:latin typeface="微软雅黑"/>
                <a:cs typeface="微软雅黑"/>
              </a:rPr>
              <a:t>案演</a:t>
            </a:r>
            <a:r>
              <a:rPr sz="1400" b="1" spc="-15" dirty="0">
                <a:latin typeface="微软雅黑"/>
                <a:cs typeface="微软雅黑"/>
              </a:rPr>
              <a:t>练</a:t>
            </a:r>
            <a:r>
              <a:rPr sz="1400" b="1" dirty="0">
                <a:latin typeface="微软雅黑"/>
                <a:cs typeface="微软雅黑"/>
              </a:rPr>
              <a:t>模版</a:t>
            </a:r>
            <a:r>
              <a:rPr sz="1400" b="1" spc="-15" dirty="0">
                <a:latin typeface="微软雅黑"/>
                <a:cs typeface="微软雅黑"/>
              </a:rPr>
              <a:t>（</a:t>
            </a:r>
            <a:r>
              <a:rPr sz="1400" b="1" dirty="0">
                <a:latin typeface="微软雅黑"/>
                <a:cs typeface="微软雅黑"/>
              </a:rPr>
              <a:t>参</a:t>
            </a:r>
            <a:r>
              <a:rPr sz="1400" b="1" spc="-50" dirty="0">
                <a:latin typeface="微软雅黑"/>
                <a:cs typeface="微软雅黑"/>
              </a:rPr>
              <a:t>考</a:t>
            </a:r>
            <a:r>
              <a:rPr sz="1400" b="1" dirty="0">
                <a:latin typeface="微软雅黑"/>
                <a:cs typeface="微软雅黑"/>
              </a:rPr>
              <a:t>）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3419" y="720851"/>
            <a:ext cx="2438400" cy="368935"/>
          </a:xfrm>
          <a:prstGeom prst="rect">
            <a:avLst/>
          </a:prstGeom>
          <a:solidFill>
            <a:srgbClr val="F9C090"/>
          </a:solidFill>
        </p:spPr>
        <p:txBody>
          <a:bodyPr vert="horz" wrap="square" lIns="0" tIns="355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0"/>
              </a:spcBef>
            </a:pPr>
            <a:r>
              <a:rPr sz="1800" b="1" spc="-5" dirty="0">
                <a:solidFill>
                  <a:srgbClr val="943735"/>
                </a:solidFill>
                <a:latin typeface="微软雅黑"/>
                <a:cs typeface="微软雅黑"/>
              </a:rPr>
              <a:t>应急管理机构及职责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93053" y="3964940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/>
                <a:cs typeface="微软雅黑"/>
              </a:rPr>
              <a:t>应急演练</a:t>
            </a:r>
            <a:endParaRPr sz="1800">
              <a:latin typeface="微软雅黑"/>
              <a:cs typeface="微软雅黑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87705" y="1231138"/>
          <a:ext cx="4689475" cy="3265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0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9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91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84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44132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阶段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  <a:p>
                      <a:pPr marL="11620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类别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50" b="1" dirty="0">
                          <a:latin typeface="微软雅黑"/>
                          <a:cs typeface="微软雅黑"/>
                        </a:rPr>
                        <a:t>基坑阶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050" b="1" dirty="0">
                          <a:latin typeface="微软雅黑"/>
                          <a:cs typeface="微软雅黑"/>
                        </a:rPr>
                        <a:t>段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50" b="1" dirty="0">
                          <a:latin typeface="微软雅黑"/>
                          <a:cs typeface="微软雅黑"/>
                        </a:rPr>
                        <a:t>主体阶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050" b="1" dirty="0">
                          <a:latin typeface="微软雅黑"/>
                          <a:cs typeface="微软雅黑"/>
                        </a:rPr>
                        <a:t>段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50" b="1" dirty="0">
                          <a:latin typeface="微软雅黑"/>
                          <a:cs typeface="微软雅黑"/>
                        </a:rPr>
                        <a:t>装修阶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050" b="1" dirty="0">
                          <a:latin typeface="微软雅黑"/>
                          <a:cs typeface="微软雅黑"/>
                        </a:rPr>
                        <a:t>段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50" b="1" dirty="0">
                          <a:latin typeface="微软雅黑"/>
                          <a:cs typeface="微软雅黑"/>
                        </a:rPr>
                        <a:t>生活区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50" b="1" dirty="0">
                          <a:latin typeface="微软雅黑"/>
                          <a:cs typeface="微软雅黑"/>
                        </a:rPr>
                        <a:t>邀请政府部门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050" b="1" spc="5" dirty="0">
                          <a:latin typeface="微软雅黑"/>
                          <a:cs typeface="微软雅黑"/>
                        </a:rPr>
                        <a:t>（每季度举办</a:t>
                      </a:r>
                      <a:r>
                        <a:rPr sz="1050" b="1" spc="-10" dirty="0">
                          <a:latin typeface="微软雅黑"/>
                          <a:cs typeface="微软雅黑"/>
                        </a:rPr>
                        <a:t>一</a:t>
                      </a:r>
                      <a:r>
                        <a:rPr sz="1050" b="1" spc="5" dirty="0">
                          <a:latin typeface="微软雅黑"/>
                          <a:cs typeface="微软雅黑"/>
                        </a:rPr>
                        <a:t>次）</a:t>
                      </a:r>
                      <a:endParaRPr sz="1050">
                        <a:latin typeface="微软雅黑"/>
                        <a:cs typeface="微软雅黑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高空坠落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√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√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 marR="133985" indent="336550" algn="just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区（县）级以上 安检局、建设局、应 急办（</a:t>
                      </a:r>
                      <a:r>
                        <a:rPr sz="800" b="1" dirty="0">
                          <a:latin typeface="微软雅黑"/>
                          <a:cs typeface="微软雅黑"/>
                        </a:rPr>
                        <a:t>演练要求如下：</a:t>
                      </a:r>
                      <a:r>
                        <a:rPr sz="800" b="1" spc="-20" dirty="0">
                          <a:latin typeface="微软雅黑"/>
                          <a:cs typeface="微软雅黑"/>
                        </a:rPr>
                        <a:t>1</a:t>
                      </a:r>
                      <a:r>
                        <a:rPr sz="800" b="1" dirty="0">
                          <a:latin typeface="微软雅黑"/>
                          <a:cs typeface="微软雅黑"/>
                        </a:rPr>
                        <a:t>）</a:t>
                      </a:r>
                      <a:endParaRPr sz="800">
                        <a:latin typeface="微软雅黑"/>
                        <a:cs typeface="微软雅黑"/>
                      </a:endParaRPr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b="1" spc="-5" dirty="0">
                          <a:latin typeface="微软雅黑"/>
                          <a:cs typeface="微软雅黑"/>
                        </a:rPr>
                        <a:t>各项目每季度执行相应</a:t>
                      </a:r>
                      <a:r>
                        <a:rPr sz="800" b="1" spc="-15" dirty="0">
                          <a:latin typeface="微软雅黑"/>
                          <a:cs typeface="微软雅黑"/>
                        </a:rPr>
                        <a:t>阶</a:t>
                      </a:r>
                      <a:r>
                        <a:rPr sz="800" b="1" spc="-5" dirty="0">
                          <a:latin typeface="微软雅黑"/>
                          <a:cs typeface="微软雅黑"/>
                        </a:rPr>
                        <a:t>段的</a:t>
                      </a:r>
                      <a:endParaRPr sz="800">
                        <a:latin typeface="微软雅黑"/>
                        <a:cs typeface="微软雅黑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latin typeface="微软雅黑"/>
                          <a:cs typeface="微软雅黑"/>
                        </a:rPr>
                        <a:t>应急演练预案；</a:t>
                      </a:r>
                      <a:r>
                        <a:rPr sz="800" b="1" spc="-5" dirty="0">
                          <a:latin typeface="微软雅黑"/>
                          <a:cs typeface="微软雅黑"/>
                        </a:rPr>
                        <a:t>2</a:t>
                      </a:r>
                      <a:r>
                        <a:rPr sz="800" b="1" dirty="0">
                          <a:latin typeface="微软雅黑"/>
                          <a:cs typeface="微软雅黑"/>
                        </a:rPr>
                        <a:t>）须</a:t>
                      </a:r>
                      <a:r>
                        <a:rPr sz="800" b="1" spc="-15" dirty="0">
                          <a:latin typeface="微软雅黑"/>
                          <a:cs typeface="微软雅黑"/>
                        </a:rPr>
                        <a:t>邀</a:t>
                      </a:r>
                      <a:r>
                        <a:rPr sz="800" b="1" dirty="0">
                          <a:latin typeface="微软雅黑"/>
                          <a:cs typeface="微软雅黑"/>
                        </a:rPr>
                        <a:t>请区</a:t>
                      </a:r>
                      <a:endParaRPr sz="800">
                        <a:latin typeface="微软雅黑"/>
                        <a:cs typeface="微软雅黑"/>
                      </a:endParaRPr>
                    </a:p>
                    <a:p>
                      <a:pPr marL="24130" marR="74930" indent="-1905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微软雅黑"/>
                          <a:cs typeface="微软雅黑"/>
                        </a:rPr>
                        <a:t>（县）</a:t>
                      </a:r>
                      <a:r>
                        <a:rPr sz="800" b="1" spc="-15" dirty="0">
                          <a:latin typeface="微软雅黑"/>
                          <a:cs typeface="微软雅黑"/>
                        </a:rPr>
                        <a:t>级</a:t>
                      </a:r>
                      <a:r>
                        <a:rPr sz="800" b="1" dirty="0">
                          <a:latin typeface="微软雅黑"/>
                          <a:cs typeface="微软雅黑"/>
                        </a:rPr>
                        <a:t>以上</a:t>
                      </a:r>
                      <a:r>
                        <a:rPr sz="800" b="1" spc="-15" dirty="0">
                          <a:latin typeface="微软雅黑"/>
                          <a:cs typeface="微软雅黑"/>
                        </a:rPr>
                        <a:t>安</a:t>
                      </a:r>
                      <a:r>
                        <a:rPr sz="800" b="1" dirty="0">
                          <a:latin typeface="微软雅黑"/>
                          <a:cs typeface="微软雅黑"/>
                        </a:rPr>
                        <a:t>监局</a:t>
                      </a:r>
                      <a:r>
                        <a:rPr sz="800" b="1" spc="-15" dirty="0">
                          <a:latin typeface="微软雅黑"/>
                          <a:cs typeface="微软雅黑"/>
                        </a:rPr>
                        <a:t>、</a:t>
                      </a:r>
                      <a:r>
                        <a:rPr sz="800" b="1" dirty="0">
                          <a:latin typeface="微软雅黑"/>
                          <a:cs typeface="微软雅黑"/>
                        </a:rPr>
                        <a:t>建设</a:t>
                      </a:r>
                      <a:r>
                        <a:rPr sz="800" b="1" spc="-15" dirty="0">
                          <a:latin typeface="微软雅黑"/>
                          <a:cs typeface="微软雅黑"/>
                        </a:rPr>
                        <a:t>局</a:t>
                      </a:r>
                      <a:r>
                        <a:rPr sz="800" b="1" dirty="0">
                          <a:latin typeface="微软雅黑"/>
                          <a:cs typeface="微软雅黑"/>
                        </a:rPr>
                        <a:t>、 应急办等部门参与</a:t>
                      </a:r>
                      <a:r>
                        <a:rPr sz="800" b="1" spc="-5" dirty="0">
                          <a:latin typeface="微软雅黑"/>
                          <a:cs typeface="微软雅黑"/>
                        </a:rPr>
                        <a:t>；3）</a:t>
                      </a:r>
                      <a:r>
                        <a:rPr sz="800" b="1" dirty="0">
                          <a:latin typeface="微软雅黑"/>
                          <a:cs typeface="微软雅黑"/>
                        </a:rPr>
                        <a:t>参与工 人必须正确佩戴安全帽</a:t>
                      </a:r>
                      <a:r>
                        <a:rPr sz="800" b="1" spc="-15" dirty="0">
                          <a:latin typeface="微软雅黑"/>
                          <a:cs typeface="微软雅黑"/>
                        </a:rPr>
                        <a:t>、</a:t>
                      </a:r>
                      <a:r>
                        <a:rPr sz="800" b="1" dirty="0">
                          <a:latin typeface="微软雅黑"/>
                          <a:cs typeface="微软雅黑"/>
                        </a:rPr>
                        <a:t>穿反 光马甲；4）应急小组</a:t>
                      </a:r>
                      <a:r>
                        <a:rPr sz="800" b="1" spc="-15" dirty="0">
                          <a:latin typeface="微软雅黑"/>
                          <a:cs typeface="微软雅黑"/>
                        </a:rPr>
                        <a:t>人</a:t>
                      </a:r>
                      <a:r>
                        <a:rPr sz="800" b="1" dirty="0">
                          <a:latin typeface="微软雅黑"/>
                          <a:cs typeface="微软雅黑"/>
                        </a:rPr>
                        <a:t>员分组</a:t>
                      </a:r>
                      <a:endParaRPr sz="800">
                        <a:latin typeface="微软雅黑"/>
                        <a:cs typeface="微软雅黑"/>
                      </a:endParaRPr>
                    </a:p>
                    <a:p>
                      <a:pPr marL="24130" marR="12700" indent="-1905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微软雅黑"/>
                          <a:cs typeface="微软雅黑"/>
                        </a:rPr>
                        <a:t>清晰，</a:t>
                      </a:r>
                      <a:r>
                        <a:rPr sz="800" b="1" spc="-15" dirty="0">
                          <a:latin typeface="微软雅黑"/>
                          <a:cs typeface="微软雅黑"/>
                        </a:rPr>
                        <a:t>制</a:t>
                      </a:r>
                      <a:r>
                        <a:rPr sz="800" b="1" dirty="0">
                          <a:latin typeface="微软雅黑"/>
                          <a:cs typeface="微软雅黑"/>
                        </a:rPr>
                        <a:t>作应</a:t>
                      </a:r>
                      <a:r>
                        <a:rPr sz="800" b="1" spc="-15" dirty="0">
                          <a:latin typeface="微软雅黑"/>
                          <a:cs typeface="微软雅黑"/>
                        </a:rPr>
                        <a:t>急</a:t>
                      </a:r>
                      <a:r>
                        <a:rPr sz="800" b="1" dirty="0">
                          <a:latin typeface="微软雅黑"/>
                          <a:cs typeface="微软雅黑"/>
                        </a:rPr>
                        <a:t>小组</a:t>
                      </a:r>
                      <a:r>
                        <a:rPr sz="800" b="1" spc="-15" dirty="0">
                          <a:latin typeface="微软雅黑"/>
                          <a:cs typeface="微软雅黑"/>
                        </a:rPr>
                        <a:t>标</a:t>
                      </a:r>
                      <a:r>
                        <a:rPr sz="800" b="1" dirty="0">
                          <a:latin typeface="微软雅黑"/>
                          <a:cs typeface="微软雅黑"/>
                        </a:rPr>
                        <a:t>识牌</a:t>
                      </a:r>
                      <a:r>
                        <a:rPr sz="800" b="1" spc="-10" dirty="0">
                          <a:latin typeface="微软雅黑"/>
                          <a:cs typeface="微软雅黑"/>
                        </a:rPr>
                        <a:t>；</a:t>
                      </a:r>
                      <a:r>
                        <a:rPr sz="800" b="1" spc="-5" dirty="0">
                          <a:latin typeface="微软雅黑"/>
                          <a:cs typeface="微软雅黑"/>
                        </a:rPr>
                        <a:t>5</a:t>
                      </a:r>
                      <a:r>
                        <a:rPr sz="800" b="1" dirty="0">
                          <a:latin typeface="微软雅黑"/>
                          <a:cs typeface="微软雅黑"/>
                        </a:rPr>
                        <a:t>） 应急物资齐全；6）拍</a:t>
                      </a:r>
                      <a:r>
                        <a:rPr sz="800" b="1" spc="-15" dirty="0">
                          <a:latin typeface="微软雅黑"/>
                          <a:cs typeface="微软雅黑"/>
                        </a:rPr>
                        <a:t>摄</a:t>
                      </a:r>
                      <a:r>
                        <a:rPr sz="800" b="1" dirty="0">
                          <a:latin typeface="微软雅黑"/>
                          <a:cs typeface="微软雅黑"/>
                        </a:rPr>
                        <a:t>视频要 求：应急演练全过程项</a:t>
                      </a:r>
                      <a:r>
                        <a:rPr sz="800" b="1" spc="-15" dirty="0">
                          <a:latin typeface="微软雅黑"/>
                          <a:cs typeface="微软雅黑"/>
                        </a:rPr>
                        <a:t>目</a:t>
                      </a:r>
                      <a:r>
                        <a:rPr sz="800" b="1" dirty="0">
                          <a:latin typeface="微软雅黑"/>
                          <a:cs typeface="微软雅黑"/>
                        </a:rPr>
                        <a:t>部须</a:t>
                      </a:r>
                      <a:endParaRPr sz="800">
                        <a:latin typeface="微软雅黑"/>
                        <a:cs typeface="微软雅黑"/>
                      </a:endParaRPr>
                    </a:p>
                    <a:p>
                      <a:pPr marL="54610">
                        <a:lnSpc>
                          <a:spcPts val="955"/>
                        </a:lnSpc>
                      </a:pPr>
                      <a:r>
                        <a:rPr sz="800" b="1" dirty="0">
                          <a:latin typeface="微软雅黑"/>
                          <a:cs typeface="微软雅黑"/>
                        </a:rPr>
                        <a:t>拍摄视频，视频中应急</a:t>
                      </a:r>
                      <a:r>
                        <a:rPr sz="800" b="1" spc="-10" dirty="0">
                          <a:latin typeface="微软雅黑"/>
                          <a:cs typeface="微软雅黑"/>
                        </a:rPr>
                        <a:t>演</a:t>
                      </a:r>
                      <a:r>
                        <a:rPr sz="800" b="1" dirty="0">
                          <a:latin typeface="微软雅黑"/>
                          <a:cs typeface="微软雅黑"/>
                        </a:rPr>
                        <a:t>练应</a:t>
                      </a:r>
                      <a:endParaRPr sz="800">
                        <a:latin typeface="微软雅黑"/>
                        <a:cs typeface="微软雅黑"/>
                      </a:endParaRPr>
                    </a:p>
                    <a:p>
                      <a:pPr marR="83185" algn="ctr">
                        <a:lnSpc>
                          <a:spcPts val="1315"/>
                        </a:lnSpc>
                      </a:pPr>
                      <a:r>
                        <a:rPr sz="800" b="1" dirty="0">
                          <a:latin typeface="微软雅黑"/>
                          <a:cs typeface="微软雅黑"/>
                        </a:rPr>
                        <a:t>流程应鲜明</a:t>
                      </a:r>
                      <a:r>
                        <a:rPr sz="1100" b="1" dirty="0">
                          <a:latin typeface="微软雅黑"/>
                          <a:cs typeface="微软雅黑"/>
                        </a:rPr>
                        <a:t>）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触电事故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√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√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√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√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火灾事故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√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√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√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√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基坑坍塌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√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食物中毒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√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物体打击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√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√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34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机械伤害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√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212725" algn="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微软雅黑"/>
                          <a:cs typeface="微软雅黑"/>
                        </a:rPr>
                        <a:t>√</a:t>
                      </a:r>
                      <a:endParaRPr sz="1100">
                        <a:latin typeface="微软雅黑"/>
                        <a:cs typeface="微软雅黑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5405628" y="1193291"/>
            <a:ext cx="1860042" cy="21465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55180" y="2622804"/>
            <a:ext cx="1861566" cy="21465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3419" y="1278636"/>
            <a:ext cx="854075" cy="501015"/>
          </a:xfrm>
          <a:custGeom>
            <a:avLst/>
            <a:gdLst/>
            <a:ahLst/>
            <a:cxnLst/>
            <a:rect l="l" t="t" r="r" b="b"/>
            <a:pathLst>
              <a:path w="854075" h="501014">
                <a:moveTo>
                  <a:pt x="0" y="0"/>
                </a:moveTo>
                <a:lnTo>
                  <a:pt x="853567" y="500888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76" y="32003"/>
            <a:ext cx="1177290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2960" y="32003"/>
            <a:ext cx="1177290" cy="78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1056" y="121157"/>
            <a:ext cx="1446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施工用电</a:t>
            </a:r>
          </a:p>
        </p:txBody>
      </p:sp>
      <p:sp>
        <p:nvSpPr>
          <p:cNvPr id="5" name="object 5"/>
          <p:cNvSpPr/>
          <p:nvPr/>
        </p:nvSpPr>
        <p:spPr>
          <a:xfrm>
            <a:off x="5503164" y="1107947"/>
            <a:ext cx="2813304" cy="3742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608" y="1107947"/>
            <a:ext cx="4671060" cy="3647440"/>
          </a:xfrm>
          <a:custGeom>
            <a:avLst/>
            <a:gdLst/>
            <a:ahLst/>
            <a:cxnLst/>
            <a:rect l="l" t="t" r="r" b="b"/>
            <a:pathLst>
              <a:path w="4671060" h="3647440">
                <a:moveTo>
                  <a:pt x="0" y="3646932"/>
                </a:moveTo>
                <a:lnTo>
                  <a:pt x="4671060" y="3646932"/>
                </a:lnTo>
                <a:lnTo>
                  <a:pt x="4671060" y="0"/>
                </a:lnTo>
                <a:lnTo>
                  <a:pt x="0" y="0"/>
                </a:lnTo>
                <a:lnTo>
                  <a:pt x="0" y="3646932"/>
                </a:lnTo>
                <a:close/>
              </a:path>
            </a:pathLst>
          </a:custGeom>
          <a:ln w="9144">
            <a:solidFill>
              <a:srgbClr val="006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53262" y="1098016"/>
            <a:ext cx="4516120" cy="354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400" b="1" spc="10" dirty="0">
                <a:latin typeface="微软雅黑"/>
                <a:cs typeface="微软雅黑"/>
              </a:rPr>
              <a:t>①总包单位和专</a:t>
            </a:r>
            <a:r>
              <a:rPr sz="1400" b="1" dirty="0">
                <a:latin typeface="微软雅黑"/>
                <a:cs typeface="微软雅黑"/>
              </a:rPr>
              <a:t>业</a:t>
            </a:r>
            <a:r>
              <a:rPr sz="1400" b="1" spc="10" dirty="0">
                <a:latin typeface="微软雅黑"/>
                <a:cs typeface="微软雅黑"/>
              </a:rPr>
              <a:t>分包单位根据现</a:t>
            </a:r>
            <a:r>
              <a:rPr sz="1400" b="1" dirty="0">
                <a:latin typeface="微软雅黑"/>
                <a:cs typeface="微软雅黑"/>
              </a:rPr>
              <a:t>场</a:t>
            </a:r>
            <a:r>
              <a:rPr sz="1400" b="1" spc="10" dirty="0">
                <a:latin typeface="微软雅黑"/>
                <a:cs typeface="微软雅黑"/>
              </a:rPr>
              <a:t>实际面积增加专</a:t>
            </a:r>
            <a:r>
              <a:rPr sz="1400" b="1" spc="20" dirty="0">
                <a:latin typeface="微软雅黑"/>
                <a:cs typeface="微软雅黑"/>
              </a:rPr>
              <a:t>业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持 </a:t>
            </a:r>
            <a:r>
              <a:rPr sz="1400" b="1" spc="10" dirty="0">
                <a:solidFill>
                  <a:srgbClr val="C00000"/>
                </a:solidFill>
                <a:latin typeface="微软雅黑"/>
                <a:cs typeface="微软雅黑"/>
              </a:rPr>
              <a:t>证电工人数</a:t>
            </a:r>
            <a:r>
              <a:rPr sz="1400" b="1" spc="10" dirty="0">
                <a:latin typeface="微软雅黑"/>
                <a:cs typeface="微软雅黑"/>
              </a:rPr>
              <a:t>，每</a:t>
            </a:r>
            <a:r>
              <a:rPr sz="1400" b="1" dirty="0">
                <a:latin typeface="微软雅黑"/>
                <a:cs typeface="微软雅黑"/>
              </a:rPr>
              <a:t>日</a:t>
            </a:r>
            <a:r>
              <a:rPr sz="1400" b="1" spc="10" dirty="0">
                <a:latin typeface="微软雅黑"/>
                <a:cs typeface="微软雅黑"/>
              </a:rPr>
              <a:t>对临电系统进行</a:t>
            </a:r>
            <a:r>
              <a:rPr sz="1400" b="1" dirty="0">
                <a:latin typeface="微软雅黑"/>
                <a:cs typeface="微软雅黑"/>
              </a:rPr>
              <a:t>巡</a:t>
            </a:r>
            <a:r>
              <a:rPr sz="1400" b="1" spc="20" dirty="0">
                <a:latin typeface="微软雅黑"/>
                <a:cs typeface="微软雅黑"/>
              </a:rPr>
              <a:t>查</a:t>
            </a:r>
            <a:r>
              <a:rPr sz="1400" b="1" spc="10" dirty="0">
                <a:latin typeface="微软雅黑"/>
                <a:cs typeface="微软雅黑"/>
              </a:rPr>
              <a:t>，接电须专业</a:t>
            </a:r>
            <a:r>
              <a:rPr sz="1400" b="1" dirty="0">
                <a:latin typeface="微软雅黑"/>
                <a:cs typeface="微软雅黑"/>
              </a:rPr>
              <a:t>电工 作业；</a:t>
            </a:r>
            <a:endParaRPr sz="1400">
              <a:latin typeface="微软雅黑"/>
              <a:cs typeface="微软雅黑"/>
            </a:endParaRPr>
          </a:p>
          <a:p>
            <a:pPr marL="12700" marR="5715" algn="just">
              <a:lnSpc>
                <a:spcPct val="150000"/>
              </a:lnSpc>
            </a:pPr>
            <a:r>
              <a:rPr sz="1400" b="1" spc="10" dirty="0">
                <a:latin typeface="微软雅黑"/>
                <a:cs typeface="微软雅黑"/>
              </a:rPr>
              <a:t>②施工单位电气</a:t>
            </a:r>
            <a:r>
              <a:rPr sz="1400" b="1" dirty="0">
                <a:latin typeface="微软雅黑"/>
                <a:cs typeface="微软雅黑"/>
              </a:rPr>
              <a:t>负</a:t>
            </a:r>
            <a:r>
              <a:rPr sz="1400" b="1" spc="10" dirty="0">
                <a:latin typeface="微软雅黑"/>
                <a:cs typeface="微软雅黑"/>
              </a:rPr>
              <a:t>责人编制临</a:t>
            </a:r>
            <a:r>
              <a:rPr sz="1400" b="1" spc="20" dirty="0">
                <a:latin typeface="微软雅黑"/>
                <a:cs typeface="微软雅黑"/>
              </a:rPr>
              <a:t>时</a:t>
            </a:r>
            <a:r>
              <a:rPr sz="1400" b="1" spc="10" dirty="0">
                <a:latin typeface="微软雅黑"/>
                <a:cs typeface="微软雅黑"/>
              </a:rPr>
              <a:t>用</a:t>
            </a:r>
            <a:r>
              <a:rPr sz="1400" b="1" dirty="0">
                <a:latin typeface="微软雅黑"/>
                <a:cs typeface="微软雅黑"/>
              </a:rPr>
              <a:t>电</a:t>
            </a:r>
            <a:r>
              <a:rPr sz="1400" b="1" spc="10" dirty="0">
                <a:latin typeface="微软雅黑"/>
                <a:cs typeface="微软雅黑"/>
              </a:rPr>
              <a:t>施工组织设计或</a:t>
            </a:r>
            <a:r>
              <a:rPr sz="1400" b="1" dirty="0">
                <a:latin typeface="微软雅黑"/>
                <a:cs typeface="微软雅黑"/>
              </a:rPr>
              <a:t>专项 方案</a:t>
            </a:r>
            <a:r>
              <a:rPr sz="1400" b="1" spc="-5" dirty="0">
                <a:latin typeface="微软雅黑"/>
                <a:cs typeface="微软雅黑"/>
              </a:rPr>
              <a:t>，</a:t>
            </a:r>
            <a:r>
              <a:rPr sz="1400" b="1" dirty="0">
                <a:latin typeface="微软雅黑"/>
                <a:cs typeface="微软雅黑"/>
              </a:rPr>
              <a:t>方案严格执行审</a:t>
            </a:r>
            <a:r>
              <a:rPr sz="1400" b="1" spc="-15" dirty="0">
                <a:latin typeface="微软雅黑"/>
                <a:cs typeface="微软雅黑"/>
              </a:rPr>
              <a:t>批</a:t>
            </a:r>
            <a:r>
              <a:rPr sz="1400" b="1" dirty="0">
                <a:latin typeface="微软雅黑"/>
                <a:cs typeface="微软雅黑"/>
              </a:rPr>
              <a:t>流程</a:t>
            </a:r>
            <a:r>
              <a:rPr sz="1400" b="1" spc="-15" dirty="0">
                <a:latin typeface="微软雅黑"/>
                <a:cs typeface="微软雅黑"/>
              </a:rPr>
              <a:t>，</a:t>
            </a:r>
            <a:r>
              <a:rPr sz="1400" b="1" dirty="0">
                <a:latin typeface="微软雅黑"/>
                <a:cs typeface="微软雅黑"/>
              </a:rPr>
              <a:t>现场</a:t>
            </a:r>
            <a:r>
              <a:rPr sz="1400" b="1" spc="-15" dirty="0">
                <a:latin typeface="微软雅黑"/>
                <a:cs typeface="微软雅黑"/>
              </a:rPr>
              <a:t>按</a:t>
            </a:r>
            <a:r>
              <a:rPr sz="1400" b="1" dirty="0">
                <a:latin typeface="微软雅黑"/>
                <a:cs typeface="微软雅黑"/>
              </a:rPr>
              <a:t>方案</a:t>
            </a:r>
            <a:r>
              <a:rPr sz="1400" b="1" spc="-15" dirty="0">
                <a:latin typeface="微软雅黑"/>
                <a:cs typeface="微软雅黑"/>
              </a:rPr>
              <a:t>执</a:t>
            </a:r>
            <a:r>
              <a:rPr sz="1400" b="1" dirty="0">
                <a:latin typeface="微软雅黑"/>
                <a:cs typeface="微软雅黑"/>
              </a:rPr>
              <a:t>行；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b="1" spc="10" dirty="0">
                <a:latin typeface="微软雅黑"/>
                <a:cs typeface="微软雅黑"/>
              </a:rPr>
              <a:t>③项目严格按照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三</a:t>
            </a:r>
            <a:r>
              <a:rPr sz="1400" b="1" spc="10" dirty="0">
                <a:solidFill>
                  <a:srgbClr val="C00000"/>
                </a:solidFill>
                <a:latin typeface="微软雅黑"/>
                <a:cs typeface="微软雅黑"/>
              </a:rPr>
              <a:t>级配电二级保</a:t>
            </a:r>
            <a:r>
              <a:rPr sz="1400" b="1" spc="15" dirty="0">
                <a:solidFill>
                  <a:srgbClr val="C00000"/>
                </a:solidFill>
                <a:latin typeface="微软雅黑"/>
                <a:cs typeface="微软雅黑"/>
              </a:rPr>
              <a:t>护</a:t>
            </a:r>
            <a:r>
              <a:rPr sz="1400" b="1" spc="5" dirty="0">
                <a:latin typeface="微软雅黑"/>
                <a:cs typeface="微软雅黑"/>
              </a:rPr>
              <a:t>，“</a:t>
            </a:r>
            <a:r>
              <a:rPr sz="1400" b="1" spc="10" dirty="0">
                <a:latin typeface="微软雅黑"/>
                <a:cs typeface="微软雅黑"/>
              </a:rPr>
              <a:t>一机一闸一漏</a:t>
            </a:r>
            <a:r>
              <a:rPr sz="1400" b="1" dirty="0">
                <a:latin typeface="微软雅黑"/>
                <a:cs typeface="微软雅黑"/>
              </a:rPr>
              <a:t>一箱</a:t>
            </a:r>
            <a:endParaRPr sz="1400">
              <a:latin typeface="微软雅黑"/>
              <a:cs typeface="微软雅黑"/>
            </a:endParaRPr>
          </a:p>
          <a:p>
            <a:pPr marL="12700" marR="5080" algn="just">
              <a:lnSpc>
                <a:spcPct val="150000"/>
              </a:lnSpc>
              <a:spcBef>
                <a:spcPts val="5"/>
              </a:spcBef>
            </a:pPr>
            <a:r>
              <a:rPr sz="1400" b="1" spc="10" dirty="0">
                <a:latin typeface="微软雅黑"/>
                <a:cs typeface="微软雅黑"/>
              </a:rPr>
              <a:t>”的要求配置（</a:t>
            </a:r>
            <a:r>
              <a:rPr sz="1400" b="1" dirty="0">
                <a:latin typeface="微软雅黑"/>
                <a:cs typeface="微软雅黑"/>
              </a:rPr>
              <a:t>各</a:t>
            </a:r>
            <a:r>
              <a:rPr sz="1400" b="1" spc="10" dirty="0">
                <a:latin typeface="微软雅黑"/>
                <a:cs typeface="微软雅黑"/>
              </a:rPr>
              <a:t>项电器元件安全</a:t>
            </a:r>
            <a:r>
              <a:rPr sz="1400" b="1" dirty="0">
                <a:latin typeface="微软雅黑"/>
                <a:cs typeface="微软雅黑"/>
              </a:rPr>
              <a:t>有</a:t>
            </a:r>
            <a:r>
              <a:rPr sz="1400" b="1" spc="20" dirty="0">
                <a:latin typeface="微软雅黑"/>
                <a:cs typeface="微软雅黑"/>
              </a:rPr>
              <a:t>效</a:t>
            </a:r>
            <a:r>
              <a:rPr sz="1400" b="1" spc="10" dirty="0">
                <a:latin typeface="微软雅黑"/>
                <a:cs typeface="微软雅黑"/>
              </a:rPr>
              <a:t>），旧电箱必</a:t>
            </a:r>
            <a:r>
              <a:rPr sz="1400" b="1" dirty="0">
                <a:latin typeface="微软雅黑"/>
                <a:cs typeface="微软雅黑"/>
              </a:rPr>
              <a:t>须刷 漆翻</a:t>
            </a:r>
            <a:r>
              <a:rPr sz="1400" b="1" spc="-5" dirty="0">
                <a:latin typeface="微软雅黑"/>
                <a:cs typeface="微软雅黑"/>
              </a:rPr>
              <a:t>新</a:t>
            </a:r>
            <a:r>
              <a:rPr sz="1400" b="1" dirty="0">
                <a:latin typeface="微软雅黑"/>
                <a:cs typeface="微软雅黑"/>
              </a:rPr>
              <a:t>，推行手提式三</a:t>
            </a:r>
            <a:r>
              <a:rPr sz="1400" b="1" spc="-15" dirty="0">
                <a:latin typeface="微软雅黑"/>
                <a:cs typeface="微软雅黑"/>
              </a:rPr>
              <a:t>级</a:t>
            </a:r>
            <a:r>
              <a:rPr sz="1400" b="1" dirty="0">
                <a:latin typeface="微软雅黑"/>
                <a:cs typeface="微软雅黑"/>
              </a:rPr>
              <a:t>箱；</a:t>
            </a:r>
            <a:endParaRPr sz="1400">
              <a:latin typeface="微软雅黑"/>
              <a:cs typeface="微软雅黑"/>
            </a:endParaRPr>
          </a:p>
          <a:p>
            <a:pPr marL="12700" algn="just">
              <a:lnSpc>
                <a:spcPct val="100000"/>
              </a:lnSpc>
              <a:spcBef>
                <a:spcPts val="835"/>
              </a:spcBef>
            </a:pPr>
            <a:r>
              <a:rPr sz="1400" b="1" spc="10" dirty="0">
                <a:latin typeface="微软雅黑"/>
                <a:cs typeface="微软雅黑"/>
              </a:rPr>
              <a:t>④项目部与总包</a:t>
            </a:r>
            <a:r>
              <a:rPr sz="1400" b="1" dirty="0">
                <a:latin typeface="微软雅黑"/>
                <a:cs typeface="微软雅黑"/>
              </a:rPr>
              <a:t>签</a:t>
            </a:r>
            <a:r>
              <a:rPr sz="1400" b="1" spc="10" dirty="0">
                <a:latin typeface="微软雅黑"/>
                <a:cs typeface="微软雅黑"/>
              </a:rPr>
              <a:t>订临时用电管理</a:t>
            </a:r>
            <a:r>
              <a:rPr sz="1400" b="1" dirty="0">
                <a:latin typeface="微软雅黑"/>
                <a:cs typeface="微软雅黑"/>
              </a:rPr>
              <a:t>协</a:t>
            </a:r>
            <a:r>
              <a:rPr sz="1400" b="1" spc="20" dirty="0">
                <a:latin typeface="微软雅黑"/>
                <a:cs typeface="微软雅黑"/>
              </a:rPr>
              <a:t>议</a:t>
            </a:r>
            <a:r>
              <a:rPr sz="1400" b="1" spc="10" dirty="0">
                <a:latin typeface="微软雅黑"/>
                <a:cs typeface="微软雅黑"/>
              </a:rPr>
              <a:t>，总包单位与</a:t>
            </a:r>
            <a:r>
              <a:rPr sz="1400" b="1" dirty="0">
                <a:latin typeface="微软雅黑"/>
                <a:cs typeface="微软雅黑"/>
              </a:rPr>
              <a:t>分包</a:t>
            </a:r>
            <a:endParaRPr sz="1400">
              <a:latin typeface="微软雅黑"/>
              <a:cs typeface="微软雅黑"/>
            </a:endParaRPr>
          </a:p>
          <a:p>
            <a:pPr marL="12700" algn="just">
              <a:lnSpc>
                <a:spcPct val="100000"/>
              </a:lnSpc>
              <a:spcBef>
                <a:spcPts val="840"/>
              </a:spcBef>
            </a:pPr>
            <a:r>
              <a:rPr sz="1400" b="1" dirty="0">
                <a:latin typeface="微软雅黑"/>
                <a:cs typeface="微软雅黑"/>
              </a:rPr>
              <a:t>商签订临时用电管理协</a:t>
            </a:r>
            <a:r>
              <a:rPr sz="1400" b="1" spc="-15" dirty="0">
                <a:latin typeface="微软雅黑"/>
                <a:cs typeface="微软雅黑"/>
              </a:rPr>
              <a:t>议</a:t>
            </a:r>
            <a:r>
              <a:rPr sz="1400" b="1" spc="5" dirty="0">
                <a:latin typeface="微软雅黑"/>
                <a:cs typeface="微软雅黑"/>
              </a:rPr>
              <a:t>；</a:t>
            </a:r>
            <a:endParaRPr sz="1400">
              <a:latin typeface="微软雅黑"/>
              <a:cs typeface="微软雅黑"/>
            </a:endParaRPr>
          </a:p>
          <a:p>
            <a:pPr marL="12700" algn="just">
              <a:lnSpc>
                <a:spcPct val="100000"/>
              </a:lnSpc>
              <a:spcBef>
                <a:spcPts val="844"/>
              </a:spcBef>
            </a:pPr>
            <a:r>
              <a:rPr sz="1400" b="1" dirty="0">
                <a:latin typeface="微软雅黑"/>
                <a:cs typeface="微软雅黑"/>
              </a:rPr>
              <a:t>⑤持续推行生活</a:t>
            </a:r>
            <a:r>
              <a:rPr sz="1400" b="1" spc="-5" dirty="0">
                <a:latin typeface="微软雅黑"/>
                <a:cs typeface="微软雅黑"/>
              </a:rPr>
              <a:t>区36V</a:t>
            </a:r>
            <a:r>
              <a:rPr sz="1400" b="1" dirty="0">
                <a:latin typeface="微软雅黑"/>
                <a:cs typeface="微软雅黑"/>
              </a:rPr>
              <a:t>安全</a:t>
            </a:r>
            <a:r>
              <a:rPr sz="1400" b="1" spc="-15" dirty="0">
                <a:latin typeface="微软雅黑"/>
                <a:cs typeface="微软雅黑"/>
              </a:rPr>
              <a:t>用</a:t>
            </a:r>
            <a:r>
              <a:rPr sz="1400" b="1" dirty="0">
                <a:latin typeface="微软雅黑"/>
                <a:cs typeface="微软雅黑"/>
              </a:rPr>
              <a:t>电。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内部资料</a:t>
            </a:r>
            <a:r>
              <a:rPr spc="-30" dirty="0"/>
              <a:t> </a:t>
            </a:r>
            <a:r>
              <a:rPr dirty="0"/>
              <a:t>|</a:t>
            </a:r>
            <a:r>
              <a:rPr spc="-25" dirty="0"/>
              <a:t> </a:t>
            </a:r>
            <a:r>
              <a:rPr dirty="0"/>
              <a:t>注意保密</a:t>
            </a:r>
            <a:r>
              <a:rPr spc="204" dirty="0"/>
              <a:t> </a:t>
            </a:r>
            <a:fld id="{81D60167-4931-47E6-BA6A-407CBD079E47}" type="slidenum">
              <a:rPr dirty="0"/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76" y="32003"/>
            <a:ext cx="1177290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2960" y="32003"/>
            <a:ext cx="1177290" cy="78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1056" y="121157"/>
            <a:ext cx="1446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施工用电</a:t>
            </a:r>
          </a:p>
        </p:txBody>
      </p:sp>
      <p:sp>
        <p:nvSpPr>
          <p:cNvPr id="5" name="object 5"/>
          <p:cNvSpPr/>
          <p:nvPr/>
        </p:nvSpPr>
        <p:spPr>
          <a:xfrm>
            <a:off x="391668" y="915924"/>
            <a:ext cx="4180840" cy="3970020"/>
          </a:xfrm>
          <a:custGeom>
            <a:avLst/>
            <a:gdLst/>
            <a:ahLst/>
            <a:cxnLst/>
            <a:rect l="l" t="t" r="r" b="b"/>
            <a:pathLst>
              <a:path w="4180840" h="3970020">
                <a:moveTo>
                  <a:pt x="0" y="3970020"/>
                </a:moveTo>
                <a:lnTo>
                  <a:pt x="4180332" y="3970020"/>
                </a:lnTo>
                <a:lnTo>
                  <a:pt x="4180332" y="0"/>
                </a:lnTo>
                <a:lnTo>
                  <a:pt x="0" y="0"/>
                </a:lnTo>
                <a:lnTo>
                  <a:pt x="0" y="3970020"/>
                </a:lnTo>
                <a:close/>
              </a:path>
            </a:pathLst>
          </a:custGeom>
          <a:ln w="9144">
            <a:solidFill>
              <a:srgbClr val="006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1017" y="941324"/>
            <a:ext cx="4013835" cy="3867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3025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微软雅黑"/>
                <a:cs typeface="微软雅黑"/>
              </a:rPr>
              <a:t>1</a:t>
            </a:r>
            <a:r>
              <a:rPr sz="1400" b="1" dirty="0">
                <a:latin typeface="微软雅黑"/>
                <a:cs typeface="微软雅黑"/>
              </a:rPr>
              <a:t>、在建工程不得在外电</a:t>
            </a:r>
            <a:r>
              <a:rPr sz="1400" b="1" spc="-15" dirty="0">
                <a:latin typeface="微软雅黑"/>
                <a:cs typeface="微软雅黑"/>
              </a:rPr>
              <a:t>架</a:t>
            </a:r>
            <a:r>
              <a:rPr sz="1400" b="1" dirty="0">
                <a:latin typeface="微软雅黑"/>
                <a:cs typeface="微软雅黑"/>
              </a:rPr>
              <a:t>空线</a:t>
            </a:r>
            <a:r>
              <a:rPr sz="1400" b="1" spc="-15" dirty="0">
                <a:latin typeface="微软雅黑"/>
                <a:cs typeface="微软雅黑"/>
              </a:rPr>
              <a:t>路</a:t>
            </a:r>
            <a:r>
              <a:rPr sz="1400" b="1" dirty="0">
                <a:latin typeface="微软雅黑"/>
                <a:cs typeface="微软雅黑"/>
              </a:rPr>
              <a:t>正下</a:t>
            </a:r>
            <a:r>
              <a:rPr sz="1400" b="1" spc="-15" dirty="0">
                <a:latin typeface="微软雅黑"/>
                <a:cs typeface="微软雅黑"/>
              </a:rPr>
              <a:t>方</a:t>
            </a:r>
            <a:r>
              <a:rPr sz="1400" b="1" dirty="0">
                <a:latin typeface="微软雅黑"/>
                <a:cs typeface="微软雅黑"/>
              </a:rPr>
              <a:t>施工</a:t>
            </a:r>
            <a:r>
              <a:rPr sz="1400" b="1" spc="-15" dirty="0">
                <a:latin typeface="微软雅黑"/>
                <a:cs typeface="微软雅黑"/>
              </a:rPr>
              <a:t>、</a:t>
            </a:r>
            <a:r>
              <a:rPr sz="1400" b="1" dirty="0">
                <a:latin typeface="微软雅黑"/>
                <a:cs typeface="微软雅黑"/>
              </a:rPr>
              <a:t>搭 设作业棚、建造生活设</a:t>
            </a:r>
            <a:r>
              <a:rPr sz="1400" b="1" spc="-10" dirty="0">
                <a:latin typeface="微软雅黑"/>
                <a:cs typeface="微软雅黑"/>
              </a:rPr>
              <a:t>施</a:t>
            </a:r>
            <a:r>
              <a:rPr sz="1400" b="1" dirty="0">
                <a:latin typeface="微软雅黑"/>
                <a:cs typeface="微软雅黑"/>
              </a:rPr>
              <a:t>或堆</a:t>
            </a:r>
            <a:r>
              <a:rPr sz="1400" b="1" spc="-10" dirty="0">
                <a:latin typeface="微软雅黑"/>
                <a:cs typeface="微软雅黑"/>
              </a:rPr>
              <a:t>放</a:t>
            </a:r>
            <a:r>
              <a:rPr sz="1400" b="1" dirty="0">
                <a:latin typeface="微软雅黑"/>
                <a:cs typeface="微软雅黑"/>
              </a:rPr>
              <a:t>构件</a:t>
            </a:r>
            <a:r>
              <a:rPr sz="1400" b="1" spc="-10" dirty="0">
                <a:latin typeface="微软雅黑"/>
                <a:cs typeface="微软雅黑"/>
              </a:rPr>
              <a:t>、</a:t>
            </a:r>
            <a:r>
              <a:rPr sz="1400" b="1" dirty="0">
                <a:latin typeface="微软雅黑"/>
                <a:cs typeface="微软雅黑"/>
              </a:rPr>
              <a:t>架具</a:t>
            </a:r>
            <a:r>
              <a:rPr sz="1400" b="1" spc="-10" dirty="0">
                <a:latin typeface="微软雅黑"/>
                <a:cs typeface="微软雅黑"/>
              </a:rPr>
              <a:t>、</a:t>
            </a:r>
            <a:r>
              <a:rPr sz="1400" b="1" dirty="0">
                <a:latin typeface="微软雅黑"/>
                <a:cs typeface="微软雅黑"/>
              </a:rPr>
              <a:t>材料 及其他杂物等。</a:t>
            </a:r>
            <a:endParaRPr sz="1400">
              <a:latin typeface="微软雅黑"/>
              <a:cs typeface="微软雅黑"/>
            </a:endParaRPr>
          </a:p>
          <a:p>
            <a:pPr marL="12700" marR="5080">
              <a:lnSpc>
                <a:spcPct val="100000"/>
              </a:lnSpc>
            </a:pPr>
            <a:r>
              <a:rPr sz="1400" b="1" spc="-5" dirty="0">
                <a:latin typeface="微软雅黑"/>
                <a:cs typeface="微软雅黑"/>
              </a:rPr>
              <a:t>2</a:t>
            </a:r>
            <a:r>
              <a:rPr sz="1400" b="1" dirty="0">
                <a:latin typeface="微软雅黑"/>
                <a:cs typeface="微软雅黑"/>
              </a:rPr>
              <a:t>、在建工</a:t>
            </a:r>
            <a:r>
              <a:rPr sz="1400" b="1" spc="-5" dirty="0">
                <a:latin typeface="微软雅黑"/>
                <a:cs typeface="微软雅黑"/>
              </a:rPr>
              <a:t>程</a:t>
            </a:r>
            <a:r>
              <a:rPr sz="1400" b="1" dirty="0">
                <a:latin typeface="微软雅黑"/>
                <a:cs typeface="微软雅黑"/>
              </a:rPr>
              <a:t>(含脚手架)</a:t>
            </a:r>
            <a:r>
              <a:rPr sz="1400" b="1" spc="-15" dirty="0">
                <a:latin typeface="微软雅黑"/>
                <a:cs typeface="微软雅黑"/>
              </a:rPr>
              <a:t>的</a:t>
            </a:r>
            <a:r>
              <a:rPr sz="1400" b="1" dirty="0">
                <a:latin typeface="微软雅黑"/>
                <a:cs typeface="微软雅黑"/>
              </a:rPr>
              <a:t>周边</a:t>
            </a:r>
            <a:r>
              <a:rPr sz="1400" b="1" spc="-15" dirty="0">
                <a:latin typeface="微软雅黑"/>
                <a:cs typeface="微软雅黑"/>
              </a:rPr>
              <a:t>与</a:t>
            </a:r>
            <a:r>
              <a:rPr sz="1400" b="1" dirty="0">
                <a:latin typeface="微软雅黑"/>
                <a:cs typeface="微软雅黑"/>
              </a:rPr>
              <a:t>外电</a:t>
            </a:r>
            <a:r>
              <a:rPr sz="1400" b="1" spc="-15" dirty="0">
                <a:latin typeface="微软雅黑"/>
                <a:cs typeface="微软雅黑"/>
              </a:rPr>
              <a:t>架</a:t>
            </a:r>
            <a:r>
              <a:rPr sz="1400" b="1" dirty="0">
                <a:latin typeface="微软雅黑"/>
                <a:cs typeface="微软雅黑"/>
              </a:rPr>
              <a:t>空线</a:t>
            </a:r>
            <a:r>
              <a:rPr sz="1400" b="1" spc="-15" dirty="0">
                <a:latin typeface="微软雅黑"/>
                <a:cs typeface="微软雅黑"/>
              </a:rPr>
              <a:t>路</a:t>
            </a:r>
            <a:r>
              <a:rPr sz="1400" b="1" dirty="0">
                <a:latin typeface="微软雅黑"/>
                <a:cs typeface="微软雅黑"/>
              </a:rPr>
              <a:t>的边 线之间的最小安全操作</a:t>
            </a:r>
            <a:r>
              <a:rPr sz="1400" b="1" spc="-15" dirty="0">
                <a:latin typeface="微软雅黑"/>
                <a:cs typeface="微软雅黑"/>
              </a:rPr>
              <a:t>距</a:t>
            </a:r>
            <a:r>
              <a:rPr sz="1400" b="1" dirty="0">
                <a:latin typeface="微软雅黑"/>
                <a:cs typeface="微软雅黑"/>
              </a:rPr>
              <a:t>离应</a:t>
            </a:r>
            <a:r>
              <a:rPr sz="1400" b="1" spc="-15" dirty="0">
                <a:latin typeface="微软雅黑"/>
                <a:cs typeface="微软雅黑"/>
              </a:rPr>
              <a:t>符</a:t>
            </a:r>
            <a:r>
              <a:rPr sz="1400" b="1" dirty="0">
                <a:latin typeface="微软雅黑"/>
                <a:cs typeface="微软雅黑"/>
              </a:rPr>
              <a:t>合规</a:t>
            </a:r>
            <a:r>
              <a:rPr sz="1400" b="1" spc="-15" dirty="0">
                <a:latin typeface="微软雅黑"/>
                <a:cs typeface="微软雅黑"/>
              </a:rPr>
              <a:t>范</a:t>
            </a:r>
            <a:r>
              <a:rPr sz="1400" b="1" dirty="0">
                <a:latin typeface="微软雅黑"/>
                <a:cs typeface="微软雅黑"/>
              </a:rPr>
              <a:t>要求</a:t>
            </a:r>
            <a:r>
              <a:rPr sz="1400" b="1" spc="-15" dirty="0">
                <a:latin typeface="微软雅黑"/>
                <a:cs typeface="微软雅黑"/>
              </a:rPr>
              <a:t>。</a:t>
            </a:r>
            <a:r>
              <a:rPr sz="1400" b="1" spc="5" dirty="0">
                <a:latin typeface="微软雅黑"/>
                <a:cs typeface="微软雅黑"/>
              </a:rPr>
              <a:t>当</a:t>
            </a:r>
            <a:r>
              <a:rPr sz="1400" b="1" dirty="0">
                <a:latin typeface="微软雅黑"/>
                <a:cs typeface="微软雅黑"/>
              </a:rPr>
              <a:t>安 全距离达不到规范要求</a:t>
            </a:r>
            <a:r>
              <a:rPr sz="1400" b="1" spc="-15" dirty="0">
                <a:latin typeface="微软雅黑"/>
                <a:cs typeface="微软雅黑"/>
              </a:rPr>
              <a:t>时</a:t>
            </a:r>
            <a:r>
              <a:rPr sz="1400" b="1" dirty="0">
                <a:latin typeface="微软雅黑"/>
                <a:cs typeface="微软雅黑"/>
              </a:rPr>
              <a:t>，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必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须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采取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绝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缘隔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离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防护 措施。</a:t>
            </a:r>
            <a:endParaRPr sz="1400">
              <a:latin typeface="微软雅黑"/>
              <a:cs typeface="微软雅黑"/>
            </a:endParaRPr>
          </a:p>
          <a:p>
            <a:pPr marL="12700" marR="62230">
              <a:lnSpc>
                <a:spcPct val="100000"/>
              </a:lnSpc>
            </a:pPr>
            <a:r>
              <a:rPr sz="1400" b="1" spc="-5" dirty="0">
                <a:latin typeface="微软雅黑"/>
                <a:cs typeface="微软雅黑"/>
              </a:rPr>
              <a:t>3</a:t>
            </a:r>
            <a:r>
              <a:rPr sz="1400" b="1" dirty="0">
                <a:latin typeface="微软雅黑"/>
                <a:cs typeface="微软雅黑"/>
              </a:rPr>
              <a:t>、在施工现场一般采取</a:t>
            </a:r>
            <a:r>
              <a:rPr sz="1400" b="1" spc="-15" dirty="0">
                <a:latin typeface="微软雅黑"/>
                <a:cs typeface="微软雅黑"/>
              </a:rPr>
              <a:t>搭</a:t>
            </a:r>
            <a:r>
              <a:rPr sz="1400" b="1" dirty="0">
                <a:latin typeface="微软雅黑"/>
                <a:cs typeface="微软雅黑"/>
              </a:rPr>
              <a:t>设防</a:t>
            </a:r>
            <a:r>
              <a:rPr sz="1400" b="1" spc="-15" dirty="0">
                <a:latin typeface="微软雅黑"/>
                <a:cs typeface="微软雅黑"/>
              </a:rPr>
              <a:t>护</a:t>
            </a:r>
            <a:r>
              <a:rPr sz="1400" b="1" dirty="0">
                <a:latin typeface="微软雅黑"/>
                <a:cs typeface="微软雅黑"/>
              </a:rPr>
              <a:t>架，</a:t>
            </a:r>
            <a:r>
              <a:rPr sz="1400" b="1" spc="-15" dirty="0">
                <a:latin typeface="微软雅黑"/>
                <a:cs typeface="微软雅黑"/>
              </a:rPr>
              <a:t>其</a:t>
            </a:r>
            <a:r>
              <a:rPr sz="1400" b="1" dirty="0">
                <a:latin typeface="微软雅黑"/>
                <a:cs typeface="微软雅黑"/>
              </a:rPr>
              <a:t>材料</a:t>
            </a:r>
            <a:r>
              <a:rPr sz="1400" b="1" spc="-15" dirty="0">
                <a:latin typeface="微软雅黑"/>
                <a:cs typeface="微软雅黑"/>
              </a:rPr>
              <a:t>应</a:t>
            </a:r>
            <a:r>
              <a:rPr sz="1400" b="1" dirty="0">
                <a:latin typeface="微软雅黑"/>
                <a:cs typeface="微软雅黑"/>
              </a:rPr>
              <a:t>使 用木质等绝缘性材料。</a:t>
            </a:r>
            <a:r>
              <a:rPr sz="1400" b="1" spc="-10" dirty="0">
                <a:latin typeface="微软雅黑"/>
                <a:cs typeface="微软雅黑"/>
              </a:rPr>
              <a:t>防</a:t>
            </a:r>
            <a:r>
              <a:rPr sz="1400" b="1" dirty="0">
                <a:latin typeface="微软雅黑"/>
                <a:cs typeface="微软雅黑"/>
              </a:rPr>
              <a:t>护架</a:t>
            </a:r>
            <a:r>
              <a:rPr sz="1400" b="1" spc="-10" dirty="0">
                <a:latin typeface="微软雅黑"/>
                <a:cs typeface="微软雅黑"/>
              </a:rPr>
              <a:t>距</a:t>
            </a:r>
            <a:r>
              <a:rPr sz="1400" b="1" dirty="0">
                <a:latin typeface="微软雅黑"/>
                <a:cs typeface="微软雅黑"/>
              </a:rPr>
              <a:t>外电</a:t>
            </a:r>
            <a:r>
              <a:rPr sz="1400" b="1" spc="-10" dirty="0">
                <a:latin typeface="微软雅黑"/>
                <a:cs typeface="微软雅黑"/>
              </a:rPr>
              <a:t>线</a:t>
            </a:r>
            <a:r>
              <a:rPr sz="1400" b="1" dirty="0">
                <a:latin typeface="微软雅黑"/>
                <a:cs typeface="微软雅黑"/>
              </a:rPr>
              <a:t>路一</a:t>
            </a:r>
            <a:r>
              <a:rPr sz="1400" b="1" spc="-10" dirty="0">
                <a:latin typeface="微软雅黑"/>
                <a:cs typeface="微软雅黑"/>
              </a:rPr>
              <a:t>般</a:t>
            </a:r>
            <a:r>
              <a:rPr sz="1400" b="1" dirty="0">
                <a:latin typeface="微软雅黑"/>
                <a:cs typeface="微软雅黑"/>
              </a:rPr>
              <a:t>不小 于</a:t>
            </a:r>
            <a:r>
              <a:rPr sz="1400" b="1" spc="-5" dirty="0">
                <a:latin typeface="微软雅黑"/>
                <a:cs typeface="微软雅黑"/>
              </a:rPr>
              <a:t>1.7m,</a:t>
            </a:r>
            <a:r>
              <a:rPr sz="1400" b="1" spc="-20" dirty="0">
                <a:latin typeface="微软雅黑"/>
                <a:cs typeface="微软雅黑"/>
              </a:rPr>
              <a:t> </a:t>
            </a:r>
            <a:r>
              <a:rPr sz="1400" b="1" dirty="0">
                <a:latin typeface="微软雅黑"/>
                <a:cs typeface="微软雅黑"/>
              </a:rPr>
              <a:t>必</a:t>
            </a:r>
            <a:r>
              <a:rPr sz="1400" b="1" spc="-5" dirty="0">
                <a:latin typeface="微软雅黑"/>
                <a:cs typeface="微软雅黑"/>
              </a:rPr>
              <a:t>须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停电搭设</a:t>
            </a:r>
            <a:r>
              <a:rPr sz="1400" b="1" dirty="0">
                <a:latin typeface="微软雅黑"/>
                <a:cs typeface="微软雅黑"/>
              </a:rPr>
              <a:t>（拆除时</a:t>
            </a:r>
            <a:r>
              <a:rPr sz="1400" b="1" spc="-15" dirty="0">
                <a:latin typeface="微软雅黑"/>
                <a:cs typeface="微软雅黑"/>
              </a:rPr>
              <a:t>也</a:t>
            </a:r>
            <a:r>
              <a:rPr sz="1400" b="1" dirty="0">
                <a:latin typeface="微软雅黑"/>
                <a:cs typeface="微软雅黑"/>
              </a:rPr>
              <a:t>要停</a:t>
            </a:r>
            <a:r>
              <a:rPr sz="1400" b="1" spc="-10" dirty="0">
                <a:latin typeface="微软雅黑"/>
                <a:cs typeface="微软雅黑"/>
              </a:rPr>
              <a:t>电</a:t>
            </a:r>
            <a:r>
              <a:rPr sz="1400" b="1" dirty="0">
                <a:latin typeface="微软雅黑"/>
                <a:cs typeface="微软雅黑"/>
              </a:rPr>
              <a:t>）。</a:t>
            </a:r>
            <a:r>
              <a:rPr sz="1400" b="1" spc="-15" dirty="0">
                <a:latin typeface="微软雅黑"/>
                <a:cs typeface="微软雅黑"/>
              </a:rPr>
              <a:t>防</a:t>
            </a:r>
            <a:r>
              <a:rPr sz="1400" b="1" dirty="0">
                <a:latin typeface="微软雅黑"/>
                <a:cs typeface="微软雅黑"/>
              </a:rPr>
              <a:t>护 架距作业面</a:t>
            </a:r>
            <a:r>
              <a:rPr sz="1400" b="1" spc="-5" dirty="0">
                <a:latin typeface="微软雅黑"/>
                <a:cs typeface="微软雅黑"/>
              </a:rPr>
              <a:t>较</a:t>
            </a:r>
            <a:r>
              <a:rPr sz="1400" b="1" dirty="0">
                <a:latin typeface="微软雅黑"/>
                <a:cs typeface="微软雅黑"/>
              </a:rPr>
              <a:t>近时，应</a:t>
            </a:r>
            <a:r>
              <a:rPr sz="1400" b="1" spc="-15" dirty="0">
                <a:latin typeface="微软雅黑"/>
                <a:cs typeface="微软雅黑"/>
              </a:rPr>
              <a:t>用</a:t>
            </a:r>
            <a:r>
              <a:rPr sz="1400" b="1" dirty="0">
                <a:latin typeface="微软雅黑"/>
                <a:cs typeface="微软雅黑"/>
              </a:rPr>
              <a:t>硬质</a:t>
            </a:r>
            <a:r>
              <a:rPr sz="1400" b="1" spc="-15" dirty="0">
                <a:latin typeface="微软雅黑"/>
                <a:cs typeface="微软雅黑"/>
              </a:rPr>
              <a:t>绝</a:t>
            </a:r>
            <a:r>
              <a:rPr sz="1400" b="1" dirty="0">
                <a:latin typeface="微软雅黑"/>
                <a:cs typeface="微软雅黑"/>
              </a:rPr>
              <a:t>缘材</a:t>
            </a:r>
            <a:r>
              <a:rPr sz="1400" b="1" spc="-15" dirty="0">
                <a:latin typeface="微软雅黑"/>
                <a:cs typeface="微软雅黑"/>
              </a:rPr>
              <a:t>料</a:t>
            </a:r>
            <a:r>
              <a:rPr sz="1400" b="1" dirty="0">
                <a:latin typeface="微软雅黑"/>
                <a:cs typeface="微软雅黑"/>
              </a:rPr>
              <a:t>封严</a:t>
            </a:r>
            <a:r>
              <a:rPr sz="1400" b="1" spc="-15" dirty="0">
                <a:latin typeface="微软雅黑"/>
                <a:cs typeface="微软雅黑"/>
              </a:rPr>
              <a:t>，</a:t>
            </a:r>
            <a:r>
              <a:rPr sz="1400" b="1" dirty="0">
                <a:latin typeface="微软雅黑"/>
                <a:cs typeface="微软雅黑"/>
              </a:rPr>
              <a:t>防止 脚手架、钢筋</a:t>
            </a:r>
            <a:r>
              <a:rPr sz="1400" b="1" spc="-5" dirty="0">
                <a:latin typeface="微软雅黑"/>
                <a:cs typeface="微软雅黑"/>
              </a:rPr>
              <a:t>等</a:t>
            </a:r>
            <a:r>
              <a:rPr sz="1400" b="1" dirty="0">
                <a:latin typeface="微软雅黑"/>
                <a:cs typeface="微软雅黑"/>
              </a:rPr>
              <a:t>穿越触</a:t>
            </a:r>
            <a:r>
              <a:rPr sz="1400" b="1" spc="-15" dirty="0">
                <a:latin typeface="微软雅黑"/>
                <a:cs typeface="微软雅黑"/>
              </a:rPr>
              <a:t>电</a:t>
            </a:r>
            <a:r>
              <a:rPr sz="1400" b="1" dirty="0">
                <a:latin typeface="微软雅黑"/>
                <a:cs typeface="微软雅黑"/>
              </a:rPr>
              <a:t>。</a:t>
            </a:r>
            <a:endParaRPr sz="1400">
              <a:latin typeface="微软雅黑"/>
              <a:cs typeface="微软雅黑"/>
            </a:endParaRPr>
          </a:p>
          <a:p>
            <a:pPr marL="12700" marR="25400">
              <a:lnSpc>
                <a:spcPct val="100000"/>
              </a:lnSpc>
            </a:pPr>
            <a:r>
              <a:rPr sz="1400" b="1" spc="-5" dirty="0">
                <a:latin typeface="微软雅黑"/>
                <a:cs typeface="微软雅黑"/>
              </a:rPr>
              <a:t>4</a:t>
            </a:r>
            <a:r>
              <a:rPr sz="1400" b="1" dirty="0">
                <a:latin typeface="微软雅黑"/>
                <a:cs typeface="微软雅黑"/>
              </a:rPr>
              <a:t>、当架空线路在塔吊等</a:t>
            </a:r>
            <a:r>
              <a:rPr sz="1400" b="1" spc="-15" dirty="0">
                <a:latin typeface="微软雅黑"/>
                <a:cs typeface="微软雅黑"/>
              </a:rPr>
              <a:t>起</a:t>
            </a:r>
            <a:r>
              <a:rPr sz="1400" b="1" dirty="0">
                <a:latin typeface="微软雅黑"/>
                <a:cs typeface="微软雅黑"/>
              </a:rPr>
              <a:t>重机</a:t>
            </a:r>
            <a:r>
              <a:rPr sz="1400" b="1" spc="-15" dirty="0">
                <a:latin typeface="微软雅黑"/>
                <a:cs typeface="微软雅黑"/>
              </a:rPr>
              <a:t>械</a:t>
            </a:r>
            <a:r>
              <a:rPr sz="1400" b="1" dirty="0">
                <a:latin typeface="微软雅黑"/>
                <a:cs typeface="微软雅黑"/>
              </a:rPr>
              <a:t>的作</a:t>
            </a:r>
            <a:r>
              <a:rPr sz="1400" b="1" spc="-15" dirty="0">
                <a:latin typeface="微软雅黑"/>
                <a:cs typeface="微软雅黑"/>
              </a:rPr>
              <a:t>业</a:t>
            </a:r>
            <a:r>
              <a:rPr sz="1400" b="1" dirty="0">
                <a:latin typeface="微软雅黑"/>
                <a:cs typeface="微软雅黑"/>
              </a:rPr>
              <a:t>半径</a:t>
            </a:r>
            <a:r>
              <a:rPr sz="1400" b="1" spc="-15" dirty="0">
                <a:latin typeface="微软雅黑"/>
                <a:cs typeface="微软雅黑"/>
              </a:rPr>
              <a:t>范</a:t>
            </a:r>
            <a:r>
              <a:rPr sz="1400" b="1" dirty="0">
                <a:latin typeface="微软雅黑"/>
                <a:cs typeface="微软雅黑"/>
              </a:rPr>
              <a:t>围 内时</a:t>
            </a:r>
            <a:r>
              <a:rPr sz="1400" b="1" spc="-5" dirty="0">
                <a:latin typeface="微软雅黑"/>
                <a:cs typeface="微软雅黑"/>
              </a:rPr>
              <a:t>,</a:t>
            </a:r>
            <a:r>
              <a:rPr sz="1400" b="1" dirty="0">
                <a:latin typeface="微软雅黑"/>
                <a:cs typeface="微软雅黑"/>
              </a:rPr>
              <a:t>其线路上方也应有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防</a:t>
            </a:r>
            <a:r>
              <a:rPr sz="1400" b="1" spc="-15" dirty="0">
                <a:solidFill>
                  <a:srgbClr val="C00000"/>
                </a:solidFill>
                <a:latin typeface="微软雅黑"/>
                <a:cs typeface="微软雅黑"/>
              </a:rPr>
              <a:t>护</a:t>
            </a:r>
            <a:r>
              <a:rPr sz="1400" b="1" dirty="0">
                <a:solidFill>
                  <a:srgbClr val="C00000"/>
                </a:solidFill>
                <a:latin typeface="微软雅黑"/>
                <a:cs typeface="微软雅黑"/>
              </a:rPr>
              <a:t>措施</a:t>
            </a:r>
            <a:r>
              <a:rPr sz="1400" b="1" spc="-15" dirty="0">
                <a:latin typeface="微软雅黑"/>
                <a:cs typeface="微软雅黑"/>
              </a:rPr>
              <a:t>，</a:t>
            </a:r>
            <a:r>
              <a:rPr sz="1400" b="1" dirty="0">
                <a:latin typeface="微软雅黑"/>
                <a:cs typeface="微软雅黑"/>
              </a:rPr>
              <a:t>搭设</a:t>
            </a:r>
            <a:r>
              <a:rPr sz="1400" b="1" spc="-15" dirty="0">
                <a:latin typeface="微软雅黑"/>
                <a:cs typeface="微软雅黑"/>
              </a:rPr>
              <a:t>成</a:t>
            </a:r>
            <a:r>
              <a:rPr sz="1400" b="1" dirty="0">
                <a:latin typeface="微软雅黑"/>
                <a:cs typeface="微软雅黑"/>
              </a:rPr>
              <a:t>门型</a:t>
            </a:r>
            <a:r>
              <a:rPr sz="1400" b="1" spc="-15" dirty="0">
                <a:latin typeface="微软雅黑"/>
                <a:cs typeface="微软雅黑"/>
              </a:rPr>
              <a:t>，</a:t>
            </a:r>
            <a:r>
              <a:rPr sz="1400" b="1" dirty="0">
                <a:latin typeface="微软雅黑"/>
                <a:cs typeface="微软雅黑"/>
              </a:rPr>
              <a:t>其 顶部可用</a:t>
            </a:r>
            <a:r>
              <a:rPr sz="1400" b="1" spc="-5" dirty="0">
                <a:latin typeface="微软雅黑"/>
                <a:cs typeface="微软雅黑"/>
              </a:rPr>
              <a:t>5cm</a:t>
            </a:r>
            <a:r>
              <a:rPr sz="1400" b="1" dirty="0">
                <a:latin typeface="微软雅黑"/>
                <a:cs typeface="微软雅黑"/>
              </a:rPr>
              <a:t>厚木跳板或相</a:t>
            </a:r>
            <a:r>
              <a:rPr sz="1400" b="1" spc="-15" dirty="0">
                <a:latin typeface="微软雅黑"/>
                <a:cs typeface="微软雅黑"/>
              </a:rPr>
              <a:t>当</a:t>
            </a:r>
            <a:r>
              <a:rPr sz="1400" b="1" dirty="0">
                <a:latin typeface="微软雅黑"/>
                <a:cs typeface="微软雅黑"/>
              </a:rPr>
              <a:t>于</a:t>
            </a:r>
            <a:r>
              <a:rPr sz="1400" b="1" spc="-5" dirty="0">
                <a:latin typeface="微软雅黑"/>
                <a:cs typeface="微软雅黑"/>
              </a:rPr>
              <a:t>5cm</a:t>
            </a:r>
            <a:r>
              <a:rPr sz="1400" b="1" spc="-15" dirty="0">
                <a:latin typeface="微软雅黑"/>
                <a:cs typeface="微软雅黑"/>
              </a:rPr>
              <a:t>木</a:t>
            </a:r>
            <a:r>
              <a:rPr sz="1400" b="1" dirty="0">
                <a:latin typeface="微软雅黑"/>
                <a:cs typeface="微软雅黑"/>
              </a:rPr>
              <a:t>板强</a:t>
            </a:r>
            <a:r>
              <a:rPr sz="1400" b="1" spc="-15" dirty="0">
                <a:latin typeface="微软雅黑"/>
                <a:cs typeface="微软雅黑"/>
              </a:rPr>
              <a:t>度</a:t>
            </a:r>
            <a:r>
              <a:rPr sz="1400" b="1" dirty="0">
                <a:latin typeface="微软雅黑"/>
                <a:cs typeface="微软雅黑"/>
              </a:rPr>
              <a:t>的材 料盖严。为警示起重机</a:t>
            </a:r>
            <a:r>
              <a:rPr sz="1400" b="1" spc="-15" dirty="0">
                <a:latin typeface="微软雅黑"/>
                <a:cs typeface="微软雅黑"/>
              </a:rPr>
              <a:t>作</a:t>
            </a:r>
            <a:r>
              <a:rPr sz="1400" b="1" dirty="0">
                <a:latin typeface="微软雅黑"/>
                <a:cs typeface="微软雅黑"/>
              </a:rPr>
              <a:t>业，</a:t>
            </a:r>
            <a:r>
              <a:rPr sz="1400" b="1" spc="-15" dirty="0">
                <a:latin typeface="微软雅黑"/>
                <a:cs typeface="微软雅黑"/>
              </a:rPr>
              <a:t>可</a:t>
            </a:r>
            <a:r>
              <a:rPr sz="1400" b="1" dirty="0">
                <a:latin typeface="微软雅黑"/>
                <a:cs typeface="微软雅黑"/>
              </a:rPr>
              <a:t>在防</a:t>
            </a:r>
            <a:r>
              <a:rPr sz="1400" b="1" spc="-15" dirty="0">
                <a:latin typeface="微软雅黑"/>
                <a:cs typeface="微软雅黑"/>
              </a:rPr>
              <a:t>护</a:t>
            </a:r>
            <a:r>
              <a:rPr sz="1400" b="1" dirty="0">
                <a:latin typeface="微软雅黑"/>
                <a:cs typeface="微软雅黑"/>
              </a:rPr>
              <a:t>架上</a:t>
            </a:r>
            <a:r>
              <a:rPr sz="1400" b="1" spc="-15" dirty="0">
                <a:latin typeface="微软雅黑"/>
                <a:cs typeface="微软雅黑"/>
              </a:rPr>
              <a:t>端</a:t>
            </a:r>
            <a:r>
              <a:rPr sz="1400" b="1" dirty="0">
                <a:latin typeface="微软雅黑"/>
                <a:cs typeface="微软雅黑"/>
              </a:rPr>
              <a:t>间断 设置小彩旗，夜间施工</a:t>
            </a:r>
            <a:r>
              <a:rPr sz="1400" b="1" spc="-15" dirty="0">
                <a:latin typeface="微软雅黑"/>
                <a:cs typeface="微软雅黑"/>
              </a:rPr>
              <a:t>应</a:t>
            </a:r>
            <a:r>
              <a:rPr sz="1400" b="1" dirty="0">
                <a:latin typeface="微软雅黑"/>
                <a:cs typeface="微软雅黑"/>
              </a:rPr>
              <a:t>有彩</a:t>
            </a:r>
            <a:r>
              <a:rPr sz="1400" b="1" spc="-15" dirty="0">
                <a:latin typeface="微软雅黑"/>
                <a:cs typeface="微软雅黑"/>
              </a:rPr>
              <a:t>灯</a:t>
            </a:r>
            <a:r>
              <a:rPr sz="1400" b="1" dirty="0">
                <a:latin typeface="微软雅黑"/>
                <a:cs typeface="微软雅黑"/>
              </a:rPr>
              <a:t>（或</a:t>
            </a:r>
            <a:r>
              <a:rPr sz="1400" b="1" spc="-15" dirty="0">
                <a:latin typeface="微软雅黑"/>
                <a:cs typeface="微软雅黑"/>
              </a:rPr>
              <a:t>红</a:t>
            </a:r>
            <a:r>
              <a:rPr sz="1400" b="1" dirty="0">
                <a:latin typeface="微软雅黑"/>
                <a:cs typeface="微软雅黑"/>
              </a:rPr>
              <a:t>色灯</a:t>
            </a:r>
            <a:r>
              <a:rPr sz="1400" b="1" spc="-15" dirty="0">
                <a:latin typeface="微软雅黑"/>
                <a:cs typeface="微软雅黑"/>
              </a:rPr>
              <a:t>泡</a:t>
            </a:r>
            <a:r>
              <a:rPr sz="1400" b="1" dirty="0">
                <a:latin typeface="微软雅黑"/>
                <a:cs typeface="微软雅黑"/>
              </a:rPr>
              <a:t>），  其电源电压应为</a:t>
            </a:r>
            <a:r>
              <a:rPr sz="1400" b="1" spc="-5" dirty="0">
                <a:latin typeface="微软雅黑"/>
                <a:cs typeface="微软雅黑"/>
              </a:rPr>
              <a:t>36V</a:t>
            </a:r>
            <a:r>
              <a:rPr sz="1400" b="1" dirty="0">
                <a:latin typeface="微软雅黑"/>
                <a:cs typeface="微软雅黑"/>
              </a:rPr>
              <a:t>。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15255" y="915924"/>
            <a:ext cx="2161031" cy="20162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57059" y="3052572"/>
            <a:ext cx="2033016" cy="1833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47916" y="923544"/>
            <a:ext cx="2042160" cy="20040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15255" y="3075432"/>
            <a:ext cx="2161031" cy="18105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内部资料</a:t>
            </a:r>
            <a:r>
              <a:rPr spc="-30" dirty="0"/>
              <a:t> </a:t>
            </a:r>
            <a:r>
              <a:rPr dirty="0"/>
              <a:t>|</a:t>
            </a:r>
            <a:r>
              <a:rPr spc="-25" dirty="0"/>
              <a:t> </a:t>
            </a:r>
            <a:r>
              <a:rPr dirty="0"/>
              <a:t>注意保密</a:t>
            </a:r>
            <a:r>
              <a:rPr spc="204" dirty="0"/>
              <a:t> </a:t>
            </a:r>
            <a:fld id="{81D60167-4931-47E6-BA6A-407CBD079E47}" type="slidenum">
              <a:rPr dirty="0"/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76" y="32003"/>
            <a:ext cx="1177290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2960" y="32003"/>
            <a:ext cx="1177290" cy="78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1056" y="121157"/>
            <a:ext cx="1446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施工用电</a:t>
            </a:r>
          </a:p>
        </p:txBody>
      </p:sp>
      <p:sp>
        <p:nvSpPr>
          <p:cNvPr id="5" name="object 5"/>
          <p:cNvSpPr/>
          <p:nvPr/>
        </p:nvSpPr>
        <p:spPr>
          <a:xfrm>
            <a:off x="251459" y="844296"/>
            <a:ext cx="2110740" cy="16992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1459" y="3003804"/>
            <a:ext cx="2110740" cy="1656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5863" y="2631948"/>
            <a:ext cx="1737360" cy="300355"/>
          </a:xfrm>
          <a:prstGeom prst="rect">
            <a:avLst/>
          </a:prstGeom>
          <a:ln w="9144">
            <a:solidFill>
              <a:srgbClr val="00AFEF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315"/>
              </a:spcBef>
            </a:pPr>
            <a:r>
              <a:rPr sz="1350" b="1" dirty="0">
                <a:latin typeface="微软雅黑"/>
                <a:cs typeface="微软雅黑"/>
              </a:rPr>
              <a:t>TN-S</a:t>
            </a:r>
            <a:r>
              <a:rPr sz="1350" b="1" spc="5" dirty="0">
                <a:latin typeface="微软雅黑"/>
                <a:cs typeface="微软雅黑"/>
              </a:rPr>
              <a:t>示意图</a:t>
            </a:r>
            <a:endParaRPr sz="1350">
              <a:latin typeface="微软雅黑"/>
              <a:cs typeface="微软雅黑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7952" y="4756403"/>
            <a:ext cx="1737360" cy="300355"/>
          </a:xfrm>
          <a:prstGeom prst="rect">
            <a:avLst/>
          </a:prstGeom>
          <a:ln w="9144">
            <a:solidFill>
              <a:srgbClr val="00AFEF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351155">
              <a:lnSpc>
                <a:spcPct val="100000"/>
              </a:lnSpc>
              <a:spcBef>
                <a:spcPts val="315"/>
              </a:spcBef>
            </a:pPr>
            <a:r>
              <a:rPr sz="1350" b="1" spc="5" dirty="0">
                <a:latin typeface="微软雅黑"/>
                <a:cs typeface="微软雅黑"/>
              </a:rPr>
              <a:t>线路敷设保护</a:t>
            </a:r>
            <a:endParaRPr sz="1350">
              <a:latin typeface="微软雅黑"/>
              <a:cs typeface="微软雅黑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84120" y="3003804"/>
            <a:ext cx="2087880" cy="1656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00527" y="4759452"/>
            <a:ext cx="1736089" cy="299085"/>
          </a:xfrm>
          <a:prstGeom prst="rect">
            <a:avLst/>
          </a:prstGeom>
          <a:ln w="9144">
            <a:solidFill>
              <a:srgbClr val="00AFE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350520">
              <a:lnSpc>
                <a:spcPct val="100000"/>
              </a:lnSpc>
              <a:spcBef>
                <a:spcPts val="310"/>
              </a:spcBef>
            </a:pPr>
            <a:r>
              <a:rPr sz="1350" b="1" spc="5" dirty="0">
                <a:latin typeface="微软雅黑"/>
                <a:cs typeface="微软雅黑"/>
              </a:rPr>
              <a:t>线路架空保护</a:t>
            </a:r>
            <a:endParaRPr sz="1350">
              <a:latin typeface="微软雅黑"/>
              <a:cs typeface="微软雅黑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15255" y="3023616"/>
            <a:ext cx="2161031" cy="16657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931664" y="4759452"/>
            <a:ext cx="1737360" cy="299085"/>
          </a:xfrm>
          <a:prstGeom prst="rect">
            <a:avLst/>
          </a:prstGeom>
          <a:ln w="9144">
            <a:solidFill>
              <a:srgbClr val="00AFE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446405">
              <a:lnSpc>
                <a:spcPct val="100000"/>
              </a:lnSpc>
              <a:spcBef>
                <a:spcPts val="310"/>
              </a:spcBef>
            </a:pPr>
            <a:r>
              <a:rPr sz="1350" b="1" spc="5" dirty="0">
                <a:latin typeface="微软雅黑"/>
                <a:cs typeface="微软雅黑"/>
              </a:rPr>
              <a:t>使用</a:t>
            </a:r>
            <a:r>
              <a:rPr sz="1350" b="1" dirty="0">
                <a:latin typeface="微软雅黑"/>
                <a:cs typeface="微软雅黑"/>
              </a:rPr>
              <a:t>LED</a:t>
            </a:r>
            <a:r>
              <a:rPr sz="1350" b="1" spc="5" dirty="0">
                <a:latin typeface="微软雅黑"/>
                <a:cs typeface="微软雅黑"/>
              </a:rPr>
              <a:t>灯</a:t>
            </a:r>
            <a:endParaRPr sz="1350">
              <a:latin typeface="微软雅黑"/>
              <a:cs typeface="微软雅黑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15255" y="844296"/>
            <a:ext cx="2161031" cy="16992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84120" y="844296"/>
            <a:ext cx="2087880" cy="16992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700527" y="2631948"/>
            <a:ext cx="1736089" cy="300355"/>
          </a:xfrm>
          <a:prstGeom prst="rect">
            <a:avLst/>
          </a:prstGeom>
          <a:ln w="9144">
            <a:solidFill>
              <a:srgbClr val="00AFEF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315"/>
              </a:spcBef>
            </a:pPr>
            <a:r>
              <a:rPr sz="1350" b="1" spc="5" dirty="0">
                <a:latin typeface="微软雅黑"/>
                <a:cs typeface="微软雅黑"/>
              </a:rPr>
              <a:t>电器元件配置</a:t>
            </a:r>
            <a:r>
              <a:rPr sz="1350" b="1" spc="-10" dirty="0">
                <a:latin typeface="微软雅黑"/>
                <a:cs typeface="微软雅黑"/>
              </a:rPr>
              <a:t>合</a:t>
            </a:r>
            <a:r>
              <a:rPr sz="1350" b="1" spc="5" dirty="0">
                <a:latin typeface="微软雅黑"/>
                <a:cs typeface="微软雅黑"/>
              </a:rPr>
              <a:t>理</a:t>
            </a:r>
            <a:endParaRPr sz="1350">
              <a:latin typeface="微软雅黑"/>
              <a:cs typeface="微软雅黑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31664" y="2621279"/>
            <a:ext cx="1737360" cy="300355"/>
          </a:xfrm>
          <a:prstGeom prst="rect">
            <a:avLst/>
          </a:prstGeom>
          <a:ln w="9144">
            <a:solidFill>
              <a:srgbClr val="00AFEF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305"/>
              </a:spcBef>
            </a:pPr>
            <a:r>
              <a:rPr sz="1350" b="1" spc="5" dirty="0">
                <a:latin typeface="微软雅黑"/>
                <a:cs typeface="微软雅黑"/>
              </a:rPr>
              <a:t>配电箱防雨防</a:t>
            </a:r>
            <a:r>
              <a:rPr sz="1350" b="1" spc="-10" dirty="0">
                <a:latin typeface="微软雅黑"/>
                <a:cs typeface="微软雅黑"/>
              </a:rPr>
              <a:t>砸</a:t>
            </a:r>
            <a:r>
              <a:rPr sz="1350" b="1" spc="5" dirty="0">
                <a:latin typeface="微软雅黑"/>
                <a:cs typeface="微软雅黑"/>
              </a:rPr>
              <a:t>措施</a:t>
            </a:r>
            <a:endParaRPr sz="1350">
              <a:latin typeface="微软雅黑"/>
              <a:cs typeface="微软雅黑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019543" y="844296"/>
            <a:ext cx="1920240" cy="16992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112507" y="2631948"/>
            <a:ext cx="1736089" cy="300355"/>
          </a:xfrm>
          <a:prstGeom prst="rect">
            <a:avLst/>
          </a:prstGeom>
          <a:ln w="9144">
            <a:solidFill>
              <a:srgbClr val="00AFEF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266065">
              <a:lnSpc>
                <a:spcPct val="100000"/>
              </a:lnSpc>
              <a:spcBef>
                <a:spcPts val="315"/>
              </a:spcBef>
            </a:pPr>
            <a:r>
              <a:rPr sz="1350" b="1" spc="5" dirty="0">
                <a:latin typeface="微软雅黑"/>
                <a:cs typeface="微软雅黑"/>
              </a:rPr>
              <a:t>配电箱上锁管理</a:t>
            </a:r>
            <a:endParaRPr sz="1350">
              <a:latin typeface="微软雅黑"/>
              <a:cs typeface="微软雅黑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019543" y="3003804"/>
            <a:ext cx="1920240" cy="16718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019543" y="4760976"/>
            <a:ext cx="1920239" cy="300355"/>
          </a:xfrm>
          <a:prstGeom prst="rect">
            <a:avLst/>
          </a:prstGeom>
          <a:ln w="9144">
            <a:solidFill>
              <a:srgbClr val="00AFEF"/>
            </a:solidFill>
          </a:ln>
        </p:spPr>
        <p:txBody>
          <a:bodyPr vert="horz" wrap="square" lIns="0" tIns="97790" rIns="0" bIns="0" rtlCol="0">
            <a:spAutoFit/>
          </a:bodyPr>
          <a:lstStyle/>
          <a:p>
            <a:pPr marL="102235">
              <a:lnSpc>
                <a:spcPts val="1590"/>
              </a:lnSpc>
              <a:spcBef>
                <a:spcPts val="770"/>
              </a:spcBef>
            </a:pPr>
            <a:r>
              <a:rPr sz="2025" b="1" spc="7" baseline="18518" dirty="0">
                <a:latin typeface="微软雅黑"/>
                <a:cs typeface="微软雅黑"/>
              </a:rPr>
              <a:t>系统图</a:t>
            </a:r>
            <a:r>
              <a:rPr sz="2025" b="1" spc="-1289" baseline="18518" dirty="0">
                <a:latin typeface="微软雅黑"/>
                <a:cs typeface="微软雅黑"/>
              </a:rPr>
              <a:t>、</a:t>
            </a:r>
            <a:r>
              <a:rPr sz="900" spc="-40" dirty="0">
                <a:solidFill>
                  <a:srgbClr val="585858"/>
                </a:solidFill>
                <a:latin typeface="微软雅黑"/>
                <a:cs typeface="微软雅黑"/>
              </a:rPr>
              <a:t>内</a:t>
            </a:r>
            <a:r>
              <a:rPr sz="2025" b="1" spc="-1972" baseline="18518" dirty="0">
                <a:latin typeface="微软雅黑"/>
                <a:cs typeface="微软雅黑"/>
              </a:rPr>
              <a:t>巡</a:t>
            </a:r>
            <a:r>
              <a:rPr sz="900" dirty="0">
                <a:solidFill>
                  <a:srgbClr val="585858"/>
                </a:solidFill>
                <a:latin typeface="微软雅黑"/>
                <a:cs typeface="微软雅黑"/>
              </a:rPr>
              <a:t>部</a:t>
            </a:r>
            <a:r>
              <a:rPr sz="900" spc="-484" dirty="0">
                <a:solidFill>
                  <a:srgbClr val="585858"/>
                </a:solidFill>
                <a:latin typeface="微软雅黑"/>
                <a:cs typeface="微软雅黑"/>
              </a:rPr>
              <a:t>资</a:t>
            </a:r>
            <a:r>
              <a:rPr sz="2025" b="1" spc="-1305" baseline="18518" dirty="0">
                <a:latin typeface="微软雅黑"/>
                <a:cs typeface="微软雅黑"/>
              </a:rPr>
              <a:t>检</a:t>
            </a:r>
            <a:r>
              <a:rPr sz="900" spc="-30" dirty="0">
                <a:solidFill>
                  <a:srgbClr val="585858"/>
                </a:solidFill>
                <a:latin typeface="微软雅黑"/>
                <a:cs typeface="微软雅黑"/>
              </a:rPr>
              <a:t>料</a:t>
            </a:r>
            <a:r>
              <a:rPr sz="2025" b="1" spc="-1597" baseline="18518" dirty="0">
                <a:latin typeface="微软雅黑"/>
                <a:cs typeface="微软雅黑"/>
              </a:rPr>
              <a:t>记</a:t>
            </a:r>
            <a:r>
              <a:rPr sz="900" dirty="0">
                <a:solidFill>
                  <a:srgbClr val="585858"/>
                </a:solidFill>
                <a:latin typeface="微软雅黑"/>
                <a:cs typeface="微软雅黑"/>
              </a:rPr>
              <a:t>|</a:t>
            </a:r>
            <a:r>
              <a:rPr sz="900" spc="-60" dirty="0">
                <a:solidFill>
                  <a:srgbClr val="585858"/>
                </a:solidFill>
                <a:latin typeface="微软雅黑"/>
                <a:cs typeface="微软雅黑"/>
              </a:rPr>
              <a:t> </a:t>
            </a:r>
            <a:r>
              <a:rPr sz="900" spc="-355" dirty="0">
                <a:solidFill>
                  <a:srgbClr val="585858"/>
                </a:solidFill>
                <a:latin typeface="微软雅黑"/>
                <a:cs typeface="微软雅黑"/>
              </a:rPr>
              <a:t>注</a:t>
            </a:r>
            <a:r>
              <a:rPr sz="2025" b="1" spc="-1507" baseline="18518" dirty="0">
                <a:latin typeface="微软雅黑"/>
                <a:cs typeface="微软雅黑"/>
              </a:rPr>
              <a:t>录</a:t>
            </a:r>
            <a:r>
              <a:rPr sz="900" dirty="0">
                <a:solidFill>
                  <a:srgbClr val="585858"/>
                </a:solidFill>
                <a:latin typeface="微软雅黑"/>
                <a:cs typeface="微软雅黑"/>
              </a:rPr>
              <a:t>意</a:t>
            </a:r>
            <a:r>
              <a:rPr sz="900" spc="-795" dirty="0">
                <a:solidFill>
                  <a:srgbClr val="585858"/>
                </a:solidFill>
                <a:latin typeface="微软雅黑"/>
                <a:cs typeface="微软雅黑"/>
              </a:rPr>
              <a:t>保</a:t>
            </a:r>
            <a:r>
              <a:rPr sz="2025" b="1" spc="-839" baseline="18518" dirty="0">
                <a:latin typeface="微软雅黑"/>
                <a:cs typeface="微软雅黑"/>
              </a:rPr>
              <a:t>齐</a:t>
            </a:r>
            <a:r>
              <a:rPr sz="900" spc="-355" dirty="0">
                <a:solidFill>
                  <a:srgbClr val="585858"/>
                </a:solidFill>
                <a:latin typeface="微软雅黑"/>
                <a:cs typeface="微软雅黑"/>
              </a:rPr>
              <a:t>密</a:t>
            </a:r>
            <a:r>
              <a:rPr sz="2025" b="1" spc="-727" baseline="18518" dirty="0">
                <a:latin typeface="微软雅黑"/>
                <a:cs typeface="微软雅黑"/>
              </a:rPr>
              <a:t>全</a:t>
            </a:r>
            <a:r>
              <a:rPr sz="900" dirty="0">
                <a:solidFill>
                  <a:srgbClr val="585858"/>
                </a:solidFill>
                <a:latin typeface="微软雅黑"/>
                <a:cs typeface="微软雅黑"/>
              </a:rPr>
              <a:t>36</a:t>
            </a:r>
            <a:endParaRPr sz="9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76" y="32003"/>
            <a:ext cx="1177290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2960" y="32003"/>
            <a:ext cx="1177290" cy="78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1056" y="121157"/>
            <a:ext cx="1446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配套设施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4276" y="1094232"/>
            <a:ext cx="7487920" cy="830580"/>
          </a:xfrm>
          <a:prstGeom prst="rect">
            <a:avLst/>
          </a:prstGeom>
          <a:ln w="9144">
            <a:solidFill>
              <a:srgbClr val="0069B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805" marR="156845">
              <a:lnSpc>
                <a:spcPct val="100000"/>
              </a:lnSpc>
              <a:spcBef>
                <a:spcPts val="300"/>
              </a:spcBef>
            </a:pPr>
            <a:r>
              <a:rPr sz="1600" b="1" spc="-10" dirty="0">
                <a:latin typeface="微软雅黑"/>
                <a:cs typeface="微软雅黑"/>
              </a:rPr>
              <a:t>1</a:t>
            </a:r>
            <a:r>
              <a:rPr sz="1600" b="1" spc="-5" dirty="0">
                <a:latin typeface="微软雅黑"/>
                <a:cs typeface="微软雅黑"/>
              </a:rPr>
              <a:t>、装饰阶段施工在常规安全管理</a:t>
            </a:r>
            <a:r>
              <a:rPr sz="1600" b="1" spc="5" dirty="0">
                <a:latin typeface="微软雅黑"/>
                <a:cs typeface="微软雅黑"/>
              </a:rPr>
              <a:t>的</a:t>
            </a:r>
            <a:r>
              <a:rPr sz="1600" b="1" spc="-5" dirty="0">
                <a:latin typeface="微软雅黑"/>
                <a:cs typeface="微软雅黑"/>
              </a:rPr>
              <a:t>基础</a:t>
            </a:r>
            <a:r>
              <a:rPr sz="1600" b="1" spc="5" dirty="0">
                <a:latin typeface="微软雅黑"/>
                <a:cs typeface="微软雅黑"/>
              </a:rPr>
              <a:t>上</a:t>
            </a:r>
            <a:r>
              <a:rPr sz="1600" b="1" spc="-5" dirty="0">
                <a:latin typeface="微软雅黑"/>
                <a:cs typeface="微软雅黑"/>
              </a:rPr>
              <a:t>，需</a:t>
            </a:r>
            <a:r>
              <a:rPr sz="1600" b="1" spc="5" dirty="0">
                <a:latin typeface="微软雅黑"/>
                <a:cs typeface="微软雅黑"/>
              </a:rPr>
              <a:t>着</a:t>
            </a:r>
            <a:r>
              <a:rPr sz="1600" b="1" spc="-5" dirty="0">
                <a:latin typeface="微软雅黑"/>
                <a:cs typeface="微软雅黑"/>
              </a:rPr>
              <a:t>重关</a:t>
            </a:r>
            <a:r>
              <a:rPr sz="1600" b="1" spc="5" dirty="0">
                <a:latin typeface="微软雅黑"/>
                <a:cs typeface="微软雅黑"/>
              </a:rPr>
              <a:t>注</a:t>
            </a:r>
            <a:r>
              <a:rPr sz="1600" b="1" spc="-5" dirty="0">
                <a:latin typeface="微软雅黑"/>
                <a:cs typeface="微软雅黑"/>
              </a:rPr>
              <a:t>临</a:t>
            </a:r>
            <a:r>
              <a:rPr sz="1600" b="1" spc="5" dirty="0">
                <a:latin typeface="微软雅黑"/>
                <a:cs typeface="微软雅黑"/>
              </a:rPr>
              <a:t>时</a:t>
            </a:r>
            <a:r>
              <a:rPr sz="1600" b="1" spc="5" dirty="0">
                <a:solidFill>
                  <a:srgbClr val="C00000"/>
                </a:solidFill>
                <a:latin typeface="微软雅黑"/>
                <a:cs typeface="微软雅黑"/>
              </a:rPr>
              <a:t>用</a:t>
            </a:r>
            <a:r>
              <a:rPr sz="1600" b="1" spc="-5" dirty="0">
                <a:solidFill>
                  <a:srgbClr val="C00000"/>
                </a:solidFill>
                <a:latin typeface="微软雅黑"/>
                <a:cs typeface="微软雅黑"/>
              </a:rPr>
              <a:t>电管</a:t>
            </a:r>
            <a:r>
              <a:rPr sz="1600" b="1" spc="10" dirty="0">
                <a:solidFill>
                  <a:srgbClr val="C00000"/>
                </a:solidFill>
                <a:latin typeface="微软雅黑"/>
                <a:cs typeface="微软雅黑"/>
              </a:rPr>
              <a:t>理</a:t>
            </a:r>
            <a:r>
              <a:rPr sz="1600" b="1" spc="-5" dirty="0">
                <a:latin typeface="微软雅黑"/>
                <a:cs typeface="微软雅黑"/>
              </a:rPr>
              <a:t>（详</a:t>
            </a:r>
            <a:r>
              <a:rPr sz="1600" b="1" spc="5" dirty="0">
                <a:latin typeface="微软雅黑"/>
                <a:cs typeface="微软雅黑"/>
              </a:rPr>
              <a:t>见</a:t>
            </a:r>
            <a:r>
              <a:rPr sz="1600" b="1" spc="-5" dirty="0">
                <a:latin typeface="微软雅黑"/>
                <a:cs typeface="微软雅黑"/>
              </a:rPr>
              <a:t>临 电部分）与</a:t>
            </a:r>
            <a:r>
              <a:rPr sz="1600" b="1" spc="-5" dirty="0">
                <a:solidFill>
                  <a:srgbClr val="C00000"/>
                </a:solidFill>
                <a:latin typeface="微软雅黑"/>
                <a:cs typeface="微软雅黑"/>
              </a:rPr>
              <a:t>消防部分</a:t>
            </a:r>
            <a:r>
              <a:rPr sz="1600" b="1" spc="-5" dirty="0">
                <a:latin typeface="微软雅黑"/>
                <a:cs typeface="微软雅黑"/>
              </a:rPr>
              <a:t>（详见消防部分</a:t>
            </a:r>
            <a:r>
              <a:rPr sz="1600" b="1" dirty="0">
                <a:latin typeface="微软雅黑"/>
                <a:cs typeface="微软雅黑"/>
              </a:rPr>
              <a:t>）；</a:t>
            </a:r>
            <a:endParaRPr sz="1600">
              <a:latin typeface="微软雅黑"/>
              <a:cs typeface="微软雅黑"/>
            </a:endParaRPr>
          </a:p>
          <a:p>
            <a:pPr marL="90805">
              <a:lnSpc>
                <a:spcPct val="100000"/>
              </a:lnSpc>
            </a:pPr>
            <a:r>
              <a:rPr sz="1600" b="1" spc="-10" dirty="0">
                <a:latin typeface="微软雅黑"/>
                <a:cs typeface="微软雅黑"/>
              </a:rPr>
              <a:t>2、作业前对工人进行安全技</a:t>
            </a:r>
            <a:r>
              <a:rPr sz="1600" b="1" spc="-5" dirty="0">
                <a:latin typeface="微软雅黑"/>
                <a:cs typeface="微软雅黑"/>
              </a:rPr>
              <a:t>术</a:t>
            </a:r>
            <a:r>
              <a:rPr sz="1600" b="1" spc="-5" dirty="0">
                <a:solidFill>
                  <a:srgbClr val="C00000"/>
                </a:solidFill>
                <a:latin typeface="微软雅黑"/>
                <a:cs typeface="微软雅黑"/>
              </a:rPr>
              <a:t>交</a:t>
            </a:r>
            <a:r>
              <a:rPr sz="1600" b="1" dirty="0">
                <a:solidFill>
                  <a:srgbClr val="C00000"/>
                </a:solidFill>
                <a:latin typeface="微软雅黑"/>
                <a:cs typeface="微软雅黑"/>
              </a:rPr>
              <a:t>底</a:t>
            </a:r>
            <a:r>
              <a:rPr sz="1600" b="1" spc="-5" dirty="0">
                <a:solidFill>
                  <a:srgbClr val="C00000"/>
                </a:solidFill>
                <a:latin typeface="微软雅黑"/>
                <a:cs typeface="微软雅黑"/>
              </a:rPr>
              <a:t>与</a:t>
            </a:r>
            <a:r>
              <a:rPr sz="1600" b="1" spc="-10" dirty="0">
                <a:solidFill>
                  <a:srgbClr val="C00000"/>
                </a:solidFill>
                <a:latin typeface="微软雅黑"/>
                <a:cs typeface="微软雅黑"/>
              </a:rPr>
              <a:t>入</a:t>
            </a:r>
            <a:r>
              <a:rPr sz="1600" b="1" spc="5" dirty="0">
                <a:solidFill>
                  <a:srgbClr val="C00000"/>
                </a:solidFill>
                <a:latin typeface="微软雅黑"/>
                <a:cs typeface="微软雅黑"/>
              </a:rPr>
              <a:t>场</a:t>
            </a:r>
            <a:r>
              <a:rPr sz="1600" b="1" spc="-5" dirty="0">
                <a:solidFill>
                  <a:srgbClr val="C00000"/>
                </a:solidFill>
                <a:latin typeface="微软雅黑"/>
                <a:cs typeface="微软雅黑"/>
              </a:rPr>
              <a:t>安全</a:t>
            </a:r>
            <a:r>
              <a:rPr sz="1600" b="1" spc="5" dirty="0">
                <a:solidFill>
                  <a:srgbClr val="C00000"/>
                </a:solidFill>
                <a:latin typeface="微软雅黑"/>
                <a:cs typeface="微软雅黑"/>
              </a:rPr>
              <a:t>教</a:t>
            </a:r>
            <a:r>
              <a:rPr sz="1600" b="1" spc="-15" dirty="0">
                <a:solidFill>
                  <a:srgbClr val="C00000"/>
                </a:solidFill>
                <a:latin typeface="微软雅黑"/>
                <a:cs typeface="微软雅黑"/>
              </a:rPr>
              <a:t>育</a:t>
            </a:r>
            <a:r>
              <a:rPr sz="1600" b="1" spc="-5" dirty="0">
                <a:latin typeface="微软雅黑"/>
                <a:cs typeface="微软雅黑"/>
              </a:rPr>
              <a:t>，</a:t>
            </a:r>
            <a:r>
              <a:rPr sz="1600" b="1" spc="60" dirty="0">
                <a:latin typeface="微软雅黑"/>
                <a:cs typeface="微软雅黑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微软雅黑"/>
                <a:cs typeface="微软雅黑"/>
              </a:rPr>
              <a:t>工人进行体</a:t>
            </a:r>
            <a:r>
              <a:rPr sz="1600" b="1" spc="-5" dirty="0">
                <a:solidFill>
                  <a:srgbClr val="C00000"/>
                </a:solidFill>
                <a:latin typeface="微软雅黑"/>
                <a:cs typeface="微软雅黑"/>
              </a:rPr>
              <a:t>检</a:t>
            </a:r>
            <a:r>
              <a:rPr sz="1600" b="1" spc="-5" dirty="0">
                <a:latin typeface="微软雅黑"/>
                <a:cs typeface="微软雅黑"/>
              </a:rPr>
              <a:t>；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8180" y="2456688"/>
            <a:ext cx="7489190" cy="2554605"/>
          </a:xfrm>
          <a:custGeom>
            <a:avLst/>
            <a:gdLst/>
            <a:ahLst/>
            <a:cxnLst/>
            <a:rect l="l" t="t" r="r" b="b"/>
            <a:pathLst>
              <a:path w="7489190" h="2554604">
                <a:moveTo>
                  <a:pt x="0" y="2554224"/>
                </a:moveTo>
                <a:lnTo>
                  <a:pt x="7488935" y="2554224"/>
                </a:lnTo>
                <a:lnTo>
                  <a:pt x="7488935" y="0"/>
                </a:lnTo>
                <a:lnTo>
                  <a:pt x="0" y="0"/>
                </a:lnTo>
                <a:lnTo>
                  <a:pt x="0" y="2554224"/>
                </a:lnTo>
                <a:close/>
              </a:path>
            </a:pathLst>
          </a:custGeom>
          <a:ln w="9143">
            <a:solidFill>
              <a:srgbClr val="006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56919" y="2482722"/>
            <a:ext cx="7256145" cy="246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微软雅黑"/>
                <a:cs typeface="微软雅黑"/>
              </a:rPr>
              <a:t>1、作业前对工人进行</a:t>
            </a:r>
            <a:r>
              <a:rPr sz="1600" b="1" spc="-5" dirty="0">
                <a:solidFill>
                  <a:srgbClr val="C00000"/>
                </a:solidFill>
                <a:latin typeface="微软雅黑"/>
                <a:cs typeface="微软雅黑"/>
              </a:rPr>
              <a:t>安全技术交</a:t>
            </a:r>
            <a:r>
              <a:rPr sz="1600" b="1" spc="5" dirty="0">
                <a:solidFill>
                  <a:srgbClr val="C00000"/>
                </a:solidFill>
                <a:latin typeface="微软雅黑"/>
                <a:cs typeface="微软雅黑"/>
              </a:rPr>
              <a:t>底</a:t>
            </a:r>
            <a:r>
              <a:rPr sz="1600" b="1" spc="-5" dirty="0">
                <a:solidFill>
                  <a:srgbClr val="C00000"/>
                </a:solidFill>
                <a:latin typeface="微软雅黑"/>
                <a:cs typeface="微软雅黑"/>
              </a:rPr>
              <a:t>与入</a:t>
            </a:r>
            <a:r>
              <a:rPr sz="1600" b="1" spc="5" dirty="0">
                <a:solidFill>
                  <a:srgbClr val="C00000"/>
                </a:solidFill>
                <a:latin typeface="微软雅黑"/>
                <a:cs typeface="微软雅黑"/>
              </a:rPr>
              <a:t>场</a:t>
            </a:r>
            <a:r>
              <a:rPr sz="1600" b="1" spc="-5" dirty="0">
                <a:solidFill>
                  <a:srgbClr val="C00000"/>
                </a:solidFill>
                <a:latin typeface="微软雅黑"/>
                <a:cs typeface="微软雅黑"/>
              </a:rPr>
              <a:t>安全</a:t>
            </a:r>
            <a:r>
              <a:rPr sz="1600" b="1" spc="5" dirty="0">
                <a:solidFill>
                  <a:srgbClr val="C00000"/>
                </a:solidFill>
                <a:latin typeface="微软雅黑"/>
                <a:cs typeface="微软雅黑"/>
              </a:rPr>
              <a:t>教</a:t>
            </a:r>
            <a:r>
              <a:rPr sz="1600" b="1" spc="-5" dirty="0">
                <a:solidFill>
                  <a:srgbClr val="C00000"/>
                </a:solidFill>
                <a:latin typeface="微软雅黑"/>
                <a:cs typeface="微软雅黑"/>
              </a:rPr>
              <a:t>育，</a:t>
            </a:r>
            <a:r>
              <a:rPr sz="1600" b="1" spc="5" dirty="0">
                <a:solidFill>
                  <a:srgbClr val="C00000"/>
                </a:solidFill>
                <a:latin typeface="微软雅黑"/>
                <a:cs typeface="微软雅黑"/>
              </a:rPr>
              <a:t>工</a:t>
            </a:r>
            <a:r>
              <a:rPr sz="1600" b="1" spc="-5" dirty="0">
                <a:solidFill>
                  <a:srgbClr val="C00000"/>
                </a:solidFill>
                <a:latin typeface="微软雅黑"/>
                <a:cs typeface="微软雅黑"/>
              </a:rPr>
              <a:t>人进</a:t>
            </a:r>
            <a:r>
              <a:rPr sz="1600" b="1" spc="5" dirty="0">
                <a:solidFill>
                  <a:srgbClr val="C00000"/>
                </a:solidFill>
                <a:latin typeface="微软雅黑"/>
                <a:cs typeface="微软雅黑"/>
              </a:rPr>
              <a:t>行</a:t>
            </a:r>
            <a:r>
              <a:rPr sz="1600" b="1" spc="-5" dirty="0">
                <a:solidFill>
                  <a:srgbClr val="C00000"/>
                </a:solidFill>
                <a:latin typeface="微软雅黑"/>
                <a:cs typeface="微软雅黑"/>
              </a:rPr>
              <a:t>体</a:t>
            </a:r>
            <a:r>
              <a:rPr sz="1600" b="1" dirty="0">
                <a:solidFill>
                  <a:srgbClr val="C00000"/>
                </a:solidFill>
                <a:latin typeface="微软雅黑"/>
                <a:cs typeface="微软雅黑"/>
              </a:rPr>
              <a:t>检</a:t>
            </a:r>
            <a:r>
              <a:rPr sz="1600" b="1" spc="-5" dirty="0">
                <a:latin typeface="微软雅黑"/>
                <a:cs typeface="微软雅黑"/>
              </a:rPr>
              <a:t>；</a:t>
            </a:r>
            <a:endParaRPr sz="16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微软雅黑"/>
                <a:cs typeface="微软雅黑"/>
              </a:rPr>
              <a:t>2</a:t>
            </a:r>
            <a:r>
              <a:rPr sz="1600" b="1" spc="-10" dirty="0">
                <a:latin typeface="微软雅黑"/>
                <a:cs typeface="微软雅黑"/>
              </a:rPr>
              <a:t>、汽车司机必须取得交通管理部</a:t>
            </a:r>
            <a:r>
              <a:rPr sz="1600" b="1" dirty="0">
                <a:latin typeface="微软雅黑"/>
                <a:cs typeface="微软雅黑"/>
              </a:rPr>
              <a:t>门</a:t>
            </a:r>
            <a:r>
              <a:rPr sz="1600" b="1" spc="-10" dirty="0">
                <a:latin typeface="微软雅黑"/>
                <a:cs typeface="微软雅黑"/>
              </a:rPr>
              <a:t>颁发</a:t>
            </a:r>
            <a:r>
              <a:rPr sz="1600" b="1" dirty="0">
                <a:latin typeface="微软雅黑"/>
                <a:cs typeface="微软雅黑"/>
              </a:rPr>
              <a:t>的</a:t>
            </a:r>
            <a:r>
              <a:rPr sz="1600" b="1" spc="-10" dirty="0">
                <a:latin typeface="微软雅黑"/>
                <a:cs typeface="微软雅黑"/>
              </a:rPr>
              <a:t>驾驶</a:t>
            </a:r>
            <a:r>
              <a:rPr sz="1600" b="1" dirty="0">
                <a:latin typeface="微软雅黑"/>
                <a:cs typeface="微软雅黑"/>
              </a:rPr>
              <a:t>证</a:t>
            </a:r>
            <a:r>
              <a:rPr sz="1600" b="1" spc="-10" dirty="0">
                <a:latin typeface="微软雅黑"/>
                <a:cs typeface="微软雅黑"/>
              </a:rPr>
              <a:t>后方</a:t>
            </a:r>
            <a:r>
              <a:rPr sz="1600" b="1" dirty="0">
                <a:latin typeface="微软雅黑"/>
                <a:cs typeface="微软雅黑"/>
              </a:rPr>
              <a:t>可</a:t>
            </a:r>
            <a:r>
              <a:rPr sz="1600" b="1" spc="-10" dirty="0">
                <a:latin typeface="微软雅黑"/>
                <a:cs typeface="微软雅黑"/>
              </a:rPr>
              <a:t>上岗；</a:t>
            </a:r>
            <a:endParaRPr sz="16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微软雅黑"/>
                <a:cs typeface="微软雅黑"/>
              </a:rPr>
              <a:t>3、沟槽边、作业点、道路口必须</a:t>
            </a:r>
            <a:r>
              <a:rPr sz="1600" b="1" spc="5" dirty="0">
                <a:latin typeface="微软雅黑"/>
                <a:cs typeface="微软雅黑"/>
              </a:rPr>
              <a:t>设</a:t>
            </a:r>
            <a:r>
              <a:rPr sz="1600" b="1" spc="-5" dirty="0">
                <a:latin typeface="微软雅黑"/>
                <a:cs typeface="微软雅黑"/>
              </a:rPr>
              <a:t>明显</a:t>
            </a:r>
            <a:r>
              <a:rPr sz="1600" b="1" spc="5" dirty="0">
                <a:latin typeface="微软雅黑"/>
                <a:cs typeface="微软雅黑"/>
              </a:rPr>
              <a:t>安</a:t>
            </a:r>
            <a:r>
              <a:rPr sz="1600" b="1" spc="-5" dirty="0">
                <a:latin typeface="微软雅黑"/>
                <a:cs typeface="微软雅黑"/>
              </a:rPr>
              <a:t>全标</a:t>
            </a:r>
            <a:r>
              <a:rPr sz="1600" b="1" spc="5" dirty="0">
                <a:latin typeface="微软雅黑"/>
                <a:cs typeface="微软雅黑"/>
              </a:rPr>
              <a:t>志</a:t>
            </a:r>
            <a:r>
              <a:rPr sz="1600" b="1" spc="-5" dirty="0">
                <a:latin typeface="微软雅黑"/>
                <a:cs typeface="微软雅黑"/>
              </a:rPr>
              <a:t>，夜</a:t>
            </a:r>
            <a:r>
              <a:rPr sz="1600" b="1" spc="5" dirty="0">
                <a:latin typeface="微软雅黑"/>
                <a:cs typeface="微软雅黑"/>
              </a:rPr>
              <a:t>间</a:t>
            </a:r>
            <a:r>
              <a:rPr sz="1600" b="1" spc="-5" dirty="0">
                <a:latin typeface="微软雅黑"/>
                <a:cs typeface="微软雅黑"/>
              </a:rPr>
              <a:t>必须</a:t>
            </a:r>
            <a:r>
              <a:rPr sz="1600" b="1" spc="5" dirty="0">
                <a:latin typeface="微软雅黑"/>
                <a:cs typeface="微软雅黑"/>
              </a:rPr>
              <a:t>设</a:t>
            </a:r>
            <a:r>
              <a:rPr sz="1600" b="1" spc="-5" dirty="0">
                <a:latin typeface="微软雅黑"/>
                <a:cs typeface="微软雅黑"/>
              </a:rPr>
              <a:t>红色</a:t>
            </a:r>
            <a:r>
              <a:rPr sz="1600" b="1" spc="5" dirty="0">
                <a:latin typeface="微软雅黑"/>
                <a:cs typeface="微软雅黑"/>
              </a:rPr>
              <a:t>警</a:t>
            </a:r>
            <a:r>
              <a:rPr sz="1600" b="1" spc="-5" dirty="0">
                <a:latin typeface="微软雅黑"/>
                <a:cs typeface="微软雅黑"/>
              </a:rPr>
              <a:t>示灯；</a:t>
            </a:r>
            <a:endParaRPr sz="1600">
              <a:latin typeface="微软雅黑"/>
              <a:cs typeface="微软雅黑"/>
            </a:endParaRPr>
          </a:p>
          <a:p>
            <a:pPr marL="12700" marR="5080">
              <a:lnSpc>
                <a:spcPct val="100000"/>
              </a:lnSpc>
            </a:pPr>
            <a:r>
              <a:rPr sz="1600" b="1" spc="-5" dirty="0">
                <a:latin typeface="微软雅黑"/>
                <a:cs typeface="微软雅黑"/>
              </a:rPr>
              <a:t>4、临边作业时必须在作业区采取</a:t>
            </a:r>
            <a:r>
              <a:rPr sz="1600" b="1" spc="5" dirty="0">
                <a:latin typeface="微软雅黑"/>
                <a:cs typeface="微软雅黑"/>
              </a:rPr>
              <a:t>防</a:t>
            </a:r>
            <a:r>
              <a:rPr sz="1600" b="1" spc="-5" dirty="0">
                <a:latin typeface="微软雅黑"/>
                <a:cs typeface="微软雅黑"/>
              </a:rPr>
              <a:t>坠落</a:t>
            </a:r>
            <a:r>
              <a:rPr sz="1600" b="1" spc="5" dirty="0">
                <a:latin typeface="微软雅黑"/>
                <a:cs typeface="微软雅黑"/>
              </a:rPr>
              <a:t>的</a:t>
            </a:r>
            <a:r>
              <a:rPr sz="1600" b="1" spc="-5" dirty="0">
                <a:latin typeface="微软雅黑"/>
                <a:cs typeface="微软雅黑"/>
              </a:rPr>
              <a:t>措施</a:t>
            </a:r>
            <a:r>
              <a:rPr sz="1600" b="1" spc="10" dirty="0">
                <a:latin typeface="微软雅黑"/>
                <a:cs typeface="微软雅黑"/>
              </a:rPr>
              <a:t>。</a:t>
            </a:r>
            <a:r>
              <a:rPr sz="1600" b="1" spc="-5" dirty="0">
                <a:solidFill>
                  <a:srgbClr val="C00000"/>
                </a:solidFill>
                <a:latin typeface="微软雅黑"/>
                <a:cs typeface="微软雅黑"/>
              </a:rPr>
              <a:t>施工</a:t>
            </a:r>
            <a:r>
              <a:rPr sz="1600" b="1" spc="5" dirty="0">
                <a:solidFill>
                  <a:srgbClr val="C00000"/>
                </a:solidFill>
                <a:latin typeface="微软雅黑"/>
                <a:cs typeface="微软雅黑"/>
              </a:rPr>
              <a:t>现</a:t>
            </a:r>
            <a:r>
              <a:rPr sz="1600" b="1" spc="-5" dirty="0">
                <a:solidFill>
                  <a:srgbClr val="C00000"/>
                </a:solidFill>
                <a:latin typeface="微软雅黑"/>
                <a:cs typeface="微软雅黑"/>
              </a:rPr>
              <a:t>场的</a:t>
            </a:r>
            <a:r>
              <a:rPr sz="1600" b="1" spc="5" dirty="0">
                <a:solidFill>
                  <a:srgbClr val="C00000"/>
                </a:solidFill>
                <a:latin typeface="微软雅黑"/>
                <a:cs typeface="微软雅黑"/>
              </a:rPr>
              <a:t>井</a:t>
            </a:r>
            <a:r>
              <a:rPr sz="1600" b="1" spc="-5" dirty="0">
                <a:solidFill>
                  <a:srgbClr val="C00000"/>
                </a:solidFill>
                <a:latin typeface="微软雅黑"/>
                <a:cs typeface="微软雅黑"/>
              </a:rPr>
              <a:t>、洞</a:t>
            </a:r>
            <a:r>
              <a:rPr sz="1600" b="1" spc="5" dirty="0">
                <a:solidFill>
                  <a:srgbClr val="C00000"/>
                </a:solidFill>
                <a:latin typeface="微软雅黑"/>
                <a:cs typeface="微软雅黑"/>
              </a:rPr>
              <a:t>、</a:t>
            </a:r>
            <a:r>
              <a:rPr sz="1600" b="1" spc="-5" dirty="0">
                <a:solidFill>
                  <a:srgbClr val="C00000"/>
                </a:solidFill>
                <a:latin typeface="微软雅黑"/>
                <a:cs typeface="微软雅黑"/>
              </a:rPr>
              <a:t>坑、</a:t>
            </a:r>
            <a:r>
              <a:rPr sz="1600" b="1" spc="5" dirty="0">
                <a:solidFill>
                  <a:srgbClr val="C00000"/>
                </a:solidFill>
                <a:latin typeface="微软雅黑"/>
                <a:cs typeface="微软雅黑"/>
              </a:rPr>
              <a:t>池</a:t>
            </a:r>
            <a:r>
              <a:rPr sz="1600" b="1" spc="-5" dirty="0">
                <a:solidFill>
                  <a:srgbClr val="C00000"/>
                </a:solidFill>
                <a:latin typeface="微软雅黑"/>
                <a:cs typeface="微软雅黑"/>
              </a:rPr>
              <a:t>必须 有防护栏或防护篦等防护设施和警</a:t>
            </a:r>
            <a:r>
              <a:rPr sz="1600" b="1" spc="5" dirty="0">
                <a:solidFill>
                  <a:srgbClr val="C00000"/>
                </a:solidFill>
                <a:latin typeface="微软雅黑"/>
                <a:cs typeface="微软雅黑"/>
              </a:rPr>
              <a:t>示</a:t>
            </a:r>
            <a:r>
              <a:rPr sz="1600" b="1" spc="-5" dirty="0">
                <a:solidFill>
                  <a:srgbClr val="C00000"/>
                </a:solidFill>
                <a:latin typeface="微软雅黑"/>
                <a:cs typeface="微软雅黑"/>
              </a:rPr>
              <a:t>标</a:t>
            </a:r>
            <a:r>
              <a:rPr sz="1600" b="1" spc="-40" dirty="0">
                <a:solidFill>
                  <a:srgbClr val="C00000"/>
                </a:solidFill>
                <a:latin typeface="微软雅黑"/>
                <a:cs typeface="微软雅黑"/>
              </a:rPr>
              <a:t>志</a:t>
            </a:r>
            <a:r>
              <a:rPr sz="1600" b="1" spc="-5" dirty="0">
                <a:latin typeface="微软雅黑"/>
                <a:cs typeface="微软雅黑"/>
              </a:rPr>
              <a:t>；</a:t>
            </a:r>
            <a:endParaRPr sz="16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微软雅黑"/>
                <a:cs typeface="微软雅黑"/>
              </a:rPr>
              <a:t>5</a:t>
            </a:r>
            <a:r>
              <a:rPr sz="1600" b="1" spc="-10" dirty="0">
                <a:latin typeface="微软雅黑"/>
                <a:cs typeface="微软雅黑"/>
              </a:rPr>
              <a:t>、严禁擅自拆改、移动安全防护</a:t>
            </a:r>
            <a:r>
              <a:rPr sz="1600" b="1" dirty="0">
                <a:latin typeface="微软雅黑"/>
                <a:cs typeface="微软雅黑"/>
              </a:rPr>
              <a:t>设</a:t>
            </a:r>
            <a:r>
              <a:rPr sz="1600" b="1" spc="-10" dirty="0">
                <a:latin typeface="微软雅黑"/>
                <a:cs typeface="微软雅黑"/>
              </a:rPr>
              <a:t>施。</a:t>
            </a:r>
            <a:r>
              <a:rPr sz="1600" b="1" dirty="0">
                <a:latin typeface="微软雅黑"/>
                <a:cs typeface="微软雅黑"/>
              </a:rPr>
              <a:t>需</a:t>
            </a:r>
            <a:r>
              <a:rPr sz="1600" b="1" spc="-10" dirty="0">
                <a:latin typeface="微软雅黑"/>
                <a:cs typeface="微软雅黑"/>
              </a:rPr>
              <a:t>临时</a:t>
            </a:r>
            <a:r>
              <a:rPr sz="1600" b="1" dirty="0">
                <a:latin typeface="微软雅黑"/>
                <a:cs typeface="微软雅黑"/>
              </a:rPr>
              <a:t>拆</a:t>
            </a:r>
            <a:r>
              <a:rPr sz="1600" b="1" spc="-10" dirty="0">
                <a:latin typeface="微软雅黑"/>
                <a:cs typeface="微软雅黑"/>
              </a:rPr>
              <a:t>除或</a:t>
            </a:r>
            <a:r>
              <a:rPr sz="1600" b="1" dirty="0">
                <a:latin typeface="微软雅黑"/>
                <a:cs typeface="微软雅黑"/>
              </a:rPr>
              <a:t>变</a:t>
            </a:r>
            <a:r>
              <a:rPr sz="1600" b="1" spc="-10" dirty="0">
                <a:latin typeface="微软雅黑"/>
                <a:cs typeface="微软雅黑"/>
              </a:rPr>
              <a:t>动安</a:t>
            </a:r>
            <a:r>
              <a:rPr sz="1600" b="1" dirty="0">
                <a:latin typeface="微软雅黑"/>
                <a:cs typeface="微软雅黑"/>
              </a:rPr>
              <a:t>全</a:t>
            </a:r>
            <a:r>
              <a:rPr sz="1600" b="1" spc="-10" dirty="0">
                <a:latin typeface="微软雅黑"/>
                <a:cs typeface="微软雅黑"/>
              </a:rPr>
              <a:t>防护</a:t>
            </a:r>
            <a:r>
              <a:rPr sz="1600" b="1" dirty="0">
                <a:latin typeface="微软雅黑"/>
                <a:cs typeface="微软雅黑"/>
              </a:rPr>
              <a:t>设</a:t>
            </a:r>
            <a:r>
              <a:rPr sz="1600" b="1" spc="-10" dirty="0">
                <a:latin typeface="微软雅黑"/>
                <a:cs typeface="微软雅黑"/>
              </a:rPr>
              <a:t>施时</a:t>
            </a:r>
            <a:r>
              <a:rPr sz="1600" b="1" dirty="0">
                <a:latin typeface="微软雅黑"/>
                <a:cs typeface="微软雅黑"/>
              </a:rPr>
              <a:t>，</a:t>
            </a:r>
            <a:r>
              <a:rPr sz="1600" b="1" spc="-10" dirty="0">
                <a:latin typeface="微软雅黑"/>
                <a:cs typeface="微软雅黑"/>
              </a:rPr>
              <a:t>必须</a:t>
            </a:r>
            <a:endParaRPr sz="16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微软雅黑"/>
                <a:cs typeface="微软雅黑"/>
              </a:rPr>
              <a:t>经施工技术管理人员同意，并采取</a:t>
            </a:r>
            <a:r>
              <a:rPr sz="1600" b="1" spc="5" dirty="0">
                <a:latin typeface="微软雅黑"/>
                <a:cs typeface="微软雅黑"/>
              </a:rPr>
              <a:t>相</a:t>
            </a:r>
            <a:r>
              <a:rPr sz="1600" b="1" spc="-5" dirty="0">
                <a:latin typeface="微软雅黑"/>
                <a:cs typeface="微软雅黑"/>
              </a:rPr>
              <a:t>应的</a:t>
            </a:r>
            <a:r>
              <a:rPr sz="1600" b="1" spc="5" dirty="0">
                <a:latin typeface="微软雅黑"/>
                <a:cs typeface="微软雅黑"/>
              </a:rPr>
              <a:t>可</a:t>
            </a:r>
            <a:r>
              <a:rPr sz="1600" b="1" spc="-5" dirty="0">
                <a:latin typeface="微软雅黑"/>
                <a:cs typeface="微软雅黑"/>
              </a:rPr>
              <a:t>靠措</a:t>
            </a:r>
            <a:r>
              <a:rPr sz="1600" b="1" spc="5" dirty="0">
                <a:latin typeface="微软雅黑"/>
                <a:cs typeface="微软雅黑"/>
              </a:rPr>
              <a:t>施</a:t>
            </a:r>
            <a:r>
              <a:rPr sz="1600" b="1" spc="-5" dirty="0">
                <a:latin typeface="微软雅黑"/>
                <a:cs typeface="微软雅黑"/>
              </a:rPr>
              <a:t>；</a:t>
            </a:r>
            <a:endParaRPr sz="16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微软雅黑"/>
                <a:cs typeface="微软雅黑"/>
              </a:rPr>
              <a:t>6、夜间作业场所必须配备足够的</a:t>
            </a:r>
            <a:r>
              <a:rPr sz="1600" b="1" spc="5" dirty="0">
                <a:latin typeface="微软雅黑"/>
                <a:cs typeface="微软雅黑"/>
              </a:rPr>
              <a:t>照</a:t>
            </a:r>
            <a:r>
              <a:rPr sz="1600" b="1" spc="-5" dirty="0">
                <a:latin typeface="微软雅黑"/>
                <a:cs typeface="微软雅黑"/>
              </a:rPr>
              <a:t>明设</a:t>
            </a:r>
            <a:r>
              <a:rPr sz="1600" b="1" spc="5" dirty="0">
                <a:latin typeface="微软雅黑"/>
                <a:cs typeface="微软雅黑"/>
              </a:rPr>
              <a:t>施</a:t>
            </a:r>
            <a:r>
              <a:rPr sz="1600" b="1" spc="-5" dirty="0">
                <a:latin typeface="微软雅黑"/>
                <a:cs typeface="微软雅黑"/>
              </a:rPr>
              <a:t>；</a:t>
            </a:r>
            <a:endParaRPr sz="16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微软雅黑"/>
                <a:cs typeface="微软雅黑"/>
              </a:rPr>
              <a:t>7、要办理各种管线移交手续，凡</a:t>
            </a:r>
            <a:r>
              <a:rPr sz="1600" b="1" spc="5" dirty="0">
                <a:latin typeface="微软雅黑"/>
                <a:cs typeface="微软雅黑"/>
              </a:rPr>
              <a:t>是</a:t>
            </a:r>
            <a:r>
              <a:rPr sz="1600" b="1" spc="-5" dirty="0">
                <a:latin typeface="微软雅黑"/>
                <a:cs typeface="微软雅黑"/>
              </a:rPr>
              <a:t>开挖</a:t>
            </a:r>
            <a:r>
              <a:rPr sz="1600" b="1" spc="5" dirty="0">
                <a:latin typeface="微软雅黑"/>
                <a:cs typeface="微软雅黑"/>
              </a:rPr>
              <a:t>施</a:t>
            </a:r>
            <a:r>
              <a:rPr sz="1600" b="1" spc="-5" dirty="0">
                <a:latin typeface="微软雅黑"/>
                <a:cs typeface="微软雅黑"/>
              </a:rPr>
              <a:t>工，</a:t>
            </a:r>
            <a:r>
              <a:rPr sz="1600" b="1" spc="5" dirty="0">
                <a:latin typeface="微软雅黑"/>
                <a:cs typeface="微软雅黑"/>
              </a:rPr>
              <a:t>专</a:t>
            </a:r>
            <a:r>
              <a:rPr sz="1600" b="1" spc="-5" dirty="0">
                <a:latin typeface="微软雅黑"/>
                <a:cs typeface="微软雅黑"/>
              </a:rPr>
              <a:t>职安</a:t>
            </a:r>
            <a:r>
              <a:rPr sz="1600" b="1" spc="5" dirty="0">
                <a:latin typeface="微软雅黑"/>
                <a:cs typeface="微软雅黑"/>
              </a:rPr>
              <a:t>全</a:t>
            </a:r>
            <a:r>
              <a:rPr sz="1600" b="1" spc="-5" dirty="0">
                <a:latin typeface="微软雅黑"/>
                <a:cs typeface="微软雅黑"/>
              </a:rPr>
              <a:t>员必</a:t>
            </a:r>
            <a:r>
              <a:rPr sz="1600" b="1" spc="5" dirty="0">
                <a:latin typeface="微软雅黑"/>
                <a:cs typeface="微软雅黑"/>
              </a:rPr>
              <a:t>须</a:t>
            </a:r>
            <a:r>
              <a:rPr sz="1600" b="1" spc="-5" dirty="0">
                <a:latin typeface="微软雅黑"/>
                <a:cs typeface="微软雅黑"/>
              </a:rPr>
              <a:t>在现</a:t>
            </a:r>
            <a:r>
              <a:rPr sz="1600" b="1" spc="5" dirty="0">
                <a:latin typeface="微软雅黑"/>
                <a:cs typeface="微软雅黑"/>
              </a:rPr>
              <a:t>场</a:t>
            </a:r>
            <a:r>
              <a:rPr sz="1600" b="1" spc="-5" dirty="0">
                <a:latin typeface="微软雅黑"/>
                <a:cs typeface="微软雅黑"/>
              </a:rPr>
              <a:t>进行</a:t>
            </a:r>
            <a:r>
              <a:rPr sz="1600" b="1" spc="5" dirty="0">
                <a:latin typeface="微软雅黑"/>
                <a:cs typeface="微软雅黑"/>
              </a:rPr>
              <a:t>安</a:t>
            </a:r>
            <a:r>
              <a:rPr sz="1600" b="1" spc="-5" dirty="0">
                <a:latin typeface="微软雅黑"/>
                <a:cs typeface="微软雅黑"/>
              </a:rPr>
              <a:t>全监</a:t>
            </a:r>
            <a:endParaRPr sz="16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微软雅黑"/>
                <a:cs typeface="微软雅黑"/>
              </a:rPr>
              <a:t>督。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3419" y="720851"/>
            <a:ext cx="1143000" cy="368935"/>
          </a:xfrm>
          <a:custGeom>
            <a:avLst/>
            <a:gdLst/>
            <a:ahLst/>
            <a:cxnLst/>
            <a:rect l="l" t="t" r="r" b="b"/>
            <a:pathLst>
              <a:path w="1143000" h="368934">
                <a:moveTo>
                  <a:pt x="0" y="368808"/>
                </a:moveTo>
                <a:lnTo>
                  <a:pt x="1143000" y="368808"/>
                </a:lnTo>
                <a:lnTo>
                  <a:pt x="1143000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4276" y="743788"/>
            <a:ext cx="11525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943735"/>
                </a:solidFill>
                <a:latin typeface="微软雅黑"/>
                <a:cs typeface="微软雅黑"/>
              </a:rPr>
              <a:t>精装单位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内部资料</a:t>
            </a:r>
            <a:r>
              <a:rPr spc="-30" dirty="0"/>
              <a:t> </a:t>
            </a:r>
            <a:r>
              <a:rPr dirty="0"/>
              <a:t>|</a:t>
            </a:r>
            <a:r>
              <a:rPr spc="-25" dirty="0"/>
              <a:t> </a:t>
            </a:r>
            <a:r>
              <a:rPr dirty="0"/>
              <a:t>注意保密</a:t>
            </a:r>
            <a:r>
              <a:rPr spc="204" dirty="0"/>
              <a:t> </a:t>
            </a:r>
            <a:fld id="{81D60167-4931-47E6-BA6A-407CBD079E47}" type="slidenum">
              <a:rPr dirty="0"/>
              <a:t>37</a:t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693419" y="2005583"/>
            <a:ext cx="1143000" cy="370840"/>
          </a:xfrm>
          <a:prstGeom prst="rect">
            <a:avLst/>
          </a:prstGeom>
          <a:solidFill>
            <a:srgbClr val="F9C090"/>
          </a:solidFill>
        </p:spPr>
        <p:txBody>
          <a:bodyPr vert="horz" wrap="square" lIns="0" tIns="381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0"/>
              </a:spcBef>
            </a:pPr>
            <a:r>
              <a:rPr sz="1800" b="1" dirty="0">
                <a:solidFill>
                  <a:srgbClr val="943735"/>
                </a:solidFill>
                <a:latin typeface="微软雅黑"/>
                <a:cs typeface="微软雅黑"/>
              </a:rPr>
              <a:t>外网施工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76" y="32003"/>
            <a:ext cx="1177290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2960" y="32003"/>
            <a:ext cx="1177290" cy="78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1056" y="121157"/>
            <a:ext cx="1446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配套设施</a:t>
            </a:r>
          </a:p>
        </p:txBody>
      </p:sp>
      <p:sp>
        <p:nvSpPr>
          <p:cNvPr id="5" name="object 5"/>
          <p:cNvSpPr/>
          <p:nvPr/>
        </p:nvSpPr>
        <p:spPr>
          <a:xfrm>
            <a:off x="684276" y="1155191"/>
            <a:ext cx="4175760" cy="3755390"/>
          </a:xfrm>
          <a:custGeom>
            <a:avLst/>
            <a:gdLst/>
            <a:ahLst/>
            <a:cxnLst/>
            <a:rect l="l" t="t" r="r" b="b"/>
            <a:pathLst>
              <a:path w="4175760" h="3755390">
                <a:moveTo>
                  <a:pt x="0" y="3755136"/>
                </a:moveTo>
                <a:lnTo>
                  <a:pt x="4175760" y="3755136"/>
                </a:lnTo>
                <a:lnTo>
                  <a:pt x="4175760" y="0"/>
                </a:lnTo>
                <a:lnTo>
                  <a:pt x="0" y="0"/>
                </a:lnTo>
                <a:lnTo>
                  <a:pt x="0" y="3755136"/>
                </a:lnTo>
                <a:close/>
              </a:path>
            </a:pathLst>
          </a:custGeom>
          <a:ln w="9144">
            <a:solidFill>
              <a:srgbClr val="006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3016" y="1180591"/>
            <a:ext cx="3943350" cy="3654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5565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微软雅黑"/>
                <a:cs typeface="微软雅黑"/>
              </a:rPr>
              <a:t>1</a:t>
            </a:r>
            <a:r>
              <a:rPr sz="1400" b="1" dirty="0">
                <a:latin typeface="微软雅黑"/>
                <a:cs typeface="微软雅黑"/>
              </a:rPr>
              <a:t>、园林施工人员要正确</a:t>
            </a:r>
            <a:r>
              <a:rPr sz="1400" b="1" spc="-15" dirty="0">
                <a:latin typeface="微软雅黑"/>
                <a:cs typeface="微软雅黑"/>
              </a:rPr>
              <a:t>使</a:t>
            </a:r>
            <a:r>
              <a:rPr sz="1400" b="1" dirty="0">
                <a:latin typeface="微软雅黑"/>
                <a:cs typeface="微软雅黑"/>
              </a:rPr>
              <a:t>用安</a:t>
            </a:r>
            <a:r>
              <a:rPr sz="1400" b="1" spc="-15" dirty="0">
                <a:latin typeface="微软雅黑"/>
                <a:cs typeface="微软雅黑"/>
              </a:rPr>
              <a:t>全</a:t>
            </a:r>
            <a:r>
              <a:rPr sz="1400" b="1" dirty="0">
                <a:latin typeface="微软雅黑"/>
                <a:cs typeface="微软雅黑"/>
              </a:rPr>
              <a:t>防护</a:t>
            </a:r>
            <a:r>
              <a:rPr sz="1400" b="1" spc="-15" dirty="0">
                <a:latin typeface="微软雅黑"/>
                <a:cs typeface="微软雅黑"/>
              </a:rPr>
              <a:t>用</a:t>
            </a:r>
            <a:r>
              <a:rPr sz="1400" b="1" spc="5" dirty="0">
                <a:latin typeface="微软雅黑"/>
                <a:cs typeface="微软雅黑"/>
              </a:rPr>
              <a:t>品</a:t>
            </a:r>
            <a:r>
              <a:rPr sz="1400" b="1" dirty="0">
                <a:latin typeface="微软雅黑"/>
                <a:cs typeface="微软雅黑"/>
              </a:rPr>
              <a:t>，</a:t>
            </a:r>
            <a:r>
              <a:rPr sz="1400" b="1" spc="-15" dirty="0">
                <a:latin typeface="微软雅黑"/>
                <a:cs typeface="微软雅黑"/>
              </a:rPr>
              <a:t>进行 </a:t>
            </a:r>
            <a:r>
              <a:rPr sz="1400" b="1" dirty="0">
                <a:latin typeface="微软雅黑"/>
                <a:cs typeface="微软雅黑"/>
              </a:rPr>
              <a:t>安全教育及交底，工人</a:t>
            </a:r>
            <a:r>
              <a:rPr sz="1400" b="1" spc="-15" dirty="0">
                <a:latin typeface="微软雅黑"/>
                <a:cs typeface="微软雅黑"/>
              </a:rPr>
              <a:t>进</a:t>
            </a:r>
            <a:r>
              <a:rPr sz="1400" b="1" dirty="0">
                <a:latin typeface="微软雅黑"/>
                <a:cs typeface="微软雅黑"/>
              </a:rPr>
              <a:t>行体</a:t>
            </a:r>
            <a:r>
              <a:rPr sz="1400" b="1" spc="-10" dirty="0">
                <a:latin typeface="微软雅黑"/>
                <a:cs typeface="微软雅黑"/>
              </a:rPr>
              <a:t>检</a:t>
            </a:r>
            <a:r>
              <a:rPr sz="1400" b="1" dirty="0">
                <a:latin typeface="微软雅黑"/>
                <a:cs typeface="微软雅黑"/>
              </a:rPr>
              <a:t>。</a:t>
            </a:r>
            <a:endParaRPr sz="1400">
              <a:latin typeface="微软雅黑"/>
              <a:cs typeface="微软雅黑"/>
            </a:endParaRPr>
          </a:p>
          <a:p>
            <a:pPr marL="12700" marR="6350">
              <a:lnSpc>
                <a:spcPct val="100000"/>
              </a:lnSpc>
            </a:pPr>
            <a:r>
              <a:rPr sz="1400" b="1" spc="-5" dirty="0">
                <a:latin typeface="微软雅黑"/>
                <a:cs typeface="微软雅黑"/>
              </a:rPr>
              <a:t>2</a:t>
            </a:r>
            <a:r>
              <a:rPr sz="1400" b="1" dirty="0">
                <a:latin typeface="微软雅黑"/>
                <a:cs typeface="微软雅黑"/>
              </a:rPr>
              <a:t>、园林施工</a:t>
            </a:r>
            <a:r>
              <a:rPr sz="1400" b="1" spc="5" dirty="0">
                <a:latin typeface="微软雅黑"/>
                <a:cs typeface="微软雅黑"/>
              </a:rPr>
              <a:t>前</a:t>
            </a:r>
            <a:r>
              <a:rPr sz="1400" b="1" dirty="0">
                <a:latin typeface="微软雅黑"/>
                <a:cs typeface="微软雅黑"/>
              </a:rPr>
              <a:t>应</a:t>
            </a:r>
            <a:r>
              <a:rPr sz="1400" b="1" spc="5" dirty="0">
                <a:latin typeface="微软雅黑"/>
                <a:cs typeface="微软雅黑"/>
              </a:rPr>
              <a:t>充</a:t>
            </a:r>
            <a:r>
              <a:rPr sz="1400" b="1" dirty="0">
                <a:latin typeface="微软雅黑"/>
                <a:cs typeface="微软雅黑"/>
              </a:rPr>
              <a:t>分</a:t>
            </a:r>
            <a:r>
              <a:rPr sz="1400" b="1" spc="5" dirty="0">
                <a:latin typeface="微软雅黑"/>
                <a:cs typeface="微软雅黑"/>
              </a:rPr>
              <a:t>了</a:t>
            </a:r>
            <a:r>
              <a:rPr sz="1400" b="1" spc="-15" dirty="0">
                <a:latin typeface="微软雅黑"/>
                <a:cs typeface="微软雅黑"/>
              </a:rPr>
              <a:t>解</a:t>
            </a:r>
            <a:r>
              <a:rPr sz="1400" b="1" spc="5" dirty="0">
                <a:latin typeface="微软雅黑"/>
                <a:cs typeface="微软雅黑"/>
              </a:rPr>
              <a:t>施</a:t>
            </a:r>
            <a:r>
              <a:rPr sz="1400" b="1" dirty="0">
                <a:latin typeface="微软雅黑"/>
                <a:cs typeface="微软雅黑"/>
              </a:rPr>
              <a:t>工</a:t>
            </a:r>
            <a:r>
              <a:rPr sz="1400" b="1" spc="-10" dirty="0">
                <a:latin typeface="微软雅黑"/>
                <a:cs typeface="微软雅黑"/>
              </a:rPr>
              <a:t>现</a:t>
            </a:r>
            <a:r>
              <a:rPr sz="1400" b="1" spc="5" dirty="0">
                <a:latin typeface="微软雅黑"/>
                <a:cs typeface="微软雅黑"/>
              </a:rPr>
              <a:t>场</a:t>
            </a:r>
            <a:r>
              <a:rPr sz="1400" b="1" dirty="0">
                <a:latin typeface="微软雅黑"/>
                <a:cs typeface="微软雅黑"/>
              </a:rPr>
              <a:t>及</a:t>
            </a:r>
            <a:r>
              <a:rPr sz="1400" b="1" spc="-10" dirty="0">
                <a:latin typeface="微软雅黑"/>
                <a:cs typeface="微软雅黑"/>
              </a:rPr>
              <a:t>周</a:t>
            </a:r>
            <a:r>
              <a:rPr sz="1400" b="1" spc="5" dirty="0">
                <a:latin typeface="微软雅黑"/>
                <a:cs typeface="微软雅黑"/>
              </a:rPr>
              <a:t>边</a:t>
            </a:r>
            <a:r>
              <a:rPr sz="1400" b="1" dirty="0">
                <a:latin typeface="微软雅黑"/>
                <a:cs typeface="微软雅黑"/>
              </a:rPr>
              <a:t>详</a:t>
            </a:r>
            <a:r>
              <a:rPr sz="1400" b="1" spc="-10" dirty="0">
                <a:latin typeface="微软雅黑"/>
                <a:cs typeface="微软雅黑"/>
              </a:rPr>
              <a:t>细</a:t>
            </a:r>
            <a:r>
              <a:rPr sz="1400" b="1" spc="5" dirty="0">
                <a:latin typeface="微软雅黑"/>
                <a:cs typeface="微软雅黑"/>
              </a:rPr>
              <a:t>情 </a:t>
            </a:r>
            <a:r>
              <a:rPr sz="1400" b="1" dirty="0">
                <a:latin typeface="微软雅黑"/>
                <a:cs typeface="微软雅黑"/>
              </a:rPr>
              <a:t>况，根</a:t>
            </a:r>
            <a:r>
              <a:rPr sz="1400" b="1" spc="-5" dirty="0">
                <a:latin typeface="微软雅黑"/>
                <a:cs typeface="微软雅黑"/>
              </a:rPr>
              <a:t>据</a:t>
            </a:r>
            <a:r>
              <a:rPr sz="1400" b="1" dirty="0">
                <a:latin typeface="微软雅黑"/>
                <a:cs typeface="微软雅黑"/>
              </a:rPr>
              <a:t>现场实际、施</a:t>
            </a:r>
            <a:r>
              <a:rPr sz="1400" b="1" spc="-15" dirty="0">
                <a:latin typeface="微软雅黑"/>
                <a:cs typeface="微软雅黑"/>
              </a:rPr>
              <a:t>工</a:t>
            </a:r>
            <a:r>
              <a:rPr sz="1400" b="1" dirty="0">
                <a:latin typeface="微软雅黑"/>
                <a:cs typeface="微软雅黑"/>
              </a:rPr>
              <a:t>过程</a:t>
            </a:r>
            <a:r>
              <a:rPr sz="1400" b="1" spc="-15" dirty="0">
                <a:latin typeface="微软雅黑"/>
                <a:cs typeface="微软雅黑"/>
              </a:rPr>
              <a:t>、</a:t>
            </a:r>
            <a:r>
              <a:rPr sz="1400" b="1" dirty="0">
                <a:latin typeface="微软雅黑"/>
                <a:cs typeface="微软雅黑"/>
              </a:rPr>
              <a:t>气候</a:t>
            </a:r>
            <a:r>
              <a:rPr sz="1400" b="1" spc="-15" dirty="0">
                <a:latin typeface="微软雅黑"/>
                <a:cs typeface="微软雅黑"/>
              </a:rPr>
              <a:t>变</a:t>
            </a:r>
            <a:r>
              <a:rPr sz="1400" b="1" dirty="0">
                <a:latin typeface="微软雅黑"/>
                <a:cs typeface="微软雅黑"/>
              </a:rPr>
              <a:t>化及</a:t>
            </a:r>
            <a:r>
              <a:rPr sz="1400" b="1" spc="-15" dirty="0">
                <a:latin typeface="微软雅黑"/>
                <a:cs typeface="微软雅黑"/>
              </a:rPr>
              <a:t>周</a:t>
            </a:r>
            <a:r>
              <a:rPr sz="1400" b="1" dirty="0">
                <a:latin typeface="微软雅黑"/>
                <a:cs typeface="微软雅黑"/>
              </a:rPr>
              <a:t>边环 境变化制定安全施工方</a:t>
            </a:r>
            <a:r>
              <a:rPr sz="1400" b="1" spc="-15" dirty="0">
                <a:latin typeface="微软雅黑"/>
                <a:cs typeface="微软雅黑"/>
              </a:rPr>
              <a:t>案</a:t>
            </a:r>
            <a:r>
              <a:rPr sz="1400" b="1" dirty="0">
                <a:latin typeface="微软雅黑"/>
                <a:cs typeface="微软雅黑"/>
              </a:rPr>
              <a:t>，明</a:t>
            </a:r>
            <a:r>
              <a:rPr sz="1400" b="1" spc="-15" dirty="0">
                <a:latin typeface="微软雅黑"/>
                <a:cs typeface="微软雅黑"/>
              </a:rPr>
              <a:t>确</a:t>
            </a:r>
            <a:r>
              <a:rPr sz="1400" b="1" dirty="0">
                <a:latin typeface="微软雅黑"/>
                <a:cs typeface="微软雅黑"/>
              </a:rPr>
              <a:t>重点</a:t>
            </a:r>
            <a:r>
              <a:rPr sz="1400" b="1" spc="-15" dirty="0">
                <a:latin typeface="微软雅黑"/>
                <a:cs typeface="微软雅黑"/>
              </a:rPr>
              <a:t>区</a:t>
            </a:r>
            <a:r>
              <a:rPr sz="1400" b="1" dirty="0">
                <a:latin typeface="微软雅黑"/>
                <a:cs typeface="微软雅黑"/>
              </a:rPr>
              <a:t>域、</a:t>
            </a:r>
            <a:r>
              <a:rPr sz="1400" b="1" spc="-15" dirty="0">
                <a:latin typeface="微软雅黑"/>
                <a:cs typeface="微软雅黑"/>
              </a:rPr>
              <a:t>重</a:t>
            </a:r>
            <a:r>
              <a:rPr sz="1400" b="1" dirty="0">
                <a:latin typeface="微软雅黑"/>
                <a:cs typeface="微软雅黑"/>
              </a:rPr>
              <a:t>点地 带、危险源控制点、重</a:t>
            </a:r>
            <a:r>
              <a:rPr sz="1400" b="1" spc="-15" dirty="0">
                <a:latin typeface="微软雅黑"/>
                <a:cs typeface="微软雅黑"/>
              </a:rPr>
              <a:t>要</a:t>
            </a:r>
            <a:r>
              <a:rPr sz="1400" b="1" dirty="0">
                <a:latin typeface="微软雅黑"/>
                <a:cs typeface="微软雅黑"/>
              </a:rPr>
              <a:t>安全</a:t>
            </a:r>
            <a:r>
              <a:rPr sz="1400" b="1" spc="-15" dirty="0">
                <a:latin typeface="微软雅黑"/>
                <a:cs typeface="微软雅黑"/>
              </a:rPr>
              <a:t>因</a:t>
            </a:r>
            <a:r>
              <a:rPr sz="1400" b="1" dirty="0">
                <a:latin typeface="微软雅黑"/>
                <a:cs typeface="微软雅黑"/>
              </a:rPr>
              <a:t>素及</a:t>
            </a:r>
            <a:r>
              <a:rPr sz="1400" b="1" spc="-15" dirty="0">
                <a:latin typeface="微软雅黑"/>
                <a:cs typeface="微软雅黑"/>
              </a:rPr>
              <a:t>主</a:t>
            </a:r>
            <a:r>
              <a:rPr sz="1400" b="1" dirty="0">
                <a:latin typeface="微软雅黑"/>
                <a:cs typeface="微软雅黑"/>
              </a:rPr>
              <a:t>要安</a:t>
            </a:r>
            <a:r>
              <a:rPr sz="1400" b="1" spc="-15" dirty="0">
                <a:latin typeface="微软雅黑"/>
                <a:cs typeface="微软雅黑"/>
              </a:rPr>
              <a:t>全</a:t>
            </a:r>
            <a:r>
              <a:rPr sz="1400" b="1" dirty="0">
                <a:latin typeface="微软雅黑"/>
                <a:cs typeface="微软雅黑"/>
              </a:rPr>
              <a:t>隐患 和潜在安全隐患，并采</a:t>
            </a:r>
            <a:r>
              <a:rPr sz="1400" b="1" spc="-15" dirty="0">
                <a:latin typeface="微软雅黑"/>
                <a:cs typeface="微软雅黑"/>
              </a:rPr>
              <a:t>取</a:t>
            </a:r>
            <a:r>
              <a:rPr sz="1400" b="1" dirty="0">
                <a:latin typeface="微软雅黑"/>
                <a:cs typeface="微软雅黑"/>
              </a:rPr>
              <a:t>针对</a:t>
            </a:r>
            <a:r>
              <a:rPr sz="1400" b="1" spc="-15" dirty="0">
                <a:latin typeface="微软雅黑"/>
                <a:cs typeface="微软雅黑"/>
              </a:rPr>
              <a:t>性</a:t>
            </a:r>
            <a:r>
              <a:rPr sz="1400" b="1" dirty="0">
                <a:latin typeface="微软雅黑"/>
                <a:cs typeface="微软雅黑"/>
              </a:rPr>
              <a:t>技术</a:t>
            </a:r>
            <a:r>
              <a:rPr sz="1400" b="1" spc="-15" dirty="0">
                <a:latin typeface="微软雅黑"/>
                <a:cs typeface="微软雅黑"/>
              </a:rPr>
              <a:t>措</a:t>
            </a:r>
            <a:r>
              <a:rPr sz="1400" b="1" dirty="0">
                <a:latin typeface="微软雅黑"/>
                <a:cs typeface="微软雅黑"/>
              </a:rPr>
              <a:t>施和</a:t>
            </a:r>
            <a:r>
              <a:rPr sz="1400" b="1" spc="-15" dirty="0">
                <a:latin typeface="微软雅黑"/>
                <a:cs typeface="微软雅黑"/>
              </a:rPr>
              <a:t>管</a:t>
            </a:r>
            <a:r>
              <a:rPr sz="1400" b="1" dirty="0">
                <a:latin typeface="微软雅黑"/>
                <a:cs typeface="微软雅黑"/>
              </a:rPr>
              <a:t>理措 施。</a:t>
            </a:r>
            <a:endParaRPr sz="1400">
              <a:latin typeface="微软雅黑"/>
              <a:cs typeface="微软雅黑"/>
            </a:endParaRPr>
          </a:p>
          <a:p>
            <a:pPr marL="12700" marR="6350">
              <a:lnSpc>
                <a:spcPct val="100000"/>
              </a:lnSpc>
            </a:pPr>
            <a:r>
              <a:rPr sz="1400" b="1" spc="-5" dirty="0">
                <a:latin typeface="微软雅黑"/>
                <a:cs typeface="微软雅黑"/>
              </a:rPr>
              <a:t>3</a:t>
            </a:r>
            <a:r>
              <a:rPr sz="1400" b="1" dirty="0">
                <a:latin typeface="微软雅黑"/>
                <a:cs typeface="微软雅黑"/>
              </a:rPr>
              <a:t>、园林施工的重要临时</a:t>
            </a:r>
            <a:r>
              <a:rPr sz="1400" b="1" spc="-15" dirty="0">
                <a:latin typeface="微软雅黑"/>
                <a:cs typeface="微软雅黑"/>
              </a:rPr>
              <a:t>设</a:t>
            </a:r>
            <a:r>
              <a:rPr sz="1400" b="1" dirty="0">
                <a:latin typeface="微软雅黑"/>
                <a:cs typeface="微软雅黑"/>
              </a:rPr>
              <a:t>施，</a:t>
            </a:r>
            <a:r>
              <a:rPr sz="1400" b="1" spc="-15" dirty="0">
                <a:latin typeface="微软雅黑"/>
                <a:cs typeface="微软雅黑"/>
              </a:rPr>
              <a:t>重</a:t>
            </a:r>
            <a:r>
              <a:rPr sz="1400" b="1" dirty="0">
                <a:latin typeface="微软雅黑"/>
                <a:cs typeface="微软雅黑"/>
              </a:rPr>
              <a:t>要施</a:t>
            </a:r>
            <a:r>
              <a:rPr sz="1400" b="1" spc="-15" dirty="0">
                <a:latin typeface="微软雅黑"/>
                <a:cs typeface="微软雅黑"/>
              </a:rPr>
              <a:t>工</a:t>
            </a:r>
            <a:r>
              <a:rPr sz="1400" b="1" dirty="0">
                <a:latin typeface="微软雅黑"/>
                <a:cs typeface="微软雅黑"/>
              </a:rPr>
              <a:t>工序</a:t>
            </a:r>
            <a:r>
              <a:rPr sz="1400" b="1" spc="-15" dirty="0">
                <a:latin typeface="微软雅黑"/>
                <a:cs typeface="微软雅黑"/>
              </a:rPr>
              <a:t>，</a:t>
            </a:r>
            <a:r>
              <a:rPr sz="1400" b="1" dirty="0">
                <a:latin typeface="微软雅黑"/>
                <a:cs typeface="微软雅黑"/>
              </a:rPr>
              <a:t>特 殊作业，季节性施工，</a:t>
            </a:r>
            <a:r>
              <a:rPr sz="1400" b="1" spc="-15" dirty="0">
                <a:latin typeface="微软雅黑"/>
                <a:cs typeface="微软雅黑"/>
              </a:rPr>
              <a:t>多</a:t>
            </a:r>
            <a:r>
              <a:rPr sz="1400" b="1" dirty="0">
                <a:latin typeface="微软雅黑"/>
                <a:cs typeface="微软雅黑"/>
              </a:rPr>
              <a:t>工种</a:t>
            </a:r>
            <a:r>
              <a:rPr sz="1400" b="1" spc="-15" dirty="0">
                <a:latin typeface="微软雅黑"/>
                <a:cs typeface="微软雅黑"/>
              </a:rPr>
              <a:t>交</a:t>
            </a:r>
            <a:r>
              <a:rPr sz="1400" b="1" dirty="0">
                <a:latin typeface="微软雅黑"/>
                <a:cs typeface="微软雅黑"/>
              </a:rPr>
              <a:t>叉作</a:t>
            </a:r>
            <a:r>
              <a:rPr sz="1400" b="1" spc="-15" dirty="0">
                <a:latin typeface="微软雅黑"/>
                <a:cs typeface="微软雅黑"/>
              </a:rPr>
              <a:t>业</a:t>
            </a:r>
            <a:r>
              <a:rPr sz="1400" b="1" dirty="0">
                <a:latin typeface="微软雅黑"/>
                <a:cs typeface="微软雅黑"/>
              </a:rPr>
              <a:t>等施</a:t>
            </a:r>
            <a:r>
              <a:rPr sz="1400" b="1" spc="-15" dirty="0">
                <a:latin typeface="微软雅黑"/>
                <a:cs typeface="微软雅黑"/>
              </a:rPr>
              <a:t>工</a:t>
            </a:r>
            <a:r>
              <a:rPr sz="1400" b="1" dirty="0">
                <a:latin typeface="微软雅黑"/>
                <a:cs typeface="微软雅黑"/>
              </a:rPr>
              <a:t>项目 的安全措施，须经审批</a:t>
            </a:r>
            <a:r>
              <a:rPr sz="1400" b="1" spc="-15" dirty="0">
                <a:latin typeface="微软雅黑"/>
                <a:cs typeface="微软雅黑"/>
              </a:rPr>
              <a:t>并</a:t>
            </a:r>
            <a:r>
              <a:rPr sz="1400" b="1" dirty="0">
                <a:latin typeface="微软雅黑"/>
                <a:cs typeface="微软雅黑"/>
              </a:rPr>
              <a:t>交底</a:t>
            </a:r>
            <a:r>
              <a:rPr sz="1400" b="1" spc="-15" dirty="0">
                <a:latin typeface="微软雅黑"/>
                <a:cs typeface="微软雅黑"/>
              </a:rPr>
              <a:t>后</a:t>
            </a:r>
            <a:r>
              <a:rPr sz="1400" b="1" dirty="0">
                <a:latin typeface="微软雅黑"/>
                <a:cs typeface="微软雅黑"/>
              </a:rPr>
              <a:t>方可</a:t>
            </a:r>
            <a:r>
              <a:rPr sz="1400" b="1" spc="-15" dirty="0">
                <a:latin typeface="微软雅黑"/>
                <a:cs typeface="微软雅黑"/>
              </a:rPr>
              <a:t>实</a:t>
            </a:r>
            <a:r>
              <a:rPr sz="1400" b="1" dirty="0">
                <a:latin typeface="微软雅黑"/>
                <a:cs typeface="微软雅黑"/>
              </a:rPr>
              <a:t>施。</a:t>
            </a:r>
            <a:endParaRPr sz="1400">
              <a:latin typeface="微软雅黑"/>
              <a:cs typeface="微软雅黑"/>
            </a:endParaRPr>
          </a:p>
          <a:p>
            <a:pPr marL="12700" marR="5080">
              <a:lnSpc>
                <a:spcPct val="100000"/>
              </a:lnSpc>
            </a:pPr>
            <a:r>
              <a:rPr sz="1400" b="1" spc="-5" dirty="0">
                <a:latin typeface="微软雅黑"/>
                <a:cs typeface="微软雅黑"/>
              </a:rPr>
              <a:t>4</a:t>
            </a:r>
            <a:r>
              <a:rPr sz="1400" b="1" dirty="0">
                <a:latin typeface="微软雅黑"/>
                <a:cs typeface="微软雅黑"/>
              </a:rPr>
              <a:t>、园林绿化安全管理过</a:t>
            </a:r>
            <a:r>
              <a:rPr sz="1400" b="1" spc="-15" dirty="0">
                <a:latin typeface="微软雅黑"/>
                <a:cs typeface="微软雅黑"/>
              </a:rPr>
              <a:t>程</a:t>
            </a:r>
            <a:r>
              <a:rPr sz="1400" b="1" dirty="0">
                <a:latin typeface="微软雅黑"/>
                <a:cs typeface="微软雅黑"/>
              </a:rPr>
              <a:t>中，</a:t>
            </a:r>
            <a:r>
              <a:rPr sz="1400" b="1" spc="-15" dirty="0">
                <a:latin typeface="微软雅黑"/>
                <a:cs typeface="微软雅黑"/>
              </a:rPr>
              <a:t>应</a:t>
            </a:r>
            <a:r>
              <a:rPr sz="1400" b="1" dirty="0">
                <a:latin typeface="微软雅黑"/>
                <a:cs typeface="微软雅黑"/>
              </a:rPr>
              <a:t>配置</a:t>
            </a:r>
            <a:r>
              <a:rPr sz="1400" b="1" spc="-15" dirty="0">
                <a:latin typeface="微软雅黑"/>
                <a:cs typeface="微软雅黑"/>
              </a:rPr>
              <a:t>文</a:t>
            </a:r>
            <a:r>
              <a:rPr sz="1400" b="1" dirty="0">
                <a:latin typeface="微软雅黑"/>
                <a:cs typeface="微软雅黑"/>
              </a:rPr>
              <a:t>明施</a:t>
            </a:r>
            <a:r>
              <a:rPr sz="1400" b="1" spc="-15" dirty="0">
                <a:latin typeface="微软雅黑"/>
                <a:cs typeface="微软雅黑"/>
              </a:rPr>
              <a:t>工</a:t>
            </a:r>
            <a:r>
              <a:rPr sz="1400" b="1" dirty="0">
                <a:latin typeface="微软雅黑"/>
                <a:cs typeface="微软雅黑"/>
              </a:rPr>
              <a:t>设 施，</a:t>
            </a:r>
            <a:r>
              <a:rPr sz="1400" b="1" spc="5" dirty="0">
                <a:latin typeface="微软雅黑"/>
                <a:cs typeface="微软雅黑"/>
              </a:rPr>
              <a:t>做</a:t>
            </a:r>
            <a:r>
              <a:rPr sz="1400" b="1" dirty="0">
                <a:latin typeface="微软雅黑"/>
                <a:cs typeface="微软雅黑"/>
              </a:rPr>
              <a:t>好管线保护。明</a:t>
            </a:r>
            <a:r>
              <a:rPr sz="1400" b="1" spc="-10" dirty="0">
                <a:latin typeface="微软雅黑"/>
                <a:cs typeface="微软雅黑"/>
              </a:rPr>
              <a:t>沟</a:t>
            </a:r>
            <a:r>
              <a:rPr sz="1400" b="1" spc="5" dirty="0">
                <a:latin typeface="微软雅黑"/>
                <a:cs typeface="微软雅黑"/>
              </a:rPr>
              <a:t>开</a:t>
            </a:r>
            <a:r>
              <a:rPr sz="1400" b="1" dirty="0">
                <a:latin typeface="微软雅黑"/>
                <a:cs typeface="微软雅黑"/>
              </a:rPr>
              <a:t>挖</a:t>
            </a:r>
            <a:r>
              <a:rPr sz="1400" b="1" spc="-10" dirty="0">
                <a:latin typeface="微软雅黑"/>
                <a:cs typeface="微软雅黑"/>
              </a:rPr>
              <a:t>、</a:t>
            </a:r>
            <a:r>
              <a:rPr sz="1400" b="1" spc="5" dirty="0">
                <a:latin typeface="微软雅黑"/>
                <a:cs typeface="微软雅黑"/>
              </a:rPr>
              <a:t>土</a:t>
            </a:r>
            <a:r>
              <a:rPr sz="1400" b="1" dirty="0">
                <a:latin typeface="微软雅黑"/>
                <a:cs typeface="微软雅黑"/>
              </a:rPr>
              <a:t>方</a:t>
            </a:r>
            <a:r>
              <a:rPr sz="1400" b="1" spc="-10" dirty="0">
                <a:latin typeface="微软雅黑"/>
                <a:cs typeface="微软雅黑"/>
              </a:rPr>
              <a:t>堆</a:t>
            </a:r>
            <a:r>
              <a:rPr sz="1400" b="1" spc="5" dirty="0">
                <a:latin typeface="微软雅黑"/>
                <a:cs typeface="微软雅黑"/>
              </a:rPr>
              <a:t>土</a:t>
            </a:r>
            <a:r>
              <a:rPr sz="1400" b="1" dirty="0">
                <a:latin typeface="微软雅黑"/>
                <a:cs typeface="微软雅黑"/>
              </a:rPr>
              <a:t>、</a:t>
            </a:r>
            <a:r>
              <a:rPr sz="1400" b="1" spc="-10" dirty="0">
                <a:latin typeface="微软雅黑"/>
                <a:cs typeface="微软雅黑"/>
              </a:rPr>
              <a:t>管</a:t>
            </a:r>
            <a:r>
              <a:rPr sz="1400" b="1" dirty="0">
                <a:latin typeface="微软雅黑"/>
                <a:cs typeface="微软雅黑"/>
              </a:rPr>
              <a:t>道井 施工等工序时，应做好</a:t>
            </a:r>
            <a:r>
              <a:rPr sz="1400" b="1" spc="-15" dirty="0">
                <a:latin typeface="微软雅黑"/>
                <a:cs typeface="微软雅黑"/>
              </a:rPr>
              <a:t>相</a:t>
            </a:r>
            <a:r>
              <a:rPr sz="1400" b="1" dirty="0">
                <a:latin typeface="微软雅黑"/>
                <a:cs typeface="微软雅黑"/>
              </a:rPr>
              <a:t>应措</a:t>
            </a:r>
            <a:r>
              <a:rPr sz="1400" b="1" spc="-15" dirty="0">
                <a:latin typeface="微软雅黑"/>
                <a:cs typeface="微软雅黑"/>
              </a:rPr>
              <a:t>施</a:t>
            </a:r>
            <a:r>
              <a:rPr sz="1400" b="1" dirty="0">
                <a:latin typeface="微软雅黑"/>
                <a:cs typeface="微软雅黑"/>
              </a:rPr>
              <a:t>，下</a:t>
            </a:r>
            <a:r>
              <a:rPr sz="1400" b="1" spc="-15" dirty="0">
                <a:latin typeface="微软雅黑"/>
                <a:cs typeface="微软雅黑"/>
              </a:rPr>
              <a:t>井</a:t>
            </a:r>
            <a:r>
              <a:rPr sz="1400" b="1" dirty="0">
                <a:latin typeface="微软雅黑"/>
                <a:cs typeface="微软雅黑"/>
              </a:rPr>
              <a:t>作业</a:t>
            </a:r>
            <a:r>
              <a:rPr sz="1400" b="1" spc="-15" dirty="0">
                <a:latin typeface="微软雅黑"/>
                <a:cs typeface="微软雅黑"/>
              </a:rPr>
              <a:t>前</a:t>
            </a:r>
            <a:r>
              <a:rPr sz="1400" b="1" dirty="0">
                <a:latin typeface="微软雅黑"/>
                <a:cs typeface="微软雅黑"/>
              </a:rPr>
              <a:t>应进 行有害气体检测，并做</a:t>
            </a:r>
            <a:r>
              <a:rPr sz="1400" b="1" spc="-15" dirty="0">
                <a:latin typeface="微软雅黑"/>
                <a:cs typeface="微软雅黑"/>
              </a:rPr>
              <a:t>好</a:t>
            </a:r>
            <a:r>
              <a:rPr sz="1400" b="1" dirty="0">
                <a:latin typeface="微软雅黑"/>
                <a:cs typeface="微软雅黑"/>
              </a:rPr>
              <a:t>旁站</a:t>
            </a:r>
            <a:r>
              <a:rPr sz="1400" b="1" spc="-15" dirty="0">
                <a:latin typeface="微软雅黑"/>
                <a:cs typeface="微软雅黑"/>
              </a:rPr>
              <a:t>监</a:t>
            </a:r>
            <a:r>
              <a:rPr sz="1400" b="1" dirty="0">
                <a:latin typeface="微软雅黑"/>
                <a:cs typeface="微软雅黑"/>
              </a:rPr>
              <a:t>督等</a:t>
            </a:r>
            <a:r>
              <a:rPr sz="1400" b="1" spc="-15" dirty="0">
                <a:latin typeface="微软雅黑"/>
                <a:cs typeface="微软雅黑"/>
              </a:rPr>
              <a:t>措</a:t>
            </a:r>
            <a:r>
              <a:rPr sz="1400" b="1" dirty="0">
                <a:latin typeface="微软雅黑"/>
                <a:cs typeface="微软雅黑"/>
              </a:rPr>
              <a:t>施。</a:t>
            </a:r>
            <a:endParaRPr sz="1400">
              <a:latin typeface="微软雅黑"/>
              <a:cs typeface="微软雅黑"/>
            </a:endParaRPr>
          </a:p>
          <a:p>
            <a:pPr marL="12700" marR="7366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latin typeface="微软雅黑"/>
                <a:cs typeface="微软雅黑"/>
              </a:rPr>
              <a:t>5</a:t>
            </a:r>
            <a:r>
              <a:rPr sz="1400" b="1" dirty="0">
                <a:latin typeface="微软雅黑"/>
                <a:cs typeface="微软雅黑"/>
              </a:rPr>
              <a:t>、园林施工时应配备应</a:t>
            </a:r>
            <a:r>
              <a:rPr sz="1400" b="1" spc="-15" dirty="0">
                <a:latin typeface="微软雅黑"/>
                <a:cs typeface="微软雅黑"/>
              </a:rPr>
              <a:t>急</a:t>
            </a:r>
            <a:r>
              <a:rPr sz="1400" b="1" dirty="0">
                <a:latin typeface="微软雅黑"/>
                <a:cs typeface="微软雅黑"/>
              </a:rPr>
              <a:t>物资</a:t>
            </a:r>
            <a:r>
              <a:rPr sz="1400" b="1" spc="-15" dirty="0">
                <a:latin typeface="微软雅黑"/>
                <a:cs typeface="微软雅黑"/>
              </a:rPr>
              <a:t>，</a:t>
            </a:r>
            <a:r>
              <a:rPr sz="1400" b="1" dirty="0">
                <a:latin typeface="微软雅黑"/>
                <a:cs typeface="微软雅黑"/>
              </a:rPr>
              <a:t>并配</a:t>
            </a:r>
            <a:r>
              <a:rPr sz="1400" b="1" spc="-15" dirty="0">
                <a:latin typeface="微软雅黑"/>
                <a:cs typeface="微软雅黑"/>
              </a:rPr>
              <a:t>备</a:t>
            </a:r>
            <a:r>
              <a:rPr sz="1400" b="1" dirty="0">
                <a:latin typeface="微软雅黑"/>
                <a:cs typeface="微软雅黑"/>
              </a:rPr>
              <a:t>止痛</a:t>
            </a:r>
            <a:r>
              <a:rPr sz="1400" b="1" spc="-15" dirty="0">
                <a:latin typeface="微软雅黑"/>
                <a:cs typeface="微软雅黑"/>
              </a:rPr>
              <a:t>药</a:t>
            </a:r>
            <a:r>
              <a:rPr sz="1400" b="1" dirty="0">
                <a:latin typeface="微软雅黑"/>
                <a:cs typeface="微软雅黑"/>
              </a:rPr>
              <a:t>、 防暑药品等医疗应急物</a:t>
            </a:r>
            <a:r>
              <a:rPr sz="1400" b="1" spc="-15" dirty="0">
                <a:latin typeface="微软雅黑"/>
                <a:cs typeface="微软雅黑"/>
              </a:rPr>
              <a:t>资</a:t>
            </a:r>
            <a:r>
              <a:rPr sz="1400" b="1" dirty="0">
                <a:latin typeface="微软雅黑"/>
                <a:cs typeface="微软雅黑"/>
              </a:rPr>
              <a:t>。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3419" y="720851"/>
            <a:ext cx="1143000" cy="368935"/>
          </a:xfrm>
          <a:prstGeom prst="rect">
            <a:avLst/>
          </a:prstGeom>
          <a:solidFill>
            <a:srgbClr val="F9C090"/>
          </a:solidFill>
        </p:spPr>
        <p:txBody>
          <a:bodyPr vert="horz" wrap="square" lIns="0" tIns="355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0"/>
              </a:spcBef>
            </a:pPr>
            <a:r>
              <a:rPr sz="1800" b="1" spc="-5" dirty="0">
                <a:solidFill>
                  <a:srgbClr val="943735"/>
                </a:solidFill>
                <a:latin typeface="微软雅黑"/>
                <a:cs typeface="微软雅黑"/>
              </a:rPr>
              <a:t>园林单位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03291" y="2932176"/>
            <a:ext cx="3672840" cy="19552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07864" y="1146047"/>
            <a:ext cx="1796795" cy="1712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76288" y="1144524"/>
            <a:ext cx="1799844" cy="1714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内部资料</a:t>
            </a:r>
            <a:r>
              <a:rPr spc="-30" dirty="0"/>
              <a:t> </a:t>
            </a:r>
            <a:r>
              <a:rPr dirty="0"/>
              <a:t>|</a:t>
            </a:r>
            <a:r>
              <a:rPr spc="-25" dirty="0"/>
              <a:t> </a:t>
            </a:r>
            <a:r>
              <a:rPr dirty="0"/>
              <a:t>注意保密</a:t>
            </a:r>
            <a:r>
              <a:rPr spc="204" dirty="0"/>
              <a:t> </a:t>
            </a:r>
            <a:fld id="{81D60167-4931-47E6-BA6A-407CBD079E47}" type="slidenum">
              <a:rPr dirty="0"/>
              <a:t>38</a:t>
            </a:fld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01660" y="4909782"/>
            <a:ext cx="1211580" cy="15113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r>
              <a:rPr sz="900" dirty="0">
                <a:solidFill>
                  <a:srgbClr val="585858"/>
                </a:solidFill>
                <a:latin typeface="微软雅黑"/>
                <a:cs typeface="微软雅黑"/>
              </a:rPr>
              <a:t>内部资料</a:t>
            </a:r>
            <a:r>
              <a:rPr sz="900" spc="-35" dirty="0">
                <a:solidFill>
                  <a:srgbClr val="585858"/>
                </a:solidFill>
                <a:latin typeface="微软雅黑"/>
                <a:cs typeface="微软雅黑"/>
              </a:rPr>
              <a:t> </a:t>
            </a:r>
            <a:r>
              <a:rPr sz="900" dirty="0">
                <a:solidFill>
                  <a:srgbClr val="585858"/>
                </a:solidFill>
                <a:latin typeface="微软雅黑"/>
                <a:cs typeface="微软雅黑"/>
              </a:rPr>
              <a:t>|</a:t>
            </a:r>
            <a:r>
              <a:rPr sz="900" spc="-30" dirty="0">
                <a:solidFill>
                  <a:srgbClr val="585858"/>
                </a:solidFill>
                <a:latin typeface="微软雅黑"/>
                <a:cs typeface="微软雅黑"/>
              </a:rPr>
              <a:t> </a:t>
            </a:r>
            <a:r>
              <a:rPr sz="900" dirty="0">
                <a:solidFill>
                  <a:srgbClr val="585858"/>
                </a:solidFill>
                <a:latin typeface="微软雅黑"/>
                <a:cs typeface="微软雅黑"/>
              </a:rPr>
              <a:t>注意保密</a:t>
            </a:r>
            <a:r>
              <a:rPr sz="900" spc="200" dirty="0">
                <a:solidFill>
                  <a:srgbClr val="585858"/>
                </a:solidFill>
                <a:latin typeface="微软雅黑"/>
                <a:cs typeface="微软雅黑"/>
              </a:rPr>
              <a:t> </a:t>
            </a:r>
            <a:r>
              <a:rPr sz="900" dirty="0">
                <a:solidFill>
                  <a:srgbClr val="585858"/>
                </a:solidFill>
                <a:latin typeface="微软雅黑"/>
                <a:cs typeface="微软雅黑"/>
              </a:rPr>
              <a:t>39</a:t>
            </a:r>
            <a:endParaRPr sz="9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49952" y="0"/>
            <a:ext cx="3991355" cy="2642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01660" y="4909782"/>
            <a:ext cx="897890" cy="15113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r>
              <a:rPr sz="900" dirty="0">
                <a:solidFill>
                  <a:srgbClr val="585858"/>
                </a:solidFill>
                <a:latin typeface="微软雅黑"/>
                <a:cs typeface="微软雅黑"/>
              </a:rPr>
              <a:t>内部资料</a:t>
            </a:r>
            <a:r>
              <a:rPr sz="900" spc="-55" dirty="0">
                <a:solidFill>
                  <a:srgbClr val="585858"/>
                </a:solidFill>
                <a:latin typeface="微软雅黑"/>
                <a:cs typeface="微软雅黑"/>
              </a:rPr>
              <a:t> </a:t>
            </a:r>
            <a:r>
              <a:rPr sz="900" dirty="0">
                <a:solidFill>
                  <a:srgbClr val="585858"/>
                </a:solidFill>
                <a:latin typeface="微软雅黑"/>
                <a:cs typeface="微软雅黑"/>
              </a:rPr>
              <a:t>|</a:t>
            </a:r>
            <a:r>
              <a:rPr sz="900" spc="-55" dirty="0">
                <a:solidFill>
                  <a:srgbClr val="585858"/>
                </a:solidFill>
                <a:latin typeface="微软雅黑"/>
                <a:cs typeface="微软雅黑"/>
              </a:rPr>
              <a:t> </a:t>
            </a:r>
            <a:r>
              <a:rPr sz="900" dirty="0">
                <a:solidFill>
                  <a:srgbClr val="585858"/>
                </a:solidFill>
                <a:latin typeface="微软雅黑"/>
                <a:cs typeface="微软雅黑"/>
              </a:rPr>
              <a:t>注意保</a:t>
            </a:r>
            <a:endParaRPr sz="900">
              <a:latin typeface="微软雅黑"/>
              <a:cs typeface="微软雅黑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86596" y="4903723"/>
            <a:ext cx="2724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微软雅黑"/>
                <a:cs typeface="微软雅黑"/>
              </a:rPr>
              <a:t>密</a:t>
            </a:r>
            <a:r>
              <a:rPr sz="900" spc="160" dirty="0">
                <a:solidFill>
                  <a:srgbClr val="585858"/>
                </a:solidFill>
                <a:latin typeface="微软雅黑"/>
                <a:cs typeface="微软雅黑"/>
              </a:rPr>
              <a:t> </a:t>
            </a:r>
            <a:r>
              <a:rPr sz="900" dirty="0">
                <a:solidFill>
                  <a:srgbClr val="585858"/>
                </a:solidFill>
                <a:latin typeface="微软雅黑"/>
                <a:cs typeface="微软雅黑"/>
              </a:rPr>
              <a:t>4</a:t>
            </a:r>
            <a:endParaRPr sz="900">
              <a:latin typeface="微软雅黑"/>
              <a:cs typeface="微软雅黑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2776" y="32003"/>
            <a:ext cx="822197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7868" y="32003"/>
            <a:ext cx="1532382" cy="78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1056" y="121157"/>
            <a:ext cx="14471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无梁楼盖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8848" y="699516"/>
            <a:ext cx="2875915" cy="368935"/>
          </a:xfrm>
          <a:prstGeom prst="rect">
            <a:avLst/>
          </a:prstGeom>
          <a:solidFill>
            <a:srgbClr val="F9C090"/>
          </a:solidFill>
        </p:spPr>
        <p:txBody>
          <a:bodyPr vert="horz" wrap="square" lIns="0" tIns="3683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0"/>
              </a:spcBef>
            </a:pPr>
            <a:r>
              <a:rPr sz="1800" b="1" dirty="0">
                <a:solidFill>
                  <a:srgbClr val="943735"/>
                </a:solidFill>
                <a:latin typeface="微软雅黑"/>
                <a:cs typeface="微软雅黑"/>
              </a:rPr>
              <a:t>回填</a:t>
            </a:r>
            <a:r>
              <a:rPr sz="1800" b="1" spc="-5" dirty="0">
                <a:solidFill>
                  <a:srgbClr val="943735"/>
                </a:solidFill>
                <a:latin typeface="微软雅黑"/>
                <a:cs typeface="微软雅黑"/>
              </a:rPr>
              <a:t>土</a:t>
            </a:r>
            <a:r>
              <a:rPr sz="1800" b="1" dirty="0">
                <a:solidFill>
                  <a:srgbClr val="943735"/>
                </a:solidFill>
                <a:latin typeface="微软雅黑"/>
                <a:cs typeface="微软雅黑"/>
              </a:rPr>
              <a:t>施工</a:t>
            </a:r>
            <a:r>
              <a:rPr sz="1800" b="1" spc="-5" dirty="0">
                <a:solidFill>
                  <a:srgbClr val="943735"/>
                </a:solidFill>
                <a:latin typeface="微软雅黑"/>
                <a:cs typeface="微软雅黑"/>
              </a:rPr>
              <a:t>——</a:t>
            </a:r>
            <a:r>
              <a:rPr sz="1800" b="1" dirty="0">
                <a:solidFill>
                  <a:srgbClr val="943735"/>
                </a:solidFill>
                <a:latin typeface="微软雅黑"/>
                <a:cs typeface="微软雅黑"/>
              </a:rPr>
              <a:t>过程管控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4181" y="1329689"/>
            <a:ext cx="7870190" cy="1515110"/>
          </a:xfrm>
          <a:custGeom>
            <a:avLst/>
            <a:gdLst/>
            <a:ahLst/>
            <a:cxnLst/>
            <a:rect l="l" t="t" r="r" b="b"/>
            <a:pathLst>
              <a:path w="7870190" h="1515110">
                <a:moveTo>
                  <a:pt x="0" y="1514856"/>
                </a:moveTo>
                <a:lnTo>
                  <a:pt x="7869935" y="1514856"/>
                </a:lnTo>
                <a:lnTo>
                  <a:pt x="7869935" y="0"/>
                </a:lnTo>
                <a:lnTo>
                  <a:pt x="0" y="0"/>
                </a:lnTo>
                <a:lnTo>
                  <a:pt x="0" y="1514856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4181" y="1329689"/>
            <a:ext cx="7870190" cy="1515110"/>
          </a:xfrm>
          <a:custGeom>
            <a:avLst/>
            <a:gdLst/>
            <a:ahLst/>
            <a:cxnLst/>
            <a:rect l="l" t="t" r="r" b="b"/>
            <a:pathLst>
              <a:path w="7870190" h="1515110">
                <a:moveTo>
                  <a:pt x="0" y="1514856"/>
                </a:moveTo>
                <a:lnTo>
                  <a:pt x="7869935" y="1514856"/>
                </a:lnTo>
                <a:lnTo>
                  <a:pt x="7869935" y="0"/>
                </a:lnTo>
                <a:lnTo>
                  <a:pt x="0" y="0"/>
                </a:lnTo>
                <a:lnTo>
                  <a:pt x="0" y="1514856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897" y="1137666"/>
            <a:ext cx="5507990" cy="382905"/>
          </a:xfrm>
          <a:custGeom>
            <a:avLst/>
            <a:gdLst/>
            <a:ahLst/>
            <a:cxnLst/>
            <a:rect l="l" t="t" r="r" b="b"/>
            <a:pathLst>
              <a:path w="5507990" h="382905">
                <a:moveTo>
                  <a:pt x="5443982" y="0"/>
                </a:moveTo>
                <a:lnTo>
                  <a:pt x="63754" y="0"/>
                </a:lnTo>
                <a:lnTo>
                  <a:pt x="38940" y="5014"/>
                </a:lnTo>
                <a:lnTo>
                  <a:pt x="18675" y="18684"/>
                </a:lnTo>
                <a:lnTo>
                  <a:pt x="5010" y="38951"/>
                </a:lnTo>
                <a:lnTo>
                  <a:pt x="0" y="63754"/>
                </a:lnTo>
                <a:lnTo>
                  <a:pt x="0" y="318770"/>
                </a:lnTo>
                <a:lnTo>
                  <a:pt x="5010" y="343572"/>
                </a:lnTo>
                <a:lnTo>
                  <a:pt x="18675" y="363839"/>
                </a:lnTo>
                <a:lnTo>
                  <a:pt x="38940" y="377509"/>
                </a:lnTo>
                <a:lnTo>
                  <a:pt x="63754" y="382524"/>
                </a:lnTo>
                <a:lnTo>
                  <a:pt x="5443982" y="382524"/>
                </a:lnTo>
                <a:lnTo>
                  <a:pt x="5468784" y="377509"/>
                </a:lnTo>
                <a:lnTo>
                  <a:pt x="5489051" y="363839"/>
                </a:lnTo>
                <a:lnTo>
                  <a:pt x="5502721" y="343572"/>
                </a:lnTo>
                <a:lnTo>
                  <a:pt x="5507735" y="318770"/>
                </a:lnTo>
                <a:lnTo>
                  <a:pt x="5507735" y="63754"/>
                </a:lnTo>
                <a:lnTo>
                  <a:pt x="5502721" y="38951"/>
                </a:lnTo>
                <a:lnTo>
                  <a:pt x="5489051" y="18684"/>
                </a:lnTo>
                <a:lnTo>
                  <a:pt x="5468784" y="5014"/>
                </a:lnTo>
                <a:lnTo>
                  <a:pt x="544398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8897" y="1137666"/>
            <a:ext cx="5507990" cy="382905"/>
          </a:xfrm>
          <a:custGeom>
            <a:avLst/>
            <a:gdLst/>
            <a:ahLst/>
            <a:cxnLst/>
            <a:rect l="l" t="t" r="r" b="b"/>
            <a:pathLst>
              <a:path w="5507990" h="382905">
                <a:moveTo>
                  <a:pt x="0" y="63754"/>
                </a:moveTo>
                <a:lnTo>
                  <a:pt x="5010" y="38951"/>
                </a:lnTo>
                <a:lnTo>
                  <a:pt x="18675" y="18684"/>
                </a:lnTo>
                <a:lnTo>
                  <a:pt x="38940" y="5014"/>
                </a:lnTo>
                <a:lnTo>
                  <a:pt x="63754" y="0"/>
                </a:lnTo>
                <a:lnTo>
                  <a:pt x="5443982" y="0"/>
                </a:lnTo>
                <a:lnTo>
                  <a:pt x="5468784" y="5014"/>
                </a:lnTo>
                <a:lnTo>
                  <a:pt x="5489051" y="18684"/>
                </a:lnTo>
                <a:lnTo>
                  <a:pt x="5502721" y="38951"/>
                </a:lnTo>
                <a:lnTo>
                  <a:pt x="5507735" y="63754"/>
                </a:lnTo>
                <a:lnTo>
                  <a:pt x="5507735" y="318770"/>
                </a:lnTo>
                <a:lnTo>
                  <a:pt x="5502721" y="343572"/>
                </a:lnTo>
                <a:lnTo>
                  <a:pt x="5489051" y="363839"/>
                </a:lnTo>
                <a:lnTo>
                  <a:pt x="5468784" y="377509"/>
                </a:lnTo>
                <a:lnTo>
                  <a:pt x="5443982" y="382524"/>
                </a:lnTo>
                <a:lnTo>
                  <a:pt x="63754" y="382524"/>
                </a:lnTo>
                <a:lnTo>
                  <a:pt x="38940" y="377509"/>
                </a:lnTo>
                <a:lnTo>
                  <a:pt x="18675" y="363839"/>
                </a:lnTo>
                <a:lnTo>
                  <a:pt x="5010" y="343572"/>
                </a:lnTo>
                <a:lnTo>
                  <a:pt x="0" y="318770"/>
                </a:lnTo>
                <a:lnTo>
                  <a:pt x="0" y="6375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4181" y="3106673"/>
            <a:ext cx="7870190" cy="1925320"/>
          </a:xfrm>
          <a:custGeom>
            <a:avLst/>
            <a:gdLst/>
            <a:ahLst/>
            <a:cxnLst/>
            <a:rect l="l" t="t" r="r" b="b"/>
            <a:pathLst>
              <a:path w="7870190" h="1925320">
                <a:moveTo>
                  <a:pt x="0" y="1924812"/>
                </a:moveTo>
                <a:lnTo>
                  <a:pt x="7869935" y="1924812"/>
                </a:lnTo>
                <a:lnTo>
                  <a:pt x="7869935" y="0"/>
                </a:lnTo>
                <a:lnTo>
                  <a:pt x="0" y="0"/>
                </a:lnTo>
                <a:lnTo>
                  <a:pt x="0" y="1924812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4181" y="3106673"/>
            <a:ext cx="7870190" cy="1925320"/>
          </a:xfrm>
          <a:custGeom>
            <a:avLst/>
            <a:gdLst/>
            <a:ahLst/>
            <a:cxnLst/>
            <a:rect l="l" t="t" r="r" b="b"/>
            <a:pathLst>
              <a:path w="7870190" h="1925320">
                <a:moveTo>
                  <a:pt x="0" y="1924812"/>
                </a:moveTo>
                <a:lnTo>
                  <a:pt x="7869935" y="1924812"/>
                </a:lnTo>
                <a:lnTo>
                  <a:pt x="7869935" y="0"/>
                </a:lnTo>
                <a:lnTo>
                  <a:pt x="0" y="0"/>
                </a:lnTo>
                <a:lnTo>
                  <a:pt x="0" y="1924812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88897" y="2914650"/>
            <a:ext cx="5507990" cy="384175"/>
          </a:xfrm>
          <a:custGeom>
            <a:avLst/>
            <a:gdLst/>
            <a:ahLst/>
            <a:cxnLst/>
            <a:rect l="l" t="t" r="r" b="b"/>
            <a:pathLst>
              <a:path w="5507990" h="384175">
                <a:moveTo>
                  <a:pt x="5443728" y="0"/>
                </a:moveTo>
                <a:lnTo>
                  <a:pt x="64008" y="0"/>
                </a:lnTo>
                <a:lnTo>
                  <a:pt x="39095" y="5036"/>
                </a:lnTo>
                <a:lnTo>
                  <a:pt x="18749" y="18764"/>
                </a:lnTo>
                <a:lnTo>
                  <a:pt x="5030" y="39112"/>
                </a:lnTo>
                <a:lnTo>
                  <a:pt x="0" y="64007"/>
                </a:lnTo>
                <a:lnTo>
                  <a:pt x="0" y="320039"/>
                </a:lnTo>
                <a:lnTo>
                  <a:pt x="5030" y="344935"/>
                </a:lnTo>
                <a:lnTo>
                  <a:pt x="18749" y="365283"/>
                </a:lnTo>
                <a:lnTo>
                  <a:pt x="39095" y="379011"/>
                </a:lnTo>
                <a:lnTo>
                  <a:pt x="64008" y="384048"/>
                </a:lnTo>
                <a:lnTo>
                  <a:pt x="5443728" y="384048"/>
                </a:lnTo>
                <a:lnTo>
                  <a:pt x="5468623" y="379011"/>
                </a:lnTo>
                <a:lnTo>
                  <a:pt x="5488971" y="365283"/>
                </a:lnTo>
                <a:lnTo>
                  <a:pt x="5502699" y="344935"/>
                </a:lnTo>
                <a:lnTo>
                  <a:pt x="5507735" y="320039"/>
                </a:lnTo>
                <a:lnTo>
                  <a:pt x="5507735" y="64007"/>
                </a:lnTo>
                <a:lnTo>
                  <a:pt x="5502699" y="39112"/>
                </a:lnTo>
                <a:lnTo>
                  <a:pt x="5488971" y="18764"/>
                </a:lnTo>
                <a:lnTo>
                  <a:pt x="5468623" y="5036"/>
                </a:lnTo>
                <a:lnTo>
                  <a:pt x="544372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88897" y="2914650"/>
            <a:ext cx="5507990" cy="384175"/>
          </a:xfrm>
          <a:custGeom>
            <a:avLst/>
            <a:gdLst/>
            <a:ahLst/>
            <a:cxnLst/>
            <a:rect l="l" t="t" r="r" b="b"/>
            <a:pathLst>
              <a:path w="5507990" h="384175">
                <a:moveTo>
                  <a:pt x="0" y="64007"/>
                </a:moveTo>
                <a:lnTo>
                  <a:pt x="5030" y="39112"/>
                </a:lnTo>
                <a:lnTo>
                  <a:pt x="18749" y="18764"/>
                </a:lnTo>
                <a:lnTo>
                  <a:pt x="39095" y="5036"/>
                </a:lnTo>
                <a:lnTo>
                  <a:pt x="64008" y="0"/>
                </a:lnTo>
                <a:lnTo>
                  <a:pt x="5443728" y="0"/>
                </a:lnTo>
                <a:lnTo>
                  <a:pt x="5468623" y="5036"/>
                </a:lnTo>
                <a:lnTo>
                  <a:pt x="5488971" y="18764"/>
                </a:lnTo>
                <a:lnTo>
                  <a:pt x="5502699" y="39112"/>
                </a:lnTo>
                <a:lnTo>
                  <a:pt x="5507735" y="64007"/>
                </a:lnTo>
                <a:lnTo>
                  <a:pt x="5507735" y="320039"/>
                </a:lnTo>
                <a:lnTo>
                  <a:pt x="5502699" y="344935"/>
                </a:lnTo>
                <a:lnTo>
                  <a:pt x="5488971" y="365283"/>
                </a:lnTo>
                <a:lnTo>
                  <a:pt x="5468623" y="379011"/>
                </a:lnTo>
                <a:lnTo>
                  <a:pt x="5443728" y="384048"/>
                </a:lnTo>
                <a:lnTo>
                  <a:pt x="64008" y="384048"/>
                </a:lnTo>
                <a:lnTo>
                  <a:pt x="39095" y="379011"/>
                </a:lnTo>
                <a:lnTo>
                  <a:pt x="18749" y="365283"/>
                </a:lnTo>
                <a:lnTo>
                  <a:pt x="5030" y="344935"/>
                </a:lnTo>
                <a:lnTo>
                  <a:pt x="0" y="320039"/>
                </a:lnTo>
                <a:lnTo>
                  <a:pt x="0" y="64007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92478" y="1168400"/>
            <a:ext cx="6780530" cy="3700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微软雅黑"/>
                <a:cs typeface="微软雅黑"/>
              </a:rPr>
              <a:t>现场复核</a:t>
            </a:r>
            <a:endParaRPr sz="1800">
              <a:latin typeface="微软雅黑"/>
              <a:cs typeface="微软雅黑"/>
            </a:endParaRPr>
          </a:p>
          <a:p>
            <a:pPr marL="127000" marR="239395" indent="-114300">
              <a:lnSpc>
                <a:spcPct val="128600"/>
              </a:lnSpc>
              <a:spcBef>
                <a:spcPts val="835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微软雅黑"/>
                <a:cs typeface="微软雅黑"/>
              </a:rPr>
              <a:t>施工时，项目需组织监</a:t>
            </a:r>
            <a:r>
              <a:rPr sz="1400" spc="-15" dirty="0">
                <a:latin typeface="微软雅黑"/>
                <a:cs typeface="微软雅黑"/>
              </a:rPr>
              <a:t>理</a:t>
            </a:r>
            <a:r>
              <a:rPr sz="1400" dirty="0">
                <a:latin typeface="微软雅黑"/>
                <a:cs typeface="微软雅黑"/>
              </a:rPr>
              <a:t>单位</a:t>
            </a:r>
            <a:r>
              <a:rPr sz="1400" spc="-15" dirty="0">
                <a:latin typeface="微软雅黑"/>
                <a:cs typeface="微软雅黑"/>
              </a:rPr>
              <a:t>、</a:t>
            </a:r>
            <a:r>
              <a:rPr sz="1400" dirty="0">
                <a:latin typeface="微软雅黑"/>
                <a:cs typeface="微软雅黑"/>
              </a:rPr>
              <a:t>施工</a:t>
            </a:r>
            <a:r>
              <a:rPr sz="1400" spc="-15" dirty="0">
                <a:latin typeface="微软雅黑"/>
                <a:cs typeface="微软雅黑"/>
              </a:rPr>
              <a:t>单</a:t>
            </a:r>
            <a:r>
              <a:rPr sz="1400" dirty="0">
                <a:latin typeface="微软雅黑"/>
                <a:cs typeface="微软雅黑"/>
              </a:rPr>
              <a:t>位按</a:t>
            </a:r>
            <a:r>
              <a:rPr sz="1400" spc="-15" dirty="0">
                <a:latin typeface="微软雅黑"/>
                <a:cs typeface="微软雅黑"/>
              </a:rPr>
              <a:t>照</a:t>
            </a:r>
            <a:r>
              <a:rPr sz="1400" dirty="0">
                <a:latin typeface="微软雅黑"/>
                <a:cs typeface="微软雅黑"/>
              </a:rPr>
              <a:t>专项</a:t>
            </a:r>
            <a:r>
              <a:rPr sz="1400" spc="-15" dirty="0">
                <a:latin typeface="微软雅黑"/>
                <a:cs typeface="微软雅黑"/>
              </a:rPr>
              <a:t>方</a:t>
            </a:r>
            <a:r>
              <a:rPr sz="1400" dirty="0">
                <a:latin typeface="微软雅黑"/>
                <a:cs typeface="微软雅黑"/>
              </a:rPr>
              <a:t>案进</a:t>
            </a:r>
            <a:r>
              <a:rPr sz="1400" spc="-5" dirty="0">
                <a:latin typeface="微软雅黑"/>
                <a:cs typeface="微软雅黑"/>
              </a:rPr>
              <a:t>行</a:t>
            </a:r>
            <a:r>
              <a:rPr sz="1400" dirty="0">
                <a:solidFill>
                  <a:srgbClr val="C00000"/>
                </a:solidFill>
                <a:latin typeface="微软雅黑"/>
                <a:cs typeface="微软雅黑"/>
              </a:rPr>
              <a:t>复核</a:t>
            </a:r>
            <a:r>
              <a:rPr sz="1400" spc="-15" dirty="0">
                <a:latin typeface="微软雅黑"/>
                <a:cs typeface="微软雅黑"/>
              </a:rPr>
              <a:t>，</a:t>
            </a:r>
            <a:r>
              <a:rPr sz="1400" dirty="0">
                <a:latin typeface="微软雅黑"/>
                <a:cs typeface="微软雅黑"/>
              </a:rPr>
              <a:t>审查</a:t>
            </a:r>
            <a:r>
              <a:rPr sz="1400" spc="-15" dirty="0">
                <a:latin typeface="微软雅黑"/>
                <a:cs typeface="微软雅黑"/>
              </a:rPr>
              <a:t>实</a:t>
            </a:r>
            <a:r>
              <a:rPr sz="1400" dirty="0">
                <a:latin typeface="微软雅黑"/>
                <a:cs typeface="微软雅黑"/>
              </a:rPr>
              <a:t>验室</a:t>
            </a:r>
            <a:r>
              <a:rPr sz="1400" spc="-15" dirty="0">
                <a:latin typeface="微软雅黑"/>
                <a:cs typeface="微软雅黑"/>
              </a:rPr>
              <a:t>出</a:t>
            </a:r>
            <a:r>
              <a:rPr sz="1400" dirty="0">
                <a:latin typeface="微软雅黑"/>
                <a:cs typeface="微软雅黑"/>
              </a:rPr>
              <a:t>具 混凝土复试报告；</a:t>
            </a:r>
            <a:endParaRPr sz="1400">
              <a:latin typeface="微软雅黑"/>
              <a:cs typeface="微软雅黑"/>
            </a:endParaRPr>
          </a:p>
          <a:p>
            <a:pPr marL="127000" marR="240665" indent="-114300">
              <a:lnSpc>
                <a:spcPct val="128800"/>
              </a:lnSpc>
              <a:spcBef>
                <a:spcPts val="359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微软雅黑"/>
                <a:cs typeface="微软雅黑"/>
              </a:rPr>
              <a:t>回填时进行现场旁站，</a:t>
            </a:r>
            <a:r>
              <a:rPr sz="1400" spc="-15" dirty="0">
                <a:latin typeface="微软雅黑"/>
                <a:cs typeface="微软雅黑"/>
              </a:rPr>
              <a:t>安</a:t>
            </a:r>
            <a:r>
              <a:rPr sz="1400" dirty="0">
                <a:latin typeface="微软雅黑"/>
                <a:cs typeface="微软雅黑"/>
              </a:rPr>
              <a:t>全措</a:t>
            </a:r>
            <a:r>
              <a:rPr sz="1400" spc="-15" dirty="0">
                <a:latin typeface="微软雅黑"/>
                <a:cs typeface="微软雅黑"/>
              </a:rPr>
              <a:t>施</a:t>
            </a:r>
            <a:r>
              <a:rPr sz="1400" dirty="0">
                <a:latin typeface="微软雅黑"/>
                <a:cs typeface="微软雅黑"/>
              </a:rPr>
              <a:t>是否</a:t>
            </a:r>
            <a:r>
              <a:rPr sz="1400" spc="-15" dirty="0">
                <a:latin typeface="微软雅黑"/>
                <a:cs typeface="微软雅黑"/>
              </a:rPr>
              <a:t>到</a:t>
            </a:r>
            <a:r>
              <a:rPr sz="1400" dirty="0">
                <a:latin typeface="微软雅黑"/>
                <a:cs typeface="微软雅黑"/>
              </a:rPr>
              <a:t>位（</a:t>
            </a:r>
            <a:r>
              <a:rPr sz="1400" spc="-15" dirty="0">
                <a:latin typeface="微软雅黑"/>
                <a:cs typeface="微软雅黑"/>
              </a:rPr>
              <a:t>限</a:t>
            </a:r>
            <a:r>
              <a:rPr sz="1400" dirty="0">
                <a:latin typeface="微软雅黑"/>
                <a:cs typeface="微软雅黑"/>
              </a:rPr>
              <a:t>重牌</a:t>
            </a:r>
            <a:r>
              <a:rPr sz="1400" spc="-15" dirty="0">
                <a:latin typeface="微软雅黑"/>
                <a:cs typeface="微软雅黑"/>
              </a:rPr>
              <a:t>、</a:t>
            </a:r>
            <a:r>
              <a:rPr sz="1400" dirty="0">
                <a:latin typeface="微软雅黑"/>
                <a:cs typeface="微软雅黑"/>
              </a:rPr>
              <a:t>行车</a:t>
            </a:r>
            <a:r>
              <a:rPr sz="1400" spc="-15" dirty="0">
                <a:latin typeface="微软雅黑"/>
                <a:cs typeface="微软雅黑"/>
              </a:rPr>
              <a:t>路</a:t>
            </a:r>
            <a:r>
              <a:rPr sz="1400" dirty="0">
                <a:latin typeface="微软雅黑"/>
                <a:cs typeface="微软雅黑"/>
              </a:rPr>
              <a:t>线标</a:t>
            </a:r>
            <a:r>
              <a:rPr sz="1400" spc="-15" dirty="0">
                <a:latin typeface="微软雅黑"/>
                <a:cs typeface="微软雅黑"/>
              </a:rPr>
              <a:t>识</a:t>
            </a:r>
            <a:r>
              <a:rPr sz="1400" dirty="0">
                <a:latin typeface="微软雅黑"/>
                <a:cs typeface="微软雅黑"/>
              </a:rPr>
              <a:t>、地</a:t>
            </a:r>
            <a:r>
              <a:rPr sz="1400" spc="-15" dirty="0">
                <a:latin typeface="微软雅黑"/>
                <a:cs typeface="微软雅黑"/>
              </a:rPr>
              <a:t>泵</a:t>
            </a:r>
            <a:r>
              <a:rPr sz="1400" dirty="0">
                <a:latin typeface="微软雅黑"/>
                <a:cs typeface="微软雅黑"/>
              </a:rPr>
              <a:t>、监</a:t>
            </a:r>
            <a:r>
              <a:rPr sz="1400" spc="-15" dirty="0">
                <a:latin typeface="微软雅黑"/>
                <a:cs typeface="微软雅黑"/>
              </a:rPr>
              <a:t>控</a:t>
            </a:r>
            <a:r>
              <a:rPr sz="1400" dirty="0">
                <a:latin typeface="微软雅黑"/>
                <a:cs typeface="微软雅黑"/>
              </a:rPr>
              <a:t>人 员、教育、安全交底、</a:t>
            </a:r>
            <a:r>
              <a:rPr sz="1400" spc="-15" dirty="0">
                <a:latin typeface="微软雅黑"/>
                <a:cs typeface="微软雅黑"/>
              </a:rPr>
              <a:t>车</a:t>
            </a:r>
            <a:r>
              <a:rPr sz="1400" dirty="0">
                <a:latin typeface="微软雅黑"/>
                <a:cs typeface="微软雅黑"/>
              </a:rPr>
              <a:t>库底</a:t>
            </a:r>
            <a:r>
              <a:rPr sz="1400" spc="-15" dirty="0">
                <a:latin typeface="微软雅黑"/>
                <a:cs typeface="微软雅黑"/>
              </a:rPr>
              <a:t>部</a:t>
            </a:r>
            <a:r>
              <a:rPr sz="1400" dirty="0">
                <a:latin typeface="微软雅黑"/>
                <a:cs typeface="微软雅黑"/>
              </a:rPr>
              <a:t>封闭</a:t>
            </a:r>
            <a:r>
              <a:rPr sz="1400" spc="-15" dirty="0">
                <a:latin typeface="微软雅黑"/>
                <a:cs typeface="微软雅黑"/>
              </a:rPr>
              <a:t>上</a:t>
            </a:r>
            <a:r>
              <a:rPr sz="1400" dirty="0">
                <a:latin typeface="微软雅黑"/>
                <a:cs typeface="微软雅黑"/>
              </a:rPr>
              <a:t>锁、</a:t>
            </a:r>
            <a:r>
              <a:rPr sz="1400" spc="-15" dirty="0">
                <a:latin typeface="微软雅黑"/>
                <a:cs typeface="微软雅黑"/>
              </a:rPr>
              <a:t>应</a:t>
            </a:r>
            <a:r>
              <a:rPr sz="1400" dirty="0">
                <a:latin typeface="微软雅黑"/>
                <a:cs typeface="微软雅黑"/>
              </a:rPr>
              <a:t>急预</a:t>
            </a:r>
            <a:r>
              <a:rPr sz="1400" spc="-15" dirty="0">
                <a:latin typeface="微软雅黑"/>
                <a:cs typeface="微软雅黑"/>
              </a:rPr>
              <a:t>案</a:t>
            </a:r>
            <a:r>
              <a:rPr sz="1400" dirty="0">
                <a:latin typeface="微软雅黑"/>
                <a:cs typeface="微软雅黑"/>
              </a:rPr>
              <a:t>等）。</a:t>
            </a:r>
            <a:endParaRPr sz="14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΢"/>
              <a:buChar char="•"/>
            </a:pPr>
            <a:endParaRPr sz="17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微软雅黑"/>
                <a:cs typeface="微软雅黑"/>
              </a:rPr>
              <a:t>过程验收与监测</a:t>
            </a:r>
            <a:endParaRPr sz="1800">
              <a:latin typeface="微软雅黑"/>
              <a:cs typeface="微软雅黑"/>
            </a:endParaRPr>
          </a:p>
          <a:p>
            <a:pPr marL="12700" marR="277495">
              <a:lnSpc>
                <a:spcPct val="143000"/>
              </a:lnSpc>
              <a:spcBef>
                <a:spcPts val="775"/>
              </a:spcBef>
              <a:buChar char="•"/>
              <a:tabLst>
                <a:tab pos="92075" algn="l"/>
              </a:tabLst>
            </a:pPr>
            <a:r>
              <a:rPr sz="1400" dirty="0">
                <a:latin typeface="微软雅黑"/>
                <a:cs typeface="微软雅黑"/>
              </a:rPr>
              <a:t>项目部组织监理单位、</a:t>
            </a:r>
            <a:r>
              <a:rPr sz="1400" spc="-15" dirty="0">
                <a:latin typeface="微软雅黑"/>
                <a:cs typeface="微软雅黑"/>
              </a:rPr>
              <a:t>施</a:t>
            </a:r>
            <a:r>
              <a:rPr sz="1400" dirty="0">
                <a:latin typeface="微软雅黑"/>
                <a:cs typeface="微软雅黑"/>
              </a:rPr>
              <a:t>工单</a:t>
            </a:r>
            <a:r>
              <a:rPr sz="1400" spc="-15" dirty="0">
                <a:latin typeface="微软雅黑"/>
                <a:cs typeface="微软雅黑"/>
              </a:rPr>
              <a:t>位</a:t>
            </a:r>
            <a:r>
              <a:rPr sz="1400" dirty="0">
                <a:latin typeface="微软雅黑"/>
                <a:cs typeface="微软雅黑"/>
              </a:rPr>
              <a:t>对加</a:t>
            </a:r>
            <a:r>
              <a:rPr sz="1400" spc="-15" dirty="0">
                <a:latin typeface="微软雅黑"/>
                <a:cs typeface="微软雅黑"/>
              </a:rPr>
              <a:t>固</a:t>
            </a:r>
            <a:r>
              <a:rPr sz="1400" dirty="0">
                <a:latin typeface="微软雅黑"/>
                <a:cs typeface="微软雅黑"/>
              </a:rPr>
              <a:t>措施</a:t>
            </a:r>
            <a:r>
              <a:rPr sz="1400" spc="-15" dirty="0">
                <a:latin typeface="微软雅黑"/>
                <a:cs typeface="微软雅黑"/>
              </a:rPr>
              <a:t>按</a:t>
            </a:r>
            <a:r>
              <a:rPr sz="1400" dirty="0">
                <a:latin typeface="微软雅黑"/>
                <a:cs typeface="微软雅黑"/>
              </a:rPr>
              <a:t>照方</a:t>
            </a:r>
            <a:r>
              <a:rPr sz="1400" spc="-15" dirty="0">
                <a:latin typeface="微软雅黑"/>
                <a:cs typeface="微软雅黑"/>
              </a:rPr>
              <a:t>案</a:t>
            </a:r>
            <a:r>
              <a:rPr sz="1400" dirty="0">
                <a:latin typeface="微软雅黑"/>
                <a:cs typeface="微软雅黑"/>
              </a:rPr>
              <a:t>进行</a:t>
            </a:r>
            <a:r>
              <a:rPr sz="1400" spc="-15" dirty="0">
                <a:latin typeface="微软雅黑"/>
                <a:cs typeface="微软雅黑"/>
              </a:rPr>
              <a:t>验</a:t>
            </a:r>
            <a:r>
              <a:rPr sz="1400" dirty="0">
                <a:latin typeface="微软雅黑"/>
                <a:cs typeface="微软雅黑"/>
              </a:rPr>
              <a:t>收，</a:t>
            </a:r>
            <a:r>
              <a:rPr sz="1400" spc="-15" dirty="0">
                <a:latin typeface="微软雅黑"/>
                <a:cs typeface="微软雅黑"/>
              </a:rPr>
              <a:t>验</a:t>
            </a:r>
            <a:r>
              <a:rPr sz="1400" dirty="0">
                <a:latin typeface="微软雅黑"/>
                <a:cs typeface="微软雅黑"/>
              </a:rPr>
              <a:t>收合</a:t>
            </a:r>
            <a:r>
              <a:rPr sz="1400" spc="-15" dirty="0">
                <a:latin typeface="微软雅黑"/>
                <a:cs typeface="微软雅黑"/>
              </a:rPr>
              <a:t>格</a:t>
            </a:r>
            <a:r>
              <a:rPr sz="1400" dirty="0">
                <a:latin typeface="微软雅黑"/>
                <a:cs typeface="微软雅黑"/>
              </a:rPr>
              <a:t>方可</a:t>
            </a:r>
            <a:r>
              <a:rPr sz="1400" spc="-15" dirty="0">
                <a:latin typeface="微软雅黑"/>
                <a:cs typeface="微软雅黑"/>
              </a:rPr>
              <a:t>下</a:t>
            </a:r>
            <a:r>
              <a:rPr sz="1400" dirty="0">
                <a:latin typeface="微软雅黑"/>
                <a:cs typeface="微软雅黑"/>
              </a:rPr>
              <a:t>道 工序，验收不合格重新</a:t>
            </a:r>
            <a:r>
              <a:rPr sz="1400" spc="-15" dirty="0">
                <a:latin typeface="微软雅黑"/>
                <a:cs typeface="微软雅黑"/>
              </a:rPr>
              <a:t>加</a:t>
            </a:r>
            <a:r>
              <a:rPr sz="1400" dirty="0">
                <a:latin typeface="微软雅黑"/>
                <a:cs typeface="微软雅黑"/>
              </a:rPr>
              <a:t>固并</a:t>
            </a:r>
            <a:r>
              <a:rPr sz="1400" spc="-15" dirty="0">
                <a:latin typeface="微软雅黑"/>
                <a:cs typeface="微软雅黑"/>
              </a:rPr>
              <a:t>再</a:t>
            </a:r>
            <a:r>
              <a:rPr sz="1400" dirty="0">
                <a:latin typeface="微软雅黑"/>
                <a:cs typeface="微软雅黑"/>
              </a:rPr>
              <a:t>次组</a:t>
            </a:r>
            <a:r>
              <a:rPr sz="1400" spc="-15" dirty="0">
                <a:latin typeface="微软雅黑"/>
                <a:cs typeface="微软雅黑"/>
              </a:rPr>
              <a:t>织</a:t>
            </a:r>
            <a:r>
              <a:rPr sz="1400" dirty="0">
                <a:latin typeface="微软雅黑"/>
                <a:cs typeface="微软雅黑"/>
              </a:rPr>
              <a:t>验收。</a:t>
            </a:r>
            <a:endParaRPr sz="1400">
              <a:latin typeface="微软雅黑"/>
              <a:cs typeface="微软雅黑"/>
            </a:endParaRPr>
          </a:p>
          <a:p>
            <a:pPr marL="91440" indent="-78740">
              <a:lnSpc>
                <a:spcPct val="100000"/>
              </a:lnSpc>
              <a:spcBef>
                <a:spcPts val="720"/>
              </a:spcBef>
              <a:buChar char="•"/>
              <a:tabLst>
                <a:tab pos="92075" algn="l"/>
              </a:tabLst>
            </a:pPr>
            <a:r>
              <a:rPr sz="1400" dirty="0">
                <a:latin typeface="微软雅黑"/>
                <a:cs typeface="微软雅黑"/>
              </a:rPr>
              <a:t>拆模前需进行现场回弹</a:t>
            </a:r>
            <a:r>
              <a:rPr sz="1400" spc="-15" dirty="0">
                <a:latin typeface="微软雅黑"/>
                <a:cs typeface="微软雅黑"/>
              </a:rPr>
              <a:t>，</a:t>
            </a:r>
            <a:r>
              <a:rPr sz="1400" dirty="0">
                <a:latin typeface="微软雅黑"/>
                <a:cs typeface="微软雅黑"/>
              </a:rPr>
              <a:t>同条</a:t>
            </a:r>
            <a:r>
              <a:rPr sz="1400" spc="-15" dirty="0">
                <a:latin typeface="微软雅黑"/>
                <a:cs typeface="微软雅黑"/>
              </a:rPr>
              <a:t>件</a:t>
            </a:r>
            <a:r>
              <a:rPr sz="1400" dirty="0">
                <a:latin typeface="微软雅黑"/>
                <a:cs typeface="微软雅黑"/>
              </a:rPr>
              <a:t>试块</a:t>
            </a:r>
            <a:r>
              <a:rPr sz="1400" spc="-15" dirty="0">
                <a:latin typeface="微软雅黑"/>
                <a:cs typeface="微软雅黑"/>
              </a:rPr>
              <a:t>报</a:t>
            </a:r>
            <a:r>
              <a:rPr sz="1400" dirty="0">
                <a:latin typeface="微软雅黑"/>
                <a:cs typeface="微软雅黑"/>
              </a:rPr>
              <a:t>告和</a:t>
            </a:r>
            <a:r>
              <a:rPr sz="1400" spc="-15" dirty="0">
                <a:latin typeface="微软雅黑"/>
                <a:cs typeface="微软雅黑"/>
              </a:rPr>
              <a:t>现</a:t>
            </a:r>
            <a:r>
              <a:rPr sz="1400" dirty="0">
                <a:latin typeface="微软雅黑"/>
                <a:cs typeface="微软雅黑"/>
              </a:rPr>
              <a:t>场回</a:t>
            </a:r>
            <a:r>
              <a:rPr sz="1400" spc="-15" dirty="0">
                <a:latin typeface="微软雅黑"/>
                <a:cs typeface="微软雅黑"/>
              </a:rPr>
              <a:t>弹</a:t>
            </a:r>
            <a:r>
              <a:rPr sz="1400" dirty="0">
                <a:latin typeface="微软雅黑"/>
                <a:cs typeface="微软雅黑"/>
              </a:rPr>
              <a:t>数据</a:t>
            </a:r>
            <a:r>
              <a:rPr sz="1400" spc="-15" dirty="0">
                <a:latin typeface="微软雅黑"/>
                <a:cs typeface="微软雅黑"/>
              </a:rPr>
              <a:t>符</a:t>
            </a:r>
            <a:r>
              <a:rPr sz="1400" dirty="0">
                <a:latin typeface="微软雅黑"/>
                <a:cs typeface="微软雅黑"/>
              </a:rPr>
              <a:t>合要</a:t>
            </a:r>
            <a:r>
              <a:rPr sz="1400" spc="-15" dirty="0">
                <a:latin typeface="微软雅黑"/>
                <a:cs typeface="微软雅黑"/>
              </a:rPr>
              <a:t>求</a:t>
            </a:r>
            <a:r>
              <a:rPr sz="1400" dirty="0">
                <a:latin typeface="微软雅黑"/>
                <a:cs typeface="微软雅黑"/>
              </a:rPr>
              <a:t>方可</a:t>
            </a:r>
            <a:r>
              <a:rPr sz="1400" spc="-15" dirty="0">
                <a:latin typeface="微软雅黑"/>
                <a:cs typeface="微软雅黑"/>
              </a:rPr>
              <a:t>拆</a:t>
            </a:r>
            <a:r>
              <a:rPr sz="1400" dirty="0">
                <a:latin typeface="微软雅黑"/>
                <a:cs typeface="微软雅黑"/>
              </a:rPr>
              <a:t>模，</a:t>
            </a:r>
            <a:r>
              <a:rPr sz="1400" spc="-15" dirty="0">
                <a:latin typeface="微软雅黑"/>
                <a:cs typeface="微软雅黑"/>
              </a:rPr>
              <a:t>严</a:t>
            </a:r>
            <a:r>
              <a:rPr sz="1400" dirty="0">
                <a:latin typeface="微软雅黑"/>
                <a:cs typeface="微软雅黑"/>
              </a:rPr>
              <a:t>禁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400" dirty="0">
                <a:latin typeface="微软雅黑"/>
                <a:cs typeface="微软雅黑"/>
              </a:rPr>
              <a:t>提前拆</a:t>
            </a:r>
            <a:r>
              <a:rPr sz="1400" spc="-15" dirty="0">
                <a:latin typeface="微软雅黑"/>
                <a:cs typeface="微软雅黑"/>
              </a:rPr>
              <a:t>模</a:t>
            </a:r>
            <a:r>
              <a:rPr sz="1400" dirty="0">
                <a:latin typeface="微软雅黑"/>
                <a:cs typeface="微软雅黑"/>
              </a:rPr>
              <a:t>。施</a:t>
            </a:r>
            <a:r>
              <a:rPr sz="1400" spc="-15" dirty="0">
                <a:latin typeface="微软雅黑"/>
                <a:cs typeface="微软雅黑"/>
              </a:rPr>
              <a:t>工单</a:t>
            </a:r>
            <a:r>
              <a:rPr sz="1400" dirty="0">
                <a:latin typeface="微软雅黑"/>
                <a:cs typeface="微软雅黑"/>
              </a:rPr>
              <a:t>位须在</a:t>
            </a:r>
            <a:r>
              <a:rPr sz="1400" spc="-15" dirty="0">
                <a:latin typeface="微软雅黑"/>
                <a:cs typeface="微软雅黑"/>
              </a:rPr>
              <a:t>强</a:t>
            </a:r>
            <a:r>
              <a:rPr sz="1400" dirty="0">
                <a:latin typeface="微软雅黑"/>
                <a:cs typeface="微软雅黑"/>
              </a:rPr>
              <a:t>度满</a:t>
            </a:r>
            <a:r>
              <a:rPr sz="1400" spc="-15" dirty="0">
                <a:latin typeface="微软雅黑"/>
                <a:cs typeface="微软雅黑"/>
              </a:rPr>
              <a:t>足要</a:t>
            </a:r>
            <a:r>
              <a:rPr sz="1400" dirty="0">
                <a:latin typeface="微软雅黑"/>
                <a:cs typeface="微软雅黑"/>
              </a:rPr>
              <a:t>求后向</a:t>
            </a:r>
            <a:r>
              <a:rPr sz="1400" spc="-15" dirty="0">
                <a:latin typeface="微软雅黑"/>
                <a:cs typeface="微软雅黑"/>
              </a:rPr>
              <a:t>项</a:t>
            </a:r>
            <a:r>
              <a:rPr sz="1400" dirty="0">
                <a:latin typeface="微软雅黑"/>
                <a:cs typeface="微软雅黑"/>
              </a:rPr>
              <a:t>目部</a:t>
            </a:r>
            <a:r>
              <a:rPr sz="1400" spc="-15" dirty="0">
                <a:latin typeface="微软雅黑"/>
                <a:cs typeface="微软雅黑"/>
              </a:rPr>
              <a:t>和监</a:t>
            </a:r>
            <a:r>
              <a:rPr sz="1400" dirty="0">
                <a:latin typeface="微软雅黑"/>
                <a:cs typeface="微软雅黑"/>
              </a:rPr>
              <a:t>理单位</a:t>
            </a:r>
            <a:r>
              <a:rPr sz="1400" spc="-15" dirty="0">
                <a:latin typeface="微软雅黑"/>
                <a:cs typeface="微软雅黑"/>
              </a:rPr>
              <a:t>申</a:t>
            </a:r>
            <a:r>
              <a:rPr sz="1400" dirty="0">
                <a:latin typeface="微软雅黑"/>
                <a:cs typeface="微软雅黑"/>
              </a:rPr>
              <a:t>请拆</a:t>
            </a:r>
            <a:r>
              <a:rPr sz="1400" spc="-15" dirty="0">
                <a:latin typeface="微软雅黑"/>
                <a:cs typeface="微软雅黑"/>
              </a:rPr>
              <a:t>模，</a:t>
            </a:r>
            <a:r>
              <a:rPr sz="1400" dirty="0">
                <a:latin typeface="微软雅黑"/>
                <a:cs typeface="微软雅黑"/>
              </a:rPr>
              <a:t>须三方</a:t>
            </a:r>
            <a:r>
              <a:rPr sz="1400" spc="-15" dirty="0">
                <a:latin typeface="微软雅黑"/>
                <a:cs typeface="微软雅黑"/>
              </a:rPr>
              <a:t>签</a:t>
            </a:r>
            <a:r>
              <a:rPr sz="1400" dirty="0">
                <a:latin typeface="微软雅黑"/>
                <a:cs typeface="微软雅黑"/>
              </a:rPr>
              <a:t>字。</a:t>
            </a:r>
            <a:endParaRPr sz="1400">
              <a:latin typeface="微软雅黑"/>
              <a:cs typeface="微软雅黑"/>
            </a:endParaRPr>
          </a:p>
          <a:p>
            <a:pPr marL="91440" indent="-78740">
              <a:lnSpc>
                <a:spcPct val="100000"/>
              </a:lnSpc>
              <a:spcBef>
                <a:spcPts val="720"/>
              </a:spcBef>
              <a:buChar char="•"/>
              <a:tabLst>
                <a:tab pos="92075" algn="l"/>
              </a:tabLst>
            </a:pPr>
            <a:r>
              <a:rPr sz="1400" dirty="0">
                <a:latin typeface="微软雅黑"/>
                <a:cs typeface="微软雅黑"/>
              </a:rPr>
              <a:t>对顶板堆载进行过程标</a:t>
            </a:r>
            <a:r>
              <a:rPr sz="1400" spc="-15" dirty="0">
                <a:latin typeface="微软雅黑"/>
                <a:cs typeface="微软雅黑"/>
              </a:rPr>
              <a:t>高</a:t>
            </a:r>
            <a:r>
              <a:rPr sz="1400" dirty="0">
                <a:latin typeface="微软雅黑"/>
                <a:cs typeface="微软雅黑"/>
              </a:rPr>
              <a:t>监测</a:t>
            </a:r>
            <a:r>
              <a:rPr sz="1400" spc="-15" dirty="0">
                <a:latin typeface="微软雅黑"/>
                <a:cs typeface="微软雅黑"/>
              </a:rPr>
              <a:t>，</a:t>
            </a:r>
            <a:r>
              <a:rPr sz="1400" dirty="0">
                <a:latin typeface="微软雅黑"/>
                <a:cs typeface="微软雅黑"/>
              </a:rPr>
              <a:t>达到</a:t>
            </a:r>
            <a:r>
              <a:rPr sz="1400" spc="-15" dirty="0">
                <a:latin typeface="微软雅黑"/>
                <a:cs typeface="微软雅黑"/>
              </a:rPr>
              <a:t>预</a:t>
            </a:r>
            <a:r>
              <a:rPr sz="1400" dirty="0">
                <a:latin typeface="微软雅黑"/>
                <a:cs typeface="微软雅黑"/>
              </a:rPr>
              <a:t>警值</a:t>
            </a:r>
            <a:r>
              <a:rPr sz="1400" spc="-15" dirty="0">
                <a:latin typeface="微软雅黑"/>
                <a:cs typeface="微软雅黑"/>
              </a:rPr>
              <a:t>应</a:t>
            </a:r>
            <a:r>
              <a:rPr sz="1400" dirty="0">
                <a:latin typeface="微软雅黑"/>
                <a:cs typeface="微软雅黑"/>
              </a:rPr>
              <a:t>立即</a:t>
            </a:r>
            <a:r>
              <a:rPr sz="1400" spc="-15" dirty="0">
                <a:latin typeface="微软雅黑"/>
                <a:cs typeface="微软雅黑"/>
              </a:rPr>
              <a:t>采</a:t>
            </a:r>
            <a:r>
              <a:rPr sz="1400" dirty="0">
                <a:latin typeface="微软雅黑"/>
                <a:cs typeface="微软雅黑"/>
              </a:rPr>
              <a:t>取措</a:t>
            </a:r>
            <a:r>
              <a:rPr sz="1400" spc="-15" dirty="0">
                <a:latin typeface="微软雅黑"/>
                <a:cs typeface="微软雅黑"/>
              </a:rPr>
              <a:t>施</a:t>
            </a:r>
            <a:r>
              <a:rPr sz="1400" spc="5" dirty="0">
                <a:latin typeface="微软雅黑"/>
                <a:cs typeface="微软雅黑"/>
              </a:rPr>
              <a:t>。</a:t>
            </a:r>
            <a:endParaRPr sz="14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76" y="32003"/>
            <a:ext cx="822197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868" y="32003"/>
            <a:ext cx="2597658" cy="78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1056" y="121157"/>
            <a:ext cx="25133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高边坡、高挡墙</a:t>
            </a:r>
          </a:p>
        </p:txBody>
      </p:sp>
      <p:sp>
        <p:nvSpPr>
          <p:cNvPr id="5" name="object 5"/>
          <p:cNvSpPr/>
          <p:nvPr/>
        </p:nvSpPr>
        <p:spPr>
          <a:xfrm>
            <a:off x="540258" y="1154430"/>
            <a:ext cx="8065134" cy="982980"/>
          </a:xfrm>
          <a:custGeom>
            <a:avLst/>
            <a:gdLst/>
            <a:ahLst/>
            <a:cxnLst/>
            <a:rect l="l" t="t" r="r" b="b"/>
            <a:pathLst>
              <a:path w="8065134" h="982980">
                <a:moveTo>
                  <a:pt x="0" y="982980"/>
                </a:moveTo>
                <a:lnTo>
                  <a:pt x="8065008" y="982980"/>
                </a:lnTo>
                <a:lnTo>
                  <a:pt x="8065008" y="0"/>
                </a:lnTo>
                <a:lnTo>
                  <a:pt x="0" y="0"/>
                </a:lnTo>
                <a:lnTo>
                  <a:pt x="0" y="98298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258" y="1154430"/>
            <a:ext cx="8065134" cy="982980"/>
          </a:xfrm>
          <a:custGeom>
            <a:avLst/>
            <a:gdLst/>
            <a:ahLst/>
            <a:cxnLst/>
            <a:rect l="l" t="t" r="r" b="b"/>
            <a:pathLst>
              <a:path w="8065134" h="982980">
                <a:moveTo>
                  <a:pt x="0" y="982980"/>
                </a:moveTo>
                <a:lnTo>
                  <a:pt x="8065008" y="982980"/>
                </a:lnTo>
                <a:lnTo>
                  <a:pt x="8065008" y="0"/>
                </a:lnTo>
                <a:lnTo>
                  <a:pt x="0" y="0"/>
                </a:lnTo>
                <a:lnTo>
                  <a:pt x="0" y="982980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4117" y="962405"/>
            <a:ext cx="5645150" cy="384175"/>
          </a:xfrm>
          <a:custGeom>
            <a:avLst/>
            <a:gdLst/>
            <a:ahLst/>
            <a:cxnLst/>
            <a:rect l="l" t="t" r="r" b="b"/>
            <a:pathLst>
              <a:path w="5645150" h="384175">
                <a:moveTo>
                  <a:pt x="5580887" y="0"/>
                </a:moveTo>
                <a:lnTo>
                  <a:pt x="64007" y="0"/>
                </a:lnTo>
                <a:lnTo>
                  <a:pt x="39095" y="5036"/>
                </a:lnTo>
                <a:lnTo>
                  <a:pt x="18749" y="18764"/>
                </a:lnTo>
                <a:lnTo>
                  <a:pt x="5030" y="39112"/>
                </a:lnTo>
                <a:lnTo>
                  <a:pt x="0" y="64008"/>
                </a:lnTo>
                <a:lnTo>
                  <a:pt x="0" y="320040"/>
                </a:lnTo>
                <a:lnTo>
                  <a:pt x="5030" y="344935"/>
                </a:lnTo>
                <a:lnTo>
                  <a:pt x="18749" y="365283"/>
                </a:lnTo>
                <a:lnTo>
                  <a:pt x="39095" y="379011"/>
                </a:lnTo>
                <a:lnTo>
                  <a:pt x="64007" y="384048"/>
                </a:lnTo>
                <a:lnTo>
                  <a:pt x="5580887" y="384048"/>
                </a:lnTo>
                <a:lnTo>
                  <a:pt x="5605783" y="379011"/>
                </a:lnTo>
                <a:lnTo>
                  <a:pt x="5626131" y="365283"/>
                </a:lnTo>
                <a:lnTo>
                  <a:pt x="5639859" y="344935"/>
                </a:lnTo>
                <a:lnTo>
                  <a:pt x="5644896" y="320040"/>
                </a:lnTo>
                <a:lnTo>
                  <a:pt x="5644896" y="64008"/>
                </a:lnTo>
                <a:lnTo>
                  <a:pt x="5639859" y="39112"/>
                </a:lnTo>
                <a:lnTo>
                  <a:pt x="5626131" y="18764"/>
                </a:lnTo>
                <a:lnTo>
                  <a:pt x="5605783" y="5036"/>
                </a:lnTo>
                <a:lnTo>
                  <a:pt x="558088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4117" y="962405"/>
            <a:ext cx="5645150" cy="384175"/>
          </a:xfrm>
          <a:custGeom>
            <a:avLst/>
            <a:gdLst/>
            <a:ahLst/>
            <a:cxnLst/>
            <a:rect l="l" t="t" r="r" b="b"/>
            <a:pathLst>
              <a:path w="5645150" h="384175">
                <a:moveTo>
                  <a:pt x="0" y="64008"/>
                </a:moveTo>
                <a:lnTo>
                  <a:pt x="5030" y="39112"/>
                </a:lnTo>
                <a:lnTo>
                  <a:pt x="18749" y="18764"/>
                </a:lnTo>
                <a:lnTo>
                  <a:pt x="39095" y="5036"/>
                </a:lnTo>
                <a:lnTo>
                  <a:pt x="64007" y="0"/>
                </a:lnTo>
                <a:lnTo>
                  <a:pt x="5580887" y="0"/>
                </a:lnTo>
                <a:lnTo>
                  <a:pt x="5605783" y="5036"/>
                </a:lnTo>
                <a:lnTo>
                  <a:pt x="5626131" y="18764"/>
                </a:lnTo>
                <a:lnTo>
                  <a:pt x="5639859" y="39112"/>
                </a:lnTo>
                <a:lnTo>
                  <a:pt x="5644896" y="64008"/>
                </a:lnTo>
                <a:lnTo>
                  <a:pt x="5644896" y="320040"/>
                </a:lnTo>
                <a:lnTo>
                  <a:pt x="5639859" y="344935"/>
                </a:lnTo>
                <a:lnTo>
                  <a:pt x="5626131" y="365283"/>
                </a:lnTo>
                <a:lnTo>
                  <a:pt x="5605783" y="379011"/>
                </a:lnTo>
                <a:lnTo>
                  <a:pt x="5580887" y="384048"/>
                </a:lnTo>
                <a:lnTo>
                  <a:pt x="64007" y="384048"/>
                </a:lnTo>
                <a:lnTo>
                  <a:pt x="39095" y="379011"/>
                </a:lnTo>
                <a:lnTo>
                  <a:pt x="18749" y="365283"/>
                </a:lnTo>
                <a:lnTo>
                  <a:pt x="5030" y="344935"/>
                </a:lnTo>
                <a:lnTo>
                  <a:pt x="0" y="320040"/>
                </a:lnTo>
                <a:lnTo>
                  <a:pt x="0" y="64008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0258" y="2399538"/>
            <a:ext cx="8065134" cy="982980"/>
          </a:xfrm>
          <a:custGeom>
            <a:avLst/>
            <a:gdLst/>
            <a:ahLst/>
            <a:cxnLst/>
            <a:rect l="l" t="t" r="r" b="b"/>
            <a:pathLst>
              <a:path w="8065134" h="982979">
                <a:moveTo>
                  <a:pt x="0" y="982980"/>
                </a:moveTo>
                <a:lnTo>
                  <a:pt x="8065008" y="982980"/>
                </a:lnTo>
                <a:lnTo>
                  <a:pt x="8065008" y="0"/>
                </a:lnTo>
                <a:lnTo>
                  <a:pt x="0" y="0"/>
                </a:lnTo>
                <a:lnTo>
                  <a:pt x="0" y="98298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0258" y="2399538"/>
            <a:ext cx="8065134" cy="982980"/>
          </a:xfrm>
          <a:custGeom>
            <a:avLst/>
            <a:gdLst/>
            <a:ahLst/>
            <a:cxnLst/>
            <a:rect l="l" t="t" r="r" b="b"/>
            <a:pathLst>
              <a:path w="8065134" h="982979">
                <a:moveTo>
                  <a:pt x="0" y="982980"/>
                </a:moveTo>
                <a:lnTo>
                  <a:pt x="8065008" y="982980"/>
                </a:lnTo>
                <a:lnTo>
                  <a:pt x="8065008" y="0"/>
                </a:lnTo>
                <a:lnTo>
                  <a:pt x="0" y="0"/>
                </a:lnTo>
                <a:lnTo>
                  <a:pt x="0" y="982980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44117" y="2207514"/>
            <a:ext cx="5645150" cy="384175"/>
          </a:xfrm>
          <a:custGeom>
            <a:avLst/>
            <a:gdLst/>
            <a:ahLst/>
            <a:cxnLst/>
            <a:rect l="l" t="t" r="r" b="b"/>
            <a:pathLst>
              <a:path w="5645150" h="384175">
                <a:moveTo>
                  <a:pt x="5580887" y="0"/>
                </a:moveTo>
                <a:lnTo>
                  <a:pt x="64007" y="0"/>
                </a:lnTo>
                <a:lnTo>
                  <a:pt x="39095" y="5036"/>
                </a:lnTo>
                <a:lnTo>
                  <a:pt x="18749" y="18764"/>
                </a:lnTo>
                <a:lnTo>
                  <a:pt x="5030" y="39112"/>
                </a:lnTo>
                <a:lnTo>
                  <a:pt x="0" y="64008"/>
                </a:lnTo>
                <a:lnTo>
                  <a:pt x="0" y="320040"/>
                </a:lnTo>
                <a:lnTo>
                  <a:pt x="5030" y="344935"/>
                </a:lnTo>
                <a:lnTo>
                  <a:pt x="18749" y="365283"/>
                </a:lnTo>
                <a:lnTo>
                  <a:pt x="39095" y="379011"/>
                </a:lnTo>
                <a:lnTo>
                  <a:pt x="64007" y="384048"/>
                </a:lnTo>
                <a:lnTo>
                  <a:pt x="5580887" y="384048"/>
                </a:lnTo>
                <a:lnTo>
                  <a:pt x="5605783" y="379011"/>
                </a:lnTo>
                <a:lnTo>
                  <a:pt x="5626131" y="365283"/>
                </a:lnTo>
                <a:lnTo>
                  <a:pt x="5639859" y="344935"/>
                </a:lnTo>
                <a:lnTo>
                  <a:pt x="5644896" y="320040"/>
                </a:lnTo>
                <a:lnTo>
                  <a:pt x="5644896" y="64008"/>
                </a:lnTo>
                <a:lnTo>
                  <a:pt x="5639859" y="39112"/>
                </a:lnTo>
                <a:lnTo>
                  <a:pt x="5626131" y="18764"/>
                </a:lnTo>
                <a:lnTo>
                  <a:pt x="5605783" y="5036"/>
                </a:lnTo>
                <a:lnTo>
                  <a:pt x="558088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4117" y="2207514"/>
            <a:ext cx="5645150" cy="384175"/>
          </a:xfrm>
          <a:custGeom>
            <a:avLst/>
            <a:gdLst/>
            <a:ahLst/>
            <a:cxnLst/>
            <a:rect l="l" t="t" r="r" b="b"/>
            <a:pathLst>
              <a:path w="5645150" h="384175">
                <a:moveTo>
                  <a:pt x="0" y="64008"/>
                </a:moveTo>
                <a:lnTo>
                  <a:pt x="5030" y="39112"/>
                </a:lnTo>
                <a:lnTo>
                  <a:pt x="18749" y="18764"/>
                </a:lnTo>
                <a:lnTo>
                  <a:pt x="39095" y="5036"/>
                </a:lnTo>
                <a:lnTo>
                  <a:pt x="64007" y="0"/>
                </a:lnTo>
                <a:lnTo>
                  <a:pt x="5580887" y="0"/>
                </a:lnTo>
                <a:lnTo>
                  <a:pt x="5605783" y="5036"/>
                </a:lnTo>
                <a:lnTo>
                  <a:pt x="5626131" y="18764"/>
                </a:lnTo>
                <a:lnTo>
                  <a:pt x="5639859" y="39112"/>
                </a:lnTo>
                <a:lnTo>
                  <a:pt x="5644896" y="64008"/>
                </a:lnTo>
                <a:lnTo>
                  <a:pt x="5644896" y="320040"/>
                </a:lnTo>
                <a:lnTo>
                  <a:pt x="5639859" y="344935"/>
                </a:lnTo>
                <a:lnTo>
                  <a:pt x="5626131" y="365283"/>
                </a:lnTo>
                <a:lnTo>
                  <a:pt x="5605783" y="379011"/>
                </a:lnTo>
                <a:lnTo>
                  <a:pt x="5580887" y="384048"/>
                </a:lnTo>
                <a:lnTo>
                  <a:pt x="64007" y="384048"/>
                </a:lnTo>
                <a:lnTo>
                  <a:pt x="39095" y="379011"/>
                </a:lnTo>
                <a:lnTo>
                  <a:pt x="18749" y="365283"/>
                </a:lnTo>
                <a:lnTo>
                  <a:pt x="5030" y="344935"/>
                </a:lnTo>
                <a:lnTo>
                  <a:pt x="0" y="320040"/>
                </a:lnTo>
                <a:lnTo>
                  <a:pt x="0" y="64008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0258" y="3644646"/>
            <a:ext cx="8065134" cy="1289685"/>
          </a:xfrm>
          <a:custGeom>
            <a:avLst/>
            <a:gdLst/>
            <a:ahLst/>
            <a:cxnLst/>
            <a:rect l="l" t="t" r="r" b="b"/>
            <a:pathLst>
              <a:path w="8065134" h="1289685">
                <a:moveTo>
                  <a:pt x="0" y="1289303"/>
                </a:moveTo>
                <a:lnTo>
                  <a:pt x="8065008" y="1289303"/>
                </a:lnTo>
                <a:lnTo>
                  <a:pt x="8065008" y="0"/>
                </a:lnTo>
                <a:lnTo>
                  <a:pt x="0" y="0"/>
                </a:lnTo>
                <a:lnTo>
                  <a:pt x="0" y="1289303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0258" y="3644646"/>
            <a:ext cx="8065134" cy="1289685"/>
          </a:xfrm>
          <a:custGeom>
            <a:avLst/>
            <a:gdLst/>
            <a:ahLst/>
            <a:cxnLst/>
            <a:rect l="l" t="t" r="r" b="b"/>
            <a:pathLst>
              <a:path w="8065134" h="1289685">
                <a:moveTo>
                  <a:pt x="0" y="1289303"/>
                </a:moveTo>
                <a:lnTo>
                  <a:pt x="8065008" y="1289303"/>
                </a:lnTo>
                <a:lnTo>
                  <a:pt x="8065008" y="0"/>
                </a:lnTo>
                <a:lnTo>
                  <a:pt x="0" y="0"/>
                </a:lnTo>
                <a:lnTo>
                  <a:pt x="0" y="1289303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44117" y="3452621"/>
            <a:ext cx="5645150" cy="384175"/>
          </a:xfrm>
          <a:custGeom>
            <a:avLst/>
            <a:gdLst/>
            <a:ahLst/>
            <a:cxnLst/>
            <a:rect l="l" t="t" r="r" b="b"/>
            <a:pathLst>
              <a:path w="5645150" h="384175">
                <a:moveTo>
                  <a:pt x="5580887" y="0"/>
                </a:moveTo>
                <a:lnTo>
                  <a:pt x="64007" y="0"/>
                </a:lnTo>
                <a:lnTo>
                  <a:pt x="39095" y="5036"/>
                </a:lnTo>
                <a:lnTo>
                  <a:pt x="18749" y="18764"/>
                </a:lnTo>
                <a:lnTo>
                  <a:pt x="5030" y="39112"/>
                </a:lnTo>
                <a:lnTo>
                  <a:pt x="0" y="64007"/>
                </a:lnTo>
                <a:lnTo>
                  <a:pt x="0" y="320039"/>
                </a:lnTo>
                <a:lnTo>
                  <a:pt x="5030" y="344935"/>
                </a:lnTo>
                <a:lnTo>
                  <a:pt x="18749" y="365283"/>
                </a:lnTo>
                <a:lnTo>
                  <a:pt x="39095" y="379011"/>
                </a:lnTo>
                <a:lnTo>
                  <a:pt x="64007" y="384047"/>
                </a:lnTo>
                <a:lnTo>
                  <a:pt x="5580887" y="384047"/>
                </a:lnTo>
                <a:lnTo>
                  <a:pt x="5605783" y="379011"/>
                </a:lnTo>
                <a:lnTo>
                  <a:pt x="5626131" y="365283"/>
                </a:lnTo>
                <a:lnTo>
                  <a:pt x="5639859" y="344935"/>
                </a:lnTo>
                <a:lnTo>
                  <a:pt x="5644896" y="320039"/>
                </a:lnTo>
                <a:lnTo>
                  <a:pt x="5644896" y="64007"/>
                </a:lnTo>
                <a:lnTo>
                  <a:pt x="5639859" y="39112"/>
                </a:lnTo>
                <a:lnTo>
                  <a:pt x="5626131" y="18764"/>
                </a:lnTo>
                <a:lnTo>
                  <a:pt x="5605783" y="5036"/>
                </a:lnTo>
                <a:lnTo>
                  <a:pt x="558088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44117" y="3452621"/>
            <a:ext cx="5645150" cy="384175"/>
          </a:xfrm>
          <a:custGeom>
            <a:avLst/>
            <a:gdLst/>
            <a:ahLst/>
            <a:cxnLst/>
            <a:rect l="l" t="t" r="r" b="b"/>
            <a:pathLst>
              <a:path w="5645150" h="384175">
                <a:moveTo>
                  <a:pt x="0" y="64007"/>
                </a:moveTo>
                <a:lnTo>
                  <a:pt x="5030" y="39112"/>
                </a:lnTo>
                <a:lnTo>
                  <a:pt x="18749" y="18764"/>
                </a:lnTo>
                <a:lnTo>
                  <a:pt x="39095" y="5036"/>
                </a:lnTo>
                <a:lnTo>
                  <a:pt x="64007" y="0"/>
                </a:lnTo>
                <a:lnTo>
                  <a:pt x="5580887" y="0"/>
                </a:lnTo>
                <a:lnTo>
                  <a:pt x="5605783" y="5036"/>
                </a:lnTo>
                <a:lnTo>
                  <a:pt x="5626131" y="18764"/>
                </a:lnTo>
                <a:lnTo>
                  <a:pt x="5639859" y="39112"/>
                </a:lnTo>
                <a:lnTo>
                  <a:pt x="5644896" y="64007"/>
                </a:lnTo>
                <a:lnTo>
                  <a:pt x="5644896" y="320039"/>
                </a:lnTo>
                <a:lnTo>
                  <a:pt x="5639859" y="344935"/>
                </a:lnTo>
                <a:lnTo>
                  <a:pt x="5626131" y="365283"/>
                </a:lnTo>
                <a:lnTo>
                  <a:pt x="5605783" y="379011"/>
                </a:lnTo>
                <a:lnTo>
                  <a:pt x="5580887" y="384047"/>
                </a:lnTo>
                <a:lnTo>
                  <a:pt x="64007" y="384047"/>
                </a:lnTo>
                <a:lnTo>
                  <a:pt x="39095" y="379011"/>
                </a:lnTo>
                <a:lnTo>
                  <a:pt x="18749" y="365283"/>
                </a:lnTo>
                <a:lnTo>
                  <a:pt x="5030" y="344935"/>
                </a:lnTo>
                <a:lnTo>
                  <a:pt x="0" y="320039"/>
                </a:lnTo>
                <a:lnTo>
                  <a:pt x="0" y="64007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52855" y="993775"/>
            <a:ext cx="6895465" cy="3811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微软雅黑"/>
                <a:cs typeface="微软雅黑"/>
              </a:rPr>
              <a:t>准备阶段要求</a:t>
            </a:r>
            <a:endParaRPr sz="1800">
              <a:latin typeface="微软雅黑"/>
              <a:cs typeface="微软雅黑"/>
            </a:endParaRPr>
          </a:p>
          <a:p>
            <a:pPr marL="127000" indent="-114300">
              <a:lnSpc>
                <a:spcPct val="100000"/>
              </a:lnSpc>
              <a:spcBef>
                <a:spcPts val="1320"/>
              </a:spcBef>
              <a:buChar char="•"/>
              <a:tabLst>
                <a:tab pos="127635" algn="l"/>
              </a:tabLst>
            </a:pPr>
            <a:r>
              <a:rPr sz="1400" dirty="0">
                <a:latin typeface="微软雅黑"/>
                <a:cs typeface="微软雅黑"/>
              </a:rPr>
              <a:t>施工前编制专项施工方</a:t>
            </a:r>
            <a:r>
              <a:rPr sz="1400" spc="-15" dirty="0">
                <a:latin typeface="微软雅黑"/>
                <a:cs typeface="微软雅黑"/>
              </a:rPr>
              <a:t>案</a:t>
            </a:r>
            <a:r>
              <a:rPr sz="1400" dirty="0">
                <a:latin typeface="微软雅黑"/>
                <a:cs typeface="微软雅黑"/>
              </a:rPr>
              <a:t>，并</a:t>
            </a:r>
            <a:r>
              <a:rPr sz="1400" spc="-15" dirty="0">
                <a:latin typeface="微软雅黑"/>
                <a:cs typeface="微软雅黑"/>
              </a:rPr>
              <a:t>经</a:t>
            </a:r>
            <a:r>
              <a:rPr sz="1400" dirty="0">
                <a:latin typeface="微软雅黑"/>
                <a:cs typeface="微软雅黑"/>
              </a:rPr>
              <a:t>严格</a:t>
            </a:r>
            <a:r>
              <a:rPr sz="1400" spc="-15" dirty="0">
                <a:latin typeface="微软雅黑"/>
                <a:cs typeface="微软雅黑"/>
              </a:rPr>
              <a:t>审</a:t>
            </a:r>
            <a:r>
              <a:rPr sz="1400" dirty="0">
                <a:latin typeface="微软雅黑"/>
                <a:cs typeface="微软雅黑"/>
              </a:rPr>
              <a:t>批。</a:t>
            </a:r>
            <a:endParaRPr sz="1400">
              <a:latin typeface="微软雅黑"/>
              <a:cs typeface="微软雅黑"/>
            </a:endParaRPr>
          </a:p>
          <a:p>
            <a:pPr marL="127000" indent="-114300">
              <a:lnSpc>
                <a:spcPct val="100000"/>
              </a:lnSpc>
              <a:spcBef>
                <a:spcPts val="840"/>
              </a:spcBef>
              <a:buChar char="•"/>
              <a:tabLst>
                <a:tab pos="127635" algn="l"/>
              </a:tabLst>
            </a:pPr>
            <a:r>
              <a:rPr sz="1400" dirty="0">
                <a:latin typeface="微软雅黑"/>
                <a:cs typeface="微软雅黑"/>
              </a:rPr>
              <a:t>按图施</a:t>
            </a:r>
            <a:r>
              <a:rPr sz="1400" spc="-15" dirty="0">
                <a:latin typeface="微软雅黑"/>
                <a:cs typeface="微软雅黑"/>
              </a:rPr>
              <a:t>工</a:t>
            </a:r>
            <a:r>
              <a:rPr sz="1400" dirty="0">
                <a:latin typeface="微软雅黑"/>
                <a:cs typeface="微软雅黑"/>
              </a:rPr>
              <a:t>，严</a:t>
            </a:r>
            <a:r>
              <a:rPr sz="1400" spc="-15" dirty="0">
                <a:latin typeface="微软雅黑"/>
                <a:cs typeface="微软雅黑"/>
              </a:rPr>
              <a:t>格执</a:t>
            </a:r>
            <a:r>
              <a:rPr sz="1400" dirty="0">
                <a:latin typeface="微软雅黑"/>
                <a:cs typeface="微软雅黑"/>
              </a:rPr>
              <a:t>行国家</a:t>
            </a:r>
            <a:r>
              <a:rPr sz="1400" spc="-15" dirty="0">
                <a:latin typeface="微软雅黑"/>
                <a:cs typeface="微软雅黑"/>
              </a:rPr>
              <a:t>和</a:t>
            </a:r>
            <a:r>
              <a:rPr sz="1400" dirty="0">
                <a:latin typeface="微软雅黑"/>
                <a:cs typeface="微软雅黑"/>
              </a:rPr>
              <a:t>地方</a:t>
            </a:r>
            <a:r>
              <a:rPr sz="1400" spc="-15" dirty="0">
                <a:latin typeface="微软雅黑"/>
                <a:cs typeface="微软雅黑"/>
              </a:rPr>
              <a:t>相关</a:t>
            </a:r>
            <a:r>
              <a:rPr sz="1400" dirty="0">
                <a:latin typeface="微软雅黑"/>
                <a:cs typeface="微软雅黑"/>
              </a:rPr>
              <a:t>规范，</a:t>
            </a:r>
            <a:r>
              <a:rPr sz="1400" spc="-15" dirty="0">
                <a:latin typeface="微软雅黑"/>
                <a:cs typeface="微软雅黑"/>
              </a:rPr>
              <a:t>认</a:t>
            </a:r>
            <a:r>
              <a:rPr sz="1400" dirty="0">
                <a:latin typeface="微软雅黑"/>
                <a:cs typeface="微软雅黑"/>
              </a:rPr>
              <a:t>真做</a:t>
            </a:r>
            <a:r>
              <a:rPr sz="1400" spc="-15" dirty="0">
                <a:latin typeface="微软雅黑"/>
                <a:cs typeface="微软雅黑"/>
              </a:rPr>
              <a:t>好隐</a:t>
            </a:r>
            <a:r>
              <a:rPr sz="1400" dirty="0">
                <a:latin typeface="微软雅黑"/>
                <a:cs typeface="微软雅黑"/>
              </a:rPr>
              <a:t>蔽工程</a:t>
            </a:r>
            <a:r>
              <a:rPr sz="1400" spc="-15" dirty="0">
                <a:latin typeface="微软雅黑"/>
                <a:cs typeface="微软雅黑"/>
              </a:rPr>
              <a:t>监</a:t>
            </a:r>
            <a:r>
              <a:rPr sz="1400" dirty="0">
                <a:latin typeface="微软雅黑"/>
                <a:cs typeface="微软雅黑"/>
              </a:rPr>
              <a:t>督、</a:t>
            </a:r>
            <a:r>
              <a:rPr sz="1400" spc="-15" dirty="0">
                <a:latin typeface="微软雅黑"/>
                <a:cs typeface="微软雅黑"/>
              </a:rPr>
              <a:t>旁站</a:t>
            </a:r>
            <a:r>
              <a:rPr sz="1400" dirty="0">
                <a:latin typeface="微软雅黑"/>
                <a:cs typeface="微软雅黑"/>
              </a:rPr>
              <a:t>和验收</a:t>
            </a:r>
            <a:r>
              <a:rPr sz="1400" spc="-15" dirty="0">
                <a:latin typeface="微软雅黑"/>
                <a:cs typeface="微软雅黑"/>
              </a:rPr>
              <a:t>工</a:t>
            </a:r>
            <a:r>
              <a:rPr sz="1400" dirty="0">
                <a:latin typeface="微软雅黑"/>
                <a:cs typeface="微软雅黑"/>
              </a:rPr>
              <a:t>作。</a:t>
            </a:r>
            <a:endParaRPr sz="14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΢"/>
              <a:buChar char="•"/>
            </a:pPr>
            <a:endParaRPr sz="18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微软雅黑"/>
                <a:cs typeface="微软雅黑"/>
              </a:rPr>
              <a:t>关键节点</a:t>
            </a:r>
            <a:endParaRPr sz="1800">
              <a:latin typeface="微软雅黑"/>
              <a:cs typeface="微软雅黑"/>
            </a:endParaRPr>
          </a:p>
          <a:p>
            <a:pPr marL="127000" indent="-114300">
              <a:lnSpc>
                <a:spcPct val="100000"/>
              </a:lnSpc>
              <a:spcBef>
                <a:spcPts val="1315"/>
              </a:spcBef>
              <a:buChar char="•"/>
              <a:tabLst>
                <a:tab pos="127635" algn="l"/>
              </a:tabLst>
            </a:pPr>
            <a:r>
              <a:rPr sz="1400" dirty="0">
                <a:latin typeface="微软雅黑"/>
                <a:cs typeface="微软雅黑"/>
              </a:rPr>
              <a:t>降排水</a:t>
            </a:r>
            <a:endParaRPr sz="1400">
              <a:latin typeface="微软雅黑"/>
              <a:cs typeface="微软雅黑"/>
            </a:endParaRPr>
          </a:p>
          <a:p>
            <a:pPr marL="127000" indent="-114300">
              <a:lnSpc>
                <a:spcPct val="100000"/>
              </a:lnSpc>
              <a:spcBef>
                <a:spcPts val="844"/>
              </a:spcBef>
              <a:buChar char="•"/>
              <a:tabLst>
                <a:tab pos="127635" algn="l"/>
              </a:tabLst>
            </a:pPr>
            <a:r>
              <a:rPr sz="1400" dirty="0">
                <a:latin typeface="微软雅黑"/>
                <a:cs typeface="微软雅黑"/>
              </a:rPr>
              <a:t>周边堆载</a:t>
            </a:r>
            <a:endParaRPr sz="14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΢"/>
              <a:buChar char="•"/>
            </a:pPr>
            <a:endParaRPr sz="18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微软雅黑"/>
                <a:cs typeface="微软雅黑"/>
              </a:rPr>
              <a:t>关键阶段要求</a:t>
            </a:r>
            <a:endParaRPr sz="1800">
              <a:latin typeface="微软雅黑"/>
              <a:cs typeface="微软雅黑"/>
            </a:endParaRPr>
          </a:p>
          <a:p>
            <a:pPr marL="127000" indent="-114300">
              <a:lnSpc>
                <a:spcPct val="100000"/>
              </a:lnSpc>
              <a:spcBef>
                <a:spcPts val="1320"/>
              </a:spcBef>
              <a:buChar char="•"/>
              <a:tabLst>
                <a:tab pos="127635" algn="l"/>
              </a:tabLst>
            </a:pPr>
            <a:r>
              <a:rPr sz="1400" dirty="0">
                <a:latin typeface="微软雅黑"/>
                <a:cs typeface="微软雅黑"/>
              </a:rPr>
              <a:t>做好周边土体排水；</a:t>
            </a:r>
            <a:endParaRPr sz="1400">
              <a:latin typeface="微软雅黑"/>
              <a:cs typeface="微软雅黑"/>
            </a:endParaRPr>
          </a:p>
          <a:p>
            <a:pPr marL="127000" indent="-114300">
              <a:lnSpc>
                <a:spcPct val="100000"/>
              </a:lnSpc>
              <a:spcBef>
                <a:spcPts val="840"/>
              </a:spcBef>
              <a:buChar char="•"/>
              <a:tabLst>
                <a:tab pos="127635" algn="l"/>
              </a:tabLst>
            </a:pPr>
            <a:r>
              <a:rPr sz="1400" dirty="0">
                <a:latin typeface="微软雅黑"/>
                <a:cs typeface="微软雅黑"/>
              </a:rPr>
              <a:t>坡顶两米内不得有堆载</a:t>
            </a:r>
            <a:r>
              <a:rPr sz="1400" spc="-15" dirty="0">
                <a:latin typeface="微软雅黑"/>
                <a:cs typeface="微软雅黑"/>
              </a:rPr>
              <a:t>，</a:t>
            </a:r>
            <a:r>
              <a:rPr sz="1400" dirty="0">
                <a:latin typeface="微软雅黑"/>
                <a:cs typeface="微软雅黑"/>
              </a:rPr>
              <a:t>堆载</a:t>
            </a:r>
            <a:r>
              <a:rPr sz="1400" spc="-15" dirty="0">
                <a:latin typeface="微软雅黑"/>
                <a:cs typeface="微软雅黑"/>
              </a:rPr>
              <a:t>高</a:t>
            </a:r>
            <a:r>
              <a:rPr sz="1400" dirty="0">
                <a:latin typeface="微软雅黑"/>
                <a:cs typeface="微软雅黑"/>
              </a:rPr>
              <a:t>度不</a:t>
            </a:r>
            <a:r>
              <a:rPr sz="1400" spc="-15" dirty="0">
                <a:latin typeface="微软雅黑"/>
                <a:cs typeface="微软雅黑"/>
              </a:rPr>
              <a:t>超</a:t>
            </a:r>
            <a:r>
              <a:rPr sz="1400" dirty="0">
                <a:latin typeface="微软雅黑"/>
                <a:cs typeface="微软雅黑"/>
              </a:rPr>
              <a:t>过三</a:t>
            </a:r>
            <a:r>
              <a:rPr sz="1400" spc="-15" dirty="0">
                <a:latin typeface="微软雅黑"/>
                <a:cs typeface="微软雅黑"/>
              </a:rPr>
              <a:t>米</a:t>
            </a:r>
            <a:r>
              <a:rPr sz="1400" dirty="0">
                <a:latin typeface="微软雅黑"/>
                <a:cs typeface="微软雅黑"/>
              </a:rPr>
              <a:t>；</a:t>
            </a:r>
            <a:endParaRPr sz="1400">
              <a:latin typeface="微软雅黑"/>
              <a:cs typeface="微软雅黑"/>
            </a:endParaRPr>
          </a:p>
          <a:p>
            <a:pPr marL="127000" indent="-114300">
              <a:lnSpc>
                <a:spcPct val="100000"/>
              </a:lnSpc>
              <a:spcBef>
                <a:spcPts val="840"/>
              </a:spcBef>
              <a:buChar char="•"/>
              <a:tabLst>
                <a:tab pos="127635" algn="l"/>
              </a:tabLst>
            </a:pPr>
            <a:r>
              <a:rPr sz="1400" dirty="0">
                <a:latin typeface="微软雅黑"/>
                <a:cs typeface="微软雅黑"/>
              </a:rPr>
              <a:t>机械要有专人指挥管理</a:t>
            </a:r>
            <a:r>
              <a:rPr sz="1400" spc="-15" dirty="0">
                <a:latin typeface="微软雅黑"/>
                <a:cs typeface="微软雅黑"/>
              </a:rPr>
              <a:t>，</a:t>
            </a:r>
            <a:r>
              <a:rPr sz="1400" dirty="0">
                <a:latin typeface="微软雅黑"/>
                <a:cs typeface="微软雅黑"/>
              </a:rPr>
              <a:t>随时</a:t>
            </a:r>
            <a:r>
              <a:rPr sz="1400" spc="-15" dirty="0">
                <a:latin typeface="微软雅黑"/>
                <a:cs typeface="微软雅黑"/>
              </a:rPr>
              <a:t>观</a:t>
            </a:r>
            <a:r>
              <a:rPr sz="1400" dirty="0">
                <a:latin typeface="微软雅黑"/>
                <a:cs typeface="微软雅黑"/>
              </a:rPr>
              <a:t>察边</a:t>
            </a:r>
            <a:r>
              <a:rPr sz="1400" spc="-15" dirty="0">
                <a:latin typeface="微软雅黑"/>
                <a:cs typeface="微软雅黑"/>
              </a:rPr>
              <a:t>坡</a:t>
            </a:r>
            <a:r>
              <a:rPr sz="1400" dirty="0">
                <a:latin typeface="微软雅黑"/>
                <a:cs typeface="微软雅黑"/>
              </a:rPr>
              <a:t>、挡</a:t>
            </a:r>
            <a:r>
              <a:rPr sz="1400" spc="-15" dirty="0">
                <a:latin typeface="微软雅黑"/>
                <a:cs typeface="微软雅黑"/>
              </a:rPr>
              <a:t>墙</a:t>
            </a:r>
            <a:r>
              <a:rPr sz="1400" dirty="0">
                <a:latin typeface="微软雅黑"/>
                <a:cs typeface="微软雅黑"/>
              </a:rPr>
              <a:t>稳定</a:t>
            </a:r>
            <a:r>
              <a:rPr sz="1400" spc="-15" dirty="0">
                <a:latin typeface="微软雅黑"/>
                <a:cs typeface="微软雅黑"/>
              </a:rPr>
              <a:t>性</a:t>
            </a:r>
            <a:r>
              <a:rPr sz="1400" dirty="0">
                <a:latin typeface="微软雅黑"/>
                <a:cs typeface="微软雅黑"/>
              </a:rPr>
              <a:t>。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内部资料</a:t>
            </a:r>
            <a:r>
              <a:rPr spc="-30" dirty="0"/>
              <a:t> </a:t>
            </a:r>
            <a:r>
              <a:rPr dirty="0"/>
              <a:t>|</a:t>
            </a:r>
            <a:r>
              <a:rPr spc="-25" dirty="0"/>
              <a:t> </a:t>
            </a:r>
            <a:r>
              <a:rPr dirty="0"/>
              <a:t>注意保密</a:t>
            </a:r>
            <a:r>
              <a:rPr spc="204" dirty="0"/>
              <a:t> </a:t>
            </a: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76" y="32003"/>
            <a:ext cx="1177290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2960" y="32003"/>
            <a:ext cx="1177290" cy="78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1056" y="121157"/>
            <a:ext cx="1446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基坑工程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3419" y="720851"/>
            <a:ext cx="1205865" cy="367665"/>
          </a:xfrm>
          <a:prstGeom prst="rect">
            <a:avLst/>
          </a:prstGeom>
          <a:solidFill>
            <a:srgbClr val="F9C090"/>
          </a:solidFill>
        </p:spPr>
        <p:txBody>
          <a:bodyPr vert="horz" wrap="square" lIns="0" tIns="355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0"/>
              </a:spcBef>
            </a:pPr>
            <a:r>
              <a:rPr sz="1800" b="1" spc="-5" dirty="0">
                <a:solidFill>
                  <a:srgbClr val="943735"/>
                </a:solidFill>
                <a:latin typeface="微软雅黑"/>
                <a:cs typeface="微软雅黑"/>
              </a:rPr>
              <a:t>施工方案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3419" y="1141475"/>
            <a:ext cx="3916679" cy="3647440"/>
          </a:xfrm>
          <a:custGeom>
            <a:avLst/>
            <a:gdLst/>
            <a:ahLst/>
            <a:cxnLst/>
            <a:rect l="l" t="t" r="r" b="b"/>
            <a:pathLst>
              <a:path w="3916679" h="3647440">
                <a:moveTo>
                  <a:pt x="0" y="3646932"/>
                </a:moveTo>
                <a:lnTo>
                  <a:pt x="3916679" y="3646932"/>
                </a:lnTo>
                <a:lnTo>
                  <a:pt x="3916679" y="0"/>
                </a:lnTo>
                <a:lnTo>
                  <a:pt x="0" y="0"/>
                </a:lnTo>
                <a:lnTo>
                  <a:pt x="0" y="3646932"/>
                </a:lnTo>
                <a:close/>
              </a:path>
            </a:pathLst>
          </a:custGeom>
          <a:ln w="9143">
            <a:solidFill>
              <a:srgbClr val="006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2794" y="1131394"/>
            <a:ext cx="3761740" cy="354647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①开挖深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度≥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3m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或虽未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超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过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3m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但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地质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条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件和周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边环境复杂的土方开挖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支护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及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降水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工程属于</a:t>
            </a:r>
            <a:r>
              <a:rPr sz="1400" b="1" u="sng" spc="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危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险性较大分部分项工程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需编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制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专项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施工方案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；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②方案须经施工单位技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术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负责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人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、监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理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总监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；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超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过一定规模的要进行专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家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论证；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③依据中华人民共和国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住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房和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城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乡建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设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部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[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0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年第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37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号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]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危险性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较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大的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分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部分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项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工程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安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全管理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规定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需进行专家论证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的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基坑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有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：</a:t>
            </a:r>
            <a:endParaRPr sz="1400">
              <a:latin typeface="微软雅黑"/>
              <a:cs typeface="微软雅黑"/>
            </a:endParaRPr>
          </a:p>
          <a:p>
            <a:pPr marL="196850" indent="-184150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SzPct val="92857"/>
              <a:buAutoNum type="alphaUcPeriod"/>
              <a:tabLst>
                <a:tab pos="197485" algn="l"/>
              </a:tabLst>
            </a:pP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/>
                <a:cs typeface="微软雅黑"/>
              </a:rPr>
              <a:t>开挖深度超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/>
                <a:cs typeface="微软雅黑"/>
              </a:rPr>
              <a:t>过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5m(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/>
                <a:cs typeface="微软雅黑"/>
              </a:rPr>
              <a:t>含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5m)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/>
                <a:cs typeface="微软雅黑"/>
              </a:rPr>
              <a:t>的</a:t>
            </a:r>
            <a:r>
              <a:rPr sz="1400" b="1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/>
                <a:cs typeface="微软雅黑"/>
              </a:rPr>
              <a:t>基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/>
                <a:cs typeface="微软雅黑"/>
              </a:rPr>
              <a:t>坑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(</a:t>
            </a:r>
            <a:r>
              <a:rPr sz="1400" b="1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/>
                <a:cs typeface="微软雅黑"/>
              </a:rPr>
              <a:t>槽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)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/>
                <a:cs typeface="微软雅黑"/>
              </a:rPr>
              <a:t>；</a:t>
            </a:r>
            <a:endParaRPr sz="1400">
              <a:latin typeface="微软雅黑"/>
              <a:cs typeface="微软雅黑"/>
            </a:endParaRPr>
          </a:p>
          <a:p>
            <a:pPr marL="184785" indent="-172085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SzPct val="92857"/>
              <a:buAutoNum type="alphaUcPeriod"/>
              <a:tabLst>
                <a:tab pos="185420" algn="l"/>
              </a:tabLst>
            </a:pP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/>
                <a:cs typeface="微软雅黑"/>
              </a:rPr>
              <a:t>开挖深度虽未超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/>
                <a:cs typeface="微软雅黑"/>
              </a:rPr>
              <a:t>过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5m,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/>
                <a:cs typeface="微软雅黑"/>
              </a:rPr>
              <a:t>但</a:t>
            </a:r>
            <a:r>
              <a:rPr sz="1400" b="1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/>
                <a:cs typeface="微软雅黑"/>
              </a:rPr>
              <a:t>地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/>
                <a:cs typeface="微软雅黑"/>
              </a:rPr>
              <a:t>质条</a:t>
            </a:r>
            <a:r>
              <a:rPr sz="1400" b="1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/>
                <a:cs typeface="微软雅黑"/>
              </a:rPr>
              <a:t>件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/>
                <a:cs typeface="微软雅黑"/>
              </a:rPr>
              <a:t>复杂</a:t>
            </a:r>
            <a:r>
              <a:rPr sz="1400" b="1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/>
                <a:cs typeface="微软雅黑"/>
              </a:rPr>
              <a:t>、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/>
                <a:cs typeface="微软雅黑"/>
              </a:rPr>
              <a:t>周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/>
                <a:cs typeface="微软雅黑"/>
              </a:rPr>
              <a:t>围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u="sng" spc="-3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/>
                <a:cs typeface="微软雅黑"/>
              </a:rPr>
              <a:t>环境和地下管线影响的</a:t>
            </a:r>
            <a:r>
              <a:rPr sz="1400" b="1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/>
                <a:cs typeface="微软雅黑"/>
              </a:rPr>
              <a:t>基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/>
                <a:cs typeface="微软雅黑"/>
              </a:rPr>
              <a:t>坑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(</a:t>
            </a:r>
            <a:r>
              <a:rPr sz="1400" b="1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微软雅黑"/>
                <a:cs typeface="微软雅黑"/>
              </a:rPr>
              <a:t>槽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)</a:t>
            </a:r>
            <a:r>
              <a:rPr sz="1400" b="1" dirty="0">
                <a:latin typeface="微软雅黑"/>
                <a:cs typeface="微软雅黑"/>
              </a:rPr>
              <a:t>。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19323" y="4665345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4">
                <a:moveTo>
                  <a:pt x="0" y="0"/>
                </a:moveTo>
                <a:lnTo>
                  <a:pt x="176784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62500" y="1141475"/>
            <a:ext cx="3531107" cy="3703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内部资料</a:t>
            </a:r>
            <a:r>
              <a:rPr spc="-30" dirty="0"/>
              <a:t> </a:t>
            </a:r>
            <a:r>
              <a:rPr dirty="0"/>
              <a:t>|</a:t>
            </a:r>
            <a:r>
              <a:rPr spc="-25" dirty="0"/>
              <a:t> </a:t>
            </a:r>
            <a:r>
              <a:rPr dirty="0"/>
              <a:t>注意保密</a:t>
            </a:r>
            <a:r>
              <a:rPr spc="204" dirty="0"/>
              <a:t> </a:t>
            </a: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76" y="32003"/>
            <a:ext cx="1177290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2960" y="32003"/>
            <a:ext cx="1177290" cy="78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1056" y="121157"/>
            <a:ext cx="1446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基坑工程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3419" y="720851"/>
            <a:ext cx="1205865" cy="367665"/>
          </a:xfrm>
          <a:prstGeom prst="rect">
            <a:avLst/>
          </a:prstGeom>
          <a:solidFill>
            <a:srgbClr val="F9C090"/>
          </a:solidFill>
        </p:spPr>
        <p:txBody>
          <a:bodyPr vert="horz" wrap="square" lIns="0" tIns="355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0"/>
              </a:spcBef>
            </a:pPr>
            <a:r>
              <a:rPr sz="1800" b="1" spc="-5" dirty="0">
                <a:solidFill>
                  <a:srgbClr val="943735"/>
                </a:solidFill>
                <a:latin typeface="微软雅黑"/>
                <a:cs typeface="微软雅黑"/>
              </a:rPr>
              <a:t>土方开挖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3419" y="1107947"/>
            <a:ext cx="4381500" cy="3538854"/>
          </a:xfrm>
          <a:custGeom>
            <a:avLst/>
            <a:gdLst/>
            <a:ahLst/>
            <a:cxnLst/>
            <a:rect l="l" t="t" r="r" b="b"/>
            <a:pathLst>
              <a:path w="4381500" h="3538854">
                <a:moveTo>
                  <a:pt x="0" y="3538728"/>
                </a:moveTo>
                <a:lnTo>
                  <a:pt x="4381500" y="3538728"/>
                </a:lnTo>
                <a:lnTo>
                  <a:pt x="4381500" y="0"/>
                </a:lnTo>
                <a:lnTo>
                  <a:pt x="0" y="0"/>
                </a:lnTo>
                <a:lnTo>
                  <a:pt x="0" y="3538728"/>
                </a:lnTo>
                <a:close/>
              </a:path>
            </a:pathLst>
          </a:custGeom>
          <a:ln w="9144">
            <a:solidFill>
              <a:srgbClr val="006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2794" y="1133982"/>
            <a:ext cx="4218305" cy="3442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①</a:t>
            </a:r>
            <a:r>
              <a:rPr sz="1400" u="sng" spc="-35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土方开挖必须编制专</a:t>
            </a:r>
            <a:r>
              <a:rPr sz="1400" b="1" u="sng" spc="-1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项</a:t>
            </a:r>
            <a:r>
              <a:rPr sz="1400" b="1" u="sng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施工</a:t>
            </a:r>
            <a:r>
              <a:rPr sz="1400" b="1" u="sng" spc="-1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方</a:t>
            </a:r>
            <a:r>
              <a:rPr sz="1400" b="1" u="sng" spc="-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案</a:t>
            </a: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明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确具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体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的开挖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方式、开挖顺序、放坡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坡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度等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开挖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作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业必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须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按照顺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ts val="1675"/>
              </a:lnSpc>
              <a:spcBef>
                <a:spcPts val="10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序分层开挖，严禁超挖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或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掏挖；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ts val="1675"/>
              </a:lnSpc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②基坑开挖前应对开挖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范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围内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的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管线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进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行调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查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，有管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ts val="1675"/>
              </a:lnSpc>
              <a:spcBef>
                <a:spcPts val="10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线的部位应采用人工开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挖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；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ts val="1675"/>
              </a:lnSpc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③挖掘机械进场前应收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集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其出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厂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合格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证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书，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并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对机况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ts val="1675"/>
              </a:lnSpc>
              <a:spcBef>
                <a:spcPts val="15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进行检查验收，不合格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机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械不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得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进场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施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工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；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ts val="1675"/>
              </a:lnSpc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④基坑开挖深度范围内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有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地下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水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时，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应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采取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有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效的降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排水措施，确保地下水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在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每层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土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方开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挖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面以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下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50cm,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严禁有水挖土作业；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ts val="1675"/>
              </a:lnSpc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⑤基坑周边应设置排水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沟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，必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须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安装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防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护栏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杆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，防护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栏杆高度不应低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于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1.5m,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并在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基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坑内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设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置上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下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通道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；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基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ts val="1675"/>
              </a:lnSpc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坑周边设置排水沟及围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挡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；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ts val="1675"/>
              </a:lnSpc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⑥在挖土过程中要加强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监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测，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如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发现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异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常要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立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即停止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开挖，根据基坑支护体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系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和周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边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环境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的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监测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数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据，调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整基坑的施工顺序和施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工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方法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严禁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冒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险施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工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。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25211" y="1088136"/>
            <a:ext cx="3479291" cy="1789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37403" y="2932176"/>
            <a:ext cx="3467100" cy="171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内部资料</a:t>
            </a:r>
            <a:r>
              <a:rPr spc="-30" dirty="0"/>
              <a:t> </a:t>
            </a:r>
            <a:r>
              <a:rPr dirty="0"/>
              <a:t>|</a:t>
            </a:r>
            <a:r>
              <a:rPr spc="-25" dirty="0"/>
              <a:t> </a:t>
            </a:r>
            <a:r>
              <a:rPr dirty="0"/>
              <a:t>注意保密</a:t>
            </a:r>
            <a:r>
              <a:rPr spc="204" dirty="0"/>
              <a:t> </a:t>
            </a: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76" y="32003"/>
            <a:ext cx="1177290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2960" y="32003"/>
            <a:ext cx="1177290" cy="78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1056" y="121157"/>
            <a:ext cx="1446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基坑工程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3419" y="720851"/>
            <a:ext cx="1205865" cy="367665"/>
          </a:xfrm>
          <a:prstGeom prst="rect">
            <a:avLst/>
          </a:prstGeom>
          <a:solidFill>
            <a:srgbClr val="F9C090"/>
          </a:solidFill>
        </p:spPr>
        <p:txBody>
          <a:bodyPr vert="horz" wrap="square" lIns="0" tIns="355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0"/>
              </a:spcBef>
            </a:pPr>
            <a:r>
              <a:rPr sz="1800" b="1" spc="-5" dirty="0">
                <a:solidFill>
                  <a:srgbClr val="943735"/>
                </a:solidFill>
                <a:latin typeface="微软雅黑"/>
                <a:cs typeface="微软雅黑"/>
              </a:rPr>
              <a:t>基坑支护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3419" y="1107947"/>
            <a:ext cx="4383405" cy="3569335"/>
          </a:xfrm>
          <a:custGeom>
            <a:avLst/>
            <a:gdLst/>
            <a:ahLst/>
            <a:cxnLst/>
            <a:rect l="l" t="t" r="r" b="b"/>
            <a:pathLst>
              <a:path w="4383405" h="3569335">
                <a:moveTo>
                  <a:pt x="0" y="3569207"/>
                </a:moveTo>
                <a:lnTo>
                  <a:pt x="4383024" y="3569207"/>
                </a:lnTo>
                <a:lnTo>
                  <a:pt x="4383024" y="0"/>
                </a:lnTo>
                <a:lnTo>
                  <a:pt x="0" y="0"/>
                </a:lnTo>
                <a:lnTo>
                  <a:pt x="0" y="3569207"/>
                </a:lnTo>
                <a:close/>
              </a:path>
            </a:pathLst>
          </a:custGeom>
          <a:ln w="9144">
            <a:solidFill>
              <a:srgbClr val="006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2794" y="1135506"/>
            <a:ext cx="4120515" cy="3471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20"/>
              </a:lnSpc>
              <a:spcBef>
                <a:spcPts val="95"/>
              </a:spcBef>
            </a:pPr>
            <a:r>
              <a:rPr sz="1600" u="sng" spc="-4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自然放坡、土钉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墙</a:t>
            </a:r>
            <a:endParaRPr sz="1600">
              <a:latin typeface="微软雅黑"/>
              <a:cs typeface="微软雅黑"/>
            </a:endParaRPr>
          </a:p>
          <a:p>
            <a:pPr marL="12700">
              <a:lnSpc>
                <a:spcPts val="1680"/>
              </a:lnSpc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①自然放坡角度应根据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现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场土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质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情况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确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定，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方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案编制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ts val="1675"/>
              </a:lnSpc>
              <a:spcBef>
                <a:spcPts val="10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时应明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确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(JGJ180-2009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中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表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6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.3.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5)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；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ts val="1675"/>
              </a:lnSpc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②严格按照基坑施工方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案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放坡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并设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置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排水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沟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、集水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ts val="1675"/>
              </a:lnSpc>
              <a:spcBef>
                <a:spcPts val="15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井等降排水措施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；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ts val="1675"/>
              </a:lnSpc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③土方开挖时要保证周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边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建筑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物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、地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下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管线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道路的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ts val="1675"/>
              </a:lnSpc>
              <a:spcBef>
                <a:spcPts val="15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安全，并做好变形监测；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ts val="1675"/>
              </a:lnSpc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④开挖的实际土层与勘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察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资料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明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显不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符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，或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出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现异常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ts val="1675"/>
              </a:lnSpc>
              <a:spcBef>
                <a:spcPts val="10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情况时，应停止开挖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；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ts val="1675"/>
              </a:lnSpc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⑤土钉墙、预应力锚杆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复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合土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钉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墙的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坡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度不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宜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大于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ts val="1675"/>
              </a:lnSpc>
              <a:spcBef>
                <a:spcPts val="10"/>
              </a:spcBef>
            </a:pP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1:0.2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；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ts val="1675"/>
              </a:lnSpc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⑥当开挖面上方的支护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未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达到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设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计要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求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时，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严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禁向下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ts val="1675"/>
              </a:lnSpc>
              <a:spcBef>
                <a:spcPts val="15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超挖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；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ts val="1675"/>
              </a:lnSpc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⑦施工过程中电线必须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采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取临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时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架空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措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施，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按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照三级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配电、两级保护进行配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电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；</a:t>
            </a:r>
            <a:endParaRPr sz="1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⑧机械设备进场时要进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行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验收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杜绝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老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旧设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备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进场。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40452" y="1107947"/>
            <a:ext cx="3881628" cy="3569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内部资料</a:t>
            </a:r>
            <a:r>
              <a:rPr spc="-30" dirty="0"/>
              <a:t> </a:t>
            </a:r>
            <a:r>
              <a:rPr dirty="0"/>
              <a:t>|</a:t>
            </a:r>
            <a:r>
              <a:rPr spc="-25" dirty="0"/>
              <a:t> </a:t>
            </a:r>
            <a:r>
              <a:rPr dirty="0"/>
              <a:t>注意保密</a:t>
            </a:r>
            <a:r>
              <a:rPr spc="204" dirty="0"/>
              <a:t> </a:t>
            </a: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76" y="32003"/>
            <a:ext cx="1177290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2960" y="32003"/>
            <a:ext cx="1177290" cy="78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1056" y="121157"/>
            <a:ext cx="1446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基坑工程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3419" y="720851"/>
            <a:ext cx="1205865" cy="367665"/>
          </a:xfrm>
          <a:prstGeom prst="rect">
            <a:avLst/>
          </a:prstGeom>
          <a:solidFill>
            <a:srgbClr val="F9C090"/>
          </a:solidFill>
        </p:spPr>
        <p:txBody>
          <a:bodyPr vert="horz" wrap="square" lIns="0" tIns="355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0"/>
              </a:spcBef>
            </a:pPr>
            <a:r>
              <a:rPr sz="1800" b="1" spc="-5" dirty="0">
                <a:solidFill>
                  <a:srgbClr val="943735"/>
                </a:solidFill>
                <a:latin typeface="微软雅黑"/>
                <a:cs typeface="微软雅黑"/>
              </a:rPr>
              <a:t>基坑支护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3419" y="1107947"/>
            <a:ext cx="4142740" cy="3354704"/>
          </a:xfrm>
          <a:prstGeom prst="rect">
            <a:avLst/>
          </a:prstGeom>
          <a:ln w="9144">
            <a:solidFill>
              <a:srgbClr val="0069BD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ts val="1920"/>
              </a:lnSpc>
              <a:spcBef>
                <a:spcPts val="310"/>
              </a:spcBef>
            </a:pPr>
            <a:r>
              <a:rPr sz="1600" u="sng" spc="-4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桩锚支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护</a:t>
            </a:r>
            <a:endParaRPr sz="1600">
              <a:latin typeface="微软雅黑"/>
              <a:cs typeface="微软雅黑"/>
            </a:endParaRPr>
          </a:p>
          <a:p>
            <a:pPr marL="92075">
              <a:lnSpc>
                <a:spcPts val="1680"/>
              </a:lnSpc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①桩锚支护应编制专项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施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工方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案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，并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严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格按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方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案设</a:t>
            </a:r>
            <a:endParaRPr sz="1400">
              <a:latin typeface="微软雅黑"/>
              <a:cs typeface="微软雅黑"/>
            </a:endParaRPr>
          </a:p>
          <a:p>
            <a:pPr marL="92075">
              <a:lnSpc>
                <a:spcPts val="1675"/>
              </a:lnSpc>
              <a:spcBef>
                <a:spcPts val="15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置支护桩和锚杆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；</a:t>
            </a:r>
            <a:endParaRPr sz="1400">
              <a:latin typeface="微软雅黑"/>
              <a:cs typeface="微软雅黑"/>
            </a:endParaRPr>
          </a:p>
          <a:p>
            <a:pPr marL="92075">
              <a:lnSpc>
                <a:spcPts val="1675"/>
              </a:lnSpc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②支护过程中要采取有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效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降水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措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施，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并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做好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变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形监</a:t>
            </a:r>
            <a:endParaRPr sz="1400">
              <a:latin typeface="微软雅黑"/>
              <a:cs typeface="微软雅黑"/>
            </a:endParaRPr>
          </a:p>
          <a:p>
            <a:pPr marL="92075">
              <a:lnSpc>
                <a:spcPts val="1675"/>
              </a:lnSpc>
              <a:spcBef>
                <a:spcPts val="15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测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；</a:t>
            </a:r>
            <a:endParaRPr sz="1400">
              <a:latin typeface="微软雅黑"/>
              <a:cs typeface="微软雅黑"/>
            </a:endParaRPr>
          </a:p>
          <a:p>
            <a:pPr marL="92075">
              <a:lnSpc>
                <a:spcPts val="1675"/>
              </a:lnSpc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③支护桩顶部应设置混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凝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土冠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梁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；冠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梁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的宽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度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不宜</a:t>
            </a:r>
            <a:endParaRPr sz="1400">
              <a:latin typeface="微软雅黑"/>
              <a:cs typeface="微软雅黑"/>
            </a:endParaRPr>
          </a:p>
          <a:p>
            <a:pPr marL="92075">
              <a:lnSpc>
                <a:spcPts val="1675"/>
              </a:lnSpc>
              <a:spcBef>
                <a:spcPts val="10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小于桩径，高度不宜小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于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桩径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的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0.6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倍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；</a:t>
            </a:r>
            <a:endParaRPr sz="1400">
              <a:latin typeface="微软雅黑"/>
              <a:cs typeface="微软雅黑"/>
            </a:endParaRPr>
          </a:p>
          <a:p>
            <a:pPr marL="92075">
              <a:lnSpc>
                <a:spcPts val="1675"/>
              </a:lnSpc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④混凝土灌注桩宜采取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间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隔成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桩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的施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工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顺序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并在</a:t>
            </a:r>
            <a:endParaRPr sz="1400">
              <a:latin typeface="微软雅黑"/>
              <a:cs typeface="微软雅黑"/>
            </a:endParaRPr>
          </a:p>
          <a:p>
            <a:pPr marL="92075">
              <a:lnSpc>
                <a:spcPts val="1675"/>
              </a:lnSpc>
              <a:spcBef>
                <a:spcPts val="10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混凝土终凝后，再进行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邻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桩施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工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；</a:t>
            </a:r>
            <a:endParaRPr sz="1400">
              <a:latin typeface="微软雅黑"/>
              <a:cs typeface="微软雅黑"/>
            </a:endParaRPr>
          </a:p>
          <a:p>
            <a:pPr marL="92075">
              <a:lnSpc>
                <a:spcPts val="1675"/>
              </a:lnSpc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⑤当成孔过程中遇到不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明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障碍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物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时，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应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查明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其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性质</a:t>
            </a:r>
            <a:endParaRPr sz="1400">
              <a:latin typeface="微软雅黑"/>
              <a:cs typeface="微软雅黑"/>
            </a:endParaRPr>
          </a:p>
          <a:p>
            <a:pPr marL="92075">
              <a:lnSpc>
                <a:spcPts val="1675"/>
              </a:lnSpc>
              <a:spcBef>
                <a:spcPts val="15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、确保安全的情况下方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可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继续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施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工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；</a:t>
            </a:r>
            <a:endParaRPr sz="1400">
              <a:latin typeface="微软雅黑"/>
              <a:cs typeface="微软雅黑"/>
            </a:endParaRPr>
          </a:p>
          <a:p>
            <a:pPr marL="92075">
              <a:lnSpc>
                <a:spcPts val="1675"/>
              </a:lnSpc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⑥锚杆锚固段不宜设置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在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淤泥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等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松散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填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土层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；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注浆</a:t>
            </a:r>
            <a:endParaRPr sz="1400">
              <a:latin typeface="微软雅黑"/>
              <a:cs typeface="微软雅黑"/>
            </a:endParaRPr>
          </a:p>
          <a:p>
            <a:pPr marL="92075">
              <a:lnSpc>
                <a:spcPct val="100000"/>
              </a:lnSpc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应采用水泥浆或水泥砂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浆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，注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浆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固结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体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强度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要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符合</a:t>
            </a:r>
            <a:endParaRPr sz="1400">
              <a:latin typeface="微软雅黑"/>
              <a:cs typeface="微软雅黑"/>
            </a:endParaRPr>
          </a:p>
          <a:p>
            <a:pPr marL="92075">
              <a:lnSpc>
                <a:spcPct val="100000"/>
              </a:lnSpc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方案要求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；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锚杆机安放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必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须平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稳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，施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工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前清</a:t>
            </a:r>
            <a:r>
              <a:rPr sz="1400" b="1" u="sng" spc="-1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除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坡面</a:t>
            </a:r>
            <a:endParaRPr sz="1400">
              <a:latin typeface="微软雅黑"/>
              <a:cs typeface="微软雅黑"/>
            </a:endParaRPr>
          </a:p>
          <a:p>
            <a:pPr marL="92075">
              <a:lnSpc>
                <a:spcPct val="100000"/>
              </a:lnSpc>
              <a:spcBef>
                <a:spcPts val="15"/>
              </a:spcBef>
            </a:pPr>
            <a:r>
              <a:rPr sz="1400" u="sng" spc="-3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上的活石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。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07279" y="1088136"/>
            <a:ext cx="4191000" cy="33741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/>
              <a:t>内部资料</a:t>
            </a:r>
            <a:r>
              <a:rPr spc="-30" dirty="0"/>
              <a:t> </a:t>
            </a:r>
            <a:r>
              <a:rPr dirty="0"/>
              <a:t>|</a:t>
            </a:r>
            <a:r>
              <a:rPr spc="-25" dirty="0"/>
              <a:t> </a:t>
            </a:r>
            <a:r>
              <a:rPr dirty="0"/>
              <a:t>注意保密</a:t>
            </a:r>
            <a:r>
              <a:rPr spc="204" dirty="0"/>
              <a:t> </a:t>
            </a: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2451</Words>
  <Application>Microsoft Office PowerPoint</Application>
  <PresentationFormat>全屏显示(16:9)</PresentationFormat>
  <Paragraphs>528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6" baseType="lpstr">
      <vt:lpstr>΢</vt:lpstr>
      <vt:lpstr>微软雅黑</vt:lpstr>
      <vt:lpstr>Arial</vt:lpstr>
      <vt:lpstr>Calibri</vt:lpstr>
      <vt:lpstr>Times New Roman</vt:lpstr>
      <vt:lpstr>Wingdings</vt:lpstr>
      <vt:lpstr>Office Theme</vt:lpstr>
      <vt:lpstr>16个关键节点安全管控指引</vt:lpstr>
      <vt:lpstr>三、16个关键节点概述</vt:lpstr>
      <vt:lpstr>无梁楼盖</vt:lpstr>
      <vt:lpstr>无梁楼盖</vt:lpstr>
      <vt:lpstr>高边坡、高挡墙</vt:lpstr>
      <vt:lpstr>基坑工程</vt:lpstr>
      <vt:lpstr>基坑工程</vt:lpstr>
      <vt:lpstr>基坑工程</vt:lpstr>
      <vt:lpstr>基坑工程</vt:lpstr>
      <vt:lpstr>基坑工程</vt:lpstr>
      <vt:lpstr>基坑工程</vt:lpstr>
      <vt:lpstr>基本定义</vt:lpstr>
      <vt:lpstr>安全技术交底、旁站、验收</vt:lpstr>
      <vt:lpstr>模板拆除</vt:lpstr>
      <vt:lpstr>基本要求</vt:lpstr>
      <vt:lpstr>安全保障措施</vt:lpstr>
      <vt:lpstr>安全防护</vt:lpstr>
      <vt:lpstr>安全防护</vt:lpstr>
      <vt:lpstr>安全防护</vt:lpstr>
      <vt:lpstr>安全防护</vt:lpstr>
      <vt:lpstr>安全防护</vt:lpstr>
      <vt:lpstr>PowerPoint 演示文稿</vt:lpstr>
      <vt:lpstr>高处作业</vt:lpstr>
      <vt:lpstr>高处作业</vt:lpstr>
      <vt:lpstr>高处作业</vt:lpstr>
      <vt:lpstr>高处作业</vt:lpstr>
      <vt:lpstr>高处作业</vt:lpstr>
      <vt:lpstr>高处作业</vt:lpstr>
      <vt:lpstr>个人防护</vt:lpstr>
      <vt:lpstr>个人防护</vt:lpstr>
      <vt:lpstr>个人防护</vt:lpstr>
      <vt:lpstr>应急管理</vt:lpstr>
      <vt:lpstr>应急管理</vt:lpstr>
      <vt:lpstr>施工用电</vt:lpstr>
      <vt:lpstr>施工用电</vt:lpstr>
      <vt:lpstr>施工用电</vt:lpstr>
      <vt:lpstr>配套设施</vt:lpstr>
      <vt:lpstr>配套设施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Microsoft</cp:lastModifiedBy>
  <cp:revision>1</cp:revision>
  <dcterms:created xsi:type="dcterms:W3CDTF">2022-08-15T13:23:36Z</dcterms:created>
  <dcterms:modified xsi:type="dcterms:W3CDTF">2022-08-15T13:26:03Z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2022-08-15T00:00:00Z</vt:filetime>
  </property>
</Properties>
</file>