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5.xml" ContentType="application/vnd.openxmlformats-officedocument.presentationml.tags+xml"/>
  <Override PartName="/ppt/notesSlides/notesSlide38.xml" ContentType="application/vnd.openxmlformats-officedocument.presentationml.notesSlide+xml"/>
  <Override PartName="/ppt/tags/tag6.xml" ContentType="application/vnd.openxmlformats-officedocument.presentationml.tags+xml"/>
  <Override PartName="/ppt/notesSlides/notesSlide39.xml" ContentType="application/vnd.openxmlformats-officedocument.presentationml.notesSlide+xml"/>
  <Override PartName="/ppt/tags/tag7.xml" ContentType="application/vnd.openxmlformats-officedocument.presentationml.tags+xml"/>
  <Override PartName="/ppt/notesSlides/notesSlide40.xml" ContentType="application/vnd.openxmlformats-officedocument.presentationml.notesSlide+xml"/>
  <Override PartName="/ppt/tags/tag8.xml" ContentType="application/vnd.openxmlformats-officedocument.presentationml.tags+xml"/>
  <Override PartName="/ppt/notesSlides/notesSlide41.xml" ContentType="application/vnd.openxmlformats-officedocument.presentationml.notesSlide+xml"/>
  <Override PartName="/ppt/tags/tag9.xml" ContentType="application/vnd.openxmlformats-officedocument.presentationml.tags+xml"/>
  <Override PartName="/ppt/notesSlides/notesSlide42.xml" ContentType="application/vnd.openxmlformats-officedocument.presentationml.notesSlide+xml"/>
  <Override PartName="/ppt/tags/tag10.xml" ContentType="application/vnd.openxmlformats-officedocument.presentationml.tags+xml"/>
  <Override PartName="/ppt/notesSlides/notesSlide43.xml" ContentType="application/vnd.openxmlformats-officedocument.presentationml.notesSlide+xml"/>
  <Override PartName="/ppt/tags/tag11.xml" ContentType="application/vnd.openxmlformats-officedocument.presentationml.tags+xml"/>
  <Override PartName="/ppt/notesSlides/notesSlide44.xml" ContentType="application/vnd.openxmlformats-officedocument.presentationml.notesSlide+xml"/>
  <Override PartName="/ppt/tags/tag12.xml" ContentType="application/vnd.openxmlformats-officedocument.presentationml.tags+xml"/>
  <Override PartName="/ppt/notesSlides/notesSlide45.xml" ContentType="application/vnd.openxmlformats-officedocument.presentationml.notesSlide+xml"/>
  <Override PartName="/ppt/tags/tag13.xml" ContentType="application/vnd.openxmlformats-officedocument.presentationml.tags+xml"/>
  <Override PartName="/ppt/notesSlides/notesSlide46.xml" ContentType="application/vnd.openxmlformats-officedocument.presentationml.notesSlide+xml"/>
  <Override PartName="/ppt/tags/tag14.xml" ContentType="application/vnd.openxmlformats-officedocument.presentationml.tags+xml"/>
  <Override PartName="/ppt/notesSlides/notesSlide47.xml" ContentType="application/vnd.openxmlformats-officedocument.presentationml.notesSlide+xml"/>
  <Override PartName="/ppt/tags/tag15.xml" ContentType="application/vnd.openxmlformats-officedocument.presentationml.tags+xml"/>
  <Override PartName="/ppt/notesSlides/notesSlide48.xml" ContentType="application/vnd.openxmlformats-officedocument.presentationml.notesSlide+xml"/>
  <Override PartName="/ppt/tags/tag16.xml" ContentType="application/vnd.openxmlformats-officedocument.presentationml.tags+xml"/>
  <Override PartName="/ppt/notesSlides/notesSlide49.xml" ContentType="application/vnd.openxmlformats-officedocument.presentationml.notesSlide+xml"/>
  <Override PartName="/ppt/tags/tag17.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sldIdLst>
    <p:sldId id="315" r:id="rId2"/>
    <p:sldId id="292" r:id="rId3"/>
    <p:sldId id="295" r:id="rId4"/>
    <p:sldId id="257" r:id="rId5"/>
    <p:sldId id="258" r:id="rId6"/>
    <p:sldId id="296" r:id="rId7"/>
    <p:sldId id="351" r:id="rId8"/>
    <p:sldId id="352" r:id="rId9"/>
    <p:sldId id="513" r:id="rId10"/>
    <p:sldId id="353" r:id="rId11"/>
    <p:sldId id="354" r:id="rId12"/>
    <p:sldId id="264" r:id="rId13"/>
    <p:sldId id="290" r:id="rId14"/>
    <p:sldId id="383" r:id="rId15"/>
    <p:sldId id="384" r:id="rId16"/>
    <p:sldId id="386" r:id="rId17"/>
    <p:sldId id="413" r:id="rId18"/>
    <p:sldId id="414" r:id="rId19"/>
    <p:sldId id="415" r:id="rId20"/>
    <p:sldId id="416" r:id="rId21"/>
    <p:sldId id="417" r:id="rId22"/>
    <p:sldId id="444" r:id="rId23"/>
    <p:sldId id="445" r:id="rId24"/>
    <p:sldId id="446" r:id="rId25"/>
    <p:sldId id="447" r:id="rId26"/>
    <p:sldId id="448" r:id="rId27"/>
    <p:sldId id="449" r:id="rId28"/>
    <p:sldId id="450" r:id="rId29"/>
    <p:sldId id="451" r:id="rId30"/>
    <p:sldId id="452" r:id="rId31"/>
    <p:sldId id="453" r:id="rId32"/>
    <p:sldId id="454" r:id="rId33"/>
    <p:sldId id="569" r:id="rId34"/>
    <p:sldId id="481" r:id="rId35"/>
    <p:sldId id="571" r:id="rId36"/>
    <p:sldId id="482" r:id="rId37"/>
    <p:sldId id="483" r:id="rId38"/>
    <p:sldId id="484" r:id="rId39"/>
    <p:sldId id="485" r:id="rId40"/>
    <p:sldId id="496" r:id="rId41"/>
    <p:sldId id="486" r:id="rId42"/>
    <p:sldId id="265" r:id="rId43"/>
    <p:sldId id="487" r:id="rId44"/>
    <p:sldId id="488" r:id="rId45"/>
    <p:sldId id="489" r:id="rId46"/>
    <p:sldId id="490" r:id="rId47"/>
    <p:sldId id="491" r:id="rId48"/>
    <p:sldId id="492" r:id="rId49"/>
    <p:sldId id="493" r:id="rId50"/>
    <p:sldId id="494" r:id="rId51"/>
    <p:sldId id="495" r:id="rId52"/>
    <p:sldId id="573" r:id="rId53"/>
    <p:sldId id="314" r:id="rId54"/>
  </p:sldIdLst>
  <p:sldSz cx="9144000" cy="5143500" type="screen16x9"/>
  <p:notesSz cx="6858000" cy="9144000"/>
  <p:embeddedFontLst>
    <p:embeddedFont>
      <p:font typeface="方正兰亭黑_GBK" panose="02010600030101010101" charset="-122"/>
      <p:regular r:id="rId56"/>
    </p:embeddedFont>
    <p:embeddedFont>
      <p:font typeface="方正兰亭细黑_GBK" panose="02010600030101010101" charset="-122"/>
      <p:regular r:id="rId57"/>
    </p:embeddedFont>
    <p:embeddedFont>
      <p:font typeface="Calibri" panose="020F0502020204030204" pitchFamily="34" charset="0"/>
      <p:regular r:id="rId58"/>
      <p:bold r:id="rId59"/>
      <p:italic r:id="rId60"/>
      <p:boldItalic r:id="rId61"/>
    </p:embeddedFont>
    <p:embeddedFont>
      <p:font typeface="Impact" panose="020B0806030902050204" pitchFamily="34" charset="0"/>
      <p:regular r:id="rId62"/>
    </p:embeddedFont>
    <p:embeddedFont>
      <p:font typeface="方正兰亭细黑_GBK_M" panose="02010600030101010101" charset="2"/>
      <p:regular r:id="rId63"/>
    </p:embeddedFont>
    <p:embeddedFont>
      <p:font typeface="黑体" panose="02010609060101010101" pitchFamily="49" charset="-122"/>
      <p:regular r:id="rId64"/>
    </p:embeddedFont>
    <p:embeddedFont>
      <p:font typeface="微软雅黑" panose="020B0503020204020204" pitchFamily="34" charset="-122"/>
      <p:regular r:id="rId65"/>
      <p:bold r:id="rId6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8">
          <p15:clr>
            <a:srgbClr val="A4A3A4"/>
          </p15:clr>
        </p15:guide>
        <p15:guide id="2" pos="28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A5A"/>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319" y="65"/>
      </p:cViewPr>
      <p:guideLst>
        <p:guide orient="horz" pos="1618"/>
        <p:guide pos="2823"/>
      </p:guideLst>
    </p:cSldViewPr>
  </p:slideViewPr>
  <p:notesTextViewPr>
    <p:cViewPr>
      <p:scale>
        <a:sx n="1" d="1"/>
        <a:sy n="1" d="1"/>
      </p:scale>
      <p:origin x="0" y="0"/>
    </p:cViewPr>
  </p:notesTextViewPr>
  <p:sorterViewPr>
    <p:cViewPr>
      <p:scale>
        <a:sx n="100" d="100"/>
        <a:sy n="100" d="100"/>
      </p:scale>
      <p:origin x="0" y="73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t>2022/8/12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38</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39</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42</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43</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44</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45</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46</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47</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48</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49</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51</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dirty="0">
                  <a:solidFill>
                    <a:srgbClr val="005292"/>
                  </a:solidFill>
                  <a:latin typeface="Impact" panose="020B0806030902050204" pitchFamily="34" charset="0"/>
                </a:rPr>
                <a:t>5</a:t>
              </a:r>
              <a:endParaRPr lang="zh-CN" altLang="en-US" sz="36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2022/8/12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t>2022/8/12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istrator\Desktop\&#20462;&#25913;&#21518;&#35270;&#39057;\&#23567;&#22899;&#23401;&#30528;&#28779;&#20102;.wmv" TargetMode="External"/><Relationship Id="rId1" Type="http://schemas.microsoft.com/office/2007/relationships/media" Target="file:///C:\Users\Administrator\Desktop\&#20462;&#25913;&#21518;&#35270;&#39057;\&#23567;&#22899;&#23401;&#30528;&#28779;&#20102;.wmv"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0PPT素材\背景及图片\白麻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95"/>
            <a:ext cx="9144000" cy="51435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621323" y="216613"/>
            <a:ext cx="3741377" cy="3741377"/>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 name="椭圆 7"/>
          <p:cNvSpPr/>
          <p:nvPr/>
        </p:nvSpPr>
        <p:spPr>
          <a:xfrm rot="10498052">
            <a:off x="1620315" y="3970953"/>
            <a:ext cx="563789" cy="563789"/>
          </a:xfrm>
          <a:prstGeom prst="ellipse">
            <a:avLst/>
          </a:prstGeom>
          <a:solidFill>
            <a:srgbClr val="C00000"/>
          </a:solidFill>
          <a:ln>
            <a:solidFill>
              <a:srgbClr val="C00000"/>
            </a:soli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0498052">
            <a:off x="2373672" y="4627445"/>
            <a:ext cx="228599" cy="228599"/>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189283" y="3406942"/>
            <a:ext cx="845906" cy="84590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045846" y="3501799"/>
            <a:ext cx="310515" cy="31051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898806" y="4332147"/>
            <a:ext cx="310515" cy="310515"/>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rot="10498052">
            <a:off x="1885935" y="3263614"/>
            <a:ext cx="228599" cy="228599"/>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20" name="组合 19"/>
          <p:cNvGrpSpPr/>
          <p:nvPr/>
        </p:nvGrpSpPr>
        <p:grpSpPr>
          <a:xfrm>
            <a:off x="1223937" y="4521063"/>
            <a:ext cx="441364" cy="44136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rot="10498052">
            <a:off x="864969" y="4139410"/>
            <a:ext cx="303658" cy="303658"/>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438065" y="4115253"/>
            <a:ext cx="310515" cy="31051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椭圆 26"/>
          <p:cNvSpPr/>
          <p:nvPr/>
        </p:nvSpPr>
        <p:spPr>
          <a:xfrm rot="10498052">
            <a:off x="3629030" y="4713305"/>
            <a:ext cx="192350" cy="192350"/>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0498052">
            <a:off x="419086" y="4786416"/>
            <a:ext cx="228599" cy="228599"/>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2793469" y="2180068"/>
            <a:ext cx="3467616" cy="584775"/>
          </a:xfrm>
          <a:prstGeom prst="rect">
            <a:avLst/>
          </a:prstGeom>
          <a:noFill/>
        </p:spPr>
        <p:txBody>
          <a:bodyPr wrap="none" rtlCol="0">
            <a:spAutoFit/>
          </a:bodyPr>
          <a:lstStyle/>
          <a:p>
            <a:r>
              <a:rPr lang="zh-CN" altLang="en-US" sz="3200" dirty="0">
                <a:solidFill>
                  <a:srgbClr val="C00000"/>
                </a:solidFill>
                <a:effectLst>
                  <a:outerShdw blurRad="60007" dist="310007" dir="7680000" sy="30000" kx="1300200" algn="ctr" rotWithShape="0">
                    <a:prstClr val="black">
                      <a:alpha val="32000"/>
                    </a:prstClr>
                  </a:outerShdw>
                </a:effectLst>
                <a:latin typeface="方正综艺简体" pitchFamily="65" charset="-122"/>
                <a:ea typeface="方正综艺简体" pitchFamily="65" charset="-122"/>
              </a:rPr>
              <a:t>消防安全知识讲座</a:t>
            </a:r>
          </a:p>
        </p:txBody>
      </p:sp>
      <p:cxnSp>
        <p:nvCxnSpPr>
          <p:cNvPr id="53" name="直接连接符 52"/>
          <p:cNvCxnSpPr/>
          <p:nvPr/>
        </p:nvCxnSpPr>
        <p:spPr>
          <a:xfrm>
            <a:off x="2984531" y="2126728"/>
            <a:ext cx="3042416"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57" name="TextBox 56"/>
          <p:cNvSpPr txBox="1"/>
          <p:nvPr/>
        </p:nvSpPr>
        <p:spPr>
          <a:xfrm>
            <a:off x="3036570" y="1050290"/>
            <a:ext cx="2931160" cy="914400"/>
          </a:xfrm>
          <a:prstGeom prst="rect">
            <a:avLst/>
          </a:prstGeom>
          <a:noFill/>
        </p:spPr>
        <p:txBody>
          <a:bodyPr wrap="square" rtlCol="0">
            <a:spAutoFit/>
          </a:bodyPr>
          <a:lstStyle/>
          <a:p>
            <a:r>
              <a:rPr lang="zh-CN" altLang="zh-CN" sz="5400" dirty="0">
                <a:solidFill>
                  <a:srgbClr val="C00000"/>
                </a:solidFill>
                <a:latin typeface="方正大黑简体" pitchFamily="2" charset="-122"/>
                <a:ea typeface="方正大黑简体" pitchFamily="2" charset="-122"/>
              </a:rPr>
              <a:t>家庭防火</a:t>
            </a:r>
          </a:p>
        </p:txBody>
      </p:sp>
      <p:sp>
        <p:nvSpPr>
          <p:cNvPr id="58" name="TextBox 57"/>
          <p:cNvSpPr txBox="1"/>
          <p:nvPr/>
        </p:nvSpPr>
        <p:spPr>
          <a:xfrm>
            <a:off x="97085" y="38110"/>
            <a:ext cx="184731" cy="523220"/>
          </a:xfrm>
          <a:prstGeom prst="rect">
            <a:avLst/>
          </a:prstGeom>
          <a:noFill/>
        </p:spPr>
        <p:txBody>
          <a:bodyPr wrap="none" rtlCol="0">
            <a:spAutoFit/>
          </a:bodyPr>
          <a:lstStyle/>
          <a:p>
            <a:endParaRPr lang="zh-CN" sz="2800" dirty="0">
              <a:solidFill>
                <a:srgbClr val="C00000"/>
              </a:solidFill>
              <a:effectLst>
                <a:outerShdw blurRad="50800" dist="38100" dir="10800000" algn="r" rotWithShape="0">
                  <a:prstClr val="black">
                    <a:alpha val="40000"/>
                  </a:prstClr>
                </a:outerShdw>
              </a:effectLst>
              <a:latin typeface="方正大黑简体" pitchFamily="2" charset="-122"/>
              <a:ea typeface="方正大黑简体" pitchFamily="2" charset="-122"/>
            </a:endParaRPr>
          </a:p>
        </p:txBody>
      </p:sp>
      <p:sp>
        <p:nvSpPr>
          <p:cNvPr id="59" name="椭圆 58"/>
          <p:cNvSpPr/>
          <p:nvPr/>
        </p:nvSpPr>
        <p:spPr>
          <a:xfrm rot="10498052">
            <a:off x="6535215" y="4000987"/>
            <a:ext cx="563789" cy="563789"/>
          </a:xfrm>
          <a:prstGeom prst="ellipse">
            <a:avLst/>
          </a:prstGeom>
          <a:solidFill>
            <a:srgbClr val="C00000"/>
          </a:solidFill>
          <a:ln>
            <a:solidFill>
              <a:srgbClr val="C00000"/>
            </a:soli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0498052">
            <a:off x="7288572" y="4657479"/>
            <a:ext cx="228599" cy="228599"/>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7104183" y="3436976"/>
            <a:ext cx="845906" cy="845906"/>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5960746" y="3531833"/>
            <a:ext cx="310515" cy="31051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7813706" y="4362181"/>
            <a:ext cx="310515" cy="310515"/>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椭圆 69"/>
          <p:cNvSpPr/>
          <p:nvPr/>
        </p:nvSpPr>
        <p:spPr>
          <a:xfrm rot="10498052">
            <a:off x="6800835" y="3293648"/>
            <a:ext cx="228599" cy="228599"/>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6138837" y="4551097"/>
            <a:ext cx="441364" cy="441364"/>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椭圆 73"/>
          <p:cNvSpPr/>
          <p:nvPr/>
        </p:nvSpPr>
        <p:spPr>
          <a:xfrm rot="10498052">
            <a:off x="5779869" y="4169444"/>
            <a:ext cx="303658" cy="303658"/>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8352965" y="4145287"/>
            <a:ext cx="310515" cy="310515"/>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椭圆 77"/>
          <p:cNvSpPr/>
          <p:nvPr/>
        </p:nvSpPr>
        <p:spPr>
          <a:xfrm rot="10498052">
            <a:off x="8543930" y="4743339"/>
            <a:ext cx="192350" cy="192350"/>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rot="10498052">
            <a:off x="5333986" y="4816450"/>
            <a:ext cx="228599" cy="228599"/>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11458 -0.82685 L 3.88889E-6 -1.85185E-6 " pathEditMode="relative" rAng="0" ptsTypes="AA">
                                      <p:cBhvr>
                                        <p:cTn id="6" dur="2000" fill="hold"/>
                                        <p:tgtEl>
                                          <p:spTgt spid="59"/>
                                        </p:tgtEl>
                                        <p:attrNameLst>
                                          <p:attrName>ppt_x</p:attrName>
                                          <p:attrName>ppt_y</p:attrName>
                                        </p:attrNameLst>
                                      </p:cBhvr>
                                      <p:rCtr x="-55729" y="41327"/>
                                    </p:animMotion>
                                  </p:childTnLst>
                                </p:cTn>
                              </p:par>
                              <p:par>
                                <p:cTn id="7" presetID="42" presetClass="path" presetSubtype="0" accel="50000" decel="50000" fill="hold" nodeType="withEffect">
                                  <p:stCondLst>
                                    <p:cond delay="0"/>
                                  </p:stCondLst>
                                  <p:childTnLst>
                                    <p:animMotion origin="layout" path="M 1.11267 -0.5607 L -5.55556E-7 2.03892E-7 " pathEditMode="relative" rAng="0" ptsTypes="AA">
                                      <p:cBhvr>
                                        <p:cTn id="8" dur="2000" fill="hold"/>
                                        <p:tgtEl>
                                          <p:spTgt spid="67"/>
                                        </p:tgtEl>
                                        <p:attrNameLst>
                                          <p:attrName>ppt_x</p:attrName>
                                          <p:attrName>ppt_y</p:attrName>
                                        </p:attrNameLst>
                                      </p:cBhvr>
                                      <p:rCtr x="-55642" y="28020"/>
                                    </p:animMotion>
                                  </p:childTnLst>
                                </p:cTn>
                              </p:par>
                              <p:par>
                                <p:cTn id="9" presetID="42" presetClass="path" presetSubtype="0" accel="50000" decel="50000" fill="hold" nodeType="withEffect">
                                  <p:stCondLst>
                                    <p:cond delay="0"/>
                                  </p:stCondLst>
                                  <p:childTnLst>
                                    <p:animMotion origin="layout" path="M 1.16511 -0.74143 L -3.61111E-6 4.43312E-6 " pathEditMode="relative" rAng="0" ptsTypes="AA">
                                      <p:cBhvr>
                                        <p:cTn id="10" dur="2000" fill="hold"/>
                                        <p:tgtEl>
                                          <p:spTgt spid="61"/>
                                        </p:tgtEl>
                                        <p:attrNameLst>
                                          <p:attrName>ppt_x</p:attrName>
                                          <p:attrName>ppt_y</p:attrName>
                                        </p:attrNameLst>
                                      </p:cBhvr>
                                      <p:rCtr x="-58264" y="37071"/>
                                    </p:animMotion>
                                  </p:childTnLst>
                                </p:cTn>
                              </p:par>
                              <p:par>
                                <p:cTn id="11" presetID="42" presetClass="path" presetSubtype="0" accel="50000" decel="50000" fill="hold" grpId="0" nodeType="withEffect">
                                  <p:stCondLst>
                                    <p:cond delay="0"/>
                                  </p:stCondLst>
                                  <p:childTnLst>
                                    <p:animMotion origin="layout" path="M 1.05712 -0.81186 L -0.01424 -0.02255 " pathEditMode="relative" rAng="0" ptsTypes="AA">
                                      <p:cBhvr>
                                        <p:cTn id="12" dur="2000" fill="hold"/>
                                        <p:tgtEl>
                                          <p:spTgt spid="60"/>
                                        </p:tgtEl>
                                        <p:attrNameLst>
                                          <p:attrName>ppt_x</p:attrName>
                                          <p:attrName>ppt_y</p:attrName>
                                        </p:attrNameLst>
                                      </p:cBhvr>
                                      <p:rCtr x="-53576" y="39450"/>
                                    </p:animMotion>
                                  </p:childTnLst>
                                </p:cTn>
                              </p:par>
                              <p:par>
                                <p:cTn id="13" presetID="42" presetClass="path" presetSubtype="0" accel="50000" decel="50000" fill="hold" nodeType="withEffect">
                                  <p:stCondLst>
                                    <p:cond delay="0"/>
                                  </p:stCondLst>
                                  <p:childTnLst>
                                    <p:animMotion origin="layout" path="M 1.22951 -0.81173 L 0 -2.46914E-6 " pathEditMode="relative" rAng="0" ptsTypes="AA">
                                      <p:cBhvr>
                                        <p:cTn id="14" dur="2000" fill="hold"/>
                                        <p:tgtEl>
                                          <p:spTgt spid="64"/>
                                        </p:tgtEl>
                                        <p:attrNameLst>
                                          <p:attrName>ppt_x</p:attrName>
                                          <p:attrName>ppt_y</p:attrName>
                                        </p:attrNameLst>
                                      </p:cBhvr>
                                      <p:rCtr x="-61476" y="40586"/>
                                    </p:animMotion>
                                  </p:childTnLst>
                                </p:cTn>
                              </p:par>
                              <p:par>
                                <p:cTn id="15" presetID="42" presetClass="path" presetSubtype="0" accel="50000" decel="50000" fill="hold" grpId="0" nodeType="withEffect">
                                  <p:stCondLst>
                                    <p:cond delay="0"/>
                                  </p:stCondLst>
                                  <p:childTnLst>
                                    <p:animMotion origin="layout" path="M 1.05712 -0.81186 L -0.01424 -0.02255 " pathEditMode="relative" rAng="0" ptsTypes="AA">
                                      <p:cBhvr>
                                        <p:cTn id="16" dur="2000" fill="hold"/>
                                        <p:tgtEl>
                                          <p:spTgt spid="70"/>
                                        </p:tgtEl>
                                        <p:attrNameLst>
                                          <p:attrName>ppt_x</p:attrName>
                                          <p:attrName>ppt_y</p:attrName>
                                        </p:attrNameLst>
                                      </p:cBhvr>
                                      <p:rCtr x="-53576" y="39450"/>
                                    </p:animMotion>
                                  </p:childTnLst>
                                </p:cTn>
                              </p:par>
                              <p:par>
                                <p:cTn id="17" presetID="42" presetClass="path" presetSubtype="0" accel="50000" decel="50000" fill="hold" nodeType="withEffect">
                                  <p:stCondLst>
                                    <p:cond delay="0"/>
                                  </p:stCondLst>
                                  <p:childTnLst>
                                    <p:animMotion origin="layout" path="M 0.93194 -0.36577 L -2.77778E-7 5.68428E-7 " pathEditMode="relative" rAng="0" ptsTypes="AA">
                                      <p:cBhvr>
                                        <p:cTn id="18" dur="2000" fill="hold"/>
                                        <p:tgtEl>
                                          <p:spTgt spid="71"/>
                                        </p:tgtEl>
                                        <p:attrNameLst>
                                          <p:attrName>ppt_x</p:attrName>
                                          <p:attrName>ppt_y</p:attrName>
                                        </p:attrNameLst>
                                      </p:cBhvr>
                                      <p:rCtr x="-46597" y="18289"/>
                                    </p:animMotion>
                                  </p:childTnLst>
                                </p:cTn>
                              </p:par>
                              <p:par>
                                <p:cTn id="19" presetID="42" presetClass="path" presetSubtype="0" accel="50000" decel="50000" fill="hold" grpId="0" nodeType="withEffect">
                                  <p:stCondLst>
                                    <p:cond delay="0"/>
                                  </p:stCondLst>
                                  <p:childTnLst>
                                    <p:animMotion origin="layout" path="M 1.05712 -0.81186 L -0.01424 -0.02255 " pathEditMode="relative" rAng="0" ptsTypes="AA">
                                      <p:cBhvr>
                                        <p:cTn id="20" dur="2000" fill="hold"/>
                                        <p:tgtEl>
                                          <p:spTgt spid="74"/>
                                        </p:tgtEl>
                                        <p:attrNameLst>
                                          <p:attrName>ppt_x</p:attrName>
                                          <p:attrName>ppt_y</p:attrName>
                                        </p:attrNameLst>
                                      </p:cBhvr>
                                      <p:rCtr x="-53576" y="39450"/>
                                    </p:animMotion>
                                  </p:childTnLst>
                                </p:cTn>
                              </p:par>
                              <p:par>
                                <p:cTn id="21" presetID="42" presetClass="path" presetSubtype="0" accel="50000" decel="50000" fill="hold" nodeType="withEffect">
                                  <p:stCondLst>
                                    <p:cond delay="0"/>
                                  </p:stCondLst>
                                  <p:childTnLst>
                                    <p:animMotion origin="layout" path="M 0.93194 -0.36577 L -2.77778E-7 5.68428E-7 " pathEditMode="relative" rAng="0" ptsTypes="AA">
                                      <p:cBhvr>
                                        <p:cTn id="22" dur="2000" fill="hold"/>
                                        <p:tgtEl>
                                          <p:spTgt spid="75"/>
                                        </p:tgtEl>
                                        <p:attrNameLst>
                                          <p:attrName>ppt_x</p:attrName>
                                          <p:attrName>ppt_y</p:attrName>
                                        </p:attrNameLst>
                                      </p:cBhvr>
                                      <p:rCtr x="-46597" y="18289"/>
                                    </p:animMotion>
                                  </p:childTnLst>
                                </p:cTn>
                              </p:par>
                              <p:par>
                                <p:cTn id="23" presetID="42" presetClass="path" presetSubtype="0" accel="50000" decel="50000" fill="hold" grpId="0" nodeType="withEffect">
                                  <p:stCondLst>
                                    <p:cond delay="0"/>
                                  </p:stCondLst>
                                  <p:childTnLst>
                                    <p:animMotion origin="layout" path="M 1.07135 -0.78931 L 8.33333E-7 -4.71733E-6 " pathEditMode="relative" rAng="0" ptsTypes="AA">
                                      <p:cBhvr>
                                        <p:cTn id="24" dur="2000" fill="hold"/>
                                        <p:tgtEl>
                                          <p:spTgt spid="78"/>
                                        </p:tgtEl>
                                        <p:attrNameLst>
                                          <p:attrName>ppt_x</p:attrName>
                                          <p:attrName>ppt_y</p:attrName>
                                        </p:attrNameLst>
                                      </p:cBhvr>
                                      <p:rCtr x="-53576" y="39450"/>
                                    </p:animMotion>
                                  </p:childTnLst>
                                </p:cTn>
                              </p:par>
                              <p:par>
                                <p:cTn id="25" presetID="42" presetClass="path" presetSubtype="0" accel="50000" decel="50000" fill="hold" grpId="0" nodeType="withEffect">
                                  <p:stCondLst>
                                    <p:cond delay="0"/>
                                  </p:stCondLst>
                                  <p:childTnLst>
                                    <p:animMotion origin="layout" path="M 1.05712 -0.81186 L -0.01424 -0.02255 " pathEditMode="relative" rAng="0" ptsTypes="AA">
                                      <p:cBhvr>
                                        <p:cTn id="26" dur="2000" fill="hold"/>
                                        <p:tgtEl>
                                          <p:spTgt spid="79"/>
                                        </p:tgtEl>
                                        <p:attrNameLst>
                                          <p:attrName>ppt_x</p:attrName>
                                          <p:attrName>ppt_y</p:attrName>
                                        </p:attrNameLst>
                                      </p:cBhvr>
                                      <p:rCtr x="-53576" y="39450"/>
                                    </p:animMotion>
                                  </p:childTnLst>
                                </p:cTn>
                              </p:par>
                              <p:par>
                                <p:cTn id="27" presetID="42" presetClass="path" presetSubtype="0" accel="50000" decel="50000" fill="hold" grpId="0" nodeType="withEffect">
                                  <p:stCondLst>
                                    <p:cond delay="0"/>
                                  </p:stCondLst>
                                  <p:childTnLst>
                                    <p:animMotion origin="layout" path="M 1.11458 -0.82685 L 3.88889E-6 -1.85185E-6 " pathEditMode="relative" rAng="0" ptsTypes="AA">
                                      <p:cBhvr>
                                        <p:cTn id="28" dur="2000" fill="hold"/>
                                        <p:tgtEl>
                                          <p:spTgt spid="8"/>
                                        </p:tgtEl>
                                        <p:attrNameLst>
                                          <p:attrName>ppt_x</p:attrName>
                                          <p:attrName>ppt_y</p:attrName>
                                        </p:attrNameLst>
                                      </p:cBhvr>
                                      <p:rCtr x="-55729" y="41327"/>
                                    </p:animMotion>
                                  </p:childTnLst>
                                </p:cTn>
                              </p:par>
                              <p:par>
                                <p:cTn id="29" presetID="42" presetClass="path" presetSubtype="0" accel="50000" decel="50000" fill="hold" nodeType="withEffect">
                                  <p:stCondLst>
                                    <p:cond delay="0"/>
                                  </p:stCondLst>
                                  <p:childTnLst>
                                    <p:animMotion origin="layout" path="M 1.11267 -0.5607 L -5.55556E-7 2.03892E-7 " pathEditMode="relative" rAng="0" ptsTypes="AA">
                                      <p:cBhvr>
                                        <p:cTn id="30" dur="2000" fill="hold"/>
                                        <p:tgtEl>
                                          <p:spTgt spid="16"/>
                                        </p:tgtEl>
                                        <p:attrNameLst>
                                          <p:attrName>ppt_x</p:attrName>
                                          <p:attrName>ppt_y</p:attrName>
                                        </p:attrNameLst>
                                      </p:cBhvr>
                                      <p:rCtr x="-55642" y="28020"/>
                                    </p:animMotion>
                                  </p:childTnLst>
                                </p:cTn>
                              </p:par>
                              <p:par>
                                <p:cTn id="31" presetID="42" presetClass="path" presetSubtype="0" accel="50000" decel="50000" fill="hold" nodeType="withEffect">
                                  <p:stCondLst>
                                    <p:cond delay="0"/>
                                  </p:stCondLst>
                                  <p:childTnLst>
                                    <p:animMotion origin="layout" path="M 1.16511 -0.74143 L -3.61111E-6 4.43312E-6 " pathEditMode="relative" rAng="0" ptsTypes="AA">
                                      <p:cBhvr>
                                        <p:cTn id="32" dur="2000" fill="hold"/>
                                        <p:tgtEl>
                                          <p:spTgt spid="10"/>
                                        </p:tgtEl>
                                        <p:attrNameLst>
                                          <p:attrName>ppt_x</p:attrName>
                                          <p:attrName>ppt_y</p:attrName>
                                        </p:attrNameLst>
                                      </p:cBhvr>
                                      <p:rCtr x="-58264" y="37071"/>
                                    </p:animMotion>
                                  </p:childTnLst>
                                </p:cTn>
                              </p:par>
                              <p:par>
                                <p:cTn id="33" presetID="42" presetClass="path" presetSubtype="0" accel="50000" decel="50000" fill="hold" grpId="0" nodeType="withEffect">
                                  <p:stCondLst>
                                    <p:cond delay="0"/>
                                  </p:stCondLst>
                                  <p:childTnLst>
                                    <p:animMotion origin="layout" path="M 1.05712 -0.81186 L -0.01424 -0.02255 " pathEditMode="relative" rAng="0" ptsTypes="AA">
                                      <p:cBhvr>
                                        <p:cTn id="34" dur="2000" fill="hold"/>
                                        <p:tgtEl>
                                          <p:spTgt spid="9"/>
                                        </p:tgtEl>
                                        <p:attrNameLst>
                                          <p:attrName>ppt_x</p:attrName>
                                          <p:attrName>ppt_y</p:attrName>
                                        </p:attrNameLst>
                                      </p:cBhvr>
                                      <p:rCtr x="-53576" y="39450"/>
                                    </p:animMotion>
                                  </p:childTnLst>
                                </p:cTn>
                              </p:par>
                              <p:par>
                                <p:cTn id="35" presetID="42" presetClass="path" presetSubtype="0" accel="50000" decel="50000" fill="hold" nodeType="withEffect">
                                  <p:stCondLst>
                                    <p:cond delay="0"/>
                                  </p:stCondLst>
                                  <p:childTnLst>
                                    <p:animMotion origin="layout" path="M 1.22951 -0.81173 L 0 -2.46914E-6 " pathEditMode="relative" rAng="0" ptsTypes="AA">
                                      <p:cBhvr>
                                        <p:cTn id="36" dur="2000" fill="hold"/>
                                        <p:tgtEl>
                                          <p:spTgt spid="13"/>
                                        </p:tgtEl>
                                        <p:attrNameLst>
                                          <p:attrName>ppt_x</p:attrName>
                                          <p:attrName>ppt_y</p:attrName>
                                        </p:attrNameLst>
                                      </p:cBhvr>
                                      <p:rCtr x="-61476" y="40586"/>
                                    </p:animMotion>
                                  </p:childTnLst>
                                </p:cTn>
                              </p:par>
                              <p:par>
                                <p:cTn id="37" presetID="42" presetClass="path" presetSubtype="0" accel="50000" decel="50000" fill="hold" grpId="0" nodeType="withEffect">
                                  <p:stCondLst>
                                    <p:cond delay="0"/>
                                  </p:stCondLst>
                                  <p:childTnLst>
                                    <p:animMotion origin="layout" path="M 1.05712 -0.81186 L -0.01424 -0.02255 " pathEditMode="relative" rAng="0" ptsTypes="AA">
                                      <p:cBhvr>
                                        <p:cTn id="38" dur="2000" fill="hold"/>
                                        <p:tgtEl>
                                          <p:spTgt spid="19"/>
                                        </p:tgtEl>
                                        <p:attrNameLst>
                                          <p:attrName>ppt_x</p:attrName>
                                          <p:attrName>ppt_y</p:attrName>
                                        </p:attrNameLst>
                                      </p:cBhvr>
                                      <p:rCtr x="-53576" y="39450"/>
                                    </p:animMotion>
                                  </p:childTnLst>
                                </p:cTn>
                              </p:par>
                              <p:par>
                                <p:cTn id="39" presetID="42" presetClass="path" presetSubtype="0" accel="50000" decel="50000" fill="hold" nodeType="withEffect">
                                  <p:stCondLst>
                                    <p:cond delay="0"/>
                                  </p:stCondLst>
                                  <p:childTnLst>
                                    <p:animMotion origin="layout" path="M 0.93194 -0.36577 L -2.77778E-7 5.68428E-7 " pathEditMode="relative" rAng="0" ptsTypes="AA">
                                      <p:cBhvr>
                                        <p:cTn id="40" dur="2000" fill="hold"/>
                                        <p:tgtEl>
                                          <p:spTgt spid="20"/>
                                        </p:tgtEl>
                                        <p:attrNameLst>
                                          <p:attrName>ppt_x</p:attrName>
                                          <p:attrName>ppt_y</p:attrName>
                                        </p:attrNameLst>
                                      </p:cBhvr>
                                      <p:rCtr x="-46597" y="18289"/>
                                    </p:animMotion>
                                  </p:childTnLst>
                                </p:cTn>
                              </p:par>
                              <p:par>
                                <p:cTn id="41" presetID="42" presetClass="path" presetSubtype="0" accel="50000" decel="50000" fill="hold" grpId="0" nodeType="withEffect">
                                  <p:stCondLst>
                                    <p:cond delay="0"/>
                                  </p:stCondLst>
                                  <p:childTnLst>
                                    <p:animMotion origin="layout" path="M 1.07136 -0.7892 L 5E-6 2.46914E-6 " pathEditMode="relative" rAng="0" ptsTypes="AA">
                                      <p:cBhvr>
                                        <p:cTn id="42" dur="2000" fill="hold"/>
                                        <p:tgtEl>
                                          <p:spTgt spid="23"/>
                                        </p:tgtEl>
                                        <p:attrNameLst>
                                          <p:attrName>ppt_x</p:attrName>
                                          <p:attrName>ppt_y</p:attrName>
                                        </p:attrNameLst>
                                      </p:cBhvr>
                                      <p:rCtr x="-53576" y="39444"/>
                                    </p:animMotion>
                                  </p:childTnLst>
                                </p:cTn>
                              </p:par>
                              <p:par>
                                <p:cTn id="43" presetID="42" presetClass="path" presetSubtype="0" accel="50000" decel="50000" fill="hold" nodeType="withEffect">
                                  <p:stCondLst>
                                    <p:cond delay="0"/>
                                  </p:stCondLst>
                                  <p:childTnLst>
                                    <p:animMotion origin="layout" path="M 0.93194 -0.36577 L -2.77778E-7 5.68428E-7 " pathEditMode="relative" rAng="0" ptsTypes="AA">
                                      <p:cBhvr>
                                        <p:cTn id="44" dur="2000" fill="hold"/>
                                        <p:tgtEl>
                                          <p:spTgt spid="24"/>
                                        </p:tgtEl>
                                        <p:attrNameLst>
                                          <p:attrName>ppt_x</p:attrName>
                                          <p:attrName>ppt_y</p:attrName>
                                        </p:attrNameLst>
                                      </p:cBhvr>
                                      <p:rCtr x="-46597" y="18289"/>
                                    </p:animMotion>
                                  </p:childTnLst>
                                </p:cTn>
                              </p:par>
                              <p:par>
                                <p:cTn id="45" presetID="42" presetClass="path" presetSubtype="0" accel="50000" decel="50000" fill="hold" grpId="0" nodeType="withEffect">
                                  <p:stCondLst>
                                    <p:cond delay="0"/>
                                  </p:stCondLst>
                                  <p:childTnLst>
                                    <p:animMotion origin="layout" path="M 1.07135 -0.78931 L 8.33333E-7 -4.71733E-6 " pathEditMode="relative" rAng="0" ptsTypes="AA">
                                      <p:cBhvr>
                                        <p:cTn id="46" dur="2000" fill="hold"/>
                                        <p:tgtEl>
                                          <p:spTgt spid="27"/>
                                        </p:tgtEl>
                                        <p:attrNameLst>
                                          <p:attrName>ppt_x</p:attrName>
                                          <p:attrName>ppt_y</p:attrName>
                                        </p:attrNameLst>
                                      </p:cBhvr>
                                      <p:rCtr x="-53576" y="39450"/>
                                    </p:animMotion>
                                  </p:childTnLst>
                                </p:cTn>
                              </p:par>
                              <p:par>
                                <p:cTn id="47" presetID="42" presetClass="path" presetSubtype="0" accel="50000" decel="50000" fill="hold" grpId="0" nodeType="withEffect">
                                  <p:stCondLst>
                                    <p:cond delay="0"/>
                                  </p:stCondLst>
                                  <p:childTnLst>
                                    <p:animMotion origin="layout" path="M 1.05712 -0.81186 L -0.01424 -0.02255 " pathEditMode="relative" rAng="0" ptsTypes="AA">
                                      <p:cBhvr>
                                        <p:cTn id="48" dur="2000" fill="hold"/>
                                        <p:tgtEl>
                                          <p:spTgt spid="28"/>
                                        </p:tgtEl>
                                        <p:attrNameLst>
                                          <p:attrName>ppt_x</p:attrName>
                                          <p:attrName>ppt_y</p:attrName>
                                        </p:attrNameLst>
                                      </p:cBhvr>
                                      <p:rCtr x="-53576" y="39450"/>
                                    </p:animMotion>
                                  </p:childTnLst>
                                </p:cTn>
                              </p:par>
                              <p:par>
                                <p:cTn id="49" presetID="42" presetClass="path" presetSubtype="0" accel="50000" decel="50000" fill="hold" nodeType="withEffect">
                                  <p:stCondLst>
                                    <p:cond delay="0"/>
                                  </p:stCondLst>
                                  <p:childTnLst>
                                    <p:animMotion origin="layout" path="M 0.89027 -0.68768 L 3.61111E-6 2.94717E-6 " pathEditMode="relative" rAng="0" ptsTypes="AA">
                                      <p:cBhvr>
                                        <p:cTn id="50" dur="2500" fill="hold"/>
                                        <p:tgtEl>
                                          <p:spTgt spid="5"/>
                                        </p:tgtEl>
                                        <p:attrNameLst>
                                          <p:attrName>ppt_x</p:attrName>
                                          <p:attrName>ppt_y</p:attrName>
                                        </p:attrNameLst>
                                      </p:cBhvr>
                                      <p:rCtr x="-44514" y="34384"/>
                                    </p:animMotion>
                                  </p:childTnLst>
                                </p:cTn>
                              </p:par>
                            </p:childTnLst>
                          </p:cTn>
                        </p:par>
                        <p:par>
                          <p:cTn id="51" fill="hold">
                            <p:stCondLst>
                              <p:cond delay="2000"/>
                            </p:stCondLst>
                            <p:childTnLst>
                              <p:par>
                                <p:cTn id="52" presetID="10" presetClass="entr" presetSubtype="0" fill="hold" grpId="0" nodeType="afterEffect">
                                  <p:stCondLst>
                                    <p:cond delay="0"/>
                                  </p:stCondLst>
                                  <p:iterate type="lt">
                                    <p:tmPct val="0"/>
                                  </p:iterate>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childTnLst>
                          </p:cTn>
                        </p:par>
                        <p:par>
                          <p:cTn id="55" fill="hold">
                            <p:stCondLst>
                              <p:cond delay="500"/>
                            </p:stCondLst>
                            <p:childTnLst>
                              <p:par>
                                <p:cTn id="56" presetID="34" presetClass="emph" presetSubtype="0" fill="hold" grpId="1" nodeType="afterEffect">
                                  <p:stCondLst>
                                    <p:cond delay="0"/>
                                  </p:stCondLst>
                                  <p:iterate type="lt">
                                    <p:tmPct val="20000"/>
                                  </p:iterate>
                                  <p:childTnLst>
                                    <p:animMotion origin="layout" path="M 0.0 0.0 L 0.0 -0.07213" pathEditMode="relative" ptsTypes="">
                                      <p:cBhvr>
                                        <p:cTn id="57" dur="250" accel="50000" decel="50000" autoRev="1" fill="hold">
                                          <p:stCondLst>
                                            <p:cond delay="0"/>
                                          </p:stCondLst>
                                        </p:cTn>
                                        <p:tgtEl>
                                          <p:spTgt spid="57"/>
                                        </p:tgtEl>
                                        <p:attrNameLst>
                                          <p:attrName>ppt_x</p:attrName>
                                          <p:attrName>ppt_y</p:attrName>
                                        </p:attrNameLst>
                                      </p:cBhvr>
                                    </p:animMotion>
                                    <p:animRot by="1500000">
                                      <p:cBhvr>
                                        <p:cTn id="58" dur="125" fill="hold">
                                          <p:stCondLst>
                                            <p:cond delay="0"/>
                                          </p:stCondLst>
                                        </p:cTn>
                                        <p:tgtEl>
                                          <p:spTgt spid="57"/>
                                        </p:tgtEl>
                                        <p:attrNameLst>
                                          <p:attrName>r</p:attrName>
                                        </p:attrNameLst>
                                      </p:cBhvr>
                                    </p:animRot>
                                    <p:animRot by="-1500000">
                                      <p:cBhvr>
                                        <p:cTn id="59" dur="125" fill="hold">
                                          <p:stCondLst>
                                            <p:cond delay="125"/>
                                          </p:stCondLst>
                                        </p:cTn>
                                        <p:tgtEl>
                                          <p:spTgt spid="57"/>
                                        </p:tgtEl>
                                        <p:attrNameLst>
                                          <p:attrName>r</p:attrName>
                                        </p:attrNameLst>
                                      </p:cBhvr>
                                    </p:animRot>
                                    <p:animRot by="-1500000">
                                      <p:cBhvr>
                                        <p:cTn id="60" dur="125" fill="hold">
                                          <p:stCondLst>
                                            <p:cond delay="250"/>
                                          </p:stCondLst>
                                        </p:cTn>
                                        <p:tgtEl>
                                          <p:spTgt spid="57"/>
                                        </p:tgtEl>
                                        <p:attrNameLst>
                                          <p:attrName>r</p:attrName>
                                        </p:attrNameLst>
                                      </p:cBhvr>
                                    </p:animRot>
                                    <p:animRot by="1500000">
                                      <p:cBhvr>
                                        <p:cTn id="61" dur="125" fill="hold">
                                          <p:stCondLst>
                                            <p:cond delay="375"/>
                                          </p:stCondLst>
                                        </p:cTn>
                                        <p:tgtEl>
                                          <p:spTgt spid="57"/>
                                        </p:tgtEl>
                                        <p:attrNameLst>
                                          <p:attrName>r</p:attrName>
                                        </p:attrNameLst>
                                      </p:cBhvr>
                                    </p:animRot>
                                  </p:childTnLst>
                                </p:cTn>
                              </p:par>
                              <p:par>
                                <p:cTn id="62" presetID="22" presetClass="entr" presetSubtype="8"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1300"/>
                            </p:stCondLst>
                            <p:childTnLst>
                              <p:par>
                                <p:cTn id="66" presetID="2" presetClass="entr" presetSubtype="9" fill="hold" grpId="0" nodeType="afterEffect">
                                  <p:stCondLst>
                                    <p:cond delay="0"/>
                                  </p:stCondLst>
                                  <p:iterate type="lt">
                                    <p:tmPct val="15000"/>
                                  </p:iterate>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0-#ppt_w/2"/>
                                          </p:val>
                                        </p:tav>
                                        <p:tav tm="100000">
                                          <p:val>
                                            <p:strVal val="#ppt_x"/>
                                          </p:val>
                                        </p:tav>
                                      </p:tavLst>
                                    </p:anim>
                                    <p:anim calcmode="lin" valueType="num">
                                      <p:cBhvr additive="base">
                                        <p:cTn id="69" dur="500" fill="hold"/>
                                        <p:tgtEl>
                                          <p:spTgt spid="50"/>
                                        </p:tgtEl>
                                        <p:attrNameLst>
                                          <p:attrName>ppt_y</p:attrName>
                                        </p:attrNameLst>
                                      </p:cBhvr>
                                      <p:tavLst>
                                        <p:tav tm="0">
                                          <p:val>
                                            <p:strVal val="0-#ppt_h/2"/>
                                          </p:val>
                                        </p:tav>
                                        <p:tav tm="100000">
                                          <p:val>
                                            <p:strVal val="#ppt_y"/>
                                          </p:val>
                                        </p:tav>
                                      </p:tavLst>
                                    </p:anim>
                                  </p:childTnLst>
                                </p:cTn>
                              </p:par>
                            </p:childTnLst>
                          </p:cTn>
                        </p:par>
                        <p:par>
                          <p:cTn id="70" fill="hold">
                            <p:stCondLst>
                              <p:cond delay="2325"/>
                            </p:stCondLst>
                            <p:childTnLst>
                              <p:par>
                                <p:cTn id="71" presetID="45" presetClass="entr" presetSubtype="0" fill="hold" grpId="0" nodeType="afterEffect" nodePh="1">
                                  <p:stCondLst>
                                    <p:cond delay="0"/>
                                  </p:stCondLst>
                                  <p:endCondLst>
                                    <p:cond evt="begin" delay="0">
                                      <p:tn val="71"/>
                                    </p:cond>
                                  </p:endCondLst>
                                  <p:childTnLst>
                                    <p:set>
                                      <p:cBhvr>
                                        <p:cTn id="72" dur="1" fill="hold">
                                          <p:stCondLst>
                                            <p:cond delay="0"/>
                                          </p:stCondLst>
                                        </p:cTn>
                                        <p:tgtEl>
                                          <p:spTgt spid="58"/>
                                        </p:tgtEl>
                                        <p:attrNameLst>
                                          <p:attrName>style.visibility</p:attrName>
                                        </p:attrNameLst>
                                      </p:cBhvr>
                                      <p:to>
                                        <p:strVal val="visible"/>
                                      </p:to>
                                    </p:set>
                                    <p:animEffect transition="in" filter="fade">
                                      <p:cBhvr>
                                        <p:cTn id="73" dur="2000"/>
                                        <p:tgtEl>
                                          <p:spTgt spid="58"/>
                                        </p:tgtEl>
                                      </p:cBhvr>
                                    </p:animEffect>
                                    <p:anim calcmode="lin" valueType="num">
                                      <p:cBhvr>
                                        <p:cTn id="74" dur="2000" fill="hold"/>
                                        <p:tgtEl>
                                          <p:spTgt spid="58"/>
                                        </p:tgtEl>
                                        <p:attrNameLst>
                                          <p:attrName>ppt_w</p:attrName>
                                        </p:attrNameLst>
                                      </p:cBhvr>
                                      <p:tavLst>
                                        <p:tav tm="0" fmla="#ppt_w*sin(2.5*pi*$)">
                                          <p:val>
                                            <p:fltVal val="0"/>
                                          </p:val>
                                        </p:tav>
                                        <p:tav tm="100000">
                                          <p:val>
                                            <p:fltVal val="1"/>
                                          </p:val>
                                        </p:tav>
                                      </p:tavLst>
                                    </p:anim>
                                    <p:anim calcmode="lin" valueType="num">
                                      <p:cBhvr>
                                        <p:cTn id="75" dur="20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9" grpId="0" bldLvl="0" animBg="1"/>
      <p:bldP spid="23" grpId="0" bldLvl="0" animBg="1"/>
      <p:bldP spid="27" grpId="0" bldLvl="0" animBg="1"/>
      <p:bldP spid="28" grpId="0" bldLvl="0" animBg="1"/>
      <p:bldP spid="50" grpId="0"/>
      <p:bldP spid="57" grpId="0"/>
      <p:bldP spid="57" grpId="1"/>
      <p:bldP spid="58" grpId="0"/>
      <p:bldP spid="59" grpId="0" bldLvl="0" animBg="1"/>
      <p:bldP spid="60" grpId="0" bldLvl="0" animBg="1"/>
      <p:bldP spid="70" grpId="0" bldLvl="0" animBg="1"/>
      <p:bldP spid="74" grpId="0" bldLvl="0" animBg="1"/>
      <p:bldP spid="78" grpId="0" bldLvl="0" animBg="1"/>
      <p:bldP spid="7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29862" y="749222"/>
            <a:ext cx="115189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C00000"/>
                </a:solidFill>
                <a:latin typeface="微软雅黑" panose="020B0503020204020204" charset="-122"/>
                <a:ea typeface="微软雅黑" panose="020B0503020204020204" charset="-122"/>
                <a:sym typeface="Arial" panose="020B0604020202020204" pitchFamily="34" charset="0"/>
              </a:rPr>
              <a:t>起火原因</a:t>
            </a:r>
          </a:p>
        </p:txBody>
      </p:sp>
      <p:sp>
        <p:nvSpPr>
          <p:cNvPr id="9" name="矩形 47"/>
          <p:cNvSpPr>
            <a:spLocks noChangeArrowheads="1"/>
          </p:cNvSpPr>
          <p:nvPr/>
        </p:nvSpPr>
        <p:spPr bwMode="auto">
          <a:xfrm>
            <a:off x="1002507" y="1127284"/>
            <a:ext cx="7184231"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ym typeface="方正兰亭黑_GBK" panose="02000000000000000000" pitchFamily="2" charset="-122"/>
              </a:rPr>
              <a:t>视频中，小女孩暑假期间一个人在家，没有大人陪同，点燃纸团玩耍引燃了家具最终酿成了大火，烧毁了整个家变成了一堆废墟。</a:t>
            </a:r>
            <a:endParaRPr lang="zh-CN" altLang="en-US" sz="1400">
              <a:latin typeface="Arial" panose="020B0604020202020204" pitchFamily="34" charset="0"/>
              <a:ea typeface="宋体" panose="02010600030101010101" pitchFamily="2" charset="-122"/>
            </a:endParaRPr>
          </a:p>
        </p:txBody>
      </p:sp>
      <p:sp>
        <p:nvSpPr>
          <p:cNvPr id="11" name="矩形 47"/>
          <p:cNvSpPr>
            <a:spLocks noChangeArrowheads="1"/>
          </p:cNvSpPr>
          <p:nvPr/>
        </p:nvSpPr>
        <p:spPr bwMode="auto">
          <a:xfrm>
            <a:off x="3678953" y="2352834"/>
            <a:ext cx="1553765" cy="13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sym typeface="方正兰亭黑_GBK" panose="02000000000000000000" pitchFamily="2" charset="-122"/>
              </a:rPr>
              <a:t>教育儿童不要玩火，火柴、打火机不是玩具，不能随便玩。点蜡烛、点蚊香有火灾危险性，使用时应注意远离可燃物。</a:t>
            </a:r>
          </a:p>
        </p:txBody>
      </p:sp>
      <p:sp>
        <p:nvSpPr>
          <p:cNvPr id="32" name="矩形 67"/>
          <p:cNvSpPr>
            <a:spLocks noChangeArrowheads="1"/>
          </p:cNvSpPr>
          <p:nvPr/>
        </p:nvSpPr>
        <p:spPr bwMode="auto">
          <a:xfrm>
            <a:off x="6209110" y="1908334"/>
            <a:ext cx="1779984"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rgbClr val="C00000"/>
                </a:solidFill>
                <a:sym typeface="方正兰亭黑_GBK" panose="02000000000000000000" pitchFamily="2" charset="-122"/>
              </a:rPr>
              <a:t>不要摆弄家电</a:t>
            </a:r>
          </a:p>
        </p:txBody>
      </p:sp>
      <p:sp>
        <p:nvSpPr>
          <p:cNvPr id="33" name="矩形 47"/>
          <p:cNvSpPr>
            <a:spLocks noChangeArrowheads="1"/>
          </p:cNvSpPr>
          <p:nvPr/>
        </p:nvSpPr>
        <p:spPr bwMode="auto">
          <a:xfrm>
            <a:off x="6219905" y="2173764"/>
            <a:ext cx="1884759"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教育儿童不要摆弄家里的电器、煤气、灶具开关等，家用电器、家用燃气都存在火灾危险性，应当在大人的监护下安全使用。</a:t>
            </a:r>
          </a:p>
        </p:txBody>
      </p:sp>
      <p:sp>
        <p:nvSpPr>
          <p:cNvPr id="34" name="矩形 69"/>
          <p:cNvSpPr>
            <a:spLocks noChangeArrowheads="1"/>
          </p:cNvSpPr>
          <p:nvPr/>
        </p:nvSpPr>
        <p:spPr bwMode="auto">
          <a:xfrm>
            <a:off x="6219905" y="3240564"/>
            <a:ext cx="1779984"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rgbClr val="C00000"/>
                </a:solidFill>
                <a:sym typeface="方正兰亭黑_GBK" panose="02000000000000000000" pitchFamily="2" charset="-122"/>
              </a:rPr>
              <a:t>独处时勿玩火</a:t>
            </a:r>
          </a:p>
        </p:txBody>
      </p:sp>
      <p:sp>
        <p:nvSpPr>
          <p:cNvPr id="35" name="矩形 47"/>
          <p:cNvSpPr>
            <a:spLocks noChangeArrowheads="1"/>
          </p:cNvSpPr>
          <p:nvPr/>
        </p:nvSpPr>
        <p:spPr bwMode="auto">
          <a:xfrm>
            <a:off x="6219905" y="3517980"/>
            <a:ext cx="1884759"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教育儿童在无监护人或者其他成年人陪同看护时，不得单独燃放烟花爆竹，不得私自碰拿家里存放的易燃易爆危险品。</a:t>
            </a:r>
          </a:p>
        </p:txBody>
      </p:sp>
      <p:sp>
        <p:nvSpPr>
          <p:cNvPr id="41" name="文本框 37"/>
          <p:cNvSpPr>
            <a:spLocks noChangeArrowheads="1"/>
          </p:cNvSpPr>
          <p:nvPr/>
        </p:nvSpPr>
        <p:spPr bwMode="auto">
          <a:xfrm>
            <a:off x="2750701" y="812722"/>
            <a:ext cx="1731169" cy="25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a:latin typeface="Arial" panose="020B0604020202020204" pitchFamily="34" charset="0"/>
                <a:ea typeface="宋体" panose="02010600030101010101" pitchFamily="2" charset="-122"/>
                <a:sym typeface="Arial" panose="020B0604020202020204" pitchFamily="34" charset="0"/>
              </a:rPr>
              <a:t>cause of fire</a:t>
            </a:r>
          </a:p>
        </p:txBody>
      </p:sp>
      <p:grpSp>
        <p:nvGrpSpPr>
          <p:cNvPr id="43" name="组合 42"/>
          <p:cNvGrpSpPr/>
          <p:nvPr/>
        </p:nvGrpSpPr>
        <p:grpSpPr>
          <a:xfrm>
            <a:off x="5557520" y="1924050"/>
            <a:ext cx="622935" cy="62293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ea typeface="微软雅黑" panose="020B0503020204020204" charset="-122"/>
                </a:rPr>
                <a:t>1</a:t>
              </a:r>
            </a:p>
          </p:txBody>
        </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方正大黑简体" pitchFamily="2" charset="-122"/>
                  <a:ea typeface="方正大黑简体" pitchFamily="2" charset="-122"/>
                </a:endParaRPr>
              </a:p>
            </p:txBody>
          </p:sp>
        </p:grpSp>
        <p:sp>
          <p:nvSpPr>
            <p:cNvPr id="4" name="矩形 3"/>
            <p:cNvSpPr>
              <a:spLocks noChangeArrowheads="1"/>
            </p:cNvSpPr>
            <p:nvPr/>
          </p:nvSpPr>
          <p:spPr bwMode="auto">
            <a:xfrm>
              <a:off x="2056590" y="977703"/>
              <a:ext cx="999490" cy="32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zh-CN" sz="1700" dirty="0">
                  <a:solidFill>
                    <a:srgbClr val="C00000"/>
                  </a:solidFill>
                  <a:latin typeface="Arial" panose="020B0604020202020204" pitchFamily="34" charset="0"/>
                  <a:sym typeface="Arial" panose="020B0604020202020204" pitchFamily="34" charset="0"/>
                </a:rPr>
                <a:t>注意事项</a:t>
              </a:r>
            </a:p>
          </p:txBody>
        </p:sp>
      </p:grpSp>
      <p:grpSp>
        <p:nvGrpSpPr>
          <p:cNvPr id="85" name="组合 84"/>
          <p:cNvGrpSpPr/>
          <p:nvPr/>
        </p:nvGrpSpPr>
        <p:grpSpPr>
          <a:xfrm>
            <a:off x="5581650" y="3202940"/>
            <a:ext cx="622935" cy="62293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rPr>
                <a:t>2</a:t>
              </a:r>
            </a:p>
          </p:txBody>
        </p:sp>
      </p:grpSp>
      <p:cxnSp>
        <p:nvCxnSpPr>
          <p:cNvPr id="108" name="直接连接符 107"/>
          <p:cNvCxnSpPr/>
          <p:nvPr/>
        </p:nvCxnSpPr>
        <p:spPr>
          <a:xfrm>
            <a:off x="515257" y="575662"/>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TextBox 109"/>
          <p:cNvSpPr txBox="1"/>
          <p:nvPr/>
        </p:nvSpPr>
        <p:spPr>
          <a:xfrm>
            <a:off x="908957" y="206330"/>
            <a:ext cx="1516380" cy="384810"/>
          </a:xfrm>
          <a:prstGeom prst="rect">
            <a:avLst/>
          </a:prstGeom>
          <a:noFill/>
        </p:spPr>
        <p:txBody>
          <a:bodyPr wrap="none" rtlCol="0">
            <a:spAutoFit/>
          </a:bodyPr>
          <a:lstStyle/>
          <a:p>
            <a:r>
              <a:rPr lang="zh-CN" altLang="en-US" spc="300" dirty="0">
                <a:solidFill>
                  <a:srgbClr val="C00000"/>
                </a:solidFill>
                <a:latin typeface="微软雅黑" panose="020B0503020204020204" charset="-122"/>
                <a:ea typeface="微软雅黑" panose="020B0503020204020204" charset="-122"/>
              </a:rPr>
              <a:t>案例四分析</a:t>
            </a:r>
          </a:p>
        </p:txBody>
      </p:sp>
      <p:cxnSp>
        <p:nvCxnSpPr>
          <p:cNvPr id="111" name="直接连接符 110"/>
          <p:cNvCxnSpPr/>
          <p:nvPr/>
        </p:nvCxnSpPr>
        <p:spPr>
          <a:xfrm>
            <a:off x="2454571" y="275284"/>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descr="C:\Users\Administrator.CKZSJRVN0IPV9ZM\Desktop\小孩玩火.png小孩玩火"/>
          <p:cNvPicPr>
            <a:picLocks noChangeAspect="1"/>
          </p:cNvPicPr>
          <p:nvPr/>
        </p:nvPicPr>
        <p:blipFill>
          <a:blip r:embed="rId3" cstate="print"/>
          <a:srcRect/>
          <a:stretch>
            <a:fillRect/>
          </a:stretch>
        </p:blipFill>
        <p:spPr>
          <a:xfrm>
            <a:off x="234950" y="1301750"/>
            <a:ext cx="3413125" cy="3412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300"/>
                                        <p:tgtEl>
                                          <p:spTgt spid="1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down)">
                                      <p:cBhvr>
                                        <p:cTn id="11" dur="300"/>
                                        <p:tgtEl>
                                          <p:spTgt spid="10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ppt_x</p:attrName>
                                        </p:attrNameLst>
                                      </p:cBhvr>
                                      <p:tavLst>
                                        <p:tav tm="0">
                                          <p:val>
                                            <p:strVal val="#ppt_x-#ppt_w*1.125000"/>
                                          </p:val>
                                        </p:tav>
                                        <p:tav tm="100000">
                                          <p:val>
                                            <p:strVal val="#ppt_x"/>
                                          </p:val>
                                        </p:tav>
                                      </p:tavLst>
                                    </p:anim>
                                    <p:animEffect transition="in" filter="wipe(right)">
                                      <p:cBhvr>
                                        <p:cTn id="16" dur="500"/>
                                        <p:tgtEl>
                                          <p:spTgt spid="110"/>
                                        </p:tgtEl>
                                      </p:cBhvr>
                                    </p:animEffect>
                                  </p:childTnLst>
                                </p:cTn>
                              </p:par>
                              <p:par>
                                <p:cTn id="17" presetID="12" presetClass="entr" presetSubtype="8"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p:tgtEl>
                                          <p:spTgt spid="111"/>
                                        </p:tgtEl>
                                        <p:attrNameLst>
                                          <p:attrName>ppt_x</p:attrName>
                                        </p:attrNameLst>
                                      </p:cBhvr>
                                      <p:tavLst>
                                        <p:tav tm="0">
                                          <p:val>
                                            <p:strVal val="#ppt_x-#ppt_w*1.125000"/>
                                          </p:val>
                                        </p:tav>
                                        <p:tav tm="100000">
                                          <p:val>
                                            <p:strVal val="#ppt_x"/>
                                          </p:val>
                                        </p:tav>
                                      </p:tavLst>
                                    </p:anim>
                                    <p:animEffect transition="in" filter="wipe(right)">
                                      <p:cBhvr>
                                        <p:cTn id="20" dur="500"/>
                                        <p:tgtEl>
                                          <p:spTgt spid="1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ppt_x"/>
                                          </p:val>
                                        </p:tav>
                                        <p:tav tm="100000">
                                          <p:val>
                                            <p:strVal val="#ppt_x"/>
                                          </p:val>
                                        </p:tav>
                                      </p:tavLst>
                                    </p:anim>
                                    <p:anim calcmode="lin" valueType="num">
                                      <p:cBhvr additive="base">
                                        <p:cTn id="56" dur="1000" fill="hold"/>
                                        <p:tgtEl>
                                          <p:spTgt spid="43"/>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 presetClass="entr" presetSubtype="4" fill="hold" nodeType="after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additive="base">
                                        <p:cTn id="60" dur="1000" fill="hold"/>
                                        <p:tgtEl>
                                          <p:spTgt spid="85"/>
                                        </p:tgtEl>
                                        <p:attrNameLst>
                                          <p:attrName>ppt_x</p:attrName>
                                        </p:attrNameLst>
                                      </p:cBhvr>
                                      <p:tavLst>
                                        <p:tav tm="0">
                                          <p:val>
                                            <p:strVal val="#ppt_x"/>
                                          </p:val>
                                        </p:tav>
                                        <p:tav tm="100000">
                                          <p:val>
                                            <p:strVal val="#ppt_x"/>
                                          </p:val>
                                        </p:tav>
                                      </p:tavLst>
                                    </p:anim>
                                    <p:anim calcmode="lin" valueType="num">
                                      <p:cBhvr additive="base">
                                        <p:cTn id="61" dur="1000" fill="hold"/>
                                        <p:tgtEl>
                                          <p:spTgt spid="85"/>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14" presetClass="entr" presetSubtype="10" fill="hold" grpId="0" nodeType="afterEffect">
                                  <p:stCondLst>
                                    <p:cond delay="250"/>
                                  </p:stCondLst>
                                  <p:childTnLst>
                                    <p:set>
                                      <p:cBhvr>
                                        <p:cTn id="64" dur="1" fill="hold">
                                          <p:stCondLst>
                                            <p:cond delay="0"/>
                                          </p:stCondLst>
                                        </p:cTn>
                                        <p:tgtEl>
                                          <p:spTgt spid="32"/>
                                        </p:tgtEl>
                                        <p:attrNameLst>
                                          <p:attrName>style.visibility</p:attrName>
                                        </p:attrNameLst>
                                      </p:cBhvr>
                                      <p:to>
                                        <p:strVal val="visible"/>
                                      </p:to>
                                    </p:set>
                                    <p:animEffect>
                                      <p:cBhvr>
                                        <p:cTn id="65" dur="400"/>
                                        <p:tgtEl>
                                          <p:spTgt spid="32"/>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33"/>
                                        </p:tgtEl>
                                        <p:attrNameLst>
                                          <p:attrName>style.visibility</p:attrName>
                                        </p:attrNameLst>
                                      </p:cBhvr>
                                      <p:to>
                                        <p:strVal val="visible"/>
                                      </p:to>
                                    </p:set>
                                    <p:animEffect>
                                      <p:cBhvr>
                                        <p:cTn id="68" dur="400"/>
                                        <p:tgtEl>
                                          <p:spTgt spid="33"/>
                                        </p:tgtEl>
                                      </p:cBhvr>
                                    </p:animEffect>
                                  </p:childTnLst>
                                </p:cTn>
                              </p:par>
                            </p:childTnLst>
                          </p:cTn>
                        </p:par>
                        <p:par>
                          <p:cTn id="69" fill="hold">
                            <p:stCondLst>
                              <p:cond delay="2750"/>
                            </p:stCondLst>
                            <p:childTnLst>
                              <p:par>
                                <p:cTn id="70" presetID="14" presetClass="entr" presetSubtype="10" fill="hold" grpId="0" nodeType="afterEffect">
                                  <p:stCondLst>
                                    <p:cond delay="250"/>
                                  </p:stCondLst>
                                  <p:childTnLst>
                                    <p:set>
                                      <p:cBhvr>
                                        <p:cTn id="71" dur="1" fill="hold">
                                          <p:stCondLst>
                                            <p:cond delay="0"/>
                                          </p:stCondLst>
                                        </p:cTn>
                                        <p:tgtEl>
                                          <p:spTgt spid="34"/>
                                        </p:tgtEl>
                                        <p:attrNameLst>
                                          <p:attrName>style.visibility</p:attrName>
                                        </p:attrNameLst>
                                      </p:cBhvr>
                                      <p:to>
                                        <p:strVal val="visible"/>
                                      </p:to>
                                    </p:set>
                                    <p:animEffect>
                                      <p:cBhvr>
                                        <p:cTn id="72" dur="400"/>
                                        <p:tgtEl>
                                          <p:spTgt spid="34"/>
                                        </p:tgtEl>
                                      </p:cBhvr>
                                    </p:animEffect>
                                  </p:childTnLst>
                                </p:cTn>
                              </p:par>
                              <p:par>
                                <p:cTn id="73" presetID="14" presetClass="entr" presetSubtype="10" fill="hold" grpId="0" nodeType="withEffect">
                                  <p:stCondLst>
                                    <p:cond delay="250"/>
                                  </p:stCondLst>
                                  <p:childTnLst>
                                    <p:set>
                                      <p:cBhvr>
                                        <p:cTn id="74" dur="1" fill="hold">
                                          <p:stCondLst>
                                            <p:cond delay="0"/>
                                          </p:stCondLst>
                                        </p:cTn>
                                        <p:tgtEl>
                                          <p:spTgt spid="35"/>
                                        </p:tgtEl>
                                        <p:attrNameLst>
                                          <p:attrName>style.visibility</p:attrName>
                                        </p:attrNameLst>
                                      </p:cBhvr>
                                      <p:to>
                                        <p:strVal val="visible"/>
                                      </p:to>
                                    </p:set>
                                    <p:animEffect>
                                      <p:cBhvr>
                                        <p:cTn id="75" dur="4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1" grpId="0"/>
      <p:bldP spid="32" grpId="0" bldLvl="0" autoUpdateAnimBg="0"/>
      <p:bldP spid="33" grpId="0" bldLvl="0" autoUpdateAnimBg="0"/>
      <p:bldP spid="34" grpId="0" bldLvl="0" autoUpdateAnimBg="0"/>
      <p:bldP spid="35" grpId="0" bldLvl="0" autoUpdateAnimBg="0"/>
      <p:bldP spid="41" grpId="0" bldLvl="0" autoUpdateAnimBg="0"/>
      <p:bldP spid="109" grpId="0" bldLvl="0" animBg="1"/>
      <p:bldP spid="1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29862" y="749222"/>
            <a:ext cx="115189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C00000"/>
                </a:solidFill>
                <a:latin typeface="微软雅黑" panose="020B0503020204020204" charset="-122"/>
                <a:ea typeface="微软雅黑" panose="020B0503020204020204" charset="-122"/>
                <a:sym typeface="Arial" panose="020B0604020202020204" pitchFamily="34" charset="0"/>
              </a:rPr>
              <a:t>起火原因</a:t>
            </a:r>
          </a:p>
        </p:txBody>
      </p:sp>
      <p:sp>
        <p:nvSpPr>
          <p:cNvPr id="9" name="矩形 47"/>
          <p:cNvSpPr>
            <a:spLocks noChangeArrowheads="1"/>
          </p:cNvSpPr>
          <p:nvPr/>
        </p:nvSpPr>
        <p:spPr bwMode="auto">
          <a:xfrm>
            <a:off x="1002507" y="1127284"/>
            <a:ext cx="7184231"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ym typeface="方正兰亭黑_GBK" panose="02000000000000000000" pitchFamily="2" charset="-122"/>
              </a:rPr>
              <a:t>吸烟时将未掐灭的烟头直接仍在了垃圾桶内，点燃垃圾桶内的废纸引起起火，最终引燃办公桌上的电脑最终变成大火。</a:t>
            </a:r>
            <a:endParaRPr lang="zh-CN" altLang="en-US" sz="1400">
              <a:latin typeface="Arial" panose="020B0604020202020204" pitchFamily="34" charset="0"/>
              <a:ea typeface="宋体" panose="02010600030101010101" pitchFamily="2" charset="-122"/>
            </a:endParaRPr>
          </a:p>
        </p:txBody>
      </p:sp>
      <p:sp>
        <p:nvSpPr>
          <p:cNvPr id="11" name="矩形 47"/>
          <p:cNvSpPr>
            <a:spLocks noChangeArrowheads="1"/>
          </p:cNvSpPr>
          <p:nvPr/>
        </p:nvSpPr>
        <p:spPr bwMode="auto">
          <a:xfrm>
            <a:off x="3678953" y="2352834"/>
            <a:ext cx="155376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sym typeface="方正兰亭黑_GBK" panose="02000000000000000000" pitchFamily="2" charset="-122"/>
              </a:rPr>
              <a:t>烟头虽小，可危害性大，它的表面温度在200</a:t>
            </a:r>
            <a:r>
              <a:rPr lang="en-US" altLang="zh-CN" sz="1100" dirty="0">
                <a:sym typeface="方正兰亭黑_GBK" panose="02000000000000000000" pitchFamily="2" charset="-122"/>
              </a:rPr>
              <a:t>-</a:t>
            </a:r>
            <a:r>
              <a:rPr lang="zh-CN" altLang="en-US" sz="1100" dirty="0">
                <a:sym typeface="方正兰亭黑_GBK" panose="02000000000000000000" pitchFamily="2" charset="-122"/>
              </a:rPr>
              <a:t>300摄氏度之间，中心温度可达700</a:t>
            </a:r>
            <a:r>
              <a:rPr lang="en-US" altLang="zh-CN" sz="1100" dirty="0">
                <a:sym typeface="方正兰亭黑_GBK" panose="02000000000000000000" pitchFamily="2" charset="-122"/>
              </a:rPr>
              <a:t>-</a:t>
            </a:r>
            <a:r>
              <a:rPr lang="zh-CN" altLang="en-US" sz="1100" dirty="0">
                <a:sym typeface="方正兰亭黑_GBK" panose="02000000000000000000" pitchFamily="2" charset="-122"/>
              </a:rPr>
              <a:t>800摄氏度左右，纸张、棉花、柴草、木材等的燃点都低于烟头的温度，所以烟头可以引燃大部分物质，因此乱扔烟头很容易引发火灾。</a:t>
            </a:r>
          </a:p>
        </p:txBody>
      </p:sp>
      <p:sp>
        <p:nvSpPr>
          <p:cNvPr id="32" name="矩形 67"/>
          <p:cNvSpPr>
            <a:spLocks noChangeArrowheads="1"/>
          </p:cNvSpPr>
          <p:nvPr/>
        </p:nvSpPr>
        <p:spPr bwMode="auto">
          <a:xfrm>
            <a:off x="6209110" y="1908334"/>
            <a:ext cx="1779984"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rgbClr val="C00000"/>
                </a:solidFill>
                <a:sym typeface="方正兰亭黑_GBK" panose="02000000000000000000" pitchFamily="2" charset="-122"/>
              </a:rPr>
              <a:t>烟头是应注意</a:t>
            </a:r>
          </a:p>
        </p:txBody>
      </p:sp>
      <p:sp>
        <p:nvSpPr>
          <p:cNvPr id="33" name="矩形 47"/>
          <p:cNvSpPr>
            <a:spLocks noChangeArrowheads="1"/>
          </p:cNvSpPr>
          <p:nvPr/>
        </p:nvSpPr>
        <p:spPr bwMode="auto">
          <a:xfrm>
            <a:off x="6219905" y="2173764"/>
            <a:ext cx="1884759"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家庭吸烟尽量避免在室内吸烟或卧床吸烟，更不要在身体疲倦时或饮酒后吸烟，特别是行动不便或下肢瘫痪的人更不能卧床吸烟。</a:t>
            </a:r>
          </a:p>
        </p:txBody>
      </p:sp>
      <p:sp>
        <p:nvSpPr>
          <p:cNvPr id="34" name="矩形 69"/>
          <p:cNvSpPr>
            <a:spLocks noChangeArrowheads="1"/>
          </p:cNvSpPr>
          <p:nvPr/>
        </p:nvSpPr>
        <p:spPr bwMode="auto">
          <a:xfrm>
            <a:off x="6219905" y="3240564"/>
            <a:ext cx="1779984"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rgbClr val="C00000"/>
                </a:solidFill>
                <a:sym typeface="方正兰亭黑_GBK" panose="02000000000000000000" pitchFamily="2" charset="-122"/>
              </a:rPr>
              <a:t>不要乱扔烟头</a:t>
            </a:r>
          </a:p>
        </p:txBody>
      </p:sp>
      <p:sp>
        <p:nvSpPr>
          <p:cNvPr id="35" name="矩形 47"/>
          <p:cNvSpPr>
            <a:spLocks noChangeArrowheads="1"/>
          </p:cNvSpPr>
          <p:nvPr/>
        </p:nvSpPr>
        <p:spPr bwMode="auto">
          <a:xfrm>
            <a:off x="6219905" y="3517980"/>
            <a:ext cx="1884759"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要杜绝往楼下扔烟头行为。在公共场所不要随意将未熄灭的烟头等带有火种的物品扔在垃圾桶、绿化带或过道上。</a:t>
            </a:r>
          </a:p>
        </p:txBody>
      </p:sp>
      <p:sp>
        <p:nvSpPr>
          <p:cNvPr id="41" name="文本框 37"/>
          <p:cNvSpPr>
            <a:spLocks noChangeArrowheads="1"/>
          </p:cNvSpPr>
          <p:nvPr/>
        </p:nvSpPr>
        <p:spPr bwMode="auto">
          <a:xfrm>
            <a:off x="2750701" y="812722"/>
            <a:ext cx="1731169" cy="25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a:latin typeface="Arial" panose="020B0604020202020204" pitchFamily="34" charset="0"/>
                <a:ea typeface="宋体" panose="02010600030101010101" pitchFamily="2" charset="-122"/>
                <a:sym typeface="Arial" panose="020B0604020202020204" pitchFamily="34" charset="0"/>
              </a:rPr>
              <a:t>cause of fire</a:t>
            </a:r>
          </a:p>
        </p:txBody>
      </p:sp>
      <p:grpSp>
        <p:nvGrpSpPr>
          <p:cNvPr id="43" name="组合 42"/>
          <p:cNvGrpSpPr/>
          <p:nvPr/>
        </p:nvGrpSpPr>
        <p:grpSpPr>
          <a:xfrm>
            <a:off x="5557520" y="1924050"/>
            <a:ext cx="622935" cy="62293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ea typeface="微软雅黑" panose="020B0503020204020204" charset="-122"/>
                </a:rPr>
                <a:t>1</a:t>
              </a:r>
            </a:p>
          </p:txBody>
        </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方正大黑简体" pitchFamily="2" charset="-122"/>
                  <a:ea typeface="方正大黑简体" pitchFamily="2" charset="-122"/>
                </a:endParaRPr>
              </a:p>
            </p:txBody>
          </p:sp>
        </p:grpSp>
        <p:sp>
          <p:nvSpPr>
            <p:cNvPr id="4" name="矩形 3"/>
            <p:cNvSpPr>
              <a:spLocks noChangeArrowheads="1"/>
            </p:cNvSpPr>
            <p:nvPr/>
          </p:nvSpPr>
          <p:spPr bwMode="auto">
            <a:xfrm>
              <a:off x="2056590" y="977703"/>
              <a:ext cx="999490" cy="32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zh-CN" sz="1700" dirty="0">
                  <a:solidFill>
                    <a:srgbClr val="C00000"/>
                  </a:solidFill>
                  <a:latin typeface="Arial" panose="020B0604020202020204" pitchFamily="34" charset="0"/>
                  <a:sym typeface="Arial" panose="020B0604020202020204" pitchFamily="34" charset="0"/>
                </a:rPr>
                <a:t>注意事项</a:t>
              </a:r>
            </a:p>
          </p:txBody>
        </p:sp>
      </p:grpSp>
      <p:grpSp>
        <p:nvGrpSpPr>
          <p:cNvPr id="85" name="组合 84"/>
          <p:cNvGrpSpPr/>
          <p:nvPr/>
        </p:nvGrpSpPr>
        <p:grpSpPr>
          <a:xfrm>
            <a:off x="5581650" y="3202940"/>
            <a:ext cx="622935" cy="62293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rPr>
                <a:t>2</a:t>
              </a:r>
            </a:p>
          </p:txBody>
        </p:sp>
      </p:grpSp>
      <p:cxnSp>
        <p:nvCxnSpPr>
          <p:cNvPr id="108" name="直接连接符 107"/>
          <p:cNvCxnSpPr/>
          <p:nvPr/>
        </p:nvCxnSpPr>
        <p:spPr>
          <a:xfrm>
            <a:off x="515257" y="575662"/>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TextBox 109"/>
          <p:cNvSpPr txBox="1"/>
          <p:nvPr/>
        </p:nvSpPr>
        <p:spPr>
          <a:xfrm>
            <a:off x="908957" y="206330"/>
            <a:ext cx="1516380" cy="384810"/>
          </a:xfrm>
          <a:prstGeom prst="rect">
            <a:avLst/>
          </a:prstGeom>
          <a:noFill/>
        </p:spPr>
        <p:txBody>
          <a:bodyPr wrap="none" rtlCol="0">
            <a:spAutoFit/>
          </a:bodyPr>
          <a:lstStyle/>
          <a:p>
            <a:r>
              <a:rPr lang="zh-CN" altLang="en-US" spc="300" dirty="0">
                <a:solidFill>
                  <a:srgbClr val="C00000"/>
                </a:solidFill>
                <a:latin typeface="微软雅黑" panose="020B0503020204020204" charset="-122"/>
                <a:ea typeface="微软雅黑" panose="020B0503020204020204" charset="-122"/>
              </a:rPr>
              <a:t>案例四分析</a:t>
            </a:r>
          </a:p>
        </p:txBody>
      </p:sp>
      <p:cxnSp>
        <p:nvCxnSpPr>
          <p:cNvPr id="111" name="直接连接符 110"/>
          <p:cNvCxnSpPr/>
          <p:nvPr/>
        </p:nvCxnSpPr>
        <p:spPr>
          <a:xfrm>
            <a:off x="2454571" y="275284"/>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descr="C:\Users\Administrator.CKZSJRVN0IPV9ZM\Desktop\香烟着火.png香烟着火"/>
          <p:cNvPicPr>
            <a:picLocks noChangeAspect="1"/>
          </p:cNvPicPr>
          <p:nvPr/>
        </p:nvPicPr>
        <p:blipFill>
          <a:blip r:embed="rId3"/>
          <a:srcRect/>
          <a:stretch>
            <a:fillRect/>
          </a:stretch>
        </p:blipFill>
        <p:spPr>
          <a:xfrm>
            <a:off x="584835" y="1566545"/>
            <a:ext cx="2734310" cy="2734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300"/>
                                        <p:tgtEl>
                                          <p:spTgt spid="1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down)">
                                      <p:cBhvr>
                                        <p:cTn id="11" dur="300"/>
                                        <p:tgtEl>
                                          <p:spTgt spid="10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ppt_x</p:attrName>
                                        </p:attrNameLst>
                                      </p:cBhvr>
                                      <p:tavLst>
                                        <p:tav tm="0">
                                          <p:val>
                                            <p:strVal val="#ppt_x-#ppt_w*1.125000"/>
                                          </p:val>
                                        </p:tav>
                                        <p:tav tm="100000">
                                          <p:val>
                                            <p:strVal val="#ppt_x"/>
                                          </p:val>
                                        </p:tav>
                                      </p:tavLst>
                                    </p:anim>
                                    <p:animEffect transition="in" filter="wipe(right)">
                                      <p:cBhvr>
                                        <p:cTn id="16" dur="500"/>
                                        <p:tgtEl>
                                          <p:spTgt spid="110"/>
                                        </p:tgtEl>
                                      </p:cBhvr>
                                    </p:animEffect>
                                  </p:childTnLst>
                                </p:cTn>
                              </p:par>
                              <p:par>
                                <p:cTn id="17" presetID="12" presetClass="entr" presetSubtype="8"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p:tgtEl>
                                          <p:spTgt spid="111"/>
                                        </p:tgtEl>
                                        <p:attrNameLst>
                                          <p:attrName>ppt_x</p:attrName>
                                        </p:attrNameLst>
                                      </p:cBhvr>
                                      <p:tavLst>
                                        <p:tav tm="0">
                                          <p:val>
                                            <p:strVal val="#ppt_x-#ppt_w*1.125000"/>
                                          </p:val>
                                        </p:tav>
                                        <p:tav tm="100000">
                                          <p:val>
                                            <p:strVal val="#ppt_x"/>
                                          </p:val>
                                        </p:tav>
                                      </p:tavLst>
                                    </p:anim>
                                    <p:animEffect transition="in" filter="wipe(right)">
                                      <p:cBhvr>
                                        <p:cTn id="20" dur="500"/>
                                        <p:tgtEl>
                                          <p:spTgt spid="1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ppt_x"/>
                                          </p:val>
                                        </p:tav>
                                        <p:tav tm="100000">
                                          <p:val>
                                            <p:strVal val="#ppt_x"/>
                                          </p:val>
                                        </p:tav>
                                      </p:tavLst>
                                    </p:anim>
                                    <p:anim calcmode="lin" valueType="num">
                                      <p:cBhvr additive="base">
                                        <p:cTn id="56" dur="1000" fill="hold"/>
                                        <p:tgtEl>
                                          <p:spTgt spid="43"/>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 presetClass="entr" presetSubtype="4" fill="hold" nodeType="after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additive="base">
                                        <p:cTn id="60" dur="1000" fill="hold"/>
                                        <p:tgtEl>
                                          <p:spTgt spid="85"/>
                                        </p:tgtEl>
                                        <p:attrNameLst>
                                          <p:attrName>ppt_x</p:attrName>
                                        </p:attrNameLst>
                                      </p:cBhvr>
                                      <p:tavLst>
                                        <p:tav tm="0">
                                          <p:val>
                                            <p:strVal val="#ppt_x"/>
                                          </p:val>
                                        </p:tav>
                                        <p:tav tm="100000">
                                          <p:val>
                                            <p:strVal val="#ppt_x"/>
                                          </p:val>
                                        </p:tav>
                                      </p:tavLst>
                                    </p:anim>
                                    <p:anim calcmode="lin" valueType="num">
                                      <p:cBhvr additive="base">
                                        <p:cTn id="61" dur="1000" fill="hold"/>
                                        <p:tgtEl>
                                          <p:spTgt spid="85"/>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14" presetClass="entr" presetSubtype="10" fill="hold" grpId="0" nodeType="afterEffect">
                                  <p:stCondLst>
                                    <p:cond delay="250"/>
                                  </p:stCondLst>
                                  <p:childTnLst>
                                    <p:set>
                                      <p:cBhvr>
                                        <p:cTn id="64" dur="1" fill="hold">
                                          <p:stCondLst>
                                            <p:cond delay="0"/>
                                          </p:stCondLst>
                                        </p:cTn>
                                        <p:tgtEl>
                                          <p:spTgt spid="32"/>
                                        </p:tgtEl>
                                        <p:attrNameLst>
                                          <p:attrName>style.visibility</p:attrName>
                                        </p:attrNameLst>
                                      </p:cBhvr>
                                      <p:to>
                                        <p:strVal val="visible"/>
                                      </p:to>
                                    </p:set>
                                    <p:animEffect>
                                      <p:cBhvr>
                                        <p:cTn id="65" dur="400"/>
                                        <p:tgtEl>
                                          <p:spTgt spid="32"/>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33"/>
                                        </p:tgtEl>
                                        <p:attrNameLst>
                                          <p:attrName>style.visibility</p:attrName>
                                        </p:attrNameLst>
                                      </p:cBhvr>
                                      <p:to>
                                        <p:strVal val="visible"/>
                                      </p:to>
                                    </p:set>
                                    <p:animEffect>
                                      <p:cBhvr>
                                        <p:cTn id="68" dur="400"/>
                                        <p:tgtEl>
                                          <p:spTgt spid="33"/>
                                        </p:tgtEl>
                                      </p:cBhvr>
                                    </p:animEffect>
                                  </p:childTnLst>
                                </p:cTn>
                              </p:par>
                            </p:childTnLst>
                          </p:cTn>
                        </p:par>
                        <p:par>
                          <p:cTn id="69" fill="hold">
                            <p:stCondLst>
                              <p:cond delay="2750"/>
                            </p:stCondLst>
                            <p:childTnLst>
                              <p:par>
                                <p:cTn id="70" presetID="14" presetClass="entr" presetSubtype="10" fill="hold" grpId="0" nodeType="afterEffect">
                                  <p:stCondLst>
                                    <p:cond delay="250"/>
                                  </p:stCondLst>
                                  <p:childTnLst>
                                    <p:set>
                                      <p:cBhvr>
                                        <p:cTn id="71" dur="1" fill="hold">
                                          <p:stCondLst>
                                            <p:cond delay="0"/>
                                          </p:stCondLst>
                                        </p:cTn>
                                        <p:tgtEl>
                                          <p:spTgt spid="34"/>
                                        </p:tgtEl>
                                        <p:attrNameLst>
                                          <p:attrName>style.visibility</p:attrName>
                                        </p:attrNameLst>
                                      </p:cBhvr>
                                      <p:to>
                                        <p:strVal val="visible"/>
                                      </p:to>
                                    </p:set>
                                    <p:animEffect>
                                      <p:cBhvr>
                                        <p:cTn id="72" dur="400"/>
                                        <p:tgtEl>
                                          <p:spTgt spid="34"/>
                                        </p:tgtEl>
                                      </p:cBhvr>
                                    </p:animEffect>
                                  </p:childTnLst>
                                </p:cTn>
                              </p:par>
                              <p:par>
                                <p:cTn id="73" presetID="14" presetClass="entr" presetSubtype="10" fill="hold" grpId="0" nodeType="withEffect">
                                  <p:stCondLst>
                                    <p:cond delay="250"/>
                                  </p:stCondLst>
                                  <p:childTnLst>
                                    <p:set>
                                      <p:cBhvr>
                                        <p:cTn id="74" dur="1" fill="hold">
                                          <p:stCondLst>
                                            <p:cond delay="0"/>
                                          </p:stCondLst>
                                        </p:cTn>
                                        <p:tgtEl>
                                          <p:spTgt spid="35"/>
                                        </p:tgtEl>
                                        <p:attrNameLst>
                                          <p:attrName>style.visibility</p:attrName>
                                        </p:attrNameLst>
                                      </p:cBhvr>
                                      <p:to>
                                        <p:strVal val="visible"/>
                                      </p:to>
                                    </p:set>
                                    <p:animEffect>
                                      <p:cBhvr>
                                        <p:cTn id="75" dur="4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1" grpId="0"/>
      <p:bldP spid="32" grpId="0" bldLvl="0" autoUpdateAnimBg="0"/>
      <p:bldP spid="33" grpId="0" bldLvl="0" autoUpdateAnimBg="0"/>
      <p:bldP spid="34" grpId="0" bldLvl="0" autoUpdateAnimBg="0"/>
      <p:bldP spid="35" grpId="0" bldLvl="0" autoUpdateAnimBg="0"/>
      <p:bldP spid="41" grpId="0" bldLvl="0" autoUpdateAnimBg="0"/>
      <p:bldP spid="109" grpId="0" bldLvl="0" animBg="1"/>
      <p:bldP spid="1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064727"/>
            <a:ext cx="2545080" cy="518160"/>
          </a:xfrm>
          <a:prstGeom prst="rect">
            <a:avLst/>
          </a:prstGeom>
          <a:noFill/>
        </p:spPr>
        <p:txBody>
          <a:bodyPr wrap="none" rtlCol="0">
            <a:spAutoFit/>
          </a:bodyPr>
          <a:lstStyle/>
          <a:p>
            <a:r>
              <a:rPr lang="zh-CN" altLang="en-US" sz="2800" spc="300" dirty="0">
                <a:solidFill>
                  <a:srgbClr val="C00000"/>
                </a:solidFill>
                <a:latin typeface="方正兰亭细黑_GBK" panose="02000000000000000000" pitchFamily="2" charset="-122"/>
                <a:ea typeface="方正兰亭细黑_GBK" panose="02000000000000000000" pitchFamily="2" charset="-122"/>
              </a:rPr>
              <a:t>家庭防火常识</a:t>
            </a:r>
          </a:p>
        </p:txBody>
      </p:sp>
      <p:sp>
        <p:nvSpPr>
          <p:cNvPr id="116" name="TextBox 115"/>
          <p:cNvSpPr txBox="1"/>
          <p:nvPr/>
        </p:nvSpPr>
        <p:spPr>
          <a:xfrm>
            <a:off x="4832647" y="2694582"/>
            <a:ext cx="2722880" cy="335280"/>
          </a:xfrm>
          <a:prstGeom prst="rect">
            <a:avLst/>
          </a:prstGeom>
          <a:noFill/>
        </p:spPr>
        <p:txBody>
          <a:bodyPr wrap="none" rtlCol="0">
            <a:spAutoFit/>
          </a:bodyPr>
          <a:lstStyle/>
          <a:p>
            <a:pPr algn="l"/>
            <a:r>
              <a:rPr lang="en-US" altLang="zh-CN" sz="1600" dirty="0">
                <a:solidFill>
                  <a:srgbClr val="C00000"/>
                </a:solidFill>
                <a:latin typeface="黑体" panose="02010609060101010101" charset="-122"/>
                <a:ea typeface="黑体" panose="02010609060101010101" charset="-122"/>
              </a:rPr>
              <a:t>Fire prevention knowledge</a:t>
            </a:r>
          </a:p>
        </p:txBody>
      </p:sp>
      <p:grpSp>
        <p:nvGrpSpPr>
          <p:cNvPr id="6" name="组合 5"/>
          <p:cNvGrpSpPr/>
          <p:nvPr/>
        </p:nvGrpSpPr>
        <p:grpSpPr>
          <a:xfrm>
            <a:off x="2980431" y="1940247"/>
            <a:ext cx="1301106" cy="1301106"/>
            <a:chOff x="2683251" y="1980687"/>
            <a:chExt cx="1301106" cy="1301106"/>
          </a:xfrm>
          <a:solidFill>
            <a:srgbClr val="C00000"/>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89618" y="2200502"/>
              <a:ext cx="487680" cy="822960"/>
            </a:xfrm>
            <a:prstGeom prst="rect">
              <a:avLst/>
            </a:prstGeom>
            <a:grpFill/>
          </p:spPr>
          <p:txBody>
            <a:bodyPr wrap="none" rtlCol="0">
              <a:spAutoFit/>
            </a:bodyPr>
            <a:lstStyle/>
            <a:p>
              <a:r>
                <a:rPr lang="en-US" altLang="zh-CN" sz="4800" dirty="0">
                  <a:solidFill>
                    <a:schemeClr val="bg1"/>
                  </a:solidFill>
                  <a:latin typeface="黑体" panose="02010609060101010101" charset="-122"/>
                  <a:ea typeface="黑体" panose="02010609060101010101" charset="-122"/>
                </a:rPr>
                <a:t>2</a:t>
              </a:r>
            </a:p>
          </p:txBody>
        </p:sp>
      </p:grpSp>
      <p:cxnSp>
        <p:nvCxnSpPr>
          <p:cNvPr id="38" name="直接连接符 37"/>
          <p:cNvCxnSpPr/>
          <p:nvPr/>
        </p:nvCxnSpPr>
        <p:spPr>
          <a:xfrm flipV="1">
            <a:off x="4572000" y="1940247"/>
            <a:ext cx="0" cy="1301107"/>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288" y="1906091"/>
            <a:ext cx="2565376" cy="1798320"/>
          </a:xfrm>
          <a:prstGeom prst="rect">
            <a:avLst/>
          </a:prstGeom>
          <a:noFill/>
        </p:spPr>
        <p:txBody>
          <a:bodyPr wrap="square" rtlCol="0">
            <a:spAutoFit/>
          </a:bodyPr>
          <a:lstStyle/>
          <a:p>
            <a:r>
              <a:rPr lang="zh-CN" altLang="en-US"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不要将易燃易爆物品（油漆、汽油、打火机油、空气清洗剂等）存放</a:t>
            </a:r>
          </a:p>
          <a:p>
            <a:r>
              <a:rPr lang="zh-CN" altLang="en-US"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在过温度过高或被太阳直晒的地方，例如直接放在装有地热管道的地面上、暖气旁边、火明火旁边。</a:t>
            </a:r>
          </a:p>
        </p:txBody>
      </p:sp>
      <p:sp>
        <p:nvSpPr>
          <p:cNvPr id="27" name="TextBox 26"/>
          <p:cNvSpPr txBox="1"/>
          <p:nvPr/>
        </p:nvSpPr>
        <p:spPr>
          <a:xfrm>
            <a:off x="960083" y="1197034"/>
            <a:ext cx="1554480" cy="38481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易燃易爆物品</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r>
              <a:rPr lang="zh-CN" altLang="en-US" sz="2000" spc="300" dirty="0">
                <a:solidFill>
                  <a:srgbClr val="C00000"/>
                </a:solidFill>
                <a:latin typeface="微软雅黑" panose="020B0503020204020204" charset="-122"/>
                <a:ea typeface="微软雅黑" panose="020B0503020204020204" charset="-122"/>
              </a:rPr>
              <a:t>家庭防火常识</a:t>
            </a: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C:\Users\Administrator.CKZSJRVN0IPV9ZM\Desktop\易燃易爆.png易燃易爆"/>
          <p:cNvPicPr>
            <a:picLocks noChangeAspect="1"/>
          </p:cNvPicPr>
          <p:nvPr/>
        </p:nvPicPr>
        <p:blipFill>
          <a:blip r:embed="rId3"/>
          <a:srcRect/>
          <a:stretch>
            <a:fillRect/>
          </a:stretch>
        </p:blipFill>
        <p:spPr>
          <a:xfrm>
            <a:off x="4420553" y="864235"/>
            <a:ext cx="3493135" cy="4210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288" y="1906091"/>
            <a:ext cx="2565376" cy="1554480"/>
          </a:xfrm>
          <a:prstGeom prst="rect">
            <a:avLst/>
          </a:prstGeom>
          <a:noFill/>
        </p:spPr>
        <p:txBody>
          <a:bodyPr wrap="square" rtlCol="0">
            <a:spAutoFit/>
          </a:bodyPr>
          <a:lstStyle/>
          <a:p>
            <a:r>
              <a:rPr lang="zh-CN" altLang="en-US"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家中用煤气设备，要定期检查，确保煤气设施完好无损，正确使用煤气器具，使用完毕后要立即关闭气源，煤气炉的开关也要即时关闭。</a:t>
            </a:r>
          </a:p>
        </p:txBody>
      </p:sp>
      <p:sp>
        <p:nvSpPr>
          <p:cNvPr id="27" name="TextBox 26"/>
          <p:cNvSpPr txBox="1"/>
          <p:nvPr/>
        </p:nvSpPr>
        <p:spPr>
          <a:xfrm>
            <a:off x="960083" y="1197034"/>
            <a:ext cx="2011680" cy="384810"/>
          </a:xfrm>
          <a:prstGeom prst="rect">
            <a:avLst/>
          </a:prstGeom>
          <a:noFill/>
        </p:spPr>
        <p:txBody>
          <a:bodyPr wrap="none" rtlCol="0">
            <a:spAutoFit/>
          </a:bodyPr>
          <a:lstStyle/>
          <a:p>
            <a:r>
              <a:rPr lang="zh-CN" altLang="zh-CN" dirty="0">
                <a:latin typeface="微软雅黑" panose="020B0503020204020204" charset="-122"/>
                <a:ea typeface="微软雅黑" panose="020B0503020204020204" charset="-122"/>
              </a:rPr>
              <a:t>正确使用燃气设备</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r>
              <a:rPr lang="zh-CN" altLang="en-US" sz="2000" spc="300" dirty="0">
                <a:solidFill>
                  <a:srgbClr val="C00000"/>
                </a:solidFill>
                <a:latin typeface="微软雅黑" panose="020B0503020204020204" charset="-122"/>
                <a:ea typeface="微软雅黑" panose="020B0503020204020204" charset="-122"/>
              </a:rPr>
              <a:t>家庭防火常识</a:t>
            </a: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C:\Users\Administrator.CKZSJRVN0IPV9ZM\Desktop\燃气火灾.png燃气火灾"/>
          <p:cNvPicPr>
            <a:picLocks noChangeAspect="1"/>
          </p:cNvPicPr>
          <p:nvPr/>
        </p:nvPicPr>
        <p:blipFill>
          <a:blip r:embed="rId3"/>
          <a:srcRect/>
          <a:stretch>
            <a:fillRect/>
          </a:stretch>
        </p:blipFill>
        <p:spPr>
          <a:xfrm>
            <a:off x="3999230" y="895985"/>
            <a:ext cx="4210050" cy="4210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288" y="1906091"/>
            <a:ext cx="2565376" cy="1798320"/>
          </a:xfrm>
          <a:prstGeom prst="rect">
            <a:avLst/>
          </a:prstGeom>
          <a:noFill/>
        </p:spPr>
        <p:txBody>
          <a:bodyPr wrap="square" rtlCol="0">
            <a:spAutoFit/>
          </a:bodyPr>
          <a:lstStyle/>
          <a:p>
            <a:r>
              <a:rPr lang="zh-CN" altLang="en-US"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注意电气防火，不要用劣质电气设备（不要因为省钱买质量差的电器设备），包括电线或插座等，尽量做到用电时有人看管，尤其是电热设备，离开家里时，要关闭电源。</a:t>
            </a:r>
            <a:endPar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7" name="TextBox 26"/>
          <p:cNvSpPr txBox="1"/>
          <p:nvPr/>
        </p:nvSpPr>
        <p:spPr>
          <a:xfrm>
            <a:off x="960083" y="1197034"/>
            <a:ext cx="2011680" cy="38481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正确使用电器设备</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r>
              <a:rPr lang="zh-CN" altLang="en-US" sz="2000" spc="300" dirty="0">
                <a:solidFill>
                  <a:srgbClr val="C00000"/>
                </a:solidFill>
                <a:latin typeface="微软雅黑" panose="020B0503020204020204" charset="-122"/>
                <a:ea typeface="微软雅黑" panose="020B0503020204020204" charset="-122"/>
              </a:rPr>
              <a:t>家庭防火常识</a:t>
            </a: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C:\Users\Administrator.CKZSJRVN0IPV9ZM\Desktop\家用电器.png家用电器"/>
          <p:cNvPicPr>
            <a:picLocks noChangeAspect="1"/>
          </p:cNvPicPr>
          <p:nvPr/>
        </p:nvPicPr>
        <p:blipFill>
          <a:blip r:embed="rId3"/>
          <a:srcRect/>
          <a:stretch>
            <a:fillRect/>
          </a:stretch>
        </p:blipFill>
        <p:spPr>
          <a:xfrm>
            <a:off x="4043045" y="705485"/>
            <a:ext cx="4122420" cy="4210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288" y="1906091"/>
            <a:ext cx="2565376" cy="2042160"/>
          </a:xfrm>
          <a:prstGeom prst="rect">
            <a:avLst/>
          </a:prstGeom>
          <a:noFill/>
        </p:spPr>
        <p:txBody>
          <a:bodyPr wrap="square" rtlCol="0">
            <a:spAutoFit/>
          </a:bodyPr>
          <a:lstStyle/>
          <a:p>
            <a:r>
              <a:rPr lang="zh-CN" altLang="en-US"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不要在家中燃放烟花鞭炮。烟花爆竹是每逢过节的必备品，但是现在房屋的外墙都有保温材料，这些保温材料都属于可燃材料，大家在燃放烟花爆竹时应远离住宅楼，在制定地点进行燃放。</a:t>
            </a:r>
          </a:p>
        </p:txBody>
      </p:sp>
      <p:sp>
        <p:nvSpPr>
          <p:cNvPr id="27" name="TextBox 26"/>
          <p:cNvSpPr txBox="1"/>
          <p:nvPr/>
        </p:nvSpPr>
        <p:spPr>
          <a:xfrm>
            <a:off x="960083" y="1197034"/>
            <a:ext cx="1554480" cy="38481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燃放烟花爆竹</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r>
              <a:rPr lang="zh-CN" altLang="en-US" sz="2000" spc="300" dirty="0">
                <a:solidFill>
                  <a:srgbClr val="C00000"/>
                </a:solidFill>
                <a:latin typeface="微软雅黑" panose="020B0503020204020204" charset="-122"/>
                <a:ea typeface="微软雅黑" panose="020B0503020204020204" charset="-122"/>
              </a:rPr>
              <a:t>家庭防火常识</a:t>
            </a: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C:\Users\Administrator.CKZSJRVN0IPV9ZM\Desktop\烟花爆竹.png烟花爆竹"/>
          <p:cNvPicPr>
            <a:picLocks noChangeAspect="1"/>
          </p:cNvPicPr>
          <p:nvPr/>
        </p:nvPicPr>
        <p:blipFill>
          <a:blip r:embed="rId3"/>
          <a:srcRect/>
          <a:stretch>
            <a:fillRect/>
          </a:stretch>
        </p:blipFill>
        <p:spPr>
          <a:xfrm>
            <a:off x="3999230" y="1405255"/>
            <a:ext cx="4210050" cy="2810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288" y="1906091"/>
            <a:ext cx="2565376" cy="2042160"/>
          </a:xfrm>
          <a:prstGeom prst="rect">
            <a:avLst/>
          </a:prstGeom>
          <a:noFill/>
        </p:spPr>
        <p:txBody>
          <a:bodyPr wrap="square" rtlCol="0">
            <a:spAutoFit/>
          </a:bodyPr>
          <a:lstStyle/>
          <a:p>
            <a:r>
              <a:rPr lang="zh-CN" altLang="en-US"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不要在家中卧床吸烟。虽然在室内抽烟是避免不了的，但是尽量不要吸烟，吸完烟之后请将火熄灭，不要使用塑料制品或其他可燃材料制成的烟灰缸，更不要将烟头扔到纸篓或垃圾桶内。</a:t>
            </a:r>
          </a:p>
        </p:txBody>
      </p:sp>
      <p:sp>
        <p:nvSpPr>
          <p:cNvPr id="27" name="TextBox 26"/>
          <p:cNvSpPr txBox="1"/>
          <p:nvPr/>
        </p:nvSpPr>
        <p:spPr>
          <a:xfrm>
            <a:off x="960083" y="1197034"/>
            <a:ext cx="2011680" cy="38481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不在家中卧床吸烟</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r>
              <a:rPr lang="zh-CN" altLang="en-US" sz="2000" spc="300" dirty="0">
                <a:solidFill>
                  <a:srgbClr val="C00000"/>
                </a:solidFill>
                <a:latin typeface="微软雅黑" panose="020B0503020204020204" charset="-122"/>
                <a:ea typeface="微软雅黑" panose="020B0503020204020204" charset="-122"/>
              </a:rPr>
              <a:t>家庭防火常识</a:t>
            </a: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C:\Users\Administrator.CKZSJRVN0IPV9ZM\Desktop\卧室吸烟.png卧室吸烟"/>
          <p:cNvPicPr>
            <a:picLocks noChangeAspect="1"/>
          </p:cNvPicPr>
          <p:nvPr/>
        </p:nvPicPr>
        <p:blipFill>
          <a:blip r:embed="rId3" cstate="print"/>
          <a:srcRect/>
          <a:stretch>
            <a:fillRect/>
          </a:stretch>
        </p:blipFill>
        <p:spPr>
          <a:xfrm>
            <a:off x="4591050" y="1426210"/>
            <a:ext cx="3430270" cy="281051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288" y="1906091"/>
            <a:ext cx="2565376" cy="1798320"/>
          </a:xfrm>
          <a:prstGeom prst="rect">
            <a:avLst/>
          </a:prstGeom>
          <a:noFill/>
        </p:spPr>
        <p:txBody>
          <a:bodyPr wrap="square" rtlCol="0">
            <a:spAutoFit/>
          </a:bodyPr>
          <a:lstStyle/>
          <a:p>
            <a:r>
              <a:rPr lang="zh-CN" altLang="en-US"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阳台堆放杂物的时候一定要注意，比如鱼缸，一些化学产品，易燃易爆产品。有的人会堆放一些使用过废品，要及时进行清理，因为有的时候废品里也有可能我们使用过的火机等。</a:t>
            </a:r>
          </a:p>
        </p:txBody>
      </p:sp>
      <p:sp>
        <p:nvSpPr>
          <p:cNvPr id="27" name="TextBox 26"/>
          <p:cNvSpPr txBox="1"/>
          <p:nvPr/>
        </p:nvSpPr>
        <p:spPr>
          <a:xfrm>
            <a:off x="960083" y="1197034"/>
            <a:ext cx="2011680" cy="38481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不在阳台堆放杂物</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r>
              <a:rPr lang="zh-CN" altLang="en-US" sz="2000" spc="300" dirty="0">
                <a:solidFill>
                  <a:srgbClr val="C00000"/>
                </a:solidFill>
                <a:latin typeface="微软雅黑" panose="020B0503020204020204" charset="-122"/>
                <a:ea typeface="微软雅黑" panose="020B0503020204020204" charset="-122"/>
              </a:rPr>
              <a:t>家庭防火常识</a:t>
            </a: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C:\Users\Administrator.CKZSJRVN0IPV9ZM\Desktop\阳台杂物.png阳台杂物"/>
          <p:cNvPicPr>
            <a:picLocks noChangeAspect="1"/>
          </p:cNvPicPr>
          <p:nvPr/>
        </p:nvPicPr>
        <p:blipFill>
          <a:blip r:embed="rId3"/>
          <a:srcRect/>
          <a:stretch>
            <a:fillRect/>
          </a:stretch>
        </p:blipFill>
        <p:spPr>
          <a:xfrm>
            <a:off x="4591050" y="1435418"/>
            <a:ext cx="3430270" cy="2792095"/>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288" y="1906091"/>
            <a:ext cx="2565376" cy="1798320"/>
          </a:xfrm>
          <a:prstGeom prst="rect">
            <a:avLst/>
          </a:prstGeom>
          <a:noFill/>
        </p:spPr>
        <p:txBody>
          <a:bodyPr wrap="square" rtlCol="0">
            <a:spAutoFit/>
          </a:bodyPr>
          <a:lstStyle/>
          <a:p>
            <a:r>
              <a:rPr lang="zh-CN" altLang="en-US"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出门的时候一定注意关闭门窗。比如：楼下燃放烟花爆竹，或者邻居家做饭时候发生火情，会顺着窗户进到房间，包括打雷的时候一些闪电也会造成阳台物品燃烧。</a:t>
            </a:r>
          </a:p>
        </p:txBody>
      </p:sp>
      <p:sp>
        <p:nvSpPr>
          <p:cNvPr id="27" name="TextBox 26"/>
          <p:cNvSpPr txBox="1"/>
          <p:nvPr/>
        </p:nvSpPr>
        <p:spPr>
          <a:xfrm>
            <a:off x="960083" y="1197034"/>
            <a:ext cx="2011680" cy="38481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防止飞火关闭门窗</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r>
              <a:rPr lang="zh-CN" altLang="en-US" sz="2000" spc="300" dirty="0">
                <a:solidFill>
                  <a:srgbClr val="C00000"/>
                </a:solidFill>
                <a:latin typeface="微软雅黑" panose="020B0503020204020204" charset="-122"/>
                <a:ea typeface="微软雅黑" panose="020B0503020204020204" charset="-122"/>
              </a:rPr>
              <a:t>家庭防火常识</a:t>
            </a: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C:\Users\Administrator.CKZSJRVN0IPV9ZM\Desktop\关闭门窗.png关闭门窗"/>
          <p:cNvPicPr>
            <a:picLocks noChangeAspect="1"/>
          </p:cNvPicPr>
          <p:nvPr/>
        </p:nvPicPr>
        <p:blipFill>
          <a:blip r:embed="rId3"/>
          <a:srcRect/>
          <a:stretch>
            <a:fillRect/>
          </a:stretch>
        </p:blipFill>
        <p:spPr>
          <a:xfrm>
            <a:off x="4591050" y="1529398"/>
            <a:ext cx="3430270" cy="2604135"/>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p:cNvSpPr/>
          <p:nvPr/>
        </p:nvSpPr>
        <p:spPr>
          <a:xfrm>
            <a:off x="4575050" y="3747640"/>
            <a:ext cx="500908" cy="500908"/>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717380" y="3971951"/>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552263" y="397231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255929" y="4090649"/>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175518" y="397697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062244" y="3969465"/>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553278" y="4100872"/>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850333" y="4004076"/>
            <a:ext cx="250454" cy="250454"/>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726981" y="3970669"/>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151556" y="3978724"/>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7359742" y="4027860"/>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900741" y="3788166"/>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070359" y="4101156"/>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506355" y="3824263"/>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206031" y="3916110"/>
            <a:ext cx="322151" cy="322151"/>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075958" y="3968847"/>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206867" y="397218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921657" y="4103412"/>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772349" y="3788909"/>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690644" y="4025243"/>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193490" y="3831458"/>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730460" y="3962886"/>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1210453" y="1184275"/>
            <a:ext cx="6847285" cy="2795588"/>
            <a:chOff x="1264428" y="1152525"/>
            <a:chExt cx="6847285" cy="2795588"/>
          </a:xfrm>
        </p:grpSpPr>
        <p:sp>
          <p:nvSpPr>
            <p:cNvPr id="8" name="圆角矩形 7"/>
            <p:cNvSpPr/>
            <p:nvPr/>
          </p:nvSpPr>
          <p:spPr bwMode="auto">
            <a:xfrm>
              <a:off x="1264428" y="1152525"/>
              <a:ext cx="6847285" cy="2795588"/>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sp>
          <p:nvSpPr>
            <p:cNvPr id="9" name="圆角矩形 8"/>
            <p:cNvSpPr/>
            <p:nvPr/>
          </p:nvSpPr>
          <p:spPr bwMode="auto">
            <a:xfrm>
              <a:off x="1473978" y="1362076"/>
              <a:ext cx="6428185" cy="2306241"/>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grpSp>
      <p:sp>
        <p:nvSpPr>
          <p:cNvPr id="10" name="TextBox 28"/>
          <p:cNvSpPr txBox="1"/>
          <p:nvPr/>
        </p:nvSpPr>
        <p:spPr bwMode="auto">
          <a:xfrm>
            <a:off x="1556639" y="2275797"/>
            <a:ext cx="1677591" cy="561692"/>
          </a:xfrm>
          <a:prstGeom prst="rect">
            <a:avLst/>
          </a:prstGeom>
          <a:noFill/>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ts val="0"/>
              </a:spcBef>
              <a:spcAft>
                <a:spcPts val="0"/>
              </a:spcAft>
              <a:defRPr/>
            </a:pPr>
            <a:r>
              <a:rPr lang="zh-CN" altLang="en-US" sz="4000" b="1" kern="0" dirty="0">
                <a:ln w="18415" cmpd="sng">
                  <a:noFill/>
                  <a:prstDash val="solid"/>
                </a:ln>
                <a:solidFill>
                  <a:srgbClr val="C00000"/>
                </a:solidFill>
                <a:latin typeface="方正大黑简体" pitchFamily="2" charset="-122"/>
                <a:ea typeface="方正大黑简体" pitchFamily="2" charset="-122"/>
              </a:rPr>
              <a:t>前言</a:t>
            </a:r>
          </a:p>
        </p:txBody>
      </p:sp>
      <p:cxnSp>
        <p:nvCxnSpPr>
          <p:cNvPr id="12" name="直接连接符 11"/>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46880" y="242192"/>
            <a:ext cx="274777" cy="274777"/>
          </a:xfrm>
          <a:prstGeom prst="ellipse">
            <a:avLst/>
          </a:prstGeom>
          <a:solidFill>
            <a:srgbClr val="C00000"/>
          </a:solidFill>
          <a:ln>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908957" y="206330"/>
            <a:ext cx="774571" cy="40011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前言</a:t>
            </a:r>
          </a:p>
        </p:txBody>
      </p:sp>
      <p:cxnSp>
        <p:nvCxnSpPr>
          <p:cNvPr id="16" name="直接连接符 15"/>
          <p:cNvCxnSpPr/>
          <p:nvPr/>
        </p:nvCxnSpPr>
        <p:spPr>
          <a:xfrm>
            <a:off x="2026111" y="28829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6775" y="1752576"/>
            <a:ext cx="4046219" cy="1800225"/>
          </a:xfrm>
          <a:prstGeom prst="rect">
            <a:avLst/>
          </a:prstGeom>
          <a:noFill/>
        </p:spPr>
        <p:txBody>
          <a:bodyPr wrap="square" rtlCol="0">
            <a:spAutoFit/>
          </a:bodyPr>
          <a:lstStyle/>
          <a:p>
            <a:r>
              <a:rPr lang="en-US" altLang="zh-CN" sz="1400" dirty="0">
                <a:solidFill>
                  <a:schemeClr val="tx1">
                    <a:lumMod val="75000"/>
                    <a:lumOff val="25000"/>
                  </a:schemeClr>
                </a:solidFill>
              </a:rPr>
              <a:t>         </a:t>
            </a:r>
            <a:r>
              <a:rPr lang="zh-CN" altLang="en-US" sz="1400" dirty="0">
                <a:solidFill>
                  <a:schemeClr val="tx1">
                    <a:lumMod val="75000"/>
                    <a:lumOff val="25000"/>
                  </a:schemeClr>
                </a:solidFill>
              </a:rPr>
              <a:t>现在很多家庭发生火灾，因为缺乏消防设备或不具备正确的消防知识，以至于生命财产安全受到威胁。为了提高大家对消防安全素质和防灾自救能力，万霖与中航兴业共同举办消防安全知识讲座。让大家有效预防和遏制火灾事故的发生，认识家庭火灾的危害性，全方位普及家庭消防安全知识，传授家庭防火、灭火、逃生和自救技能，创造良好的家庭消防安全环境。</a:t>
            </a:r>
          </a:p>
        </p:txBody>
      </p:sp>
      <p:sp>
        <p:nvSpPr>
          <p:cNvPr id="2" name="矩形 1"/>
          <p:cNvSpPr/>
          <p:nvPr/>
        </p:nvSpPr>
        <p:spPr>
          <a:xfrm>
            <a:off x="1325205" y="981075"/>
            <a:ext cx="1565482" cy="209550"/>
          </a:xfrm>
          <a:custGeom>
            <a:avLst/>
            <a:gdLst>
              <a:gd name="connsiteX0" fmla="*/ 0 w 1565482"/>
              <a:gd name="connsiteY0" fmla="*/ 0 h 247650"/>
              <a:gd name="connsiteX1" fmla="*/ 15654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 name="connsiteX0-1" fmla="*/ 0 w 1565482"/>
              <a:gd name="connsiteY0-2" fmla="*/ 0 h 247650"/>
              <a:gd name="connsiteX1-3" fmla="*/ 1298782 w 1565482"/>
              <a:gd name="connsiteY1-4" fmla="*/ 0 h 247650"/>
              <a:gd name="connsiteX2-5" fmla="*/ 1565482 w 1565482"/>
              <a:gd name="connsiteY2-6" fmla="*/ 247650 h 247650"/>
              <a:gd name="connsiteX3-7" fmla="*/ 0 w 1565482"/>
              <a:gd name="connsiteY3-8" fmla="*/ 247650 h 247650"/>
              <a:gd name="connsiteX4-9" fmla="*/ 0 w 1565482"/>
              <a:gd name="connsiteY4-10" fmla="*/ 0 h 2476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65482" h="247650">
                <a:moveTo>
                  <a:pt x="0" y="0"/>
                </a:moveTo>
                <a:lnTo>
                  <a:pt x="1298782" y="0"/>
                </a:lnTo>
                <a:lnTo>
                  <a:pt x="1565482" y="247650"/>
                </a:lnTo>
                <a:lnTo>
                  <a:pt x="0" y="24765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59412" y="980440"/>
            <a:ext cx="1370758" cy="1028700"/>
          </a:xfrm>
          <a:custGeom>
            <a:avLst/>
            <a:gdLst>
              <a:gd name="connsiteX0" fmla="*/ 0 w 1323133"/>
              <a:gd name="connsiteY0" fmla="*/ 0 h 1198669"/>
              <a:gd name="connsiteX1" fmla="*/ 1323133 w 1323133"/>
              <a:gd name="connsiteY1" fmla="*/ 0 h 1198669"/>
              <a:gd name="connsiteX2" fmla="*/ 1323133 w 1323133"/>
              <a:gd name="connsiteY2" fmla="*/ 1198669 h 1198669"/>
              <a:gd name="connsiteX3" fmla="*/ 0 w 1323133"/>
              <a:gd name="connsiteY3" fmla="*/ 1198669 h 1198669"/>
              <a:gd name="connsiteX4" fmla="*/ 0 w 1323133"/>
              <a:gd name="connsiteY4" fmla="*/ 0 h 1198669"/>
              <a:gd name="connsiteX0-1" fmla="*/ 0 w 1323133"/>
              <a:gd name="connsiteY0-2" fmla="*/ 0 h 1198669"/>
              <a:gd name="connsiteX1-3" fmla="*/ 1323133 w 1323133"/>
              <a:gd name="connsiteY1-4" fmla="*/ 0 h 1198669"/>
              <a:gd name="connsiteX2-5" fmla="*/ 1085008 w 1323133"/>
              <a:gd name="connsiteY2-6" fmla="*/ 817669 h 1198669"/>
              <a:gd name="connsiteX3-7" fmla="*/ 0 w 1323133"/>
              <a:gd name="connsiteY3-8" fmla="*/ 1198669 h 1198669"/>
              <a:gd name="connsiteX4-9" fmla="*/ 0 w 1323133"/>
              <a:gd name="connsiteY4-10" fmla="*/ 0 h 1198669"/>
              <a:gd name="connsiteX0-11" fmla="*/ 47625 w 1370758"/>
              <a:gd name="connsiteY0-12" fmla="*/ 0 h 827194"/>
              <a:gd name="connsiteX1-13" fmla="*/ 1370758 w 1370758"/>
              <a:gd name="connsiteY1-14" fmla="*/ 0 h 827194"/>
              <a:gd name="connsiteX2-15" fmla="*/ 1132633 w 1370758"/>
              <a:gd name="connsiteY2-16" fmla="*/ 817669 h 827194"/>
              <a:gd name="connsiteX3-17" fmla="*/ 0 w 1370758"/>
              <a:gd name="connsiteY3-18" fmla="*/ 827194 h 827194"/>
              <a:gd name="connsiteX4-19" fmla="*/ 47625 w 1370758"/>
              <a:gd name="connsiteY4-20" fmla="*/ 0 h 827194"/>
              <a:gd name="connsiteX0-21" fmla="*/ 47625 w 1370758"/>
              <a:gd name="connsiteY0-22" fmla="*/ 0 h 836719"/>
              <a:gd name="connsiteX1-23" fmla="*/ 1370758 w 1370758"/>
              <a:gd name="connsiteY1-24" fmla="*/ 0 h 836719"/>
              <a:gd name="connsiteX2-25" fmla="*/ 875458 w 1370758"/>
              <a:gd name="connsiteY2-26" fmla="*/ 836719 h 836719"/>
              <a:gd name="connsiteX3-27" fmla="*/ 0 w 1370758"/>
              <a:gd name="connsiteY3-28" fmla="*/ 827194 h 836719"/>
              <a:gd name="connsiteX4-29" fmla="*/ 47625 w 1370758"/>
              <a:gd name="connsiteY4-30" fmla="*/ 0 h 836719"/>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1370758" h="836719">
                <a:moveTo>
                  <a:pt x="47625" y="0"/>
                </a:moveTo>
                <a:lnTo>
                  <a:pt x="1370758" y="0"/>
                </a:lnTo>
                <a:lnTo>
                  <a:pt x="875458" y="836719"/>
                </a:lnTo>
                <a:lnTo>
                  <a:pt x="0" y="827194"/>
                </a:lnTo>
                <a:lnTo>
                  <a:pt x="47625" y="0"/>
                </a:lnTo>
                <a:close/>
              </a:path>
            </a:pathLst>
          </a:custGeom>
          <a:solidFill>
            <a:srgbClr val="C00000"/>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3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outVertical)">
                                      <p:cBhvr>
                                        <p:cTn id="25" dur="500"/>
                                        <p:tgtEl>
                                          <p:spTgt spid="6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grpId="0" nodeType="withEffect">
                                  <p:stCondLst>
                                    <p:cond delay="4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par>
                                <p:cTn id="70" presetID="53" presetClass="entr" presetSubtype="16" fill="hold" grpId="0" nodeType="withEffect">
                                  <p:stCondLst>
                                    <p:cond delay="20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37"/>
                                        </p:tgtEl>
                                        <p:attrNameLst>
                                          <p:attrName>style.visibility</p:attrName>
                                        </p:attrNameLst>
                                      </p:cBhvr>
                                      <p:to>
                                        <p:strVal val="visible"/>
                                      </p:to>
                                    </p:set>
                                    <p:anim calcmode="lin" valueType="num">
                                      <p:cBhvr>
                                        <p:cTn id="77" dur="500" fill="hold"/>
                                        <p:tgtEl>
                                          <p:spTgt spid="37"/>
                                        </p:tgtEl>
                                        <p:attrNameLst>
                                          <p:attrName>ppt_w</p:attrName>
                                        </p:attrNameLst>
                                      </p:cBhvr>
                                      <p:tavLst>
                                        <p:tav tm="0">
                                          <p:val>
                                            <p:fltVal val="0"/>
                                          </p:val>
                                        </p:tav>
                                        <p:tav tm="100000">
                                          <p:val>
                                            <p:strVal val="#ppt_w"/>
                                          </p:val>
                                        </p:tav>
                                      </p:tavLst>
                                    </p:anim>
                                    <p:anim calcmode="lin" valueType="num">
                                      <p:cBhvr>
                                        <p:cTn id="78" dur="500" fill="hold"/>
                                        <p:tgtEl>
                                          <p:spTgt spid="37"/>
                                        </p:tgtEl>
                                        <p:attrNameLst>
                                          <p:attrName>ppt_h</p:attrName>
                                        </p:attrNameLst>
                                      </p:cBhvr>
                                      <p:tavLst>
                                        <p:tav tm="0">
                                          <p:val>
                                            <p:fltVal val="0"/>
                                          </p:val>
                                        </p:tav>
                                        <p:tav tm="100000">
                                          <p:val>
                                            <p:strVal val="#ppt_h"/>
                                          </p:val>
                                        </p:tav>
                                      </p:tavLst>
                                    </p:anim>
                                    <p:animEffect transition="in" filter="fade">
                                      <p:cBhvr>
                                        <p:cTn id="79" dur="500"/>
                                        <p:tgtEl>
                                          <p:spTgt spid="3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fltVal val="0"/>
                                          </p:val>
                                        </p:tav>
                                        <p:tav tm="100000">
                                          <p:val>
                                            <p:strVal val="#ppt_h"/>
                                          </p:val>
                                        </p:tav>
                                      </p:tavLst>
                                    </p:anim>
                                    <p:animEffect transition="in" filter="fade">
                                      <p:cBhvr>
                                        <p:cTn id="84" dur="500"/>
                                        <p:tgtEl>
                                          <p:spTgt spid="38"/>
                                        </p:tgtEl>
                                      </p:cBhvr>
                                    </p:animEffect>
                                  </p:childTnLst>
                                </p:cTn>
                              </p:par>
                              <p:par>
                                <p:cTn id="85" presetID="53" presetClass="entr" presetSubtype="16" fill="hold" grpId="0" nodeType="withEffect">
                                  <p:stCondLst>
                                    <p:cond delay="40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500" fill="hold"/>
                                        <p:tgtEl>
                                          <p:spTgt spid="41"/>
                                        </p:tgtEl>
                                        <p:attrNameLst>
                                          <p:attrName>ppt_w</p:attrName>
                                        </p:attrNameLst>
                                      </p:cBhvr>
                                      <p:tavLst>
                                        <p:tav tm="0">
                                          <p:val>
                                            <p:fltVal val="0"/>
                                          </p:val>
                                        </p:tav>
                                        <p:tav tm="100000">
                                          <p:val>
                                            <p:strVal val="#ppt_w"/>
                                          </p:val>
                                        </p:tav>
                                      </p:tavLst>
                                    </p:anim>
                                    <p:anim calcmode="lin" valueType="num">
                                      <p:cBhvr>
                                        <p:cTn id="98" dur="500" fill="hold"/>
                                        <p:tgtEl>
                                          <p:spTgt spid="41"/>
                                        </p:tgtEl>
                                        <p:attrNameLst>
                                          <p:attrName>ppt_h</p:attrName>
                                        </p:attrNameLst>
                                      </p:cBhvr>
                                      <p:tavLst>
                                        <p:tav tm="0">
                                          <p:val>
                                            <p:fltVal val="0"/>
                                          </p:val>
                                        </p:tav>
                                        <p:tav tm="100000">
                                          <p:val>
                                            <p:strVal val="#ppt_h"/>
                                          </p:val>
                                        </p:tav>
                                      </p:tavLst>
                                    </p:anim>
                                    <p:animEffect transition="in" filter="fade">
                                      <p:cBhvr>
                                        <p:cTn id="99" dur="500"/>
                                        <p:tgtEl>
                                          <p:spTgt spid="41"/>
                                        </p:tgtEl>
                                      </p:cBhvr>
                                    </p:animEffect>
                                  </p:childTnLst>
                                </p:cTn>
                              </p:par>
                              <p:par>
                                <p:cTn id="100" presetID="53" presetClass="entr" presetSubtype="16" fill="hold" grpId="0" nodeType="withEffect">
                                  <p:stCondLst>
                                    <p:cond delay="400"/>
                                  </p:stCondLst>
                                  <p:childTnLst>
                                    <p:set>
                                      <p:cBhvr>
                                        <p:cTn id="101" dur="1" fill="hold">
                                          <p:stCondLst>
                                            <p:cond delay="0"/>
                                          </p:stCondLst>
                                        </p:cTn>
                                        <p:tgtEl>
                                          <p:spTgt spid="42"/>
                                        </p:tgtEl>
                                        <p:attrNameLst>
                                          <p:attrName>style.visibility</p:attrName>
                                        </p:attrNameLst>
                                      </p:cBhvr>
                                      <p:to>
                                        <p:strVal val="visible"/>
                                      </p:to>
                                    </p:set>
                                    <p:anim calcmode="lin" valueType="num">
                                      <p:cBhvr>
                                        <p:cTn id="102" dur="500" fill="hold"/>
                                        <p:tgtEl>
                                          <p:spTgt spid="42"/>
                                        </p:tgtEl>
                                        <p:attrNameLst>
                                          <p:attrName>ppt_w</p:attrName>
                                        </p:attrNameLst>
                                      </p:cBhvr>
                                      <p:tavLst>
                                        <p:tav tm="0">
                                          <p:val>
                                            <p:fltVal val="0"/>
                                          </p:val>
                                        </p:tav>
                                        <p:tav tm="100000">
                                          <p:val>
                                            <p:strVal val="#ppt_w"/>
                                          </p:val>
                                        </p:tav>
                                      </p:tavLst>
                                    </p:anim>
                                    <p:anim calcmode="lin" valueType="num">
                                      <p:cBhvr>
                                        <p:cTn id="103" dur="500" fill="hold"/>
                                        <p:tgtEl>
                                          <p:spTgt spid="42"/>
                                        </p:tgtEl>
                                        <p:attrNameLst>
                                          <p:attrName>ppt_h</p:attrName>
                                        </p:attrNameLst>
                                      </p:cBhvr>
                                      <p:tavLst>
                                        <p:tav tm="0">
                                          <p:val>
                                            <p:fltVal val="0"/>
                                          </p:val>
                                        </p:tav>
                                        <p:tav tm="100000">
                                          <p:val>
                                            <p:strVal val="#ppt_h"/>
                                          </p:val>
                                        </p:tav>
                                      </p:tavLst>
                                    </p:anim>
                                    <p:animEffect transition="in" filter="fade">
                                      <p:cBhvr>
                                        <p:cTn id="104" dur="500"/>
                                        <p:tgtEl>
                                          <p:spTgt spid="42"/>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par>
                                <p:cTn id="110" presetID="53" presetClass="entr" presetSubtype="16" fill="hold" grpId="0" nodeType="withEffect">
                                  <p:stCondLst>
                                    <p:cond delay="200"/>
                                  </p:stCondLst>
                                  <p:childTnLst>
                                    <p:set>
                                      <p:cBhvr>
                                        <p:cTn id="111" dur="1" fill="hold">
                                          <p:stCondLst>
                                            <p:cond delay="0"/>
                                          </p:stCondLst>
                                        </p:cTn>
                                        <p:tgtEl>
                                          <p:spTgt spid="44"/>
                                        </p:tgtEl>
                                        <p:attrNameLst>
                                          <p:attrName>style.visibility</p:attrName>
                                        </p:attrNameLst>
                                      </p:cBhvr>
                                      <p:to>
                                        <p:strVal val="visible"/>
                                      </p:to>
                                    </p:set>
                                    <p:anim calcmode="lin" valueType="num">
                                      <p:cBhvr>
                                        <p:cTn id="112" dur="500" fill="hold"/>
                                        <p:tgtEl>
                                          <p:spTgt spid="44"/>
                                        </p:tgtEl>
                                        <p:attrNameLst>
                                          <p:attrName>ppt_w</p:attrName>
                                        </p:attrNameLst>
                                      </p:cBhvr>
                                      <p:tavLst>
                                        <p:tav tm="0">
                                          <p:val>
                                            <p:fltVal val="0"/>
                                          </p:val>
                                        </p:tav>
                                        <p:tav tm="100000">
                                          <p:val>
                                            <p:strVal val="#ppt_w"/>
                                          </p:val>
                                        </p:tav>
                                      </p:tavLst>
                                    </p:anim>
                                    <p:anim calcmode="lin" valueType="num">
                                      <p:cBhvr>
                                        <p:cTn id="113" dur="500" fill="hold"/>
                                        <p:tgtEl>
                                          <p:spTgt spid="44"/>
                                        </p:tgtEl>
                                        <p:attrNameLst>
                                          <p:attrName>ppt_h</p:attrName>
                                        </p:attrNameLst>
                                      </p:cBhvr>
                                      <p:tavLst>
                                        <p:tav tm="0">
                                          <p:val>
                                            <p:fltVal val="0"/>
                                          </p:val>
                                        </p:tav>
                                        <p:tav tm="100000">
                                          <p:val>
                                            <p:strVal val="#ppt_h"/>
                                          </p:val>
                                        </p:tav>
                                      </p:tavLst>
                                    </p:anim>
                                    <p:animEffect transition="in" filter="fade">
                                      <p:cBhvr>
                                        <p:cTn id="114" dur="500"/>
                                        <p:tgtEl>
                                          <p:spTgt spid="44"/>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p:cTn id="117" dur="500" fill="hold"/>
                                        <p:tgtEl>
                                          <p:spTgt spid="45"/>
                                        </p:tgtEl>
                                        <p:attrNameLst>
                                          <p:attrName>ppt_w</p:attrName>
                                        </p:attrNameLst>
                                      </p:cBhvr>
                                      <p:tavLst>
                                        <p:tav tm="0">
                                          <p:val>
                                            <p:fltVal val="0"/>
                                          </p:val>
                                        </p:tav>
                                        <p:tav tm="100000">
                                          <p:val>
                                            <p:strVal val="#ppt_w"/>
                                          </p:val>
                                        </p:tav>
                                      </p:tavLst>
                                    </p:anim>
                                    <p:anim calcmode="lin" valueType="num">
                                      <p:cBhvr>
                                        <p:cTn id="118" dur="500" fill="hold"/>
                                        <p:tgtEl>
                                          <p:spTgt spid="45"/>
                                        </p:tgtEl>
                                        <p:attrNameLst>
                                          <p:attrName>ppt_h</p:attrName>
                                        </p:attrNameLst>
                                      </p:cBhvr>
                                      <p:tavLst>
                                        <p:tav tm="0">
                                          <p:val>
                                            <p:fltVal val="0"/>
                                          </p:val>
                                        </p:tav>
                                        <p:tav tm="100000">
                                          <p:val>
                                            <p:strVal val="#ppt_h"/>
                                          </p:val>
                                        </p:tav>
                                      </p:tavLst>
                                    </p:anim>
                                    <p:animEffect transition="in" filter="fade">
                                      <p:cBhvr>
                                        <p:cTn id="119" dur="500"/>
                                        <p:tgtEl>
                                          <p:spTgt spid="45"/>
                                        </p:tgtEl>
                                      </p:cBhvr>
                                    </p:animEffect>
                                  </p:childTnLst>
                                </p:cTn>
                              </p:par>
                              <p:par>
                                <p:cTn id="120" presetID="53" presetClass="entr" presetSubtype="16" fill="hold" grpId="0" nodeType="withEffect">
                                  <p:stCondLst>
                                    <p:cond delay="400"/>
                                  </p:stCondLst>
                                  <p:childTnLst>
                                    <p:set>
                                      <p:cBhvr>
                                        <p:cTn id="121" dur="1" fill="hold">
                                          <p:stCondLst>
                                            <p:cond delay="0"/>
                                          </p:stCondLst>
                                        </p:cTn>
                                        <p:tgtEl>
                                          <p:spTgt spid="46"/>
                                        </p:tgtEl>
                                        <p:attrNameLst>
                                          <p:attrName>style.visibility</p:attrName>
                                        </p:attrNameLst>
                                      </p:cBhvr>
                                      <p:to>
                                        <p:strVal val="visible"/>
                                      </p:to>
                                    </p:set>
                                    <p:anim calcmode="lin" valueType="num">
                                      <p:cBhvr>
                                        <p:cTn id="122" dur="500" fill="hold"/>
                                        <p:tgtEl>
                                          <p:spTgt spid="46"/>
                                        </p:tgtEl>
                                        <p:attrNameLst>
                                          <p:attrName>ppt_w</p:attrName>
                                        </p:attrNameLst>
                                      </p:cBhvr>
                                      <p:tavLst>
                                        <p:tav tm="0">
                                          <p:val>
                                            <p:fltVal val="0"/>
                                          </p:val>
                                        </p:tav>
                                        <p:tav tm="100000">
                                          <p:val>
                                            <p:strVal val="#ppt_w"/>
                                          </p:val>
                                        </p:tav>
                                      </p:tavLst>
                                    </p:anim>
                                    <p:anim calcmode="lin" valueType="num">
                                      <p:cBhvr>
                                        <p:cTn id="123" dur="500" fill="hold"/>
                                        <p:tgtEl>
                                          <p:spTgt spid="46"/>
                                        </p:tgtEl>
                                        <p:attrNameLst>
                                          <p:attrName>ppt_h</p:attrName>
                                        </p:attrNameLst>
                                      </p:cBhvr>
                                      <p:tavLst>
                                        <p:tav tm="0">
                                          <p:val>
                                            <p:fltVal val="0"/>
                                          </p:val>
                                        </p:tav>
                                        <p:tav tm="100000">
                                          <p:val>
                                            <p:strVal val="#ppt_h"/>
                                          </p:val>
                                        </p:tav>
                                      </p:tavLst>
                                    </p:anim>
                                    <p:animEffect transition="in" filter="fade">
                                      <p:cBhvr>
                                        <p:cTn id="124" dur="500"/>
                                        <p:tgtEl>
                                          <p:spTgt spid="46"/>
                                        </p:tgtEl>
                                      </p:cBhvr>
                                    </p:animEffect>
                                  </p:childTnLst>
                                </p:cTn>
                              </p:par>
                              <p:par>
                                <p:cTn id="125" presetID="53" presetClass="entr" presetSubtype="16" fill="hold" grpId="0" nodeType="withEffect">
                                  <p:stCondLst>
                                    <p:cond delay="200"/>
                                  </p:stCondLst>
                                  <p:childTnLst>
                                    <p:set>
                                      <p:cBhvr>
                                        <p:cTn id="126" dur="1" fill="hold">
                                          <p:stCondLst>
                                            <p:cond delay="0"/>
                                          </p:stCondLst>
                                        </p:cTn>
                                        <p:tgtEl>
                                          <p:spTgt spid="47"/>
                                        </p:tgtEl>
                                        <p:attrNameLst>
                                          <p:attrName>style.visibility</p:attrName>
                                        </p:attrNameLst>
                                      </p:cBhvr>
                                      <p:to>
                                        <p:strVal val="visible"/>
                                      </p:to>
                                    </p:set>
                                    <p:anim calcmode="lin" valueType="num">
                                      <p:cBhvr>
                                        <p:cTn id="127" dur="500" fill="hold"/>
                                        <p:tgtEl>
                                          <p:spTgt spid="47"/>
                                        </p:tgtEl>
                                        <p:attrNameLst>
                                          <p:attrName>ppt_w</p:attrName>
                                        </p:attrNameLst>
                                      </p:cBhvr>
                                      <p:tavLst>
                                        <p:tav tm="0">
                                          <p:val>
                                            <p:fltVal val="0"/>
                                          </p:val>
                                        </p:tav>
                                        <p:tav tm="100000">
                                          <p:val>
                                            <p:strVal val="#ppt_w"/>
                                          </p:val>
                                        </p:tav>
                                      </p:tavLst>
                                    </p:anim>
                                    <p:anim calcmode="lin" valueType="num">
                                      <p:cBhvr>
                                        <p:cTn id="128" dur="500" fill="hold"/>
                                        <p:tgtEl>
                                          <p:spTgt spid="47"/>
                                        </p:tgtEl>
                                        <p:attrNameLst>
                                          <p:attrName>ppt_h</p:attrName>
                                        </p:attrNameLst>
                                      </p:cBhvr>
                                      <p:tavLst>
                                        <p:tav tm="0">
                                          <p:val>
                                            <p:fltVal val="0"/>
                                          </p:val>
                                        </p:tav>
                                        <p:tav tm="100000">
                                          <p:val>
                                            <p:strVal val="#ppt_h"/>
                                          </p:val>
                                        </p:tav>
                                      </p:tavLst>
                                    </p:anim>
                                    <p:animEffect transition="in" filter="fade">
                                      <p:cBhvr>
                                        <p:cTn id="129" dur="500"/>
                                        <p:tgtEl>
                                          <p:spTgt spid="4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500" fill="hold"/>
                                        <p:tgtEl>
                                          <p:spTgt spid="48"/>
                                        </p:tgtEl>
                                        <p:attrNameLst>
                                          <p:attrName>ppt_w</p:attrName>
                                        </p:attrNameLst>
                                      </p:cBhvr>
                                      <p:tavLst>
                                        <p:tav tm="0">
                                          <p:val>
                                            <p:fltVal val="0"/>
                                          </p:val>
                                        </p:tav>
                                        <p:tav tm="100000">
                                          <p:val>
                                            <p:strVal val="#ppt_w"/>
                                          </p:val>
                                        </p:tav>
                                      </p:tavLst>
                                    </p:anim>
                                    <p:anim calcmode="lin" valueType="num">
                                      <p:cBhvr>
                                        <p:cTn id="133" dur="500" fill="hold"/>
                                        <p:tgtEl>
                                          <p:spTgt spid="48"/>
                                        </p:tgtEl>
                                        <p:attrNameLst>
                                          <p:attrName>ppt_h</p:attrName>
                                        </p:attrNameLst>
                                      </p:cBhvr>
                                      <p:tavLst>
                                        <p:tav tm="0">
                                          <p:val>
                                            <p:fltVal val="0"/>
                                          </p:val>
                                        </p:tav>
                                        <p:tav tm="100000">
                                          <p:val>
                                            <p:strVal val="#ppt_h"/>
                                          </p:val>
                                        </p:tav>
                                      </p:tavLst>
                                    </p:anim>
                                    <p:animEffect transition="in" filter="fade">
                                      <p:cBhvr>
                                        <p:cTn id="134" dur="500"/>
                                        <p:tgtEl>
                                          <p:spTgt spid="48"/>
                                        </p:tgtEl>
                                      </p:cBhvr>
                                    </p:animEffect>
                                  </p:childTnLst>
                                </p:cTn>
                              </p:par>
                              <p:par>
                                <p:cTn id="135" presetID="53" presetClass="entr" presetSubtype="16" fill="hold" grpId="0" nodeType="withEffect">
                                  <p:stCondLst>
                                    <p:cond delay="40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500" fill="hold"/>
                                        <p:tgtEl>
                                          <p:spTgt spid="49"/>
                                        </p:tgtEl>
                                        <p:attrNameLst>
                                          <p:attrName>ppt_w</p:attrName>
                                        </p:attrNameLst>
                                      </p:cBhvr>
                                      <p:tavLst>
                                        <p:tav tm="0">
                                          <p:val>
                                            <p:fltVal val="0"/>
                                          </p:val>
                                        </p:tav>
                                        <p:tav tm="100000">
                                          <p:val>
                                            <p:strVal val="#ppt_w"/>
                                          </p:val>
                                        </p:tav>
                                      </p:tavLst>
                                    </p:anim>
                                    <p:anim calcmode="lin" valueType="num">
                                      <p:cBhvr>
                                        <p:cTn id="138" dur="500" fill="hold"/>
                                        <p:tgtEl>
                                          <p:spTgt spid="49"/>
                                        </p:tgtEl>
                                        <p:attrNameLst>
                                          <p:attrName>ppt_h</p:attrName>
                                        </p:attrNameLst>
                                      </p:cBhvr>
                                      <p:tavLst>
                                        <p:tav tm="0">
                                          <p:val>
                                            <p:fltVal val="0"/>
                                          </p:val>
                                        </p:tav>
                                        <p:tav tm="100000">
                                          <p:val>
                                            <p:strVal val="#ppt_h"/>
                                          </p:val>
                                        </p:tav>
                                      </p:tavLst>
                                    </p:anim>
                                    <p:animEffect transition="in" filter="fade">
                                      <p:cBhvr>
                                        <p:cTn id="139" dur="500"/>
                                        <p:tgtEl>
                                          <p:spTgt spid="49"/>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50"/>
                                        </p:tgtEl>
                                        <p:attrNameLst>
                                          <p:attrName>style.visibility</p:attrName>
                                        </p:attrNameLst>
                                      </p:cBhvr>
                                      <p:to>
                                        <p:strVal val="visible"/>
                                      </p:to>
                                    </p:set>
                                    <p:anim calcmode="lin" valueType="num">
                                      <p:cBhvr>
                                        <p:cTn id="142" dur="500" fill="hold"/>
                                        <p:tgtEl>
                                          <p:spTgt spid="50"/>
                                        </p:tgtEl>
                                        <p:attrNameLst>
                                          <p:attrName>ppt_w</p:attrName>
                                        </p:attrNameLst>
                                      </p:cBhvr>
                                      <p:tavLst>
                                        <p:tav tm="0">
                                          <p:val>
                                            <p:fltVal val="0"/>
                                          </p:val>
                                        </p:tav>
                                        <p:tav tm="100000">
                                          <p:val>
                                            <p:strVal val="#ppt_w"/>
                                          </p:val>
                                        </p:tav>
                                      </p:tavLst>
                                    </p:anim>
                                    <p:anim calcmode="lin" valueType="num">
                                      <p:cBhvr>
                                        <p:cTn id="143" dur="500" fill="hold"/>
                                        <p:tgtEl>
                                          <p:spTgt spid="50"/>
                                        </p:tgtEl>
                                        <p:attrNameLst>
                                          <p:attrName>ppt_h</p:attrName>
                                        </p:attrNameLst>
                                      </p:cBhvr>
                                      <p:tavLst>
                                        <p:tav tm="0">
                                          <p:val>
                                            <p:fltVal val="0"/>
                                          </p:val>
                                        </p:tav>
                                        <p:tav tm="100000">
                                          <p:val>
                                            <p:strVal val="#ppt_h"/>
                                          </p:val>
                                        </p:tav>
                                      </p:tavLst>
                                    </p:anim>
                                    <p:animEffect transition="in" filter="fade">
                                      <p:cBhvr>
                                        <p:cTn id="144" dur="500"/>
                                        <p:tgtEl>
                                          <p:spTgt spid="50"/>
                                        </p:tgtEl>
                                      </p:cBhvr>
                                    </p:animEffect>
                                  </p:childTnLst>
                                </p:cTn>
                              </p:par>
                              <p:par>
                                <p:cTn id="145" presetID="53" presetClass="entr" presetSubtype="16" fill="hold" grpId="0" nodeType="withEffect">
                                  <p:stCondLst>
                                    <p:cond delay="200"/>
                                  </p:stCondLst>
                                  <p:childTnLst>
                                    <p:set>
                                      <p:cBhvr>
                                        <p:cTn id="146" dur="1" fill="hold">
                                          <p:stCondLst>
                                            <p:cond delay="0"/>
                                          </p:stCondLst>
                                        </p:cTn>
                                        <p:tgtEl>
                                          <p:spTgt spid="51"/>
                                        </p:tgtEl>
                                        <p:attrNameLst>
                                          <p:attrName>style.visibility</p:attrName>
                                        </p:attrNameLst>
                                      </p:cBhvr>
                                      <p:to>
                                        <p:strVal val="visible"/>
                                      </p:to>
                                    </p:set>
                                    <p:anim calcmode="lin" valueType="num">
                                      <p:cBhvr>
                                        <p:cTn id="147" dur="500" fill="hold"/>
                                        <p:tgtEl>
                                          <p:spTgt spid="51"/>
                                        </p:tgtEl>
                                        <p:attrNameLst>
                                          <p:attrName>ppt_w</p:attrName>
                                        </p:attrNameLst>
                                      </p:cBhvr>
                                      <p:tavLst>
                                        <p:tav tm="0">
                                          <p:val>
                                            <p:fltVal val="0"/>
                                          </p:val>
                                        </p:tav>
                                        <p:tav tm="100000">
                                          <p:val>
                                            <p:strVal val="#ppt_w"/>
                                          </p:val>
                                        </p:tav>
                                      </p:tavLst>
                                    </p:anim>
                                    <p:anim calcmode="lin" valueType="num">
                                      <p:cBhvr>
                                        <p:cTn id="148" dur="500" fill="hold"/>
                                        <p:tgtEl>
                                          <p:spTgt spid="51"/>
                                        </p:tgtEl>
                                        <p:attrNameLst>
                                          <p:attrName>ppt_h</p:attrName>
                                        </p:attrNameLst>
                                      </p:cBhvr>
                                      <p:tavLst>
                                        <p:tav tm="0">
                                          <p:val>
                                            <p:fltVal val="0"/>
                                          </p:val>
                                        </p:tav>
                                        <p:tav tm="100000">
                                          <p:val>
                                            <p:strVal val="#ppt_h"/>
                                          </p:val>
                                        </p:tav>
                                      </p:tavLst>
                                    </p:anim>
                                    <p:animEffect transition="in" filter="fade">
                                      <p:cBhvr>
                                        <p:cTn id="149" dur="500"/>
                                        <p:tgtEl>
                                          <p:spTgt spid="51"/>
                                        </p:tgtEl>
                                      </p:cBhvr>
                                    </p:animEffect>
                                  </p:childTnLst>
                                </p:cTn>
                              </p:par>
                              <p:par>
                                <p:cTn id="150" presetID="53" presetClass="entr" presetSubtype="16" fill="hold" grpId="0" nodeType="withEffect">
                                  <p:stCondLst>
                                    <p:cond delay="200"/>
                                  </p:stCondLst>
                                  <p:childTnLst>
                                    <p:set>
                                      <p:cBhvr>
                                        <p:cTn id="151" dur="1" fill="hold">
                                          <p:stCondLst>
                                            <p:cond delay="0"/>
                                          </p:stCondLst>
                                        </p:cTn>
                                        <p:tgtEl>
                                          <p:spTgt spid="52"/>
                                        </p:tgtEl>
                                        <p:attrNameLst>
                                          <p:attrName>style.visibility</p:attrName>
                                        </p:attrNameLst>
                                      </p:cBhvr>
                                      <p:to>
                                        <p:strVal val="visible"/>
                                      </p:to>
                                    </p:set>
                                    <p:anim calcmode="lin" valueType="num">
                                      <p:cBhvr>
                                        <p:cTn id="152" dur="500" fill="hold"/>
                                        <p:tgtEl>
                                          <p:spTgt spid="52"/>
                                        </p:tgtEl>
                                        <p:attrNameLst>
                                          <p:attrName>ppt_w</p:attrName>
                                        </p:attrNameLst>
                                      </p:cBhvr>
                                      <p:tavLst>
                                        <p:tav tm="0">
                                          <p:val>
                                            <p:fltVal val="0"/>
                                          </p:val>
                                        </p:tav>
                                        <p:tav tm="100000">
                                          <p:val>
                                            <p:strVal val="#ppt_w"/>
                                          </p:val>
                                        </p:tav>
                                      </p:tavLst>
                                    </p:anim>
                                    <p:anim calcmode="lin" valueType="num">
                                      <p:cBhvr>
                                        <p:cTn id="153" dur="500" fill="hold"/>
                                        <p:tgtEl>
                                          <p:spTgt spid="52"/>
                                        </p:tgtEl>
                                        <p:attrNameLst>
                                          <p:attrName>ppt_h</p:attrName>
                                        </p:attrNameLst>
                                      </p:cBhvr>
                                      <p:tavLst>
                                        <p:tav tm="0">
                                          <p:val>
                                            <p:fltVal val="0"/>
                                          </p:val>
                                        </p:tav>
                                        <p:tav tm="100000">
                                          <p:val>
                                            <p:strVal val="#ppt_h"/>
                                          </p:val>
                                        </p:tav>
                                      </p:tavLst>
                                    </p:anim>
                                    <p:animEffect transition="in" filter="fade">
                                      <p:cBhvr>
                                        <p:cTn id="15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10" grpId="0"/>
      <p:bldP spid="13" grpId="0" bldLvl="0" animBg="1"/>
      <p:bldP spid="14" grpId="0"/>
      <p:bldP spid="17" grpId="0"/>
      <p:bldP spid="2" grpId="0" bldLvl="0" animBg="1"/>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064727"/>
            <a:ext cx="2545080" cy="518160"/>
          </a:xfrm>
          <a:prstGeom prst="rect">
            <a:avLst/>
          </a:prstGeom>
          <a:noFill/>
        </p:spPr>
        <p:txBody>
          <a:bodyPr wrap="none" rtlCol="0">
            <a:spAutoFit/>
          </a:bodyPr>
          <a:lstStyle/>
          <a:p>
            <a:r>
              <a:rPr lang="zh-CN" altLang="en-US" sz="2800" spc="300" dirty="0">
                <a:solidFill>
                  <a:srgbClr val="C00000"/>
                </a:solidFill>
                <a:latin typeface="方正兰亭细黑_GBK" panose="02000000000000000000" pitchFamily="2" charset="-122"/>
                <a:ea typeface="方正兰亭细黑_GBK" panose="02000000000000000000" pitchFamily="2" charset="-122"/>
              </a:rPr>
              <a:t>火灾逃生自救</a:t>
            </a:r>
          </a:p>
        </p:txBody>
      </p:sp>
      <p:sp>
        <p:nvSpPr>
          <p:cNvPr id="116" name="TextBox 115"/>
          <p:cNvSpPr txBox="1"/>
          <p:nvPr/>
        </p:nvSpPr>
        <p:spPr>
          <a:xfrm>
            <a:off x="5415577" y="2683787"/>
            <a:ext cx="1402080" cy="335280"/>
          </a:xfrm>
          <a:prstGeom prst="rect">
            <a:avLst/>
          </a:prstGeom>
          <a:noFill/>
        </p:spPr>
        <p:txBody>
          <a:bodyPr wrap="none" rtlCol="0">
            <a:spAutoFit/>
          </a:bodyPr>
          <a:lstStyle/>
          <a:p>
            <a:pPr algn="l"/>
            <a:r>
              <a:rPr lang="en-US" altLang="zh-CN" sz="1600" dirty="0">
                <a:solidFill>
                  <a:srgbClr val="C00000"/>
                </a:solidFill>
                <a:latin typeface="黑体" panose="02010609060101010101" charset="-122"/>
                <a:ea typeface="黑体" panose="02010609060101010101" charset="-122"/>
                <a:sym typeface="+mn-ea"/>
              </a:rPr>
              <a:t>save oneself</a:t>
            </a:r>
          </a:p>
        </p:txBody>
      </p:sp>
      <p:grpSp>
        <p:nvGrpSpPr>
          <p:cNvPr id="6" name="组合 5"/>
          <p:cNvGrpSpPr/>
          <p:nvPr/>
        </p:nvGrpSpPr>
        <p:grpSpPr>
          <a:xfrm>
            <a:off x="2980431" y="1940247"/>
            <a:ext cx="1301106" cy="1301106"/>
            <a:chOff x="2683251" y="1980687"/>
            <a:chExt cx="1301106" cy="1301106"/>
          </a:xfrm>
          <a:solidFill>
            <a:srgbClr val="C00000"/>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89618" y="2200502"/>
              <a:ext cx="487680" cy="822960"/>
            </a:xfrm>
            <a:prstGeom prst="rect">
              <a:avLst/>
            </a:prstGeom>
            <a:grpFill/>
          </p:spPr>
          <p:txBody>
            <a:bodyPr wrap="none" rtlCol="0">
              <a:spAutoFit/>
            </a:bodyPr>
            <a:lstStyle/>
            <a:p>
              <a:r>
                <a:rPr lang="en-US" altLang="zh-CN" sz="4800" dirty="0">
                  <a:solidFill>
                    <a:schemeClr val="bg1"/>
                  </a:solidFill>
                  <a:latin typeface="黑体" panose="02010609060101010101" charset="-122"/>
                  <a:ea typeface="黑体" panose="02010609060101010101" charset="-122"/>
                </a:rPr>
                <a:t>3</a:t>
              </a:r>
            </a:p>
          </p:txBody>
        </p:sp>
      </p:grpSp>
      <p:cxnSp>
        <p:nvCxnSpPr>
          <p:cNvPr id="38" name="直接连接符 37"/>
          <p:cNvCxnSpPr/>
          <p:nvPr/>
        </p:nvCxnSpPr>
        <p:spPr>
          <a:xfrm flipV="1">
            <a:off x="4572000" y="1940247"/>
            <a:ext cx="0" cy="1301107"/>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10198" y="911284"/>
            <a:ext cx="2240280" cy="38481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绘制火灾逃生线路图</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r>
              <a:rPr lang="zh-CN" altLang="zh-CN" sz="2000" spc="300" dirty="0">
                <a:solidFill>
                  <a:srgbClr val="C00000"/>
                </a:solidFill>
                <a:latin typeface="微软雅黑" panose="020B0503020204020204" charset="-122"/>
                <a:ea typeface="微软雅黑" panose="020B0503020204020204" charset="-122"/>
              </a:rPr>
              <a:t>火灾逃生自救</a:t>
            </a: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flipH="1">
            <a:off x="510540" y="889635"/>
            <a:ext cx="8123555" cy="3967480"/>
          </a:xfrm>
          <a:custGeom>
            <a:avLst/>
            <a:gdLst>
              <a:gd name="connisteX0" fmla="*/ 0 w 7945755"/>
              <a:gd name="connsiteY0" fmla="*/ 0 h 3511550"/>
              <a:gd name="connisteX1" fmla="*/ 4201160 w 7945755"/>
              <a:gd name="connsiteY1" fmla="*/ 0 h 3511550"/>
              <a:gd name="connisteX2" fmla="*/ 4201160 w 7945755"/>
              <a:gd name="connsiteY2" fmla="*/ 1135380 h 3511550"/>
              <a:gd name="connisteX3" fmla="*/ 7945755 w 7945755"/>
              <a:gd name="connsiteY3" fmla="*/ 1135380 h 3511550"/>
              <a:gd name="connisteX4" fmla="*/ 7945755 w 7945755"/>
              <a:gd name="connsiteY4" fmla="*/ 2736850 h 3511550"/>
              <a:gd name="connisteX5" fmla="*/ 5760085 w 7945755"/>
              <a:gd name="connsiteY5" fmla="*/ 2736850 h 3511550"/>
              <a:gd name="connisteX6" fmla="*/ 5760085 w 7945755"/>
              <a:gd name="connsiteY6" fmla="*/ 3511550 h 3511550"/>
              <a:gd name="connisteX7" fmla="*/ 1792605 w 7945755"/>
              <a:gd name="connsiteY7" fmla="*/ 3511550 h 3511550"/>
              <a:gd name="connisteX8" fmla="*/ 1792605 w 7945755"/>
              <a:gd name="connsiteY8" fmla="*/ 1845945 h 3511550"/>
              <a:gd name="connisteX9" fmla="*/ 10795 w 7945755"/>
              <a:gd name="connsiteY9" fmla="*/ 1845945 h 3511550"/>
              <a:gd name="connisteX10" fmla="*/ 0 w 7945755"/>
              <a:gd name="connsiteY10" fmla="*/ 0 h 35115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7945755" h="3511550">
                <a:moveTo>
                  <a:pt x="0" y="0"/>
                </a:moveTo>
                <a:lnTo>
                  <a:pt x="4201160" y="0"/>
                </a:lnTo>
                <a:lnTo>
                  <a:pt x="4201160" y="1135380"/>
                </a:lnTo>
                <a:lnTo>
                  <a:pt x="7945755" y="1135380"/>
                </a:lnTo>
                <a:lnTo>
                  <a:pt x="7945755" y="2736850"/>
                </a:lnTo>
                <a:lnTo>
                  <a:pt x="5760085" y="2736850"/>
                </a:lnTo>
                <a:lnTo>
                  <a:pt x="5760085" y="3511550"/>
                </a:lnTo>
                <a:lnTo>
                  <a:pt x="1792605" y="3511550"/>
                </a:lnTo>
                <a:lnTo>
                  <a:pt x="1792605" y="1845945"/>
                </a:lnTo>
                <a:lnTo>
                  <a:pt x="10795" y="1845945"/>
                </a:lnTo>
                <a:lnTo>
                  <a:pt x="0" y="0"/>
                </a:lnTo>
                <a:close/>
              </a:path>
            </a:pathLst>
          </a:custGeom>
          <a:noFill/>
          <a:ln>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nvGrpSpPr>
          <p:cNvPr id="3" name="组合 2"/>
          <p:cNvGrpSpPr/>
          <p:nvPr/>
        </p:nvGrpSpPr>
        <p:grpSpPr>
          <a:xfrm>
            <a:off x="1292225" y="869315"/>
            <a:ext cx="6791960" cy="4015740"/>
            <a:chOff x="2035" y="1369"/>
            <a:chExt cx="10696" cy="6324"/>
          </a:xfrm>
        </p:grpSpPr>
        <p:sp>
          <p:nvSpPr>
            <p:cNvPr id="47" name="文本框 46"/>
            <p:cNvSpPr txBox="1"/>
            <p:nvPr/>
          </p:nvSpPr>
          <p:spPr>
            <a:xfrm>
              <a:off x="7398" y="1886"/>
              <a:ext cx="1008" cy="606"/>
            </a:xfrm>
            <a:prstGeom prst="rect">
              <a:avLst/>
            </a:prstGeom>
            <a:noFill/>
          </p:spPr>
          <p:txBody>
            <a:bodyPr wrap="none" rtlCol="0">
              <a:spAutoFit/>
            </a:bodyPr>
            <a:lstStyle/>
            <a:p>
              <a:r>
                <a:rPr lang="zh-CN" altLang="zh-CN">
                  <a:latin typeface="微软雅黑" panose="020B0503020204020204" charset="-122"/>
                  <a:ea typeface="微软雅黑" panose="020B0503020204020204" charset="-122"/>
                </a:rPr>
                <a:t>厨房</a:t>
              </a:r>
            </a:p>
          </p:txBody>
        </p:sp>
        <p:grpSp>
          <p:nvGrpSpPr>
            <p:cNvPr id="2" name="组合 1"/>
            <p:cNvGrpSpPr/>
            <p:nvPr/>
          </p:nvGrpSpPr>
          <p:grpSpPr>
            <a:xfrm>
              <a:off x="2035" y="1369"/>
              <a:ext cx="10697" cy="6325"/>
              <a:chOff x="2035" y="1369"/>
              <a:chExt cx="10697" cy="6325"/>
            </a:xfrm>
          </p:grpSpPr>
          <p:cxnSp>
            <p:nvCxnSpPr>
              <p:cNvPr id="7" name="直接连接符 6"/>
              <p:cNvCxnSpPr/>
              <p:nvPr/>
            </p:nvCxnSpPr>
            <p:spPr>
              <a:xfrm flipV="1">
                <a:off x="10707" y="1369"/>
                <a:ext cx="0" cy="2555"/>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直接连接符 7"/>
              <p:cNvCxnSpPr>
                <a:stCxn id="6" idx="2"/>
              </p:cNvCxnSpPr>
              <p:nvPr/>
            </p:nvCxnSpPr>
            <p:spPr>
              <a:xfrm>
                <a:off x="6833" y="3421"/>
                <a:ext cx="700"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直接连接符 8"/>
              <p:cNvCxnSpPr/>
              <p:nvPr/>
            </p:nvCxnSpPr>
            <p:spPr>
              <a:xfrm flipV="1">
                <a:off x="4309" y="4108"/>
                <a:ext cx="16" cy="2138"/>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直接连接符 9"/>
              <p:cNvCxnSpPr/>
              <p:nvPr/>
            </p:nvCxnSpPr>
            <p:spPr>
              <a:xfrm>
                <a:off x="4342" y="6964"/>
                <a:ext cx="6365" cy="13"/>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直接连接符 10"/>
              <p:cNvCxnSpPr/>
              <p:nvPr/>
            </p:nvCxnSpPr>
            <p:spPr>
              <a:xfrm>
                <a:off x="8119" y="3421"/>
                <a:ext cx="700"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接连接符 11"/>
              <p:cNvCxnSpPr/>
              <p:nvPr/>
            </p:nvCxnSpPr>
            <p:spPr>
              <a:xfrm>
                <a:off x="8786" y="1385"/>
                <a:ext cx="0" cy="2004"/>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直接连接符 12"/>
              <p:cNvCxnSpPr/>
              <p:nvPr/>
            </p:nvCxnSpPr>
            <p:spPr>
              <a:xfrm>
                <a:off x="8771" y="3420"/>
                <a:ext cx="700"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直接连接符 13"/>
              <p:cNvCxnSpPr/>
              <p:nvPr/>
            </p:nvCxnSpPr>
            <p:spPr>
              <a:xfrm>
                <a:off x="10057" y="3420"/>
                <a:ext cx="633" cy="3"/>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直接连接符 14"/>
              <p:cNvCxnSpPr/>
              <p:nvPr/>
            </p:nvCxnSpPr>
            <p:spPr>
              <a:xfrm>
                <a:off x="4326" y="6998"/>
                <a:ext cx="635" cy="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743" y="6997"/>
                <a:ext cx="635" cy="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211" y="6998"/>
                <a:ext cx="635" cy="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96" y="6980"/>
                <a:ext cx="635" cy="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0056" y="6964"/>
                <a:ext cx="635" cy="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9537" y="6981"/>
                <a:ext cx="635" cy="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920" y="6997"/>
                <a:ext cx="635" cy="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369" y="7048"/>
                <a:ext cx="635" cy="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246" y="6964"/>
                <a:ext cx="635" cy="647"/>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044" y="2705"/>
                <a:ext cx="1440" cy="1440"/>
                <a:chOff x="5044" y="2705"/>
                <a:chExt cx="1440" cy="1440"/>
              </a:xfrm>
            </p:grpSpPr>
            <p:sp>
              <p:nvSpPr>
                <p:cNvPr id="32" name="弧形 31"/>
                <p:cNvSpPr/>
                <p:nvPr/>
              </p:nvSpPr>
              <p:spPr>
                <a:xfrm>
                  <a:off x="5044" y="2705"/>
                  <a:ext cx="1440" cy="1440"/>
                </a:xfrm>
                <a:prstGeom prst="arc">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cxnSp>
              <p:nvCxnSpPr>
                <p:cNvPr id="33" name="直接连接符 32"/>
                <p:cNvCxnSpPr/>
                <p:nvPr/>
              </p:nvCxnSpPr>
              <p:spPr>
                <a:xfrm flipH="1">
                  <a:off x="5796" y="2719"/>
                  <a:ext cx="1" cy="704"/>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35" name="组合 34"/>
              <p:cNvGrpSpPr/>
              <p:nvPr/>
            </p:nvGrpSpPr>
            <p:grpSpPr>
              <a:xfrm rot="16200000">
                <a:off x="9997" y="4082"/>
                <a:ext cx="1439" cy="1223"/>
                <a:chOff x="5044" y="2705"/>
                <a:chExt cx="1440" cy="1440"/>
              </a:xfrm>
            </p:grpSpPr>
            <p:sp>
              <p:nvSpPr>
                <p:cNvPr id="36" name="弧形 35"/>
                <p:cNvSpPr/>
                <p:nvPr/>
              </p:nvSpPr>
              <p:spPr>
                <a:xfrm>
                  <a:off x="5044" y="2705"/>
                  <a:ext cx="1440" cy="1440"/>
                </a:xfrm>
                <a:prstGeom prst="arc">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cxnSp>
              <p:nvCxnSpPr>
                <p:cNvPr id="37" name="直接连接符 36"/>
                <p:cNvCxnSpPr/>
                <p:nvPr/>
              </p:nvCxnSpPr>
              <p:spPr>
                <a:xfrm flipH="1">
                  <a:off x="5796" y="2719"/>
                  <a:ext cx="1" cy="704"/>
                </a:xfrm>
                <a:prstGeom prst="line">
                  <a:avLst/>
                </a:prstGeom>
              </p:spPr>
              <p:style>
                <a:lnRef idx="3">
                  <a:schemeClr val="accent5"/>
                </a:lnRef>
                <a:fillRef idx="0">
                  <a:schemeClr val="accent5"/>
                </a:fillRef>
                <a:effectRef idx="2">
                  <a:schemeClr val="accent5"/>
                </a:effectRef>
                <a:fontRef idx="minor">
                  <a:schemeClr val="tx1"/>
                </a:fontRef>
              </p:style>
            </p:cxnSp>
          </p:grpSp>
          <p:grpSp>
            <p:nvGrpSpPr>
              <p:cNvPr id="38" name="组合 37"/>
              <p:cNvGrpSpPr/>
              <p:nvPr/>
            </p:nvGrpSpPr>
            <p:grpSpPr>
              <a:xfrm rot="5400000" flipH="1">
                <a:off x="3618" y="3498"/>
                <a:ext cx="1334" cy="1223"/>
                <a:chOff x="5044" y="2705"/>
                <a:chExt cx="1440" cy="1440"/>
              </a:xfrm>
            </p:grpSpPr>
            <p:sp>
              <p:nvSpPr>
                <p:cNvPr id="39" name="弧形 38"/>
                <p:cNvSpPr/>
                <p:nvPr/>
              </p:nvSpPr>
              <p:spPr>
                <a:xfrm>
                  <a:off x="5044" y="2705"/>
                  <a:ext cx="1440" cy="1440"/>
                </a:xfrm>
                <a:prstGeom prst="arc">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cxnSp>
              <p:nvCxnSpPr>
                <p:cNvPr id="40" name="直接连接符 39"/>
                <p:cNvCxnSpPr/>
                <p:nvPr/>
              </p:nvCxnSpPr>
              <p:spPr>
                <a:xfrm flipH="1">
                  <a:off x="5796" y="2719"/>
                  <a:ext cx="1" cy="704"/>
                </a:xfrm>
                <a:prstGeom prst="line">
                  <a:avLst/>
                </a:prstGeom>
              </p:spPr>
              <p:style>
                <a:lnRef idx="3">
                  <a:schemeClr val="accent5"/>
                </a:lnRef>
                <a:fillRef idx="0">
                  <a:schemeClr val="accent5"/>
                </a:fillRef>
                <a:effectRef idx="2">
                  <a:schemeClr val="accent5"/>
                </a:effectRef>
                <a:fontRef idx="minor">
                  <a:schemeClr val="tx1"/>
                </a:fontRef>
              </p:style>
            </p:cxnSp>
          </p:grpSp>
          <p:grpSp>
            <p:nvGrpSpPr>
              <p:cNvPr id="41" name="组合 40"/>
              <p:cNvGrpSpPr/>
              <p:nvPr/>
            </p:nvGrpSpPr>
            <p:grpSpPr>
              <a:xfrm flipH="1">
                <a:off x="7510" y="2795"/>
                <a:ext cx="1334" cy="1223"/>
                <a:chOff x="5044" y="2705"/>
                <a:chExt cx="1440" cy="1440"/>
              </a:xfrm>
            </p:grpSpPr>
            <p:sp>
              <p:nvSpPr>
                <p:cNvPr id="42" name="弧形 41"/>
                <p:cNvSpPr/>
                <p:nvPr/>
              </p:nvSpPr>
              <p:spPr>
                <a:xfrm>
                  <a:off x="5044" y="2705"/>
                  <a:ext cx="1440" cy="1440"/>
                </a:xfrm>
                <a:prstGeom prst="arc">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cxnSp>
              <p:nvCxnSpPr>
                <p:cNvPr id="43" name="直接连接符 42"/>
                <p:cNvCxnSpPr/>
                <p:nvPr/>
              </p:nvCxnSpPr>
              <p:spPr>
                <a:xfrm flipH="1">
                  <a:off x="5796" y="2719"/>
                  <a:ext cx="1" cy="704"/>
                </a:xfrm>
                <a:prstGeom prst="line">
                  <a:avLst/>
                </a:prstGeom>
              </p:spPr>
              <p:style>
                <a:lnRef idx="3">
                  <a:schemeClr val="accent5"/>
                </a:lnRef>
                <a:fillRef idx="0">
                  <a:schemeClr val="accent5"/>
                </a:fillRef>
                <a:effectRef idx="2">
                  <a:schemeClr val="accent5"/>
                </a:effectRef>
                <a:fontRef idx="minor">
                  <a:schemeClr val="tx1"/>
                </a:fontRef>
              </p:style>
            </p:cxnSp>
          </p:grpSp>
          <p:grpSp>
            <p:nvGrpSpPr>
              <p:cNvPr id="44" name="组合 43"/>
              <p:cNvGrpSpPr/>
              <p:nvPr/>
            </p:nvGrpSpPr>
            <p:grpSpPr>
              <a:xfrm flipH="1">
                <a:off x="9464" y="2777"/>
                <a:ext cx="1334" cy="1223"/>
                <a:chOff x="5044" y="2705"/>
                <a:chExt cx="1440" cy="1440"/>
              </a:xfrm>
            </p:grpSpPr>
            <p:sp>
              <p:nvSpPr>
                <p:cNvPr id="45" name="弧形 44"/>
                <p:cNvSpPr/>
                <p:nvPr/>
              </p:nvSpPr>
              <p:spPr>
                <a:xfrm>
                  <a:off x="5044" y="2705"/>
                  <a:ext cx="1440" cy="1440"/>
                </a:xfrm>
                <a:prstGeom prst="arc">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cxnSp>
              <p:nvCxnSpPr>
                <p:cNvPr id="46" name="直接连接符 45"/>
                <p:cNvCxnSpPr/>
                <p:nvPr/>
              </p:nvCxnSpPr>
              <p:spPr>
                <a:xfrm flipH="1">
                  <a:off x="5796" y="2719"/>
                  <a:ext cx="1" cy="704"/>
                </a:xfrm>
                <a:prstGeom prst="line">
                  <a:avLst/>
                </a:prstGeom>
              </p:spPr>
              <p:style>
                <a:lnRef idx="3">
                  <a:schemeClr val="accent5"/>
                </a:lnRef>
                <a:fillRef idx="0">
                  <a:schemeClr val="accent5"/>
                </a:fillRef>
                <a:effectRef idx="2">
                  <a:schemeClr val="accent5"/>
                </a:effectRef>
                <a:fontRef idx="minor">
                  <a:schemeClr val="tx1"/>
                </a:fontRef>
              </p:style>
            </p:cxnSp>
          </p:grpSp>
          <p:sp>
            <p:nvSpPr>
              <p:cNvPr id="48" name="文本框 47"/>
              <p:cNvSpPr txBox="1"/>
              <p:nvPr/>
            </p:nvSpPr>
            <p:spPr>
              <a:xfrm>
                <a:off x="9068" y="1869"/>
                <a:ext cx="1368" cy="606"/>
              </a:xfrm>
              <a:prstGeom prst="rect">
                <a:avLst/>
              </a:prstGeom>
              <a:noFill/>
            </p:spPr>
            <p:txBody>
              <a:bodyPr wrap="square" rtlCol="0">
                <a:spAutoFit/>
              </a:bodyPr>
              <a:lstStyle/>
              <a:p>
                <a:r>
                  <a:rPr lang="zh-CN" altLang="zh-CN">
                    <a:latin typeface="微软雅黑" panose="020B0503020204020204" charset="-122"/>
                    <a:ea typeface="微软雅黑" panose="020B0503020204020204" charset="-122"/>
                  </a:rPr>
                  <a:t>卫生间</a:t>
                </a:r>
              </a:p>
            </p:txBody>
          </p:sp>
          <p:sp>
            <p:nvSpPr>
              <p:cNvPr id="49" name="文本框 48"/>
              <p:cNvSpPr txBox="1"/>
              <p:nvPr/>
            </p:nvSpPr>
            <p:spPr>
              <a:xfrm>
                <a:off x="11724" y="2604"/>
                <a:ext cx="1008" cy="606"/>
              </a:xfrm>
              <a:prstGeom prst="rect">
                <a:avLst/>
              </a:prstGeom>
              <a:noFill/>
            </p:spPr>
            <p:txBody>
              <a:bodyPr wrap="none" rtlCol="0">
                <a:spAutoFit/>
              </a:bodyPr>
              <a:lstStyle/>
              <a:p>
                <a:r>
                  <a:rPr lang="zh-CN" altLang="zh-CN">
                    <a:latin typeface="微软雅黑" panose="020B0503020204020204" charset="-122"/>
                    <a:ea typeface="微软雅黑" panose="020B0503020204020204" charset="-122"/>
                  </a:rPr>
                  <a:t>卧室</a:t>
                </a:r>
              </a:p>
            </p:txBody>
          </p:sp>
          <p:sp>
            <p:nvSpPr>
              <p:cNvPr id="50" name="文本框 49"/>
              <p:cNvSpPr txBox="1"/>
              <p:nvPr/>
            </p:nvSpPr>
            <p:spPr>
              <a:xfrm>
                <a:off x="2035" y="4508"/>
                <a:ext cx="1008" cy="606"/>
              </a:xfrm>
              <a:prstGeom prst="rect">
                <a:avLst/>
              </a:prstGeom>
              <a:noFill/>
            </p:spPr>
            <p:txBody>
              <a:bodyPr wrap="none" rtlCol="0">
                <a:spAutoFit/>
              </a:bodyPr>
              <a:lstStyle/>
              <a:p>
                <a:r>
                  <a:rPr lang="zh-CN" altLang="zh-CN">
                    <a:latin typeface="微软雅黑" panose="020B0503020204020204" charset="-122"/>
                    <a:ea typeface="微软雅黑" panose="020B0503020204020204" charset="-122"/>
                  </a:rPr>
                  <a:t>卧室</a:t>
                </a:r>
              </a:p>
            </p:txBody>
          </p:sp>
          <p:sp>
            <p:nvSpPr>
              <p:cNvPr id="51" name="文本框 50"/>
              <p:cNvSpPr txBox="1"/>
              <p:nvPr/>
            </p:nvSpPr>
            <p:spPr>
              <a:xfrm>
                <a:off x="8248" y="5360"/>
                <a:ext cx="1008" cy="606"/>
              </a:xfrm>
              <a:prstGeom prst="rect">
                <a:avLst/>
              </a:prstGeom>
              <a:noFill/>
            </p:spPr>
            <p:txBody>
              <a:bodyPr wrap="none" rtlCol="0">
                <a:spAutoFit/>
              </a:bodyPr>
              <a:lstStyle/>
              <a:p>
                <a:r>
                  <a:rPr lang="zh-CN" altLang="zh-CN">
                    <a:latin typeface="微软雅黑" panose="020B0503020204020204" charset="-122"/>
                    <a:ea typeface="微软雅黑" panose="020B0503020204020204" charset="-122"/>
                  </a:rPr>
                  <a:t>客厅</a:t>
                </a:r>
              </a:p>
            </p:txBody>
          </p:sp>
          <p:sp>
            <p:nvSpPr>
              <p:cNvPr id="52" name="文本框 51"/>
              <p:cNvSpPr txBox="1"/>
              <p:nvPr/>
            </p:nvSpPr>
            <p:spPr>
              <a:xfrm>
                <a:off x="4924" y="5376"/>
                <a:ext cx="1008" cy="606"/>
              </a:xfrm>
              <a:prstGeom prst="rect">
                <a:avLst/>
              </a:prstGeom>
              <a:noFill/>
            </p:spPr>
            <p:txBody>
              <a:bodyPr wrap="none" rtlCol="0">
                <a:spAutoFit/>
              </a:bodyPr>
              <a:lstStyle/>
              <a:p>
                <a:r>
                  <a:rPr lang="zh-CN" altLang="zh-CN">
                    <a:latin typeface="微软雅黑" panose="020B0503020204020204" charset="-122"/>
                    <a:ea typeface="微软雅黑" panose="020B0503020204020204" charset="-122"/>
                  </a:rPr>
                  <a:t>餐厅</a:t>
                </a:r>
              </a:p>
            </p:txBody>
          </p:sp>
          <p:cxnSp>
            <p:nvCxnSpPr>
              <p:cNvPr id="53" name="直接连接符 52"/>
              <p:cNvCxnSpPr/>
              <p:nvPr/>
            </p:nvCxnSpPr>
            <p:spPr>
              <a:xfrm flipV="1">
                <a:off x="6347" y="5023"/>
                <a:ext cx="0" cy="1891"/>
              </a:xfrm>
              <a:prstGeom prst="line">
                <a:avLst/>
              </a:prstGeom>
            </p:spPr>
            <p:style>
              <a:lnRef idx="2">
                <a:schemeClr val="accent6"/>
              </a:lnRef>
              <a:fillRef idx="0">
                <a:schemeClr val="accent6"/>
              </a:fillRef>
              <a:effectRef idx="1">
                <a:schemeClr val="accent6"/>
              </a:effectRef>
              <a:fontRef idx="minor">
                <a:schemeClr val="tx1"/>
              </a:fontRef>
            </p:style>
          </p:cxnSp>
          <p:sp>
            <p:nvSpPr>
              <p:cNvPr id="55" name="文本框 54"/>
              <p:cNvSpPr txBox="1"/>
              <p:nvPr/>
            </p:nvSpPr>
            <p:spPr>
              <a:xfrm>
                <a:off x="5728" y="1569"/>
                <a:ext cx="626" cy="1038"/>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房门</a:t>
                </a:r>
              </a:p>
            </p:txBody>
          </p:sp>
        </p:grpSp>
      </p:grpSp>
      <p:grpSp>
        <p:nvGrpSpPr>
          <p:cNvPr id="59" name="组合 58"/>
          <p:cNvGrpSpPr/>
          <p:nvPr/>
        </p:nvGrpSpPr>
        <p:grpSpPr>
          <a:xfrm>
            <a:off x="528955" y="911225"/>
            <a:ext cx="8086725" cy="3921760"/>
            <a:chOff x="833" y="1435"/>
            <a:chExt cx="12735" cy="6176"/>
          </a:xfrm>
        </p:grpSpPr>
        <p:pic>
          <p:nvPicPr>
            <p:cNvPr id="4" name="图片 3" descr="防毒面具"/>
            <p:cNvPicPr>
              <a:picLocks noChangeAspect="1"/>
            </p:cNvPicPr>
            <p:nvPr/>
          </p:nvPicPr>
          <p:blipFill>
            <a:blip r:embed="rId3" cstate="print"/>
            <a:stretch>
              <a:fillRect/>
            </a:stretch>
          </p:blipFill>
          <p:spPr>
            <a:xfrm>
              <a:off x="833" y="5527"/>
              <a:ext cx="729" cy="729"/>
            </a:xfrm>
            <a:prstGeom prst="rect">
              <a:avLst/>
            </a:prstGeom>
          </p:spPr>
        </p:pic>
        <p:pic>
          <p:nvPicPr>
            <p:cNvPr id="5" name="图片 4" descr="缓降绳"/>
            <p:cNvPicPr>
              <a:picLocks noChangeAspect="1"/>
            </p:cNvPicPr>
            <p:nvPr/>
          </p:nvPicPr>
          <p:blipFill>
            <a:blip r:embed="rId4" cstate="print"/>
            <a:stretch>
              <a:fillRect/>
            </a:stretch>
          </p:blipFill>
          <p:spPr>
            <a:xfrm>
              <a:off x="9941" y="7049"/>
              <a:ext cx="562" cy="562"/>
            </a:xfrm>
            <a:prstGeom prst="rect">
              <a:avLst/>
            </a:prstGeom>
          </p:spPr>
        </p:pic>
        <p:pic>
          <p:nvPicPr>
            <p:cNvPr id="22" name="图片 21" descr="灭火器"/>
            <p:cNvPicPr>
              <a:picLocks noChangeAspect="1"/>
            </p:cNvPicPr>
            <p:nvPr/>
          </p:nvPicPr>
          <p:blipFill>
            <a:blip r:embed="rId5" cstate="print"/>
            <a:stretch>
              <a:fillRect/>
            </a:stretch>
          </p:blipFill>
          <p:spPr>
            <a:xfrm>
              <a:off x="5459" y="6142"/>
              <a:ext cx="787" cy="787"/>
            </a:xfrm>
            <a:prstGeom prst="rect">
              <a:avLst/>
            </a:prstGeom>
          </p:spPr>
        </p:pic>
        <p:pic>
          <p:nvPicPr>
            <p:cNvPr id="25" name="图片 24" descr="灭火器"/>
            <p:cNvPicPr>
              <a:picLocks noChangeAspect="1"/>
            </p:cNvPicPr>
            <p:nvPr/>
          </p:nvPicPr>
          <p:blipFill>
            <a:blip r:embed="rId5" cstate="print"/>
            <a:stretch>
              <a:fillRect/>
            </a:stretch>
          </p:blipFill>
          <p:spPr>
            <a:xfrm>
              <a:off x="6871" y="1435"/>
              <a:ext cx="787" cy="787"/>
            </a:xfrm>
            <a:prstGeom prst="rect">
              <a:avLst/>
            </a:prstGeom>
          </p:spPr>
        </p:pic>
        <p:pic>
          <p:nvPicPr>
            <p:cNvPr id="26" name="图片 25" descr="防毒面具"/>
            <p:cNvPicPr>
              <a:picLocks noChangeAspect="1"/>
            </p:cNvPicPr>
            <p:nvPr/>
          </p:nvPicPr>
          <p:blipFill>
            <a:blip r:embed="rId3" cstate="print"/>
            <a:stretch>
              <a:fillRect/>
            </a:stretch>
          </p:blipFill>
          <p:spPr>
            <a:xfrm>
              <a:off x="12840" y="3952"/>
              <a:ext cx="729" cy="729"/>
            </a:xfrm>
            <a:prstGeom prst="rect">
              <a:avLst/>
            </a:prstGeom>
          </p:spPr>
        </p:pic>
        <p:pic>
          <p:nvPicPr>
            <p:cNvPr id="57" name="图片 56" descr="缓降绳"/>
            <p:cNvPicPr>
              <a:picLocks noChangeAspect="1"/>
            </p:cNvPicPr>
            <p:nvPr/>
          </p:nvPicPr>
          <p:blipFill>
            <a:blip r:embed="rId4" cstate="print"/>
            <a:stretch>
              <a:fillRect/>
            </a:stretch>
          </p:blipFill>
          <p:spPr>
            <a:xfrm>
              <a:off x="12969" y="1479"/>
              <a:ext cx="562" cy="562"/>
            </a:xfrm>
            <a:prstGeom prst="rect">
              <a:avLst/>
            </a:prstGeom>
          </p:spPr>
        </p:pic>
        <p:pic>
          <p:nvPicPr>
            <p:cNvPr id="58" name="图片 57" descr="灭火器"/>
            <p:cNvPicPr>
              <a:picLocks noChangeAspect="1"/>
            </p:cNvPicPr>
            <p:nvPr/>
          </p:nvPicPr>
          <p:blipFill>
            <a:blip r:embed="rId5" cstate="print"/>
            <a:stretch>
              <a:fillRect/>
            </a:stretch>
          </p:blipFill>
          <p:spPr>
            <a:xfrm>
              <a:off x="842" y="3481"/>
              <a:ext cx="787" cy="787"/>
            </a:xfrm>
            <a:prstGeom prst="rect">
              <a:avLst/>
            </a:prstGeom>
          </p:spPr>
        </p:pic>
      </p:grpSp>
      <p:grpSp>
        <p:nvGrpSpPr>
          <p:cNvPr id="64" name="组合 63"/>
          <p:cNvGrpSpPr/>
          <p:nvPr/>
        </p:nvGrpSpPr>
        <p:grpSpPr>
          <a:xfrm>
            <a:off x="2021840" y="2414270"/>
            <a:ext cx="1744345" cy="137160"/>
            <a:chOff x="3184" y="3802"/>
            <a:chExt cx="2747" cy="216"/>
          </a:xfrm>
        </p:grpSpPr>
        <p:sp>
          <p:nvSpPr>
            <p:cNvPr id="60" name="右箭头 59"/>
            <p:cNvSpPr/>
            <p:nvPr/>
          </p:nvSpPr>
          <p:spPr>
            <a:xfrm>
              <a:off x="3184" y="3812"/>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1" name="右箭头 60"/>
            <p:cNvSpPr/>
            <p:nvPr/>
          </p:nvSpPr>
          <p:spPr>
            <a:xfrm>
              <a:off x="3907" y="3802"/>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2" name="右箭头 61"/>
            <p:cNvSpPr/>
            <p:nvPr/>
          </p:nvSpPr>
          <p:spPr>
            <a:xfrm>
              <a:off x="4743" y="3820"/>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3" name="右箭头 62"/>
            <p:cNvSpPr/>
            <p:nvPr/>
          </p:nvSpPr>
          <p:spPr>
            <a:xfrm>
              <a:off x="5497" y="3820"/>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grpSp>
        <p:nvGrpSpPr>
          <p:cNvPr id="80" name="组合 79"/>
          <p:cNvGrpSpPr/>
          <p:nvPr/>
        </p:nvGrpSpPr>
        <p:grpSpPr>
          <a:xfrm>
            <a:off x="4231640" y="2677795"/>
            <a:ext cx="3409315" cy="137160"/>
            <a:chOff x="6664" y="4217"/>
            <a:chExt cx="5369" cy="216"/>
          </a:xfrm>
        </p:grpSpPr>
        <p:grpSp>
          <p:nvGrpSpPr>
            <p:cNvPr id="65" name="组合 64"/>
            <p:cNvGrpSpPr/>
            <p:nvPr/>
          </p:nvGrpSpPr>
          <p:grpSpPr>
            <a:xfrm flipH="1">
              <a:off x="9103" y="4217"/>
              <a:ext cx="2930" cy="216"/>
              <a:chOff x="3184" y="3802"/>
              <a:chExt cx="2747" cy="216"/>
            </a:xfrm>
          </p:grpSpPr>
          <p:sp>
            <p:nvSpPr>
              <p:cNvPr id="66" name="右箭头 65"/>
              <p:cNvSpPr/>
              <p:nvPr/>
            </p:nvSpPr>
            <p:spPr>
              <a:xfrm>
                <a:off x="3184" y="3812"/>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7" name="右箭头 66"/>
              <p:cNvSpPr/>
              <p:nvPr/>
            </p:nvSpPr>
            <p:spPr>
              <a:xfrm>
                <a:off x="3907" y="3802"/>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8" name="右箭头 67"/>
              <p:cNvSpPr/>
              <p:nvPr/>
            </p:nvSpPr>
            <p:spPr>
              <a:xfrm>
                <a:off x="4743" y="3820"/>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9" name="右箭头 68"/>
              <p:cNvSpPr/>
              <p:nvPr/>
            </p:nvSpPr>
            <p:spPr>
              <a:xfrm>
                <a:off x="5497" y="3820"/>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grpSp>
          <p:nvGrpSpPr>
            <p:cNvPr id="70" name="组合 69"/>
            <p:cNvGrpSpPr/>
            <p:nvPr/>
          </p:nvGrpSpPr>
          <p:grpSpPr>
            <a:xfrm flipH="1">
              <a:off x="6664" y="4217"/>
              <a:ext cx="2127" cy="216"/>
              <a:chOff x="3184" y="3802"/>
              <a:chExt cx="1994" cy="216"/>
            </a:xfrm>
          </p:grpSpPr>
          <p:sp>
            <p:nvSpPr>
              <p:cNvPr id="71" name="右箭头 70"/>
              <p:cNvSpPr/>
              <p:nvPr/>
            </p:nvSpPr>
            <p:spPr>
              <a:xfrm>
                <a:off x="3184" y="3812"/>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2" name="右箭头 71"/>
              <p:cNvSpPr/>
              <p:nvPr/>
            </p:nvSpPr>
            <p:spPr>
              <a:xfrm>
                <a:off x="3907" y="3802"/>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3" name="右箭头 72"/>
              <p:cNvSpPr/>
              <p:nvPr/>
            </p:nvSpPr>
            <p:spPr>
              <a:xfrm>
                <a:off x="4743" y="3820"/>
                <a:ext cx="435"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grpSp>
      <p:grpSp>
        <p:nvGrpSpPr>
          <p:cNvPr id="78" name="组合 77"/>
          <p:cNvGrpSpPr/>
          <p:nvPr/>
        </p:nvGrpSpPr>
        <p:grpSpPr>
          <a:xfrm>
            <a:off x="3894455" y="1445260"/>
            <a:ext cx="131445" cy="1229360"/>
            <a:chOff x="6048" y="2607"/>
            <a:chExt cx="207" cy="1936"/>
          </a:xfrm>
        </p:grpSpPr>
        <p:sp>
          <p:nvSpPr>
            <p:cNvPr id="75" name="右箭头 74"/>
            <p:cNvSpPr/>
            <p:nvPr/>
          </p:nvSpPr>
          <p:spPr>
            <a:xfrm rot="5400000" flipH="1">
              <a:off x="5924" y="4212"/>
              <a:ext cx="464"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6" name="右箭头 75"/>
            <p:cNvSpPr/>
            <p:nvPr/>
          </p:nvSpPr>
          <p:spPr>
            <a:xfrm rot="5400000" flipH="1">
              <a:off x="5915" y="3481"/>
              <a:ext cx="464"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7" name="右箭头 76"/>
            <p:cNvSpPr/>
            <p:nvPr/>
          </p:nvSpPr>
          <p:spPr>
            <a:xfrm rot="5400000" flipH="1">
              <a:off x="5915" y="2740"/>
              <a:ext cx="464" cy="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grpSp>
        <p:nvGrpSpPr>
          <p:cNvPr id="87" name="组合 86"/>
          <p:cNvGrpSpPr/>
          <p:nvPr/>
        </p:nvGrpSpPr>
        <p:grpSpPr>
          <a:xfrm>
            <a:off x="2021840" y="2266950"/>
            <a:ext cx="2746375" cy="128270"/>
            <a:chOff x="3184" y="3570"/>
            <a:chExt cx="4325" cy="202"/>
          </a:xfrm>
        </p:grpSpPr>
        <p:sp>
          <p:nvSpPr>
            <p:cNvPr id="81" name="右箭头 80"/>
            <p:cNvSpPr/>
            <p:nvPr/>
          </p:nvSpPr>
          <p:spPr>
            <a:xfrm>
              <a:off x="3184" y="3594"/>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右箭头 81"/>
            <p:cNvSpPr/>
            <p:nvPr/>
          </p:nvSpPr>
          <p:spPr>
            <a:xfrm>
              <a:off x="3907"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右箭头 82"/>
            <p:cNvSpPr/>
            <p:nvPr/>
          </p:nvSpPr>
          <p:spPr>
            <a:xfrm>
              <a:off x="4743"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右箭头 83"/>
            <p:cNvSpPr/>
            <p:nvPr/>
          </p:nvSpPr>
          <p:spPr>
            <a:xfrm>
              <a:off x="5497"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右箭头 84"/>
            <p:cNvSpPr/>
            <p:nvPr/>
          </p:nvSpPr>
          <p:spPr>
            <a:xfrm>
              <a:off x="6331"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右箭头 85"/>
            <p:cNvSpPr/>
            <p:nvPr/>
          </p:nvSpPr>
          <p:spPr>
            <a:xfrm>
              <a:off x="7075" y="3594"/>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flipH="1">
            <a:off x="4764405" y="2491740"/>
            <a:ext cx="2872105" cy="128270"/>
            <a:chOff x="3184" y="3570"/>
            <a:chExt cx="4325" cy="202"/>
          </a:xfrm>
        </p:grpSpPr>
        <p:sp>
          <p:nvSpPr>
            <p:cNvPr id="89" name="右箭头 88"/>
            <p:cNvSpPr/>
            <p:nvPr/>
          </p:nvSpPr>
          <p:spPr>
            <a:xfrm>
              <a:off x="3184" y="3594"/>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右箭头 89"/>
            <p:cNvSpPr/>
            <p:nvPr/>
          </p:nvSpPr>
          <p:spPr>
            <a:xfrm>
              <a:off x="3907"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右箭头 90"/>
            <p:cNvSpPr/>
            <p:nvPr/>
          </p:nvSpPr>
          <p:spPr>
            <a:xfrm>
              <a:off x="4743"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右箭头 91"/>
            <p:cNvSpPr/>
            <p:nvPr/>
          </p:nvSpPr>
          <p:spPr>
            <a:xfrm>
              <a:off x="5497"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右箭头 92"/>
            <p:cNvSpPr/>
            <p:nvPr/>
          </p:nvSpPr>
          <p:spPr>
            <a:xfrm>
              <a:off x="6331"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右箭头 93"/>
            <p:cNvSpPr/>
            <p:nvPr/>
          </p:nvSpPr>
          <p:spPr>
            <a:xfrm>
              <a:off x="7075" y="3594"/>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rot="16200000" flipH="1">
            <a:off x="3821810" y="3615310"/>
            <a:ext cx="1824866" cy="128270"/>
            <a:chOff x="3184" y="3570"/>
            <a:chExt cx="2748" cy="202"/>
          </a:xfrm>
        </p:grpSpPr>
        <p:sp>
          <p:nvSpPr>
            <p:cNvPr id="96" name="右箭头 95"/>
            <p:cNvSpPr/>
            <p:nvPr/>
          </p:nvSpPr>
          <p:spPr>
            <a:xfrm>
              <a:off x="3184" y="3594"/>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右箭头 96"/>
            <p:cNvSpPr/>
            <p:nvPr/>
          </p:nvSpPr>
          <p:spPr>
            <a:xfrm>
              <a:off x="3907"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右箭头 97"/>
            <p:cNvSpPr/>
            <p:nvPr/>
          </p:nvSpPr>
          <p:spPr>
            <a:xfrm>
              <a:off x="4743"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右箭头 98"/>
            <p:cNvSpPr/>
            <p:nvPr/>
          </p:nvSpPr>
          <p:spPr>
            <a:xfrm>
              <a:off x="5497" y="3570"/>
              <a:ext cx="435" cy="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7296785" y="3626485"/>
            <a:ext cx="1259840" cy="1268730"/>
            <a:chOff x="11491" y="5711"/>
            <a:chExt cx="1984" cy="1998"/>
          </a:xfrm>
        </p:grpSpPr>
        <p:sp>
          <p:nvSpPr>
            <p:cNvPr id="102" name="椭圆 101"/>
            <p:cNvSpPr/>
            <p:nvPr/>
          </p:nvSpPr>
          <p:spPr>
            <a:xfrm>
              <a:off x="11491" y="5711"/>
              <a:ext cx="1984" cy="1998"/>
            </a:xfrm>
            <a:prstGeom prst="ellipse">
              <a:avLst/>
            </a:prstGeom>
            <a:noFill/>
            <a:ln w="57150"/>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3" name="文本框 102"/>
            <p:cNvSpPr txBox="1"/>
            <p:nvPr/>
          </p:nvSpPr>
          <p:spPr>
            <a:xfrm>
              <a:off x="11799" y="6473"/>
              <a:ext cx="1368" cy="576"/>
            </a:xfrm>
            <a:prstGeom prst="rect">
              <a:avLst/>
            </a:prstGeom>
            <a:noFill/>
          </p:spPr>
          <p:txBody>
            <a:bodyPr wrap="none" rtlCol="0">
              <a:spAutoFit/>
            </a:bodyPr>
            <a:lstStyle/>
            <a:p>
              <a:r>
                <a:rPr lang="zh-CN" altLang="zh-CN">
                  <a:latin typeface="黑体" panose="02010609060101010101" charset="-122"/>
                  <a:ea typeface="黑体" panose="02010609060101010101" charset="-122"/>
                </a:rPr>
                <a:t>集合地</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1000" fill="hold"/>
                                        <p:tgtEl>
                                          <p:spTgt spid="59"/>
                                        </p:tgtEl>
                                        <p:attrNameLst>
                                          <p:attrName>ppt_x</p:attrName>
                                        </p:attrNameLst>
                                      </p:cBhvr>
                                      <p:tavLst>
                                        <p:tav tm="0">
                                          <p:val>
                                            <p:strVal val="1+#ppt_w/2"/>
                                          </p:val>
                                        </p:tav>
                                        <p:tav tm="100000">
                                          <p:val>
                                            <p:strVal val="#ppt_x"/>
                                          </p:val>
                                        </p:tav>
                                      </p:tavLst>
                                    </p:anim>
                                    <p:anim calcmode="lin" valueType="num">
                                      <p:cBhvr additive="base">
                                        <p:cTn id="42" dur="1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1000"/>
                                        <p:tgtEl>
                                          <p:spTgt spid="64"/>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ipe(right)">
                                      <p:cBhvr>
                                        <p:cTn id="51" dur="1000"/>
                                        <p:tgtEl>
                                          <p:spTgt spid="80"/>
                                        </p:tgtEl>
                                      </p:cBhvr>
                                    </p:animEffect>
                                  </p:childTnLst>
                                </p:cTn>
                              </p:par>
                            </p:childTnLst>
                          </p:cTn>
                        </p:par>
                        <p:par>
                          <p:cTn id="52" fill="hold">
                            <p:stCondLst>
                              <p:cond delay="2000"/>
                            </p:stCondLst>
                            <p:childTnLst>
                              <p:par>
                                <p:cTn id="53" presetID="22" presetClass="entr" presetSubtype="4" fill="hold"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wipe(down)">
                                      <p:cBhvr>
                                        <p:cTn id="55" dur="1000"/>
                                        <p:tgtEl>
                                          <p:spTgt spid="7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left)">
                                      <p:cBhvr>
                                        <p:cTn id="60" dur="500"/>
                                        <p:tgtEl>
                                          <p:spTgt spid="87"/>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wipe(right)">
                                      <p:cBhvr>
                                        <p:cTn id="64" dur="500"/>
                                        <p:tgtEl>
                                          <p:spTgt spid="88"/>
                                        </p:tgtEl>
                                      </p:cBhvr>
                                    </p:animEffec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wipe(up)">
                                      <p:cBhvr>
                                        <p:cTn id="68" dur="500"/>
                                        <p:tgtEl>
                                          <p:spTgt spid="9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04"/>
                                        </p:tgtEl>
                                        <p:attrNameLst>
                                          <p:attrName>style.visibility</p:attrName>
                                        </p:attrNameLst>
                                      </p:cBhvr>
                                      <p:to>
                                        <p:strVal val="visible"/>
                                      </p:to>
                                    </p:set>
                                    <p:animEffect transition="in" filter="wipe(down)">
                                      <p:cBhvr>
                                        <p:cTn id="73"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30" grpId="0"/>
      <p:bldP spid="6" grpId="0" animBg="1"/>
      <p:bldP spid="6" grpId="1" animBg="1"/>
      <p:bldP spid="6"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256032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在火场受困时大多数人采用这个方法，利用门窗逃生的前提条件是火势不大，还没有蔓延到整个住宅，同时是在受困者熟悉燃烧区内通道的情况下进行的，具体方法是把被子、褥子用水淋湿裹住身体，低身冲出受困区；或者将绳索一端固定在窗户中横框或其他固定件上，另一端固定在小孩或老人的两腋和腹部，将其沿窗放到地面或下层窗口，然后破窗入室从通道疏散。</a:t>
            </a:r>
          </a:p>
        </p:txBody>
      </p:sp>
      <p:sp>
        <p:nvSpPr>
          <p:cNvPr id="27" name="TextBox 26"/>
          <p:cNvSpPr txBox="1"/>
          <p:nvPr/>
        </p:nvSpPr>
        <p:spPr>
          <a:xfrm>
            <a:off x="960083" y="1197034"/>
            <a:ext cx="15544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利用门窗逃生</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351280" cy="417830"/>
          </a:xfrm>
          <a:prstGeom prst="rect">
            <a:avLst/>
          </a:prstGeom>
          <a:noFill/>
        </p:spPr>
        <p:txBody>
          <a:bodyPr wrap="none" rtlCol="0">
            <a:spAutoFit/>
          </a:bodyPr>
          <a:lstStyle/>
          <a:p>
            <a:pPr algn="l"/>
            <a:r>
              <a:rPr lang="zh-CN" altLang="en-US" sz="2000" spc="300" dirty="0">
                <a:solidFill>
                  <a:srgbClr val="C00000"/>
                </a:solidFill>
                <a:latin typeface="微软雅黑" panose="020B0503020204020204" charset="-122"/>
                <a:ea typeface="微软雅黑" panose="020B0503020204020204" charset="-122"/>
              </a:rPr>
              <a:t>逃生方法</a:t>
            </a: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256032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在火场中由于火势较大，无法利用门窗逃生时可以利用阳台逃生，高层住宅建筑一般从第七层开始每层相邻单元的阳台相互联通，在此类楼层中受困，可拆破阳台间的分割物，从阳台进入另一个单元，再进入疏散通道逃生。建筑中无连通阳台而阳台相邻较近时，可将室内的床板或门板置于阳台之间，搭桥通过。如果楼道走廊已被浓烟充满无法通过时，可紧闭与阳台相通的门窗，站在阳台上避难。</a:t>
            </a:r>
          </a:p>
        </p:txBody>
      </p:sp>
      <p:sp>
        <p:nvSpPr>
          <p:cNvPr id="27" name="TextBox 26"/>
          <p:cNvSpPr txBox="1"/>
          <p:nvPr/>
        </p:nvSpPr>
        <p:spPr>
          <a:xfrm>
            <a:off x="960083" y="1197034"/>
            <a:ext cx="15544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利用阳台逃生</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351280" cy="417830"/>
          </a:xfrm>
          <a:prstGeom prst="rect">
            <a:avLst/>
          </a:prstGeom>
          <a:noFill/>
        </p:spPr>
        <p:txBody>
          <a:bodyPr wrap="none" rtlCol="0">
            <a:spAutoFit/>
          </a:bodyPr>
          <a:lstStyle/>
          <a:p>
            <a:pPr algn="l"/>
            <a:r>
              <a:rPr lang="zh-CN" altLang="en-US" sz="2000" spc="300" dirty="0">
                <a:solidFill>
                  <a:srgbClr val="C00000"/>
                </a:solidFill>
                <a:latin typeface="微软雅黑" panose="020B0503020204020204" charset="-122"/>
                <a:ea typeface="微软雅黑" panose="020B0503020204020204" charset="-122"/>
                <a:sym typeface="+mn-ea"/>
              </a:rPr>
              <a:t>逃生方法</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214884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在室内空间较大而火灾荷载不大时可利用这个方法。其具体做法是：将室内（卫生间、厨房等室内有水源的地方最佳）的可燃物除干净，同时清除与室内相连接的部分可燃物，清除明火对门窗的威胁，然后紧闭与燃烧区相通的门窗，防止烟气和有毒气体进入，等待火势熄灭或消防救援。</a:t>
            </a:r>
          </a:p>
        </p:txBody>
      </p:sp>
      <p:sp>
        <p:nvSpPr>
          <p:cNvPr id="27" name="TextBox 26"/>
          <p:cNvSpPr txBox="1"/>
          <p:nvPr/>
        </p:nvSpPr>
        <p:spPr>
          <a:xfrm>
            <a:off x="960083" y="1197034"/>
            <a:ext cx="15544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利用空间逃生</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351280" cy="417830"/>
          </a:xfrm>
          <a:prstGeom prst="rect">
            <a:avLst/>
          </a:prstGeom>
          <a:noFill/>
        </p:spPr>
        <p:txBody>
          <a:bodyPr wrap="none" rtlCol="0">
            <a:spAutoFit/>
          </a:bodyPr>
          <a:lstStyle/>
          <a:p>
            <a:pPr algn="l"/>
            <a:r>
              <a:rPr lang="zh-CN" altLang="en-US" sz="2000" spc="300" dirty="0">
                <a:solidFill>
                  <a:srgbClr val="C00000"/>
                </a:solidFill>
                <a:latin typeface="微软雅黑" panose="020B0503020204020204" charset="-122"/>
                <a:ea typeface="微软雅黑" panose="020B0503020204020204" charset="-122"/>
                <a:sym typeface="+mn-ea"/>
              </a:rPr>
              <a:t>逃生方法</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91440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房间外墙壁上有落水或供水管道时，有能力的人，可以利用管道逃生，这种方法一般不适用于妇女、老人和小孩。</a:t>
            </a:r>
          </a:p>
        </p:txBody>
      </p:sp>
      <p:sp>
        <p:nvSpPr>
          <p:cNvPr id="27" name="TextBox 26"/>
          <p:cNvSpPr txBox="1"/>
          <p:nvPr/>
        </p:nvSpPr>
        <p:spPr>
          <a:xfrm>
            <a:off x="960083" y="1197034"/>
            <a:ext cx="15544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利用管道逃生</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351280" cy="417830"/>
          </a:xfrm>
          <a:prstGeom prst="rect">
            <a:avLst/>
          </a:prstGeom>
          <a:noFill/>
        </p:spPr>
        <p:txBody>
          <a:bodyPr wrap="none" rtlCol="0">
            <a:spAutoFit/>
          </a:bodyPr>
          <a:lstStyle/>
          <a:p>
            <a:pPr algn="l"/>
            <a:r>
              <a:rPr lang="zh-CN" altLang="en-US" sz="2000" spc="300" dirty="0">
                <a:solidFill>
                  <a:srgbClr val="C00000"/>
                </a:solidFill>
                <a:latin typeface="微软雅黑" panose="020B0503020204020204" charset="-122"/>
                <a:ea typeface="微软雅黑" panose="020B0503020204020204" charset="-122"/>
                <a:sym typeface="+mn-ea"/>
              </a:rPr>
              <a:t>逃生方法</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214884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火灾发生时，如果火势不大，且尚未对人造成很大威胁，当周围有足够的消防器材，如灭火器、消火栓时，应奋力将小火控制，直至扑灭；拖布，扫把前提是沾湿，千万不要惊慌失措，置小火于不顾而酿成大灾。电气着火一定不要直接用水去扑灭，一定要先断电，在用水去扑灭。</a:t>
            </a:r>
          </a:p>
        </p:txBody>
      </p:sp>
      <p:sp>
        <p:nvSpPr>
          <p:cNvPr id="27" name="TextBox 26"/>
          <p:cNvSpPr txBox="1"/>
          <p:nvPr/>
        </p:nvSpPr>
        <p:spPr>
          <a:xfrm>
            <a:off x="960083" y="1197034"/>
            <a:ext cx="22402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sym typeface="+mn-ea"/>
              </a:rPr>
              <a:t>扑灭小火，阻止蔓延</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351280" cy="417830"/>
          </a:xfrm>
          <a:prstGeom prst="rect">
            <a:avLst/>
          </a:prstGeom>
          <a:noFill/>
        </p:spPr>
        <p:txBody>
          <a:bodyPr wrap="none" rtlCol="0">
            <a:spAutoFit/>
          </a:bodyPr>
          <a:lstStyle/>
          <a:p>
            <a:pPr algn="l"/>
            <a:r>
              <a:rPr lang="zh-CN" altLang="en-US" sz="2000" spc="300" dirty="0">
                <a:solidFill>
                  <a:srgbClr val="C00000"/>
                </a:solidFill>
                <a:latin typeface="微软雅黑" panose="020B0503020204020204" charset="-122"/>
                <a:ea typeface="微软雅黑" panose="020B0503020204020204" charset="-122"/>
              </a:rPr>
              <a:t>逃生措施</a:t>
            </a: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173736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突遇火灾，首先要保持镇静，迅速判断危险地点和安全地点，决定逃生的办法和路线，千万不要盲目地跟从人流，相互拥挤。撤离时要注意，朝明亮处或外面空旷地方跑，要尽量往楼层下面跑，若通道已被烟火封阻，则应背向烟火运动方向离开，通过阳台。窗户逃生。</a:t>
            </a:r>
          </a:p>
        </p:txBody>
      </p:sp>
      <p:sp>
        <p:nvSpPr>
          <p:cNvPr id="27" name="TextBox 26"/>
          <p:cNvSpPr txBox="1"/>
          <p:nvPr/>
        </p:nvSpPr>
        <p:spPr>
          <a:xfrm>
            <a:off x="960083" y="1197034"/>
            <a:ext cx="33832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保持镇静，找准方向，迅速撤离</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132588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火灾之中，人的生命是最重要的。身处险境，应尽快撤离，不要因害羞或顾及贵重物品，而把宝贵的逃生时间浪费在穿衣或寻找、贵重物品上。</a:t>
            </a:r>
          </a:p>
        </p:txBody>
      </p:sp>
      <p:sp>
        <p:nvSpPr>
          <p:cNvPr id="27" name="TextBox 26"/>
          <p:cNvSpPr txBox="1"/>
          <p:nvPr/>
        </p:nvSpPr>
        <p:spPr>
          <a:xfrm>
            <a:off x="960083" y="1197034"/>
            <a:ext cx="26974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生命至上，不要贪恋财务</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132588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逃生时如果经过充满烟雾的线路，要防止窒息。用湿毛巾、口罩捂住口鼻，匍匐撤离，避免吸入烟气，短距离穿过烟火封锁区，可用湿毛巾、湿被褥、湿毯子等裹好头部等身体重要部位在冲出去。</a:t>
            </a:r>
          </a:p>
        </p:txBody>
      </p:sp>
      <p:sp>
        <p:nvSpPr>
          <p:cNvPr id="27" name="TextBox 26"/>
          <p:cNvSpPr txBox="1"/>
          <p:nvPr/>
        </p:nvSpPr>
        <p:spPr>
          <a:xfrm>
            <a:off x="960083" y="1197034"/>
            <a:ext cx="2240280" cy="384810"/>
          </a:xfrm>
          <a:prstGeom prst="rect">
            <a:avLst/>
          </a:prstGeom>
          <a:noFill/>
        </p:spPr>
        <p:txBody>
          <a:bodyPr wrap="none" rtlCol="0">
            <a:spAutoFit/>
          </a:bodyPr>
          <a:lstStyle/>
          <a:p>
            <a:pPr algn="l"/>
            <a:r>
              <a:rPr dirty="0">
                <a:latin typeface="微软雅黑" panose="020B0503020204020204" charset="-122"/>
                <a:ea typeface="微软雅黑" panose="020B0503020204020204" charset="-122"/>
              </a:rPr>
              <a:t>简易防护，匍匐前进</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10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08" name="TextBox 107"/>
          <p:cNvSpPr txBox="1"/>
          <p:nvPr/>
        </p:nvSpPr>
        <p:spPr>
          <a:xfrm>
            <a:off x="3773963"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20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09" name="TextBox 108"/>
          <p:cNvSpPr txBox="1"/>
          <p:nvPr/>
        </p:nvSpPr>
        <p:spPr>
          <a:xfrm>
            <a:off x="341411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30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10" name="TextBox 109"/>
          <p:cNvSpPr txBox="1"/>
          <p:nvPr/>
        </p:nvSpPr>
        <p:spPr>
          <a:xfrm>
            <a:off x="305425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40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11" name="TextBox 110"/>
          <p:cNvSpPr txBox="1"/>
          <p:nvPr/>
        </p:nvSpPr>
        <p:spPr>
          <a:xfrm>
            <a:off x="26944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50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12" name="TextBox 111"/>
          <p:cNvSpPr txBox="1"/>
          <p:nvPr/>
        </p:nvSpPr>
        <p:spPr>
          <a:xfrm>
            <a:off x="233455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60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13" name="TextBox 112"/>
          <p:cNvSpPr txBox="1"/>
          <p:nvPr/>
        </p:nvSpPr>
        <p:spPr>
          <a:xfrm>
            <a:off x="197470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70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14" name="TextBox 113"/>
          <p:cNvSpPr txBox="1"/>
          <p:nvPr/>
        </p:nvSpPr>
        <p:spPr>
          <a:xfrm>
            <a:off x="161485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80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15" name="TextBox 114"/>
          <p:cNvSpPr txBox="1"/>
          <p:nvPr/>
        </p:nvSpPr>
        <p:spPr>
          <a:xfrm>
            <a:off x="125499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90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16" name="TextBox 115"/>
          <p:cNvSpPr txBox="1"/>
          <p:nvPr/>
        </p:nvSpPr>
        <p:spPr>
          <a:xfrm>
            <a:off x="861500" y="2139144"/>
            <a:ext cx="408793" cy="253857"/>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微软雅黑" panose="020B0503020204020204" charset="-122"/>
                <a:ea typeface="微软雅黑" panose="020B0503020204020204" charset="-122"/>
              </a:rPr>
              <a:t>100</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117" name="TextBox 116"/>
          <p:cNvSpPr txBox="1"/>
          <p:nvPr/>
        </p:nvSpPr>
        <p:spPr>
          <a:xfrm>
            <a:off x="455171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10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18" name="TextBox 117"/>
          <p:cNvSpPr txBox="1"/>
          <p:nvPr/>
        </p:nvSpPr>
        <p:spPr>
          <a:xfrm>
            <a:off x="490997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20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19" name="TextBox 118"/>
          <p:cNvSpPr txBox="1"/>
          <p:nvPr/>
        </p:nvSpPr>
        <p:spPr>
          <a:xfrm>
            <a:off x="526982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30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20" name="TextBox 119"/>
          <p:cNvSpPr txBox="1"/>
          <p:nvPr/>
        </p:nvSpPr>
        <p:spPr>
          <a:xfrm>
            <a:off x="562968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40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21" name="TextBox 120"/>
          <p:cNvSpPr txBox="1"/>
          <p:nvPr/>
        </p:nvSpPr>
        <p:spPr>
          <a:xfrm>
            <a:off x="598953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50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22" name="TextBox 121"/>
          <p:cNvSpPr txBox="1"/>
          <p:nvPr/>
        </p:nvSpPr>
        <p:spPr>
          <a:xfrm>
            <a:off x="634938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60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23" name="TextBox 122"/>
          <p:cNvSpPr txBox="1"/>
          <p:nvPr/>
        </p:nvSpPr>
        <p:spPr>
          <a:xfrm>
            <a:off x="6709237"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70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24" name="TextBox 123"/>
          <p:cNvSpPr txBox="1"/>
          <p:nvPr/>
        </p:nvSpPr>
        <p:spPr>
          <a:xfrm>
            <a:off x="706908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80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25" name="TextBox 124"/>
          <p:cNvSpPr txBox="1"/>
          <p:nvPr/>
        </p:nvSpPr>
        <p:spPr>
          <a:xfrm>
            <a:off x="742894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90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26" name="TextBox 125"/>
          <p:cNvSpPr txBox="1"/>
          <p:nvPr/>
        </p:nvSpPr>
        <p:spPr>
          <a:xfrm>
            <a:off x="7755151" y="2139144"/>
            <a:ext cx="408793"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charset="-122"/>
                <a:ea typeface="微软雅黑" panose="020B0503020204020204" charset="-122"/>
              </a:rPr>
              <a:t>100</a:t>
            </a:r>
            <a:endParaRPr lang="zh-CN" altLang="en-US" sz="1200">
              <a:solidFill>
                <a:schemeClr val="tx1">
                  <a:lumMod val="85000"/>
                  <a:lumOff val="15000"/>
                </a:schemeClr>
              </a:solidFill>
              <a:latin typeface="微软雅黑" panose="020B0503020204020204" charset="-122"/>
              <a:ea typeface="微软雅黑" panose="020B0503020204020204" charset="-122"/>
            </a:endParaRPr>
          </a:p>
        </p:txBody>
      </p:sp>
      <p:sp>
        <p:nvSpPr>
          <p:cNvPr id="127" name="五边形 126"/>
          <p:cNvSpPr/>
          <p:nvPr/>
        </p:nvSpPr>
        <p:spPr>
          <a:xfrm flipH="1">
            <a:off x="2406650" y="2769235"/>
            <a:ext cx="1863725" cy="243205"/>
          </a:xfrm>
          <a:prstGeom prst="homePlat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charset="-122"/>
              <a:ea typeface="微软雅黑" panose="020B0503020204020204" charset="-122"/>
            </a:endParaRPr>
          </a:p>
        </p:txBody>
      </p:sp>
      <p:sp>
        <p:nvSpPr>
          <p:cNvPr id="128" name="五边形 127"/>
          <p:cNvSpPr/>
          <p:nvPr/>
        </p:nvSpPr>
        <p:spPr>
          <a:xfrm flipH="1">
            <a:off x="2805111" y="3183394"/>
            <a:ext cx="1465211" cy="242944"/>
          </a:xfrm>
          <a:prstGeom prst="homePlat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charset="-122"/>
              <a:ea typeface="微软雅黑" panose="020B0503020204020204" charset="-122"/>
            </a:endParaRPr>
          </a:p>
        </p:txBody>
      </p:sp>
      <p:sp>
        <p:nvSpPr>
          <p:cNvPr id="129" name="五边形 128"/>
          <p:cNvSpPr/>
          <p:nvPr/>
        </p:nvSpPr>
        <p:spPr>
          <a:xfrm flipH="1">
            <a:off x="2247711" y="3597344"/>
            <a:ext cx="2022611" cy="242944"/>
          </a:xfrm>
          <a:prstGeom prst="homePlat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charset="-122"/>
              <a:ea typeface="微软雅黑" panose="020B0503020204020204" charset="-122"/>
            </a:endParaRPr>
          </a:p>
        </p:txBody>
      </p:sp>
      <p:sp>
        <p:nvSpPr>
          <p:cNvPr id="130" name="五边形 129"/>
          <p:cNvSpPr/>
          <p:nvPr/>
        </p:nvSpPr>
        <p:spPr>
          <a:xfrm flipH="1">
            <a:off x="1404620" y="4011295"/>
            <a:ext cx="2865755" cy="243205"/>
          </a:xfrm>
          <a:prstGeom prst="homePlat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charset="-122"/>
              <a:ea typeface="微软雅黑" panose="020B0503020204020204" charset="-122"/>
            </a:endParaRPr>
          </a:p>
        </p:txBody>
      </p:sp>
      <p:sp>
        <p:nvSpPr>
          <p:cNvPr id="131" name="五边形 130"/>
          <p:cNvSpPr/>
          <p:nvPr/>
        </p:nvSpPr>
        <p:spPr>
          <a:xfrm flipH="1">
            <a:off x="1148715" y="4425315"/>
            <a:ext cx="3121660" cy="243205"/>
          </a:xfrm>
          <a:prstGeom prst="homePlat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charset="-122"/>
              <a:ea typeface="微软雅黑" panose="020B0503020204020204" charset="-122"/>
            </a:endParaRPr>
          </a:p>
        </p:txBody>
      </p:sp>
      <p:sp>
        <p:nvSpPr>
          <p:cNvPr id="134" name="TextBox 133"/>
          <p:cNvSpPr txBox="1"/>
          <p:nvPr/>
        </p:nvSpPr>
        <p:spPr>
          <a:xfrm>
            <a:off x="1212221" y="2745471"/>
            <a:ext cx="1050925" cy="262890"/>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charset="-122"/>
                <a:ea typeface="微软雅黑" panose="020B0503020204020204" charset="-122"/>
              </a:rPr>
              <a:t>火警</a:t>
            </a:r>
            <a:r>
              <a:rPr lang="en-US" altLang="zh-CN" sz="1200" dirty="0">
                <a:solidFill>
                  <a:schemeClr val="tx1">
                    <a:lumMod val="85000"/>
                    <a:lumOff val="15000"/>
                  </a:schemeClr>
                </a:solidFill>
                <a:latin typeface="微软雅黑" panose="020B0503020204020204" charset="-122"/>
                <a:ea typeface="微软雅黑" panose="020B0503020204020204" charset="-122"/>
              </a:rPr>
              <a:t>38.7</a:t>
            </a:r>
            <a:r>
              <a:rPr lang="zh-CN" altLang="en-US" sz="1200" dirty="0">
                <a:solidFill>
                  <a:schemeClr val="tx1">
                    <a:lumMod val="85000"/>
                    <a:lumOff val="15000"/>
                  </a:schemeClr>
                </a:solidFill>
                <a:latin typeface="微软雅黑" panose="020B0503020204020204" charset="-122"/>
                <a:ea typeface="微软雅黑" panose="020B0503020204020204" charset="-122"/>
              </a:rPr>
              <a:t>万起</a:t>
            </a:r>
          </a:p>
        </p:txBody>
      </p:sp>
      <p:sp>
        <p:nvSpPr>
          <p:cNvPr id="135" name="TextBox 134"/>
          <p:cNvSpPr txBox="1"/>
          <p:nvPr/>
        </p:nvSpPr>
        <p:spPr>
          <a:xfrm>
            <a:off x="1687379" y="3160525"/>
            <a:ext cx="951230" cy="262890"/>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charset="-122"/>
                <a:ea typeface="微软雅黑" panose="020B0503020204020204" charset="-122"/>
              </a:rPr>
              <a:t>亡人</a:t>
            </a:r>
            <a:r>
              <a:rPr lang="en-US" altLang="zh-CN" sz="1200" dirty="0">
                <a:solidFill>
                  <a:schemeClr val="tx1">
                    <a:lumMod val="85000"/>
                    <a:lumOff val="15000"/>
                  </a:schemeClr>
                </a:solidFill>
                <a:latin typeface="微软雅黑" panose="020B0503020204020204" charset="-122"/>
                <a:ea typeface="微软雅黑" panose="020B0503020204020204" charset="-122"/>
              </a:rPr>
              <a:t>1812</a:t>
            </a:r>
            <a:r>
              <a:rPr lang="zh-CN" altLang="en-US" sz="1200" dirty="0">
                <a:solidFill>
                  <a:schemeClr val="tx1">
                    <a:lumMod val="85000"/>
                    <a:lumOff val="15000"/>
                  </a:schemeClr>
                </a:solidFill>
                <a:latin typeface="微软雅黑" panose="020B0503020204020204" charset="-122"/>
                <a:ea typeface="微软雅黑" panose="020B0503020204020204" charset="-122"/>
              </a:rPr>
              <a:t>人</a:t>
            </a:r>
          </a:p>
        </p:txBody>
      </p:sp>
      <p:sp>
        <p:nvSpPr>
          <p:cNvPr id="136" name="TextBox 135"/>
          <p:cNvSpPr txBox="1"/>
          <p:nvPr/>
        </p:nvSpPr>
        <p:spPr>
          <a:xfrm>
            <a:off x="1182669" y="3595138"/>
            <a:ext cx="951230" cy="262890"/>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charset="-122"/>
                <a:ea typeface="微软雅黑" panose="020B0503020204020204" charset="-122"/>
              </a:rPr>
              <a:t>受伤</a:t>
            </a:r>
            <a:r>
              <a:rPr lang="en-US" altLang="zh-CN" sz="1200" dirty="0">
                <a:solidFill>
                  <a:schemeClr val="tx1">
                    <a:lumMod val="85000"/>
                    <a:lumOff val="15000"/>
                  </a:schemeClr>
                </a:solidFill>
                <a:latin typeface="微软雅黑" panose="020B0503020204020204" charset="-122"/>
                <a:ea typeface="微软雅黑" panose="020B0503020204020204" charset="-122"/>
              </a:rPr>
              <a:t>1413</a:t>
            </a:r>
            <a:r>
              <a:rPr lang="zh-CN" altLang="en-US" sz="1200" dirty="0">
                <a:solidFill>
                  <a:schemeClr val="tx1">
                    <a:lumMod val="85000"/>
                    <a:lumOff val="15000"/>
                  </a:schemeClr>
                </a:solidFill>
                <a:latin typeface="微软雅黑" panose="020B0503020204020204" charset="-122"/>
                <a:ea typeface="微软雅黑" panose="020B0503020204020204" charset="-122"/>
              </a:rPr>
              <a:t>人</a:t>
            </a:r>
          </a:p>
        </p:txBody>
      </p:sp>
      <p:sp>
        <p:nvSpPr>
          <p:cNvPr id="137" name="TextBox 136"/>
          <p:cNvSpPr txBox="1"/>
          <p:nvPr/>
        </p:nvSpPr>
        <p:spPr>
          <a:xfrm>
            <a:off x="361725" y="4002829"/>
            <a:ext cx="1050925" cy="262890"/>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charset="-122"/>
                <a:ea typeface="微软雅黑" panose="020B0503020204020204" charset="-122"/>
              </a:rPr>
              <a:t>损失</a:t>
            </a:r>
            <a:r>
              <a:rPr lang="en-US" altLang="zh-CN" sz="1200" dirty="0">
                <a:solidFill>
                  <a:schemeClr val="tx1">
                    <a:lumMod val="85000"/>
                    <a:lumOff val="15000"/>
                  </a:schemeClr>
                </a:solidFill>
                <a:latin typeface="微软雅黑" panose="020B0503020204020204" charset="-122"/>
                <a:ea typeface="微软雅黑" panose="020B0503020204020204" charset="-122"/>
              </a:rPr>
              <a:t>45.8</a:t>
            </a:r>
            <a:r>
              <a:rPr lang="zh-CN" altLang="en-US" sz="1200" dirty="0">
                <a:solidFill>
                  <a:schemeClr val="tx1">
                    <a:lumMod val="85000"/>
                    <a:lumOff val="15000"/>
                  </a:schemeClr>
                </a:solidFill>
                <a:latin typeface="微软雅黑" panose="020B0503020204020204" charset="-122"/>
                <a:ea typeface="微软雅黑" panose="020B0503020204020204" charset="-122"/>
              </a:rPr>
              <a:t>亿元</a:t>
            </a:r>
          </a:p>
        </p:txBody>
      </p:sp>
      <p:sp>
        <p:nvSpPr>
          <p:cNvPr id="138" name="TextBox 137"/>
          <p:cNvSpPr txBox="1"/>
          <p:nvPr/>
        </p:nvSpPr>
        <p:spPr>
          <a:xfrm>
            <a:off x="140342" y="4412066"/>
            <a:ext cx="1014095" cy="262890"/>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charset="-122"/>
                <a:ea typeface="微软雅黑" panose="020B0503020204020204" charset="-122"/>
              </a:rPr>
              <a:t>出警</a:t>
            </a:r>
            <a:r>
              <a:rPr lang="en-US" altLang="zh-CN" sz="1200" dirty="0">
                <a:solidFill>
                  <a:schemeClr val="tx1">
                    <a:lumMod val="85000"/>
                    <a:lumOff val="15000"/>
                  </a:schemeClr>
                </a:solidFill>
                <a:latin typeface="微软雅黑" panose="020B0503020204020204" charset="-122"/>
                <a:ea typeface="微软雅黑" panose="020B0503020204020204" charset="-122"/>
              </a:rPr>
              <a:t>146</a:t>
            </a:r>
            <a:r>
              <a:rPr lang="zh-CN" altLang="en-US" sz="1200" dirty="0">
                <a:solidFill>
                  <a:schemeClr val="tx1">
                    <a:lumMod val="85000"/>
                    <a:lumOff val="15000"/>
                  </a:schemeClr>
                </a:solidFill>
                <a:latin typeface="微软雅黑" panose="020B0503020204020204" charset="-122"/>
                <a:ea typeface="微软雅黑" panose="020B0503020204020204" charset="-122"/>
              </a:rPr>
              <a:t>万次</a:t>
            </a:r>
          </a:p>
        </p:txBody>
      </p:sp>
      <p:sp>
        <p:nvSpPr>
          <p:cNvPr id="141" name="五边形 140"/>
          <p:cNvSpPr/>
          <p:nvPr/>
        </p:nvSpPr>
        <p:spPr>
          <a:xfrm>
            <a:off x="4686627" y="2769444"/>
            <a:ext cx="1216061" cy="242944"/>
          </a:xfrm>
          <a:prstGeom prst="homePlate">
            <a:avLst/>
          </a:prstGeom>
          <a:solidFill>
            <a:srgbClr val="76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charset="-122"/>
              <a:ea typeface="微软雅黑" panose="020B0503020204020204" charset="-122"/>
            </a:endParaRPr>
          </a:p>
        </p:txBody>
      </p:sp>
      <p:sp>
        <p:nvSpPr>
          <p:cNvPr id="142" name="五边形 141"/>
          <p:cNvSpPr/>
          <p:nvPr/>
        </p:nvSpPr>
        <p:spPr>
          <a:xfrm>
            <a:off x="4686935" y="3183255"/>
            <a:ext cx="1456690" cy="243205"/>
          </a:xfrm>
          <a:prstGeom prst="homePlate">
            <a:avLst/>
          </a:prstGeom>
          <a:solidFill>
            <a:srgbClr val="76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charset="-122"/>
              <a:ea typeface="微软雅黑" panose="020B0503020204020204" charset="-122"/>
            </a:endParaRPr>
          </a:p>
        </p:txBody>
      </p:sp>
      <p:sp>
        <p:nvSpPr>
          <p:cNvPr id="143" name="五边形 142"/>
          <p:cNvSpPr/>
          <p:nvPr/>
        </p:nvSpPr>
        <p:spPr>
          <a:xfrm>
            <a:off x="4686935" y="3607435"/>
            <a:ext cx="2162175" cy="243205"/>
          </a:xfrm>
          <a:prstGeom prst="homePlate">
            <a:avLst/>
          </a:prstGeom>
          <a:solidFill>
            <a:srgbClr val="76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charset="-122"/>
              <a:ea typeface="微软雅黑" panose="020B0503020204020204" charset="-122"/>
            </a:endParaRPr>
          </a:p>
        </p:txBody>
      </p:sp>
      <p:sp>
        <p:nvSpPr>
          <p:cNvPr id="144" name="五边形 143"/>
          <p:cNvSpPr/>
          <p:nvPr/>
        </p:nvSpPr>
        <p:spPr>
          <a:xfrm>
            <a:off x="4686935" y="4011295"/>
            <a:ext cx="2453005" cy="243205"/>
          </a:xfrm>
          <a:prstGeom prst="homePlate">
            <a:avLst/>
          </a:prstGeom>
          <a:solidFill>
            <a:srgbClr val="76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charset="-122"/>
              <a:ea typeface="微软雅黑" panose="020B0503020204020204" charset="-122"/>
            </a:endParaRPr>
          </a:p>
        </p:txBody>
      </p:sp>
      <p:sp>
        <p:nvSpPr>
          <p:cNvPr id="145" name="五边形 144"/>
          <p:cNvSpPr/>
          <p:nvPr/>
        </p:nvSpPr>
        <p:spPr>
          <a:xfrm>
            <a:off x="4686627" y="4425244"/>
            <a:ext cx="2518967" cy="242944"/>
          </a:xfrm>
          <a:prstGeom prst="homePlate">
            <a:avLst/>
          </a:prstGeom>
          <a:solidFill>
            <a:srgbClr val="76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charset="-122"/>
              <a:ea typeface="微软雅黑" panose="020B0503020204020204" charset="-122"/>
            </a:endParaRPr>
          </a:p>
        </p:txBody>
      </p:sp>
      <p:sp>
        <p:nvSpPr>
          <p:cNvPr id="148" name="TextBox 147"/>
          <p:cNvSpPr txBox="1"/>
          <p:nvPr/>
        </p:nvSpPr>
        <p:spPr>
          <a:xfrm>
            <a:off x="5949031" y="2767061"/>
            <a:ext cx="1050925" cy="262890"/>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charset="-122"/>
                <a:ea typeface="微软雅黑" panose="020B0503020204020204" charset="-122"/>
              </a:rPr>
              <a:t>火灾</a:t>
            </a:r>
            <a:r>
              <a:rPr lang="en-US" altLang="zh-CN" sz="1200" dirty="0">
                <a:solidFill>
                  <a:schemeClr val="tx1">
                    <a:lumMod val="85000"/>
                    <a:lumOff val="15000"/>
                  </a:schemeClr>
                </a:solidFill>
                <a:latin typeface="微软雅黑" panose="020B0503020204020204" charset="-122"/>
                <a:ea typeface="微软雅黑" panose="020B0503020204020204" charset="-122"/>
              </a:rPr>
              <a:t>33.8</a:t>
            </a:r>
            <a:r>
              <a:rPr lang="zh-CN" altLang="en-US" sz="1200" dirty="0">
                <a:solidFill>
                  <a:schemeClr val="tx1">
                    <a:lumMod val="85000"/>
                    <a:lumOff val="15000"/>
                  </a:schemeClr>
                </a:solidFill>
                <a:latin typeface="微软雅黑" panose="020B0503020204020204" charset="-122"/>
                <a:ea typeface="微软雅黑" panose="020B0503020204020204" charset="-122"/>
              </a:rPr>
              <a:t>万起</a:t>
            </a:r>
          </a:p>
        </p:txBody>
      </p:sp>
      <p:sp>
        <p:nvSpPr>
          <p:cNvPr id="149" name="TextBox 148"/>
          <p:cNvSpPr txBox="1"/>
          <p:nvPr/>
        </p:nvSpPr>
        <p:spPr>
          <a:xfrm>
            <a:off x="6264967" y="3189946"/>
            <a:ext cx="882650" cy="247015"/>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微软雅黑" panose="020B0503020204020204" charset="-122"/>
                <a:ea typeface="微软雅黑" panose="020B0503020204020204" charset="-122"/>
              </a:rPr>
              <a:t>亡人</a:t>
            </a:r>
            <a:r>
              <a:rPr lang="en-US" altLang="zh-CN" sz="1100">
                <a:solidFill>
                  <a:schemeClr val="tx1">
                    <a:lumMod val="85000"/>
                    <a:lumOff val="15000"/>
                  </a:schemeClr>
                </a:solidFill>
                <a:latin typeface="微软雅黑" panose="020B0503020204020204" charset="-122"/>
                <a:ea typeface="微软雅黑" panose="020B0503020204020204" charset="-122"/>
              </a:rPr>
              <a:t>1742</a:t>
            </a:r>
            <a:r>
              <a:rPr lang="zh-CN" altLang="en-US" sz="1100">
                <a:solidFill>
                  <a:schemeClr val="tx1">
                    <a:lumMod val="85000"/>
                    <a:lumOff val="15000"/>
                  </a:schemeClr>
                </a:solidFill>
                <a:latin typeface="微软雅黑" panose="020B0503020204020204" charset="-122"/>
                <a:ea typeface="微软雅黑" panose="020B0503020204020204" charset="-122"/>
              </a:rPr>
              <a:t>人</a:t>
            </a:r>
          </a:p>
        </p:txBody>
      </p:sp>
      <p:sp>
        <p:nvSpPr>
          <p:cNvPr id="150" name="TextBox 149"/>
          <p:cNvSpPr txBox="1"/>
          <p:nvPr/>
        </p:nvSpPr>
        <p:spPr>
          <a:xfrm>
            <a:off x="7060796" y="3595138"/>
            <a:ext cx="951230" cy="262890"/>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charset="-122"/>
                <a:ea typeface="微软雅黑" panose="020B0503020204020204" charset="-122"/>
              </a:rPr>
              <a:t>受伤</a:t>
            </a:r>
            <a:r>
              <a:rPr lang="en-US" altLang="zh-CN" sz="1200" dirty="0">
                <a:solidFill>
                  <a:schemeClr val="tx1">
                    <a:lumMod val="85000"/>
                    <a:lumOff val="15000"/>
                  </a:schemeClr>
                </a:solidFill>
                <a:latin typeface="微软雅黑" panose="020B0503020204020204" charset="-122"/>
                <a:ea typeface="微软雅黑" panose="020B0503020204020204" charset="-122"/>
              </a:rPr>
              <a:t>1112</a:t>
            </a:r>
            <a:r>
              <a:rPr lang="zh-CN" altLang="en-US" sz="1200" dirty="0">
                <a:solidFill>
                  <a:schemeClr val="tx1">
                    <a:lumMod val="85000"/>
                    <a:lumOff val="15000"/>
                  </a:schemeClr>
                </a:solidFill>
                <a:latin typeface="微软雅黑" panose="020B0503020204020204" charset="-122"/>
                <a:ea typeface="微软雅黑" panose="020B0503020204020204" charset="-122"/>
              </a:rPr>
              <a:t>人</a:t>
            </a:r>
          </a:p>
        </p:txBody>
      </p:sp>
      <p:sp>
        <p:nvSpPr>
          <p:cNvPr id="151" name="TextBox 150"/>
          <p:cNvSpPr txBox="1"/>
          <p:nvPr/>
        </p:nvSpPr>
        <p:spPr>
          <a:xfrm>
            <a:off x="7228322" y="4002829"/>
            <a:ext cx="1050925" cy="262890"/>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charset="-122"/>
                <a:ea typeface="微软雅黑" panose="020B0503020204020204" charset="-122"/>
              </a:rPr>
              <a:t>损失</a:t>
            </a:r>
            <a:r>
              <a:rPr lang="en-US" altLang="zh-CN" sz="1200" dirty="0">
                <a:solidFill>
                  <a:schemeClr val="tx1">
                    <a:lumMod val="85000"/>
                    <a:lumOff val="15000"/>
                  </a:schemeClr>
                </a:solidFill>
                <a:latin typeface="微软雅黑" panose="020B0503020204020204" charset="-122"/>
                <a:ea typeface="微软雅黑" panose="020B0503020204020204" charset="-122"/>
              </a:rPr>
              <a:t>39.5</a:t>
            </a:r>
            <a:r>
              <a:rPr lang="zh-CN" altLang="en-US" sz="1200" dirty="0">
                <a:solidFill>
                  <a:schemeClr val="tx1">
                    <a:lumMod val="85000"/>
                    <a:lumOff val="15000"/>
                  </a:schemeClr>
                </a:solidFill>
                <a:latin typeface="微软雅黑" panose="020B0503020204020204" charset="-122"/>
                <a:ea typeface="微软雅黑" panose="020B0503020204020204" charset="-122"/>
              </a:rPr>
              <a:t>亿元</a:t>
            </a:r>
          </a:p>
        </p:txBody>
      </p:sp>
      <p:sp>
        <p:nvSpPr>
          <p:cNvPr id="152" name="TextBox 151"/>
          <p:cNvSpPr txBox="1"/>
          <p:nvPr/>
        </p:nvSpPr>
        <p:spPr>
          <a:xfrm>
            <a:off x="7243767" y="4422861"/>
            <a:ext cx="1014095" cy="262890"/>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charset="-122"/>
                <a:ea typeface="微软雅黑" panose="020B0503020204020204" charset="-122"/>
              </a:rPr>
              <a:t>出警</a:t>
            </a:r>
            <a:r>
              <a:rPr lang="en-US" altLang="zh-CN" sz="1200" dirty="0">
                <a:solidFill>
                  <a:schemeClr val="tx1">
                    <a:lumMod val="85000"/>
                    <a:lumOff val="15000"/>
                  </a:schemeClr>
                </a:solidFill>
                <a:latin typeface="微软雅黑" panose="020B0503020204020204" charset="-122"/>
                <a:ea typeface="微软雅黑" panose="020B0503020204020204" charset="-122"/>
              </a:rPr>
              <a:t>112</a:t>
            </a:r>
            <a:r>
              <a:rPr lang="zh-CN" altLang="en-US" sz="1200" dirty="0">
                <a:solidFill>
                  <a:schemeClr val="tx1">
                    <a:lumMod val="85000"/>
                    <a:lumOff val="15000"/>
                  </a:schemeClr>
                </a:solidFill>
                <a:latin typeface="微软雅黑" panose="020B0503020204020204" charset="-122"/>
                <a:ea typeface="微软雅黑" panose="020B0503020204020204" charset="-122"/>
              </a:rPr>
              <a:t>万次</a:t>
            </a:r>
          </a:p>
        </p:txBody>
      </p:sp>
      <p:sp>
        <p:nvSpPr>
          <p:cNvPr id="155" name="TextBox 154"/>
          <p:cNvSpPr txBox="1"/>
          <p:nvPr/>
        </p:nvSpPr>
        <p:spPr>
          <a:xfrm>
            <a:off x="4341369" y="2740909"/>
            <a:ext cx="27421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charset="-122"/>
                <a:ea typeface="微软雅黑" panose="020B0503020204020204" charset="-122"/>
              </a:rPr>
              <a:t>A</a:t>
            </a:r>
            <a:endParaRPr lang="zh-CN" altLang="en-US" sz="1500">
              <a:solidFill>
                <a:schemeClr val="tx1">
                  <a:lumMod val="85000"/>
                  <a:lumOff val="15000"/>
                </a:schemeClr>
              </a:solidFill>
              <a:latin typeface="微软雅黑" panose="020B0503020204020204" charset="-122"/>
              <a:ea typeface="微软雅黑" panose="020B0503020204020204" charset="-122"/>
            </a:endParaRPr>
          </a:p>
        </p:txBody>
      </p:sp>
      <p:sp>
        <p:nvSpPr>
          <p:cNvPr id="156" name="TextBox 155"/>
          <p:cNvSpPr txBox="1"/>
          <p:nvPr/>
        </p:nvSpPr>
        <p:spPr>
          <a:xfrm>
            <a:off x="4341369" y="3154859"/>
            <a:ext cx="25859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charset="-122"/>
                <a:ea typeface="微软雅黑" panose="020B0503020204020204" charset="-122"/>
              </a:rPr>
              <a:t>B</a:t>
            </a:r>
            <a:endParaRPr lang="zh-CN" altLang="en-US" sz="1500">
              <a:solidFill>
                <a:schemeClr val="tx1">
                  <a:lumMod val="85000"/>
                  <a:lumOff val="15000"/>
                </a:schemeClr>
              </a:solidFill>
              <a:latin typeface="微软雅黑" panose="020B0503020204020204" charset="-122"/>
              <a:ea typeface="微软雅黑" panose="020B0503020204020204" charset="-122"/>
            </a:endParaRPr>
          </a:p>
        </p:txBody>
      </p:sp>
      <p:sp>
        <p:nvSpPr>
          <p:cNvPr id="157" name="TextBox 156"/>
          <p:cNvSpPr txBox="1"/>
          <p:nvPr/>
        </p:nvSpPr>
        <p:spPr>
          <a:xfrm>
            <a:off x="4341369" y="3568809"/>
            <a:ext cx="26700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charset="-122"/>
                <a:ea typeface="微软雅黑" panose="020B0503020204020204" charset="-122"/>
              </a:rPr>
              <a:t>C</a:t>
            </a:r>
            <a:endParaRPr lang="zh-CN" altLang="en-US" sz="1500">
              <a:solidFill>
                <a:schemeClr val="tx1">
                  <a:lumMod val="85000"/>
                  <a:lumOff val="15000"/>
                </a:schemeClr>
              </a:solidFill>
              <a:latin typeface="微软雅黑" panose="020B0503020204020204" charset="-122"/>
              <a:ea typeface="微软雅黑" panose="020B0503020204020204" charset="-122"/>
            </a:endParaRPr>
          </a:p>
        </p:txBody>
      </p:sp>
      <p:sp>
        <p:nvSpPr>
          <p:cNvPr id="158" name="TextBox 157"/>
          <p:cNvSpPr txBox="1"/>
          <p:nvPr/>
        </p:nvSpPr>
        <p:spPr>
          <a:xfrm>
            <a:off x="4341369" y="3982759"/>
            <a:ext cx="285026"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charset="-122"/>
                <a:ea typeface="微软雅黑" panose="020B0503020204020204" charset="-122"/>
              </a:rPr>
              <a:t>D</a:t>
            </a:r>
            <a:endParaRPr lang="zh-CN" altLang="en-US" sz="1500">
              <a:solidFill>
                <a:schemeClr val="tx1">
                  <a:lumMod val="85000"/>
                  <a:lumOff val="15000"/>
                </a:schemeClr>
              </a:solidFill>
              <a:latin typeface="微软雅黑" panose="020B0503020204020204" charset="-122"/>
              <a:ea typeface="微软雅黑" panose="020B0503020204020204" charset="-122"/>
            </a:endParaRPr>
          </a:p>
        </p:txBody>
      </p:sp>
      <p:sp>
        <p:nvSpPr>
          <p:cNvPr id="159" name="TextBox 158"/>
          <p:cNvSpPr txBox="1"/>
          <p:nvPr/>
        </p:nvSpPr>
        <p:spPr>
          <a:xfrm>
            <a:off x="4341369" y="4396709"/>
            <a:ext cx="24417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charset="-122"/>
                <a:ea typeface="微软雅黑" panose="020B0503020204020204" charset="-122"/>
              </a:rPr>
              <a:t>E</a:t>
            </a:r>
            <a:endParaRPr lang="zh-CN" altLang="en-US" sz="1500">
              <a:solidFill>
                <a:schemeClr val="tx1">
                  <a:lumMod val="85000"/>
                  <a:lumOff val="15000"/>
                </a:schemeClr>
              </a:solidFill>
              <a:latin typeface="微软雅黑" panose="020B0503020204020204" charset="-122"/>
              <a:ea typeface="微软雅黑" panose="020B0503020204020204" charset="-122"/>
            </a:endParaRPr>
          </a:p>
        </p:txBody>
      </p:sp>
      <p:grpSp>
        <p:nvGrpSpPr>
          <p:cNvPr id="162" name="组合 161"/>
          <p:cNvGrpSpPr/>
          <p:nvPr/>
        </p:nvGrpSpPr>
        <p:grpSpPr>
          <a:xfrm>
            <a:off x="1936759" y="922085"/>
            <a:ext cx="1197832" cy="462160"/>
            <a:chOff x="3295234" y="2676992"/>
            <a:chExt cx="2596057" cy="363228"/>
          </a:xfrm>
        </p:grpSpPr>
        <p:sp>
          <p:nvSpPr>
            <p:cNvPr id="163" name="圆角矩形 16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163A5A"/>
                </a:solidFill>
              </a:endParaRPr>
            </a:p>
          </p:txBody>
        </p:sp>
        <p:sp>
          <p:nvSpPr>
            <p:cNvPr id="164" name="TextBox 163"/>
            <p:cNvSpPr txBox="1"/>
            <p:nvPr/>
          </p:nvSpPr>
          <p:spPr>
            <a:xfrm>
              <a:off x="3354761" y="2677381"/>
              <a:ext cx="2401356" cy="362839"/>
            </a:xfrm>
            <a:prstGeom prst="rect">
              <a:avLst/>
            </a:prstGeom>
            <a:noFill/>
          </p:spPr>
          <p:txBody>
            <a:bodyPr wrap="none" rtlCol="0">
              <a:spAutoFit/>
            </a:bodyPr>
            <a:lstStyle/>
            <a:p>
              <a:r>
                <a:rPr lang="en-US" altLang="zh-CN" sz="2400" dirty="0">
                  <a:solidFill>
                    <a:srgbClr val="C00000"/>
                  </a:solidFill>
                  <a:latin typeface="方正大黑简体" pitchFamily="2" charset="-122"/>
                  <a:ea typeface="方正大黑简体" pitchFamily="2" charset="-122"/>
                </a:rPr>
                <a:t>2016</a:t>
              </a:r>
              <a:r>
                <a:rPr lang="zh-CN" altLang="en-US" sz="2400" dirty="0">
                  <a:solidFill>
                    <a:srgbClr val="C00000"/>
                  </a:solidFill>
                  <a:latin typeface="方正大黑简体" pitchFamily="2" charset="-122"/>
                  <a:ea typeface="方正大黑简体" pitchFamily="2" charset="-122"/>
                </a:rPr>
                <a:t>年</a:t>
              </a:r>
            </a:p>
          </p:txBody>
        </p:sp>
      </p:grpSp>
      <p:sp>
        <p:nvSpPr>
          <p:cNvPr id="168" name="TextBox 167"/>
          <p:cNvSpPr txBox="1"/>
          <p:nvPr/>
        </p:nvSpPr>
        <p:spPr>
          <a:xfrm>
            <a:off x="906549" y="1533985"/>
            <a:ext cx="3363774" cy="457200"/>
          </a:xfrm>
          <a:prstGeom prst="rect">
            <a:avLst/>
          </a:prstGeom>
          <a:noFill/>
        </p:spPr>
        <p:txBody>
          <a:bodyPr wrap="squar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据公安部消防局统计，201</a:t>
            </a:r>
            <a:r>
              <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6</a:t>
            </a:r>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年全国火灾次数下降</a:t>
            </a:r>
            <a:r>
              <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7</a:t>
            </a:r>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a:t>
            </a:r>
            <a:r>
              <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3</a:t>
            </a:r>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a:t>
            </a:r>
            <a:endPar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nvGrpSpPr>
          <p:cNvPr id="169" name="组合 168"/>
          <p:cNvGrpSpPr/>
          <p:nvPr/>
        </p:nvGrpSpPr>
        <p:grpSpPr>
          <a:xfrm>
            <a:off x="5512158" y="928755"/>
            <a:ext cx="1197832" cy="462163"/>
            <a:chOff x="3295234" y="2676992"/>
            <a:chExt cx="2596057" cy="363230"/>
          </a:xfrm>
        </p:grpSpPr>
        <p:sp>
          <p:nvSpPr>
            <p:cNvPr id="170" name="圆角矩形 169"/>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1" name="TextBox 170"/>
            <p:cNvSpPr txBox="1"/>
            <p:nvPr/>
          </p:nvSpPr>
          <p:spPr>
            <a:xfrm>
              <a:off x="3354761" y="2677383"/>
              <a:ext cx="2401356" cy="362839"/>
            </a:xfrm>
            <a:prstGeom prst="rect">
              <a:avLst/>
            </a:prstGeom>
            <a:noFill/>
          </p:spPr>
          <p:txBody>
            <a:bodyPr wrap="none" rtlCol="0">
              <a:spAutoFit/>
            </a:bodyPr>
            <a:lstStyle/>
            <a:p>
              <a:r>
                <a:rPr lang="en-US" altLang="zh-CN" sz="2400" dirty="0">
                  <a:solidFill>
                    <a:srgbClr val="760000"/>
                  </a:solidFill>
                  <a:latin typeface="方正大黑简体" pitchFamily="2" charset="-122"/>
                  <a:ea typeface="方正大黑简体" pitchFamily="2" charset="-122"/>
                </a:rPr>
                <a:t>2017</a:t>
              </a:r>
              <a:r>
                <a:rPr lang="zh-CN" altLang="en-US" sz="2400" dirty="0">
                  <a:solidFill>
                    <a:srgbClr val="760000"/>
                  </a:solidFill>
                  <a:latin typeface="方正大黑简体" pitchFamily="2" charset="-122"/>
                  <a:ea typeface="方正大黑简体" pitchFamily="2" charset="-122"/>
                </a:rPr>
                <a:t>年</a:t>
              </a:r>
            </a:p>
          </p:txBody>
        </p:sp>
      </p:grpSp>
      <p:sp>
        <p:nvSpPr>
          <p:cNvPr id="172" name="TextBox 171"/>
          <p:cNvSpPr txBox="1"/>
          <p:nvPr/>
        </p:nvSpPr>
        <p:spPr>
          <a:xfrm>
            <a:off x="4481948" y="1529857"/>
            <a:ext cx="3363774" cy="457200"/>
          </a:xfrm>
          <a:prstGeom prst="rect">
            <a:avLst/>
          </a:prstGeom>
          <a:noFill/>
        </p:spPr>
        <p:txBody>
          <a:bodyPr wrap="squar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据公安部消防局统计，201</a:t>
            </a:r>
            <a:r>
              <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7</a:t>
            </a:r>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年全国火灾次数下降14.5%</a:t>
            </a:r>
          </a:p>
        </p:txBody>
      </p:sp>
      <p:cxnSp>
        <p:nvCxnSpPr>
          <p:cNvPr id="173" name="直接连接符 172"/>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TextBox 174"/>
          <p:cNvSpPr txBox="1"/>
          <p:nvPr/>
        </p:nvSpPr>
        <p:spPr>
          <a:xfrm>
            <a:off x="908957" y="206330"/>
            <a:ext cx="25196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与前两年同期相比</a:t>
            </a:r>
          </a:p>
        </p:txBody>
      </p:sp>
      <p:cxnSp>
        <p:nvCxnSpPr>
          <p:cNvPr id="176" name="直接连接符 175"/>
          <p:cNvCxnSpPr/>
          <p:nvPr/>
        </p:nvCxnSpPr>
        <p:spPr>
          <a:xfrm>
            <a:off x="3428098" y="308377"/>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300"/>
                                        <p:tgtEl>
                                          <p:spTgt spid="17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wipe(down)">
                                      <p:cBhvr>
                                        <p:cTn id="11" dur="300"/>
                                        <p:tgtEl>
                                          <p:spTgt spid="17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75"/>
                                        </p:tgtEl>
                                        <p:attrNameLst>
                                          <p:attrName>style.visibility</p:attrName>
                                        </p:attrNameLst>
                                      </p:cBhvr>
                                      <p:to>
                                        <p:strVal val="visible"/>
                                      </p:to>
                                    </p:set>
                                    <p:anim calcmode="lin" valueType="num">
                                      <p:cBhvr additive="base">
                                        <p:cTn id="15" dur="500"/>
                                        <p:tgtEl>
                                          <p:spTgt spid="175"/>
                                        </p:tgtEl>
                                        <p:attrNameLst>
                                          <p:attrName>ppt_x</p:attrName>
                                        </p:attrNameLst>
                                      </p:cBhvr>
                                      <p:tavLst>
                                        <p:tav tm="0">
                                          <p:val>
                                            <p:strVal val="#ppt_x-#ppt_w*1.125000"/>
                                          </p:val>
                                        </p:tav>
                                        <p:tav tm="100000">
                                          <p:val>
                                            <p:strVal val="#ppt_x"/>
                                          </p:val>
                                        </p:tav>
                                      </p:tavLst>
                                    </p:anim>
                                    <p:animEffect transition="in" filter="wipe(right)">
                                      <p:cBhvr>
                                        <p:cTn id="16" dur="500"/>
                                        <p:tgtEl>
                                          <p:spTgt spid="175"/>
                                        </p:tgtEl>
                                      </p:cBhvr>
                                    </p:animEffect>
                                  </p:childTnLst>
                                </p:cTn>
                              </p:par>
                              <p:par>
                                <p:cTn id="17" presetID="12" presetClass="entr" presetSubtype="8"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additive="base">
                                        <p:cTn id="19" dur="500"/>
                                        <p:tgtEl>
                                          <p:spTgt spid="176"/>
                                        </p:tgtEl>
                                        <p:attrNameLst>
                                          <p:attrName>ppt_x</p:attrName>
                                        </p:attrNameLst>
                                      </p:cBhvr>
                                      <p:tavLst>
                                        <p:tav tm="0">
                                          <p:val>
                                            <p:strVal val="#ppt_x-#ppt_w*1.125000"/>
                                          </p:val>
                                        </p:tav>
                                        <p:tav tm="100000">
                                          <p:val>
                                            <p:strVal val="#ppt_x"/>
                                          </p:val>
                                        </p:tav>
                                      </p:tavLst>
                                    </p:anim>
                                    <p:animEffect transition="in" filter="wipe(right)">
                                      <p:cBhvr>
                                        <p:cTn id="20" dur="500"/>
                                        <p:tgtEl>
                                          <p:spTgt spid="17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animEffect transition="in" filter="wipe(left)">
                                      <p:cBhvr>
                                        <p:cTn id="24" dur="500"/>
                                        <p:tgtEl>
                                          <p:spTgt spid="162"/>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strips(upRight)">
                                      <p:cBhvr>
                                        <p:cTn id="28" dur="500"/>
                                        <p:tgtEl>
                                          <p:spTgt spid="16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69"/>
                                        </p:tgtEl>
                                        <p:attrNameLst>
                                          <p:attrName>style.visibility</p:attrName>
                                        </p:attrNameLst>
                                      </p:cBhvr>
                                      <p:to>
                                        <p:strVal val="visible"/>
                                      </p:to>
                                    </p:set>
                                    <p:animEffect transition="in" filter="wipe(left)">
                                      <p:cBhvr>
                                        <p:cTn id="32" dur="500"/>
                                        <p:tgtEl>
                                          <p:spTgt spid="169"/>
                                        </p:tgtEl>
                                      </p:cBhvr>
                                    </p:animEffect>
                                  </p:childTnLst>
                                </p:cTn>
                              </p:par>
                            </p:childTnLst>
                          </p:cTn>
                        </p:par>
                        <p:par>
                          <p:cTn id="33" fill="hold">
                            <p:stCondLst>
                              <p:cond delay="3000"/>
                            </p:stCondLst>
                            <p:childTnLst>
                              <p:par>
                                <p:cTn id="34" presetID="18" presetClass="entr" presetSubtype="3" fill="hold" grpId="0" nodeType="after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strips(upRight)">
                                      <p:cBhvr>
                                        <p:cTn id="36" dur="500"/>
                                        <p:tgtEl>
                                          <p:spTgt spid="172"/>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1000"/>
                                        <p:tgtEl>
                                          <p:spTgt spid="95"/>
                                        </p:tgtEl>
                                      </p:cBhvr>
                                    </p:animEffect>
                                    <p:anim calcmode="lin" valueType="num">
                                      <p:cBhvr>
                                        <p:cTn id="46" dur="1000" fill="hold"/>
                                        <p:tgtEl>
                                          <p:spTgt spid="95"/>
                                        </p:tgtEl>
                                        <p:attrNameLst>
                                          <p:attrName>ppt_x</p:attrName>
                                        </p:attrNameLst>
                                      </p:cBhvr>
                                      <p:tavLst>
                                        <p:tav tm="0">
                                          <p:val>
                                            <p:strVal val="#ppt_x"/>
                                          </p:val>
                                        </p:tav>
                                        <p:tav tm="100000">
                                          <p:val>
                                            <p:strVal val="#ppt_x"/>
                                          </p:val>
                                        </p:tav>
                                      </p:tavLst>
                                    </p:anim>
                                    <p:anim calcmode="lin" valueType="num">
                                      <p:cBhvr>
                                        <p:cTn id="47" dur="1000" fill="hold"/>
                                        <p:tgtEl>
                                          <p:spTgt spid="95"/>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fade">
                                      <p:cBhvr>
                                        <p:cTn id="51" dur="1000"/>
                                        <p:tgtEl>
                                          <p:spTgt spid="107"/>
                                        </p:tgtEl>
                                      </p:cBhvr>
                                    </p:animEffect>
                                    <p:anim calcmode="lin" valueType="num">
                                      <p:cBhvr>
                                        <p:cTn id="52" dur="1000" fill="hold"/>
                                        <p:tgtEl>
                                          <p:spTgt spid="107"/>
                                        </p:tgtEl>
                                        <p:attrNameLst>
                                          <p:attrName>ppt_x</p:attrName>
                                        </p:attrNameLst>
                                      </p:cBhvr>
                                      <p:tavLst>
                                        <p:tav tm="0">
                                          <p:val>
                                            <p:strVal val="#ppt_x"/>
                                          </p:val>
                                        </p:tav>
                                        <p:tav tm="100000">
                                          <p:val>
                                            <p:strVal val="#ppt_x"/>
                                          </p:val>
                                        </p:tav>
                                      </p:tavLst>
                                    </p:anim>
                                    <p:anim calcmode="lin" valueType="num">
                                      <p:cBhvr>
                                        <p:cTn id="53" dur="1000" fill="hold"/>
                                        <p:tgtEl>
                                          <p:spTgt spid="10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100"/>
                                  </p:stCondLst>
                                  <p:childTnLst>
                                    <p:set>
                                      <p:cBhvr>
                                        <p:cTn id="55" dur="1" fill="hold">
                                          <p:stCondLst>
                                            <p:cond delay="0"/>
                                          </p:stCondLst>
                                        </p:cTn>
                                        <p:tgtEl>
                                          <p:spTgt spid="108"/>
                                        </p:tgtEl>
                                        <p:attrNameLst>
                                          <p:attrName>style.visibility</p:attrName>
                                        </p:attrNameLst>
                                      </p:cBhvr>
                                      <p:to>
                                        <p:strVal val="visible"/>
                                      </p:to>
                                    </p:set>
                                    <p:animEffect transition="in" filter="fade">
                                      <p:cBhvr>
                                        <p:cTn id="56" dur="1000"/>
                                        <p:tgtEl>
                                          <p:spTgt spid="108"/>
                                        </p:tgtEl>
                                      </p:cBhvr>
                                    </p:animEffect>
                                    <p:anim calcmode="lin" valueType="num">
                                      <p:cBhvr>
                                        <p:cTn id="57" dur="1000" fill="hold"/>
                                        <p:tgtEl>
                                          <p:spTgt spid="108"/>
                                        </p:tgtEl>
                                        <p:attrNameLst>
                                          <p:attrName>ppt_x</p:attrName>
                                        </p:attrNameLst>
                                      </p:cBhvr>
                                      <p:tavLst>
                                        <p:tav tm="0">
                                          <p:val>
                                            <p:strVal val="#ppt_x"/>
                                          </p:val>
                                        </p:tav>
                                        <p:tav tm="100000">
                                          <p:val>
                                            <p:strVal val="#ppt_x"/>
                                          </p:val>
                                        </p:tav>
                                      </p:tavLst>
                                    </p:anim>
                                    <p:anim calcmode="lin" valueType="num">
                                      <p:cBhvr>
                                        <p:cTn id="58" dur="1000" fill="hold"/>
                                        <p:tgtEl>
                                          <p:spTgt spid="10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200"/>
                                  </p:stCondLst>
                                  <p:childTnLst>
                                    <p:set>
                                      <p:cBhvr>
                                        <p:cTn id="60" dur="1" fill="hold">
                                          <p:stCondLst>
                                            <p:cond delay="0"/>
                                          </p:stCondLst>
                                        </p:cTn>
                                        <p:tgtEl>
                                          <p:spTgt spid="109"/>
                                        </p:tgtEl>
                                        <p:attrNameLst>
                                          <p:attrName>style.visibility</p:attrName>
                                        </p:attrNameLst>
                                      </p:cBhvr>
                                      <p:to>
                                        <p:strVal val="visible"/>
                                      </p:to>
                                    </p:set>
                                    <p:animEffect transition="in" filter="fade">
                                      <p:cBhvr>
                                        <p:cTn id="61" dur="1000"/>
                                        <p:tgtEl>
                                          <p:spTgt spid="109"/>
                                        </p:tgtEl>
                                      </p:cBhvr>
                                    </p:animEffect>
                                    <p:anim calcmode="lin" valueType="num">
                                      <p:cBhvr>
                                        <p:cTn id="62" dur="1000" fill="hold"/>
                                        <p:tgtEl>
                                          <p:spTgt spid="109"/>
                                        </p:tgtEl>
                                        <p:attrNameLst>
                                          <p:attrName>ppt_x</p:attrName>
                                        </p:attrNameLst>
                                      </p:cBhvr>
                                      <p:tavLst>
                                        <p:tav tm="0">
                                          <p:val>
                                            <p:strVal val="#ppt_x"/>
                                          </p:val>
                                        </p:tav>
                                        <p:tav tm="100000">
                                          <p:val>
                                            <p:strVal val="#ppt_x"/>
                                          </p:val>
                                        </p:tav>
                                      </p:tavLst>
                                    </p:anim>
                                    <p:anim calcmode="lin" valueType="num">
                                      <p:cBhvr>
                                        <p:cTn id="63" dur="1000" fill="hold"/>
                                        <p:tgtEl>
                                          <p:spTgt spid="109"/>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30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1000"/>
                                        <p:tgtEl>
                                          <p:spTgt spid="110"/>
                                        </p:tgtEl>
                                      </p:cBhvr>
                                    </p:animEffect>
                                    <p:anim calcmode="lin" valueType="num">
                                      <p:cBhvr>
                                        <p:cTn id="67" dur="1000" fill="hold"/>
                                        <p:tgtEl>
                                          <p:spTgt spid="110"/>
                                        </p:tgtEl>
                                        <p:attrNameLst>
                                          <p:attrName>ppt_x</p:attrName>
                                        </p:attrNameLst>
                                      </p:cBhvr>
                                      <p:tavLst>
                                        <p:tav tm="0">
                                          <p:val>
                                            <p:strVal val="#ppt_x"/>
                                          </p:val>
                                        </p:tav>
                                        <p:tav tm="100000">
                                          <p:val>
                                            <p:strVal val="#ppt_x"/>
                                          </p:val>
                                        </p:tav>
                                      </p:tavLst>
                                    </p:anim>
                                    <p:anim calcmode="lin" valueType="num">
                                      <p:cBhvr>
                                        <p:cTn id="68" dur="1000" fill="hold"/>
                                        <p:tgtEl>
                                          <p:spTgt spid="11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400"/>
                                  </p:stCondLst>
                                  <p:childTnLst>
                                    <p:set>
                                      <p:cBhvr>
                                        <p:cTn id="70" dur="1" fill="hold">
                                          <p:stCondLst>
                                            <p:cond delay="0"/>
                                          </p:stCondLst>
                                        </p:cTn>
                                        <p:tgtEl>
                                          <p:spTgt spid="111"/>
                                        </p:tgtEl>
                                        <p:attrNameLst>
                                          <p:attrName>style.visibility</p:attrName>
                                        </p:attrNameLst>
                                      </p:cBhvr>
                                      <p:to>
                                        <p:strVal val="visible"/>
                                      </p:to>
                                    </p:set>
                                    <p:animEffect transition="in" filter="fade">
                                      <p:cBhvr>
                                        <p:cTn id="71" dur="1000"/>
                                        <p:tgtEl>
                                          <p:spTgt spid="111"/>
                                        </p:tgtEl>
                                      </p:cBhvr>
                                    </p:animEffect>
                                    <p:anim calcmode="lin" valueType="num">
                                      <p:cBhvr>
                                        <p:cTn id="72" dur="1000" fill="hold"/>
                                        <p:tgtEl>
                                          <p:spTgt spid="111"/>
                                        </p:tgtEl>
                                        <p:attrNameLst>
                                          <p:attrName>ppt_x</p:attrName>
                                        </p:attrNameLst>
                                      </p:cBhvr>
                                      <p:tavLst>
                                        <p:tav tm="0">
                                          <p:val>
                                            <p:strVal val="#ppt_x"/>
                                          </p:val>
                                        </p:tav>
                                        <p:tav tm="100000">
                                          <p:val>
                                            <p:strVal val="#ppt_x"/>
                                          </p:val>
                                        </p:tav>
                                      </p:tavLst>
                                    </p:anim>
                                    <p:anim calcmode="lin" valueType="num">
                                      <p:cBhvr>
                                        <p:cTn id="73" dur="1000" fill="hold"/>
                                        <p:tgtEl>
                                          <p:spTgt spid="11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500"/>
                                  </p:stCondLst>
                                  <p:childTnLst>
                                    <p:set>
                                      <p:cBhvr>
                                        <p:cTn id="75" dur="1" fill="hold">
                                          <p:stCondLst>
                                            <p:cond delay="0"/>
                                          </p:stCondLst>
                                        </p:cTn>
                                        <p:tgtEl>
                                          <p:spTgt spid="112"/>
                                        </p:tgtEl>
                                        <p:attrNameLst>
                                          <p:attrName>style.visibility</p:attrName>
                                        </p:attrNameLst>
                                      </p:cBhvr>
                                      <p:to>
                                        <p:strVal val="visible"/>
                                      </p:to>
                                    </p:set>
                                    <p:animEffect transition="in" filter="fade">
                                      <p:cBhvr>
                                        <p:cTn id="76" dur="1000"/>
                                        <p:tgtEl>
                                          <p:spTgt spid="112"/>
                                        </p:tgtEl>
                                      </p:cBhvr>
                                    </p:animEffect>
                                    <p:anim calcmode="lin" valueType="num">
                                      <p:cBhvr>
                                        <p:cTn id="77" dur="1000" fill="hold"/>
                                        <p:tgtEl>
                                          <p:spTgt spid="112"/>
                                        </p:tgtEl>
                                        <p:attrNameLst>
                                          <p:attrName>ppt_x</p:attrName>
                                        </p:attrNameLst>
                                      </p:cBhvr>
                                      <p:tavLst>
                                        <p:tav tm="0">
                                          <p:val>
                                            <p:strVal val="#ppt_x"/>
                                          </p:val>
                                        </p:tav>
                                        <p:tav tm="100000">
                                          <p:val>
                                            <p:strVal val="#ppt_x"/>
                                          </p:val>
                                        </p:tav>
                                      </p:tavLst>
                                    </p:anim>
                                    <p:anim calcmode="lin" valueType="num">
                                      <p:cBhvr>
                                        <p:cTn id="78" dur="1000" fill="hold"/>
                                        <p:tgtEl>
                                          <p:spTgt spid="11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600"/>
                                  </p:stCondLst>
                                  <p:childTnLst>
                                    <p:set>
                                      <p:cBhvr>
                                        <p:cTn id="80" dur="1" fill="hold">
                                          <p:stCondLst>
                                            <p:cond delay="0"/>
                                          </p:stCondLst>
                                        </p:cTn>
                                        <p:tgtEl>
                                          <p:spTgt spid="113"/>
                                        </p:tgtEl>
                                        <p:attrNameLst>
                                          <p:attrName>style.visibility</p:attrName>
                                        </p:attrNameLst>
                                      </p:cBhvr>
                                      <p:to>
                                        <p:strVal val="visible"/>
                                      </p:to>
                                    </p:set>
                                    <p:animEffect transition="in" filter="fade">
                                      <p:cBhvr>
                                        <p:cTn id="81" dur="1000"/>
                                        <p:tgtEl>
                                          <p:spTgt spid="113"/>
                                        </p:tgtEl>
                                      </p:cBhvr>
                                    </p:animEffect>
                                    <p:anim calcmode="lin" valueType="num">
                                      <p:cBhvr>
                                        <p:cTn id="82" dur="1000" fill="hold"/>
                                        <p:tgtEl>
                                          <p:spTgt spid="113"/>
                                        </p:tgtEl>
                                        <p:attrNameLst>
                                          <p:attrName>ppt_x</p:attrName>
                                        </p:attrNameLst>
                                      </p:cBhvr>
                                      <p:tavLst>
                                        <p:tav tm="0">
                                          <p:val>
                                            <p:strVal val="#ppt_x"/>
                                          </p:val>
                                        </p:tav>
                                        <p:tav tm="100000">
                                          <p:val>
                                            <p:strVal val="#ppt_x"/>
                                          </p:val>
                                        </p:tav>
                                      </p:tavLst>
                                    </p:anim>
                                    <p:anim calcmode="lin" valueType="num">
                                      <p:cBhvr>
                                        <p:cTn id="83" dur="1000" fill="hold"/>
                                        <p:tgtEl>
                                          <p:spTgt spid="113"/>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70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1000"/>
                                        <p:tgtEl>
                                          <p:spTgt spid="114"/>
                                        </p:tgtEl>
                                      </p:cBhvr>
                                    </p:animEffect>
                                    <p:anim calcmode="lin" valueType="num">
                                      <p:cBhvr>
                                        <p:cTn id="87" dur="1000" fill="hold"/>
                                        <p:tgtEl>
                                          <p:spTgt spid="114"/>
                                        </p:tgtEl>
                                        <p:attrNameLst>
                                          <p:attrName>ppt_x</p:attrName>
                                        </p:attrNameLst>
                                      </p:cBhvr>
                                      <p:tavLst>
                                        <p:tav tm="0">
                                          <p:val>
                                            <p:strVal val="#ppt_x"/>
                                          </p:val>
                                        </p:tav>
                                        <p:tav tm="100000">
                                          <p:val>
                                            <p:strVal val="#ppt_x"/>
                                          </p:val>
                                        </p:tav>
                                      </p:tavLst>
                                    </p:anim>
                                    <p:anim calcmode="lin" valueType="num">
                                      <p:cBhvr>
                                        <p:cTn id="88" dur="1000" fill="hold"/>
                                        <p:tgtEl>
                                          <p:spTgt spid="114"/>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80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1000"/>
                                        <p:tgtEl>
                                          <p:spTgt spid="115"/>
                                        </p:tgtEl>
                                      </p:cBhvr>
                                    </p:animEffect>
                                    <p:anim calcmode="lin" valueType="num">
                                      <p:cBhvr>
                                        <p:cTn id="92" dur="1000" fill="hold"/>
                                        <p:tgtEl>
                                          <p:spTgt spid="115"/>
                                        </p:tgtEl>
                                        <p:attrNameLst>
                                          <p:attrName>ppt_x</p:attrName>
                                        </p:attrNameLst>
                                      </p:cBhvr>
                                      <p:tavLst>
                                        <p:tav tm="0">
                                          <p:val>
                                            <p:strVal val="#ppt_x"/>
                                          </p:val>
                                        </p:tav>
                                        <p:tav tm="100000">
                                          <p:val>
                                            <p:strVal val="#ppt_x"/>
                                          </p:val>
                                        </p:tav>
                                      </p:tavLst>
                                    </p:anim>
                                    <p:anim calcmode="lin" valueType="num">
                                      <p:cBhvr>
                                        <p:cTn id="93" dur="1000" fill="hold"/>
                                        <p:tgtEl>
                                          <p:spTgt spid="1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900"/>
                                  </p:stCondLst>
                                  <p:childTnLst>
                                    <p:set>
                                      <p:cBhvr>
                                        <p:cTn id="95" dur="1" fill="hold">
                                          <p:stCondLst>
                                            <p:cond delay="0"/>
                                          </p:stCondLst>
                                        </p:cTn>
                                        <p:tgtEl>
                                          <p:spTgt spid="116"/>
                                        </p:tgtEl>
                                        <p:attrNameLst>
                                          <p:attrName>style.visibility</p:attrName>
                                        </p:attrNameLst>
                                      </p:cBhvr>
                                      <p:to>
                                        <p:strVal val="visible"/>
                                      </p:to>
                                    </p:set>
                                    <p:animEffect transition="in" filter="fade">
                                      <p:cBhvr>
                                        <p:cTn id="96" dur="1000"/>
                                        <p:tgtEl>
                                          <p:spTgt spid="116"/>
                                        </p:tgtEl>
                                      </p:cBhvr>
                                    </p:animEffect>
                                    <p:anim calcmode="lin" valueType="num">
                                      <p:cBhvr>
                                        <p:cTn id="97" dur="1000" fill="hold"/>
                                        <p:tgtEl>
                                          <p:spTgt spid="116"/>
                                        </p:tgtEl>
                                        <p:attrNameLst>
                                          <p:attrName>ppt_x</p:attrName>
                                        </p:attrNameLst>
                                      </p:cBhvr>
                                      <p:tavLst>
                                        <p:tav tm="0">
                                          <p:val>
                                            <p:strVal val="#ppt_x"/>
                                          </p:val>
                                        </p:tav>
                                        <p:tav tm="100000">
                                          <p:val>
                                            <p:strVal val="#ppt_x"/>
                                          </p:val>
                                        </p:tav>
                                      </p:tavLst>
                                    </p:anim>
                                    <p:anim calcmode="lin" valueType="num">
                                      <p:cBhvr>
                                        <p:cTn id="98" dur="1000" fill="hold"/>
                                        <p:tgtEl>
                                          <p:spTgt spid="116"/>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animEffect transition="in" filter="fade">
                                      <p:cBhvr>
                                        <p:cTn id="101" dur="1000"/>
                                        <p:tgtEl>
                                          <p:spTgt spid="117"/>
                                        </p:tgtEl>
                                      </p:cBhvr>
                                    </p:animEffect>
                                    <p:anim calcmode="lin" valueType="num">
                                      <p:cBhvr>
                                        <p:cTn id="102" dur="1000" fill="hold"/>
                                        <p:tgtEl>
                                          <p:spTgt spid="117"/>
                                        </p:tgtEl>
                                        <p:attrNameLst>
                                          <p:attrName>ppt_x</p:attrName>
                                        </p:attrNameLst>
                                      </p:cBhvr>
                                      <p:tavLst>
                                        <p:tav tm="0">
                                          <p:val>
                                            <p:strVal val="#ppt_x"/>
                                          </p:val>
                                        </p:tav>
                                        <p:tav tm="100000">
                                          <p:val>
                                            <p:strVal val="#ppt_x"/>
                                          </p:val>
                                        </p:tav>
                                      </p:tavLst>
                                    </p:anim>
                                    <p:anim calcmode="lin" valueType="num">
                                      <p:cBhvr>
                                        <p:cTn id="103" dur="1000" fill="hold"/>
                                        <p:tgtEl>
                                          <p:spTgt spid="117"/>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100"/>
                                  </p:stCondLst>
                                  <p:childTnLst>
                                    <p:set>
                                      <p:cBhvr>
                                        <p:cTn id="105" dur="1" fill="hold">
                                          <p:stCondLst>
                                            <p:cond delay="0"/>
                                          </p:stCondLst>
                                        </p:cTn>
                                        <p:tgtEl>
                                          <p:spTgt spid="118"/>
                                        </p:tgtEl>
                                        <p:attrNameLst>
                                          <p:attrName>style.visibility</p:attrName>
                                        </p:attrNameLst>
                                      </p:cBhvr>
                                      <p:to>
                                        <p:strVal val="visible"/>
                                      </p:to>
                                    </p:set>
                                    <p:animEffect transition="in" filter="fade">
                                      <p:cBhvr>
                                        <p:cTn id="106" dur="1000"/>
                                        <p:tgtEl>
                                          <p:spTgt spid="118"/>
                                        </p:tgtEl>
                                      </p:cBhvr>
                                    </p:animEffect>
                                    <p:anim calcmode="lin" valueType="num">
                                      <p:cBhvr>
                                        <p:cTn id="107" dur="1000" fill="hold"/>
                                        <p:tgtEl>
                                          <p:spTgt spid="118"/>
                                        </p:tgtEl>
                                        <p:attrNameLst>
                                          <p:attrName>ppt_x</p:attrName>
                                        </p:attrNameLst>
                                      </p:cBhvr>
                                      <p:tavLst>
                                        <p:tav tm="0">
                                          <p:val>
                                            <p:strVal val="#ppt_x"/>
                                          </p:val>
                                        </p:tav>
                                        <p:tav tm="100000">
                                          <p:val>
                                            <p:strVal val="#ppt_x"/>
                                          </p:val>
                                        </p:tav>
                                      </p:tavLst>
                                    </p:anim>
                                    <p:anim calcmode="lin" valueType="num">
                                      <p:cBhvr>
                                        <p:cTn id="108" dur="1000" fill="hold"/>
                                        <p:tgtEl>
                                          <p:spTgt spid="118"/>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20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1000"/>
                                        <p:tgtEl>
                                          <p:spTgt spid="119"/>
                                        </p:tgtEl>
                                      </p:cBhvr>
                                    </p:animEffect>
                                    <p:anim calcmode="lin" valueType="num">
                                      <p:cBhvr>
                                        <p:cTn id="112" dur="1000" fill="hold"/>
                                        <p:tgtEl>
                                          <p:spTgt spid="119"/>
                                        </p:tgtEl>
                                        <p:attrNameLst>
                                          <p:attrName>ppt_x</p:attrName>
                                        </p:attrNameLst>
                                      </p:cBhvr>
                                      <p:tavLst>
                                        <p:tav tm="0">
                                          <p:val>
                                            <p:strVal val="#ppt_x"/>
                                          </p:val>
                                        </p:tav>
                                        <p:tav tm="100000">
                                          <p:val>
                                            <p:strVal val="#ppt_x"/>
                                          </p:val>
                                        </p:tav>
                                      </p:tavLst>
                                    </p:anim>
                                    <p:anim calcmode="lin" valueType="num">
                                      <p:cBhvr>
                                        <p:cTn id="113" dur="1000" fill="hold"/>
                                        <p:tgtEl>
                                          <p:spTgt spid="119"/>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300"/>
                                  </p:stCondLst>
                                  <p:childTnLst>
                                    <p:set>
                                      <p:cBhvr>
                                        <p:cTn id="115" dur="1" fill="hold">
                                          <p:stCondLst>
                                            <p:cond delay="0"/>
                                          </p:stCondLst>
                                        </p:cTn>
                                        <p:tgtEl>
                                          <p:spTgt spid="120"/>
                                        </p:tgtEl>
                                        <p:attrNameLst>
                                          <p:attrName>style.visibility</p:attrName>
                                        </p:attrNameLst>
                                      </p:cBhvr>
                                      <p:to>
                                        <p:strVal val="visible"/>
                                      </p:to>
                                    </p:set>
                                    <p:animEffect transition="in" filter="fade">
                                      <p:cBhvr>
                                        <p:cTn id="116" dur="1000"/>
                                        <p:tgtEl>
                                          <p:spTgt spid="120"/>
                                        </p:tgtEl>
                                      </p:cBhvr>
                                    </p:animEffect>
                                    <p:anim calcmode="lin" valueType="num">
                                      <p:cBhvr>
                                        <p:cTn id="117" dur="1000" fill="hold"/>
                                        <p:tgtEl>
                                          <p:spTgt spid="120"/>
                                        </p:tgtEl>
                                        <p:attrNameLst>
                                          <p:attrName>ppt_x</p:attrName>
                                        </p:attrNameLst>
                                      </p:cBhvr>
                                      <p:tavLst>
                                        <p:tav tm="0">
                                          <p:val>
                                            <p:strVal val="#ppt_x"/>
                                          </p:val>
                                        </p:tav>
                                        <p:tav tm="100000">
                                          <p:val>
                                            <p:strVal val="#ppt_x"/>
                                          </p:val>
                                        </p:tav>
                                      </p:tavLst>
                                    </p:anim>
                                    <p:anim calcmode="lin" valueType="num">
                                      <p:cBhvr>
                                        <p:cTn id="118" dur="1000" fill="hold"/>
                                        <p:tgtEl>
                                          <p:spTgt spid="120"/>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400"/>
                                  </p:stCondLst>
                                  <p:childTnLst>
                                    <p:set>
                                      <p:cBhvr>
                                        <p:cTn id="120" dur="1" fill="hold">
                                          <p:stCondLst>
                                            <p:cond delay="0"/>
                                          </p:stCondLst>
                                        </p:cTn>
                                        <p:tgtEl>
                                          <p:spTgt spid="121"/>
                                        </p:tgtEl>
                                        <p:attrNameLst>
                                          <p:attrName>style.visibility</p:attrName>
                                        </p:attrNameLst>
                                      </p:cBhvr>
                                      <p:to>
                                        <p:strVal val="visible"/>
                                      </p:to>
                                    </p:set>
                                    <p:animEffect transition="in" filter="fade">
                                      <p:cBhvr>
                                        <p:cTn id="121" dur="1000"/>
                                        <p:tgtEl>
                                          <p:spTgt spid="121"/>
                                        </p:tgtEl>
                                      </p:cBhvr>
                                    </p:animEffect>
                                    <p:anim calcmode="lin" valueType="num">
                                      <p:cBhvr>
                                        <p:cTn id="122" dur="1000" fill="hold"/>
                                        <p:tgtEl>
                                          <p:spTgt spid="121"/>
                                        </p:tgtEl>
                                        <p:attrNameLst>
                                          <p:attrName>ppt_x</p:attrName>
                                        </p:attrNameLst>
                                      </p:cBhvr>
                                      <p:tavLst>
                                        <p:tav tm="0">
                                          <p:val>
                                            <p:strVal val="#ppt_x"/>
                                          </p:val>
                                        </p:tav>
                                        <p:tav tm="100000">
                                          <p:val>
                                            <p:strVal val="#ppt_x"/>
                                          </p:val>
                                        </p:tav>
                                      </p:tavLst>
                                    </p:anim>
                                    <p:anim calcmode="lin" valueType="num">
                                      <p:cBhvr>
                                        <p:cTn id="123" dur="1000" fill="hold"/>
                                        <p:tgtEl>
                                          <p:spTgt spid="12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500"/>
                                  </p:stCondLst>
                                  <p:childTnLst>
                                    <p:set>
                                      <p:cBhvr>
                                        <p:cTn id="125" dur="1" fill="hold">
                                          <p:stCondLst>
                                            <p:cond delay="0"/>
                                          </p:stCondLst>
                                        </p:cTn>
                                        <p:tgtEl>
                                          <p:spTgt spid="122"/>
                                        </p:tgtEl>
                                        <p:attrNameLst>
                                          <p:attrName>style.visibility</p:attrName>
                                        </p:attrNameLst>
                                      </p:cBhvr>
                                      <p:to>
                                        <p:strVal val="visible"/>
                                      </p:to>
                                    </p:set>
                                    <p:animEffect transition="in" filter="fade">
                                      <p:cBhvr>
                                        <p:cTn id="126" dur="1000"/>
                                        <p:tgtEl>
                                          <p:spTgt spid="122"/>
                                        </p:tgtEl>
                                      </p:cBhvr>
                                    </p:animEffect>
                                    <p:anim calcmode="lin" valueType="num">
                                      <p:cBhvr>
                                        <p:cTn id="127" dur="1000" fill="hold"/>
                                        <p:tgtEl>
                                          <p:spTgt spid="122"/>
                                        </p:tgtEl>
                                        <p:attrNameLst>
                                          <p:attrName>ppt_x</p:attrName>
                                        </p:attrNameLst>
                                      </p:cBhvr>
                                      <p:tavLst>
                                        <p:tav tm="0">
                                          <p:val>
                                            <p:strVal val="#ppt_x"/>
                                          </p:val>
                                        </p:tav>
                                        <p:tav tm="100000">
                                          <p:val>
                                            <p:strVal val="#ppt_x"/>
                                          </p:val>
                                        </p:tav>
                                      </p:tavLst>
                                    </p:anim>
                                    <p:anim calcmode="lin" valueType="num">
                                      <p:cBhvr>
                                        <p:cTn id="128" dur="1000" fill="hold"/>
                                        <p:tgtEl>
                                          <p:spTgt spid="122"/>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600"/>
                                  </p:stCondLst>
                                  <p:childTnLst>
                                    <p:set>
                                      <p:cBhvr>
                                        <p:cTn id="130" dur="1" fill="hold">
                                          <p:stCondLst>
                                            <p:cond delay="0"/>
                                          </p:stCondLst>
                                        </p:cTn>
                                        <p:tgtEl>
                                          <p:spTgt spid="123"/>
                                        </p:tgtEl>
                                        <p:attrNameLst>
                                          <p:attrName>style.visibility</p:attrName>
                                        </p:attrNameLst>
                                      </p:cBhvr>
                                      <p:to>
                                        <p:strVal val="visible"/>
                                      </p:to>
                                    </p:set>
                                    <p:animEffect transition="in" filter="fade">
                                      <p:cBhvr>
                                        <p:cTn id="131" dur="1000"/>
                                        <p:tgtEl>
                                          <p:spTgt spid="123"/>
                                        </p:tgtEl>
                                      </p:cBhvr>
                                    </p:animEffect>
                                    <p:anim calcmode="lin" valueType="num">
                                      <p:cBhvr>
                                        <p:cTn id="132" dur="1000" fill="hold"/>
                                        <p:tgtEl>
                                          <p:spTgt spid="123"/>
                                        </p:tgtEl>
                                        <p:attrNameLst>
                                          <p:attrName>ppt_x</p:attrName>
                                        </p:attrNameLst>
                                      </p:cBhvr>
                                      <p:tavLst>
                                        <p:tav tm="0">
                                          <p:val>
                                            <p:strVal val="#ppt_x"/>
                                          </p:val>
                                        </p:tav>
                                        <p:tav tm="100000">
                                          <p:val>
                                            <p:strVal val="#ppt_x"/>
                                          </p:val>
                                        </p:tav>
                                      </p:tavLst>
                                    </p:anim>
                                    <p:anim calcmode="lin" valueType="num">
                                      <p:cBhvr>
                                        <p:cTn id="133" dur="1000" fill="hold"/>
                                        <p:tgtEl>
                                          <p:spTgt spid="123"/>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700"/>
                                  </p:stCondLst>
                                  <p:childTnLst>
                                    <p:set>
                                      <p:cBhvr>
                                        <p:cTn id="135" dur="1" fill="hold">
                                          <p:stCondLst>
                                            <p:cond delay="0"/>
                                          </p:stCondLst>
                                        </p:cTn>
                                        <p:tgtEl>
                                          <p:spTgt spid="124"/>
                                        </p:tgtEl>
                                        <p:attrNameLst>
                                          <p:attrName>style.visibility</p:attrName>
                                        </p:attrNameLst>
                                      </p:cBhvr>
                                      <p:to>
                                        <p:strVal val="visible"/>
                                      </p:to>
                                    </p:set>
                                    <p:animEffect transition="in" filter="fade">
                                      <p:cBhvr>
                                        <p:cTn id="136" dur="1000"/>
                                        <p:tgtEl>
                                          <p:spTgt spid="124"/>
                                        </p:tgtEl>
                                      </p:cBhvr>
                                    </p:animEffect>
                                    <p:anim calcmode="lin" valueType="num">
                                      <p:cBhvr>
                                        <p:cTn id="137" dur="1000" fill="hold"/>
                                        <p:tgtEl>
                                          <p:spTgt spid="124"/>
                                        </p:tgtEl>
                                        <p:attrNameLst>
                                          <p:attrName>ppt_x</p:attrName>
                                        </p:attrNameLst>
                                      </p:cBhvr>
                                      <p:tavLst>
                                        <p:tav tm="0">
                                          <p:val>
                                            <p:strVal val="#ppt_x"/>
                                          </p:val>
                                        </p:tav>
                                        <p:tav tm="100000">
                                          <p:val>
                                            <p:strVal val="#ppt_x"/>
                                          </p:val>
                                        </p:tav>
                                      </p:tavLst>
                                    </p:anim>
                                    <p:anim calcmode="lin" valueType="num">
                                      <p:cBhvr>
                                        <p:cTn id="138" dur="1000" fill="hold"/>
                                        <p:tgtEl>
                                          <p:spTgt spid="124"/>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800"/>
                                  </p:stCondLst>
                                  <p:childTnLst>
                                    <p:set>
                                      <p:cBhvr>
                                        <p:cTn id="140" dur="1" fill="hold">
                                          <p:stCondLst>
                                            <p:cond delay="0"/>
                                          </p:stCondLst>
                                        </p:cTn>
                                        <p:tgtEl>
                                          <p:spTgt spid="125"/>
                                        </p:tgtEl>
                                        <p:attrNameLst>
                                          <p:attrName>style.visibility</p:attrName>
                                        </p:attrNameLst>
                                      </p:cBhvr>
                                      <p:to>
                                        <p:strVal val="visible"/>
                                      </p:to>
                                    </p:set>
                                    <p:animEffect transition="in" filter="fade">
                                      <p:cBhvr>
                                        <p:cTn id="141" dur="1000"/>
                                        <p:tgtEl>
                                          <p:spTgt spid="125"/>
                                        </p:tgtEl>
                                      </p:cBhvr>
                                    </p:animEffect>
                                    <p:anim calcmode="lin" valueType="num">
                                      <p:cBhvr>
                                        <p:cTn id="142" dur="1000" fill="hold"/>
                                        <p:tgtEl>
                                          <p:spTgt spid="125"/>
                                        </p:tgtEl>
                                        <p:attrNameLst>
                                          <p:attrName>ppt_x</p:attrName>
                                        </p:attrNameLst>
                                      </p:cBhvr>
                                      <p:tavLst>
                                        <p:tav tm="0">
                                          <p:val>
                                            <p:strVal val="#ppt_x"/>
                                          </p:val>
                                        </p:tav>
                                        <p:tav tm="100000">
                                          <p:val>
                                            <p:strVal val="#ppt_x"/>
                                          </p:val>
                                        </p:tav>
                                      </p:tavLst>
                                    </p:anim>
                                    <p:anim calcmode="lin" valueType="num">
                                      <p:cBhvr>
                                        <p:cTn id="143" dur="1000" fill="hold"/>
                                        <p:tgtEl>
                                          <p:spTgt spid="125"/>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900"/>
                                  </p:stCondLst>
                                  <p:childTnLst>
                                    <p:set>
                                      <p:cBhvr>
                                        <p:cTn id="145" dur="1" fill="hold">
                                          <p:stCondLst>
                                            <p:cond delay="0"/>
                                          </p:stCondLst>
                                        </p:cTn>
                                        <p:tgtEl>
                                          <p:spTgt spid="126"/>
                                        </p:tgtEl>
                                        <p:attrNameLst>
                                          <p:attrName>style.visibility</p:attrName>
                                        </p:attrNameLst>
                                      </p:cBhvr>
                                      <p:to>
                                        <p:strVal val="visible"/>
                                      </p:to>
                                    </p:set>
                                    <p:animEffect transition="in" filter="fade">
                                      <p:cBhvr>
                                        <p:cTn id="146" dur="1000"/>
                                        <p:tgtEl>
                                          <p:spTgt spid="126"/>
                                        </p:tgtEl>
                                      </p:cBhvr>
                                    </p:animEffect>
                                    <p:anim calcmode="lin" valueType="num">
                                      <p:cBhvr>
                                        <p:cTn id="147" dur="1000" fill="hold"/>
                                        <p:tgtEl>
                                          <p:spTgt spid="126"/>
                                        </p:tgtEl>
                                        <p:attrNameLst>
                                          <p:attrName>ppt_x</p:attrName>
                                        </p:attrNameLst>
                                      </p:cBhvr>
                                      <p:tavLst>
                                        <p:tav tm="0">
                                          <p:val>
                                            <p:strVal val="#ppt_x"/>
                                          </p:val>
                                        </p:tav>
                                        <p:tav tm="100000">
                                          <p:val>
                                            <p:strVal val="#ppt_x"/>
                                          </p:val>
                                        </p:tav>
                                      </p:tavLst>
                                    </p:anim>
                                    <p:anim calcmode="lin" valueType="num">
                                      <p:cBhvr>
                                        <p:cTn id="148" dur="1000" fill="hold"/>
                                        <p:tgtEl>
                                          <p:spTgt spid="126"/>
                                        </p:tgtEl>
                                        <p:attrNameLst>
                                          <p:attrName>ppt_y</p:attrName>
                                        </p:attrNameLst>
                                      </p:cBhvr>
                                      <p:tavLst>
                                        <p:tav tm="0">
                                          <p:val>
                                            <p:strVal val="#ppt_y-.1"/>
                                          </p:val>
                                        </p:tav>
                                        <p:tav tm="100000">
                                          <p:val>
                                            <p:strVal val="#ppt_y"/>
                                          </p:val>
                                        </p:tav>
                                      </p:tavLst>
                                    </p:anim>
                                  </p:childTnLst>
                                </p:cTn>
                              </p:par>
                            </p:childTnLst>
                          </p:cTn>
                        </p:par>
                        <p:par>
                          <p:cTn id="149" fill="hold">
                            <p:stCondLst>
                              <p:cond delay="5500"/>
                            </p:stCondLst>
                            <p:childTnLst>
                              <p:par>
                                <p:cTn id="150" presetID="2" presetClass="entr" presetSubtype="4" decel="100000" fill="hold" grpId="0" nodeType="afterEffect">
                                  <p:stCondLst>
                                    <p:cond delay="0"/>
                                  </p:stCondLst>
                                  <p:childTnLst>
                                    <p:set>
                                      <p:cBhvr>
                                        <p:cTn id="151" dur="1" fill="hold">
                                          <p:stCondLst>
                                            <p:cond delay="0"/>
                                          </p:stCondLst>
                                        </p:cTn>
                                        <p:tgtEl>
                                          <p:spTgt spid="155"/>
                                        </p:tgtEl>
                                        <p:attrNameLst>
                                          <p:attrName>style.visibility</p:attrName>
                                        </p:attrNameLst>
                                      </p:cBhvr>
                                      <p:to>
                                        <p:strVal val="visible"/>
                                      </p:to>
                                    </p:set>
                                    <p:anim calcmode="lin" valueType="num">
                                      <p:cBhvr additive="base">
                                        <p:cTn id="152" dur="500" fill="hold"/>
                                        <p:tgtEl>
                                          <p:spTgt spid="155"/>
                                        </p:tgtEl>
                                        <p:attrNameLst>
                                          <p:attrName>ppt_x</p:attrName>
                                        </p:attrNameLst>
                                      </p:cBhvr>
                                      <p:tavLst>
                                        <p:tav tm="0">
                                          <p:val>
                                            <p:strVal val="#ppt_x"/>
                                          </p:val>
                                        </p:tav>
                                        <p:tav tm="100000">
                                          <p:val>
                                            <p:strVal val="#ppt_x"/>
                                          </p:val>
                                        </p:tav>
                                      </p:tavLst>
                                    </p:anim>
                                    <p:anim calcmode="lin" valueType="num">
                                      <p:cBhvr additive="base">
                                        <p:cTn id="153" dur="500" fill="hold"/>
                                        <p:tgtEl>
                                          <p:spTgt spid="155"/>
                                        </p:tgtEl>
                                        <p:attrNameLst>
                                          <p:attrName>ppt_y</p:attrName>
                                        </p:attrNameLst>
                                      </p:cBhvr>
                                      <p:tavLst>
                                        <p:tav tm="0">
                                          <p:val>
                                            <p:strVal val="1+#ppt_h/2"/>
                                          </p:val>
                                        </p:tav>
                                        <p:tav tm="100000">
                                          <p:val>
                                            <p:strVal val="#ppt_y"/>
                                          </p:val>
                                        </p:tav>
                                      </p:tavLst>
                                    </p:anim>
                                  </p:childTnLst>
                                </p:cTn>
                              </p:par>
                              <p:par>
                                <p:cTn id="154" presetID="2" presetClass="entr" presetSubtype="4" decel="100000" fill="hold" grpId="0" nodeType="withEffect">
                                  <p:stCondLst>
                                    <p:cond delay="0"/>
                                  </p:stCondLst>
                                  <p:childTnLst>
                                    <p:set>
                                      <p:cBhvr>
                                        <p:cTn id="155" dur="1" fill="hold">
                                          <p:stCondLst>
                                            <p:cond delay="0"/>
                                          </p:stCondLst>
                                        </p:cTn>
                                        <p:tgtEl>
                                          <p:spTgt spid="156"/>
                                        </p:tgtEl>
                                        <p:attrNameLst>
                                          <p:attrName>style.visibility</p:attrName>
                                        </p:attrNameLst>
                                      </p:cBhvr>
                                      <p:to>
                                        <p:strVal val="visible"/>
                                      </p:to>
                                    </p:set>
                                    <p:anim calcmode="lin" valueType="num">
                                      <p:cBhvr additive="base">
                                        <p:cTn id="156" dur="500" fill="hold"/>
                                        <p:tgtEl>
                                          <p:spTgt spid="156"/>
                                        </p:tgtEl>
                                        <p:attrNameLst>
                                          <p:attrName>ppt_x</p:attrName>
                                        </p:attrNameLst>
                                      </p:cBhvr>
                                      <p:tavLst>
                                        <p:tav tm="0">
                                          <p:val>
                                            <p:strVal val="#ppt_x"/>
                                          </p:val>
                                        </p:tav>
                                        <p:tav tm="100000">
                                          <p:val>
                                            <p:strVal val="#ppt_x"/>
                                          </p:val>
                                        </p:tav>
                                      </p:tavLst>
                                    </p:anim>
                                    <p:anim calcmode="lin" valueType="num">
                                      <p:cBhvr additive="base">
                                        <p:cTn id="157" dur="500" fill="hold"/>
                                        <p:tgtEl>
                                          <p:spTgt spid="156"/>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0"/>
                                  </p:stCondLst>
                                  <p:childTnLst>
                                    <p:set>
                                      <p:cBhvr>
                                        <p:cTn id="159" dur="1" fill="hold">
                                          <p:stCondLst>
                                            <p:cond delay="0"/>
                                          </p:stCondLst>
                                        </p:cTn>
                                        <p:tgtEl>
                                          <p:spTgt spid="157"/>
                                        </p:tgtEl>
                                        <p:attrNameLst>
                                          <p:attrName>style.visibility</p:attrName>
                                        </p:attrNameLst>
                                      </p:cBhvr>
                                      <p:to>
                                        <p:strVal val="visible"/>
                                      </p:to>
                                    </p:set>
                                    <p:anim calcmode="lin" valueType="num">
                                      <p:cBhvr additive="base">
                                        <p:cTn id="160" dur="500" fill="hold"/>
                                        <p:tgtEl>
                                          <p:spTgt spid="157"/>
                                        </p:tgtEl>
                                        <p:attrNameLst>
                                          <p:attrName>ppt_x</p:attrName>
                                        </p:attrNameLst>
                                      </p:cBhvr>
                                      <p:tavLst>
                                        <p:tav tm="0">
                                          <p:val>
                                            <p:strVal val="#ppt_x"/>
                                          </p:val>
                                        </p:tav>
                                        <p:tav tm="100000">
                                          <p:val>
                                            <p:strVal val="#ppt_x"/>
                                          </p:val>
                                        </p:tav>
                                      </p:tavLst>
                                    </p:anim>
                                    <p:anim calcmode="lin" valueType="num">
                                      <p:cBhvr additive="base">
                                        <p:cTn id="161" dur="500" fill="hold"/>
                                        <p:tgtEl>
                                          <p:spTgt spid="157"/>
                                        </p:tgtEl>
                                        <p:attrNameLst>
                                          <p:attrName>ppt_y</p:attrName>
                                        </p:attrNameLst>
                                      </p:cBhvr>
                                      <p:tavLst>
                                        <p:tav tm="0">
                                          <p:val>
                                            <p:strVal val="1+#ppt_h/2"/>
                                          </p:val>
                                        </p:tav>
                                        <p:tav tm="100000">
                                          <p:val>
                                            <p:strVal val="#ppt_y"/>
                                          </p:val>
                                        </p:tav>
                                      </p:tavLst>
                                    </p:anim>
                                  </p:childTnLst>
                                </p:cTn>
                              </p:par>
                              <p:par>
                                <p:cTn id="162" presetID="2" presetClass="entr" presetSubtype="4" decel="100000" fill="hold" grpId="0" nodeType="withEffect">
                                  <p:stCondLst>
                                    <p:cond delay="0"/>
                                  </p:stCondLst>
                                  <p:childTnLst>
                                    <p:set>
                                      <p:cBhvr>
                                        <p:cTn id="163" dur="1" fill="hold">
                                          <p:stCondLst>
                                            <p:cond delay="0"/>
                                          </p:stCondLst>
                                        </p:cTn>
                                        <p:tgtEl>
                                          <p:spTgt spid="158"/>
                                        </p:tgtEl>
                                        <p:attrNameLst>
                                          <p:attrName>style.visibility</p:attrName>
                                        </p:attrNameLst>
                                      </p:cBhvr>
                                      <p:to>
                                        <p:strVal val="visible"/>
                                      </p:to>
                                    </p:set>
                                    <p:anim calcmode="lin" valueType="num">
                                      <p:cBhvr additive="base">
                                        <p:cTn id="164" dur="500" fill="hold"/>
                                        <p:tgtEl>
                                          <p:spTgt spid="158"/>
                                        </p:tgtEl>
                                        <p:attrNameLst>
                                          <p:attrName>ppt_x</p:attrName>
                                        </p:attrNameLst>
                                      </p:cBhvr>
                                      <p:tavLst>
                                        <p:tav tm="0">
                                          <p:val>
                                            <p:strVal val="#ppt_x"/>
                                          </p:val>
                                        </p:tav>
                                        <p:tav tm="100000">
                                          <p:val>
                                            <p:strVal val="#ppt_x"/>
                                          </p:val>
                                        </p:tav>
                                      </p:tavLst>
                                    </p:anim>
                                    <p:anim calcmode="lin" valueType="num">
                                      <p:cBhvr additive="base">
                                        <p:cTn id="165" dur="500" fill="hold"/>
                                        <p:tgtEl>
                                          <p:spTgt spid="158"/>
                                        </p:tgtEl>
                                        <p:attrNameLst>
                                          <p:attrName>ppt_y</p:attrName>
                                        </p:attrNameLst>
                                      </p:cBhvr>
                                      <p:tavLst>
                                        <p:tav tm="0">
                                          <p:val>
                                            <p:strVal val="1+#ppt_h/2"/>
                                          </p:val>
                                        </p:tav>
                                        <p:tav tm="100000">
                                          <p:val>
                                            <p:strVal val="#ppt_y"/>
                                          </p:val>
                                        </p:tav>
                                      </p:tavLst>
                                    </p:anim>
                                  </p:childTnLst>
                                </p:cTn>
                              </p:par>
                              <p:par>
                                <p:cTn id="166" presetID="2" presetClass="entr" presetSubtype="4" decel="100000" fill="hold" grpId="0" nodeType="withEffect">
                                  <p:stCondLst>
                                    <p:cond delay="0"/>
                                  </p:stCondLst>
                                  <p:childTnLst>
                                    <p:set>
                                      <p:cBhvr>
                                        <p:cTn id="167" dur="1" fill="hold">
                                          <p:stCondLst>
                                            <p:cond delay="0"/>
                                          </p:stCondLst>
                                        </p:cTn>
                                        <p:tgtEl>
                                          <p:spTgt spid="159"/>
                                        </p:tgtEl>
                                        <p:attrNameLst>
                                          <p:attrName>style.visibility</p:attrName>
                                        </p:attrNameLst>
                                      </p:cBhvr>
                                      <p:to>
                                        <p:strVal val="visible"/>
                                      </p:to>
                                    </p:set>
                                    <p:anim calcmode="lin" valueType="num">
                                      <p:cBhvr additive="base">
                                        <p:cTn id="168" dur="500" fill="hold"/>
                                        <p:tgtEl>
                                          <p:spTgt spid="159"/>
                                        </p:tgtEl>
                                        <p:attrNameLst>
                                          <p:attrName>ppt_x</p:attrName>
                                        </p:attrNameLst>
                                      </p:cBhvr>
                                      <p:tavLst>
                                        <p:tav tm="0">
                                          <p:val>
                                            <p:strVal val="#ppt_x"/>
                                          </p:val>
                                        </p:tav>
                                        <p:tav tm="100000">
                                          <p:val>
                                            <p:strVal val="#ppt_x"/>
                                          </p:val>
                                        </p:tav>
                                      </p:tavLst>
                                    </p:anim>
                                    <p:anim calcmode="lin" valueType="num">
                                      <p:cBhvr additive="base">
                                        <p:cTn id="169" dur="500" fill="hold"/>
                                        <p:tgtEl>
                                          <p:spTgt spid="159"/>
                                        </p:tgtEl>
                                        <p:attrNameLst>
                                          <p:attrName>ppt_y</p:attrName>
                                        </p:attrNameLst>
                                      </p:cBhvr>
                                      <p:tavLst>
                                        <p:tav tm="0">
                                          <p:val>
                                            <p:strVal val="1+#ppt_h/2"/>
                                          </p:val>
                                        </p:tav>
                                        <p:tav tm="100000">
                                          <p:val>
                                            <p:strVal val="#ppt_y"/>
                                          </p:val>
                                        </p:tav>
                                      </p:tavLst>
                                    </p:anim>
                                  </p:childTnLst>
                                </p:cTn>
                              </p:par>
                            </p:childTnLst>
                          </p:cTn>
                        </p:par>
                        <p:par>
                          <p:cTn id="170" fill="hold">
                            <p:stCondLst>
                              <p:cond delay="6000"/>
                            </p:stCondLst>
                            <p:childTnLst>
                              <p:par>
                                <p:cTn id="171" presetID="22" presetClass="entr" presetSubtype="8" fill="hold" grpId="0" nodeType="afterEffect">
                                  <p:stCondLst>
                                    <p:cond delay="0"/>
                                  </p:stCondLst>
                                  <p:childTnLst>
                                    <p:set>
                                      <p:cBhvr>
                                        <p:cTn id="172" dur="1" fill="hold">
                                          <p:stCondLst>
                                            <p:cond delay="0"/>
                                          </p:stCondLst>
                                        </p:cTn>
                                        <p:tgtEl>
                                          <p:spTgt spid="141"/>
                                        </p:tgtEl>
                                        <p:attrNameLst>
                                          <p:attrName>style.visibility</p:attrName>
                                        </p:attrNameLst>
                                      </p:cBhvr>
                                      <p:to>
                                        <p:strVal val="visible"/>
                                      </p:to>
                                    </p:set>
                                    <p:animEffect transition="in" filter="wipe(left)">
                                      <p:cBhvr>
                                        <p:cTn id="173" dur="500"/>
                                        <p:tgtEl>
                                          <p:spTgt spid="141"/>
                                        </p:tgtEl>
                                      </p:cBhvr>
                                    </p:animEffect>
                                  </p:childTnLst>
                                </p:cTn>
                              </p:par>
                              <p:par>
                                <p:cTn id="174" presetID="22" presetClass="entr" presetSubtype="8" fill="hold" grpId="0" nodeType="withEffect">
                                  <p:stCondLst>
                                    <p:cond delay="100"/>
                                  </p:stCondLst>
                                  <p:childTnLst>
                                    <p:set>
                                      <p:cBhvr>
                                        <p:cTn id="175" dur="1" fill="hold">
                                          <p:stCondLst>
                                            <p:cond delay="0"/>
                                          </p:stCondLst>
                                        </p:cTn>
                                        <p:tgtEl>
                                          <p:spTgt spid="142"/>
                                        </p:tgtEl>
                                        <p:attrNameLst>
                                          <p:attrName>style.visibility</p:attrName>
                                        </p:attrNameLst>
                                      </p:cBhvr>
                                      <p:to>
                                        <p:strVal val="visible"/>
                                      </p:to>
                                    </p:set>
                                    <p:animEffect transition="in" filter="wipe(left)">
                                      <p:cBhvr>
                                        <p:cTn id="176" dur="500"/>
                                        <p:tgtEl>
                                          <p:spTgt spid="142"/>
                                        </p:tgtEl>
                                      </p:cBhvr>
                                    </p:animEffect>
                                  </p:childTnLst>
                                </p:cTn>
                              </p:par>
                              <p:par>
                                <p:cTn id="177" presetID="22" presetClass="entr" presetSubtype="8" fill="hold" grpId="0" nodeType="withEffect">
                                  <p:stCondLst>
                                    <p:cond delay="200"/>
                                  </p:stCondLst>
                                  <p:childTnLst>
                                    <p:set>
                                      <p:cBhvr>
                                        <p:cTn id="178" dur="1" fill="hold">
                                          <p:stCondLst>
                                            <p:cond delay="0"/>
                                          </p:stCondLst>
                                        </p:cTn>
                                        <p:tgtEl>
                                          <p:spTgt spid="143"/>
                                        </p:tgtEl>
                                        <p:attrNameLst>
                                          <p:attrName>style.visibility</p:attrName>
                                        </p:attrNameLst>
                                      </p:cBhvr>
                                      <p:to>
                                        <p:strVal val="visible"/>
                                      </p:to>
                                    </p:set>
                                    <p:animEffect transition="in" filter="wipe(left)">
                                      <p:cBhvr>
                                        <p:cTn id="179" dur="500"/>
                                        <p:tgtEl>
                                          <p:spTgt spid="143"/>
                                        </p:tgtEl>
                                      </p:cBhvr>
                                    </p:animEffect>
                                  </p:childTnLst>
                                </p:cTn>
                              </p:par>
                              <p:par>
                                <p:cTn id="180" presetID="22" presetClass="entr" presetSubtype="8" fill="hold" grpId="0" nodeType="withEffect">
                                  <p:stCondLst>
                                    <p:cond delay="300"/>
                                  </p:stCondLst>
                                  <p:childTnLst>
                                    <p:set>
                                      <p:cBhvr>
                                        <p:cTn id="181" dur="1" fill="hold">
                                          <p:stCondLst>
                                            <p:cond delay="0"/>
                                          </p:stCondLst>
                                        </p:cTn>
                                        <p:tgtEl>
                                          <p:spTgt spid="144"/>
                                        </p:tgtEl>
                                        <p:attrNameLst>
                                          <p:attrName>style.visibility</p:attrName>
                                        </p:attrNameLst>
                                      </p:cBhvr>
                                      <p:to>
                                        <p:strVal val="visible"/>
                                      </p:to>
                                    </p:set>
                                    <p:animEffect transition="in" filter="wipe(left)">
                                      <p:cBhvr>
                                        <p:cTn id="182" dur="500"/>
                                        <p:tgtEl>
                                          <p:spTgt spid="144"/>
                                        </p:tgtEl>
                                      </p:cBhvr>
                                    </p:animEffect>
                                  </p:childTnLst>
                                </p:cTn>
                              </p:par>
                              <p:par>
                                <p:cTn id="183" presetID="22" presetClass="entr" presetSubtype="8" fill="hold" grpId="0" nodeType="withEffect">
                                  <p:stCondLst>
                                    <p:cond delay="400"/>
                                  </p:stCondLst>
                                  <p:childTnLst>
                                    <p:set>
                                      <p:cBhvr>
                                        <p:cTn id="184" dur="1" fill="hold">
                                          <p:stCondLst>
                                            <p:cond delay="0"/>
                                          </p:stCondLst>
                                        </p:cTn>
                                        <p:tgtEl>
                                          <p:spTgt spid="145"/>
                                        </p:tgtEl>
                                        <p:attrNameLst>
                                          <p:attrName>style.visibility</p:attrName>
                                        </p:attrNameLst>
                                      </p:cBhvr>
                                      <p:to>
                                        <p:strVal val="visible"/>
                                      </p:to>
                                    </p:set>
                                    <p:animEffect transition="in" filter="wipe(left)">
                                      <p:cBhvr>
                                        <p:cTn id="185" dur="500"/>
                                        <p:tgtEl>
                                          <p:spTgt spid="145"/>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127"/>
                                        </p:tgtEl>
                                        <p:attrNameLst>
                                          <p:attrName>style.visibility</p:attrName>
                                        </p:attrNameLst>
                                      </p:cBhvr>
                                      <p:to>
                                        <p:strVal val="visible"/>
                                      </p:to>
                                    </p:set>
                                    <p:animEffect transition="in" filter="wipe(right)">
                                      <p:cBhvr>
                                        <p:cTn id="188" dur="500"/>
                                        <p:tgtEl>
                                          <p:spTgt spid="127"/>
                                        </p:tgtEl>
                                      </p:cBhvr>
                                    </p:animEffect>
                                  </p:childTnLst>
                                </p:cTn>
                              </p:par>
                              <p:par>
                                <p:cTn id="189" presetID="22" presetClass="entr" presetSubtype="2" fill="hold" grpId="0" nodeType="withEffect">
                                  <p:stCondLst>
                                    <p:cond delay="100"/>
                                  </p:stCondLst>
                                  <p:childTnLst>
                                    <p:set>
                                      <p:cBhvr>
                                        <p:cTn id="190" dur="1" fill="hold">
                                          <p:stCondLst>
                                            <p:cond delay="0"/>
                                          </p:stCondLst>
                                        </p:cTn>
                                        <p:tgtEl>
                                          <p:spTgt spid="128"/>
                                        </p:tgtEl>
                                        <p:attrNameLst>
                                          <p:attrName>style.visibility</p:attrName>
                                        </p:attrNameLst>
                                      </p:cBhvr>
                                      <p:to>
                                        <p:strVal val="visible"/>
                                      </p:to>
                                    </p:set>
                                    <p:animEffect transition="in" filter="wipe(right)">
                                      <p:cBhvr>
                                        <p:cTn id="191" dur="500"/>
                                        <p:tgtEl>
                                          <p:spTgt spid="128"/>
                                        </p:tgtEl>
                                      </p:cBhvr>
                                    </p:animEffect>
                                  </p:childTnLst>
                                </p:cTn>
                              </p:par>
                              <p:par>
                                <p:cTn id="192" presetID="22" presetClass="entr" presetSubtype="2" fill="hold" grpId="0" nodeType="withEffect">
                                  <p:stCondLst>
                                    <p:cond delay="200"/>
                                  </p:stCondLst>
                                  <p:childTnLst>
                                    <p:set>
                                      <p:cBhvr>
                                        <p:cTn id="193" dur="1" fill="hold">
                                          <p:stCondLst>
                                            <p:cond delay="0"/>
                                          </p:stCondLst>
                                        </p:cTn>
                                        <p:tgtEl>
                                          <p:spTgt spid="129"/>
                                        </p:tgtEl>
                                        <p:attrNameLst>
                                          <p:attrName>style.visibility</p:attrName>
                                        </p:attrNameLst>
                                      </p:cBhvr>
                                      <p:to>
                                        <p:strVal val="visible"/>
                                      </p:to>
                                    </p:set>
                                    <p:animEffect transition="in" filter="wipe(right)">
                                      <p:cBhvr>
                                        <p:cTn id="194" dur="500"/>
                                        <p:tgtEl>
                                          <p:spTgt spid="129"/>
                                        </p:tgtEl>
                                      </p:cBhvr>
                                    </p:animEffect>
                                  </p:childTnLst>
                                </p:cTn>
                              </p:par>
                              <p:par>
                                <p:cTn id="195" presetID="22" presetClass="entr" presetSubtype="2" fill="hold" grpId="0" nodeType="withEffect">
                                  <p:stCondLst>
                                    <p:cond delay="300"/>
                                  </p:stCondLst>
                                  <p:childTnLst>
                                    <p:set>
                                      <p:cBhvr>
                                        <p:cTn id="196" dur="1" fill="hold">
                                          <p:stCondLst>
                                            <p:cond delay="0"/>
                                          </p:stCondLst>
                                        </p:cTn>
                                        <p:tgtEl>
                                          <p:spTgt spid="130"/>
                                        </p:tgtEl>
                                        <p:attrNameLst>
                                          <p:attrName>style.visibility</p:attrName>
                                        </p:attrNameLst>
                                      </p:cBhvr>
                                      <p:to>
                                        <p:strVal val="visible"/>
                                      </p:to>
                                    </p:set>
                                    <p:animEffect transition="in" filter="wipe(right)">
                                      <p:cBhvr>
                                        <p:cTn id="197" dur="500"/>
                                        <p:tgtEl>
                                          <p:spTgt spid="130"/>
                                        </p:tgtEl>
                                      </p:cBhvr>
                                    </p:animEffect>
                                  </p:childTnLst>
                                </p:cTn>
                              </p:par>
                              <p:par>
                                <p:cTn id="198" presetID="22" presetClass="entr" presetSubtype="2" fill="hold" grpId="0" nodeType="withEffect">
                                  <p:stCondLst>
                                    <p:cond delay="400"/>
                                  </p:stCondLst>
                                  <p:childTnLst>
                                    <p:set>
                                      <p:cBhvr>
                                        <p:cTn id="199" dur="1" fill="hold">
                                          <p:stCondLst>
                                            <p:cond delay="0"/>
                                          </p:stCondLst>
                                        </p:cTn>
                                        <p:tgtEl>
                                          <p:spTgt spid="131"/>
                                        </p:tgtEl>
                                        <p:attrNameLst>
                                          <p:attrName>style.visibility</p:attrName>
                                        </p:attrNameLst>
                                      </p:cBhvr>
                                      <p:to>
                                        <p:strVal val="visible"/>
                                      </p:to>
                                    </p:set>
                                    <p:animEffect transition="in" filter="wipe(right)">
                                      <p:cBhvr>
                                        <p:cTn id="200" dur="500"/>
                                        <p:tgtEl>
                                          <p:spTgt spid="131"/>
                                        </p:tgtEl>
                                      </p:cBhvr>
                                    </p:animEffect>
                                  </p:childTnLst>
                                </p:cTn>
                              </p:par>
                            </p:childTnLst>
                          </p:cTn>
                        </p:par>
                        <p:par>
                          <p:cTn id="201" fill="hold">
                            <p:stCondLst>
                              <p:cond delay="6500"/>
                            </p:stCondLst>
                            <p:childTnLst>
                              <p:par>
                                <p:cTn id="202" presetID="22" presetClass="entr" presetSubtype="8" fill="hold" grpId="0" nodeType="afterEffect">
                                  <p:stCondLst>
                                    <p:cond delay="0"/>
                                  </p:stCondLst>
                                  <p:childTnLst>
                                    <p:set>
                                      <p:cBhvr>
                                        <p:cTn id="203" dur="1" fill="hold">
                                          <p:stCondLst>
                                            <p:cond delay="0"/>
                                          </p:stCondLst>
                                        </p:cTn>
                                        <p:tgtEl>
                                          <p:spTgt spid="148"/>
                                        </p:tgtEl>
                                        <p:attrNameLst>
                                          <p:attrName>style.visibility</p:attrName>
                                        </p:attrNameLst>
                                      </p:cBhvr>
                                      <p:to>
                                        <p:strVal val="visible"/>
                                      </p:to>
                                    </p:set>
                                    <p:animEffect transition="in" filter="wipe(left)">
                                      <p:cBhvr>
                                        <p:cTn id="204" dur="500"/>
                                        <p:tgtEl>
                                          <p:spTgt spid="148"/>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149"/>
                                        </p:tgtEl>
                                        <p:attrNameLst>
                                          <p:attrName>style.visibility</p:attrName>
                                        </p:attrNameLst>
                                      </p:cBhvr>
                                      <p:to>
                                        <p:strVal val="visible"/>
                                      </p:to>
                                    </p:set>
                                    <p:animEffect transition="in" filter="wipe(left)">
                                      <p:cBhvr>
                                        <p:cTn id="207" dur="500"/>
                                        <p:tgtEl>
                                          <p:spTgt spid="149"/>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150"/>
                                        </p:tgtEl>
                                        <p:attrNameLst>
                                          <p:attrName>style.visibility</p:attrName>
                                        </p:attrNameLst>
                                      </p:cBhvr>
                                      <p:to>
                                        <p:strVal val="visible"/>
                                      </p:to>
                                    </p:set>
                                    <p:animEffect transition="in" filter="wipe(left)">
                                      <p:cBhvr>
                                        <p:cTn id="210" dur="500"/>
                                        <p:tgtEl>
                                          <p:spTgt spid="150"/>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151"/>
                                        </p:tgtEl>
                                        <p:attrNameLst>
                                          <p:attrName>style.visibility</p:attrName>
                                        </p:attrNameLst>
                                      </p:cBhvr>
                                      <p:to>
                                        <p:strVal val="visible"/>
                                      </p:to>
                                    </p:set>
                                    <p:animEffect transition="in" filter="wipe(left)">
                                      <p:cBhvr>
                                        <p:cTn id="213" dur="500"/>
                                        <p:tgtEl>
                                          <p:spTgt spid="151"/>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152"/>
                                        </p:tgtEl>
                                        <p:attrNameLst>
                                          <p:attrName>style.visibility</p:attrName>
                                        </p:attrNameLst>
                                      </p:cBhvr>
                                      <p:to>
                                        <p:strVal val="visible"/>
                                      </p:to>
                                    </p:set>
                                    <p:animEffect transition="in" filter="wipe(left)">
                                      <p:cBhvr>
                                        <p:cTn id="216" dur="500"/>
                                        <p:tgtEl>
                                          <p:spTgt spid="152"/>
                                        </p:tgtEl>
                                      </p:cBhvr>
                                    </p:animEffect>
                                  </p:childTnLst>
                                </p:cTn>
                              </p:par>
                              <p:par>
                                <p:cTn id="217" presetID="22" presetClass="entr" presetSubtype="2" fill="hold" grpId="0" nodeType="withEffect">
                                  <p:stCondLst>
                                    <p:cond delay="0"/>
                                  </p:stCondLst>
                                  <p:childTnLst>
                                    <p:set>
                                      <p:cBhvr>
                                        <p:cTn id="218" dur="1" fill="hold">
                                          <p:stCondLst>
                                            <p:cond delay="0"/>
                                          </p:stCondLst>
                                        </p:cTn>
                                        <p:tgtEl>
                                          <p:spTgt spid="134"/>
                                        </p:tgtEl>
                                        <p:attrNameLst>
                                          <p:attrName>style.visibility</p:attrName>
                                        </p:attrNameLst>
                                      </p:cBhvr>
                                      <p:to>
                                        <p:strVal val="visible"/>
                                      </p:to>
                                    </p:set>
                                    <p:animEffect transition="in" filter="wipe(right)">
                                      <p:cBhvr>
                                        <p:cTn id="219" dur="500"/>
                                        <p:tgtEl>
                                          <p:spTgt spid="134"/>
                                        </p:tgtEl>
                                      </p:cBhvr>
                                    </p:animEffect>
                                  </p:childTnLst>
                                </p:cTn>
                              </p:par>
                              <p:par>
                                <p:cTn id="220" presetID="22" presetClass="entr" presetSubtype="2" fill="hold" grpId="0" nodeType="withEffect">
                                  <p:stCondLst>
                                    <p:cond delay="0"/>
                                  </p:stCondLst>
                                  <p:childTnLst>
                                    <p:set>
                                      <p:cBhvr>
                                        <p:cTn id="221" dur="1" fill="hold">
                                          <p:stCondLst>
                                            <p:cond delay="0"/>
                                          </p:stCondLst>
                                        </p:cTn>
                                        <p:tgtEl>
                                          <p:spTgt spid="135"/>
                                        </p:tgtEl>
                                        <p:attrNameLst>
                                          <p:attrName>style.visibility</p:attrName>
                                        </p:attrNameLst>
                                      </p:cBhvr>
                                      <p:to>
                                        <p:strVal val="visible"/>
                                      </p:to>
                                    </p:set>
                                    <p:animEffect transition="in" filter="wipe(right)">
                                      <p:cBhvr>
                                        <p:cTn id="222" dur="500"/>
                                        <p:tgtEl>
                                          <p:spTgt spid="135"/>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136"/>
                                        </p:tgtEl>
                                        <p:attrNameLst>
                                          <p:attrName>style.visibility</p:attrName>
                                        </p:attrNameLst>
                                      </p:cBhvr>
                                      <p:to>
                                        <p:strVal val="visible"/>
                                      </p:to>
                                    </p:set>
                                    <p:animEffect transition="in" filter="wipe(right)">
                                      <p:cBhvr>
                                        <p:cTn id="225" dur="500"/>
                                        <p:tgtEl>
                                          <p:spTgt spid="136"/>
                                        </p:tgtEl>
                                      </p:cBhvr>
                                    </p:animEffect>
                                  </p:childTnLst>
                                </p:cTn>
                              </p:par>
                              <p:par>
                                <p:cTn id="226" presetID="22" presetClass="entr" presetSubtype="2" fill="hold" grpId="0" nodeType="withEffect">
                                  <p:stCondLst>
                                    <p:cond delay="0"/>
                                  </p:stCondLst>
                                  <p:childTnLst>
                                    <p:set>
                                      <p:cBhvr>
                                        <p:cTn id="227" dur="1" fill="hold">
                                          <p:stCondLst>
                                            <p:cond delay="0"/>
                                          </p:stCondLst>
                                        </p:cTn>
                                        <p:tgtEl>
                                          <p:spTgt spid="137"/>
                                        </p:tgtEl>
                                        <p:attrNameLst>
                                          <p:attrName>style.visibility</p:attrName>
                                        </p:attrNameLst>
                                      </p:cBhvr>
                                      <p:to>
                                        <p:strVal val="visible"/>
                                      </p:to>
                                    </p:set>
                                    <p:animEffect transition="in" filter="wipe(right)">
                                      <p:cBhvr>
                                        <p:cTn id="228" dur="500"/>
                                        <p:tgtEl>
                                          <p:spTgt spid="137"/>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138"/>
                                        </p:tgtEl>
                                        <p:attrNameLst>
                                          <p:attrName>style.visibility</p:attrName>
                                        </p:attrNameLst>
                                      </p:cBhvr>
                                      <p:to>
                                        <p:strVal val="visible"/>
                                      </p:to>
                                    </p:set>
                                    <p:animEffect transition="in" filter="wipe(right)">
                                      <p:cBhvr>
                                        <p:cTn id="23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bldLvl="0" animBg="1"/>
      <p:bldP spid="128" grpId="0" bldLvl="0" animBg="1"/>
      <p:bldP spid="129" grpId="0" bldLvl="0" animBg="1"/>
      <p:bldP spid="130" grpId="0" bldLvl="0" animBg="1"/>
      <p:bldP spid="131" grpId="0" bldLvl="0" animBg="1"/>
      <p:bldP spid="134" grpId="0"/>
      <p:bldP spid="135" grpId="0"/>
      <p:bldP spid="136" grpId="0"/>
      <p:bldP spid="137" grpId="0"/>
      <p:bldP spid="138" grpId="0"/>
      <p:bldP spid="141" grpId="0" bldLvl="0" animBg="1"/>
      <p:bldP spid="142" grpId="0" bldLvl="0" animBg="1"/>
      <p:bldP spid="143" grpId="0" bldLvl="0" animBg="1"/>
      <p:bldP spid="144" grpId="0" bldLvl="0" animBg="1"/>
      <p:bldP spid="145" grpId="0" bldLvl="0" animBg="1"/>
      <p:bldP spid="148" grpId="0"/>
      <p:bldP spid="149" grpId="0"/>
      <p:bldP spid="150" grpId="0"/>
      <p:bldP spid="151" grpId="0"/>
      <p:bldP spid="152" grpId="0"/>
      <p:bldP spid="155" grpId="0"/>
      <p:bldP spid="156" grpId="0"/>
      <p:bldP spid="157" grpId="0"/>
      <p:bldP spid="158" grpId="0"/>
      <p:bldP spid="159" grpId="0"/>
      <p:bldP spid="168" grpId="0"/>
      <p:bldP spid="172" grpId="0"/>
      <p:bldP spid="174" grpId="0" bldLvl="0" animBg="1"/>
      <p:bldP spid="1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214884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假如用手背触摸房门已经感到烫手，此时一旦开门，火焰与浓烟势必迎面扑来。在逃生通道被切断，而且在此时间内无人救援时，而采取避难场所、固守待援的办法。首先应关紧迎火的门窗，用湿毛巾或湿布堵塞门缝，或用水浸湿棉被蒙上门窗，然后不停用水淋透房间，防止烟火渗入，固守在房内，直到救援人员到达。</a:t>
            </a:r>
          </a:p>
        </p:txBody>
      </p:sp>
      <p:sp>
        <p:nvSpPr>
          <p:cNvPr id="27" name="TextBox 26"/>
          <p:cNvSpPr txBox="1"/>
          <p:nvPr/>
        </p:nvSpPr>
        <p:spPr>
          <a:xfrm>
            <a:off x="960083" y="1197034"/>
            <a:ext cx="26974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固守避难场所，等待救援</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214884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当被烟火围困，暂时无法逃离时，应尽量待在阳台、窗口等易于被人发现，能避免烟火近身的地方。如果火灾发生在白天，可以向窗外晃动鲜艳衣服，或向外扔轻型晃眼的东西；在晚上可以用手电筒不停的在窗口闪动或者敲击东西，及时发出有效的求救信号，引起救援者注意。</a:t>
            </a:r>
          </a:p>
        </p:txBody>
      </p:sp>
      <p:sp>
        <p:nvSpPr>
          <p:cNvPr id="27" name="TextBox 26"/>
          <p:cNvSpPr txBox="1"/>
          <p:nvPr/>
        </p:nvSpPr>
        <p:spPr>
          <a:xfrm>
            <a:off x="960083" y="1197034"/>
            <a:ext cx="22402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发出信号，寻求援助</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132588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如果身上着火，不可惊跑，因为奔跑时会形成风势，加速氧气的补充，促进火势的扩大。应赶紧设法脱掉衣物或就地打滚，压灭火苗；或者用不伤害人体的灭火剂扑灭。</a:t>
            </a:r>
          </a:p>
        </p:txBody>
      </p:sp>
      <p:sp>
        <p:nvSpPr>
          <p:cNvPr id="27" name="TextBox 26"/>
          <p:cNvSpPr txBox="1"/>
          <p:nvPr/>
        </p:nvSpPr>
        <p:spPr>
          <a:xfrm>
            <a:off x="960083" y="1197034"/>
            <a:ext cx="22402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身上着火，不要惊跑</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960083" y="1197034"/>
            <a:ext cx="10972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火灾照片</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1a"/>
          <p:cNvPicPr>
            <a:picLocks noChangeAspect="1"/>
          </p:cNvPicPr>
          <p:nvPr/>
        </p:nvPicPr>
        <p:blipFill>
          <a:blip r:embed="rId3"/>
          <a:stretch>
            <a:fillRect/>
          </a:stretch>
        </p:blipFill>
        <p:spPr>
          <a:xfrm>
            <a:off x="151765" y="1671955"/>
            <a:ext cx="4334510" cy="2875915"/>
          </a:xfrm>
          <a:prstGeom prst="rect">
            <a:avLst/>
          </a:prstGeom>
        </p:spPr>
      </p:pic>
      <p:pic>
        <p:nvPicPr>
          <p:cNvPr id="3" name="图片 2" descr="2004031801-03"/>
          <p:cNvPicPr>
            <a:picLocks noChangeAspect="1"/>
          </p:cNvPicPr>
          <p:nvPr/>
        </p:nvPicPr>
        <p:blipFill>
          <a:blip r:embed="rId4"/>
          <a:stretch>
            <a:fillRect/>
          </a:stretch>
        </p:blipFill>
        <p:spPr>
          <a:xfrm>
            <a:off x="4792980" y="1634490"/>
            <a:ext cx="4348480" cy="2913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45720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endParaRPr lang="zh-CN" altLang="en-US" dirty="0">
              <a:latin typeface="微软雅黑" panose="020B0503020204020204" charset="-122"/>
              <a:ea typeface="微软雅黑" panose="020B0503020204020204" charset="-122"/>
              <a:cs typeface="方正兰亭细黑_GBK_M" panose="02010600010101010101" pitchFamily="2" charset="2"/>
            </a:endParaRP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1314930885.29_nature_4"/>
          <p:cNvPicPr>
            <a:picLocks noChangeAspect="1"/>
          </p:cNvPicPr>
          <p:nvPr/>
        </p:nvPicPr>
        <p:blipFill>
          <a:blip r:embed="rId3"/>
          <a:stretch>
            <a:fillRect/>
          </a:stretch>
        </p:blipFill>
        <p:spPr>
          <a:xfrm>
            <a:off x="45720" y="1042035"/>
            <a:ext cx="4747260" cy="3883025"/>
          </a:xfrm>
          <a:prstGeom prst="rect">
            <a:avLst/>
          </a:prstGeom>
        </p:spPr>
      </p:pic>
      <p:pic>
        <p:nvPicPr>
          <p:cNvPr id="3" name="图片 2" descr="12120319494467bd1853ee43c9"/>
          <p:cNvPicPr>
            <a:picLocks noChangeAspect="1"/>
          </p:cNvPicPr>
          <p:nvPr/>
        </p:nvPicPr>
        <p:blipFill>
          <a:blip r:embed="rId4" cstate="print"/>
          <a:stretch>
            <a:fillRect/>
          </a:stretch>
        </p:blipFill>
        <p:spPr>
          <a:xfrm>
            <a:off x="4878070" y="1042670"/>
            <a:ext cx="4175760" cy="3882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par>
                          <p:cTn id="20" fill="hold">
                            <p:stCondLst>
                              <p:cond delay="1000"/>
                            </p:stCondLst>
                            <p:childTnLst>
                              <p:par>
                                <p:cTn id="21" presetID="18" presetClass="entr" presetSubtype="3"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upRigh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bldLvl="0" animBg="1"/>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173736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火灾发生时，要尽可能迅速、安全地离开事发现场；暴露在火灾现场时间越长，所面临的危险系数就越大。</a:t>
            </a:r>
          </a:p>
          <a:p>
            <a:pPr>
              <a:lnSpc>
                <a:spcPct val="150000"/>
              </a:lnSpc>
            </a:pPr>
            <a:r>
              <a:rPr lang="zh-CN" altLang="en-US" dirty="0">
                <a:latin typeface="微软雅黑" panose="020B0503020204020204" charset="-122"/>
                <a:ea typeface="微软雅黑" panose="020B0503020204020204" charset="-122"/>
                <a:cs typeface="方正兰亭细黑_GBK_M" panose="02010600010101010101" pitchFamily="2" charset="2"/>
              </a:rPr>
              <a:t>很多人，发生火灾的时候先想到是什么啊，去找钱放在哪里</a:t>
            </a:r>
          </a:p>
          <a:p>
            <a:pPr>
              <a:lnSpc>
                <a:spcPct val="150000"/>
              </a:lnSpc>
            </a:pPr>
            <a:r>
              <a:rPr lang="zh-CN" altLang="en-US" dirty="0">
                <a:latin typeface="微软雅黑" panose="020B0503020204020204" charset="-122"/>
                <a:ea typeface="微软雅黑" panose="020B0503020204020204" charset="-122"/>
                <a:cs typeface="方正兰亭细黑_GBK_M" panose="02010600010101010101" pitchFamily="2" charset="2"/>
              </a:rPr>
              <a:t>拿一些贵重物品，其实什么都不如生命重要。</a:t>
            </a:r>
          </a:p>
        </p:txBody>
      </p:sp>
      <p:sp>
        <p:nvSpPr>
          <p:cNvPr id="27" name="TextBox 26"/>
          <p:cNvSpPr txBox="1"/>
          <p:nvPr/>
        </p:nvSpPr>
        <p:spPr>
          <a:xfrm>
            <a:off x="960083" y="1197034"/>
            <a:ext cx="15544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尽快撤离现场</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173736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如果烟尘没有不满房间而且房门没有发热，轻轻打开房门逃生；如果房间里烟火太大，必须撞开房门，到室外拨打消防电话，逃出之时要关闭房门阻止火灾扩散、蔓延；如果身在房中而房门紧锁，必须打开窗户逃生，或者呼吸新鲜空气，等待救援。</a:t>
            </a:r>
          </a:p>
        </p:txBody>
      </p:sp>
      <p:sp>
        <p:nvSpPr>
          <p:cNvPr id="27" name="TextBox 26"/>
          <p:cNvSpPr txBox="1"/>
          <p:nvPr/>
        </p:nvSpPr>
        <p:spPr>
          <a:xfrm>
            <a:off x="960083" y="1197034"/>
            <a:ext cx="22402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采取正确的逃生方法</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49325" y="1906270"/>
            <a:ext cx="7249160" cy="1325880"/>
          </a:xfrm>
          <a:prstGeom prst="rect">
            <a:avLst/>
          </a:prstGeom>
          <a:noFill/>
        </p:spPr>
        <p:txBody>
          <a:bodyPr wrap="square" rtlCol="0">
            <a:spAutoFit/>
          </a:bodyPr>
          <a:lstStyle/>
          <a:p>
            <a:pPr>
              <a:lnSpc>
                <a:spcPct val="150000"/>
              </a:lnSpc>
            </a:pPr>
            <a:r>
              <a:rPr lang="en-US" altLang="zh-CN" sz="1600" dirty="0">
                <a:latin typeface="方正兰亭细黑_GBK_M" panose="02010600010101010101" pitchFamily="2" charset="2"/>
                <a:ea typeface="方正兰亭细黑_GBK_M" panose="02010600010101010101" pitchFamily="2" charset="2"/>
                <a:cs typeface="方正兰亭细黑_GBK_M" panose="02010600010101010101" pitchFamily="2" charset="2"/>
              </a:rPr>
              <a:t>    </a:t>
            </a:r>
            <a:r>
              <a:rPr lang="zh-CN" altLang="en-US" dirty="0">
                <a:latin typeface="微软雅黑" panose="020B0503020204020204" charset="-122"/>
                <a:ea typeface="微软雅黑" panose="020B0503020204020204" charset="-122"/>
                <a:cs typeface="方正兰亭细黑_GBK_M" panose="02010600010101010101" pitchFamily="2" charset="2"/>
              </a:rPr>
              <a:t>一旦逃出火灾现场，不要再次进入燃烧的房间，只有经过训练的消防人员才可以进入；如果仍有人员在大火中，告诉消防员被困人员可能所处的位置。</a:t>
            </a:r>
          </a:p>
        </p:txBody>
      </p:sp>
      <p:sp>
        <p:nvSpPr>
          <p:cNvPr id="27" name="TextBox 26"/>
          <p:cNvSpPr txBox="1"/>
          <p:nvPr/>
        </p:nvSpPr>
        <p:spPr>
          <a:xfrm>
            <a:off x="960083" y="1197034"/>
            <a:ext cx="15544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不要重返火场</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60120" y="1679575"/>
            <a:ext cx="7249160" cy="2148840"/>
          </a:xfrm>
          <a:prstGeom prst="rect">
            <a:avLst/>
          </a:prstGeom>
          <a:noFill/>
        </p:spPr>
        <p:txBody>
          <a:bodyPr wrap="square" rtlCol="0">
            <a:spAutoFit/>
          </a:bodyPr>
          <a:lstStyle/>
          <a:p>
            <a:pPr>
              <a:lnSpc>
                <a:spcPct val="150000"/>
              </a:lnSpc>
            </a:pPr>
            <a:r>
              <a:rPr lang="zh-CN" altLang="en-US" dirty="0">
                <a:latin typeface="微软雅黑" panose="020B0503020204020204" charset="-122"/>
                <a:ea typeface="微软雅黑" panose="020B0503020204020204" charset="-122"/>
                <a:cs typeface="方正兰亭细黑_GBK_M" panose="02010600010101010101" pitchFamily="2" charset="2"/>
              </a:rPr>
              <a:t>1、在火场中或者有烟室内行走尽量低身弯腰，以降低高度，防止窒息。</a:t>
            </a:r>
          </a:p>
          <a:p>
            <a:pPr>
              <a:lnSpc>
                <a:spcPct val="150000"/>
              </a:lnSpc>
            </a:pPr>
            <a:r>
              <a:rPr lang="zh-CN" altLang="en-US" dirty="0">
                <a:latin typeface="微软雅黑" panose="020B0503020204020204" charset="-122"/>
                <a:ea typeface="微软雅黑" panose="020B0503020204020204" charset="-122"/>
                <a:cs typeface="方正兰亭细黑_GBK_M" panose="02010600010101010101" pitchFamily="2" charset="2"/>
              </a:rPr>
              <a:t>2、在逃生途中尽量减少所携带物品的体积和重量。</a:t>
            </a:r>
          </a:p>
          <a:p>
            <a:pPr>
              <a:lnSpc>
                <a:spcPct val="150000"/>
              </a:lnSpc>
            </a:pPr>
            <a:r>
              <a:rPr lang="zh-CN" altLang="en-US" dirty="0">
                <a:latin typeface="微软雅黑" panose="020B0503020204020204" charset="-122"/>
                <a:ea typeface="微软雅黑" panose="020B0503020204020204" charset="-122"/>
                <a:cs typeface="方正兰亭细黑_GBK_M" panose="02010600010101010101" pitchFamily="2" charset="2"/>
              </a:rPr>
              <a:t>3、正确估计火势的发展和蔓延势态，不得盲目采取行动。</a:t>
            </a:r>
          </a:p>
          <a:p>
            <a:pPr>
              <a:lnSpc>
                <a:spcPct val="150000"/>
              </a:lnSpc>
            </a:pPr>
            <a:r>
              <a:rPr lang="zh-CN" altLang="en-US" dirty="0">
                <a:latin typeface="微软雅黑" panose="020B0503020204020204" charset="-122"/>
                <a:ea typeface="微软雅黑" panose="020B0503020204020204" charset="-122"/>
                <a:cs typeface="方正兰亭细黑_GBK_M" panose="02010600010101010101" pitchFamily="2" charset="2"/>
              </a:rPr>
              <a:t>4、防止产生侥幸心里，先要考虑安全及可行性后方可采取实施。</a:t>
            </a:r>
          </a:p>
          <a:p>
            <a:pPr>
              <a:lnSpc>
                <a:spcPct val="150000"/>
              </a:lnSpc>
            </a:pPr>
            <a:r>
              <a:rPr lang="zh-CN" altLang="en-US" dirty="0">
                <a:latin typeface="微软雅黑" panose="020B0503020204020204" charset="-122"/>
                <a:ea typeface="微软雅黑" panose="020B0503020204020204" charset="-122"/>
                <a:cs typeface="方正兰亭细黑_GBK_M" panose="02010600010101010101" pitchFamily="2" charset="2"/>
              </a:rPr>
              <a:t>5、逃生、报警、呼救要结合进行，防止只顾逃生而不顾报警与呼救。</a:t>
            </a:r>
          </a:p>
        </p:txBody>
      </p:sp>
      <p:sp>
        <p:nvSpPr>
          <p:cNvPr id="27" name="TextBox 26"/>
          <p:cNvSpPr txBox="1"/>
          <p:nvPr/>
        </p:nvSpPr>
        <p:spPr>
          <a:xfrm>
            <a:off x="960083" y="1197034"/>
            <a:ext cx="1097280" cy="384810"/>
          </a:xfrm>
          <a:prstGeom prst="rect">
            <a:avLst/>
          </a:prstGeom>
          <a:noFill/>
        </p:spPr>
        <p:txBody>
          <a:bodyPr wrap="none" rtlCol="0">
            <a:spAutoFit/>
          </a:bodyPr>
          <a:lstStyle/>
          <a:p>
            <a:pPr algn="l"/>
            <a:r>
              <a:rPr lang="zh-CN" altLang="en-US" dirty="0">
                <a:latin typeface="微软雅黑" panose="020B0503020204020204" charset="-122"/>
                <a:ea typeface="微软雅黑" panose="020B0503020204020204" charset="-122"/>
              </a:rPr>
              <a:t>逃生事项</a:t>
            </a:r>
          </a:p>
        </p:txBody>
      </p:sp>
      <p:cxnSp>
        <p:nvCxnSpPr>
          <p:cNvPr id="28" name="直接连接符 27"/>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08957" y="206330"/>
            <a:ext cx="1935480" cy="417830"/>
          </a:xfrm>
          <a:prstGeom prst="rect">
            <a:avLst/>
          </a:prstGeom>
          <a:noFill/>
        </p:spPr>
        <p:txBody>
          <a:bodyPr wrap="none" rtlCol="0">
            <a:spAutoFit/>
          </a:bodyPr>
          <a:lstStyle/>
          <a:p>
            <a:pPr algn="l"/>
            <a:r>
              <a:rPr lang="zh-CN" altLang="zh-CN" sz="2000" spc="300" dirty="0">
                <a:solidFill>
                  <a:srgbClr val="C00000"/>
                </a:solidFill>
                <a:latin typeface="微软雅黑" panose="020B0503020204020204" charset="-122"/>
                <a:ea typeface="微软雅黑" panose="020B0503020204020204" charset="-122"/>
                <a:sym typeface="+mn-ea"/>
              </a:rPr>
              <a:t>火灾逃生自救</a:t>
            </a:r>
            <a:endParaRPr lang="zh-CN" altLang="en-US" sz="2000" spc="300" dirty="0">
              <a:solidFill>
                <a:srgbClr val="C00000"/>
              </a:solidFill>
              <a:latin typeface="微软雅黑" panose="020B0503020204020204" charset="-122"/>
              <a:ea typeface="微软雅黑" panose="020B0503020204020204" charset="-122"/>
            </a:endParaRPr>
          </a:p>
        </p:txBody>
      </p:sp>
      <p:cxnSp>
        <p:nvCxnSpPr>
          <p:cNvPr id="31" name="直接连接符 30"/>
          <p:cNvCxnSpPr/>
          <p:nvPr/>
        </p:nvCxnSpPr>
        <p:spPr>
          <a:xfrm>
            <a:off x="2886891" y="297582"/>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bldLvl="0" animBg="1"/>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064727"/>
            <a:ext cx="2545080" cy="518160"/>
          </a:xfrm>
          <a:prstGeom prst="rect">
            <a:avLst/>
          </a:prstGeom>
          <a:noFill/>
        </p:spPr>
        <p:txBody>
          <a:bodyPr wrap="none" rtlCol="0">
            <a:spAutoFit/>
          </a:bodyPr>
          <a:lstStyle/>
          <a:p>
            <a:r>
              <a:rPr lang="zh-CN" altLang="zh-CN" sz="2800" spc="300" dirty="0">
                <a:solidFill>
                  <a:srgbClr val="C00000"/>
                </a:solidFill>
                <a:latin typeface="方正兰亭细黑_GBK" panose="02000000000000000000" pitchFamily="2" charset="-122"/>
                <a:ea typeface="方正兰亭细黑_GBK" panose="02000000000000000000" pitchFamily="2" charset="-122"/>
              </a:rPr>
              <a:t>消防设备使用</a:t>
            </a:r>
          </a:p>
        </p:txBody>
      </p:sp>
      <p:sp>
        <p:nvSpPr>
          <p:cNvPr id="116" name="TextBox 115"/>
          <p:cNvSpPr txBox="1"/>
          <p:nvPr/>
        </p:nvSpPr>
        <p:spPr>
          <a:xfrm>
            <a:off x="4828837" y="2648227"/>
            <a:ext cx="2519680" cy="335280"/>
          </a:xfrm>
          <a:prstGeom prst="rect">
            <a:avLst/>
          </a:prstGeom>
          <a:noFill/>
        </p:spPr>
        <p:txBody>
          <a:bodyPr wrap="square" rtlCol="0">
            <a:spAutoFit/>
          </a:bodyPr>
          <a:lstStyle/>
          <a:p>
            <a:pPr algn="l"/>
            <a:r>
              <a:rPr lang="en-US" altLang="zh-CN" sz="1600" dirty="0">
                <a:solidFill>
                  <a:srgbClr val="C00000"/>
                </a:solidFill>
                <a:latin typeface="黑体" panose="02010609060101010101" charset="-122"/>
                <a:ea typeface="黑体" panose="02010609060101010101" charset="-122"/>
                <a:sym typeface="+mn-ea"/>
              </a:rPr>
              <a:t>Fire fighting equipment</a:t>
            </a:r>
          </a:p>
        </p:txBody>
      </p:sp>
      <p:grpSp>
        <p:nvGrpSpPr>
          <p:cNvPr id="6" name="组合 5"/>
          <p:cNvGrpSpPr/>
          <p:nvPr/>
        </p:nvGrpSpPr>
        <p:grpSpPr>
          <a:xfrm>
            <a:off x="2980431" y="1940247"/>
            <a:ext cx="1301106" cy="1301106"/>
            <a:chOff x="2683251" y="1980687"/>
            <a:chExt cx="1301106" cy="1301106"/>
          </a:xfrm>
          <a:solidFill>
            <a:srgbClr val="C00000"/>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89618" y="2200502"/>
              <a:ext cx="487680" cy="822960"/>
            </a:xfrm>
            <a:prstGeom prst="rect">
              <a:avLst/>
            </a:prstGeom>
            <a:grpFill/>
          </p:spPr>
          <p:txBody>
            <a:bodyPr wrap="none" rtlCol="0">
              <a:spAutoFit/>
            </a:bodyPr>
            <a:lstStyle/>
            <a:p>
              <a:r>
                <a:rPr lang="en-US" altLang="zh-CN" sz="4800" dirty="0">
                  <a:solidFill>
                    <a:schemeClr val="bg1"/>
                  </a:solidFill>
                  <a:latin typeface="黑体" panose="02010609060101010101" charset="-122"/>
                  <a:ea typeface="黑体" panose="02010609060101010101" charset="-122"/>
                </a:rPr>
                <a:t>4</a:t>
              </a:r>
            </a:p>
          </p:txBody>
        </p:sp>
      </p:grpSp>
      <p:cxnSp>
        <p:nvCxnSpPr>
          <p:cNvPr id="38" name="直接连接符 37"/>
          <p:cNvCxnSpPr/>
          <p:nvPr/>
        </p:nvCxnSpPr>
        <p:spPr>
          <a:xfrm flipV="1">
            <a:off x="4572000" y="1940247"/>
            <a:ext cx="0" cy="1301107"/>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913537" y="2403049"/>
            <a:ext cx="7152685" cy="1209734"/>
          </a:xfrm>
          <a:custGeom>
            <a:avLst/>
            <a:gdLst>
              <a:gd name="connsiteX0" fmla="*/ 0 w 5867400"/>
              <a:gd name="connsiteY0" fmla="*/ 1629397 h 1629397"/>
              <a:gd name="connsiteX1" fmla="*/ 1266825 w 5867400"/>
              <a:gd name="connsiteY1" fmla="*/ 622 h 1629397"/>
              <a:gd name="connsiteX2" fmla="*/ 2790825 w 5867400"/>
              <a:gd name="connsiteY2" fmla="*/ 1419847 h 1629397"/>
              <a:gd name="connsiteX3" fmla="*/ 4181475 w 5867400"/>
              <a:gd name="connsiteY3" fmla="*/ 48247 h 1629397"/>
              <a:gd name="connsiteX4" fmla="*/ 5867400 w 5867400"/>
              <a:gd name="connsiteY4" fmla="*/ 1524622 h 1629397"/>
              <a:gd name="connsiteX0-1" fmla="*/ 0 w 5867400"/>
              <a:gd name="connsiteY0-2" fmla="*/ 1629395 h 1629395"/>
              <a:gd name="connsiteX1-3" fmla="*/ 1266825 w 5867400"/>
              <a:gd name="connsiteY1-4" fmla="*/ 620 h 1629395"/>
              <a:gd name="connsiteX2-5" fmla="*/ 2790825 w 5867400"/>
              <a:gd name="connsiteY2-6" fmla="*/ 1419845 h 1629395"/>
              <a:gd name="connsiteX3-7" fmla="*/ 4419600 w 5867400"/>
              <a:gd name="connsiteY3-8" fmla="*/ 620 h 1629395"/>
              <a:gd name="connsiteX4-9" fmla="*/ 5867400 w 5867400"/>
              <a:gd name="connsiteY4-10" fmla="*/ 1524620 h 1629395"/>
              <a:gd name="connsiteX0-11" fmla="*/ 0 w 5867400"/>
              <a:gd name="connsiteY0-12" fmla="*/ 1629283 h 1629283"/>
              <a:gd name="connsiteX1-13" fmla="*/ 1266825 w 5867400"/>
              <a:gd name="connsiteY1-14" fmla="*/ 508 h 1629283"/>
              <a:gd name="connsiteX2-15" fmla="*/ 2647950 w 5867400"/>
              <a:gd name="connsiteY2-16" fmla="*/ 1438783 h 1629283"/>
              <a:gd name="connsiteX3-17" fmla="*/ 4419600 w 5867400"/>
              <a:gd name="connsiteY3-18" fmla="*/ 508 h 1629283"/>
              <a:gd name="connsiteX4-19" fmla="*/ 5867400 w 5867400"/>
              <a:gd name="connsiteY4-20" fmla="*/ 1524508 h 1629283"/>
              <a:gd name="connsiteX0-21" fmla="*/ 0 w 6183053"/>
              <a:gd name="connsiteY0-22" fmla="*/ 1333902 h 1524402"/>
              <a:gd name="connsiteX1-23" fmla="*/ 1582478 w 6183053"/>
              <a:gd name="connsiteY1-24" fmla="*/ 402 h 1524402"/>
              <a:gd name="connsiteX2-25" fmla="*/ 2963603 w 6183053"/>
              <a:gd name="connsiteY2-26" fmla="*/ 1438677 h 1524402"/>
              <a:gd name="connsiteX3-27" fmla="*/ 4735253 w 6183053"/>
              <a:gd name="connsiteY3-28" fmla="*/ 402 h 1524402"/>
              <a:gd name="connsiteX4-29" fmla="*/ 6183053 w 6183053"/>
              <a:gd name="connsiteY4-30" fmla="*/ 1524402 h 1524402"/>
              <a:gd name="connsiteX0-31" fmla="*/ 0 w 6183053"/>
              <a:gd name="connsiteY0-32" fmla="*/ 1335661 h 1526161"/>
              <a:gd name="connsiteX1-33" fmla="*/ 1582478 w 6183053"/>
              <a:gd name="connsiteY1-34" fmla="*/ 2161 h 1526161"/>
              <a:gd name="connsiteX2-35" fmla="*/ 2898854 w 6183053"/>
              <a:gd name="connsiteY2-36" fmla="*/ 1164211 h 1526161"/>
              <a:gd name="connsiteX3-37" fmla="*/ 4735253 w 6183053"/>
              <a:gd name="connsiteY3-38" fmla="*/ 2161 h 1526161"/>
              <a:gd name="connsiteX4-39" fmla="*/ 6183053 w 6183053"/>
              <a:gd name="connsiteY4-40" fmla="*/ 1526161 h 1526161"/>
              <a:gd name="connsiteX0-41" fmla="*/ 0 w 6174959"/>
              <a:gd name="connsiteY0-42" fmla="*/ 1334007 h 1334007"/>
              <a:gd name="connsiteX1-43" fmla="*/ 1582478 w 6174959"/>
              <a:gd name="connsiteY1-44" fmla="*/ 507 h 1334007"/>
              <a:gd name="connsiteX2-45" fmla="*/ 2898854 w 6174959"/>
              <a:gd name="connsiteY2-46" fmla="*/ 1162557 h 1334007"/>
              <a:gd name="connsiteX3-47" fmla="*/ 4735253 w 6174959"/>
              <a:gd name="connsiteY3-48" fmla="*/ 507 h 1334007"/>
              <a:gd name="connsiteX4-49" fmla="*/ 6174959 w 6174959"/>
              <a:gd name="connsiteY4-50" fmla="*/ 1162557 h 1334007"/>
              <a:gd name="connsiteX0-51" fmla="*/ 0 w 6174959"/>
              <a:gd name="connsiteY0-52" fmla="*/ 1334067 h 1334067"/>
              <a:gd name="connsiteX1-53" fmla="*/ 1582478 w 6174959"/>
              <a:gd name="connsiteY1-54" fmla="*/ 567 h 1334067"/>
              <a:gd name="connsiteX2-55" fmla="*/ 3157851 w 6174959"/>
              <a:gd name="connsiteY2-56" fmla="*/ 1153092 h 1334067"/>
              <a:gd name="connsiteX3-57" fmla="*/ 4735253 w 6174959"/>
              <a:gd name="connsiteY3-58" fmla="*/ 567 h 1334067"/>
              <a:gd name="connsiteX4-59" fmla="*/ 6174959 w 6174959"/>
              <a:gd name="connsiteY4-60" fmla="*/ 1162617 h 1334067"/>
              <a:gd name="connsiteX0-61" fmla="*/ 0 w 6077835"/>
              <a:gd name="connsiteY0-62" fmla="*/ 1209734 h 1209734"/>
              <a:gd name="connsiteX1-63" fmla="*/ 1485354 w 6077835"/>
              <a:gd name="connsiteY1-64" fmla="*/ 59 h 1209734"/>
              <a:gd name="connsiteX2-65" fmla="*/ 3060727 w 6077835"/>
              <a:gd name="connsiteY2-66" fmla="*/ 1152584 h 1209734"/>
              <a:gd name="connsiteX3-67" fmla="*/ 4638129 w 6077835"/>
              <a:gd name="connsiteY3-68" fmla="*/ 59 h 1209734"/>
              <a:gd name="connsiteX4-69" fmla="*/ 6077835 w 6077835"/>
              <a:gd name="connsiteY4-70" fmla="*/ 1162109 h 1209734"/>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077835" h="1209734">
                <a:moveTo>
                  <a:pt x="0" y="1209734"/>
                </a:moveTo>
                <a:cubicBezTo>
                  <a:pt x="400844" y="412809"/>
                  <a:pt x="975233" y="9584"/>
                  <a:pt x="1485354" y="59"/>
                </a:cubicBezTo>
                <a:cubicBezTo>
                  <a:pt x="1995475" y="-9466"/>
                  <a:pt x="2535265" y="1152584"/>
                  <a:pt x="3060727" y="1152584"/>
                </a:cubicBezTo>
                <a:cubicBezTo>
                  <a:pt x="3586189" y="1152584"/>
                  <a:pt x="4135278" y="-1528"/>
                  <a:pt x="4638129" y="59"/>
                </a:cubicBezTo>
                <a:cubicBezTo>
                  <a:pt x="5140980" y="1646"/>
                  <a:pt x="5931785" y="820796"/>
                  <a:pt x="6077835" y="1162109"/>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4" name="TextBox 6"/>
          <p:cNvSpPr txBox="1">
            <a:spLocks noChangeArrowheads="1"/>
          </p:cNvSpPr>
          <p:nvPr/>
        </p:nvSpPr>
        <p:spPr bwMode="auto">
          <a:xfrm>
            <a:off x="1612428" y="3547589"/>
            <a:ext cx="1615693"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dirty="0">
                <a:solidFill>
                  <a:srgbClr val="C00000"/>
                </a:solidFill>
                <a:latin typeface="方正兰亭细黑_GBK" panose="02000000000000000000" pitchFamily="2" charset="-122"/>
                <a:ea typeface="方正兰亭细黑_GBK" panose="02000000000000000000" pitchFamily="2" charset="-122"/>
              </a:rPr>
              <a:t>火灾案例分析</a:t>
            </a:r>
          </a:p>
        </p:txBody>
      </p:sp>
      <p:sp>
        <p:nvSpPr>
          <p:cNvPr id="105" name="TextBox 6"/>
          <p:cNvSpPr txBox="1">
            <a:spLocks noChangeArrowheads="1"/>
          </p:cNvSpPr>
          <p:nvPr/>
        </p:nvSpPr>
        <p:spPr bwMode="auto">
          <a:xfrm>
            <a:off x="1878627" y="1175543"/>
            <a:ext cx="1832697"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dirty="0">
                <a:solidFill>
                  <a:srgbClr val="C00000"/>
                </a:solidFill>
                <a:latin typeface="方正兰亭细黑_GBK" panose="02000000000000000000" pitchFamily="2" charset="-122"/>
                <a:ea typeface="方正兰亭细黑_GBK" panose="02000000000000000000" pitchFamily="2" charset="-122"/>
              </a:rPr>
              <a:t>家庭防火常识</a:t>
            </a:r>
          </a:p>
        </p:txBody>
      </p:sp>
      <p:sp>
        <p:nvSpPr>
          <p:cNvPr id="106" name="TextBox 6"/>
          <p:cNvSpPr txBox="1">
            <a:spLocks noChangeArrowheads="1"/>
          </p:cNvSpPr>
          <p:nvPr/>
        </p:nvSpPr>
        <p:spPr bwMode="auto">
          <a:xfrm>
            <a:off x="3695840" y="2241913"/>
            <a:ext cx="1850782"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dirty="0">
                <a:solidFill>
                  <a:srgbClr val="C00000"/>
                </a:solidFill>
                <a:latin typeface="方正兰亭细黑_GBK" panose="02000000000000000000" pitchFamily="2" charset="-122"/>
                <a:ea typeface="方正兰亭细黑_GBK" panose="02000000000000000000" pitchFamily="2" charset="-122"/>
              </a:rPr>
              <a:t>火灾逃生自救</a:t>
            </a:r>
          </a:p>
        </p:txBody>
      </p:sp>
      <p:sp>
        <p:nvSpPr>
          <p:cNvPr id="107" name="TextBox 6"/>
          <p:cNvSpPr txBox="1">
            <a:spLocks noChangeArrowheads="1"/>
          </p:cNvSpPr>
          <p:nvPr/>
        </p:nvSpPr>
        <p:spPr bwMode="auto">
          <a:xfrm>
            <a:off x="5480381" y="3164877"/>
            <a:ext cx="1812695"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dirty="0">
                <a:solidFill>
                  <a:srgbClr val="C00000"/>
                </a:solidFill>
                <a:latin typeface="方正兰亭细黑_GBK" panose="02000000000000000000" pitchFamily="2" charset="-122"/>
                <a:ea typeface="方正兰亭细黑_GBK" panose="02000000000000000000" pitchFamily="2" charset="-122"/>
              </a:rPr>
              <a:t>消防设备使用</a:t>
            </a:r>
          </a:p>
        </p:txBody>
      </p:sp>
      <p:sp>
        <p:nvSpPr>
          <p:cNvPr id="112" name="TextBox 111"/>
          <p:cNvSpPr txBox="1"/>
          <p:nvPr/>
        </p:nvSpPr>
        <p:spPr>
          <a:xfrm>
            <a:off x="1897726" y="3850932"/>
            <a:ext cx="1048385" cy="289560"/>
          </a:xfrm>
          <a:prstGeom prst="rect">
            <a:avLst/>
          </a:prstGeom>
          <a:noFill/>
        </p:spPr>
        <p:txBody>
          <a:bodyPr wrap="none" rtlCol="0">
            <a:spAutoFit/>
          </a:bodyPr>
          <a:lstStyle/>
          <a:p>
            <a:pPr algn="l"/>
            <a:r>
              <a:rPr lang="zh-CN" altLang="en-US" sz="1200" dirty="0">
                <a:solidFill>
                  <a:srgbClr val="C00000"/>
                </a:solidFill>
                <a:latin typeface="Kozuka Gothic Pro R" pitchFamily="34" charset="-128"/>
                <a:ea typeface="Kozuka Gothic Pro R" pitchFamily="34" charset="-128"/>
              </a:rPr>
              <a:t>case analysis</a:t>
            </a:r>
          </a:p>
        </p:txBody>
      </p:sp>
      <p:sp>
        <p:nvSpPr>
          <p:cNvPr id="113" name="TextBox 112"/>
          <p:cNvSpPr txBox="1"/>
          <p:nvPr/>
        </p:nvSpPr>
        <p:spPr>
          <a:xfrm>
            <a:off x="2054515" y="1487743"/>
            <a:ext cx="1189355" cy="289560"/>
          </a:xfrm>
          <a:prstGeom prst="rect">
            <a:avLst/>
          </a:prstGeom>
          <a:noFill/>
        </p:spPr>
        <p:txBody>
          <a:bodyPr wrap="none" rtlCol="0">
            <a:spAutoFit/>
          </a:bodyPr>
          <a:lstStyle/>
          <a:p>
            <a:pPr algn="l"/>
            <a:r>
              <a:rPr lang="en-US" altLang="zh-CN" sz="1200" dirty="0">
                <a:solidFill>
                  <a:srgbClr val="C00000"/>
                </a:solidFill>
                <a:latin typeface="Kozuka Gothic Pro R" pitchFamily="34" charset="-128"/>
                <a:ea typeface="Kozuka Gothic Pro R" pitchFamily="34" charset="-128"/>
              </a:rPr>
              <a:t>fire prevention</a:t>
            </a:r>
          </a:p>
        </p:txBody>
      </p:sp>
      <p:sp>
        <p:nvSpPr>
          <p:cNvPr id="114" name="TextBox 113"/>
          <p:cNvSpPr txBox="1"/>
          <p:nvPr/>
        </p:nvSpPr>
        <p:spPr>
          <a:xfrm>
            <a:off x="3947573" y="2548391"/>
            <a:ext cx="1016000" cy="289560"/>
          </a:xfrm>
          <a:prstGeom prst="rect">
            <a:avLst/>
          </a:prstGeom>
          <a:noFill/>
        </p:spPr>
        <p:txBody>
          <a:bodyPr wrap="none" rtlCol="0">
            <a:spAutoFit/>
          </a:bodyPr>
          <a:lstStyle/>
          <a:p>
            <a:pPr algn="l"/>
            <a:r>
              <a:rPr lang="en-US" altLang="zh-CN" sz="1200" dirty="0">
                <a:solidFill>
                  <a:srgbClr val="C00000"/>
                </a:solidFill>
                <a:latin typeface="Kozuka Gothic Pro R" pitchFamily="34" charset="-128"/>
                <a:ea typeface="Kozuka Gothic Pro R" pitchFamily="34" charset="-128"/>
              </a:rPr>
              <a:t>save oneself</a:t>
            </a:r>
          </a:p>
        </p:txBody>
      </p:sp>
      <p:sp>
        <p:nvSpPr>
          <p:cNvPr id="115" name="TextBox 114"/>
          <p:cNvSpPr txBox="1"/>
          <p:nvPr/>
        </p:nvSpPr>
        <p:spPr>
          <a:xfrm>
            <a:off x="5645873" y="3477703"/>
            <a:ext cx="1215390" cy="289560"/>
          </a:xfrm>
          <a:prstGeom prst="rect">
            <a:avLst/>
          </a:prstGeom>
          <a:noFill/>
        </p:spPr>
        <p:txBody>
          <a:bodyPr wrap="none" rtlCol="0">
            <a:spAutoFit/>
          </a:bodyPr>
          <a:lstStyle/>
          <a:p>
            <a:pPr algn="l"/>
            <a:r>
              <a:rPr lang="en-US" altLang="zh-CN" sz="1200" dirty="0">
                <a:solidFill>
                  <a:srgbClr val="C00000"/>
                </a:solidFill>
                <a:latin typeface="Kozuka Gothic Pro R" pitchFamily="34" charset="-128"/>
                <a:ea typeface="Kozuka Gothic Pro R" pitchFamily="34" charset="-128"/>
              </a:rPr>
              <a:t>equipment use</a:t>
            </a:r>
          </a:p>
        </p:txBody>
      </p: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069524" cy="40011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主目录</a:t>
            </a:r>
          </a:p>
        </p:txBody>
      </p:sp>
      <p:sp>
        <p:nvSpPr>
          <p:cNvPr id="116" name="TextBox 115"/>
          <p:cNvSpPr txBox="1"/>
          <p:nvPr/>
        </p:nvSpPr>
        <p:spPr>
          <a:xfrm>
            <a:off x="2160085" y="267886"/>
            <a:ext cx="1183337" cy="338554"/>
          </a:xfrm>
          <a:prstGeom prst="rect">
            <a:avLst/>
          </a:prstGeom>
          <a:noFill/>
        </p:spPr>
        <p:txBody>
          <a:bodyPr wrap="none" rtlCol="0">
            <a:spAutoFit/>
          </a:bodyPr>
          <a:lstStyle/>
          <a:p>
            <a:r>
              <a:rPr lang="en-US" altLang="zh-CN" sz="1600" dirty="0">
                <a:solidFill>
                  <a:srgbClr val="C00000"/>
                </a:solidFill>
                <a:latin typeface="Kozuka Gothic Pro R" pitchFamily="34" charset="-128"/>
                <a:ea typeface="Kozuka Gothic Pro R" pitchFamily="34" charset="-128"/>
              </a:rPr>
              <a:t>CONTENTS</a:t>
            </a:r>
          </a:p>
        </p:txBody>
      </p:sp>
      <p:cxnSp>
        <p:nvCxnSpPr>
          <p:cNvPr id="14" name="直接连接符 13"/>
          <p:cNvCxnSpPr/>
          <p:nvPr/>
        </p:nvCxnSpPr>
        <p:spPr>
          <a:xfrm>
            <a:off x="2026111" y="28829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82574" y="3108141"/>
            <a:ext cx="1061926" cy="1061926"/>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endParaRPr>
              </a:p>
            </p:txBody>
          </p:sp>
        </p:grpSp>
        <p:sp>
          <p:nvSpPr>
            <p:cNvPr id="108" name="TextBox 107"/>
            <p:cNvSpPr txBox="1"/>
            <p:nvPr/>
          </p:nvSpPr>
          <p:spPr>
            <a:xfrm>
              <a:off x="1375878" y="2674575"/>
              <a:ext cx="624794" cy="1054340"/>
            </a:xfrm>
            <a:prstGeom prst="rect">
              <a:avLst/>
            </a:prstGeom>
            <a:noFill/>
          </p:spPr>
          <p:txBody>
            <a:bodyPr wrap="none" rtlCol="0">
              <a:spAutoFit/>
            </a:bodyPr>
            <a:lstStyle/>
            <a:p>
              <a:r>
                <a:rPr lang="en-US" altLang="zh-CN" sz="4800" dirty="0">
                  <a:solidFill>
                    <a:srgbClr val="C00000"/>
                  </a:solidFill>
                  <a:latin typeface="黑体" panose="02010609060101010101" charset="-122"/>
                  <a:ea typeface="黑体" panose="02010609060101010101" charset="-122"/>
                </a:rPr>
                <a:t>1</a:t>
              </a:r>
            </a:p>
          </p:txBody>
        </p:sp>
      </p:grpSp>
      <p:pic>
        <p:nvPicPr>
          <p:cNvPr id="3" name="图片 2"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084" y="-1050904"/>
            <a:ext cx="8810625" cy="4924425"/>
          </a:xfrm>
          <a:prstGeom prst="rect">
            <a:avLst/>
          </a:prstGeom>
        </p:spPr>
      </p:pic>
      <p:grpSp>
        <p:nvGrpSpPr>
          <p:cNvPr id="44" name="组合 43"/>
          <p:cNvGrpSpPr/>
          <p:nvPr/>
        </p:nvGrpSpPr>
        <p:grpSpPr>
          <a:xfrm>
            <a:off x="2033846" y="1841572"/>
            <a:ext cx="1061926" cy="1061926"/>
            <a:chOff x="1008115" y="2542722"/>
            <a:chExt cx="1360493" cy="1360493"/>
          </a:xfrm>
        </p:grpSpPr>
        <p:grpSp>
          <p:nvGrpSpPr>
            <p:cNvPr id="45" name="组合 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endParaRPr>
              </a:p>
            </p:txBody>
          </p:sp>
        </p:grpSp>
        <p:sp>
          <p:nvSpPr>
            <p:cNvPr id="46" name="TextBox 45"/>
            <p:cNvSpPr txBox="1"/>
            <p:nvPr/>
          </p:nvSpPr>
          <p:spPr>
            <a:xfrm>
              <a:off x="1375337" y="2632288"/>
              <a:ext cx="624794" cy="1054340"/>
            </a:xfrm>
            <a:prstGeom prst="rect">
              <a:avLst/>
            </a:prstGeom>
            <a:noFill/>
          </p:spPr>
          <p:txBody>
            <a:bodyPr wrap="none" rtlCol="0">
              <a:spAutoFit/>
            </a:bodyPr>
            <a:lstStyle/>
            <a:p>
              <a:r>
                <a:rPr lang="en-US" altLang="zh-CN" sz="4800" dirty="0">
                  <a:solidFill>
                    <a:srgbClr val="C00000"/>
                  </a:solidFill>
                  <a:latin typeface="黑体" panose="02010609060101010101" charset="-122"/>
                  <a:ea typeface="黑体" panose="02010609060101010101" charset="-122"/>
                </a:rPr>
                <a:t>2</a:t>
              </a:r>
            </a:p>
          </p:txBody>
        </p:sp>
      </p:grpSp>
      <p:grpSp>
        <p:nvGrpSpPr>
          <p:cNvPr id="54" name="组合 53"/>
          <p:cNvGrpSpPr/>
          <p:nvPr/>
        </p:nvGrpSpPr>
        <p:grpSpPr>
          <a:xfrm>
            <a:off x="5898539" y="1791877"/>
            <a:ext cx="1061926" cy="1061926"/>
            <a:chOff x="1008115" y="2542722"/>
            <a:chExt cx="1360493" cy="1360493"/>
          </a:xfrm>
        </p:grpSpPr>
        <p:grpSp>
          <p:nvGrpSpPr>
            <p:cNvPr id="55" name="组合 5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endParaRPr>
              </a:p>
            </p:txBody>
          </p:sp>
        </p:grpSp>
        <p:sp>
          <p:nvSpPr>
            <p:cNvPr id="56" name="TextBox 55"/>
            <p:cNvSpPr txBox="1"/>
            <p:nvPr/>
          </p:nvSpPr>
          <p:spPr>
            <a:xfrm>
              <a:off x="1376008" y="2694930"/>
              <a:ext cx="624794" cy="1054340"/>
            </a:xfrm>
            <a:prstGeom prst="rect">
              <a:avLst/>
            </a:prstGeom>
            <a:noFill/>
          </p:spPr>
          <p:txBody>
            <a:bodyPr wrap="none" rtlCol="0">
              <a:spAutoFit/>
            </a:bodyPr>
            <a:lstStyle/>
            <a:p>
              <a:r>
                <a:rPr lang="en-US" altLang="zh-CN" sz="4800" dirty="0">
                  <a:solidFill>
                    <a:srgbClr val="C00000"/>
                  </a:solidFill>
                  <a:latin typeface="黑体" panose="02010609060101010101" charset="-122"/>
                  <a:ea typeface="黑体" panose="02010609060101010101" charset="-122"/>
                </a:rPr>
                <a:t>4</a:t>
              </a:r>
            </a:p>
          </p:txBody>
        </p:sp>
      </p:grpSp>
      <p:grpSp>
        <p:nvGrpSpPr>
          <p:cNvPr id="65" name="组合 64"/>
          <p:cNvGrpSpPr/>
          <p:nvPr/>
        </p:nvGrpSpPr>
        <p:grpSpPr>
          <a:xfrm>
            <a:off x="3958916" y="2938252"/>
            <a:ext cx="1061926" cy="1061926"/>
            <a:chOff x="1008115" y="2542722"/>
            <a:chExt cx="1360493" cy="1360493"/>
          </a:xfrm>
        </p:grpSpPr>
        <p:grpSp>
          <p:nvGrpSpPr>
            <p:cNvPr id="66" name="组合 6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endParaRPr>
              </a:p>
            </p:txBody>
          </p:sp>
        </p:grpSp>
        <p:sp>
          <p:nvSpPr>
            <p:cNvPr id="67" name="TextBox 66"/>
            <p:cNvSpPr txBox="1"/>
            <p:nvPr/>
          </p:nvSpPr>
          <p:spPr>
            <a:xfrm>
              <a:off x="1375710" y="2618617"/>
              <a:ext cx="624794" cy="1054340"/>
            </a:xfrm>
            <a:prstGeom prst="rect">
              <a:avLst/>
            </a:prstGeom>
            <a:noFill/>
          </p:spPr>
          <p:txBody>
            <a:bodyPr wrap="none" rtlCol="0">
              <a:spAutoFit/>
            </a:bodyPr>
            <a:lstStyle/>
            <a:p>
              <a:r>
                <a:rPr lang="en-US" altLang="zh-CN" sz="4800" dirty="0">
                  <a:solidFill>
                    <a:srgbClr val="C00000"/>
                  </a:solidFill>
                  <a:latin typeface="黑体" panose="02010609060101010101" charset="-122"/>
                  <a:ea typeface="黑体" panose="02010609060101010101" charset="-122"/>
                </a:rPr>
                <a:t>3</a:t>
              </a:r>
            </a:p>
          </p:txBody>
        </p:sp>
      </p:grpSp>
      <p:grpSp>
        <p:nvGrpSpPr>
          <p:cNvPr id="70" name="组合 69"/>
          <p:cNvGrpSpPr/>
          <p:nvPr/>
        </p:nvGrpSpPr>
        <p:grpSpPr>
          <a:xfrm>
            <a:off x="7356178" y="2878172"/>
            <a:ext cx="1061926" cy="1061926"/>
            <a:chOff x="1008115" y="2542722"/>
            <a:chExt cx="1360493" cy="1360493"/>
          </a:xfrm>
        </p:grpSpPr>
        <p:grpSp>
          <p:nvGrpSpPr>
            <p:cNvPr id="71" name="组合 7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3A5A"/>
                  </a:solidFill>
                </a:endParaRPr>
              </a:p>
            </p:txBody>
          </p:sp>
        </p:grpSp>
        <p:sp>
          <p:nvSpPr>
            <p:cNvPr id="72" name="TextBox 71"/>
            <p:cNvSpPr txBox="1"/>
            <p:nvPr/>
          </p:nvSpPr>
          <p:spPr>
            <a:xfrm>
              <a:off x="1376335" y="2695874"/>
              <a:ext cx="624794" cy="1054340"/>
            </a:xfrm>
            <a:prstGeom prst="rect">
              <a:avLst/>
            </a:prstGeom>
            <a:noFill/>
          </p:spPr>
          <p:txBody>
            <a:bodyPr wrap="none" rtlCol="0">
              <a:spAutoFit/>
            </a:bodyPr>
            <a:lstStyle/>
            <a:p>
              <a:r>
                <a:rPr lang="en-US" altLang="zh-CN" sz="4800" dirty="0">
                  <a:solidFill>
                    <a:srgbClr val="C00000"/>
                  </a:solidFill>
                  <a:latin typeface="黑体" panose="02010609060101010101" charset="-122"/>
                  <a:ea typeface="黑体" panose="02010609060101010101" charset="-122"/>
                </a:rPr>
                <a:t>5</a:t>
              </a:r>
            </a:p>
          </p:txBody>
        </p:sp>
      </p:grpSp>
      <p:sp>
        <p:nvSpPr>
          <p:cNvPr id="75" name="TextBox 6"/>
          <p:cNvSpPr txBox="1">
            <a:spLocks noChangeArrowheads="1"/>
          </p:cNvSpPr>
          <p:nvPr/>
        </p:nvSpPr>
        <p:spPr bwMode="auto">
          <a:xfrm>
            <a:off x="7245580" y="1953508"/>
            <a:ext cx="1812695"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dirty="0">
                <a:solidFill>
                  <a:srgbClr val="C00000"/>
                </a:solidFill>
                <a:latin typeface="方正兰亭细黑_GBK" panose="02000000000000000000" pitchFamily="2" charset="-122"/>
                <a:ea typeface="方正兰亭细黑_GBK" panose="02000000000000000000" pitchFamily="2" charset="-122"/>
              </a:rPr>
              <a:t>常识问答总结</a:t>
            </a:r>
          </a:p>
        </p:txBody>
      </p:sp>
      <p:sp>
        <p:nvSpPr>
          <p:cNvPr id="76" name="TextBox 75"/>
          <p:cNvSpPr txBox="1"/>
          <p:nvPr/>
        </p:nvSpPr>
        <p:spPr>
          <a:xfrm>
            <a:off x="7400912" y="2266334"/>
            <a:ext cx="1254125" cy="289560"/>
          </a:xfrm>
          <a:prstGeom prst="rect">
            <a:avLst/>
          </a:prstGeom>
          <a:noFill/>
        </p:spPr>
        <p:txBody>
          <a:bodyPr wrap="none" rtlCol="0">
            <a:spAutoFit/>
          </a:bodyPr>
          <a:lstStyle/>
          <a:p>
            <a:pPr algn="l"/>
            <a:r>
              <a:rPr lang="en-US" altLang="zh-CN" sz="1200" dirty="0">
                <a:solidFill>
                  <a:srgbClr val="C00000"/>
                </a:solidFill>
                <a:latin typeface="Kozuka Gothic Pro R" pitchFamily="34" charset="-128"/>
                <a:ea typeface="Kozuka Gothic Pro R" pitchFamily="34" charset="-128"/>
              </a:rPr>
              <a:t>Q &amp; A Summary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6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120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nodeType="withEffect">
                                  <p:stCondLst>
                                    <p:cond delay="180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nodeType="withEffect">
                                  <p:stCondLst>
                                    <p:cond delay="240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40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1000"/>
                                        <p:tgtEl>
                                          <p:spTgt spid="105"/>
                                        </p:tgtEl>
                                      </p:cBhvr>
                                    </p:animEffect>
                                    <p:anim calcmode="lin" valueType="num">
                                      <p:cBhvr>
                                        <p:cTn id="50" dur="1000" fill="hold"/>
                                        <p:tgtEl>
                                          <p:spTgt spid="105"/>
                                        </p:tgtEl>
                                        <p:attrNameLst>
                                          <p:attrName>ppt_x</p:attrName>
                                        </p:attrNameLst>
                                      </p:cBhvr>
                                      <p:tavLst>
                                        <p:tav tm="0">
                                          <p:val>
                                            <p:strVal val="#ppt_x"/>
                                          </p:val>
                                        </p:tav>
                                        <p:tav tm="100000">
                                          <p:val>
                                            <p:strVal val="#ppt_x"/>
                                          </p:val>
                                        </p:tav>
                                      </p:tavLst>
                                    </p:anim>
                                    <p:anim calcmode="lin" valueType="num">
                                      <p:cBhvr>
                                        <p:cTn id="51" dur="1000" fill="hold"/>
                                        <p:tgtEl>
                                          <p:spTgt spid="10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4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1000"/>
                                        <p:tgtEl>
                                          <p:spTgt spid="113"/>
                                        </p:tgtEl>
                                      </p:cBhvr>
                                    </p:animEffect>
                                    <p:anim calcmode="lin" valueType="num">
                                      <p:cBhvr>
                                        <p:cTn id="55" dur="1000" fill="hold"/>
                                        <p:tgtEl>
                                          <p:spTgt spid="113"/>
                                        </p:tgtEl>
                                        <p:attrNameLst>
                                          <p:attrName>ppt_x</p:attrName>
                                        </p:attrNameLst>
                                      </p:cBhvr>
                                      <p:tavLst>
                                        <p:tav tm="0">
                                          <p:val>
                                            <p:strVal val="#ppt_x"/>
                                          </p:val>
                                        </p:tav>
                                        <p:tav tm="100000">
                                          <p:val>
                                            <p:strVal val="#ppt_x"/>
                                          </p:val>
                                        </p:tav>
                                      </p:tavLst>
                                    </p:anim>
                                    <p:anim calcmode="lin" valueType="num">
                                      <p:cBhvr>
                                        <p:cTn id="56" dur="1000" fill="hold"/>
                                        <p:tgtEl>
                                          <p:spTgt spid="1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1000"/>
                                        <p:tgtEl>
                                          <p:spTgt spid="104"/>
                                        </p:tgtEl>
                                      </p:cBhvr>
                                    </p:animEffect>
                                    <p:anim calcmode="lin" valueType="num">
                                      <p:cBhvr>
                                        <p:cTn id="60" dur="1000" fill="hold"/>
                                        <p:tgtEl>
                                          <p:spTgt spid="104"/>
                                        </p:tgtEl>
                                        <p:attrNameLst>
                                          <p:attrName>ppt_x</p:attrName>
                                        </p:attrNameLst>
                                      </p:cBhvr>
                                      <p:tavLst>
                                        <p:tav tm="0">
                                          <p:val>
                                            <p:strVal val="#ppt_x"/>
                                          </p:val>
                                        </p:tav>
                                        <p:tav tm="100000">
                                          <p:val>
                                            <p:strVal val="#ppt_x"/>
                                          </p:val>
                                        </p:tav>
                                      </p:tavLst>
                                    </p:anim>
                                    <p:anim calcmode="lin" valueType="num">
                                      <p:cBhvr>
                                        <p:cTn id="61" dur="1000" fill="hold"/>
                                        <p:tgtEl>
                                          <p:spTgt spid="10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1000"/>
                                        <p:tgtEl>
                                          <p:spTgt spid="112"/>
                                        </p:tgtEl>
                                      </p:cBhvr>
                                    </p:animEffect>
                                    <p:anim calcmode="lin" valueType="num">
                                      <p:cBhvr>
                                        <p:cTn id="65" dur="1000" fill="hold"/>
                                        <p:tgtEl>
                                          <p:spTgt spid="112"/>
                                        </p:tgtEl>
                                        <p:attrNameLst>
                                          <p:attrName>ppt_x</p:attrName>
                                        </p:attrNameLst>
                                      </p:cBhvr>
                                      <p:tavLst>
                                        <p:tav tm="0">
                                          <p:val>
                                            <p:strVal val="#ppt_x"/>
                                          </p:val>
                                        </p:tav>
                                        <p:tav tm="100000">
                                          <p:val>
                                            <p:strVal val="#ppt_x"/>
                                          </p:val>
                                        </p:tav>
                                      </p:tavLst>
                                    </p:anim>
                                    <p:anim calcmode="lin" valueType="num">
                                      <p:cBhvr>
                                        <p:cTn id="66" dur="1000" fill="hold"/>
                                        <p:tgtEl>
                                          <p:spTgt spid="1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800"/>
                                  </p:stCondLst>
                                  <p:childTnLst>
                                    <p:set>
                                      <p:cBhvr>
                                        <p:cTn id="68" dur="1" fill="hold">
                                          <p:stCondLst>
                                            <p:cond delay="0"/>
                                          </p:stCondLst>
                                        </p:cTn>
                                        <p:tgtEl>
                                          <p:spTgt spid="106"/>
                                        </p:tgtEl>
                                        <p:attrNameLst>
                                          <p:attrName>style.visibility</p:attrName>
                                        </p:attrNameLst>
                                      </p:cBhvr>
                                      <p:to>
                                        <p:strVal val="visible"/>
                                      </p:to>
                                    </p:set>
                                    <p:animEffect transition="in" filter="fade">
                                      <p:cBhvr>
                                        <p:cTn id="69" dur="1000"/>
                                        <p:tgtEl>
                                          <p:spTgt spid="106"/>
                                        </p:tgtEl>
                                      </p:cBhvr>
                                    </p:animEffect>
                                    <p:anim calcmode="lin" valueType="num">
                                      <p:cBhvr>
                                        <p:cTn id="70" dur="1000" fill="hold"/>
                                        <p:tgtEl>
                                          <p:spTgt spid="106"/>
                                        </p:tgtEl>
                                        <p:attrNameLst>
                                          <p:attrName>ppt_x</p:attrName>
                                        </p:attrNameLst>
                                      </p:cBhvr>
                                      <p:tavLst>
                                        <p:tav tm="0">
                                          <p:val>
                                            <p:strVal val="#ppt_x"/>
                                          </p:val>
                                        </p:tav>
                                        <p:tav tm="100000">
                                          <p:val>
                                            <p:strVal val="#ppt_x"/>
                                          </p:val>
                                        </p:tav>
                                      </p:tavLst>
                                    </p:anim>
                                    <p:anim calcmode="lin" valueType="num">
                                      <p:cBhvr>
                                        <p:cTn id="71" dur="1000" fill="hold"/>
                                        <p:tgtEl>
                                          <p:spTgt spid="10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800"/>
                                  </p:stCondLst>
                                  <p:childTnLst>
                                    <p:set>
                                      <p:cBhvr>
                                        <p:cTn id="73" dur="1" fill="hold">
                                          <p:stCondLst>
                                            <p:cond delay="0"/>
                                          </p:stCondLst>
                                        </p:cTn>
                                        <p:tgtEl>
                                          <p:spTgt spid="114"/>
                                        </p:tgtEl>
                                        <p:attrNameLst>
                                          <p:attrName>style.visibility</p:attrName>
                                        </p:attrNameLst>
                                      </p:cBhvr>
                                      <p:to>
                                        <p:strVal val="visible"/>
                                      </p:to>
                                    </p:set>
                                    <p:animEffect transition="in" filter="fade">
                                      <p:cBhvr>
                                        <p:cTn id="74" dur="1000"/>
                                        <p:tgtEl>
                                          <p:spTgt spid="114"/>
                                        </p:tgtEl>
                                      </p:cBhvr>
                                    </p:animEffect>
                                    <p:anim calcmode="lin" valueType="num">
                                      <p:cBhvr>
                                        <p:cTn id="75" dur="1000" fill="hold"/>
                                        <p:tgtEl>
                                          <p:spTgt spid="114"/>
                                        </p:tgtEl>
                                        <p:attrNameLst>
                                          <p:attrName>ppt_x</p:attrName>
                                        </p:attrNameLst>
                                      </p:cBhvr>
                                      <p:tavLst>
                                        <p:tav tm="0">
                                          <p:val>
                                            <p:strVal val="#ppt_x"/>
                                          </p:val>
                                        </p:tav>
                                        <p:tav tm="100000">
                                          <p:val>
                                            <p:strVal val="#ppt_x"/>
                                          </p:val>
                                        </p:tav>
                                      </p:tavLst>
                                    </p:anim>
                                    <p:anim calcmode="lin" valueType="num">
                                      <p:cBhvr>
                                        <p:cTn id="76" dur="1000" fill="hold"/>
                                        <p:tgtEl>
                                          <p:spTgt spid="114"/>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1200"/>
                                  </p:stCondLst>
                                  <p:childTnLst>
                                    <p:set>
                                      <p:cBhvr>
                                        <p:cTn id="78" dur="1" fill="hold">
                                          <p:stCondLst>
                                            <p:cond delay="0"/>
                                          </p:stCondLst>
                                        </p:cTn>
                                        <p:tgtEl>
                                          <p:spTgt spid="107"/>
                                        </p:tgtEl>
                                        <p:attrNameLst>
                                          <p:attrName>style.visibility</p:attrName>
                                        </p:attrNameLst>
                                      </p:cBhvr>
                                      <p:to>
                                        <p:strVal val="visible"/>
                                      </p:to>
                                    </p:set>
                                    <p:animEffect transition="in" filter="fade">
                                      <p:cBhvr>
                                        <p:cTn id="79" dur="1000"/>
                                        <p:tgtEl>
                                          <p:spTgt spid="107"/>
                                        </p:tgtEl>
                                      </p:cBhvr>
                                    </p:animEffect>
                                    <p:anim calcmode="lin" valueType="num">
                                      <p:cBhvr>
                                        <p:cTn id="80" dur="1000" fill="hold"/>
                                        <p:tgtEl>
                                          <p:spTgt spid="107"/>
                                        </p:tgtEl>
                                        <p:attrNameLst>
                                          <p:attrName>ppt_x</p:attrName>
                                        </p:attrNameLst>
                                      </p:cBhvr>
                                      <p:tavLst>
                                        <p:tav tm="0">
                                          <p:val>
                                            <p:strVal val="#ppt_x"/>
                                          </p:val>
                                        </p:tav>
                                        <p:tav tm="100000">
                                          <p:val>
                                            <p:strVal val="#ppt_x"/>
                                          </p:val>
                                        </p:tav>
                                      </p:tavLst>
                                    </p:anim>
                                    <p:anim calcmode="lin" valueType="num">
                                      <p:cBhvr>
                                        <p:cTn id="81" dur="1000" fill="hold"/>
                                        <p:tgtEl>
                                          <p:spTgt spid="107"/>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1200"/>
                                  </p:stCondLst>
                                  <p:childTnLst>
                                    <p:set>
                                      <p:cBhvr>
                                        <p:cTn id="83" dur="1" fill="hold">
                                          <p:stCondLst>
                                            <p:cond delay="0"/>
                                          </p:stCondLst>
                                        </p:cTn>
                                        <p:tgtEl>
                                          <p:spTgt spid="115"/>
                                        </p:tgtEl>
                                        <p:attrNameLst>
                                          <p:attrName>style.visibility</p:attrName>
                                        </p:attrNameLst>
                                      </p:cBhvr>
                                      <p:to>
                                        <p:strVal val="visible"/>
                                      </p:to>
                                    </p:set>
                                    <p:animEffect transition="in" filter="fade">
                                      <p:cBhvr>
                                        <p:cTn id="84" dur="1000"/>
                                        <p:tgtEl>
                                          <p:spTgt spid="115"/>
                                        </p:tgtEl>
                                      </p:cBhvr>
                                    </p:animEffect>
                                    <p:anim calcmode="lin" valueType="num">
                                      <p:cBhvr>
                                        <p:cTn id="85" dur="1000" fill="hold"/>
                                        <p:tgtEl>
                                          <p:spTgt spid="115"/>
                                        </p:tgtEl>
                                        <p:attrNameLst>
                                          <p:attrName>ppt_x</p:attrName>
                                        </p:attrNameLst>
                                      </p:cBhvr>
                                      <p:tavLst>
                                        <p:tav tm="0">
                                          <p:val>
                                            <p:strVal val="#ppt_x"/>
                                          </p:val>
                                        </p:tav>
                                        <p:tav tm="100000">
                                          <p:val>
                                            <p:strVal val="#ppt_x"/>
                                          </p:val>
                                        </p:tav>
                                      </p:tavLst>
                                    </p:anim>
                                    <p:anim calcmode="lin" valueType="num">
                                      <p:cBhvr>
                                        <p:cTn id="86" dur="1000" fill="hold"/>
                                        <p:tgtEl>
                                          <p:spTgt spid="11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60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1000"/>
                                        <p:tgtEl>
                                          <p:spTgt spid="76"/>
                                        </p:tgtEl>
                                      </p:cBhvr>
                                    </p:animEffect>
                                    <p:anim calcmode="lin" valueType="num">
                                      <p:cBhvr>
                                        <p:cTn id="90" dur="1000" fill="hold"/>
                                        <p:tgtEl>
                                          <p:spTgt spid="76"/>
                                        </p:tgtEl>
                                        <p:attrNameLst>
                                          <p:attrName>ppt_x</p:attrName>
                                        </p:attrNameLst>
                                      </p:cBhvr>
                                      <p:tavLst>
                                        <p:tav tm="0">
                                          <p:val>
                                            <p:strVal val="#ppt_x"/>
                                          </p:val>
                                        </p:tav>
                                        <p:tav tm="100000">
                                          <p:val>
                                            <p:strVal val="#ppt_x"/>
                                          </p:val>
                                        </p:tav>
                                      </p:tavLst>
                                    </p:anim>
                                    <p:anim calcmode="lin" valueType="num">
                                      <p:cBhvr>
                                        <p:cTn id="91" dur="1000" fill="hold"/>
                                        <p:tgtEl>
                                          <p:spTgt spid="7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60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000"/>
                                        <p:tgtEl>
                                          <p:spTgt spid="75"/>
                                        </p:tgtEl>
                                      </p:cBhvr>
                                    </p:animEffect>
                                    <p:anim calcmode="lin" valueType="num">
                                      <p:cBhvr>
                                        <p:cTn id="95" dur="1000" fill="hold"/>
                                        <p:tgtEl>
                                          <p:spTgt spid="75"/>
                                        </p:tgtEl>
                                        <p:attrNameLst>
                                          <p:attrName>ppt_x</p:attrName>
                                        </p:attrNameLst>
                                      </p:cBhvr>
                                      <p:tavLst>
                                        <p:tav tm="0">
                                          <p:val>
                                            <p:strVal val="#ppt_x"/>
                                          </p:val>
                                        </p:tav>
                                        <p:tav tm="100000">
                                          <p:val>
                                            <p:strVal val="#ppt_x"/>
                                          </p:val>
                                        </p:tav>
                                      </p:tavLst>
                                    </p:anim>
                                    <p:anim calcmode="lin" valueType="num">
                                      <p:cBhvr>
                                        <p:cTn id="9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4" grpId="0"/>
      <p:bldP spid="105" grpId="0"/>
      <p:bldP spid="106" grpId="0"/>
      <p:bldP spid="107" grpId="0"/>
      <p:bldP spid="112" grpId="0"/>
      <p:bldP spid="113" grpId="0"/>
      <p:bldP spid="114" grpId="0"/>
      <p:bldP spid="115" grpId="0"/>
      <p:bldP spid="103" grpId="0" bldLvl="0" animBg="1"/>
      <p:bldP spid="94" grpId="0"/>
      <p:bldP spid="116" grpId="0"/>
      <p:bldP spid="75" grpId="0"/>
      <p:bldP spid="7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消防设备使用</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3" name="文本框 2"/>
          <p:cNvSpPr txBox="1"/>
          <p:nvPr/>
        </p:nvSpPr>
        <p:spPr>
          <a:xfrm>
            <a:off x="514985" y="857250"/>
            <a:ext cx="7919085" cy="3931920"/>
          </a:xfrm>
          <a:prstGeom prst="rect">
            <a:avLst/>
          </a:prstGeom>
          <a:noFill/>
        </p:spPr>
        <p:txBody>
          <a:bodyPr wrap="square" rtlCol="0">
            <a:spAutoFit/>
          </a:bodyPr>
          <a:lstStyle/>
          <a:p>
            <a:pPr algn="l">
              <a:lnSpc>
                <a:spcPct val="150000"/>
              </a:lnSpc>
            </a:pPr>
            <a:r>
              <a:rPr lang="en-US" altLang="zh-CN" sz="2400">
                <a:latin typeface="微软雅黑" panose="020B0503020204020204" charset="-122"/>
                <a:ea typeface="微软雅黑" panose="020B0503020204020204" charset="-122"/>
              </a:rPr>
              <a:t>1</a:t>
            </a:r>
            <a:r>
              <a:rPr lang="zh-CN" altLang="en-US" sz="2400">
                <a:latin typeface="微软雅黑" panose="020B0503020204020204" charset="-122"/>
                <a:ea typeface="微软雅黑" panose="020B0503020204020204" charset="-122"/>
              </a:rPr>
              <a:t>、二氧化碳灭火器                     </a:t>
            </a:r>
            <a:r>
              <a:rPr lang="en-US" altLang="zh-CN" sz="2400">
                <a:latin typeface="微软雅黑" panose="020B0503020204020204" charset="-122"/>
                <a:ea typeface="微软雅黑" panose="020B0503020204020204" charset="-122"/>
              </a:rPr>
              <a:t>2</a:t>
            </a:r>
            <a:r>
              <a:rPr lang="zh-CN" altLang="en-US" sz="2400">
                <a:latin typeface="微软雅黑" panose="020B0503020204020204" charset="-122"/>
                <a:ea typeface="微软雅黑" panose="020B0503020204020204" charset="-122"/>
              </a:rPr>
              <a:t>、干粉灭火器</a:t>
            </a:r>
          </a:p>
          <a:p>
            <a:pPr algn="l">
              <a:lnSpc>
                <a:spcPct val="150000"/>
              </a:lnSpc>
            </a:pPr>
            <a:r>
              <a:rPr lang="en-US" altLang="zh-CN" sz="2400">
                <a:latin typeface="微软雅黑" panose="020B0503020204020204" charset="-122"/>
                <a:ea typeface="微软雅黑" panose="020B0503020204020204" charset="-122"/>
              </a:rPr>
              <a:t>3</a:t>
            </a:r>
            <a:r>
              <a:rPr lang="zh-CN" altLang="en-US" sz="2400">
                <a:latin typeface="微软雅黑" panose="020B0503020204020204" charset="-122"/>
                <a:ea typeface="微软雅黑" panose="020B0503020204020204" charset="-122"/>
              </a:rPr>
              <a:t>、消防水带                               </a:t>
            </a:r>
            <a:r>
              <a:rPr lang="en-US" altLang="zh-CN" sz="2400">
                <a:latin typeface="微软雅黑" panose="020B0503020204020204" charset="-122"/>
                <a:ea typeface="微软雅黑" panose="020B0503020204020204" charset="-122"/>
              </a:rPr>
              <a:t>4</a:t>
            </a:r>
            <a:r>
              <a:rPr lang="zh-CN" altLang="en-US" sz="2400">
                <a:latin typeface="微软雅黑" panose="020B0503020204020204" charset="-122"/>
                <a:ea typeface="微软雅黑" panose="020B0503020204020204" charset="-122"/>
              </a:rPr>
              <a:t>、手动报警按钮</a:t>
            </a:r>
          </a:p>
          <a:p>
            <a:pPr algn="l">
              <a:lnSpc>
                <a:spcPct val="150000"/>
              </a:lnSpc>
            </a:pPr>
            <a:r>
              <a:rPr lang="en-US" altLang="zh-CN" sz="2400">
                <a:latin typeface="微软雅黑" panose="020B0503020204020204" charset="-122"/>
                <a:ea typeface="微软雅黑" panose="020B0503020204020204" charset="-122"/>
              </a:rPr>
              <a:t>5</a:t>
            </a:r>
            <a:r>
              <a:rPr lang="zh-CN" altLang="en-US" sz="2400">
                <a:latin typeface="微软雅黑" panose="020B0503020204020204" charset="-122"/>
                <a:ea typeface="微软雅黑" panose="020B0503020204020204" charset="-122"/>
              </a:rPr>
              <a:t>、投掷型灭火弹                         </a:t>
            </a:r>
            <a:r>
              <a:rPr lang="en-US" altLang="zh-CN" sz="2400">
                <a:latin typeface="微软雅黑" panose="020B0503020204020204" charset="-122"/>
                <a:ea typeface="微软雅黑" panose="020B0503020204020204" charset="-122"/>
              </a:rPr>
              <a:t>6</a:t>
            </a:r>
            <a:r>
              <a:rPr lang="zh-CN" altLang="en-US" sz="2400">
                <a:latin typeface="微软雅黑" panose="020B0503020204020204" charset="-122"/>
                <a:ea typeface="微软雅黑" panose="020B0503020204020204" charset="-122"/>
              </a:rPr>
              <a:t>、灭火毯；</a:t>
            </a:r>
          </a:p>
          <a:p>
            <a:pPr algn="l">
              <a:lnSpc>
                <a:spcPct val="150000"/>
              </a:lnSpc>
            </a:pPr>
            <a:r>
              <a:rPr lang="en-US" altLang="zh-CN" sz="2400">
                <a:latin typeface="微软雅黑" panose="020B0503020204020204" charset="-122"/>
                <a:ea typeface="微软雅黑" panose="020B0503020204020204" charset="-122"/>
              </a:rPr>
              <a:t>7</a:t>
            </a:r>
            <a:r>
              <a:rPr lang="zh-CN" altLang="en-US" sz="2400">
                <a:latin typeface="微软雅黑" panose="020B0503020204020204" charset="-122"/>
                <a:ea typeface="微软雅黑" panose="020B0503020204020204" charset="-122"/>
              </a:rPr>
              <a:t>、独立式感烟探测器                  </a:t>
            </a:r>
            <a:r>
              <a:rPr lang="en-US" altLang="zh-CN" sz="2400">
                <a:latin typeface="微软雅黑" panose="020B0503020204020204" charset="-122"/>
                <a:ea typeface="微软雅黑" panose="020B0503020204020204" charset="-122"/>
              </a:rPr>
              <a:t>8</a:t>
            </a:r>
            <a:r>
              <a:rPr lang="zh-CN" altLang="en-US" sz="2400">
                <a:latin typeface="微软雅黑" panose="020B0503020204020204" charset="-122"/>
                <a:ea typeface="微软雅黑" panose="020B0503020204020204" charset="-122"/>
              </a:rPr>
              <a:t>、燃气探测器</a:t>
            </a:r>
          </a:p>
          <a:p>
            <a:pPr algn="l">
              <a:lnSpc>
                <a:spcPct val="150000"/>
              </a:lnSpc>
            </a:pPr>
            <a:r>
              <a:rPr lang="en-US" altLang="zh-CN" sz="2400">
                <a:latin typeface="微软雅黑" panose="020B0503020204020204" charset="-122"/>
                <a:ea typeface="微软雅黑" panose="020B0503020204020204" charset="-122"/>
              </a:rPr>
              <a:t>9</a:t>
            </a:r>
            <a:r>
              <a:rPr lang="zh-CN" altLang="en-US" sz="2400">
                <a:latin typeface="微软雅黑" panose="020B0503020204020204" charset="-122"/>
                <a:ea typeface="微软雅黑" panose="020B0503020204020204" charset="-122"/>
              </a:rPr>
              <a:t>、缓降绳                                   </a:t>
            </a:r>
            <a:r>
              <a:rPr lang="en-US" altLang="zh-CN" sz="2400">
                <a:latin typeface="微软雅黑" panose="020B0503020204020204" charset="-122"/>
                <a:ea typeface="微软雅黑" panose="020B0503020204020204" charset="-122"/>
              </a:rPr>
              <a:t>10</a:t>
            </a:r>
            <a:r>
              <a:rPr lang="zh-CN" altLang="en-US" sz="2400">
                <a:latin typeface="微软雅黑" panose="020B0503020204020204" charset="-122"/>
                <a:ea typeface="微软雅黑" panose="020B0503020204020204" charset="-122"/>
              </a:rPr>
              <a:t>、防毒面具</a:t>
            </a:r>
          </a:p>
          <a:p>
            <a:pPr algn="l">
              <a:lnSpc>
                <a:spcPct val="150000"/>
              </a:lnSpc>
            </a:pPr>
            <a:r>
              <a:rPr lang="en-US" altLang="zh-CN" sz="2400">
                <a:latin typeface="微软雅黑" panose="020B0503020204020204" charset="-122"/>
                <a:ea typeface="微软雅黑" panose="020B0503020204020204" charset="-122"/>
              </a:rPr>
              <a:t>11</a:t>
            </a:r>
            <a:r>
              <a:rPr lang="zh-CN" altLang="en-US" sz="2400">
                <a:latin typeface="微软雅黑" panose="020B0503020204020204" charset="-122"/>
                <a:ea typeface="微软雅黑" panose="020B0503020204020204" charset="-122"/>
              </a:rPr>
              <a:t>、强光手电                              </a:t>
            </a:r>
            <a:r>
              <a:rPr lang="en-US" altLang="zh-CN" sz="2400">
                <a:latin typeface="微软雅黑" panose="020B0503020204020204" charset="-122"/>
                <a:ea typeface="微软雅黑" panose="020B0503020204020204" charset="-122"/>
              </a:rPr>
              <a:t>12</a:t>
            </a:r>
            <a:r>
              <a:rPr lang="zh-CN" altLang="en-US" sz="2400">
                <a:latin typeface="微软雅黑" panose="020B0503020204020204" charset="-122"/>
                <a:ea typeface="微软雅黑" panose="020B0503020204020204" charset="-122"/>
              </a:rPr>
              <a:t>、消防手套</a:t>
            </a:r>
          </a:p>
          <a:p>
            <a:pPr algn="l">
              <a:lnSpc>
                <a:spcPct val="150000"/>
              </a:lnSpc>
            </a:pPr>
            <a:r>
              <a:rPr lang="en-US" altLang="zh-CN" sz="2400">
                <a:latin typeface="微软雅黑" panose="020B0503020204020204" charset="-122"/>
                <a:ea typeface="微软雅黑" panose="020B0503020204020204" charset="-122"/>
              </a:rPr>
              <a:t>13</a:t>
            </a:r>
            <a:r>
              <a:rPr lang="zh-CN" altLang="en-US" sz="2400">
                <a:latin typeface="微软雅黑" panose="020B0503020204020204" charset="-122"/>
                <a:ea typeface="微软雅黑" panose="020B0503020204020204" charset="-122"/>
              </a:rPr>
              <a:t>、消防锤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064727"/>
            <a:ext cx="2545080" cy="518160"/>
          </a:xfrm>
          <a:prstGeom prst="rect">
            <a:avLst/>
          </a:prstGeom>
          <a:noFill/>
        </p:spPr>
        <p:txBody>
          <a:bodyPr wrap="none" rtlCol="0">
            <a:spAutoFit/>
          </a:bodyPr>
          <a:lstStyle/>
          <a:p>
            <a:r>
              <a:rPr lang="zh-CN" altLang="zh-CN" sz="28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sp>
        <p:nvSpPr>
          <p:cNvPr id="116" name="TextBox 115"/>
          <p:cNvSpPr txBox="1"/>
          <p:nvPr/>
        </p:nvSpPr>
        <p:spPr>
          <a:xfrm>
            <a:off x="5344795" y="2647950"/>
            <a:ext cx="1574800" cy="335280"/>
          </a:xfrm>
          <a:prstGeom prst="rect">
            <a:avLst/>
          </a:prstGeom>
          <a:noFill/>
        </p:spPr>
        <p:txBody>
          <a:bodyPr wrap="square" rtlCol="0">
            <a:spAutoFit/>
          </a:bodyPr>
          <a:lstStyle/>
          <a:p>
            <a:pPr algn="l"/>
            <a:r>
              <a:rPr lang="en-US" altLang="zh-CN" sz="1600" dirty="0">
                <a:solidFill>
                  <a:srgbClr val="C00000"/>
                </a:solidFill>
                <a:latin typeface="黑体" panose="02010609060101010101" charset="-122"/>
                <a:ea typeface="黑体" panose="02010609060101010101" charset="-122"/>
                <a:sym typeface="+mn-ea"/>
              </a:rPr>
              <a:t>Knowledge ask</a:t>
            </a:r>
          </a:p>
        </p:txBody>
      </p:sp>
      <p:grpSp>
        <p:nvGrpSpPr>
          <p:cNvPr id="6" name="组合 5"/>
          <p:cNvGrpSpPr/>
          <p:nvPr/>
        </p:nvGrpSpPr>
        <p:grpSpPr>
          <a:xfrm>
            <a:off x="2980431" y="1940247"/>
            <a:ext cx="1301106" cy="1301106"/>
            <a:chOff x="2683251" y="1980687"/>
            <a:chExt cx="1301106" cy="1301106"/>
          </a:xfrm>
          <a:solidFill>
            <a:srgbClr val="C00000"/>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89618" y="2200502"/>
              <a:ext cx="487680" cy="822960"/>
            </a:xfrm>
            <a:prstGeom prst="rect">
              <a:avLst/>
            </a:prstGeom>
            <a:grpFill/>
          </p:spPr>
          <p:txBody>
            <a:bodyPr wrap="none" rtlCol="0">
              <a:spAutoFit/>
            </a:bodyPr>
            <a:lstStyle/>
            <a:p>
              <a:r>
                <a:rPr lang="en-US" altLang="zh-CN" sz="4800" dirty="0">
                  <a:solidFill>
                    <a:schemeClr val="bg1"/>
                  </a:solidFill>
                  <a:latin typeface="黑体" panose="02010609060101010101" charset="-122"/>
                  <a:ea typeface="黑体" panose="02010609060101010101" charset="-122"/>
                </a:rPr>
                <a:t>5</a:t>
              </a:r>
            </a:p>
          </p:txBody>
        </p:sp>
      </p:grpSp>
      <p:cxnSp>
        <p:nvCxnSpPr>
          <p:cNvPr id="38" name="直接连接符 37"/>
          <p:cNvCxnSpPr/>
          <p:nvPr/>
        </p:nvCxnSpPr>
        <p:spPr>
          <a:xfrm flipV="1">
            <a:off x="4572000" y="1940247"/>
            <a:ext cx="0" cy="1301107"/>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 name="文本框 1"/>
          <p:cNvSpPr txBox="1"/>
          <p:nvPr/>
        </p:nvSpPr>
        <p:spPr>
          <a:xfrm>
            <a:off x="647065" y="1085215"/>
            <a:ext cx="6726555" cy="483235"/>
          </a:xfrm>
          <a:prstGeom prst="rect">
            <a:avLst/>
          </a:prstGeom>
          <a:noFill/>
        </p:spPr>
        <p:txBody>
          <a:bodyPr wrap="none" rtlCol="0">
            <a:spAutoFit/>
          </a:bodyPr>
          <a:lstStyle/>
          <a:p>
            <a:pPr algn="l"/>
            <a:r>
              <a:rPr lang="zh-CN" altLang="en-US" sz="2400">
                <a:latin typeface="微软雅黑" panose="020B0503020204020204" charset="-122"/>
                <a:ea typeface="微软雅黑" panose="020B0503020204020204" charset="-122"/>
              </a:rPr>
              <a:t>1、[多选]家庭宜配备以下哪些消防器材(            )</a:t>
            </a:r>
          </a:p>
        </p:txBody>
      </p:sp>
      <p:grpSp>
        <p:nvGrpSpPr>
          <p:cNvPr id="9" name="组合 8"/>
          <p:cNvGrpSpPr/>
          <p:nvPr/>
        </p:nvGrpSpPr>
        <p:grpSpPr>
          <a:xfrm>
            <a:off x="629920" y="1941830"/>
            <a:ext cx="4307840" cy="2478405"/>
            <a:chOff x="992" y="3058"/>
            <a:chExt cx="6784" cy="3903"/>
          </a:xfrm>
        </p:grpSpPr>
        <p:sp>
          <p:nvSpPr>
            <p:cNvPr id="4" name="文本框 3"/>
            <p:cNvSpPr txBox="1"/>
            <p:nvPr/>
          </p:nvSpPr>
          <p:spPr>
            <a:xfrm>
              <a:off x="1019" y="3058"/>
              <a:ext cx="3926" cy="725"/>
            </a:xfrm>
            <a:prstGeom prst="rect">
              <a:avLst/>
            </a:prstGeom>
            <a:noFill/>
          </p:spPr>
          <p:txBody>
            <a:bodyPr wrap="none" rtlCol="0">
              <a:spAutoFit/>
            </a:bodyPr>
            <a:lstStyle/>
            <a:p>
              <a:pPr algn="l"/>
              <a:r>
                <a:rPr lang="zh-CN" altLang="en-US" sz="2400"/>
                <a:t>A、手提式灭火器</a:t>
              </a:r>
            </a:p>
          </p:txBody>
        </p:sp>
        <p:sp>
          <p:nvSpPr>
            <p:cNvPr id="5" name="文本框 4"/>
            <p:cNvSpPr txBox="1"/>
            <p:nvPr/>
          </p:nvSpPr>
          <p:spPr>
            <a:xfrm>
              <a:off x="1019" y="4052"/>
              <a:ext cx="5349" cy="725"/>
            </a:xfrm>
            <a:prstGeom prst="rect">
              <a:avLst/>
            </a:prstGeom>
            <a:noFill/>
          </p:spPr>
          <p:txBody>
            <a:bodyPr wrap="none" rtlCol="0">
              <a:spAutoFit/>
            </a:bodyPr>
            <a:lstStyle/>
            <a:p>
              <a:pPr algn="l"/>
              <a:r>
                <a:rPr lang="zh-CN" altLang="en-US" sz="2400"/>
                <a:t>B、救生缓降器或逃生绳</a:t>
              </a:r>
            </a:p>
          </p:txBody>
        </p:sp>
        <p:sp>
          <p:nvSpPr>
            <p:cNvPr id="6" name="文本框 5"/>
            <p:cNvSpPr txBox="1"/>
            <p:nvPr/>
          </p:nvSpPr>
          <p:spPr>
            <a:xfrm>
              <a:off x="992" y="5105"/>
              <a:ext cx="6784" cy="725"/>
            </a:xfrm>
            <a:prstGeom prst="rect">
              <a:avLst/>
            </a:prstGeom>
            <a:noFill/>
          </p:spPr>
          <p:txBody>
            <a:bodyPr wrap="none" rtlCol="0">
              <a:spAutoFit/>
            </a:bodyPr>
            <a:lstStyle/>
            <a:p>
              <a:pPr algn="l"/>
              <a:r>
                <a:rPr lang="zh-CN" altLang="en-US" sz="2400"/>
                <a:t>C、强光手电筒、简易防烟面罩</a:t>
              </a:r>
            </a:p>
          </p:txBody>
        </p:sp>
        <p:sp>
          <p:nvSpPr>
            <p:cNvPr id="8" name="文本框 7"/>
            <p:cNvSpPr txBox="1"/>
            <p:nvPr/>
          </p:nvSpPr>
          <p:spPr>
            <a:xfrm>
              <a:off x="1019" y="6237"/>
              <a:ext cx="4423" cy="725"/>
            </a:xfrm>
            <a:prstGeom prst="rect">
              <a:avLst/>
            </a:prstGeom>
            <a:noFill/>
          </p:spPr>
          <p:txBody>
            <a:bodyPr wrap="none" rtlCol="0">
              <a:spAutoFit/>
            </a:bodyPr>
            <a:lstStyle/>
            <a:p>
              <a:pPr algn="l"/>
              <a:r>
                <a:rPr lang="zh-CN" altLang="en-US" sz="2400"/>
                <a:t>D、消防水枪、水带</a:t>
              </a:r>
            </a:p>
          </p:txBody>
        </p:sp>
      </p:grpSp>
      <p:sp>
        <p:nvSpPr>
          <p:cNvPr id="13" name="文本框 12"/>
          <p:cNvSpPr txBox="1"/>
          <p:nvPr/>
        </p:nvSpPr>
        <p:spPr>
          <a:xfrm>
            <a:off x="6233795" y="1085215"/>
            <a:ext cx="792480" cy="483235"/>
          </a:xfrm>
          <a:prstGeom prst="rect">
            <a:avLst/>
          </a:prstGeom>
          <a:noFill/>
        </p:spPr>
        <p:txBody>
          <a:bodyPr wrap="none" rtlCol="0">
            <a:spAutoFit/>
          </a:bodyPr>
          <a:lstStyle/>
          <a:p>
            <a:r>
              <a:rPr lang="en-US" altLang="zh-CN" sz="240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ABC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 name="文本框 1"/>
          <p:cNvSpPr txBox="1"/>
          <p:nvPr/>
        </p:nvSpPr>
        <p:spPr>
          <a:xfrm>
            <a:off x="647065" y="1085215"/>
            <a:ext cx="7270115" cy="848995"/>
          </a:xfrm>
          <a:prstGeom prst="rect">
            <a:avLst/>
          </a:prstGeom>
          <a:noFill/>
        </p:spPr>
        <p:txBody>
          <a:bodyPr wrap="none" rtlCol="0">
            <a:spAutoFit/>
          </a:bodyPr>
          <a:lstStyle/>
          <a:p>
            <a:pPr algn="l"/>
            <a:r>
              <a:rPr lang="zh-CN" altLang="en-US" sz="2400">
                <a:latin typeface="微软雅黑" panose="020B0503020204020204" charset="-122"/>
                <a:ea typeface="微软雅黑" panose="020B0503020204020204" charset="-122"/>
              </a:rPr>
              <a:t>2、[多选]下列哪些选项是家庭应该采取的消防安全措</a:t>
            </a:r>
          </a:p>
          <a:p>
            <a:pPr algn="l"/>
            <a:r>
              <a:rPr lang="zh-CN" altLang="en-US" sz="2400">
                <a:latin typeface="微软雅黑" panose="020B0503020204020204" charset="-122"/>
                <a:ea typeface="微软雅黑" panose="020B0503020204020204" charset="-122"/>
              </a:rPr>
              <a:t>施(        )</a:t>
            </a:r>
          </a:p>
        </p:txBody>
      </p:sp>
      <p:grpSp>
        <p:nvGrpSpPr>
          <p:cNvPr id="9" name="组合 8"/>
          <p:cNvGrpSpPr/>
          <p:nvPr/>
        </p:nvGrpSpPr>
        <p:grpSpPr>
          <a:xfrm>
            <a:off x="629920" y="1941830"/>
            <a:ext cx="6472555" cy="2479040"/>
            <a:chOff x="992" y="3058"/>
            <a:chExt cx="10193" cy="3904"/>
          </a:xfrm>
        </p:grpSpPr>
        <p:sp>
          <p:nvSpPr>
            <p:cNvPr id="4" name="文本框 3"/>
            <p:cNvSpPr txBox="1"/>
            <p:nvPr/>
          </p:nvSpPr>
          <p:spPr>
            <a:xfrm>
              <a:off x="1019" y="3058"/>
              <a:ext cx="10166" cy="725"/>
            </a:xfrm>
            <a:prstGeom prst="rect">
              <a:avLst/>
            </a:prstGeom>
            <a:noFill/>
          </p:spPr>
          <p:txBody>
            <a:bodyPr wrap="none" rtlCol="0">
              <a:spAutoFit/>
            </a:bodyPr>
            <a:lstStyle/>
            <a:p>
              <a:pPr algn="l"/>
              <a:r>
                <a:rPr lang="zh-CN" altLang="en-US" sz="2400"/>
                <a:t>A、配备必要的消防器材并掌握正确的使用方法</a:t>
              </a:r>
            </a:p>
          </p:txBody>
        </p:sp>
        <p:sp>
          <p:nvSpPr>
            <p:cNvPr id="5" name="文本框 4"/>
            <p:cNvSpPr txBox="1"/>
            <p:nvPr/>
          </p:nvSpPr>
          <p:spPr>
            <a:xfrm>
              <a:off x="1019" y="4052"/>
              <a:ext cx="4869" cy="725"/>
            </a:xfrm>
            <a:prstGeom prst="rect">
              <a:avLst/>
            </a:prstGeom>
            <a:noFill/>
          </p:spPr>
          <p:txBody>
            <a:bodyPr wrap="none" rtlCol="0">
              <a:spAutoFit/>
            </a:bodyPr>
            <a:lstStyle/>
            <a:p>
              <a:pPr algn="l"/>
              <a:r>
                <a:rPr lang="zh-CN" altLang="en-US" sz="2400"/>
                <a:t>B、制定家庭健身计划</a:t>
              </a:r>
            </a:p>
          </p:txBody>
        </p:sp>
        <p:sp>
          <p:nvSpPr>
            <p:cNvPr id="6" name="文本框 5"/>
            <p:cNvSpPr txBox="1"/>
            <p:nvPr/>
          </p:nvSpPr>
          <p:spPr>
            <a:xfrm>
              <a:off x="992" y="5105"/>
              <a:ext cx="5824" cy="725"/>
            </a:xfrm>
            <a:prstGeom prst="rect">
              <a:avLst/>
            </a:prstGeom>
            <a:noFill/>
          </p:spPr>
          <p:txBody>
            <a:bodyPr wrap="none" rtlCol="0">
              <a:spAutoFit/>
            </a:bodyPr>
            <a:lstStyle/>
            <a:p>
              <a:pPr algn="l"/>
              <a:r>
                <a:rPr lang="zh-CN" altLang="en-US" sz="2400"/>
                <a:t>C、绘制家庭逃生疏散路线</a:t>
              </a:r>
            </a:p>
          </p:txBody>
        </p:sp>
        <p:sp>
          <p:nvSpPr>
            <p:cNvPr id="8" name="文本框 7"/>
            <p:cNvSpPr txBox="1"/>
            <p:nvPr/>
          </p:nvSpPr>
          <p:spPr>
            <a:xfrm>
              <a:off x="1019" y="6237"/>
              <a:ext cx="7303" cy="725"/>
            </a:xfrm>
            <a:prstGeom prst="rect">
              <a:avLst/>
            </a:prstGeom>
            <a:noFill/>
          </p:spPr>
          <p:txBody>
            <a:bodyPr wrap="none" rtlCol="0">
              <a:spAutoFit/>
            </a:bodyPr>
            <a:lstStyle/>
            <a:p>
              <a:pPr algn="l"/>
              <a:r>
                <a:rPr lang="zh-CN" altLang="en-US" sz="2400"/>
                <a:t>D、经常检查和消除家庭火灾隐患</a:t>
              </a:r>
            </a:p>
          </p:txBody>
        </p:sp>
      </p:grpSp>
      <p:sp>
        <p:nvSpPr>
          <p:cNvPr id="13" name="文本框 12"/>
          <p:cNvSpPr txBox="1"/>
          <p:nvPr/>
        </p:nvSpPr>
        <p:spPr>
          <a:xfrm>
            <a:off x="1102995" y="1458595"/>
            <a:ext cx="829310" cy="483235"/>
          </a:xfrm>
          <a:prstGeom prst="rect">
            <a:avLst/>
          </a:prstGeom>
          <a:noFill/>
        </p:spPr>
        <p:txBody>
          <a:bodyPr wrap="none" rtlCol="0">
            <a:spAutoFit/>
          </a:bodyPr>
          <a:lstStyle/>
          <a:p>
            <a:r>
              <a:rPr lang="en-US" altLang="zh-CN" sz="240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ACD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 name="文本框 1"/>
          <p:cNvSpPr txBox="1"/>
          <p:nvPr/>
        </p:nvSpPr>
        <p:spPr>
          <a:xfrm>
            <a:off x="647065" y="1085215"/>
            <a:ext cx="7879715" cy="848995"/>
          </a:xfrm>
          <a:prstGeom prst="rect">
            <a:avLst/>
          </a:prstGeom>
          <a:noFill/>
        </p:spPr>
        <p:txBody>
          <a:bodyPr wrap="none" rtlCol="0">
            <a:spAutoFit/>
          </a:bodyPr>
          <a:lstStyle/>
          <a:p>
            <a:pPr algn="l"/>
            <a:r>
              <a:rPr lang="zh-CN" altLang="en-US" sz="2400">
                <a:latin typeface="微软雅黑" panose="020B0503020204020204" charset="-122"/>
                <a:ea typeface="微软雅黑" panose="020B0503020204020204" charset="-122"/>
              </a:rPr>
              <a:t>3、[多选]外面着火且火势很大，被困室内无法逃生时，以</a:t>
            </a:r>
          </a:p>
          <a:p>
            <a:pPr algn="l"/>
            <a:r>
              <a:rPr lang="zh-CN" altLang="en-US" sz="2400">
                <a:latin typeface="微软雅黑" panose="020B0503020204020204" charset="-122"/>
                <a:ea typeface="微软雅黑" panose="020B0503020204020204" charset="-122"/>
              </a:rPr>
              <a:t>下哪些做法是正确的(         )</a:t>
            </a:r>
          </a:p>
        </p:txBody>
      </p:sp>
      <p:grpSp>
        <p:nvGrpSpPr>
          <p:cNvPr id="9" name="组合 8"/>
          <p:cNvGrpSpPr/>
          <p:nvPr/>
        </p:nvGrpSpPr>
        <p:grpSpPr>
          <a:xfrm>
            <a:off x="647065" y="2112645"/>
            <a:ext cx="7369810" cy="2308225"/>
            <a:chOff x="1019" y="3327"/>
            <a:chExt cx="11606" cy="3635"/>
          </a:xfrm>
        </p:grpSpPr>
        <p:sp>
          <p:nvSpPr>
            <p:cNvPr id="4" name="文本框 3"/>
            <p:cNvSpPr txBox="1"/>
            <p:nvPr/>
          </p:nvSpPr>
          <p:spPr>
            <a:xfrm>
              <a:off x="1019" y="3327"/>
              <a:ext cx="11606" cy="725"/>
            </a:xfrm>
            <a:prstGeom prst="rect">
              <a:avLst/>
            </a:prstGeom>
            <a:noFill/>
          </p:spPr>
          <p:txBody>
            <a:bodyPr wrap="none" rtlCol="0">
              <a:spAutoFit/>
            </a:bodyPr>
            <a:lstStyle/>
            <a:p>
              <a:pPr algn="l"/>
              <a:r>
                <a:rPr lang="zh-CN" altLang="en-US" sz="2400"/>
                <a:t>A、可用浸湿的毛巾、衣物等堵塞门缝，防止毒烟进入</a:t>
              </a:r>
            </a:p>
          </p:txBody>
        </p:sp>
        <p:sp>
          <p:nvSpPr>
            <p:cNvPr id="5" name="文本框 4"/>
            <p:cNvSpPr txBox="1"/>
            <p:nvPr/>
          </p:nvSpPr>
          <p:spPr>
            <a:xfrm>
              <a:off x="1019" y="4216"/>
              <a:ext cx="4869" cy="725"/>
            </a:xfrm>
            <a:prstGeom prst="rect">
              <a:avLst/>
            </a:prstGeom>
            <a:noFill/>
          </p:spPr>
          <p:txBody>
            <a:bodyPr wrap="none" rtlCol="0">
              <a:spAutoFit/>
            </a:bodyPr>
            <a:lstStyle/>
            <a:p>
              <a:pPr algn="l"/>
              <a:r>
                <a:rPr lang="zh-CN" altLang="en-US" sz="2400"/>
                <a:t>B、把水泼在门上降温</a:t>
              </a:r>
            </a:p>
          </p:txBody>
        </p:sp>
        <p:sp>
          <p:nvSpPr>
            <p:cNvPr id="6" name="文本框 5"/>
            <p:cNvSpPr txBox="1"/>
            <p:nvPr/>
          </p:nvSpPr>
          <p:spPr>
            <a:xfrm>
              <a:off x="1019" y="5227"/>
              <a:ext cx="5824" cy="725"/>
            </a:xfrm>
            <a:prstGeom prst="rect">
              <a:avLst/>
            </a:prstGeom>
            <a:noFill/>
          </p:spPr>
          <p:txBody>
            <a:bodyPr wrap="none" rtlCol="0">
              <a:spAutoFit/>
            </a:bodyPr>
            <a:lstStyle/>
            <a:p>
              <a:pPr algn="l"/>
              <a:r>
                <a:rPr lang="zh-CN" altLang="en-US" sz="2400"/>
                <a:t>C、发出求救信号等待救援</a:t>
              </a:r>
            </a:p>
          </p:txBody>
        </p:sp>
        <p:sp>
          <p:nvSpPr>
            <p:cNvPr id="8" name="文本框 7"/>
            <p:cNvSpPr txBox="1"/>
            <p:nvPr/>
          </p:nvSpPr>
          <p:spPr>
            <a:xfrm>
              <a:off x="1019" y="6237"/>
              <a:ext cx="4423" cy="725"/>
            </a:xfrm>
            <a:prstGeom prst="rect">
              <a:avLst/>
            </a:prstGeom>
            <a:noFill/>
          </p:spPr>
          <p:txBody>
            <a:bodyPr wrap="none" rtlCol="0">
              <a:spAutoFit/>
            </a:bodyPr>
            <a:lstStyle/>
            <a:p>
              <a:pPr algn="l"/>
              <a:r>
                <a:rPr lang="zh-CN" altLang="en-US" sz="2400"/>
                <a:t>D、打开房门冲出去</a:t>
              </a:r>
            </a:p>
          </p:txBody>
        </p:sp>
      </p:grpSp>
      <p:sp>
        <p:nvSpPr>
          <p:cNvPr id="13" name="文本框 12"/>
          <p:cNvSpPr txBox="1"/>
          <p:nvPr/>
        </p:nvSpPr>
        <p:spPr>
          <a:xfrm>
            <a:off x="3592195" y="1458595"/>
            <a:ext cx="792480" cy="483235"/>
          </a:xfrm>
          <a:prstGeom prst="rect">
            <a:avLst/>
          </a:prstGeom>
          <a:noFill/>
        </p:spPr>
        <p:txBody>
          <a:bodyPr wrap="none" rtlCol="0">
            <a:spAutoFit/>
          </a:bodyPr>
          <a:lstStyle/>
          <a:p>
            <a:r>
              <a:rPr lang="en-US" altLang="zh-CN" sz="240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ABC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 name="文本框 1"/>
          <p:cNvSpPr txBox="1"/>
          <p:nvPr/>
        </p:nvSpPr>
        <p:spPr>
          <a:xfrm>
            <a:off x="647065" y="1085215"/>
            <a:ext cx="6760845" cy="483235"/>
          </a:xfrm>
          <a:prstGeom prst="rect">
            <a:avLst/>
          </a:prstGeom>
          <a:noFill/>
        </p:spPr>
        <p:txBody>
          <a:bodyPr wrap="none" rtlCol="0">
            <a:spAutoFit/>
          </a:bodyPr>
          <a:lstStyle/>
          <a:p>
            <a:pPr algn="l"/>
            <a:r>
              <a:rPr lang="zh-CN" altLang="en-US" sz="2400">
                <a:latin typeface="微软雅黑" panose="020B0503020204020204" charset="-122"/>
                <a:ea typeface="微软雅黑" panose="020B0503020204020204" charset="-122"/>
              </a:rPr>
              <a:t>4、[多选]对于消防器材和设施，我们应该(         )</a:t>
            </a:r>
          </a:p>
        </p:txBody>
      </p:sp>
      <p:grpSp>
        <p:nvGrpSpPr>
          <p:cNvPr id="9" name="组合 8"/>
          <p:cNvGrpSpPr/>
          <p:nvPr/>
        </p:nvGrpSpPr>
        <p:grpSpPr>
          <a:xfrm>
            <a:off x="647065" y="1941830"/>
            <a:ext cx="7979410" cy="2479040"/>
            <a:chOff x="1019" y="3058"/>
            <a:chExt cx="12566" cy="3904"/>
          </a:xfrm>
        </p:grpSpPr>
        <p:sp>
          <p:nvSpPr>
            <p:cNvPr id="4" name="文本框 3"/>
            <p:cNvSpPr txBox="1"/>
            <p:nvPr/>
          </p:nvSpPr>
          <p:spPr>
            <a:xfrm>
              <a:off x="1019" y="3058"/>
              <a:ext cx="12566" cy="1301"/>
            </a:xfrm>
            <a:prstGeom prst="rect">
              <a:avLst/>
            </a:prstGeom>
            <a:noFill/>
          </p:spPr>
          <p:txBody>
            <a:bodyPr wrap="none" rtlCol="0">
              <a:spAutoFit/>
            </a:bodyPr>
            <a:lstStyle/>
            <a:p>
              <a:pPr algn="l"/>
              <a:r>
                <a:rPr lang="zh-CN" altLang="en-US" sz="2400"/>
                <a:t>A、火灾很少发生，消防设施一般很少用到，在周围可以堆</a:t>
              </a:r>
            </a:p>
            <a:p>
              <a:pPr algn="l"/>
              <a:r>
                <a:rPr lang="zh-CN" altLang="en-US" sz="2400"/>
                <a:t>放物品</a:t>
              </a:r>
            </a:p>
          </p:txBody>
        </p:sp>
        <p:sp>
          <p:nvSpPr>
            <p:cNvPr id="5" name="文本框 4"/>
            <p:cNvSpPr txBox="1"/>
            <p:nvPr/>
          </p:nvSpPr>
          <p:spPr>
            <a:xfrm>
              <a:off x="1019" y="4359"/>
              <a:ext cx="8229" cy="725"/>
            </a:xfrm>
            <a:prstGeom prst="rect">
              <a:avLst/>
            </a:prstGeom>
            <a:noFill/>
          </p:spPr>
          <p:txBody>
            <a:bodyPr wrap="none" rtlCol="0">
              <a:spAutoFit/>
            </a:bodyPr>
            <a:lstStyle/>
            <a:p>
              <a:pPr algn="l"/>
              <a:r>
                <a:rPr lang="zh-CN" altLang="en-US" sz="2400"/>
                <a:t>B、不埋压、圈占、遮挡消防器材设施</a:t>
              </a:r>
            </a:p>
          </p:txBody>
        </p:sp>
        <p:sp>
          <p:nvSpPr>
            <p:cNvPr id="6" name="文本框 5"/>
            <p:cNvSpPr txBox="1"/>
            <p:nvPr/>
          </p:nvSpPr>
          <p:spPr>
            <a:xfrm>
              <a:off x="1019" y="5298"/>
              <a:ext cx="4384" cy="725"/>
            </a:xfrm>
            <a:prstGeom prst="rect">
              <a:avLst/>
            </a:prstGeom>
            <a:noFill/>
          </p:spPr>
          <p:txBody>
            <a:bodyPr wrap="none" rtlCol="0">
              <a:spAutoFit/>
            </a:bodyPr>
            <a:lstStyle/>
            <a:p>
              <a:pPr algn="l"/>
              <a:r>
                <a:rPr lang="zh-CN" altLang="en-US" sz="2400"/>
                <a:t>C、定期维护和保养</a:t>
              </a:r>
            </a:p>
          </p:txBody>
        </p:sp>
        <p:sp>
          <p:nvSpPr>
            <p:cNvPr id="8" name="文本框 7"/>
            <p:cNvSpPr txBox="1"/>
            <p:nvPr/>
          </p:nvSpPr>
          <p:spPr>
            <a:xfrm>
              <a:off x="1019" y="6237"/>
              <a:ext cx="3463" cy="725"/>
            </a:xfrm>
            <a:prstGeom prst="rect">
              <a:avLst/>
            </a:prstGeom>
            <a:noFill/>
          </p:spPr>
          <p:txBody>
            <a:bodyPr wrap="none" rtlCol="0">
              <a:spAutoFit/>
            </a:bodyPr>
            <a:lstStyle/>
            <a:p>
              <a:pPr algn="l"/>
              <a:r>
                <a:rPr lang="zh-CN" altLang="en-US" sz="2400"/>
                <a:t>D、不挪作它用</a:t>
              </a:r>
            </a:p>
          </p:txBody>
        </p:sp>
      </p:grpSp>
      <p:sp>
        <p:nvSpPr>
          <p:cNvPr id="13" name="文本框 12"/>
          <p:cNvSpPr txBox="1"/>
          <p:nvPr/>
        </p:nvSpPr>
        <p:spPr>
          <a:xfrm>
            <a:off x="6393180" y="1085215"/>
            <a:ext cx="810260" cy="483235"/>
          </a:xfrm>
          <a:prstGeom prst="rect">
            <a:avLst/>
          </a:prstGeom>
          <a:noFill/>
        </p:spPr>
        <p:txBody>
          <a:bodyPr wrap="none" rtlCol="0">
            <a:spAutoFit/>
          </a:bodyPr>
          <a:lstStyle/>
          <a:p>
            <a:r>
              <a:rPr lang="en-US" altLang="zh-CN" sz="240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BCD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 name="文本框 1"/>
          <p:cNvSpPr txBox="1"/>
          <p:nvPr/>
        </p:nvSpPr>
        <p:spPr>
          <a:xfrm>
            <a:off x="647065" y="1085215"/>
            <a:ext cx="7879715" cy="848995"/>
          </a:xfrm>
          <a:prstGeom prst="rect">
            <a:avLst/>
          </a:prstGeom>
          <a:noFill/>
        </p:spPr>
        <p:txBody>
          <a:bodyPr wrap="none" rtlCol="0">
            <a:spAutoFit/>
          </a:bodyPr>
          <a:lstStyle/>
          <a:p>
            <a:pPr algn="l"/>
            <a:r>
              <a:rPr lang="zh-CN" altLang="en-US" sz="2400">
                <a:latin typeface="微软雅黑" panose="020B0503020204020204" charset="-122"/>
                <a:ea typeface="微软雅黑" panose="020B0503020204020204" charset="-122"/>
              </a:rPr>
              <a:t>5、[多选]家中使用电暖器等大功率电器时，以下哪些做法</a:t>
            </a:r>
          </a:p>
          <a:p>
            <a:pPr algn="l"/>
            <a:r>
              <a:rPr lang="zh-CN" altLang="en-US" sz="2400">
                <a:latin typeface="微软雅黑" panose="020B0503020204020204" charset="-122"/>
                <a:ea typeface="微软雅黑" panose="020B0503020204020204" charset="-122"/>
              </a:rPr>
              <a:t>是错误的(          )</a:t>
            </a:r>
          </a:p>
        </p:txBody>
      </p:sp>
      <p:grpSp>
        <p:nvGrpSpPr>
          <p:cNvPr id="9" name="组合 8"/>
          <p:cNvGrpSpPr/>
          <p:nvPr/>
        </p:nvGrpSpPr>
        <p:grpSpPr>
          <a:xfrm>
            <a:off x="647065" y="2023745"/>
            <a:ext cx="6749415" cy="2397125"/>
            <a:chOff x="1019" y="3187"/>
            <a:chExt cx="10629" cy="3775"/>
          </a:xfrm>
        </p:grpSpPr>
        <p:sp>
          <p:nvSpPr>
            <p:cNvPr id="4" name="文本框 3"/>
            <p:cNvSpPr txBox="1"/>
            <p:nvPr/>
          </p:nvSpPr>
          <p:spPr>
            <a:xfrm>
              <a:off x="1019" y="3187"/>
              <a:ext cx="8246" cy="725"/>
            </a:xfrm>
            <a:prstGeom prst="rect">
              <a:avLst/>
            </a:prstGeom>
            <a:noFill/>
          </p:spPr>
          <p:txBody>
            <a:bodyPr wrap="none" rtlCol="0">
              <a:spAutoFit/>
            </a:bodyPr>
            <a:lstStyle/>
            <a:p>
              <a:pPr algn="l"/>
              <a:r>
                <a:rPr lang="zh-CN" altLang="en-US" sz="2400"/>
                <a:t>A、靠近床铺，这样可以保证有效取暖</a:t>
              </a:r>
            </a:p>
          </p:txBody>
        </p:sp>
        <p:sp>
          <p:nvSpPr>
            <p:cNvPr id="5" name="文本框 4"/>
            <p:cNvSpPr txBox="1"/>
            <p:nvPr/>
          </p:nvSpPr>
          <p:spPr>
            <a:xfrm>
              <a:off x="1019" y="4146"/>
              <a:ext cx="10629" cy="725"/>
            </a:xfrm>
            <a:prstGeom prst="rect">
              <a:avLst/>
            </a:prstGeom>
            <a:noFill/>
          </p:spPr>
          <p:txBody>
            <a:bodyPr wrap="none" rtlCol="0">
              <a:spAutoFit/>
            </a:bodyPr>
            <a:lstStyle/>
            <a:p>
              <a:pPr algn="l"/>
              <a:r>
                <a:rPr lang="zh-CN" altLang="en-US" sz="2400"/>
                <a:t>B、离床铺、窗帘、沙发等可燃物要保持一米以上</a:t>
              </a:r>
            </a:p>
          </p:txBody>
        </p:sp>
        <p:sp>
          <p:nvSpPr>
            <p:cNvPr id="6" name="文本框 5"/>
            <p:cNvSpPr txBox="1"/>
            <p:nvPr/>
          </p:nvSpPr>
          <p:spPr>
            <a:xfrm>
              <a:off x="1019" y="5192"/>
              <a:ext cx="7264" cy="725"/>
            </a:xfrm>
            <a:prstGeom prst="rect">
              <a:avLst/>
            </a:prstGeom>
            <a:noFill/>
          </p:spPr>
          <p:txBody>
            <a:bodyPr wrap="none" rtlCol="0">
              <a:spAutoFit/>
            </a:bodyPr>
            <a:lstStyle/>
            <a:p>
              <a:pPr algn="l"/>
              <a:r>
                <a:rPr lang="zh-CN" altLang="en-US" sz="2400"/>
                <a:t>C、把衣物直接放在电暖器上烘烤</a:t>
              </a:r>
            </a:p>
          </p:txBody>
        </p:sp>
        <p:sp>
          <p:nvSpPr>
            <p:cNvPr id="8" name="文本框 7"/>
            <p:cNvSpPr txBox="1"/>
            <p:nvPr/>
          </p:nvSpPr>
          <p:spPr>
            <a:xfrm>
              <a:off x="1019" y="6237"/>
              <a:ext cx="8743" cy="725"/>
            </a:xfrm>
            <a:prstGeom prst="rect">
              <a:avLst/>
            </a:prstGeom>
            <a:noFill/>
          </p:spPr>
          <p:txBody>
            <a:bodyPr wrap="none" rtlCol="0">
              <a:spAutoFit/>
            </a:bodyPr>
            <a:lstStyle/>
            <a:p>
              <a:pPr algn="l"/>
              <a:r>
                <a:rPr lang="zh-CN" altLang="en-US" sz="2400"/>
                <a:t>D、为保持室内温度，出门时开着电暖器</a:t>
              </a:r>
            </a:p>
          </p:txBody>
        </p:sp>
      </p:grpSp>
      <p:sp>
        <p:nvSpPr>
          <p:cNvPr id="13" name="文本框 12"/>
          <p:cNvSpPr txBox="1"/>
          <p:nvPr/>
        </p:nvSpPr>
        <p:spPr>
          <a:xfrm>
            <a:off x="2093595" y="1450975"/>
            <a:ext cx="829310" cy="483235"/>
          </a:xfrm>
          <a:prstGeom prst="rect">
            <a:avLst/>
          </a:prstGeom>
          <a:noFill/>
        </p:spPr>
        <p:txBody>
          <a:bodyPr wrap="none" rtlCol="0">
            <a:spAutoFit/>
          </a:bodyPr>
          <a:lstStyle/>
          <a:p>
            <a:r>
              <a:rPr lang="en-US" altLang="zh-CN" sz="240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ACD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 name="文本框 1"/>
          <p:cNvSpPr txBox="1"/>
          <p:nvPr/>
        </p:nvSpPr>
        <p:spPr>
          <a:xfrm>
            <a:off x="647065" y="1085215"/>
            <a:ext cx="8070215" cy="483235"/>
          </a:xfrm>
          <a:prstGeom prst="rect">
            <a:avLst/>
          </a:prstGeom>
          <a:noFill/>
        </p:spPr>
        <p:txBody>
          <a:bodyPr wrap="none" rtlCol="0">
            <a:spAutoFit/>
          </a:bodyPr>
          <a:lstStyle/>
          <a:p>
            <a:pPr algn="l"/>
            <a:r>
              <a:rPr lang="zh-CN" altLang="en-US" sz="2400">
                <a:latin typeface="微软雅黑" panose="020B0503020204020204" charset="-122"/>
                <a:ea typeface="微软雅黑" panose="020B0503020204020204" charset="-122"/>
              </a:rPr>
              <a:t>6、[多选]进行家庭装修时，以下哪些做法是正确的(          )</a:t>
            </a:r>
          </a:p>
        </p:txBody>
      </p:sp>
      <p:grpSp>
        <p:nvGrpSpPr>
          <p:cNvPr id="9" name="组合 8"/>
          <p:cNvGrpSpPr/>
          <p:nvPr/>
        </p:nvGrpSpPr>
        <p:grpSpPr>
          <a:xfrm>
            <a:off x="629920" y="1941830"/>
            <a:ext cx="8007350" cy="2479040"/>
            <a:chOff x="992" y="3058"/>
            <a:chExt cx="12610" cy="3904"/>
          </a:xfrm>
        </p:grpSpPr>
        <p:sp>
          <p:nvSpPr>
            <p:cNvPr id="4" name="文本框 3"/>
            <p:cNvSpPr txBox="1"/>
            <p:nvPr/>
          </p:nvSpPr>
          <p:spPr>
            <a:xfrm>
              <a:off x="1019" y="3058"/>
              <a:ext cx="9206" cy="725"/>
            </a:xfrm>
            <a:prstGeom prst="rect">
              <a:avLst/>
            </a:prstGeom>
            <a:noFill/>
          </p:spPr>
          <p:txBody>
            <a:bodyPr wrap="none" rtlCol="0">
              <a:spAutoFit/>
            </a:bodyPr>
            <a:lstStyle/>
            <a:p>
              <a:pPr algn="l"/>
              <a:r>
                <a:rPr lang="zh-CN" altLang="en-US" sz="2400"/>
                <a:t>A、注意用电安全，电气线路进行穿管保护</a:t>
              </a:r>
            </a:p>
          </p:txBody>
        </p:sp>
        <p:sp>
          <p:nvSpPr>
            <p:cNvPr id="5" name="文本框 4"/>
            <p:cNvSpPr txBox="1"/>
            <p:nvPr/>
          </p:nvSpPr>
          <p:spPr>
            <a:xfrm>
              <a:off x="1019" y="4052"/>
              <a:ext cx="12549" cy="725"/>
            </a:xfrm>
            <a:prstGeom prst="rect">
              <a:avLst/>
            </a:prstGeom>
            <a:noFill/>
          </p:spPr>
          <p:txBody>
            <a:bodyPr wrap="none" rtlCol="0">
              <a:spAutoFit/>
            </a:bodyPr>
            <a:lstStyle/>
            <a:p>
              <a:pPr algn="l"/>
              <a:r>
                <a:rPr lang="zh-CN" altLang="en-US" sz="2400"/>
                <a:t>B、装修使用的油漆、涂料要远离火源，室内保持良好通风</a:t>
              </a:r>
            </a:p>
          </p:txBody>
        </p:sp>
        <p:sp>
          <p:nvSpPr>
            <p:cNvPr id="6" name="文本框 5"/>
            <p:cNvSpPr txBox="1"/>
            <p:nvPr/>
          </p:nvSpPr>
          <p:spPr>
            <a:xfrm>
              <a:off x="992" y="5105"/>
              <a:ext cx="10144" cy="725"/>
            </a:xfrm>
            <a:prstGeom prst="rect">
              <a:avLst/>
            </a:prstGeom>
            <a:noFill/>
          </p:spPr>
          <p:txBody>
            <a:bodyPr wrap="none" rtlCol="0">
              <a:spAutoFit/>
            </a:bodyPr>
            <a:lstStyle/>
            <a:p>
              <a:pPr algn="l"/>
              <a:r>
                <a:rPr lang="zh-CN" altLang="en-US" sz="2400"/>
                <a:t>C、按照自己的装修设计需求私自改动煤气管道</a:t>
              </a:r>
            </a:p>
          </p:txBody>
        </p:sp>
        <p:sp>
          <p:nvSpPr>
            <p:cNvPr id="8" name="文本框 7"/>
            <p:cNvSpPr txBox="1"/>
            <p:nvPr/>
          </p:nvSpPr>
          <p:spPr>
            <a:xfrm>
              <a:off x="1019" y="6237"/>
              <a:ext cx="12583" cy="725"/>
            </a:xfrm>
            <a:prstGeom prst="rect">
              <a:avLst/>
            </a:prstGeom>
            <a:noFill/>
          </p:spPr>
          <p:txBody>
            <a:bodyPr wrap="none" rtlCol="0">
              <a:spAutoFit/>
            </a:bodyPr>
            <a:lstStyle/>
            <a:p>
              <a:pPr algn="l"/>
              <a:r>
                <a:rPr lang="zh-CN" altLang="en-US" sz="2400"/>
                <a:t>D、及时打扫施工现场，清除木屑、漆垢、残渣等可燃物品</a:t>
              </a:r>
            </a:p>
          </p:txBody>
        </p:sp>
      </p:grpSp>
      <p:sp>
        <p:nvSpPr>
          <p:cNvPr id="13" name="文本框 12"/>
          <p:cNvSpPr txBox="1"/>
          <p:nvPr/>
        </p:nvSpPr>
        <p:spPr>
          <a:xfrm>
            <a:off x="7656195" y="1085215"/>
            <a:ext cx="821055" cy="483235"/>
          </a:xfrm>
          <a:prstGeom prst="rect">
            <a:avLst/>
          </a:prstGeom>
          <a:noFill/>
        </p:spPr>
        <p:txBody>
          <a:bodyPr wrap="none" rtlCol="0">
            <a:spAutoFit/>
          </a:bodyPr>
          <a:lstStyle/>
          <a:p>
            <a:r>
              <a:rPr lang="en-US" altLang="zh-CN" sz="240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ABD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 name="文本框 1"/>
          <p:cNvSpPr txBox="1"/>
          <p:nvPr/>
        </p:nvSpPr>
        <p:spPr>
          <a:xfrm>
            <a:off x="647065" y="1085215"/>
            <a:ext cx="6851015" cy="483235"/>
          </a:xfrm>
          <a:prstGeom prst="rect">
            <a:avLst/>
          </a:prstGeom>
          <a:noFill/>
        </p:spPr>
        <p:txBody>
          <a:bodyPr wrap="none" rtlCol="0">
            <a:spAutoFit/>
          </a:bodyPr>
          <a:lstStyle/>
          <a:p>
            <a:pPr algn="l"/>
            <a:r>
              <a:rPr lang="zh-CN" altLang="en-US" sz="2400">
                <a:latin typeface="微软雅黑" panose="020B0503020204020204" charset="-122"/>
                <a:ea typeface="微软雅黑" panose="020B0503020204020204" charset="-122"/>
              </a:rPr>
              <a:t>7、[多选]家里发生大火时，错误的做法是(          )</a:t>
            </a:r>
          </a:p>
        </p:txBody>
      </p:sp>
      <p:grpSp>
        <p:nvGrpSpPr>
          <p:cNvPr id="9" name="组合 8"/>
          <p:cNvGrpSpPr/>
          <p:nvPr/>
        </p:nvGrpSpPr>
        <p:grpSpPr>
          <a:xfrm>
            <a:off x="629920" y="1941830"/>
            <a:ext cx="7082155" cy="1760220"/>
            <a:chOff x="992" y="3058"/>
            <a:chExt cx="11153" cy="2772"/>
          </a:xfrm>
        </p:grpSpPr>
        <p:sp>
          <p:nvSpPr>
            <p:cNvPr id="4" name="文本框 3"/>
            <p:cNvSpPr txBox="1"/>
            <p:nvPr/>
          </p:nvSpPr>
          <p:spPr>
            <a:xfrm>
              <a:off x="1019" y="3058"/>
              <a:ext cx="11126" cy="725"/>
            </a:xfrm>
            <a:prstGeom prst="rect">
              <a:avLst/>
            </a:prstGeom>
            <a:noFill/>
          </p:spPr>
          <p:txBody>
            <a:bodyPr wrap="none" rtlCol="0">
              <a:spAutoFit/>
            </a:bodyPr>
            <a:lstStyle/>
            <a:p>
              <a:pPr algn="l"/>
              <a:r>
                <a:rPr lang="zh-CN" altLang="en-US" sz="2400"/>
                <a:t>A、赶紧收拾家里值钱的东西，尽量带走，减少损失</a:t>
              </a:r>
            </a:p>
          </p:txBody>
        </p:sp>
        <p:sp>
          <p:nvSpPr>
            <p:cNvPr id="5" name="文本框 4"/>
            <p:cNvSpPr txBox="1"/>
            <p:nvPr/>
          </p:nvSpPr>
          <p:spPr>
            <a:xfrm>
              <a:off x="1019" y="4052"/>
              <a:ext cx="9189" cy="725"/>
            </a:xfrm>
            <a:prstGeom prst="rect">
              <a:avLst/>
            </a:prstGeom>
            <a:noFill/>
          </p:spPr>
          <p:txBody>
            <a:bodyPr wrap="none" rtlCol="0">
              <a:spAutoFit/>
            </a:bodyPr>
            <a:lstStyle/>
            <a:p>
              <a:pPr algn="l"/>
              <a:r>
                <a:rPr lang="zh-CN" altLang="en-US" sz="2400"/>
                <a:t>B、不贪恋财物，立即逃生，并迅速报火警</a:t>
              </a:r>
            </a:p>
          </p:txBody>
        </p:sp>
        <p:sp>
          <p:nvSpPr>
            <p:cNvPr id="6" name="文本框 5"/>
            <p:cNvSpPr txBox="1"/>
            <p:nvPr/>
          </p:nvSpPr>
          <p:spPr>
            <a:xfrm>
              <a:off x="992" y="5105"/>
              <a:ext cx="5824" cy="725"/>
            </a:xfrm>
            <a:prstGeom prst="rect">
              <a:avLst/>
            </a:prstGeom>
            <a:noFill/>
          </p:spPr>
          <p:txBody>
            <a:bodyPr wrap="none" rtlCol="0">
              <a:spAutoFit/>
            </a:bodyPr>
            <a:lstStyle/>
            <a:p>
              <a:pPr algn="l"/>
              <a:r>
                <a:rPr lang="zh-CN" altLang="en-US" sz="2400"/>
                <a:t>C、坚守家中灭火，不逃生</a:t>
              </a:r>
            </a:p>
          </p:txBody>
        </p:sp>
      </p:grpSp>
      <p:sp>
        <p:nvSpPr>
          <p:cNvPr id="13" name="文本框 12"/>
          <p:cNvSpPr txBox="1"/>
          <p:nvPr/>
        </p:nvSpPr>
        <p:spPr>
          <a:xfrm>
            <a:off x="6548120" y="1085215"/>
            <a:ext cx="596900" cy="483235"/>
          </a:xfrm>
          <a:prstGeom prst="rect">
            <a:avLst/>
          </a:prstGeom>
          <a:noFill/>
        </p:spPr>
        <p:txBody>
          <a:bodyPr wrap="none" rtlCol="0">
            <a:spAutoFit/>
          </a:bodyPr>
          <a:lstStyle/>
          <a:p>
            <a:r>
              <a:rPr lang="en-US" altLang="zh-CN" sz="240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 name="文本框 1"/>
          <p:cNvSpPr txBox="1"/>
          <p:nvPr/>
        </p:nvSpPr>
        <p:spPr>
          <a:xfrm>
            <a:off x="647065" y="1085215"/>
            <a:ext cx="7675245" cy="483235"/>
          </a:xfrm>
          <a:prstGeom prst="rect">
            <a:avLst/>
          </a:prstGeom>
          <a:noFill/>
        </p:spPr>
        <p:txBody>
          <a:bodyPr wrap="none" rtlCol="0">
            <a:spAutoFit/>
          </a:bodyPr>
          <a:lstStyle/>
          <a:p>
            <a:pPr algn="l"/>
            <a:r>
              <a:rPr lang="zh-CN" altLang="en-US" sz="2400">
                <a:latin typeface="微软雅黑" panose="020B0503020204020204" charset="-122"/>
                <a:ea typeface="微软雅黑" panose="020B0503020204020204" charset="-122"/>
              </a:rPr>
              <a:t>8、[多选]面对火灾，以下哪些逃生方法是正确的(         )</a:t>
            </a:r>
          </a:p>
        </p:txBody>
      </p:sp>
      <p:grpSp>
        <p:nvGrpSpPr>
          <p:cNvPr id="9" name="组合 8"/>
          <p:cNvGrpSpPr/>
          <p:nvPr/>
        </p:nvGrpSpPr>
        <p:grpSpPr>
          <a:xfrm>
            <a:off x="629920" y="1941830"/>
            <a:ext cx="3119755" cy="2479040"/>
            <a:chOff x="992" y="3058"/>
            <a:chExt cx="4913" cy="3904"/>
          </a:xfrm>
        </p:grpSpPr>
        <p:sp>
          <p:nvSpPr>
            <p:cNvPr id="4" name="文本框 3"/>
            <p:cNvSpPr txBox="1"/>
            <p:nvPr/>
          </p:nvSpPr>
          <p:spPr>
            <a:xfrm>
              <a:off x="1019" y="3058"/>
              <a:ext cx="4886" cy="725"/>
            </a:xfrm>
            <a:prstGeom prst="rect">
              <a:avLst/>
            </a:prstGeom>
            <a:noFill/>
          </p:spPr>
          <p:txBody>
            <a:bodyPr wrap="none" rtlCol="0">
              <a:spAutoFit/>
            </a:bodyPr>
            <a:lstStyle/>
            <a:p>
              <a:pPr algn="l"/>
              <a:r>
                <a:rPr lang="zh-CN" altLang="en-US" sz="2400"/>
                <a:t>A、选择逃生通道自救</a:t>
              </a:r>
            </a:p>
          </p:txBody>
        </p:sp>
        <p:sp>
          <p:nvSpPr>
            <p:cNvPr id="5" name="文本框 4"/>
            <p:cNvSpPr txBox="1"/>
            <p:nvPr/>
          </p:nvSpPr>
          <p:spPr>
            <a:xfrm>
              <a:off x="1019" y="4052"/>
              <a:ext cx="3909" cy="725"/>
            </a:xfrm>
            <a:prstGeom prst="rect">
              <a:avLst/>
            </a:prstGeom>
            <a:noFill/>
          </p:spPr>
          <p:txBody>
            <a:bodyPr wrap="none" rtlCol="0">
              <a:spAutoFit/>
            </a:bodyPr>
            <a:lstStyle/>
            <a:p>
              <a:pPr algn="l"/>
              <a:r>
                <a:rPr lang="zh-CN" altLang="en-US" sz="2400"/>
                <a:t>B、结绳下滑自救</a:t>
              </a:r>
            </a:p>
          </p:txBody>
        </p:sp>
        <p:sp>
          <p:nvSpPr>
            <p:cNvPr id="6" name="文本框 5"/>
            <p:cNvSpPr txBox="1"/>
            <p:nvPr/>
          </p:nvSpPr>
          <p:spPr>
            <a:xfrm>
              <a:off x="992" y="5105"/>
              <a:ext cx="3424" cy="725"/>
            </a:xfrm>
            <a:prstGeom prst="rect">
              <a:avLst/>
            </a:prstGeom>
            <a:noFill/>
          </p:spPr>
          <p:txBody>
            <a:bodyPr wrap="none" rtlCol="0">
              <a:spAutoFit/>
            </a:bodyPr>
            <a:lstStyle/>
            <a:p>
              <a:pPr algn="l"/>
              <a:r>
                <a:rPr lang="zh-CN" altLang="en-US" sz="2400"/>
                <a:t>C、向外界求救</a:t>
              </a:r>
            </a:p>
          </p:txBody>
        </p:sp>
        <p:sp>
          <p:nvSpPr>
            <p:cNvPr id="8" name="文本框 7"/>
            <p:cNvSpPr txBox="1"/>
            <p:nvPr/>
          </p:nvSpPr>
          <p:spPr>
            <a:xfrm>
              <a:off x="1019" y="6237"/>
              <a:ext cx="3943" cy="725"/>
            </a:xfrm>
            <a:prstGeom prst="rect">
              <a:avLst/>
            </a:prstGeom>
            <a:noFill/>
          </p:spPr>
          <p:txBody>
            <a:bodyPr wrap="none" rtlCol="0">
              <a:spAutoFit/>
            </a:bodyPr>
            <a:lstStyle/>
            <a:p>
              <a:pPr algn="l"/>
              <a:r>
                <a:rPr lang="zh-CN" altLang="en-US" sz="2400"/>
                <a:t>D、乘坐电梯逃生</a:t>
              </a:r>
            </a:p>
          </p:txBody>
        </p:sp>
      </p:grpSp>
      <p:sp>
        <p:nvSpPr>
          <p:cNvPr id="13" name="文本框 12"/>
          <p:cNvSpPr txBox="1"/>
          <p:nvPr/>
        </p:nvSpPr>
        <p:spPr>
          <a:xfrm>
            <a:off x="7338695" y="1085215"/>
            <a:ext cx="792480" cy="483235"/>
          </a:xfrm>
          <a:prstGeom prst="rect">
            <a:avLst/>
          </a:prstGeom>
          <a:noFill/>
        </p:spPr>
        <p:txBody>
          <a:bodyPr wrap="none" rtlCol="0">
            <a:spAutoFit/>
          </a:bodyPr>
          <a:lstStyle/>
          <a:p>
            <a:r>
              <a:rPr lang="en-US" altLang="zh-CN" sz="240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ABC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162071"/>
            <a:ext cx="2240280" cy="483235"/>
          </a:xfrm>
          <a:prstGeom prst="rect">
            <a:avLst/>
          </a:prstGeom>
          <a:noFill/>
        </p:spPr>
        <p:txBody>
          <a:bodyPr wrap="none" rtlCol="0">
            <a:spAutoFit/>
          </a:bodyPr>
          <a:lstStyle/>
          <a:p>
            <a:r>
              <a:rPr lang="zh-CN" altLang="en-US" sz="2400" spc="300" dirty="0">
                <a:solidFill>
                  <a:srgbClr val="C00000"/>
                </a:solidFill>
                <a:latin typeface="微软雅黑" panose="020B0503020204020204" charset="-122"/>
                <a:ea typeface="微软雅黑" panose="020B0503020204020204" charset="-122"/>
              </a:rPr>
              <a:t>火灾案例分析</a:t>
            </a:r>
          </a:p>
        </p:txBody>
      </p:sp>
      <p:sp>
        <p:nvSpPr>
          <p:cNvPr id="116" name="TextBox 115"/>
          <p:cNvSpPr txBox="1"/>
          <p:nvPr/>
        </p:nvSpPr>
        <p:spPr>
          <a:xfrm>
            <a:off x="5284920" y="2551072"/>
            <a:ext cx="1503680" cy="335280"/>
          </a:xfrm>
          <a:prstGeom prst="rect">
            <a:avLst/>
          </a:prstGeom>
          <a:noFill/>
        </p:spPr>
        <p:txBody>
          <a:bodyPr wrap="none" rtlCol="0">
            <a:spAutoFit/>
          </a:bodyPr>
          <a:lstStyle/>
          <a:p>
            <a:pPr algn="l"/>
            <a:r>
              <a:rPr lang="zh-CN" altLang="en-US" sz="1600" dirty="0">
                <a:solidFill>
                  <a:srgbClr val="C00000"/>
                </a:solidFill>
                <a:latin typeface="黑体" panose="02010609060101010101" charset="-122"/>
                <a:ea typeface="黑体" panose="02010609060101010101" charset="-122"/>
                <a:sym typeface="+mn-ea"/>
              </a:rPr>
              <a:t>case analysis</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90253" y="2200502"/>
              <a:ext cx="487680" cy="822960"/>
            </a:xfrm>
            <a:prstGeom prst="rect">
              <a:avLst/>
            </a:prstGeom>
            <a:solidFill>
              <a:srgbClr val="C00000"/>
            </a:solidFill>
          </p:spPr>
          <p:txBody>
            <a:bodyPr wrap="none" rtlCol="0">
              <a:spAutoFit/>
            </a:bodyPr>
            <a:lstStyle/>
            <a:p>
              <a:r>
                <a:rPr lang="en-US" altLang="zh-CN" sz="4800" dirty="0">
                  <a:solidFill>
                    <a:schemeClr val="bg1"/>
                  </a:solidFill>
                  <a:latin typeface="黑体" panose="02010609060101010101" charset="-122"/>
                  <a:ea typeface="黑体" panose="02010609060101010101" charset="-122"/>
                </a:rPr>
                <a:t>1</a:t>
              </a:r>
            </a:p>
          </p:txBody>
        </p:sp>
      </p:grpSp>
      <p:cxnSp>
        <p:nvCxnSpPr>
          <p:cNvPr id="38" name="直接连接符 37"/>
          <p:cNvCxnSpPr/>
          <p:nvPr/>
        </p:nvCxnSpPr>
        <p:spPr>
          <a:xfrm flipV="1">
            <a:off x="4572000" y="1940247"/>
            <a:ext cx="0" cy="1301107"/>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 name="文本框 1"/>
          <p:cNvSpPr txBox="1"/>
          <p:nvPr/>
        </p:nvSpPr>
        <p:spPr>
          <a:xfrm>
            <a:off x="647065" y="1085215"/>
            <a:ext cx="6726555" cy="483235"/>
          </a:xfrm>
          <a:prstGeom prst="rect">
            <a:avLst/>
          </a:prstGeom>
          <a:noFill/>
        </p:spPr>
        <p:txBody>
          <a:bodyPr wrap="none" rtlCol="0">
            <a:spAutoFit/>
          </a:bodyPr>
          <a:lstStyle/>
          <a:p>
            <a:pPr algn="l"/>
            <a:r>
              <a:rPr lang="zh-CN" altLang="en-US" sz="2400">
                <a:latin typeface="微软雅黑" panose="020B0503020204020204" charset="-122"/>
                <a:ea typeface="微软雅黑" panose="020B0503020204020204" charset="-122"/>
              </a:rPr>
              <a:t>9、[多选]面对火灾，哪些是正确的选择(            )</a:t>
            </a:r>
          </a:p>
        </p:txBody>
      </p:sp>
      <p:grpSp>
        <p:nvGrpSpPr>
          <p:cNvPr id="9" name="组合 8"/>
          <p:cNvGrpSpPr/>
          <p:nvPr/>
        </p:nvGrpSpPr>
        <p:grpSpPr>
          <a:xfrm>
            <a:off x="629920" y="1941830"/>
            <a:ext cx="2510155" cy="2479040"/>
            <a:chOff x="992" y="3058"/>
            <a:chExt cx="3953" cy="3904"/>
          </a:xfrm>
        </p:grpSpPr>
        <p:sp>
          <p:nvSpPr>
            <p:cNvPr id="4" name="文本框 3"/>
            <p:cNvSpPr txBox="1"/>
            <p:nvPr/>
          </p:nvSpPr>
          <p:spPr>
            <a:xfrm>
              <a:off x="1019" y="3058"/>
              <a:ext cx="3926" cy="725"/>
            </a:xfrm>
            <a:prstGeom prst="rect">
              <a:avLst/>
            </a:prstGeom>
            <a:noFill/>
          </p:spPr>
          <p:txBody>
            <a:bodyPr wrap="none" rtlCol="0">
              <a:spAutoFit/>
            </a:bodyPr>
            <a:lstStyle/>
            <a:p>
              <a:pPr algn="l"/>
              <a:r>
                <a:rPr lang="zh-CN" altLang="en-US" sz="2400"/>
                <a:t>A、不乘普通电梯</a:t>
              </a:r>
            </a:p>
          </p:txBody>
        </p:sp>
        <p:sp>
          <p:nvSpPr>
            <p:cNvPr id="5" name="文本框 4"/>
            <p:cNvSpPr txBox="1"/>
            <p:nvPr/>
          </p:nvSpPr>
          <p:spPr>
            <a:xfrm>
              <a:off x="1019" y="4052"/>
              <a:ext cx="3429" cy="725"/>
            </a:xfrm>
            <a:prstGeom prst="rect">
              <a:avLst/>
            </a:prstGeom>
            <a:noFill/>
          </p:spPr>
          <p:txBody>
            <a:bodyPr wrap="none" rtlCol="0">
              <a:spAutoFit/>
            </a:bodyPr>
            <a:lstStyle/>
            <a:p>
              <a:pPr algn="l"/>
              <a:r>
                <a:rPr lang="zh-CN" altLang="en-US" sz="2400"/>
                <a:t>B、不轻易跳楼</a:t>
              </a:r>
            </a:p>
          </p:txBody>
        </p:sp>
        <p:sp>
          <p:nvSpPr>
            <p:cNvPr id="6" name="文本框 5"/>
            <p:cNvSpPr txBox="1"/>
            <p:nvPr/>
          </p:nvSpPr>
          <p:spPr>
            <a:xfrm>
              <a:off x="992" y="5105"/>
              <a:ext cx="3424" cy="725"/>
            </a:xfrm>
            <a:prstGeom prst="rect">
              <a:avLst/>
            </a:prstGeom>
            <a:noFill/>
          </p:spPr>
          <p:txBody>
            <a:bodyPr wrap="none" rtlCol="0">
              <a:spAutoFit/>
            </a:bodyPr>
            <a:lstStyle/>
            <a:p>
              <a:pPr algn="l"/>
              <a:r>
                <a:rPr lang="zh-CN" altLang="en-US" sz="2400"/>
                <a:t>C、不贪恋财物</a:t>
              </a:r>
            </a:p>
          </p:txBody>
        </p:sp>
        <p:sp>
          <p:nvSpPr>
            <p:cNvPr id="8" name="文本框 7"/>
            <p:cNvSpPr txBox="1"/>
            <p:nvPr/>
          </p:nvSpPr>
          <p:spPr>
            <a:xfrm>
              <a:off x="1019" y="6237"/>
              <a:ext cx="3463" cy="725"/>
            </a:xfrm>
            <a:prstGeom prst="rect">
              <a:avLst/>
            </a:prstGeom>
            <a:noFill/>
          </p:spPr>
          <p:txBody>
            <a:bodyPr wrap="none" rtlCol="0">
              <a:spAutoFit/>
            </a:bodyPr>
            <a:lstStyle/>
            <a:p>
              <a:pPr algn="l"/>
              <a:r>
                <a:rPr lang="zh-CN" altLang="en-US" sz="2400"/>
                <a:t>D、不迅速报警</a:t>
              </a:r>
            </a:p>
          </p:txBody>
        </p:sp>
      </p:grpSp>
      <p:sp>
        <p:nvSpPr>
          <p:cNvPr id="13" name="文本框 12"/>
          <p:cNvSpPr txBox="1"/>
          <p:nvPr/>
        </p:nvSpPr>
        <p:spPr>
          <a:xfrm>
            <a:off x="6248400" y="1085215"/>
            <a:ext cx="792480" cy="483235"/>
          </a:xfrm>
          <a:prstGeom prst="rect">
            <a:avLst/>
          </a:prstGeom>
          <a:noFill/>
        </p:spPr>
        <p:txBody>
          <a:bodyPr wrap="none" rtlCol="0">
            <a:spAutoFit/>
          </a:bodyPr>
          <a:lstStyle/>
          <a:p>
            <a:r>
              <a:rPr lang="en-US" altLang="zh-CN" sz="240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ABC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935480" cy="396240"/>
          </a:xfrm>
          <a:prstGeom prst="rect">
            <a:avLst/>
          </a:prstGeom>
          <a:noFill/>
        </p:spPr>
        <p:txBody>
          <a:bodyPr wrap="none" rtlCol="0">
            <a:spAutoFit/>
          </a:bodyPr>
          <a:lstStyle/>
          <a:p>
            <a:r>
              <a:rPr lang="zh-CN" altLang="en-US" sz="2000" spc="300" dirty="0">
                <a:solidFill>
                  <a:srgbClr val="C00000"/>
                </a:solidFill>
                <a:latin typeface="方正兰亭细黑_GBK" panose="02000000000000000000" pitchFamily="2" charset="-122"/>
                <a:ea typeface="方正兰亭细黑_GBK" panose="02000000000000000000" pitchFamily="2" charset="-122"/>
              </a:rPr>
              <a:t>消防知识问答</a:t>
            </a:r>
          </a:p>
        </p:txBody>
      </p:sp>
      <p:cxnSp>
        <p:nvCxnSpPr>
          <p:cNvPr id="14" name="直接连接符 13"/>
          <p:cNvCxnSpPr/>
          <p:nvPr/>
        </p:nvCxnSpPr>
        <p:spPr>
          <a:xfrm>
            <a:off x="3014446" y="275449"/>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动。教育心理学着重研究学生学习知识、应用知识中的问题解决。</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 name="文本框 1"/>
          <p:cNvSpPr txBox="1"/>
          <p:nvPr/>
        </p:nvSpPr>
        <p:spPr>
          <a:xfrm>
            <a:off x="647065" y="1085215"/>
            <a:ext cx="7753350" cy="848995"/>
          </a:xfrm>
          <a:prstGeom prst="rect">
            <a:avLst/>
          </a:prstGeom>
          <a:noFill/>
        </p:spPr>
        <p:txBody>
          <a:bodyPr wrap="none" rtlCol="0">
            <a:spAutoFit/>
          </a:bodyPr>
          <a:lstStyle/>
          <a:p>
            <a:pPr algn="l"/>
            <a:r>
              <a:rPr lang="zh-CN" altLang="en-US" sz="2400">
                <a:latin typeface="微软雅黑" panose="020B0503020204020204" charset="-122"/>
                <a:ea typeface="微软雅黑" panose="020B0503020204020204" charset="-122"/>
              </a:rPr>
              <a:t>10、[多选]发生火灾后沿疏散通道逃生时，以下哪些做法</a:t>
            </a:r>
          </a:p>
          <a:p>
            <a:pPr algn="l"/>
            <a:r>
              <a:rPr lang="zh-CN" altLang="en-US" sz="2400">
                <a:latin typeface="微软雅黑" panose="020B0503020204020204" charset="-122"/>
                <a:ea typeface="微软雅黑" panose="020B0503020204020204" charset="-122"/>
              </a:rPr>
              <a:t>是错误的(      )</a:t>
            </a:r>
          </a:p>
        </p:txBody>
      </p:sp>
      <p:grpSp>
        <p:nvGrpSpPr>
          <p:cNvPr id="9" name="组合 8"/>
          <p:cNvGrpSpPr/>
          <p:nvPr/>
        </p:nvGrpSpPr>
        <p:grpSpPr>
          <a:xfrm>
            <a:off x="647065" y="2112645"/>
            <a:ext cx="4307840" cy="2308225"/>
            <a:chOff x="1019" y="3327"/>
            <a:chExt cx="6784" cy="3635"/>
          </a:xfrm>
        </p:grpSpPr>
        <p:sp>
          <p:nvSpPr>
            <p:cNvPr id="4" name="文本框 3"/>
            <p:cNvSpPr txBox="1"/>
            <p:nvPr/>
          </p:nvSpPr>
          <p:spPr>
            <a:xfrm>
              <a:off x="1019" y="3327"/>
              <a:ext cx="3926" cy="725"/>
            </a:xfrm>
            <a:prstGeom prst="rect">
              <a:avLst/>
            </a:prstGeom>
            <a:noFill/>
          </p:spPr>
          <p:txBody>
            <a:bodyPr wrap="none" rtlCol="0">
              <a:spAutoFit/>
            </a:bodyPr>
            <a:lstStyle/>
            <a:p>
              <a:pPr algn="l"/>
              <a:r>
                <a:rPr lang="zh-CN" altLang="en-US" sz="2400"/>
                <a:t>A、手提式灭火器</a:t>
              </a:r>
            </a:p>
          </p:txBody>
        </p:sp>
        <p:sp>
          <p:nvSpPr>
            <p:cNvPr id="5" name="文本框 4"/>
            <p:cNvSpPr txBox="1"/>
            <p:nvPr/>
          </p:nvSpPr>
          <p:spPr>
            <a:xfrm>
              <a:off x="1019" y="4216"/>
              <a:ext cx="5349" cy="725"/>
            </a:xfrm>
            <a:prstGeom prst="rect">
              <a:avLst/>
            </a:prstGeom>
            <a:noFill/>
          </p:spPr>
          <p:txBody>
            <a:bodyPr wrap="none" rtlCol="0">
              <a:spAutoFit/>
            </a:bodyPr>
            <a:lstStyle/>
            <a:p>
              <a:pPr algn="l"/>
              <a:r>
                <a:rPr lang="zh-CN" altLang="en-US" sz="2400"/>
                <a:t>B、救生缓降器或逃生绳</a:t>
              </a:r>
            </a:p>
          </p:txBody>
        </p:sp>
        <p:sp>
          <p:nvSpPr>
            <p:cNvPr id="6" name="文本框 5"/>
            <p:cNvSpPr txBox="1"/>
            <p:nvPr/>
          </p:nvSpPr>
          <p:spPr>
            <a:xfrm>
              <a:off x="1019" y="5227"/>
              <a:ext cx="6784" cy="725"/>
            </a:xfrm>
            <a:prstGeom prst="rect">
              <a:avLst/>
            </a:prstGeom>
            <a:noFill/>
          </p:spPr>
          <p:txBody>
            <a:bodyPr wrap="none" rtlCol="0">
              <a:spAutoFit/>
            </a:bodyPr>
            <a:lstStyle/>
            <a:p>
              <a:pPr algn="l"/>
              <a:r>
                <a:rPr lang="zh-CN" altLang="en-US" sz="2400"/>
                <a:t>C、强光手电筒、简易防烟面罩</a:t>
              </a:r>
            </a:p>
          </p:txBody>
        </p:sp>
        <p:sp>
          <p:nvSpPr>
            <p:cNvPr id="8" name="文本框 7"/>
            <p:cNvSpPr txBox="1"/>
            <p:nvPr/>
          </p:nvSpPr>
          <p:spPr>
            <a:xfrm>
              <a:off x="1019" y="6237"/>
              <a:ext cx="4423" cy="725"/>
            </a:xfrm>
            <a:prstGeom prst="rect">
              <a:avLst/>
            </a:prstGeom>
            <a:noFill/>
          </p:spPr>
          <p:txBody>
            <a:bodyPr wrap="none" rtlCol="0">
              <a:spAutoFit/>
            </a:bodyPr>
            <a:lstStyle/>
            <a:p>
              <a:pPr algn="l"/>
              <a:r>
                <a:rPr lang="zh-CN" altLang="en-US" sz="2400"/>
                <a:t>D、消防水枪、水带</a:t>
              </a:r>
            </a:p>
          </p:txBody>
        </p:sp>
      </p:grpSp>
      <p:sp>
        <p:nvSpPr>
          <p:cNvPr id="13" name="文本框 12"/>
          <p:cNvSpPr txBox="1"/>
          <p:nvPr/>
        </p:nvSpPr>
        <p:spPr>
          <a:xfrm>
            <a:off x="2056130" y="1450975"/>
            <a:ext cx="577850" cy="483235"/>
          </a:xfrm>
          <a:prstGeom prst="rect">
            <a:avLst/>
          </a:prstGeom>
          <a:noFill/>
        </p:spPr>
        <p:txBody>
          <a:bodyPr wrap="none" rtlCol="0">
            <a:spAutoFit/>
          </a:bodyPr>
          <a:lstStyle/>
          <a:p>
            <a:r>
              <a:rPr lang="en-US" altLang="zh-CN" sz="240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BC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94" grpId="0"/>
      <p:bldP spid="24" grpId="0"/>
      <p:bldP spid="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p:txBody>
          <a:bodyPr/>
          <a:lstStyle/>
          <a:p>
            <a:endParaRPr lang="zh-CN" altLang="en-US"/>
          </a:p>
        </p:txBody>
      </p:sp>
      <p:sp>
        <p:nvSpPr>
          <p:cNvPr id="6" name="内容占位符 5"/>
          <p:cNvSpPr>
            <a:spLocks noGrp="1"/>
          </p:cNvSpPr>
          <p:nvPr>
            <p:ph sz="half" idx="2"/>
          </p:nvPr>
        </p:nvSpPr>
        <p:spPr/>
        <p:txBody>
          <a:bodyPr/>
          <a:lstStyle/>
          <a:p>
            <a:endParaRPr lang="zh-CN" altLang="en-US"/>
          </a:p>
        </p:txBody>
      </p:sp>
      <p:pic>
        <p:nvPicPr>
          <p:cNvPr id="1026" name="Picture 2" descr="C:\Users\apple\Desktop\197416818668791479.jpg"/>
          <p:cNvPicPr>
            <a:picLocks noChangeAspect="1" noChangeArrowheads="1"/>
          </p:cNvPicPr>
          <p:nvPr/>
        </p:nvPicPr>
        <p:blipFill>
          <a:blip r:embed="rId2"/>
          <a:srcRect/>
          <a:stretch>
            <a:fillRect/>
          </a:stretch>
        </p:blipFill>
        <p:spPr bwMode="auto">
          <a:xfrm>
            <a:off x="380221" y="965106"/>
            <a:ext cx="4165724" cy="3124293"/>
          </a:xfrm>
          <a:prstGeom prst="rect">
            <a:avLst/>
          </a:prstGeom>
          <a:noFill/>
        </p:spPr>
      </p:pic>
      <p:pic>
        <p:nvPicPr>
          <p:cNvPr id="1027" name="Picture 3" descr="C:\Users\apple\Desktop\698168565264146607.jpg"/>
          <p:cNvPicPr>
            <a:picLocks noChangeAspect="1" noChangeArrowheads="1"/>
          </p:cNvPicPr>
          <p:nvPr/>
        </p:nvPicPr>
        <p:blipFill>
          <a:blip r:embed="rId3"/>
          <a:srcRect/>
          <a:stretch>
            <a:fillRect/>
          </a:stretch>
        </p:blipFill>
        <p:spPr bwMode="auto">
          <a:xfrm>
            <a:off x="4656051" y="980915"/>
            <a:ext cx="4132349" cy="30992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617840" y="183809"/>
            <a:ext cx="4221110" cy="4221110"/>
            <a:chOff x="1008115" y="2542722"/>
            <a:chExt cx="1360493" cy="1360493"/>
          </a:xfrm>
        </p:grpSpPr>
        <p:grpSp>
          <p:nvGrpSpPr>
            <p:cNvPr id="5" name="组合 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p:cNvSpPr txBox="1"/>
            <p:nvPr/>
          </p:nvSpPr>
          <p:spPr>
            <a:xfrm>
              <a:off x="1357180" y="2796039"/>
              <a:ext cx="59540" cy="267836"/>
            </a:xfrm>
            <a:prstGeom prst="rect">
              <a:avLst/>
            </a:prstGeom>
            <a:noFill/>
          </p:spPr>
          <p:txBody>
            <a:bodyPr wrap="none" rtlCol="0">
              <a:spAutoFit/>
            </a:bodyPr>
            <a:lstStyle/>
            <a:p>
              <a:endParaRPr lang="zh-CN" altLang="en-US" sz="4800" dirty="0">
                <a:latin typeface="Watford DB" pitchFamily="2" charset="0"/>
                <a:ea typeface="造字工房劲黑（非商用）常规体" pitchFamily="50" charset="-122"/>
              </a:endParaRPr>
            </a:p>
          </p:txBody>
        </p:sp>
      </p:grpSp>
      <p:sp>
        <p:nvSpPr>
          <p:cNvPr id="9" name="TextBox 8"/>
          <p:cNvSpPr txBox="1"/>
          <p:nvPr/>
        </p:nvSpPr>
        <p:spPr>
          <a:xfrm>
            <a:off x="3105738" y="1909399"/>
            <a:ext cx="3262432" cy="707886"/>
          </a:xfrm>
          <a:prstGeom prst="rect">
            <a:avLst/>
          </a:prstGeom>
          <a:noFill/>
          <a:ln>
            <a:noFill/>
          </a:ln>
        </p:spPr>
        <p:txBody>
          <a:bodyPr wrap="none" rtlCol="0">
            <a:spAutoFit/>
          </a:bodyPr>
          <a:lstStyle/>
          <a:p>
            <a:r>
              <a:rPr lang="zh-CN" altLang="en-US" sz="4000" dirty="0">
                <a:solidFill>
                  <a:srgbClr val="C00000"/>
                </a:solidFill>
                <a:latin typeface="方正大黑简体" pitchFamily="2" charset="-122"/>
                <a:ea typeface="方正大黑简体" pitchFamily="2" charset="-122"/>
              </a:rPr>
              <a:t>谢谢您的观看</a:t>
            </a:r>
          </a:p>
        </p:txBody>
      </p:sp>
      <p:cxnSp>
        <p:nvCxnSpPr>
          <p:cNvPr id="12" name="直接连接符 11"/>
          <p:cNvCxnSpPr/>
          <p:nvPr/>
        </p:nvCxnSpPr>
        <p:spPr>
          <a:xfrm>
            <a:off x="3221923" y="2674454"/>
            <a:ext cx="306416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221922" y="2721641"/>
            <a:ext cx="3064165"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
        <p:nvSpPr>
          <p:cNvPr id="19" name="椭圆 18"/>
          <p:cNvSpPr/>
          <p:nvPr/>
        </p:nvSpPr>
        <p:spPr>
          <a:xfrm>
            <a:off x="4822700" y="3747640"/>
            <a:ext cx="500908" cy="500908"/>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965030" y="3971951"/>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799913" y="397231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503579" y="4090649"/>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423168" y="397697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309894" y="3969465"/>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800928" y="4100872"/>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097983" y="4004076"/>
            <a:ext cx="250454" cy="250454"/>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974631" y="3970669"/>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399206" y="3978724"/>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607392" y="4027860"/>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148391" y="3788166"/>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318009" y="4101156"/>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754005" y="3824263"/>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453681" y="3916110"/>
            <a:ext cx="322151" cy="322151"/>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323608" y="3968847"/>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454517" y="397218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6" name="椭圆 35"/>
          <p:cNvSpPr/>
          <p:nvPr/>
        </p:nvSpPr>
        <p:spPr>
          <a:xfrm>
            <a:off x="1169307" y="4103412"/>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019999" y="3788909"/>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938294" y="4025243"/>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441140" y="3831458"/>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978110" y="3962886"/>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9" fill="hold" grpId="0" nodeType="afterEffect">
                                  <p:stCondLst>
                                    <p:cond delay="0"/>
                                  </p:stCondLst>
                                  <p:iterate type="lt">
                                    <p:tmPct val="15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375"/>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40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par>
                                <p:cTn id="71" presetID="53" presetClass="entr" presetSubtype="16" fill="hold" grpId="0" nodeType="withEffect">
                                  <p:stCondLst>
                                    <p:cond delay="40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par>
                                <p:cTn id="91" presetID="53" presetClass="entr" presetSubtype="16" fill="hold" grpId="0" nodeType="withEffect">
                                  <p:stCondLst>
                                    <p:cond delay="40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53" presetClass="entr" presetSubtype="16" fill="hold" grpId="0" nodeType="withEffect">
                                  <p:stCondLst>
                                    <p:cond delay="200"/>
                                  </p:stCondLst>
                                  <p:childTnLst>
                                    <p:set>
                                      <p:cBhvr>
                                        <p:cTn id="97" dur="1" fill="hold">
                                          <p:stCondLst>
                                            <p:cond delay="0"/>
                                          </p:stCondLst>
                                        </p:cTn>
                                        <p:tgtEl>
                                          <p:spTgt spid="35"/>
                                        </p:tgtEl>
                                        <p:attrNameLst>
                                          <p:attrName>style.visibility</p:attrName>
                                        </p:attrNameLst>
                                      </p:cBhvr>
                                      <p:to>
                                        <p:strVal val="visible"/>
                                      </p:to>
                                    </p:set>
                                    <p:anim calcmode="lin" valueType="num">
                                      <p:cBhvr>
                                        <p:cTn id="98" dur="500" fill="hold"/>
                                        <p:tgtEl>
                                          <p:spTgt spid="35"/>
                                        </p:tgtEl>
                                        <p:attrNameLst>
                                          <p:attrName>ppt_w</p:attrName>
                                        </p:attrNameLst>
                                      </p:cBhvr>
                                      <p:tavLst>
                                        <p:tav tm="0">
                                          <p:val>
                                            <p:fltVal val="0"/>
                                          </p:val>
                                        </p:tav>
                                        <p:tav tm="100000">
                                          <p:val>
                                            <p:strVal val="#ppt_w"/>
                                          </p:val>
                                        </p:tav>
                                      </p:tavLst>
                                    </p:anim>
                                    <p:anim calcmode="lin" valueType="num">
                                      <p:cBhvr>
                                        <p:cTn id="99" dur="500" fill="hold"/>
                                        <p:tgtEl>
                                          <p:spTgt spid="35"/>
                                        </p:tgtEl>
                                        <p:attrNameLst>
                                          <p:attrName>ppt_h</p:attrName>
                                        </p:attrNameLst>
                                      </p:cBhvr>
                                      <p:tavLst>
                                        <p:tav tm="0">
                                          <p:val>
                                            <p:fltVal val="0"/>
                                          </p:val>
                                        </p:tav>
                                        <p:tav tm="100000">
                                          <p:val>
                                            <p:strVal val="#ppt_h"/>
                                          </p:val>
                                        </p:tav>
                                      </p:tavLst>
                                    </p:anim>
                                    <p:animEffect transition="in" filter="fade">
                                      <p:cBhvr>
                                        <p:cTn id="100" dur="500"/>
                                        <p:tgtEl>
                                          <p:spTgt spid="3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par>
                                <p:cTn id="106" presetID="53" presetClass="entr" presetSubtype="16" fill="hold" grpId="0" nodeType="withEffect">
                                  <p:stCondLst>
                                    <p:cond delay="40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500" fill="hold"/>
                                        <p:tgtEl>
                                          <p:spTgt spid="37"/>
                                        </p:tgtEl>
                                        <p:attrNameLst>
                                          <p:attrName>ppt_w</p:attrName>
                                        </p:attrNameLst>
                                      </p:cBhvr>
                                      <p:tavLst>
                                        <p:tav tm="0">
                                          <p:val>
                                            <p:fltVal val="0"/>
                                          </p:val>
                                        </p:tav>
                                        <p:tav tm="100000">
                                          <p:val>
                                            <p:strVal val="#ppt_w"/>
                                          </p:val>
                                        </p:tav>
                                      </p:tavLst>
                                    </p:anim>
                                    <p:anim calcmode="lin" valueType="num">
                                      <p:cBhvr>
                                        <p:cTn id="109" dur="500" fill="hold"/>
                                        <p:tgtEl>
                                          <p:spTgt spid="37"/>
                                        </p:tgtEl>
                                        <p:attrNameLst>
                                          <p:attrName>ppt_h</p:attrName>
                                        </p:attrNameLst>
                                      </p:cBhvr>
                                      <p:tavLst>
                                        <p:tav tm="0">
                                          <p:val>
                                            <p:fltVal val="0"/>
                                          </p:val>
                                        </p:tav>
                                        <p:tav tm="100000">
                                          <p:val>
                                            <p:strVal val="#ppt_h"/>
                                          </p:val>
                                        </p:tav>
                                      </p:tavLst>
                                    </p:anim>
                                    <p:animEffect transition="in" filter="fade">
                                      <p:cBhvr>
                                        <p:cTn id="110" dur="500"/>
                                        <p:tgtEl>
                                          <p:spTgt spid="37"/>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Effect transition="in" filter="fade">
                                      <p:cBhvr>
                                        <p:cTn id="115" dur="500"/>
                                        <p:tgtEl>
                                          <p:spTgt spid="38"/>
                                        </p:tgtEl>
                                      </p:cBhvr>
                                    </p:animEffect>
                                  </p:childTnLst>
                                </p:cTn>
                              </p:par>
                              <p:par>
                                <p:cTn id="116" presetID="53" presetClass="entr" presetSubtype="16" fill="hold" grpId="0" nodeType="withEffect">
                                  <p:stCondLst>
                                    <p:cond delay="200"/>
                                  </p:stCondLst>
                                  <p:childTnLst>
                                    <p:set>
                                      <p:cBhvr>
                                        <p:cTn id="117" dur="1" fill="hold">
                                          <p:stCondLst>
                                            <p:cond delay="0"/>
                                          </p:stCondLst>
                                        </p:cTn>
                                        <p:tgtEl>
                                          <p:spTgt spid="39"/>
                                        </p:tgtEl>
                                        <p:attrNameLst>
                                          <p:attrName>style.visibility</p:attrName>
                                        </p:attrNameLst>
                                      </p:cBhvr>
                                      <p:to>
                                        <p:strVal val="visible"/>
                                      </p:to>
                                    </p:set>
                                    <p:anim calcmode="lin" valueType="num">
                                      <p:cBhvr>
                                        <p:cTn id="118" dur="500" fill="hold"/>
                                        <p:tgtEl>
                                          <p:spTgt spid="39"/>
                                        </p:tgtEl>
                                        <p:attrNameLst>
                                          <p:attrName>ppt_w</p:attrName>
                                        </p:attrNameLst>
                                      </p:cBhvr>
                                      <p:tavLst>
                                        <p:tav tm="0">
                                          <p:val>
                                            <p:fltVal val="0"/>
                                          </p:val>
                                        </p:tav>
                                        <p:tav tm="100000">
                                          <p:val>
                                            <p:strVal val="#ppt_w"/>
                                          </p:val>
                                        </p:tav>
                                      </p:tavLst>
                                    </p:anim>
                                    <p:anim calcmode="lin" valueType="num">
                                      <p:cBhvr>
                                        <p:cTn id="119" dur="500" fill="hold"/>
                                        <p:tgtEl>
                                          <p:spTgt spid="39"/>
                                        </p:tgtEl>
                                        <p:attrNameLst>
                                          <p:attrName>ppt_h</p:attrName>
                                        </p:attrNameLst>
                                      </p:cBhvr>
                                      <p:tavLst>
                                        <p:tav tm="0">
                                          <p:val>
                                            <p:fltVal val="0"/>
                                          </p:val>
                                        </p:tav>
                                        <p:tav tm="100000">
                                          <p:val>
                                            <p:strVal val="#ppt_h"/>
                                          </p:val>
                                        </p:tav>
                                      </p:tavLst>
                                    </p:anim>
                                    <p:animEffect transition="in" filter="fade">
                                      <p:cBhvr>
                                        <p:cTn id="120" dur="500"/>
                                        <p:tgtEl>
                                          <p:spTgt spid="39"/>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40"/>
                                        </p:tgtEl>
                                        <p:attrNameLst>
                                          <p:attrName>style.visibility</p:attrName>
                                        </p:attrNameLst>
                                      </p:cBhvr>
                                      <p:to>
                                        <p:strVal val="visible"/>
                                      </p:to>
                                    </p:set>
                                    <p:anim calcmode="lin" valueType="num">
                                      <p:cBhvr>
                                        <p:cTn id="123" dur="500" fill="hold"/>
                                        <p:tgtEl>
                                          <p:spTgt spid="40"/>
                                        </p:tgtEl>
                                        <p:attrNameLst>
                                          <p:attrName>ppt_w</p:attrName>
                                        </p:attrNameLst>
                                      </p:cBhvr>
                                      <p:tavLst>
                                        <p:tav tm="0">
                                          <p:val>
                                            <p:fltVal val="0"/>
                                          </p:val>
                                        </p:tav>
                                        <p:tav tm="100000">
                                          <p:val>
                                            <p:strVal val="#ppt_w"/>
                                          </p:val>
                                        </p:tav>
                                      </p:tavLst>
                                    </p:anim>
                                    <p:anim calcmode="lin" valueType="num">
                                      <p:cBhvr>
                                        <p:cTn id="124" dur="500" fill="hold"/>
                                        <p:tgtEl>
                                          <p:spTgt spid="40"/>
                                        </p:tgtEl>
                                        <p:attrNameLst>
                                          <p:attrName>ppt_h</p:attrName>
                                        </p:attrNameLst>
                                      </p:cBhvr>
                                      <p:tavLst>
                                        <p:tav tm="0">
                                          <p:val>
                                            <p:fltVal val="0"/>
                                          </p:val>
                                        </p:tav>
                                        <p:tav tm="100000">
                                          <p:val>
                                            <p:strVal val="#ppt_h"/>
                                          </p:val>
                                        </p:tav>
                                      </p:tavLst>
                                    </p:anim>
                                    <p:animEffect transition="in" filter="fade">
                                      <p:cBhvr>
                                        <p:cTn id="1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29862" y="749222"/>
            <a:ext cx="115189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C00000"/>
                </a:solidFill>
                <a:latin typeface="微软雅黑" panose="020B0503020204020204" charset="-122"/>
                <a:ea typeface="微软雅黑" panose="020B0503020204020204" charset="-122"/>
                <a:sym typeface="Arial" panose="020B0604020202020204" pitchFamily="34" charset="0"/>
              </a:rPr>
              <a:t>起火原因</a:t>
            </a:r>
          </a:p>
        </p:txBody>
      </p:sp>
      <p:sp>
        <p:nvSpPr>
          <p:cNvPr id="9" name="矩形 47"/>
          <p:cNvSpPr>
            <a:spLocks noChangeArrowheads="1"/>
          </p:cNvSpPr>
          <p:nvPr/>
        </p:nvSpPr>
        <p:spPr bwMode="auto">
          <a:xfrm>
            <a:off x="1002507" y="1127284"/>
            <a:ext cx="7184231"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ym typeface="方正兰亭黑_GBK" panose="02000000000000000000" pitchFamily="2" charset="-122"/>
              </a:rPr>
              <a:t>在视频中，在炒菜的过程中男主人为了接电话离开了油锅，并没有在接通电话后返回油锅附近，造成油锅长时间无人看管，最终由于油锅温度过高引起火灾。</a:t>
            </a:r>
            <a:endParaRPr lang="zh-CN" altLang="en-US" sz="1400">
              <a:latin typeface="Arial" panose="020B0604020202020204" pitchFamily="34" charset="0"/>
              <a:ea typeface="宋体" panose="02010600030101010101" pitchFamily="2" charset="-122"/>
            </a:endParaRPr>
          </a:p>
        </p:txBody>
      </p:sp>
      <p:sp>
        <p:nvSpPr>
          <p:cNvPr id="11" name="矩形 47"/>
          <p:cNvSpPr>
            <a:spLocks noChangeArrowheads="1"/>
          </p:cNvSpPr>
          <p:nvPr/>
        </p:nvSpPr>
        <p:spPr bwMode="auto">
          <a:xfrm>
            <a:off x="3678953" y="2352834"/>
            <a:ext cx="155376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sym typeface="方正兰亭黑_GBK" panose="02000000000000000000" pitchFamily="2" charset="-122"/>
              </a:rPr>
              <a:t>若油锅一旦起火，千万不要用水往锅里浇，因为冷水遇到高温热油会形成“炸锅”，使油火到处飞溅，很容易造成火灾和人员伤亡。油锅起火，不应强行去端锅，因为这样做容易把锅弄翻，会产生适得其反的后果。</a:t>
            </a:r>
          </a:p>
        </p:txBody>
      </p:sp>
      <p:sp>
        <p:nvSpPr>
          <p:cNvPr id="32" name="矩形 67"/>
          <p:cNvSpPr>
            <a:spLocks noChangeArrowheads="1"/>
          </p:cNvSpPr>
          <p:nvPr/>
        </p:nvSpPr>
        <p:spPr bwMode="auto">
          <a:xfrm>
            <a:off x="6209110" y="1908334"/>
            <a:ext cx="1779984"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rgbClr val="C00000"/>
                </a:solidFill>
                <a:sym typeface="方正兰亭黑_GBK" panose="02000000000000000000" pitchFamily="2" charset="-122"/>
              </a:rPr>
              <a:t>窒息法</a:t>
            </a:r>
          </a:p>
        </p:txBody>
      </p:sp>
      <p:sp>
        <p:nvSpPr>
          <p:cNvPr id="33" name="矩形 47"/>
          <p:cNvSpPr>
            <a:spLocks noChangeArrowheads="1"/>
          </p:cNvSpPr>
          <p:nvPr/>
        </p:nvSpPr>
        <p:spPr bwMode="auto">
          <a:xfrm>
            <a:off x="6219905" y="2173764"/>
            <a:ext cx="1884759"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迅速用锅盖或大块湿布、灭火毯，朝前倾斜着遮盖到油锅上盖上锅。使燃烧着的油火接触不到空气，便会因缺氧而立即熄灭。</a:t>
            </a:r>
          </a:p>
        </p:txBody>
      </p:sp>
      <p:sp>
        <p:nvSpPr>
          <p:cNvPr id="34" name="矩形 69"/>
          <p:cNvSpPr>
            <a:spLocks noChangeArrowheads="1"/>
          </p:cNvSpPr>
          <p:nvPr/>
        </p:nvSpPr>
        <p:spPr bwMode="auto">
          <a:xfrm>
            <a:off x="6219905" y="3240564"/>
            <a:ext cx="1779984"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rgbClr val="C00000"/>
                </a:solidFill>
                <a:sym typeface="方正兰亭黑_GBK" panose="02000000000000000000" pitchFamily="2" charset="-122"/>
              </a:rPr>
              <a:t>冷却法</a:t>
            </a:r>
          </a:p>
        </p:txBody>
      </p:sp>
      <p:sp>
        <p:nvSpPr>
          <p:cNvPr id="35" name="矩形 47"/>
          <p:cNvSpPr>
            <a:spLocks noChangeArrowheads="1"/>
          </p:cNvSpPr>
          <p:nvPr/>
        </p:nvSpPr>
        <p:spPr bwMode="auto">
          <a:xfrm>
            <a:off x="6219905" y="3517980"/>
            <a:ext cx="1884759"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有切好的蔬菜或其他生冷食物，可沿着锅的边缘倒入锅内。利用蔬菜、食物与着火油品的温度差，使锅里燃烧着的油品温度迅速下降。</a:t>
            </a:r>
          </a:p>
        </p:txBody>
      </p:sp>
      <p:sp>
        <p:nvSpPr>
          <p:cNvPr id="41" name="文本框 37"/>
          <p:cNvSpPr>
            <a:spLocks noChangeArrowheads="1"/>
          </p:cNvSpPr>
          <p:nvPr/>
        </p:nvSpPr>
        <p:spPr bwMode="auto">
          <a:xfrm>
            <a:off x="2750701" y="812722"/>
            <a:ext cx="1731169" cy="25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a:latin typeface="Arial" panose="020B0604020202020204" pitchFamily="34" charset="0"/>
                <a:ea typeface="宋体" panose="02010600030101010101" pitchFamily="2" charset="-122"/>
                <a:sym typeface="Arial" panose="020B0604020202020204" pitchFamily="34" charset="0"/>
              </a:rPr>
              <a:t>cause of fire</a:t>
            </a:r>
          </a:p>
        </p:txBody>
      </p:sp>
      <p:grpSp>
        <p:nvGrpSpPr>
          <p:cNvPr id="43" name="组合 42"/>
          <p:cNvGrpSpPr/>
          <p:nvPr/>
        </p:nvGrpSpPr>
        <p:grpSpPr>
          <a:xfrm>
            <a:off x="5557520" y="1924050"/>
            <a:ext cx="622935" cy="62293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ea typeface="微软雅黑" panose="020B0503020204020204" charset="-122"/>
                </a:rPr>
                <a:t>1</a:t>
              </a:r>
            </a:p>
          </p:txBody>
        </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方正大黑简体" pitchFamily="2" charset="-122"/>
                  <a:ea typeface="方正大黑简体" pitchFamily="2" charset="-122"/>
                </a:endParaRPr>
              </a:p>
            </p:txBody>
          </p:sp>
        </p:grpSp>
        <p:sp>
          <p:nvSpPr>
            <p:cNvPr id="4" name="矩形 3"/>
            <p:cNvSpPr>
              <a:spLocks noChangeArrowheads="1"/>
            </p:cNvSpPr>
            <p:nvPr/>
          </p:nvSpPr>
          <p:spPr bwMode="auto">
            <a:xfrm>
              <a:off x="2056590" y="977703"/>
              <a:ext cx="999490" cy="32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zh-CN" sz="1700" dirty="0">
                  <a:solidFill>
                    <a:srgbClr val="C00000"/>
                  </a:solidFill>
                  <a:latin typeface="Arial" panose="020B0604020202020204" pitchFamily="34" charset="0"/>
                  <a:sym typeface="Arial" panose="020B0604020202020204" pitchFamily="34" charset="0"/>
                </a:rPr>
                <a:t>注意事项</a:t>
              </a:r>
            </a:p>
          </p:txBody>
        </p:sp>
      </p:grpSp>
      <p:grpSp>
        <p:nvGrpSpPr>
          <p:cNvPr id="85" name="组合 84"/>
          <p:cNvGrpSpPr/>
          <p:nvPr/>
        </p:nvGrpSpPr>
        <p:grpSpPr>
          <a:xfrm>
            <a:off x="5581650" y="3202940"/>
            <a:ext cx="622935" cy="62293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rPr>
                <a:t>2</a:t>
              </a:r>
            </a:p>
          </p:txBody>
        </p:sp>
      </p:grpSp>
      <p:cxnSp>
        <p:nvCxnSpPr>
          <p:cNvPr id="108" name="直接连接符 107"/>
          <p:cNvCxnSpPr/>
          <p:nvPr/>
        </p:nvCxnSpPr>
        <p:spPr>
          <a:xfrm>
            <a:off x="515257" y="575662"/>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TextBox 109"/>
          <p:cNvSpPr txBox="1"/>
          <p:nvPr/>
        </p:nvSpPr>
        <p:spPr>
          <a:xfrm>
            <a:off x="908957" y="206330"/>
            <a:ext cx="1516380" cy="384810"/>
          </a:xfrm>
          <a:prstGeom prst="rect">
            <a:avLst/>
          </a:prstGeom>
          <a:noFill/>
        </p:spPr>
        <p:txBody>
          <a:bodyPr wrap="none" rtlCol="0">
            <a:spAutoFit/>
          </a:bodyPr>
          <a:lstStyle/>
          <a:p>
            <a:r>
              <a:rPr lang="zh-CN" altLang="en-US" spc="300" dirty="0">
                <a:solidFill>
                  <a:srgbClr val="C00000"/>
                </a:solidFill>
                <a:latin typeface="微软雅黑" panose="020B0503020204020204" charset="-122"/>
                <a:ea typeface="微软雅黑" panose="020B0503020204020204" charset="-122"/>
              </a:rPr>
              <a:t>案例一分析</a:t>
            </a:r>
          </a:p>
        </p:txBody>
      </p:sp>
      <p:cxnSp>
        <p:nvCxnSpPr>
          <p:cNvPr id="111" name="直接连接符 110"/>
          <p:cNvCxnSpPr/>
          <p:nvPr/>
        </p:nvCxnSpPr>
        <p:spPr>
          <a:xfrm>
            <a:off x="2454571" y="275284"/>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descr="油锅起火"/>
          <p:cNvPicPr>
            <a:picLocks noChangeAspect="1"/>
          </p:cNvPicPr>
          <p:nvPr/>
        </p:nvPicPr>
        <p:blipFill>
          <a:blip r:embed="rId3" cstate="print"/>
          <a:stretch>
            <a:fillRect/>
          </a:stretch>
        </p:blipFill>
        <p:spPr>
          <a:xfrm>
            <a:off x="361315" y="1682115"/>
            <a:ext cx="3244850" cy="3372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300"/>
                                        <p:tgtEl>
                                          <p:spTgt spid="1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down)">
                                      <p:cBhvr>
                                        <p:cTn id="11" dur="300"/>
                                        <p:tgtEl>
                                          <p:spTgt spid="10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ppt_x</p:attrName>
                                        </p:attrNameLst>
                                      </p:cBhvr>
                                      <p:tavLst>
                                        <p:tav tm="0">
                                          <p:val>
                                            <p:strVal val="#ppt_x-#ppt_w*1.125000"/>
                                          </p:val>
                                        </p:tav>
                                        <p:tav tm="100000">
                                          <p:val>
                                            <p:strVal val="#ppt_x"/>
                                          </p:val>
                                        </p:tav>
                                      </p:tavLst>
                                    </p:anim>
                                    <p:animEffect transition="in" filter="wipe(right)">
                                      <p:cBhvr>
                                        <p:cTn id="16" dur="500"/>
                                        <p:tgtEl>
                                          <p:spTgt spid="110"/>
                                        </p:tgtEl>
                                      </p:cBhvr>
                                    </p:animEffect>
                                  </p:childTnLst>
                                </p:cTn>
                              </p:par>
                              <p:par>
                                <p:cTn id="17" presetID="12" presetClass="entr" presetSubtype="8"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p:tgtEl>
                                          <p:spTgt spid="111"/>
                                        </p:tgtEl>
                                        <p:attrNameLst>
                                          <p:attrName>ppt_x</p:attrName>
                                        </p:attrNameLst>
                                      </p:cBhvr>
                                      <p:tavLst>
                                        <p:tav tm="0">
                                          <p:val>
                                            <p:strVal val="#ppt_x-#ppt_w*1.125000"/>
                                          </p:val>
                                        </p:tav>
                                        <p:tav tm="100000">
                                          <p:val>
                                            <p:strVal val="#ppt_x"/>
                                          </p:val>
                                        </p:tav>
                                      </p:tavLst>
                                    </p:anim>
                                    <p:animEffect transition="in" filter="wipe(right)">
                                      <p:cBhvr>
                                        <p:cTn id="20" dur="500"/>
                                        <p:tgtEl>
                                          <p:spTgt spid="1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ppt_x"/>
                                          </p:val>
                                        </p:tav>
                                        <p:tav tm="100000">
                                          <p:val>
                                            <p:strVal val="#ppt_x"/>
                                          </p:val>
                                        </p:tav>
                                      </p:tavLst>
                                    </p:anim>
                                    <p:anim calcmode="lin" valueType="num">
                                      <p:cBhvr additive="base">
                                        <p:cTn id="56" dur="1000" fill="hold"/>
                                        <p:tgtEl>
                                          <p:spTgt spid="43"/>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 presetClass="entr" presetSubtype="4" fill="hold" nodeType="after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additive="base">
                                        <p:cTn id="60" dur="1000" fill="hold"/>
                                        <p:tgtEl>
                                          <p:spTgt spid="85"/>
                                        </p:tgtEl>
                                        <p:attrNameLst>
                                          <p:attrName>ppt_x</p:attrName>
                                        </p:attrNameLst>
                                      </p:cBhvr>
                                      <p:tavLst>
                                        <p:tav tm="0">
                                          <p:val>
                                            <p:strVal val="#ppt_x"/>
                                          </p:val>
                                        </p:tav>
                                        <p:tav tm="100000">
                                          <p:val>
                                            <p:strVal val="#ppt_x"/>
                                          </p:val>
                                        </p:tav>
                                      </p:tavLst>
                                    </p:anim>
                                    <p:anim calcmode="lin" valueType="num">
                                      <p:cBhvr additive="base">
                                        <p:cTn id="61" dur="1000" fill="hold"/>
                                        <p:tgtEl>
                                          <p:spTgt spid="85"/>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14" presetClass="entr" presetSubtype="10" fill="hold" grpId="0" nodeType="afterEffect">
                                  <p:stCondLst>
                                    <p:cond delay="250"/>
                                  </p:stCondLst>
                                  <p:childTnLst>
                                    <p:set>
                                      <p:cBhvr>
                                        <p:cTn id="64" dur="1" fill="hold">
                                          <p:stCondLst>
                                            <p:cond delay="0"/>
                                          </p:stCondLst>
                                        </p:cTn>
                                        <p:tgtEl>
                                          <p:spTgt spid="32"/>
                                        </p:tgtEl>
                                        <p:attrNameLst>
                                          <p:attrName>style.visibility</p:attrName>
                                        </p:attrNameLst>
                                      </p:cBhvr>
                                      <p:to>
                                        <p:strVal val="visible"/>
                                      </p:to>
                                    </p:set>
                                    <p:animEffect>
                                      <p:cBhvr>
                                        <p:cTn id="65" dur="400"/>
                                        <p:tgtEl>
                                          <p:spTgt spid="32"/>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33"/>
                                        </p:tgtEl>
                                        <p:attrNameLst>
                                          <p:attrName>style.visibility</p:attrName>
                                        </p:attrNameLst>
                                      </p:cBhvr>
                                      <p:to>
                                        <p:strVal val="visible"/>
                                      </p:to>
                                    </p:set>
                                    <p:animEffect>
                                      <p:cBhvr>
                                        <p:cTn id="68" dur="400"/>
                                        <p:tgtEl>
                                          <p:spTgt spid="33"/>
                                        </p:tgtEl>
                                      </p:cBhvr>
                                    </p:animEffect>
                                  </p:childTnLst>
                                </p:cTn>
                              </p:par>
                            </p:childTnLst>
                          </p:cTn>
                        </p:par>
                        <p:par>
                          <p:cTn id="69" fill="hold">
                            <p:stCondLst>
                              <p:cond delay="2750"/>
                            </p:stCondLst>
                            <p:childTnLst>
                              <p:par>
                                <p:cTn id="70" presetID="14" presetClass="entr" presetSubtype="10" fill="hold" grpId="0" nodeType="afterEffect">
                                  <p:stCondLst>
                                    <p:cond delay="250"/>
                                  </p:stCondLst>
                                  <p:childTnLst>
                                    <p:set>
                                      <p:cBhvr>
                                        <p:cTn id="71" dur="1" fill="hold">
                                          <p:stCondLst>
                                            <p:cond delay="0"/>
                                          </p:stCondLst>
                                        </p:cTn>
                                        <p:tgtEl>
                                          <p:spTgt spid="34"/>
                                        </p:tgtEl>
                                        <p:attrNameLst>
                                          <p:attrName>style.visibility</p:attrName>
                                        </p:attrNameLst>
                                      </p:cBhvr>
                                      <p:to>
                                        <p:strVal val="visible"/>
                                      </p:to>
                                    </p:set>
                                    <p:animEffect>
                                      <p:cBhvr>
                                        <p:cTn id="72" dur="400"/>
                                        <p:tgtEl>
                                          <p:spTgt spid="34"/>
                                        </p:tgtEl>
                                      </p:cBhvr>
                                    </p:animEffect>
                                  </p:childTnLst>
                                </p:cTn>
                              </p:par>
                              <p:par>
                                <p:cTn id="73" presetID="14" presetClass="entr" presetSubtype="10" fill="hold" grpId="0" nodeType="withEffect">
                                  <p:stCondLst>
                                    <p:cond delay="250"/>
                                  </p:stCondLst>
                                  <p:childTnLst>
                                    <p:set>
                                      <p:cBhvr>
                                        <p:cTn id="74" dur="1" fill="hold">
                                          <p:stCondLst>
                                            <p:cond delay="0"/>
                                          </p:stCondLst>
                                        </p:cTn>
                                        <p:tgtEl>
                                          <p:spTgt spid="35"/>
                                        </p:tgtEl>
                                        <p:attrNameLst>
                                          <p:attrName>style.visibility</p:attrName>
                                        </p:attrNameLst>
                                      </p:cBhvr>
                                      <p:to>
                                        <p:strVal val="visible"/>
                                      </p:to>
                                    </p:set>
                                    <p:animEffect>
                                      <p:cBhvr>
                                        <p:cTn id="75" dur="4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1" grpId="0"/>
      <p:bldP spid="32" grpId="0" bldLvl="0" autoUpdateAnimBg="0"/>
      <p:bldP spid="33" grpId="0" bldLvl="0" autoUpdateAnimBg="0"/>
      <p:bldP spid="34" grpId="0" bldLvl="0" autoUpdateAnimBg="0"/>
      <p:bldP spid="35" grpId="0" bldLvl="0" autoUpdateAnimBg="0"/>
      <p:bldP spid="41" grpId="0" bldLvl="0" autoUpdateAnimBg="0"/>
      <p:bldP spid="109" grpId="0" bldLvl="0" animBg="1"/>
      <p:bldP spid="1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29862" y="749222"/>
            <a:ext cx="115189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C00000"/>
                </a:solidFill>
                <a:latin typeface="微软雅黑" panose="020B0503020204020204" charset="-122"/>
                <a:ea typeface="微软雅黑" panose="020B0503020204020204" charset="-122"/>
                <a:sym typeface="Arial" panose="020B0604020202020204" pitchFamily="34" charset="0"/>
              </a:rPr>
              <a:t>起火原因</a:t>
            </a:r>
          </a:p>
        </p:txBody>
      </p:sp>
      <p:sp>
        <p:nvSpPr>
          <p:cNvPr id="9" name="矩形 47"/>
          <p:cNvSpPr>
            <a:spLocks noChangeArrowheads="1"/>
          </p:cNvSpPr>
          <p:nvPr/>
        </p:nvSpPr>
        <p:spPr bwMode="auto">
          <a:xfrm>
            <a:off x="1002507" y="1127284"/>
            <a:ext cx="7184231"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ym typeface="方正兰亭黑_GBK" panose="02000000000000000000" pitchFamily="2" charset="-122"/>
              </a:rPr>
              <a:t>在视频中，男主人睡觉时开启了电热毯的高温档位，第二天起床后忘记关闭电热毯直接出门，电热毯在长时间处于加热状态时会造成线路温度过高，虽然电热毯采用防火材料支持但由于过高的温度会引燃被子发生火灾。小太阳，电暖气，暖手宝等</a:t>
            </a:r>
            <a:endParaRPr lang="zh-CN" altLang="en-US" sz="1400">
              <a:latin typeface="Arial" panose="020B0604020202020204" pitchFamily="34" charset="0"/>
              <a:ea typeface="宋体" panose="02010600030101010101" pitchFamily="2" charset="-122"/>
            </a:endParaRPr>
          </a:p>
        </p:txBody>
      </p:sp>
      <p:sp>
        <p:nvSpPr>
          <p:cNvPr id="11" name="矩形 47"/>
          <p:cNvSpPr>
            <a:spLocks noChangeArrowheads="1"/>
          </p:cNvSpPr>
          <p:nvPr/>
        </p:nvSpPr>
        <p:spPr bwMode="auto">
          <a:xfrm>
            <a:off x="3678953" y="2352834"/>
            <a:ext cx="155376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sym typeface="方正兰亭黑_GBK" panose="02000000000000000000" pitchFamily="2" charset="-122"/>
              </a:rPr>
              <a:t>在冬季取暖时要记得离开前关闭供暖设备如电热毯、电暖器、空调以及充电中的暖宝宝等电器设备。电器设备发生起火后应先进行断电操作，然后再进行灭火措施，千万不要在未断电时进行灭火以免再发生电击事件。</a:t>
            </a:r>
          </a:p>
        </p:txBody>
      </p:sp>
      <p:sp>
        <p:nvSpPr>
          <p:cNvPr id="32" name="矩形 67"/>
          <p:cNvSpPr>
            <a:spLocks noChangeArrowheads="1"/>
          </p:cNvSpPr>
          <p:nvPr/>
        </p:nvSpPr>
        <p:spPr bwMode="auto">
          <a:xfrm>
            <a:off x="6209110" y="1908334"/>
            <a:ext cx="1779984"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rgbClr val="C00000"/>
                </a:solidFill>
                <a:sym typeface="方正兰亭黑_GBK" panose="02000000000000000000" pitchFamily="2" charset="-122"/>
              </a:rPr>
              <a:t>断开电源</a:t>
            </a:r>
          </a:p>
        </p:txBody>
      </p:sp>
      <p:sp>
        <p:nvSpPr>
          <p:cNvPr id="33" name="矩形 47"/>
          <p:cNvSpPr>
            <a:spLocks noChangeArrowheads="1"/>
          </p:cNvSpPr>
          <p:nvPr/>
        </p:nvSpPr>
        <p:spPr bwMode="auto">
          <a:xfrm>
            <a:off x="6219905" y="2173764"/>
            <a:ext cx="1884759"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家用电器或供暖设备散发像燃烧橡胶或塑料的气味，甚至冒出白烟，这时电器就有燃烧的危险了，应该立刻拔掉电源插头。</a:t>
            </a:r>
          </a:p>
        </p:txBody>
      </p:sp>
      <p:sp>
        <p:nvSpPr>
          <p:cNvPr id="34" name="矩形 69"/>
          <p:cNvSpPr>
            <a:spLocks noChangeArrowheads="1"/>
          </p:cNvSpPr>
          <p:nvPr/>
        </p:nvSpPr>
        <p:spPr bwMode="auto">
          <a:xfrm>
            <a:off x="6219905" y="3240564"/>
            <a:ext cx="1779984"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rgbClr val="C00000"/>
                </a:solidFill>
                <a:sym typeface="方正兰亭黑_GBK" panose="02000000000000000000" pitchFamily="2" charset="-122"/>
              </a:rPr>
              <a:t>灭火毯灭火</a:t>
            </a:r>
          </a:p>
        </p:txBody>
      </p:sp>
      <p:sp>
        <p:nvSpPr>
          <p:cNvPr id="35" name="矩形 47"/>
          <p:cNvSpPr>
            <a:spLocks noChangeArrowheads="1"/>
          </p:cNvSpPr>
          <p:nvPr/>
        </p:nvSpPr>
        <p:spPr bwMode="auto">
          <a:xfrm>
            <a:off x="6219905" y="3517980"/>
            <a:ext cx="1884759"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如果是电视、电脑等电器，此时应关掉总开关，然后用灭火毯或湿地毯等盖住电视机，阻止烟火蔓延，且一旦爆炸，也可挡住玻璃碎片。</a:t>
            </a:r>
          </a:p>
        </p:txBody>
      </p:sp>
      <p:sp>
        <p:nvSpPr>
          <p:cNvPr id="41" name="文本框 37"/>
          <p:cNvSpPr>
            <a:spLocks noChangeArrowheads="1"/>
          </p:cNvSpPr>
          <p:nvPr/>
        </p:nvSpPr>
        <p:spPr bwMode="auto">
          <a:xfrm>
            <a:off x="2750701" y="812722"/>
            <a:ext cx="1731169" cy="25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a:latin typeface="Arial" panose="020B0604020202020204" pitchFamily="34" charset="0"/>
                <a:ea typeface="宋体" panose="02010600030101010101" pitchFamily="2" charset="-122"/>
                <a:sym typeface="Arial" panose="020B0604020202020204" pitchFamily="34" charset="0"/>
              </a:rPr>
              <a:t>cause of fire</a:t>
            </a:r>
          </a:p>
        </p:txBody>
      </p:sp>
      <p:grpSp>
        <p:nvGrpSpPr>
          <p:cNvPr id="43" name="组合 42"/>
          <p:cNvGrpSpPr/>
          <p:nvPr/>
        </p:nvGrpSpPr>
        <p:grpSpPr>
          <a:xfrm>
            <a:off x="5557520" y="1924050"/>
            <a:ext cx="622935" cy="62293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ea typeface="微软雅黑" panose="020B0503020204020204" charset="-122"/>
                </a:rPr>
                <a:t>1</a:t>
              </a:r>
            </a:p>
          </p:txBody>
        </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方正大黑简体" pitchFamily="2" charset="-122"/>
                  <a:ea typeface="方正大黑简体" pitchFamily="2" charset="-122"/>
                </a:endParaRPr>
              </a:p>
            </p:txBody>
          </p:sp>
        </p:grpSp>
        <p:sp>
          <p:nvSpPr>
            <p:cNvPr id="4" name="矩形 3"/>
            <p:cNvSpPr>
              <a:spLocks noChangeArrowheads="1"/>
            </p:cNvSpPr>
            <p:nvPr/>
          </p:nvSpPr>
          <p:spPr bwMode="auto">
            <a:xfrm>
              <a:off x="2056590" y="977703"/>
              <a:ext cx="999490" cy="32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zh-CN" sz="1700" dirty="0">
                  <a:solidFill>
                    <a:srgbClr val="C00000"/>
                  </a:solidFill>
                  <a:latin typeface="Arial" panose="020B0604020202020204" pitchFamily="34" charset="0"/>
                  <a:sym typeface="Arial" panose="020B0604020202020204" pitchFamily="34" charset="0"/>
                </a:rPr>
                <a:t>注意事项</a:t>
              </a:r>
            </a:p>
          </p:txBody>
        </p:sp>
      </p:grpSp>
      <p:grpSp>
        <p:nvGrpSpPr>
          <p:cNvPr id="85" name="组合 84"/>
          <p:cNvGrpSpPr/>
          <p:nvPr/>
        </p:nvGrpSpPr>
        <p:grpSpPr>
          <a:xfrm>
            <a:off x="5581650" y="3202940"/>
            <a:ext cx="622935" cy="62293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rPr>
                <a:t>2</a:t>
              </a:r>
            </a:p>
          </p:txBody>
        </p:sp>
      </p:grpSp>
      <p:cxnSp>
        <p:nvCxnSpPr>
          <p:cNvPr id="108" name="直接连接符 107"/>
          <p:cNvCxnSpPr/>
          <p:nvPr/>
        </p:nvCxnSpPr>
        <p:spPr>
          <a:xfrm>
            <a:off x="515257" y="575662"/>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TextBox 109"/>
          <p:cNvSpPr txBox="1"/>
          <p:nvPr/>
        </p:nvSpPr>
        <p:spPr>
          <a:xfrm>
            <a:off x="908957" y="206330"/>
            <a:ext cx="1516380" cy="384810"/>
          </a:xfrm>
          <a:prstGeom prst="rect">
            <a:avLst/>
          </a:prstGeom>
          <a:noFill/>
        </p:spPr>
        <p:txBody>
          <a:bodyPr wrap="none" rtlCol="0">
            <a:spAutoFit/>
          </a:bodyPr>
          <a:lstStyle/>
          <a:p>
            <a:r>
              <a:rPr lang="zh-CN" altLang="en-US" spc="300" dirty="0">
                <a:solidFill>
                  <a:srgbClr val="C00000"/>
                </a:solidFill>
                <a:latin typeface="微软雅黑" panose="020B0503020204020204" charset="-122"/>
                <a:ea typeface="微软雅黑" panose="020B0503020204020204" charset="-122"/>
              </a:rPr>
              <a:t>案例二分析</a:t>
            </a:r>
          </a:p>
        </p:txBody>
      </p:sp>
      <p:cxnSp>
        <p:nvCxnSpPr>
          <p:cNvPr id="111" name="直接连接符 110"/>
          <p:cNvCxnSpPr/>
          <p:nvPr/>
        </p:nvCxnSpPr>
        <p:spPr>
          <a:xfrm>
            <a:off x="2454571" y="275284"/>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descr="C:\Users\Administrator.CKZSJRVN0IPV9ZM\Desktop\电热毯起火.png电热毯起火"/>
          <p:cNvPicPr>
            <a:picLocks noChangeAspect="1"/>
          </p:cNvPicPr>
          <p:nvPr/>
        </p:nvPicPr>
        <p:blipFill>
          <a:blip r:embed="rId3" cstate="print"/>
          <a:srcRect/>
          <a:stretch>
            <a:fillRect/>
          </a:stretch>
        </p:blipFill>
        <p:spPr>
          <a:xfrm>
            <a:off x="635" y="950595"/>
            <a:ext cx="4082415" cy="40824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300"/>
                                        <p:tgtEl>
                                          <p:spTgt spid="1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down)">
                                      <p:cBhvr>
                                        <p:cTn id="11" dur="300"/>
                                        <p:tgtEl>
                                          <p:spTgt spid="10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ppt_x</p:attrName>
                                        </p:attrNameLst>
                                      </p:cBhvr>
                                      <p:tavLst>
                                        <p:tav tm="0">
                                          <p:val>
                                            <p:strVal val="#ppt_x-#ppt_w*1.125000"/>
                                          </p:val>
                                        </p:tav>
                                        <p:tav tm="100000">
                                          <p:val>
                                            <p:strVal val="#ppt_x"/>
                                          </p:val>
                                        </p:tav>
                                      </p:tavLst>
                                    </p:anim>
                                    <p:animEffect transition="in" filter="wipe(right)">
                                      <p:cBhvr>
                                        <p:cTn id="16" dur="500"/>
                                        <p:tgtEl>
                                          <p:spTgt spid="110"/>
                                        </p:tgtEl>
                                      </p:cBhvr>
                                    </p:animEffect>
                                  </p:childTnLst>
                                </p:cTn>
                              </p:par>
                              <p:par>
                                <p:cTn id="17" presetID="12" presetClass="entr" presetSubtype="8"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p:tgtEl>
                                          <p:spTgt spid="111"/>
                                        </p:tgtEl>
                                        <p:attrNameLst>
                                          <p:attrName>ppt_x</p:attrName>
                                        </p:attrNameLst>
                                      </p:cBhvr>
                                      <p:tavLst>
                                        <p:tav tm="0">
                                          <p:val>
                                            <p:strVal val="#ppt_x-#ppt_w*1.125000"/>
                                          </p:val>
                                        </p:tav>
                                        <p:tav tm="100000">
                                          <p:val>
                                            <p:strVal val="#ppt_x"/>
                                          </p:val>
                                        </p:tav>
                                      </p:tavLst>
                                    </p:anim>
                                    <p:animEffect transition="in" filter="wipe(right)">
                                      <p:cBhvr>
                                        <p:cTn id="20" dur="500"/>
                                        <p:tgtEl>
                                          <p:spTgt spid="1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ppt_x"/>
                                          </p:val>
                                        </p:tav>
                                        <p:tav tm="100000">
                                          <p:val>
                                            <p:strVal val="#ppt_x"/>
                                          </p:val>
                                        </p:tav>
                                      </p:tavLst>
                                    </p:anim>
                                    <p:anim calcmode="lin" valueType="num">
                                      <p:cBhvr additive="base">
                                        <p:cTn id="56" dur="1000" fill="hold"/>
                                        <p:tgtEl>
                                          <p:spTgt spid="43"/>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 presetClass="entr" presetSubtype="4" fill="hold" nodeType="after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additive="base">
                                        <p:cTn id="60" dur="1000" fill="hold"/>
                                        <p:tgtEl>
                                          <p:spTgt spid="85"/>
                                        </p:tgtEl>
                                        <p:attrNameLst>
                                          <p:attrName>ppt_x</p:attrName>
                                        </p:attrNameLst>
                                      </p:cBhvr>
                                      <p:tavLst>
                                        <p:tav tm="0">
                                          <p:val>
                                            <p:strVal val="#ppt_x"/>
                                          </p:val>
                                        </p:tav>
                                        <p:tav tm="100000">
                                          <p:val>
                                            <p:strVal val="#ppt_x"/>
                                          </p:val>
                                        </p:tav>
                                      </p:tavLst>
                                    </p:anim>
                                    <p:anim calcmode="lin" valueType="num">
                                      <p:cBhvr additive="base">
                                        <p:cTn id="61" dur="1000" fill="hold"/>
                                        <p:tgtEl>
                                          <p:spTgt spid="85"/>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14" presetClass="entr" presetSubtype="10" fill="hold" grpId="0" nodeType="afterEffect">
                                  <p:stCondLst>
                                    <p:cond delay="250"/>
                                  </p:stCondLst>
                                  <p:childTnLst>
                                    <p:set>
                                      <p:cBhvr>
                                        <p:cTn id="64" dur="1" fill="hold">
                                          <p:stCondLst>
                                            <p:cond delay="0"/>
                                          </p:stCondLst>
                                        </p:cTn>
                                        <p:tgtEl>
                                          <p:spTgt spid="32"/>
                                        </p:tgtEl>
                                        <p:attrNameLst>
                                          <p:attrName>style.visibility</p:attrName>
                                        </p:attrNameLst>
                                      </p:cBhvr>
                                      <p:to>
                                        <p:strVal val="visible"/>
                                      </p:to>
                                    </p:set>
                                    <p:animEffect>
                                      <p:cBhvr>
                                        <p:cTn id="65" dur="400"/>
                                        <p:tgtEl>
                                          <p:spTgt spid="32"/>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33"/>
                                        </p:tgtEl>
                                        <p:attrNameLst>
                                          <p:attrName>style.visibility</p:attrName>
                                        </p:attrNameLst>
                                      </p:cBhvr>
                                      <p:to>
                                        <p:strVal val="visible"/>
                                      </p:to>
                                    </p:set>
                                    <p:animEffect>
                                      <p:cBhvr>
                                        <p:cTn id="68" dur="400"/>
                                        <p:tgtEl>
                                          <p:spTgt spid="33"/>
                                        </p:tgtEl>
                                      </p:cBhvr>
                                    </p:animEffect>
                                  </p:childTnLst>
                                </p:cTn>
                              </p:par>
                            </p:childTnLst>
                          </p:cTn>
                        </p:par>
                        <p:par>
                          <p:cTn id="69" fill="hold">
                            <p:stCondLst>
                              <p:cond delay="2750"/>
                            </p:stCondLst>
                            <p:childTnLst>
                              <p:par>
                                <p:cTn id="70" presetID="14" presetClass="entr" presetSubtype="10" fill="hold" grpId="0" nodeType="afterEffect">
                                  <p:stCondLst>
                                    <p:cond delay="250"/>
                                  </p:stCondLst>
                                  <p:childTnLst>
                                    <p:set>
                                      <p:cBhvr>
                                        <p:cTn id="71" dur="1" fill="hold">
                                          <p:stCondLst>
                                            <p:cond delay="0"/>
                                          </p:stCondLst>
                                        </p:cTn>
                                        <p:tgtEl>
                                          <p:spTgt spid="34"/>
                                        </p:tgtEl>
                                        <p:attrNameLst>
                                          <p:attrName>style.visibility</p:attrName>
                                        </p:attrNameLst>
                                      </p:cBhvr>
                                      <p:to>
                                        <p:strVal val="visible"/>
                                      </p:to>
                                    </p:set>
                                    <p:animEffect>
                                      <p:cBhvr>
                                        <p:cTn id="72" dur="400"/>
                                        <p:tgtEl>
                                          <p:spTgt spid="34"/>
                                        </p:tgtEl>
                                      </p:cBhvr>
                                    </p:animEffect>
                                  </p:childTnLst>
                                </p:cTn>
                              </p:par>
                              <p:par>
                                <p:cTn id="73" presetID="14" presetClass="entr" presetSubtype="10" fill="hold" grpId="0" nodeType="withEffect">
                                  <p:stCondLst>
                                    <p:cond delay="250"/>
                                  </p:stCondLst>
                                  <p:childTnLst>
                                    <p:set>
                                      <p:cBhvr>
                                        <p:cTn id="74" dur="1" fill="hold">
                                          <p:stCondLst>
                                            <p:cond delay="0"/>
                                          </p:stCondLst>
                                        </p:cTn>
                                        <p:tgtEl>
                                          <p:spTgt spid="35"/>
                                        </p:tgtEl>
                                        <p:attrNameLst>
                                          <p:attrName>style.visibility</p:attrName>
                                        </p:attrNameLst>
                                      </p:cBhvr>
                                      <p:to>
                                        <p:strVal val="visible"/>
                                      </p:to>
                                    </p:set>
                                    <p:animEffect>
                                      <p:cBhvr>
                                        <p:cTn id="75" dur="4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1" grpId="0"/>
      <p:bldP spid="32" grpId="0" bldLvl="0" autoUpdateAnimBg="0"/>
      <p:bldP spid="33" grpId="0" bldLvl="0" autoUpdateAnimBg="0"/>
      <p:bldP spid="34" grpId="0" bldLvl="0" autoUpdateAnimBg="0"/>
      <p:bldP spid="35" grpId="0" bldLvl="0" autoUpdateAnimBg="0"/>
      <p:bldP spid="41" grpId="0" bldLvl="0" autoUpdateAnimBg="0"/>
      <p:bldP spid="109" grpId="0" bldLvl="0" animBg="1"/>
      <p:bldP spid="1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29862" y="749222"/>
            <a:ext cx="115189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C00000"/>
                </a:solidFill>
                <a:latin typeface="微软雅黑" panose="020B0503020204020204" charset="-122"/>
                <a:ea typeface="微软雅黑" panose="020B0503020204020204" charset="-122"/>
                <a:sym typeface="Arial" panose="020B0604020202020204" pitchFamily="34" charset="0"/>
              </a:rPr>
              <a:t>起火原因</a:t>
            </a:r>
          </a:p>
        </p:txBody>
      </p:sp>
      <p:sp>
        <p:nvSpPr>
          <p:cNvPr id="9" name="矩形 47"/>
          <p:cNvSpPr>
            <a:spLocks noChangeArrowheads="1"/>
          </p:cNvSpPr>
          <p:nvPr/>
        </p:nvSpPr>
        <p:spPr bwMode="auto">
          <a:xfrm>
            <a:off x="1002507" y="1127284"/>
            <a:ext cx="7184231"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ym typeface="方正兰亭黑_GBK" panose="02000000000000000000" pitchFamily="2" charset="-122"/>
              </a:rPr>
              <a:t>在视频中，女主人在使用煤气的过程当中并没有定期按时的检查煤气管道是否存在泄漏的现象发生，故而在烧水的过程中由于煤气泄漏达到一定浓度后引燃煤气罐发生爆炸火灾事故。</a:t>
            </a:r>
            <a:endParaRPr lang="zh-CN" altLang="en-US" sz="1400">
              <a:latin typeface="Arial" panose="020B0604020202020204" pitchFamily="34" charset="0"/>
              <a:ea typeface="宋体" panose="02010600030101010101" pitchFamily="2" charset="-122"/>
            </a:endParaRPr>
          </a:p>
        </p:txBody>
      </p:sp>
      <p:sp>
        <p:nvSpPr>
          <p:cNvPr id="11" name="矩形 47"/>
          <p:cNvSpPr>
            <a:spLocks noChangeArrowheads="1"/>
          </p:cNvSpPr>
          <p:nvPr/>
        </p:nvSpPr>
        <p:spPr bwMode="auto">
          <a:xfrm>
            <a:off x="3678953" y="2352834"/>
            <a:ext cx="155376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sym typeface="方正兰亭黑_GBK" panose="02000000000000000000" pitchFamily="2" charset="-122"/>
              </a:rPr>
              <a:t>使用前应检查减压阀、胶管与钢瓶、灶具是否连接牢固可靠，每次打开瓶阀后应先检查瓶阀或其他部件是否完好、是否漏气，漏气检查严禁使用明火检查是否漏气，一般可采用涂肥皂水的方法进行检查，在炒菜时，最好不要走开。</a:t>
            </a:r>
          </a:p>
        </p:txBody>
      </p:sp>
      <p:sp>
        <p:nvSpPr>
          <p:cNvPr id="32" name="矩形 67"/>
          <p:cNvSpPr>
            <a:spLocks noChangeArrowheads="1"/>
          </p:cNvSpPr>
          <p:nvPr/>
        </p:nvSpPr>
        <p:spPr bwMode="auto">
          <a:xfrm>
            <a:off x="6209110" y="1908334"/>
            <a:ext cx="1779984"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rgbClr val="C00000"/>
                </a:solidFill>
                <a:sym typeface="方正兰亭黑_GBK" panose="02000000000000000000" pitchFamily="2" charset="-122"/>
              </a:rPr>
              <a:t>切断气源</a:t>
            </a:r>
          </a:p>
        </p:txBody>
      </p:sp>
      <p:sp>
        <p:nvSpPr>
          <p:cNvPr id="33" name="矩形 47"/>
          <p:cNvSpPr>
            <a:spLocks noChangeArrowheads="1"/>
          </p:cNvSpPr>
          <p:nvPr/>
        </p:nvSpPr>
        <p:spPr bwMode="auto">
          <a:xfrm>
            <a:off x="6219905" y="2173764"/>
            <a:ext cx="1884759" cy="127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应立即关闭灶前阀门及表前总阀门，即可灭火如果火势较大，灶前阀门附近有火焰，可用一把干粉从上向下用力打火焰的根部或用湿毛巾、湿衣物包手，尽量关闭阀门。</a:t>
            </a:r>
          </a:p>
        </p:txBody>
      </p:sp>
      <p:sp>
        <p:nvSpPr>
          <p:cNvPr id="34" name="矩形 69"/>
          <p:cNvSpPr>
            <a:spLocks noChangeArrowheads="1"/>
          </p:cNvSpPr>
          <p:nvPr/>
        </p:nvSpPr>
        <p:spPr bwMode="auto">
          <a:xfrm>
            <a:off x="6230065" y="3855879"/>
            <a:ext cx="1779984"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rgbClr val="C00000"/>
                </a:solidFill>
                <a:sym typeface="方正兰亭黑_GBK" panose="02000000000000000000" pitchFamily="2" charset="-122"/>
              </a:rPr>
              <a:t>尽量灭火</a:t>
            </a:r>
          </a:p>
        </p:txBody>
      </p:sp>
      <p:sp>
        <p:nvSpPr>
          <p:cNvPr id="35" name="矩形 47"/>
          <p:cNvSpPr>
            <a:spLocks noChangeArrowheads="1"/>
          </p:cNvSpPr>
          <p:nvPr/>
        </p:nvSpPr>
        <p:spPr bwMode="auto">
          <a:xfrm>
            <a:off x="6230065" y="4133295"/>
            <a:ext cx="1884759"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用灭火器、干粉灭火剂、湿棉被等扑打火焰根部灭火。</a:t>
            </a:r>
          </a:p>
        </p:txBody>
      </p:sp>
      <p:sp>
        <p:nvSpPr>
          <p:cNvPr id="41" name="文本框 37"/>
          <p:cNvSpPr>
            <a:spLocks noChangeArrowheads="1"/>
          </p:cNvSpPr>
          <p:nvPr/>
        </p:nvSpPr>
        <p:spPr bwMode="auto">
          <a:xfrm>
            <a:off x="2750701" y="812722"/>
            <a:ext cx="1731169" cy="25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a:latin typeface="Arial" panose="020B0604020202020204" pitchFamily="34" charset="0"/>
                <a:ea typeface="宋体" panose="02010600030101010101" pitchFamily="2" charset="-122"/>
                <a:sym typeface="Arial" panose="020B0604020202020204" pitchFamily="34" charset="0"/>
              </a:rPr>
              <a:t>cause of fire</a:t>
            </a:r>
          </a:p>
        </p:txBody>
      </p:sp>
      <p:grpSp>
        <p:nvGrpSpPr>
          <p:cNvPr id="43" name="组合 42"/>
          <p:cNvGrpSpPr/>
          <p:nvPr/>
        </p:nvGrpSpPr>
        <p:grpSpPr>
          <a:xfrm>
            <a:off x="5557520" y="1924050"/>
            <a:ext cx="622935" cy="62293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ea typeface="微软雅黑" panose="020B0503020204020204" charset="-122"/>
                </a:rPr>
                <a:t>1</a:t>
              </a:r>
            </a:p>
          </p:txBody>
        </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方正大黑简体" pitchFamily="2" charset="-122"/>
                  <a:ea typeface="方正大黑简体" pitchFamily="2" charset="-122"/>
                </a:endParaRPr>
              </a:p>
            </p:txBody>
          </p:sp>
        </p:grpSp>
        <p:sp>
          <p:nvSpPr>
            <p:cNvPr id="4" name="矩形 3"/>
            <p:cNvSpPr>
              <a:spLocks noChangeArrowheads="1"/>
            </p:cNvSpPr>
            <p:nvPr/>
          </p:nvSpPr>
          <p:spPr bwMode="auto">
            <a:xfrm>
              <a:off x="2056590" y="977703"/>
              <a:ext cx="999490" cy="32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zh-CN" sz="1700" dirty="0">
                  <a:solidFill>
                    <a:srgbClr val="C00000"/>
                  </a:solidFill>
                  <a:latin typeface="Arial" panose="020B0604020202020204" pitchFamily="34" charset="0"/>
                  <a:sym typeface="Arial" panose="020B0604020202020204" pitchFamily="34" charset="0"/>
                </a:rPr>
                <a:t>注意事项</a:t>
              </a:r>
            </a:p>
          </p:txBody>
        </p:sp>
      </p:grpSp>
      <p:grpSp>
        <p:nvGrpSpPr>
          <p:cNvPr id="85" name="组合 84"/>
          <p:cNvGrpSpPr/>
          <p:nvPr/>
        </p:nvGrpSpPr>
        <p:grpSpPr>
          <a:xfrm>
            <a:off x="5591810" y="3818255"/>
            <a:ext cx="622935" cy="62293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rPr>
                <a:t>2</a:t>
              </a:r>
            </a:p>
          </p:txBody>
        </p:sp>
      </p:grpSp>
      <p:cxnSp>
        <p:nvCxnSpPr>
          <p:cNvPr id="108" name="直接连接符 107"/>
          <p:cNvCxnSpPr/>
          <p:nvPr/>
        </p:nvCxnSpPr>
        <p:spPr>
          <a:xfrm>
            <a:off x="515257" y="575662"/>
            <a:ext cx="8113486"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TextBox 109"/>
          <p:cNvSpPr txBox="1"/>
          <p:nvPr/>
        </p:nvSpPr>
        <p:spPr>
          <a:xfrm>
            <a:off x="908957" y="206330"/>
            <a:ext cx="1516380" cy="384810"/>
          </a:xfrm>
          <a:prstGeom prst="rect">
            <a:avLst/>
          </a:prstGeom>
          <a:noFill/>
        </p:spPr>
        <p:txBody>
          <a:bodyPr wrap="none" rtlCol="0">
            <a:spAutoFit/>
          </a:bodyPr>
          <a:lstStyle/>
          <a:p>
            <a:r>
              <a:rPr lang="zh-CN" altLang="en-US" spc="300" dirty="0">
                <a:solidFill>
                  <a:srgbClr val="C00000"/>
                </a:solidFill>
                <a:latin typeface="微软雅黑" panose="020B0503020204020204" charset="-122"/>
                <a:ea typeface="微软雅黑" panose="020B0503020204020204" charset="-122"/>
              </a:rPr>
              <a:t>案例三分析</a:t>
            </a:r>
          </a:p>
        </p:txBody>
      </p:sp>
      <p:cxnSp>
        <p:nvCxnSpPr>
          <p:cNvPr id="111" name="直接连接符 110"/>
          <p:cNvCxnSpPr/>
          <p:nvPr/>
        </p:nvCxnSpPr>
        <p:spPr>
          <a:xfrm>
            <a:off x="2454571" y="275284"/>
            <a:ext cx="0" cy="2085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descr="C:\Users\Administrator.CKZSJRVN0IPV9ZM\Desktop\燃气火灾.png燃气火灾"/>
          <p:cNvPicPr>
            <a:picLocks noChangeAspect="1"/>
          </p:cNvPicPr>
          <p:nvPr/>
        </p:nvPicPr>
        <p:blipFill>
          <a:blip r:embed="rId3" cstate="print"/>
          <a:srcRect/>
          <a:stretch>
            <a:fillRect/>
          </a:stretch>
        </p:blipFill>
        <p:spPr>
          <a:xfrm>
            <a:off x="361315" y="1745933"/>
            <a:ext cx="3244850" cy="3244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300"/>
                                        <p:tgtEl>
                                          <p:spTgt spid="1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down)">
                                      <p:cBhvr>
                                        <p:cTn id="11" dur="300"/>
                                        <p:tgtEl>
                                          <p:spTgt spid="10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ppt_x</p:attrName>
                                        </p:attrNameLst>
                                      </p:cBhvr>
                                      <p:tavLst>
                                        <p:tav tm="0">
                                          <p:val>
                                            <p:strVal val="#ppt_x-#ppt_w*1.125000"/>
                                          </p:val>
                                        </p:tav>
                                        <p:tav tm="100000">
                                          <p:val>
                                            <p:strVal val="#ppt_x"/>
                                          </p:val>
                                        </p:tav>
                                      </p:tavLst>
                                    </p:anim>
                                    <p:animEffect transition="in" filter="wipe(right)">
                                      <p:cBhvr>
                                        <p:cTn id="16" dur="500"/>
                                        <p:tgtEl>
                                          <p:spTgt spid="110"/>
                                        </p:tgtEl>
                                      </p:cBhvr>
                                    </p:animEffect>
                                  </p:childTnLst>
                                </p:cTn>
                              </p:par>
                              <p:par>
                                <p:cTn id="17" presetID="12" presetClass="entr" presetSubtype="8"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p:tgtEl>
                                          <p:spTgt spid="111"/>
                                        </p:tgtEl>
                                        <p:attrNameLst>
                                          <p:attrName>ppt_x</p:attrName>
                                        </p:attrNameLst>
                                      </p:cBhvr>
                                      <p:tavLst>
                                        <p:tav tm="0">
                                          <p:val>
                                            <p:strVal val="#ppt_x-#ppt_w*1.125000"/>
                                          </p:val>
                                        </p:tav>
                                        <p:tav tm="100000">
                                          <p:val>
                                            <p:strVal val="#ppt_x"/>
                                          </p:val>
                                        </p:tav>
                                      </p:tavLst>
                                    </p:anim>
                                    <p:animEffect transition="in" filter="wipe(right)">
                                      <p:cBhvr>
                                        <p:cTn id="20" dur="500"/>
                                        <p:tgtEl>
                                          <p:spTgt spid="1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ppt_x"/>
                                          </p:val>
                                        </p:tav>
                                        <p:tav tm="100000">
                                          <p:val>
                                            <p:strVal val="#ppt_x"/>
                                          </p:val>
                                        </p:tav>
                                      </p:tavLst>
                                    </p:anim>
                                    <p:anim calcmode="lin" valueType="num">
                                      <p:cBhvr additive="base">
                                        <p:cTn id="56" dur="1000" fill="hold"/>
                                        <p:tgtEl>
                                          <p:spTgt spid="43"/>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 presetClass="entr" presetSubtype="4" fill="hold" nodeType="after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additive="base">
                                        <p:cTn id="60" dur="1000" fill="hold"/>
                                        <p:tgtEl>
                                          <p:spTgt spid="85"/>
                                        </p:tgtEl>
                                        <p:attrNameLst>
                                          <p:attrName>ppt_x</p:attrName>
                                        </p:attrNameLst>
                                      </p:cBhvr>
                                      <p:tavLst>
                                        <p:tav tm="0">
                                          <p:val>
                                            <p:strVal val="#ppt_x"/>
                                          </p:val>
                                        </p:tav>
                                        <p:tav tm="100000">
                                          <p:val>
                                            <p:strVal val="#ppt_x"/>
                                          </p:val>
                                        </p:tav>
                                      </p:tavLst>
                                    </p:anim>
                                    <p:anim calcmode="lin" valueType="num">
                                      <p:cBhvr additive="base">
                                        <p:cTn id="61" dur="1000" fill="hold"/>
                                        <p:tgtEl>
                                          <p:spTgt spid="85"/>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14" presetClass="entr" presetSubtype="10" fill="hold" grpId="0" nodeType="afterEffect">
                                  <p:stCondLst>
                                    <p:cond delay="250"/>
                                  </p:stCondLst>
                                  <p:childTnLst>
                                    <p:set>
                                      <p:cBhvr>
                                        <p:cTn id="64" dur="1" fill="hold">
                                          <p:stCondLst>
                                            <p:cond delay="0"/>
                                          </p:stCondLst>
                                        </p:cTn>
                                        <p:tgtEl>
                                          <p:spTgt spid="32"/>
                                        </p:tgtEl>
                                        <p:attrNameLst>
                                          <p:attrName>style.visibility</p:attrName>
                                        </p:attrNameLst>
                                      </p:cBhvr>
                                      <p:to>
                                        <p:strVal val="visible"/>
                                      </p:to>
                                    </p:set>
                                    <p:animEffect>
                                      <p:cBhvr>
                                        <p:cTn id="65" dur="400"/>
                                        <p:tgtEl>
                                          <p:spTgt spid="32"/>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33"/>
                                        </p:tgtEl>
                                        <p:attrNameLst>
                                          <p:attrName>style.visibility</p:attrName>
                                        </p:attrNameLst>
                                      </p:cBhvr>
                                      <p:to>
                                        <p:strVal val="visible"/>
                                      </p:to>
                                    </p:set>
                                    <p:animEffect>
                                      <p:cBhvr>
                                        <p:cTn id="68" dur="400"/>
                                        <p:tgtEl>
                                          <p:spTgt spid="33"/>
                                        </p:tgtEl>
                                      </p:cBhvr>
                                    </p:animEffect>
                                  </p:childTnLst>
                                </p:cTn>
                              </p:par>
                            </p:childTnLst>
                          </p:cTn>
                        </p:par>
                        <p:par>
                          <p:cTn id="69" fill="hold">
                            <p:stCondLst>
                              <p:cond delay="2750"/>
                            </p:stCondLst>
                            <p:childTnLst>
                              <p:par>
                                <p:cTn id="70" presetID="14" presetClass="entr" presetSubtype="10" fill="hold" grpId="0" nodeType="afterEffect">
                                  <p:stCondLst>
                                    <p:cond delay="250"/>
                                  </p:stCondLst>
                                  <p:childTnLst>
                                    <p:set>
                                      <p:cBhvr>
                                        <p:cTn id="71" dur="1" fill="hold">
                                          <p:stCondLst>
                                            <p:cond delay="0"/>
                                          </p:stCondLst>
                                        </p:cTn>
                                        <p:tgtEl>
                                          <p:spTgt spid="34"/>
                                        </p:tgtEl>
                                        <p:attrNameLst>
                                          <p:attrName>style.visibility</p:attrName>
                                        </p:attrNameLst>
                                      </p:cBhvr>
                                      <p:to>
                                        <p:strVal val="visible"/>
                                      </p:to>
                                    </p:set>
                                    <p:animEffect>
                                      <p:cBhvr>
                                        <p:cTn id="72" dur="400"/>
                                        <p:tgtEl>
                                          <p:spTgt spid="34"/>
                                        </p:tgtEl>
                                      </p:cBhvr>
                                    </p:animEffect>
                                  </p:childTnLst>
                                </p:cTn>
                              </p:par>
                              <p:par>
                                <p:cTn id="73" presetID="14" presetClass="entr" presetSubtype="10" fill="hold" grpId="0" nodeType="withEffect">
                                  <p:stCondLst>
                                    <p:cond delay="250"/>
                                  </p:stCondLst>
                                  <p:childTnLst>
                                    <p:set>
                                      <p:cBhvr>
                                        <p:cTn id="74" dur="1" fill="hold">
                                          <p:stCondLst>
                                            <p:cond delay="0"/>
                                          </p:stCondLst>
                                        </p:cTn>
                                        <p:tgtEl>
                                          <p:spTgt spid="35"/>
                                        </p:tgtEl>
                                        <p:attrNameLst>
                                          <p:attrName>style.visibility</p:attrName>
                                        </p:attrNameLst>
                                      </p:cBhvr>
                                      <p:to>
                                        <p:strVal val="visible"/>
                                      </p:to>
                                    </p:set>
                                    <p:animEffect>
                                      <p:cBhvr>
                                        <p:cTn id="75" dur="4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1" grpId="0"/>
      <p:bldP spid="32" grpId="0" bldLvl="0" autoUpdateAnimBg="0"/>
      <p:bldP spid="33" grpId="0" bldLvl="0" autoUpdateAnimBg="0"/>
      <p:bldP spid="34" grpId="0" bldLvl="0" autoUpdateAnimBg="0"/>
      <p:bldP spid="35" grpId="0" bldLvl="0" autoUpdateAnimBg="0"/>
      <p:bldP spid="41" grpId="0" bldLvl="0" autoUpdateAnimBg="0"/>
      <p:bldP spid="109" grpId="0" bldLvl="0" animBg="1"/>
      <p:bldP spid="1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小女孩着火了.wmv">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1430" y="29845"/>
            <a:ext cx="9107170" cy="5297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15.xml><?xml version="1.0" encoding="utf-8"?>
<p:tagLst xmlns:a="http://schemas.openxmlformats.org/drawingml/2006/main" xmlns:r="http://schemas.openxmlformats.org/officeDocument/2006/relationships" xmlns:p="http://schemas.openxmlformats.org/presentationml/2006/main">
  <p:tag name="SELECTED" val="True"/>
</p:tagLst>
</file>

<file path=ppt/tags/tag16.xml><?xml version="1.0" encoding="utf-8"?>
<p:tagLst xmlns:a="http://schemas.openxmlformats.org/drawingml/2006/main" xmlns:r="http://schemas.openxmlformats.org/officeDocument/2006/relationships" xmlns:p="http://schemas.openxmlformats.org/presentationml/2006/main">
  <p:tag name="SELECTED" val="True"/>
</p:tagLst>
</file>

<file path=ppt/tags/tag17.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4253</Words>
  <Application>Microsoft Office PowerPoint</Application>
  <PresentationFormat>全屏显示(16:9)</PresentationFormat>
  <Paragraphs>391</Paragraphs>
  <Slides>53</Slides>
  <Notes>51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53</vt:i4>
      </vt:variant>
    </vt:vector>
  </HeadingPairs>
  <TitlesOfParts>
    <vt:vector size="66" baseType="lpstr">
      <vt:lpstr>Calibri</vt:lpstr>
      <vt:lpstr>方正兰亭细黑_GBK_M</vt:lpstr>
      <vt:lpstr>方正兰亭细黑_GBK</vt:lpstr>
      <vt:lpstr>微软雅黑</vt:lpstr>
      <vt:lpstr>黑体</vt:lpstr>
      <vt:lpstr>方正大黑简体</vt:lpstr>
      <vt:lpstr>方正综艺简体</vt:lpstr>
      <vt:lpstr>方正兰亭黑_GBK</vt:lpstr>
      <vt:lpstr>Arial</vt:lpstr>
      <vt:lpstr>Kozuka Gothic Pro R</vt:lpstr>
      <vt:lpstr>Impact</vt:lpstr>
      <vt:lpstr>Watford DB</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cp:lastModifiedBy>
  <cp:revision>1</cp:revision>
  <dcterms:created xsi:type="dcterms:W3CDTF">2015-01-22T11:01:00Z</dcterms:created>
  <dcterms:modified xsi:type="dcterms:W3CDTF">2022-08-12T13:15:29Z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