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6.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0"/>
  </p:handoutMasterIdLst>
  <p:sldIdLst>
    <p:sldId id="4283" r:id="rId2"/>
    <p:sldId id="4289" r:id="rId3"/>
    <p:sldId id="4312" r:id="rId4"/>
    <p:sldId id="4318" r:id="rId5"/>
    <p:sldId id="4317" r:id="rId6"/>
    <p:sldId id="4313" r:id="rId7"/>
    <p:sldId id="4296" r:id="rId8"/>
    <p:sldId id="4319" r:id="rId9"/>
    <p:sldId id="4321" r:id="rId10"/>
    <p:sldId id="4322" r:id="rId11"/>
    <p:sldId id="4320" r:id="rId12"/>
    <p:sldId id="4323" r:id="rId13"/>
    <p:sldId id="4324" r:id="rId14"/>
    <p:sldId id="4325" r:id="rId15"/>
    <p:sldId id="4326" r:id="rId16"/>
    <p:sldId id="4327" r:id="rId17"/>
    <p:sldId id="4328" r:id="rId18"/>
    <p:sldId id="4314" r:id="rId19"/>
    <p:sldId id="4301" r:id="rId20"/>
    <p:sldId id="4329" r:id="rId21"/>
    <p:sldId id="4330" r:id="rId22"/>
    <p:sldId id="4331" r:id="rId23"/>
    <p:sldId id="4332" r:id="rId24"/>
    <p:sldId id="4315" r:id="rId25"/>
    <p:sldId id="4334" r:id="rId26"/>
    <p:sldId id="4335" r:id="rId27"/>
    <p:sldId id="4290" r:id="rId28"/>
    <p:sldId id="4333" r:id="rId29"/>
    <p:sldId id="4336" r:id="rId30"/>
    <p:sldId id="4338" r:id="rId31"/>
    <p:sldId id="4337" r:id="rId32"/>
    <p:sldId id="4340" r:id="rId33"/>
    <p:sldId id="4343" r:id="rId34"/>
    <p:sldId id="4344" r:id="rId35"/>
    <p:sldId id="4345" r:id="rId36"/>
    <p:sldId id="4316" r:id="rId37"/>
    <p:sldId id="4307" r:id="rId38"/>
    <p:sldId id="4346" r:id="rId39"/>
    <p:sldId id="4350" r:id="rId40"/>
    <p:sldId id="4351" r:id="rId41"/>
    <p:sldId id="4352" r:id="rId42"/>
    <p:sldId id="4347" r:id="rId43"/>
    <p:sldId id="4348" r:id="rId44"/>
    <p:sldId id="4353" r:id="rId45"/>
    <p:sldId id="4349" r:id="rId46"/>
    <p:sldId id="4295" r:id="rId47"/>
    <p:sldId id="4286" r:id="rId48"/>
  </p:sldIdLst>
  <p:sldSz cx="9144000" cy="5143500" type="screen16x9"/>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6">
          <p15:clr>
            <a:srgbClr val="A4A3A4"/>
          </p15:clr>
        </p15:guide>
        <p15:guide id="2" pos="5012">
          <p15:clr>
            <a:srgbClr val="A4A3A4"/>
          </p15:clr>
        </p15:guide>
        <p15:guide id="3" pos="385">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C90"/>
    <a:srgbClr val="FFFFFF"/>
    <a:srgbClr val="1C1C1C"/>
    <a:srgbClr val="B9CCA4"/>
    <a:srgbClr val="0075BF"/>
    <a:srgbClr val="034EA2"/>
    <a:srgbClr val="0087CD"/>
    <a:srgbClr val="C68F06"/>
    <a:srgbClr val="DB2C03"/>
    <a:srgbClr val="EBA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9" autoAdjust="0"/>
    <p:restoredTop sz="95097" autoAdjust="0"/>
  </p:normalViewPr>
  <p:slideViewPr>
    <p:cSldViewPr>
      <p:cViewPr varScale="1">
        <p:scale>
          <a:sx n="131" d="100"/>
          <a:sy n="131" d="100"/>
        </p:scale>
        <p:origin x="115" y="82"/>
      </p:cViewPr>
      <p:guideLst>
        <p:guide orient="horz" pos="1166"/>
        <p:guide pos="5012"/>
        <p:guide pos="385"/>
        <p:guide pos="2880"/>
      </p:guideLst>
    </p:cSldViewPr>
  </p:slideViewPr>
  <p:outlineViewPr>
    <p:cViewPr>
      <p:scale>
        <a:sx n="33" d="100"/>
        <a:sy n="33" d="100"/>
      </p:scale>
      <p:origin x="0" y="-141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3" d="100"/>
          <a:sy n="63" d="100"/>
        </p:scale>
        <p:origin x="320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2022/8/11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2022/8/11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E7DCD-D568-4B9E-B143-9A6C61B7487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E7DCD-D568-4B9E-B143-9A6C61B7487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19</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E7DCD-D568-4B9E-B143-9A6C61B7487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20</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21</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22</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23</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E7DCD-D568-4B9E-B143-9A6C61B7487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25</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26</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E7DCD-D568-4B9E-B143-9A6C61B7487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28</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29</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E7DCD-D568-4B9E-B143-9A6C61B7487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30</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31</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32</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33</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34</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35</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E7DCD-D568-4B9E-B143-9A6C61B74876}"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E7DCD-D568-4B9E-B143-9A6C61B74876}" type="slidenum">
              <a:rPr lang="zh-CN" altLang="en-US" smtClean="0"/>
              <a:t>47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DE7DCD-D568-4B9E-B143-9A6C61B7487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2022/8/11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1" name="文本框 10"/>
          <p:cNvSpPr txBox="1"/>
          <p:nvPr userDrawn="1"/>
        </p:nvSpPr>
        <p:spPr>
          <a:xfrm>
            <a:off x="251520" y="207132"/>
            <a:ext cx="4468411" cy="492410"/>
          </a:xfrm>
          <a:prstGeom prst="rect">
            <a:avLst/>
          </a:prstGeom>
          <a:noFill/>
        </p:spPr>
        <p:txBody>
          <a:bodyPr wrap="square" lIns="121889" tIns="60944" rIns="121889" bIns="60944" rtlCol="0">
            <a:spAutoFit/>
          </a:bodyPr>
          <a:lstStyle>
            <a:defPPr>
              <a:defRPr lang="zh-CN"/>
            </a:defPPr>
            <a:lvl1pPr algn="ctr">
              <a:defRPr sz="88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en-US" altLang="zh-CN" sz="1200" dirty="0">
                <a:solidFill>
                  <a:schemeClr val="tx1">
                    <a:lumMod val="90000"/>
                    <a:lumOff val="10000"/>
                  </a:schemeClr>
                </a:solidFill>
                <a:effectLst/>
              </a:rPr>
              <a:t>MORE THAN TEMPLATE</a:t>
            </a:r>
          </a:p>
          <a:p>
            <a:pPr algn="l"/>
            <a:r>
              <a:rPr lang="zh-CN" altLang="en-US" sz="1200" dirty="0">
                <a:solidFill>
                  <a:schemeClr val="tx1">
                    <a:lumMod val="90000"/>
                    <a:lumOff val="10000"/>
                  </a:schemeClr>
                </a:solidFill>
                <a:effectLst/>
              </a:rPr>
              <a:t>点击此处添加副标题</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0957" y="274636"/>
            <a:ext cx="2755681" cy="355983"/>
          </a:xfrm>
          <a:prstGeom prst="rect">
            <a:avLst/>
          </a:prstGeom>
        </p:spPr>
        <p:txBody>
          <a:bodyPr/>
          <a:lstStyle>
            <a:lvl1pPr>
              <a:defRPr sz="1600" b="0">
                <a:solidFill>
                  <a:srgbClr val="613620"/>
                </a:solidFill>
              </a:defRPr>
            </a:lvl1pPr>
          </a:lstStyle>
          <a:p>
            <a:r>
              <a:rPr lang="zh-CN" altLang="en-US"/>
              <a:t>单击此处编辑母版标题样式</a:t>
            </a:r>
          </a:p>
        </p:txBody>
      </p:sp>
      <p:grpSp>
        <p:nvGrpSpPr>
          <p:cNvPr id="3" name="组合 2"/>
          <p:cNvGrpSpPr/>
          <p:nvPr userDrawn="1"/>
        </p:nvGrpSpPr>
        <p:grpSpPr>
          <a:xfrm flipV="1">
            <a:off x="0" y="5056414"/>
            <a:ext cx="9144000" cy="87086"/>
            <a:chOff x="1239791" y="3373704"/>
            <a:chExt cx="5327375" cy="56535"/>
          </a:xfrm>
        </p:grpSpPr>
        <p:sp>
          <p:nvSpPr>
            <p:cNvPr id="4" name="矩形 3"/>
            <p:cNvSpPr/>
            <p:nvPr/>
          </p:nvSpPr>
          <p:spPr>
            <a:xfrm>
              <a:off x="1239791" y="3373704"/>
              <a:ext cx="1068443" cy="56535"/>
            </a:xfrm>
            <a:prstGeom prst="rect">
              <a:avLst/>
            </a:prstGeom>
            <a:solidFill>
              <a:srgbClr val="2E566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5" name="矩形 4"/>
            <p:cNvSpPr/>
            <p:nvPr/>
          </p:nvSpPr>
          <p:spPr>
            <a:xfrm>
              <a:off x="5498723" y="3373704"/>
              <a:ext cx="1068443" cy="56535"/>
            </a:xfrm>
            <a:prstGeom prst="rect">
              <a:avLst/>
            </a:prstGeom>
            <a:solidFill>
              <a:srgbClr val="CAA88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6" name="矩形 5"/>
            <p:cNvSpPr/>
            <p:nvPr/>
          </p:nvSpPr>
          <p:spPr>
            <a:xfrm>
              <a:off x="2305265" y="3373704"/>
              <a:ext cx="1068443" cy="56535"/>
            </a:xfrm>
            <a:prstGeom prst="rect">
              <a:avLst/>
            </a:prstGeom>
            <a:solidFill>
              <a:srgbClr val="61362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7" name="矩形 6"/>
            <p:cNvSpPr/>
            <p:nvPr/>
          </p:nvSpPr>
          <p:spPr>
            <a:xfrm>
              <a:off x="4433247" y="3373704"/>
              <a:ext cx="1068443" cy="56535"/>
            </a:xfrm>
            <a:prstGeom prst="rect">
              <a:avLst/>
            </a:prstGeom>
            <a:solidFill>
              <a:srgbClr val="C51729"/>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8" name="矩形 7"/>
            <p:cNvSpPr/>
            <p:nvPr/>
          </p:nvSpPr>
          <p:spPr>
            <a:xfrm>
              <a:off x="3370741" y="3373704"/>
              <a:ext cx="1068443" cy="56535"/>
            </a:xfrm>
            <a:prstGeom prst="rect">
              <a:avLst/>
            </a:prstGeom>
            <a:solidFill>
              <a:srgbClr val="D8D8D8"/>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sp>
        <p:nvSpPr>
          <p:cNvPr id="9" name="矩形 8"/>
          <p:cNvSpPr/>
          <p:nvPr userDrawn="1"/>
        </p:nvSpPr>
        <p:spPr>
          <a:xfrm>
            <a:off x="0" y="148513"/>
            <a:ext cx="441434" cy="608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331263" y="1"/>
            <a:ext cx="2812737" cy="2989257"/>
          </a:xfrm>
          <a:custGeom>
            <a:avLst/>
            <a:gdLst>
              <a:gd name="connsiteX0" fmla="*/ 0 w 3750316"/>
              <a:gd name="connsiteY0" fmla="*/ 0 h 3985676"/>
              <a:gd name="connsiteX1" fmla="*/ 3750315 w 3750316"/>
              <a:gd name="connsiteY1" fmla="*/ 0 h 3985676"/>
              <a:gd name="connsiteX2" fmla="*/ 3750316 w 3750316"/>
              <a:gd name="connsiteY2" fmla="*/ 2112432 h 3985676"/>
              <a:gd name="connsiteX3" fmla="*/ 3706366 w 3750316"/>
              <a:gd name="connsiteY3" fmla="*/ 2159832 h 3985676"/>
              <a:gd name="connsiteX4" fmla="*/ 1290736 w 3750316"/>
              <a:gd name="connsiteY4" fmla="*/ 3985676 h 3985676"/>
              <a:gd name="connsiteX5" fmla="*/ 336297 w 3750316"/>
              <a:gd name="connsiteY5" fmla="*/ 1205301 h 398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0316" h="3985676">
                <a:moveTo>
                  <a:pt x="0" y="0"/>
                </a:moveTo>
                <a:lnTo>
                  <a:pt x="3750315" y="0"/>
                </a:lnTo>
                <a:lnTo>
                  <a:pt x="3750316" y="2112432"/>
                </a:lnTo>
                <a:lnTo>
                  <a:pt x="3706366" y="2159832"/>
                </a:lnTo>
                <a:cubicBezTo>
                  <a:pt x="3015456" y="2882747"/>
                  <a:pt x="2267396" y="3548512"/>
                  <a:pt x="1290736" y="3985676"/>
                </a:cubicBezTo>
                <a:cubicBezTo>
                  <a:pt x="901152" y="3087460"/>
                  <a:pt x="606817" y="2151142"/>
                  <a:pt x="336297" y="1205301"/>
                </a:cubicBezTo>
                <a:close/>
              </a:path>
            </a:pathLst>
          </a:custGeom>
        </p:spPr>
        <p:txBody>
          <a:bodyPr wrap="square">
            <a:noAutofit/>
          </a:bodyPr>
          <a:lstStyle/>
          <a:p>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smtClean="0"/>
            </a:lvl1pPr>
          </a:lstStyle>
          <a:p>
            <a:pPr>
              <a:defRPr/>
            </a:pPr>
            <a:fld id="{8B04BA93-52C8-48D1-AFCC-D916E1C5D690}" type="datetime1">
              <a:rPr lang="zh-CN" altLang="en-US"/>
              <a:t>2022/8/11</a:t>
            </a:fld>
            <a:endParaRPr lang="zh-CN" altLang="en-US" sz="1420" dirty="0">
              <a:solidFill>
                <a:schemeClr val="tx1"/>
              </a:solidFill>
            </a:endParaRPr>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smtClean="0"/>
            </a:lvl1pPr>
          </a:lstStyle>
          <a:p>
            <a:pPr>
              <a:defRPr/>
            </a:pPr>
            <a:fld id="{228A834C-A173-490B-9B01-7995B236AE02}" type="slidenum">
              <a:rPr lang="zh-CN" altLang="en-US"/>
              <a:t>‹#›</a:t>
            </a:fld>
            <a:endParaRPr lang="zh-CN" altLang="en-US" sz="1420" dirty="0">
              <a:solidFill>
                <a:schemeClr val="tx1"/>
              </a:solidFill>
            </a:endParaRPr>
          </a:p>
        </p:txBody>
      </p:sp>
    </p:spTree>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8EB618-3004-49F5-BD56-B4A0C0CD2654}" type="datetimeFigureOut">
              <a:rPr lang="zh-CN" altLang="en-US" smtClean="0"/>
              <a:t>2022/8/11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DA58E-532F-41E9-A14C-57F0126E1521}" type="slidenum">
              <a:rPr lang="zh-CN" altLang="en-US" smtClean="0"/>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Iconic list 3">
    <p:spTree>
      <p:nvGrpSpPr>
        <p:cNvPr id="1" name=""/>
        <p:cNvGrpSpPr/>
        <p:nvPr/>
      </p:nvGrpSpPr>
      <p:grpSpPr>
        <a:xfrm>
          <a:off x="0" y="0"/>
          <a:ext cx="0" cy="0"/>
          <a:chOff x="0" y="0"/>
          <a:chExt cx="0" cy="0"/>
        </a:xfrm>
      </p:grpSpPr>
      <p:sp>
        <p:nvSpPr>
          <p:cNvPr id="3" name="Rounded Rectangle 2"/>
          <p:cNvSpPr/>
          <p:nvPr userDrawn="1"/>
        </p:nvSpPr>
        <p:spPr>
          <a:xfrm>
            <a:off x="483132" y="1229006"/>
            <a:ext cx="2272768"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 name="Text Placeholder 7"/>
          <p:cNvSpPr>
            <a:spLocks noGrp="1"/>
          </p:cNvSpPr>
          <p:nvPr>
            <p:ph type="body" sz="quarter" idx="39" hasCustomPrompt="1"/>
          </p:nvPr>
        </p:nvSpPr>
        <p:spPr>
          <a:xfrm>
            <a:off x="826036"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32" name="Text Placeholder 7"/>
          <p:cNvSpPr>
            <a:spLocks noGrp="1"/>
          </p:cNvSpPr>
          <p:nvPr>
            <p:ph type="body" sz="quarter" idx="55" hasCustomPrompt="1"/>
          </p:nvPr>
        </p:nvSpPr>
        <p:spPr>
          <a:xfrm>
            <a:off x="1438806"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38" name="Text Placeholder 7"/>
          <p:cNvSpPr>
            <a:spLocks noGrp="1"/>
          </p:cNvSpPr>
          <p:nvPr>
            <p:ph type="body" sz="quarter" idx="19" hasCustomPrompt="1"/>
          </p:nvPr>
        </p:nvSpPr>
        <p:spPr>
          <a:xfrm>
            <a:off x="452438"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16" hasCustomPrompt="1"/>
          </p:nvPr>
        </p:nvSpPr>
        <p:spPr>
          <a:xfrm>
            <a:off x="452442"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65" name="Rounded Rectangle 64"/>
          <p:cNvSpPr/>
          <p:nvPr userDrawn="1"/>
        </p:nvSpPr>
        <p:spPr>
          <a:xfrm>
            <a:off x="3411539" y="1229006"/>
            <a:ext cx="2303462"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66" name="Text Placeholder 7"/>
          <p:cNvSpPr>
            <a:spLocks noGrp="1"/>
          </p:cNvSpPr>
          <p:nvPr>
            <p:ph type="body" sz="quarter" idx="40" hasCustomPrompt="1"/>
          </p:nvPr>
        </p:nvSpPr>
        <p:spPr>
          <a:xfrm>
            <a:off x="3785135"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69" name="Text Placeholder 7"/>
          <p:cNvSpPr>
            <a:spLocks noGrp="1"/>
          </p:cNvSpPr>
          <p:nvPr>
            <p:ph type="body" sz="quarter" idx="56" hasCustomPrompt="1"/>
          </p:nvPr>
        </p:nvSpPr>
        <p:spPr>
          <a:xfrm>
            <a:off x="4364040"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71" name="Text Placeholder 7"/>
          <p:cNvSpPr>
            <a:spLocks noGrp="1"/>
          </p:cNvSpPr>
          <p:nvPr>
            <p:ph type="body" sz="quarter" idx="41" hasCustomPrompt="1"/>
          </p:nvPr>
        </p:nvSpPr>
        <p:spPr>
          <a:xfrm>
            <a:off x="3411539"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2" name="Text Placeholder 2"/>
          <p:cNvSpPr>
            <a:spLocks noGrp="1"/>
          </p:cNvSpPr>
          <p:nvPr>
            <p:ph type="body" sz="quarter" idx="42" hasCustomPrompt="1"/>
          </p:nvPr>
        </p:nvSpPr>
        <p:spPr>
          <a:xfrm>
            <a:off x="3411541"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10" name="Rounded Rectangle 109"/>
          <p:cNvSpPr/>
          <p:nvPr userDrawn="1"/>
        </p:nvSpPr>
        <p:spPr>
          <a:xfrm>
            <a:off x="6378577" y="1229006"/>
            <a:ext cx="2303462" cy="58721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11" name="Text Placeholder 7"/>
          <p:cNvSpPr>
            <a:spLocks noGrp="1"/>
          </p:cNvSpPr>
          <p:nvPr>
            <p:ph type="body" sz="quarter" idx="43" hasCustomPrompt="1"/>
          </p:nvPr>
        </p:nvSpPr>
        <p:spPr>
          <a:xfrm>
            <a:off x="6752173"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12" name="Text Placeholder 7"/>
          <p:cNvSpPr>
            <a:spLocks noGrp="1"/>
          </p:cNvSpPr>
          <p:nvPr>
            <p:ph type="body" sz="quarter" idx="57" hasCustomPrompt="1"/>
          </p:nvPr>
        </p:nvSpPr>
        <p:spPr>
          <a:xfrm>
            <a:off x="7314145"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13" name="Text Placeholder 7"/>
          <p:cNvSpPr>
            <a:spLocks noGrp="1"/>
          </p:cNvSpPr>
          <p:nvPr>
            <p:ph type="body" sz="quarter" idx="44" hasCustomPrompt="1"/>
          </p:nvPr>
        </p:nvSpPr>
        <p:spPr>
          <a:xfrm>
            <a:off x="6378577"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4" name="Text Placeholder 2"/>
          <p:cNvSpPr>
            <a:spLocks noGrp="1"/>
          </p:cNvSpPr>
          <p:nvPr>
            <p:ph type="body" sz="quarter" idx="45" hasCustomPrompt="1"/>
          </p:nvPr>
        </p:nvSpPr>
        <p:spPr>
          <a:xfrm>
            <a:off x="6378579"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30" name="Rounded Rectangle 129"/>
          <p:cNvSpPr/>
          <p:nvPr userDrawn="1"/>
        </p:nvSpPr>
        <p:spPr>
          <a:xfrm>
            <a:off x="483135" y="3050184"/>
            <a:ext cx="2272767"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1" name="Text Placeholder 7"/>
          <p:cNvSpPr>
            <a:spLocks noGrp="1"/>
          </p:cNvSpPr>
          <p:nvPr>
            <p:ph type="body" sz="quarter" idx="46" hasCustomPrompt="1"/>
          </p:nvPr>
        </p:nvSpPr>
        <p:spPr>
          <a:xfrm>
            <a:off x="826036"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36" name="Text Placeholder 7"/>
          <p:cNvSpPr>
            <a:spLocks noGrp="1"/>
          </p:cNvSpPr>
          <p:nvPr>
            <p:ph type="body" sz="quarter" idx="58" hasCustomPrompt="1"/>
          </p:nvPr>
        </p:nvSpPr>
        <p:spPr>
          <a:xfrm>
            <a:off x="1438806"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39" name="Text Placeholder 7"/>
          <p:cNvSpPr>
            <a:spLocks noGrp="1"/>
          </p:cNvSpPr>
          <p:nvPr>
            <p:ph type="body" sz="quarter" idx="47" hasCustomPrompt="1"/>
          </p:nvPr>
        </p:nvSpPr>
        <p:spPr>
          <a:xfrm>
            <a:off x="452438"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0" name="Text Placeholder 2"/>
          <p:cNvSpPr>
            <a:spLocks noGrp="1"/>
          </p:cNvSpPr>
          <p:nvPr>
            <p:ph type="body" sz="quarter" idx="48" hasCustomPrompt="1"/>
          </p:nvPr>
        </p:nvSpPr>
        <p:spPr>
          <a:xfrm>
            <a:off x="452442"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45" name="Rounded Rectangle 144"/>
          <p:cNvSpPr/>
          <p:nvPr userDrawn="1"/>
        </p:nvSpPr>
        <p:spPr>
          <a:xfrm>
            <a:off x="3411540" y="3050184"/>
            <a:ext cx="2303460" cy="58721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46" name="Text Placeholder 7"/>
          <p:cNvSpPr>
            <a:spLocks noGrp="1"/>
          </p:cNvSpPr>
          <p:nvPr>
            <p:ph type="body" sz="quarter" idx="49" hasCustomPrompt="1"/>
          </p:nvPr>
        </p:nvSpPr>
        <p:spPr>
          <a:xfrm>
            <a:off x="3785135"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49" name="Text Placeholder 7"/>
          <p:cNvSpPr>
            <a:spLocks noGrp="1"/>
          </p:cNvSpPr>
          <p:nvPr>
            <p:ph type="body" sz="quarter" idx="59" hasCustomPrompt="1"/>
          </p:nvPr>
        </p:nvSpPr>
        <p:spPr>
          <a:xfrm>
            <a:off x="4364040"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51" name="Text Placeholder 7"/>
          <p:cNvSpPr>
            <a:spLocks noGrp="1"/>
          </p:cNvSpPr>
          <p:nvPr>
            <p:ph type="body" sz="quarter" idx="50" hasCustomPrompt="1"/>
          </p:nvPr>
        </p:nvSpPr>
        <p:spPr>
          <a:xfrm>
            <a:off x="3411539"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2" name="Text Placeholder 2"/>
          <p:cNvSpPr>
            <a:spLocks noGrp="1"/>
          </p:cNvSpPr>
          <p:nvPr>
            <p:ph type="body" sz="quarter" idx="51" hasCustomPrompt="1"/>
          </p:nvPr>
        </p:nvSpPr>
        <p:spPr>
          <a:xfrm>
            <a:off x="3411541"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55" name="Rounded Rectangle 154"/>
          <p:cNvSpPr/>
          <p:nvPr userDrawn="1"/>
        </p:nvSpPr>
        <p:spPr>
          <a:xfrm>
            <a:off x="6378578" y="3050184"/>
            <a:ext cx="2303460" cy="587216"/>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56" name="Text Placeholder 7"/>
          <p:cNvSpPr>
            <a:spLocks noGrp="1"/>
          </p:cNvSpPr>
          <p:nvPr>
            <p:ph type="body" sz="quarter" idx="52" hasCustomPrompt="1"/>
          </p:nvPr>
        </p:nvSpPr>
        <p:spPr>
          <a:xfrm>
            <a:off x="6752173"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57" name="Text Placeholder 7"/>
          <p:cNvSpPr>
            <a:spLocks noGrp="1"/>
          </p:cNvSpPr>
          <p:nvPr>
            <p:ph type="body" sz="quarter" idx="60" hasCustomPrompt="1"/>
          </p:nvPr>
        </p:nvSpPr>
        <p:spPr>
          <a:xfrm>
            <a:off x="7314145"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58" name="Text Placeholder 7"/>
          <p:cNvSpPr>
            <a:spLocks noGrp="1"/>
          </p:cNvSpPr>
          <p:nvPr>
            <p:ph type="body" sz="quarter" idx="53" hasCustomPrompt="1"/>
          </p:nvPr>
        </p:nvSpPr>
        <p:spPr>
          <a:xfrm>
            <a:off x="6378577"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9" name="Text Placeholder 2"/>
          <p:cNvSpPr>
            <a:spLocks noGrp="1"/>
          </p:cNvSpPr>
          <p:nvPr>
            <p:ph type="body" sz="quarter" idx="54" hasCustomPrompt="1"/>
          </p:nvPr>
        </p:nvSpPr>
        <p:spPr>
          <a:xfrm>
            <a:off x="6378579"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Effect transition="in" filter="fade">
                                      <p:cBhvr>
                                        <p:cTn id="9" dur="4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5" dur="300"/>
                                        <p:tgtEl>
                                          <p:spTgt spid="13">
                                            <p:txEl>
                                              <p:pRg st="0" end="0"/>
                                            </p:txEl>
                                          </p:spTgt>
                                        </p:tgtEl>
                                      </p:cBhvr>
                                    </p:animEffect>
                                  </p:childTnLst>
                                </p:cTn>
                              </p:par>
                              <p:par>
                                <p:cTn id="16" presetID="42" presetClass="entr" presetSubtype="0" fill="hold" grpId="0" nodeType="withEffect">
                                  <p:stCondLst>
                                    <p:cond delay="20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400"/>
                                        <p:tgtEl>
                                          <p:spTgt spid="32">
                                            <p:txEl>
                                              <p:pRg st="0" end="0"/>
                                            </p:txEl>
                                          </p:spTgt>
                                        </p:tgtEl>
                                      </p:cBhvr>
                                    </p:animEffect>
                                    <p:anim calcmode="lin" valueType="num">
                                      <p:cBhvr>
                                        <p:cTn id="19"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0" dur="400" fill="hold"/>
                                        <p:tgtEl>
                                          <p:spTgt spid="3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
                                  </p:stCondLst>
                                  <p:childTnLst>
                                    <p:set>
                                      <p:cBhvr>
                                        <p:cTn id="22" dur="1" fill="hold">
                                          <p:stCondLst>
                                            <p:cond delay="0"/>
                                          </p:stCondLst>
                                        </p:cTn>
                                        <p:tgtEl>
                                          <p:spTgt spid="38">
                                            <p:txEl>
                                              <p:pRg st="0" end="0"/>
                                            </p:txEl>
                                          </p:spTgt>
                                        </p:tgtEl>
                                        <p:attrNameLst>
                                          <p:attrName>style.visibility</p:attrName>
                                        </p:attrNameLst>
                                      </p:cBhvr>
                                      <p:to>
                                        <p:strVal val="visible"/>
                                      </p:to>
                                    </p:set>
                                    <p:animEffect transition="in" filter="fade">
                                      <p:cBhvr>
                                        <p:cTn id="23" dur="500"/>
                                        <p:tgtEl>
                                          <p:spTgt spid="38">
                                            <p:txEl>
                                              <p:pRg st="0" end="0"/>
                                            </p:txEl>
                                          </p:spTgt>
                                        </p:tgtEl>
                                      </p:cBhvr>
                                    </p:animEffect>
                                    <p:anim calcmode="lin" valueType="num">
                                      <p:cBhvr>
                                        <p:cTn id="24"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38">
                                            <p:txEl>
                                              <p:pRg st="0" end="0"/>
                                            </p:txEl>
                                          </p:spTgt>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800"/>
                                  </p:stCondLst>
                                  <p:childTnLst>
                                    <p:set>
                                      <p:cBhvr>
                                        <p:cTn id="27" dur="1" fill="hold">
                                          <p:stCondLst>
                                            <p:cond delay="0"/>
                                          </p:stCondLst>
                                        </p:cTn>
                                        <p:tgtEl>
                                          <p:spTgt spid="39">
                                            <p:txEl>
                                              <p:pRg st="0" end="0"/>
                                            </p:txEl>
                                          </p:spTgt>
                                        </p:tgtEl>
                                        <p:attrNameLst>
                                          <p:attrName>style.visibility</p:attrName>
                                        </p:attrNameLst>
                                      </p:cBhvr>
                                      <p:to>
                                        <p:strVal val="visible"/>
                                      </p:to>
                                    </p:set>
                                    <p:animEffect transition="in" filter="fade">
                                      <p:cBhvr>
                                        <p:cTn id="28" dur="500"/>
                                        <p:tgtEl>
                                          <p:spTgt spid="39">
                                            <p:txEl>
                                              <p:pRg st="0" end="0"/>
                                            </p:txEl>
                                          </p:spTgt>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400" fill="hold"/>
                                        <p:tgtEl>
                                          <p:spTgt spid="65"/>
                                        </p:tgtEl>
                                        <p:attrNameLst>
                                          <p:attrName>ppt_w</p:attrName>
                                        </p:attrNameLst>
                                      </p:cBhvr>
                                      <p:tavLst>
                                        <p:tav tm="0">
                                          <p:val>
                                            <p:fltVal val="0"/>
                                          </p:val>
                                        </p:tav>
                                        <p:tav tm="100000">
                                          <p:val>
                                            <p:strVal val="#ppt_w"/>
                                          </p:val>
                                        </p:tav>
                                      </p:tavLst>
                                    </p:anim>
                                    <p:anim calcmode="lin" valueType="num">
                                      <p:cBhvr>
                                        <p:cTn id="33" dur="400" fill="hold"/>
                                        <p:tgtEl>
                                          <p:spTgt spid="65"/>
                                        </p:tgtEl>
                                        <p:attrNameLst>
                                          <p:attrName>ppt_h</p:attrName>
                                        </p:attrNameLst>
                                      </p:cBhvr>
                                      <p:tavLst>
                                        <p:tav tm="0">
                                          <p:val>
                                            <p:fltVal val="0"/>
                                          </p:val>
                                        </p:tav>
                                        <p:tav tm="100000">
                                          <p:val>
                                            <p:strVal val="#ppt_h"/>
                                          </p:val>
                                        </p:tav>
                                      </p:tavLst>
                                    </p:anim>
                                    <p:animEffect transition="in" filter="fade">
                                      <p:cBhvr>
                                        <p:cTn id="34" dur="400"/>
                                        <p:tgtEl>
                                          <p:spTgt spid="65"/>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66">
                                            <p:txEl>
                                              <p:pRg st="0" end="0"/>
                                            </p:txEl>
                                          </p:spTgt>
                                        </p:tgtEl>
                                        <p:attrNameLst>
                                          <p:attrName>style.visibility</p:attrName>
                                        </p:attrNameLst>
                                      </p:cBhvr>
                                      <p:to>
                                        <p:strVal val="visible"/>
                                      </p:to>
                                    </p:set>
                                    <p:anim calcmode="lin" valueType="num">
                                      <p:cBhvr>
                                        <p:cTn id="38"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39"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40" dur="300"/>
                                        <p:tgtEl>
                                          <p:spTgt spid="66">
                                            <p:txEl>
                                              <p:pRg st="0" end="0"/>
                                            </p:txEl>
                                          </p:spTgt>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69">
                                            <p:txEl>
                                              <p:pRg st="0" end="0"/>
                                            </p:txEl>
                                          </p:spTgt>
                                        </p:tgtEl>
                                        <p:attrNameLst>
                                          <p:attrName>style.visibility</p:attrName>
                                        </p:attrNameLst>
                                      </p:cBhvr>
                                      <p:to>
                                        <p:strVal val="visible"/>
                                      </p:to>
                                    </p:set>
                                    <p:animEffect transition="in" filter="fade">
                                      <p:cBhvr>
                                        <p:cTn id="43" dur="400"/>
                                        <p:tgtEl>
                                          <p:spTgt spid="69">
                                            <p:txEl>
                                              <p:pRg st="0" end="0"/>
                                            </p:txEl>
                                          </p:spTgt>
                                        </p:tgtEl>
                                      </p:cBhvr>
                                    </p:animEffect>
                                    <p:anim calcmode="lin" valueType="num">
                                      <p:cBhvr>
                                        <p:cTn id="44"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45" dur="400" fill="hold"/>
                                        <p:tgtEl>
                                          <p:spTgt spid="69">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00"/>
                                  </p:stCondLst>
                                  <p:childTnLst>
                                    <p:set>
                                      <p:cBhvr>
                                        <p:cTn id="47" dur="1" fill="hold">
                                          <p:stCondLst>
                                            <p:cond delay="0"/>
                                          </p:stCondLst>
                                        </p:cTn>
                                        <p:tgtEl>
                                          <p:spTgt spid="71">
                                            <p:txEl>
                                              <p:pRg st="0" end="0"/>
                                            </p:txEl>
                                          </p:spTgt>
                                        </p:tgtEl>
                                        <p:attrNameLst>
                                          <p:attrName>style.visibility</p:attrName>
                                        </p:attrNameLst>
                                      </p:cBhvr>
                                      <p:to>
                                        <p:strVal val="visible"/>
                                      </p:to>
                                    </p:set>
                                    <p:animEffect transition="in" filter="fade">
                                      <p:cBhvr>
                                        <p:cTn id="48" dur="500"/>
                                        <p:tgtEl>
                                          <p:spTgt spid="71">
                                            <p:txEl>
                                              <p:pRg st="0" end="0"/>
                                            </p:txEl>
                                          </p:spTgt>
                                        </p:tgtEl>
                                      </p:cBhvr>
                                    </p:animEffect>
                                    <p:anim calcmode="lin" valueType="num">
                                      <p:cBhvr>
                                        <p:cTn id="49"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71">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92">
                                            <p:txEl>
                                              <p:pRg st="0" end="0"/>
                                            </p:txEl>
                                          </p:spTgt>
                                        </p:tgtEl>
                                        <p:attrNameLst>
                                          <p:attrName>style.visibility</p:attrName>
                                        </p:attrNameLst>
                                      </p:cBhvr>
                                      <p:to>
                                        <p:strVal val="visible"/>
                                      </p:to>
                                    </p:set>
                                    <p:animEffect transition="in" filter="fade">
                                      <p:cBhvr>
                                        <p:cTn id="53" dur="500"/>
                                        <p:tgtEl>
                                          <p:spTgt spid="92">
                                            <p:txEl>
                                              <p:pRg st="0" end="0"/>
                                            </p:txEl>
                                          </p:spTgt>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110"/>
                                        </p:tgtEl>
                                        <p:attrNameLst>
                                          <p:attrName>style.visibility</p:attrName>
                                        </p:attrNameLst>
                                      </p:cBhvr>
                                      <p:to>
                                        <p:strVal val="visible"/>
                                      </p:to>
                                    </p:set>
                                    <p:anim calcmode="lin" valueType="num">
                                      <p:cBhvr>
                                        <p:cTn id="57" dur="400" fill="hold"/>
                                        <p:tgtEl>
                                          <p:spTgt spid="110"/>
                                        </p:tgtEl>
                                        <p:attrNameLst>
                                          <p:attrName>ppt_w</p:attrName>
                                        </p:attrNameLst>
                                      </p:cBhvr>
                                      <p:tavLst>
                                        <p:tav tm="0">
                                          <p:val>
                                            <p:fltVal val="0"/>
                                          </p:val>
                                        </p:tav>
                                        <p:tav tm="100000">
                                          <p:val>
                                            <p:strVal val="#ppt_w"/>
                                          </p:val>
                                        </p:tav>
                                      </p:tavLst>
                                    </p:anim>
                                    <p:anim calcmode="lin" valueType="num">
                                      <p:cBhvr>
                                        <p:cTn id="58" dur="400" fill="hold"/>
                                        <p:tgtEl>
                                          <p:spTgt spid="110"/>
                                        </p:tgtEl>
                                        <p:attrNameLst>
                                          <p:attrName>ppt_h</p:attrName>
                                        </p:attrNameLst>
                                      </p:cBhvr>
                                      <p:tavLst>
                                        <p:tav tm="0">
                                          <p:val>
                                            <p:fltVal val="0"/>
                                          </p:val>
                                        </p:tav>
                                        <p:tav tm="100000">
                                          <p:val>
                                            <p:strVal val="#ppt_h"/>
                                          </p:val>
                                        </p:tav>
                                      </p:tavLst>
                                    </p:anim>
                                    <p:animEffect transition="in" filter="fade">
                                      <p:cBhvr>
                                        <p:cTn id="59" dur="400"/>
                                        <p:tgtEl>
                                          <p:spTgt spid="110"/>
                                        </p:tgtEl>
                                      </p:cBhvr>
                                    </p:animEffect>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111">
                                            <p:txEl>
                                              <p:pRg st="0" end="0"/>
                                            </p:txEl>
                                          </p:spTgt>
                                        </p:tgtEl>
                                        <p:attrNameLst>
                                          <p:attrName>style.visibility</p:attrName>
                                        </p:attrNameLst>
                                      </p:cBhvr>
                                      <p:to>
                                        <p:strVal val="visible"/>
                                      </p:to>
                                    </p:set>
                                    <p:anim calcmode="lin" valueType="num">
                                      <p:cBhvr>
                                        <p:cTn id="63"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64"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65" dur="300"/>
                                        <p:tgtEl>
                                          <p:spTgt spid="111">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112">
                                            <p:txEl>
                                              <p:pRg st="0" end="0"/>
                                            </p:txEl>
                                          </p:spTgt>
                                        </p:tgtEl>
                                        <p:attrNameLst>
                                          <p:attrName>style.visibility</p:attrName>
                                        </p:attrNameLst>
                                      </p:cBhvr>
                                      <p:to>
                                        <p:strVal val="visible"/>
                                      </p:to>
                                    </p:set>
                                    <p:animEffect transition="in" filter="fade">
                                      <p:cBhvr>
                                        <p:cTn id="68" dur="400"/>
                                        <p:tgtEl>
                                          <p:spTgt spid="112">
                                            <p:txEl>
                                              <p:pRg st="0" end="0"/>
                                            </p:txEl>
                                          </p:spTgt>
                                        </p:tgtEl>
                                      </p:cBhvr>
                                    </p:animEffect>
                                    <p:anim calcmode="lin" valueType="num">
                                      <p:cBhvr>
                                        <p:cTn id="69"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113">
                                            <p:txEl>
                                              <p:pRg st="0" end="0"/>
                                            </p:txEl>
                                          </p:spTgt>
                                        </p:tgtEl>
                                        <p:attrNameLst>
                                          <p:attrName>style.visibility</p:attrName>
                                        </p:attrNameLst>
                                      </p:cBhvr>
                                      <p:to>
                                        <p:strVal val="visible"/>
                                      </p:to>
                                    </p:set>
                                    <p:animEffect transition="in" filter="fade">
                                      <p:cBhvr>
                                        <p:cTn id="73" dur="500"/>
                                        <p:tgtEl>
                                          <p:spTgt spid="113">
                                            <p:txEl>
                                              <p:pRg st="0" end="0"/>
                                            </p:txEl>
                                          </p:spTgt>
                                        </p:tgtEl>
                                      </p:cBhvr>
                                    </p:animEffect>
                                    <p:anim calcmode="lin" valueType="num">
                                      <p:cBhvr>
                                        <p:cTn id="74"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75"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76" presetID="10" presetClass="entr" presetSubtype="0" fill="hold" grpId="0" nodeType="withEffect">
                                  <p:stCondLst>
                                    <p:cond delay="800"/>
                                  </p:stCondLst>
                                  <p:childTnLst>
                                    <p:set>
                                      <p:cBhvr>
                                        <p:cTn id="77" dur="1" fill="hold">
                                          <p:stCondLst>
                                            <p:cond delay="0"/>
                                          </p:stCondLst>
                                        </p:cTn>
                                        <p:tgtEl>
                                          <p:spTgt spid="114">
                                            <p:txEl>
                                              <p:pRg st="0" end="0"/>
                                            </p:txEl>
                                          </p:spTgt>
                                        </p:tgtEl>
                                        <p:attrNameLst>
                                          <p:attrName>style.visibility</p:attrName>
                                        </p:attrNameLst>
                                      </p:cBhvr>
                                      <p:to>
                                        <p:strVal val="visible"/>
                                      </p:to>
                                    </p:set>
                                    <p:animEffect transition="in" filter="fade">
                                      <p:cBhvr>
                                        <p:cTn id="78" dur="500"/>
                                        <p:tgtEl>
                                          <p:spTgt spid="114">
                                            <p:txEl>
                                              <p:pRg st="0" end="0"/>
                                            </p:txEl>
                                          </p:spTgt>
                                        </p:tgtEl>
                                      </p:cBhvr>
                                    </p:animEffect>
                                  </p:childTnLst>
                                </p:cTn>
                              </p:par>
                            </p:childTnLst>
                          </p:cTn>
                        </p:par>
                        <p:par>
                          <p:cTn id="79" fill="hold">
                            <p:stCondLst>
                              <p:cond delay="3000"/>
                            </p:stCondLst>
                            <p:childTnLst>
                              <p:par>
                                <p:cTn id="80" presetID="53" presetClass="entr" presetSubtype="16" fill="hold" grpId="0"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400" fill="hold"/>
                                        <p:tgtEl>
                                          <p:spTgt spid="130"/>
                                        </p:tgtEl>
                                        <p:attrNameLst>
                                          <p:attrName>ppt_w</p:attrName>
                                        </p:attrNameLst>
                                      </p:cBhvr>
                                      <p:tavLst>
                                        <p:tav tm="0">
                                          <p:val>
                                            <p:fltVal val="0"/>
                                          </p:val>
                                        </p:tav>
                                        <p:tav tm="100000">
                                          <p:val>
                                            <p:strVal val="#ppt_w"/>
                                          </p:val>
                                        </p:tav>
                                      </p:tavLst>
                                    </p:anim>
                                    <p:anim calcmode="lin" valueType="num">
                                      <p:cBhvr>
                                        <p:cTn id="83" dur="400" fill="hold"/>
                                        <p:tgtEl>
                                          <p:spTgt spid="130"/>
                                        </p:tgtEl>
                                        <p:attrNameLst>
                                          <p:attrName>ppt_h</p:attrName>
                                        </p:attrNameLst>
                                      </p:cBhvr>
                                      <p:tavLst>
                                        <p:tav tm="0">
                                          <p:val>
                                            <p:fltVal val="0"/>
                                          </p:val>
                                        </p:tav>
                                        <p:tav tm="100000">
                                          <p:val>
                                            <p:strVal val="#ppt_h"/>
                                          </p:val>
                                        </p:tav>
                                      </p:tavLst>
                                    </p:anim>
                                    <p:animEffect transition="in" filter="fade">
                                      <p:cBhvr>
                                        <p:cTn id="84" dur="400"/>
                                        <p:tgtEl>
                                          <p:spTgt spid="130"/>
                                        </p:tgtEl>
                                      </p:cBhvr>
                                    </p:animEffect>
                                  </p:childTnLst>
                                </p:cTn>
                              </p:par>
                            </p:childTnLst>
                          </p:cTn>
                        </p:par>
                        <p:par>
                          <p:cTn id="85" fill="hold">
                            <p:stCondLst>
                              <p:cond delay="3500"/>
                            </p:stCondLst>
                            <p:childTnLst>
                              <p:par>
                                <p:cTn id="86" presetID="53" presetClass="entr" presetSubtype="16" fill="hold" grpId="0" nodeType="afterEffect">
                                  <p:stCondLst>
                                    <p:cond delay="0"/>
                                  </p:stCondLst>
                                  <p:childTnLst>
                                    <p:set>
                                      <p:cBhvr>
                                        <p:cTn id="87" dur="1" fill="hold">
                                          <p:stCondLst>
                                            <p:cond delay="0"/>
                                          </p:stCondLst>
                                        </p:cTn>
                                        <p:tgtEl>
                                          <p:spTgt spid="131">
                                            <p:txEl>
                                              <p:pRg st="0" end="0"/>
                                            </p:txEl>
                                          </p:spTgt>
                                        </p:tgtEl>
                                        <p:attrNameLst>
                                          <p:attrName>style.visibility</p:attrName>
                                        </p:attrNameLst>
                                      </p:cBhvr>
                                      <p:to>
                                        <p:strVal val="visible"/>
                                      </p:to>
                                    </p:set>
                                    <p:anim calcmode="lin" valueType="num">
                                      <p:cBhvr>
                                        <p:cTn id="88"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89"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90" dur="300"/>
                                        <p:tgtEl>
                                          <p:spTgt spid="131">
                                            <p:txEl>
                                              <p:pRg st="0" end="0"/>
                                            </p:txEl>
                                          </p:spTgt>
                                        </p:tgtEl>
                                      </p:cBhvr>
                                    </p:animEffect>
                                  </p:childTnLst>
                                </p:cTn>
                              </p:par>
                              <p:par>
                                <p:cTn id="91" presetID="42" presetClass="entr" presetSubtype="0" fill="hold" grpId="0" nodeType="withEffect">
                                  <p:stCondLst>
                                    <p:cond delay="200"/>
                                  </p:stCondLst>
                                  <p:childTnLst>
                                    <p:set>
                                      <p:cBhvr>
                                        <p:cTn id="92" dur="1" fill="hold">
                                          <p:stCondLst>
                                            <p:cond delay="0"/>
                                          </p:stCondLst>
                                        </p:cTn>
                                        <p:tgtEl>
                                          <p:spTgt spid="136">
                                            <p:txEl>
                                              <p:pRg st="0" end="0"/>
                                            </p:txEl>
                                          </p:spTgt>
                                        </p:tgtEl>
                                        <p:attrNameLst>
                                          <p:attrName>style.visibility</p:attrName>
                                        </p:attrNameLst>
                                      </p:cBhvr>
                                      <p:to>
                                        <p:strVal val="visible"/>
                                      </p:to>
                                    </p:set>
                                    <p:animEffect transition="in" filter="fade">
                                      <p:cBhvr>
                                        <p:cTn id="93" dur="400"/>
                                        <p:tgtEl>
                                          <p:spTgt spid="136">
                                            <p:txEl>
                                              <p:pRg st="0" end="0"/>
                                            </p:txEl>
                                          </p:spTgt>
                                        </p:tgtEl>
                                      </p:cBhvr>
                                    </p:animEffect>
                                    <p:anim calcmode="lin" valueType="num">
                                      <p:cBhvr>
                                        <p:cTn id="94"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95"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00"/>
                                  </p:stCondLst>
                                  <p:childTnLst>
                                    <p:set>
                                      <p:cBhvr>
                                        <p:cTn id="97" dur="1" fill="hold">
                                          <p:stCondLst>
                                            <p:cond delay="0"/>
                                          </p:stCondLst>
                                        </p:cTn>
                                        <p:tgtEl>
                                          <p:spTgt spid="139">
                                            <p:txEl>
                                              <p:pRg st="0" end="0"/>
                                            </p:txEl>
                                          </p:spTgt>
                                        </p:tgtEl>
                                        <p:attrNameLst>
                                          <p:attrName>style.visibility</p:attrName>
                                        </p:attrNameLst>
                                      </p:cBhvr>
                                      <p:to>
                                        <p:strVal val="visible"/>
                                      </p:to>
                                    </p:set>
                                    <p:animEffect transition="in" filter="fade">
                                      <p:cBhvr>
                                        <p:cTn id="98" dur="500"/>
                                        <p:tgtEl>
                                          <p:spTgt spid="139">
                                            <p:txEl>
                                              <p:pRg st="0" end="0"/>
                                            </p:txEl>
                                          </p:spTgt>
                                        </p:tgtEl>
                                      </p:cBhvr>
                                    </p:animEffect>
                                    <p:anim calcmode="lin" valueType="num">
                                      <p:cBhvr>
                                        <p:cTn id="99"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00"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01" presetID="10" presetClass="entr" presetSubtype="0" fill="hold" grpId="0" nodeType="withEffect">
                                  <p:stCondLst>
                                    <p:cond delay="800"/>
                                  </p:stCondLst>
                                  <p:childTnLst>
                                    <p:set>
                                      <p:cBhvr>
                                        <p:cTn id="102" dur="1" fill="hold">
                                          <p:stCondLst>
                                            <p:cond delay="0"/>
                                          </p:stCondLst>
                                        </p:cTn>
                                        <p:tgtEl>
                                          <p:spTgt spid="140">
                                            <p:txEl>
                                              <p:pRg st="0" end="0"/>
                                            </p:txEl>
                                          </p:spTgt>
                                        </p:tgtEl>
                                        <p:attrNameLst>
                                          <p:attrName>style.visibility</p:attrName>
                                        </p:attrNameLst>
                                      </p:cBhvr>
                                      <p:to>
                                        <p:strVal val="visible"/>
                                      </p:to>
                                    </p:set>
                                    <p:animEffect transition="in" filter="fade">
                                      <p:cBhvr>
                                        <p:cTn id="103" dur="500"/>
                                        <p:tgtEl>
                                          <p:spTgt spid="140">
                                            <p:txEl>
                                              <p:pRg st="0" end="0"/>
                                            </p:txEl>
                                          </p:spTgt>
                                        </p:tgtEl>
                                      </p:cBhvr>
                                    </p:animEffect>
                                  </p:childTnLst>
                                </p:cTn>
                              </p:par>
                            </p:childTnLst>
                          </p:cTn>
                        </p:par>
                        <p:par>
                          <p:cTn id="104" fill="hold">
                            <p:stCondLst>
                              <p:cond delay="4000"/>
                            </p:stCondLst>
                            <p:childTnLst>
                              <p:par>
                                <p:cTn id="105" presetID="53" presetClass="entr" presetSubtype="16" fill="hold" grpId="0" nodeType="afterEffect">
                                  <p:stCondLst>
                                    <p:cond delay="0"/>
                                  </p:stCondLst>
                                  <p:childTnLst>
                                    <p:set>
                                      <p:cBhvr>
                                        <p:cTn id="106" dur="1" fill="hold">
                                          <p:stCondLst>
                                            <p:cond delay="0"/>
                                          </p:stCondLst>
                                        </p:cTn>
                                        <p:tgtEl>
                                          <p:spTgt spid="145"/>
                                        </p:tgtEl>
                                        <p:attrNameLst>
                                          <p:attrName>style.visibility</p:attrName>
                                        </p:attrNameLst>
                                      </p:cBhvr>
                                      <p:to>
                                        <p:strVal val="visible"/>
                                      </p:to>
                                    </p:set>
                                    <p:anim calcmode="lin" valueType="num">
                                      <p:cBhvr>
                                        <p:cTn id="107" dur="400" fill="hold"/>
                                        <p:tgtEl>
                                          <p:spTgt spid="145"/>
                                        </p:tgtEl>
                                        <p:attrNameLst>
                                          <p:attrName>ppt_w</p:attrName>
                                        </p:attrNameLst>
                                      </p:cBhvr>
                                      <p:tavLst>
                                        <p:tav tm="0">
                                          <p:val>
                                            <p:fltVal val="0"/>
                                          </p:val>
                                        </p:tav>
                                        <p:tav tm="100000">
                                          <p:val>
                                            <p:strVal val="#ppt_w"/>
                                          </p:val>
                                        </p:tav>
                                      </p:tavLst>
                                    </p:anim>
                                    <p:anim calcmode="lin" valueType="num">
                                      <p:cBhvr>
                                        <p:cTn id="108" dur="400" fill="hold"/>
                                        <p:tgtEl>
                                          <p:spTgt spid="145"/>
                                        </p:tgtEl>
                                        <p:attrNameLst>
                                          <p:attrName>ppt_h</p:attrName>
                                        </p:attrNameLst>
                                      </p:cBhvr>
                                      <p:tavLst>
                                        <p:tav tm="0">
                                          <p:val>
                                            <p:fltVal val="0"/>
                                          </p:val>
                                        </p:tav>
                                        <p:tav tm="100000">
                                          <p:val>
                                            <p:strVal val="#ppt_h"/>
                                          </p:val>
                                        </p:tav>
                                      </p:tavLst>
                                    </p:anim>
                                    <p:animEffect transition="in" filter="fade">
                                      <p:cBhvr>
                                        <p:cTn id="109" dur="400"/>
                                        <p:tgtEl>
                                          <p:spTgt spid="145"/>
                                        </p:tgtEl>
                                      </p:cBhvr>
                                    </p:animEffect>
                                  </p:childTnLst>
                                </p:cTn>
                              </p:par>
                            </p:childTnLst>
                          </p:cTn>
                        </p:par>
                        <p:par>
                          <p:cTn id="110" fill="hold">
                            <p:stCondLst>
                              <p:cond delay="4500"/>
                            </p:stCondLst>
                            <p:childTnLst>
                              <p:par>
                                <p:cTn id="111" presetID="53" presetClass="entr" presetSubtype="16" fill="hold" grpId="0" nodeType="afterEffect">
                                  <p:stCondLst>
                                    <p:cond delay="0"/>
                                  </p:stCondLst>
                                  <p:childTnLst>
                                    <p:set>
                                      <p:cBhvr>
                                        <p:cTn id="112" dur="1" fill="hold">
                                          <p:stCondLst>
                                            <p:cond delay="0"/>
                                          </p:stCondLst>
                                        </p:cTn>
                                        <p:tgtEl>
                                          <p:spTgt spid="146">
                                            <p:txEl>
                                              <p:pRg st="0" end="0"/>
                                            </p:txEl>
                                          </p:spTgt>
                                        </p:tgtEl>
                                        <p:attrNameLst>
                                          <p:attrName>style.visibility</p:attrName>
                                        </p:attrNameLst>
                                      </p:cBhvr>
                                      <p:to>
                                        <p:strVal val="visible"/>
                                      </p:to>
                                    </p:set>
                                    <p:anim calcmode="lin" valueType="num">
                                      <p:cBhvr>
                                        <p:cTn id="113"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6">
                                            <p:txEl>
                                              <p:pRg st="0" end="0"/>
                                            </p:txEl>
                                          </p:spTgt>
                                        </p:tgtEl>
                                      </p:cBhvr>
                                    </p:animEffect>
                                  </p:childTnLst>
                                </p:cTn>
                              </p:par>
                              <p:par>
                                <p:cTn id="116" presetID="42" presetClass="entr" presetSubtype="0" fill="hold" grpId="0" nodeType="withEffect">
                                  <p:stCondLst>
                                    <p:cond delay="200"/>
                                  </p:stCondLst>
                                  <p:childTnLst>
                                    <p:set>
                                      <p:cBhvr>
                                        <p:cTn id="117" dur="1" fill="hold">
                                          <p:stCondLst>
                                            <p:cond delay="0"/>
                                          </p:stCondLst>
                                        </p:cTn>
                                        <p:tgtEl>
                                          <p:spTgt spid="149">
                                            <p:txEl>
                                              <p:pRg st="0" end="0"/>
                                            </p:txEl>
                                          </p:spTgt>
                                        </p:tgtEl>
                                        <p:attrNameLst>
                                          <p:attrName>style.visibility</p:attrName>
                                        </p:attrNameLst>
                                      </p:cBhvr>
                                      <p:to>
                                        <p:strVal val="visible"/>
                                      </p:to>
                                    </p:set>
                                    <p:animEffect transition="in" filter="fade">
                                      <p:cBhvr>
                                        <p:cTn id="118" dur="400"/>
                                        <p:tgtEl>
                                          <p:spTgt spid="149">
                                            <p:txEl>
                                              <p:pRg st="0" end="0"/>
                                            </p:txEl>
                                          </p:spTgt>
                                        </p:tgtEl>
                                      </p:cBhvr>
                                    </p:animEffect>
                                    <p:anim calcmode="lin" valueType="num">
                                      <p:cBhvr>
                                        <p:cTn id="119"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20"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200"/>
                                  </p:stCondLst>
                                  <p:childTnLst>
                                    <p:set>
                                      <p:cBhvr>
                                        <p:cTn id="122" dur="1" fill="hold">
                                          <p:stCondLst>
                                            <p:cond delay="0"/>
                                          </p:stCondLst>
                                        </p:cTn>
                                        <p:tgtEl>
                                          <p:spTgt spid="151">
                                            <p:txEl>
                                              <p:pRg st="0" end="0"/>
                                            </p:txEl>
                                          </p:spTgt>
                                        </p:tgtEl>
                                        <p:attrNameLst>
                                          <p:attrName>style.visibility</p:attrName>
                                        </p:attrNameLst>
                                      </p:cBhvr>
                                      <p:to>
                                        <p:strVal val="visible"/>
                                      </p:to>
                                    </p:set>
                                    <p:animEffect transition="in" filter="fade">
                                      <p:cBhvr>
                                        <p:cTn id="123" dur="500"/>
                                        <p:tgtEl>
                                          <p:spTgt spid="151">
                                            <p:txEl>
                                              <p:pRg st="0" end="0"/>
                                            </p:txEl>
                                          </p:spTgt>
                                        </p:tgtEl>
                                      </p:cBhvr>
                                    </p:animEffect>
                                    <p:anim calcmode="lin" valueType="num">
                                      <p:cBhvr>
                                        <p:cTn id="124"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25"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26" presetID="10" presetClass="entr" presetSubtype="0" fill="hold" grpId="0" nodeType="withEffect">
                                  <p:stCondLst>
                                    <p:cond delay="800"/>
                                  </p:stCondLst>
                                  <p:childTnLst>
                                    <p:set>
                                      <p:cBhvr>
                                        <p:cTn id="127" dur="1" fill="hold">
                                          <p:stCondLst>
                                            <p:cond delay="0"/>
                                          </p:stCondLst>
                                        </p:cTn>
                                        <p:tgtEl>
                                          <p:spTgt spid="152">
                                            <p:txEl>
                                              <p:pRg st="0" end="0"/>
                                            </p:txEl>
                                          </p:spTgt>
                                        </p:tgtEl>
                                        <p:attrNameLst>
                                          <p:attrName>style.visibility</p:attrName>
                                        </p:attrNameLst>
                                      </p:cBhvr>
                                      <p:to>
                                        <p:strVal val="visible"/>
                                      </p:to>
                                    </p:set>
                                    <p:animEffect transition="in" filter="fade">
                                      <p:cBhvr>
                                        <p:cTn id="128" dur="500"/>
                                        <p:tgtEl>
                                          <p:spTgt spid="152">
                                            <p:txEl>
                                              <p:pRg st="0" end="0"/>
                                            </p:txEl>
                                          </p:spTgt>
                                        </p:tgtEl>
                                      </p:cBhvr>
                                    </p:animEffect>
                                  </p:childTnLst>
                                </p:cTn>
                              </p:par>
                            </p:childTnLst>
                          </p:cTn>
                        </p:par>
                        <p:par>
                          <p:cTn id="129" fill="hold">
                            <p:stCondLst>
                              <p:cond delay="5000"/>
                            </p:stCondLst>
                            <p:childTnLst>
                              <p:par>
                                <p:cTn id="130" presetID="53" presetClass="entr" presetSubtype="16" fill="hold" grpId="0" nodeType="afterEffect">
                                  <p:stCondLst>
                                    <p:cond delay="0"/>
                                  </p:stCondLst>
                                  <p:childTnLst>
                                    <p:set>
                                      <p:cBhvr>
                                        <p:cTn id="131" dur="1" fill="hold">
                                          <p:stCondLst>
                                            <p:cond delay="0"/>
                                          </p:stCondLst>
                                        </p:cTn>
                                        <p:tgtEl>
                                          <p:spTgt spid="155"/>
                                        </p:tgtEl>
                                        <p:attrNameLst>
                                          <p:attrName>style.visibility</p:attrName>
                                        </p:attrNameLst>
                                      </p:cBhvr>
                                      <p:to>
                                        <p:strVal val="visible"/>
                                      </p:to>
                                    </p:set>
                                    <p:anim calcmode="lin" valueType="num">
                                      <p:cBhvr>
                                        <p:cTn id="132" dur="400" fill="hold"/>
                                        <p:tgtEl>
                                          <p:spTgt spid="155"/>
                                        </p:tgtEl>
                                        <p:attrNameLst>
                                          <p:attrName>ppt_w</p:attrName>
                                        </p:attrNameLst>
                                      </p:cBhvr>
                                      <p:tavLst>
                                        <p:tav tm="0">
                                          <p:val>
                                            <p:fltVal val="0"/>
                                          </p:val>
                                        </p:tav>
                                        <p:tav tm="100000">
                                          <p:val>
                                            <p:strVal val="#ppt_w"/>
                                          </p:val>
                                        </p:tav>
                                      </p:tavLst>
                                    </p:anim>
                                    <p:anim calcmode="lin" valueType="num">
                                      <p:cBhvr>
                                        <p:cTn id="133" dur="400" fill="hold"/>
                                        <p:tgtEl>
                                          <p:spTgt spid="155"/>
                                        </p:tgtEl>
                                        <p:attrNameLst>
                                          <p:attrName>ppt_h</p:attrName>
                                        </p:attrNameLst>
                                      </p:cBhvr>
                                      <p:tavLst>
                                        <p:tav tm="0">
                                          <p:val>
                                            <p:fltVal val="0"/>
                                          </p:val>
                                        </p:tav>
                                        <p:tav tm="100000">
                                          <p:val>
                                            <p:strVal val="#ppt_h"/>
                                          </p:val>
                                        </p:tav>
                                      </p:tavLst>
                                    </p:anim>
                                    <p:animEffect transition="in" filter="fade">
                                      <p:cBhvr>
                                        <p:cTn id="134" dur="400"/>
                                        <p:tgtEl>
                                          <p:spTgt spid="155"/>
                                        </p:tgtEl>
                                      </p:cBhvr>
                                    </p:animEffect>
                                  </p:childTnLst>
                                </p:cTn>
                              </p:par>
                            </p:childTnLst>
                          </p:cTn>
                        </p:par>
                        <p:par>
                          <p:cTn id="135" fill="hold">
                            <p:stCondLst>
                              <p:cond delay="5500"/>
                            </p:stCondLst>
                            <p:childTnLst>
                              <p:par>
                                <p:cTn id="136" presetID="53" presetClass="entr" presetSubtype="16" fill="hold" grpId="0" nodeType="afterEffect">
                                  <p:stCondLst>
                                    <p:cond delay="0"/>
                                  </p:stCondLst>
                                  <p:childTnLst>
                                    <p:set>
                                      <p:cBhvr>
                                        <p:cTn id="137" dur="1" fill="hold">
                                          <p:stCondLst>
                                            <p:cond delay="0"/>
                                          </p:stCondLst>
                                        </p:cTn>
                                        <p:tgtEl>
                                          <p:spTgt spid="156">
                                            <p:txEl>
                                              <p:pRg st="0" end="0"/>
                                            </p:txEl>
                                          </p:spTgt>
                                        </p:tgtEl>
                                        <p:attrNameLst>
                                          <p:attrName>style.visibility</p:attrName>
                                        </p:attrNameLst>
                                      </p:cBhvr>
                                      <p:to>
                                        <p:strVal val="visible"/>
                                      </p:to>
                                    </p:set>
                                    <p:anim calcmode="lin" valueType="num">
                                      <p:cBhvr>
                                        <p:cTn id="138"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39"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40" dur="300"/>
                                        <p:tgtEl>
                                          <p:spTgt spid="156">
                                            <p:txEl>
                                              <p:pRg st="0" end="0"/>
                                            </p:txEl>
                                          </p:spTgt>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157">
                                            <p:txEl>
                                              <p:pRg st="0" end="0"/>
                                            </p:txEl>
                                          </p:spTgt>
                                        </p:tgtEl>
                                        <p:attrNameLst>
                                          <p:attrName>style.visibility</p:attrName>
                                        </p:attrNameLst>
                                      </p:cBhvr>
                                      <p:to>
                                        <p:strVal val="visible"/>
                                      </p:to>
                                    </p:set>
                                    <p:animEffect transition="in" filter="fade">
                                      <p:cBhvr>
                                        <p:cTn id="143" dur="400"/>
                                        <p:tgtEl>
                                          <p:spTgt spid="157">
                                            <p:txEl>
                                              <p:pRg st="0" end="0"/>
                                            </p:txEl>
                                          </p:spTgt>
                                        </p:tgtEl>
                                      </p:cBhvr>
                                    </p:animEffect>
                                    <p:anim calcmode="lin" valueType="num">
                                      <p:cBhvr>
                                        <p:cTn id="144"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158">
                                            <p:txEl>
                                              <p:pRg st="0" end="0"/>
                                            </p:txEl>
                                          </p:spTgt>
                                        </p:tgtEl>
                                        <p:attrNameLst>
                                          <p:attrName>style.visibility</p:attrName>
                                        </p:attrNameLst>
                                      </p:cBhvr>
                                      <p:to>
                                        <p:strVal val="visible"/>
                                      </p:to>
                                    </p:set>
                                    <p:animEffect transition="in" filter="fade">
                                      <p:cBhvr>
                                        <p:cTn id="148" dur="500"/>
                                        <p:tgtEl>
                                          <p:spTgt spid="158">
                                            <p:txEl>
                                              <p:pRg st="0" end="0"/>
                                            </p:txEl>
                                          </p:spTgt>
                                        </p:tgtEl>
                                      </p:cBhvr>
                                    </p:animEffect>
                                    <p:anim calcmode="lin" valueType="num">
                                      <p:cBhvr>
                                        <p:cTn id="149"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159">
                                            <p:txEl>
                                              <p:pRg st="0" end="0"/>
                                            </p:txEl>
                                          </p:spTgt>
                                        </p:tgtEl>
                                        <p:attrNameLst>
                                          <p:attrName>style.visibility</p:attrName>
                                        </p:attrNameLst>
                                      </p:cBhvr>
                                      <p:to>
                                        <p:strVal val="visible"/>
                                      </p:to>
                                    </p:set>
                                    <p:animEffect transition="in" filter="fade">
                                      <p:cBhvr>
                                        <p:cTn id="153"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6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2386012"/>
            <a:ext cx="9144000" cy="2757488"/>
          </a:xfrm>
          <a:custGeom>
            <a:avLst/>
            <a:gdLst>
              <a:gd name="connsiteX0" fmla="*/ 0 w 12192000"/>
              <a:gd name="connsiteY0" fmla="*/ 0 h 3676650"/>
              <a:gd name="connsiteX1" fmla="*/ 12192000 w 12192000"/>
              <a:gd name="connsiteY1" fmla="*/ 0 h 3676650"/>
              <a:gd name="connsiteX2" fmla="*/ 12192000 w 12192000"/>
              <a:gd name="connsiteY2" fmla="*/ 3676650 h 3676650"/>
              <a:gd name="connsiteX3" fmla="*/ 0 w 12192000"/>
              <a:gd name="connsiteY3" fmla="*/ 3676650 h 3676650"/>
            </a:gdLst>
            <a:ahLst/>
            <a:cxnLst>
              <a:cxn ang="0">
                <a:pos x="connsiteX0" y="connsiteY0"/>
              </a:cxn>
              <a:cxn ang="0">
                <a:pos x="connsiteX1" y="connsiteY1"/>
              </a:cxn>
              <a:cxn ang="0">
                <a:pos x="connsiteX2" y="connsiteY2"/>
              </a:cxn>
              <a:cxn ang="0">
                <a:pos x="connsiteX3" y="connsiteY3"/>
              </a:cxn>
            </a:cxnLst>
            <a:rect l="l" t="t" r="r" b="b"/>
            <a:pathLst>
              <a:path w="12192000" h="3676650">
                <a:moveTo>
                  <a:pt x="0" y="0"/>
                </a:moveTo>
                <a:lnTo>
                  <a:pt x="12192000" y="0"/>
                </a:lnTo>
                <a:lnTo>
                  <a:pt x="12192000" y="3676650"/>
                </a:lnTo>
                <a:lnTo>
                  <a:pt x="0" y="3676650"/>
                </a:lnTo>
                <a:close/>
              </a:path>
            </a:pathLst>
          </a:custGeom>
        </p:spPr>
        <p:txBody>
          <a:bodyPr wrap="square">
            <a:noAutofit/>
          </a:bodyPr>
          <a:lstStyle/>
          <a:p>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9144000" cy="5143500"/>
          </a:xfrm>
          <a:prstGeom prst="rect">
            <a:avLst/>
          </a:prstGeom>
        </p:spPr>
        <p:txBody>
          <a:bodyPr/>
          <a:lstStyle/>
          <a:p>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比较">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323"/>
            <a:ext cx="9144000" cy="5142857"/>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3"/>
            <a:ext cx="9144000" cy="5144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Portfolio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89298" y="78582"/>
            <a:ext cx="5026819" cy="4985147"/>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
        <p:nvSpPr>
          <p:cNvPr id="7" name="Picture Placeholder 5"/>
          <p:cNvSpPr>
            <a:spLocks noGrp="1"/>
          </p:cNvSpPr>
          <p:nvPr>
            <p:ph type="pic" sz="quarter" idx="11" hasCustomPrompt="1"/>
          </p:nvPr>
        </p:nvSpPr>
        <p:spPr>
          <a:xfrm>
            <a:off x="5163702" y="78581"/>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
        <p:nvSpPr>
          <p:cNvPr id="8" name="Picture Placeholder 5"/>
          <p:cNvSpPr>
            <a:spLocks noGrp="1"/>
          </p:cNvSpPr>
          <p:nvPr>
            <p:ph type="pic" sz="quarter" idx="12" hasCustomPrompt="1"/>
          </p:nvPr>
        </p:nvSpPr>
        <p:spPr>
          <a:xfrm>
            <a:off x="7131786" y="2595274"/>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9144000" cy="5143500"/>
          </a:xfrm>
          <a:prstGeom prst="rect">
            <a:avLst/>
          </a:prstGeom>
        </p:spPr>
      </p:pic>
    </p:spTree>
  </p:cSld>
  <p:clrMapOvr>
    <a:masterClrMapping/>
  </p:clrMapOvr>
  <p:transition spd="slow" advClick="0" advTm="0">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内容与标题">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275" b="22049"/>
          <a:stretch>
            <a:fillRect/>
          </a:stretch>
        </p:blipFill>
        <p:spPr>
          <a:xfrm>
            <a:off x="0" y="0"/>
            <a:ext cx="9144000" cy="2476500"/>
          </a:xfrm>
          <a:prstGeom prst="rect">
            <a:avLst/>
          </a:prstGeom>
        </p:spPr>
      </p:pic>
      <p:grpSp>
        <p:nvGrpSpPr>
          <p:cNvPr id="8" name="组合 7"/>
          <p:cNvGrpSpPr/>
          <p:nvPr userDrawn="1"/>
        </p:nvGrpSpPr>
        <p:grpSpPr>
          <a:xfrm>
            <a:off x="3763959" y="1868030"/>
            <a:ext cx="1216941" cy="1216941"/>
            <a:chOff x="4056058" y="2086427"/>
            <a:chExt cx="1216941" cy="1216941"/>
          </a:xfrm>
        </p:grpSpPr>
        <p:sp>
          <p:nvSpPr>
            <p:cNvPr id="10" name="椭圆 9"/>
            <p:cNvSpPr/>
            <p:nvPr/>
          </p:nvSpPr>
          <p:spPr>
            <a:xfrm>
              <a:off x="4056058" y="2086427"/>
              <a:ext cx="1216941" cy="1216941"/>
            </a:xfrm>
            <a:prstGeom prst="ellipse">
              <a:avLst/>
            </a:prstGeom>
            <a:solidFill>
              <a:srgbClr val="002060"/>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02060"/>
                </a:solidFill>
                <a:effectLst/>
                <a:uLnTx/>
                <a:uFillTx/>
                <a:latin typeface="等线" panose="02010600030101010101" charset="-122"/>
                <a:ea typeface="微软雅黑" panose="020B0503020204020204" charset="-122"/>
                <a:cs typeface="+mn-cs"/>
              </a:endParaRPr>
            </a:p>
          </p:txBody>
        </p:sp>
        <p:sp>
          <p:nvSpPr>
            <p:cNvPr id="9" name="文本框 8"/>
            <p:cNvSpPr txBox="1"/>
            <p:nvPr/>
          </p:nvSpPr>
          <p:spPr>
            <a:xfrm>
              <a:off x="4161826" y="2476500"/>
              <a:ext cx="1005403" cy="5847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目录</a:t>
              </a:r>
            </a:p>
          </p:txBody>
        </p:sp>
      </p:grpSp>
      <p:sp>
        <p:nvSpPr>
          <p:cNvPr id="11" name="圆角矩形 10"/>
          <p:cNvSpPr/>
          <p:nvPr userDrawn="1"/>
        </p:nvSpPr>
        <p:spPr>
          <a:xfrm>
            <a:off x="1997529" y="3261354"/>
            <a:ext cx="4622800" cy="1272546"/>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 name="文本占位符 13"/>
          <p:cNvSpPr>
            <a:spLocks noGrp="1"/>
          </p:cNvSpPr>
          <p:nvPr>
            <p:ph type="body" sz="quarter" idx="10" hasCustomPrompt="1"/>
          </p:nvPr>
        </p:nvSpPr>
        <p:spPr>
          <a:xfrm>
            <a:off x="1997529" y="3261356"/>
            <a:ext cx="4622800" cy="1272545"/>
          </a:xfrm>
        </p:spPr>
        <p:txBody>
          <a:bodyPr>
            <a:noAutofit/>
          </a:bodyPr>
          <a:lstStyle>
            <a:lvl1pPr marL="0" indent="0" algn="ctr">
              <a:buNone/>
              <a:defRPr sz="3600" b="1" i="0">
                <a:solidFill>
                  <a:schemeClr val="bg1"/>
                </a:solidFill>
                <a:latin typeface="+mn-ea"/>
                <a:ea typeface="+mn-ea"/>
              </a:defRPr>
            </a:lvl1pPr>
          </a:lstStyle>
          <a:p>
            <a:pPr lvl="0"/>
            <a:r>
              <a:rPr lang="zh-CN" altLang="en-US" dirty="0"/>
              <a:t>第一部分</a:t>
            </a:r>
            <a:endParaRPr lang="en-US" altLang="zh-CN" dirty="0"/>
          </a:p>
          <a:p>
            <a:pPr lvl="0"/>
            <a:r>
              <a:rPr lang="zh-CN" altLang="en-US" dirty="0"/>
              <a:t>点击输入章节标题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14" presetClass="entr" presetSubtype="10" fill="hold" grpId="0" nodeType="withEffect">
                                  <p:stCondLst>
                                    <p:cond delay="25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21" dur="500"/>
                                        <p:tgtEl>
                                          <p:spTgt spid="14">
                                            <p:txEl>
                                              <p:pRg st="0" end="0"/>
                                            </p:txEl>
                                          </p:spTgt>
                                        </p:tgtEl>
                                      </p:cBhvr>
                                    </p:animEffect>
                                  </p:childTnLst>
                                </p:cTn>
                              </p:par>
                              <p:par>
                                <p:cTn id="22" presetID="14" presetClass="entr" presetSubtype="10" fill="hold" grpId="0" nodeType="withEffect">
                                  <p:stCondLst>
                                    <p:cond delay="25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4"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build="p">
        <p:tmplLst>
          <p:tmpl lvl="1">
            <p:tnLst>
              <p:par>
                <p:cTn presetID="14" presetClass="entr" presetSubtype="1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randombar(horizontal)">
                      <p:cBhvr>
                        <p:cTn dur="500"/>
                        <p:tgtEl>
                          <p:spTgt spid="1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9050"/>
            <a:ext cx="9144000" cy="5162550"/>
          </a:xfrm>
        </p:spPr>
        <p:txBody>
          <a:bodyPr/>
          <a:lstStyle>
            <a:lvl1pPr>
              <a:defRPr>
                <a:latin typeface="+mn-ea"/>
                <a:ea typeface="+mn-ea"/>
              </a:defRPr>
            </a:lvl1pPr>
          </a:lstStyle>
          <a:p>
            <a:endParaRPr lang="en-US"/>
          </a:p>
        </p:txBody>
      </p:sp>
      <p:pic>
        <p:nvPicPr>
          <p:cNvPr id="4" name="Picture 3" descr="compan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123952"/>
            <a:ext cx="7772400" cy="1102519"/>
          </a:xfrm>
        </p:spPr>
        <p:txBody>
          <a:bodyPr/>
          <a:lstStyle>
            <a:lvl1pPr>
              <a:defRPr>
                <a:latin typeface="+mn-ea"/>
                <a:ea typeface="+mn-ea"/>
              </a:defRPr>
            </a:lvl1pPr>
          </a:lstStyle>
          <a:p>
            <a:endParaRPr lang="en-US" dirty="0"/>
          </a:p>
        </p:txBody>
      </p:sp>
      <p:sp>
        <p:nvSpPr>
          <p:cNvPr id="3" name="Subtitle 2"/>
          <p:cNvSpPr>
            <a:spLocks noGrp="1"/>
          </p:cNvSpPr>
          <p:nvPr>
            <p:ph type="subTitle" idx="1"/>
          </p:nvPr>
        </p:nvSpPr>
        <p:spPr>
          <a:xfrm>
            <a:off x="1371600" y="2440783"/>
            <a:ext cx="6400800" cy="664369"/>
          </a:xfrm>
        </p:spPr>
        <p:txBody>
          <a:bodyPr/>
          <a:lstStyle>
            <a:lvl1pPr marL="0" indent="0" algn="ctr">
              <a:buNone/>
              <a:defRPr>
                <a:solidFill>
                  <a:srgbClr val="FFFFFF"/>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Footer Placeholder 4"/>
          <p:cNvSpPr>
            <a:spLocks noGrp="1"/>
          </p:cNvSpPr>
          <p:nvPr>
            <p:ph type="ftr" sz="quarter" idx="11"/>
          </p:nvPr>
        </p:nvSpPr>
        <p:spPr/>
        <p:txBody>
          <a:bodyPr/>
          <a:lstStyle>
            <a:lvl1pPr>
              <a:defRPr>
                <a:latin typeface="+mn-ea"/>
                <a:ea typeface="+mn-ea"/>
              </a:defRPr>
            </a:lvl1pPr>
          </a:lstStyle>
          <a:p>
            <a:r>
              <a:rPr lang="en-US"/>
              <a:t>www.</a:t>
            </a:r>
            <a:r>
              <a:rPr lang="zh-CN" altLang="en-US"/>
              <a:t>企业网站</a:t>
            </a:r>
            <a:r>
              <a:rPr lang="en-US" altLang="zh-CN"/>
              <a:t>.</a:t>
            </a:r>
            <a:r>
              <a:rPr lang="en-US"/>
              <a:t>com</a:t>
            </a:r>
          </a:p>
        </p:txBody>
      </p:sp>
      <p:sp>
        <p:nvSpPr>
          <p:cNvPr id="6" name="Slide Number Placeholder 5"/>
          <p:cNvSpPr>
            <a:spLocks noGrp="1"/>
          </p:cNvSpPr>
          <p:nvPr>
            <p:ph type="sldNum" sz="quarter" idx="12"/>
          </p:nvPr>
        </p:nvSpPr>
        <p:spPr/>
        <p:txBody>
          <a:bodyPr/>
          <a:lstStyle>
            <a:lvl1pPr>
              <a:defRPr>
                <a:latin typeface="+mn-ea"/>
                <a:ea typeface="+mn-ea"/>
                <a:cs typeface="Roboto Light"/>
              </a:defRPr>
            </a:lvl1pPr>
          </a:lstStyle>
          <a:p>
            <a:fld id="{857B18ED-D931-45F4-8873-1BEDAB4DC03E}" type="slidenum">
              <a:rPr lang="en-US" smtClean="0"/>
              <a:t>‹#›</a:t>
            </a:fld>
            <a:endParaRPr lang="en-US" dirty="0"/>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过渡页">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3031" b="6617"/>
          <a:stretch>
            <a:fillRect/>
          </a:stretch>
        </p:blipFill>
        <p:spPr>
          <a:xfrm>
            <a:off x="0" y="1"/>
            <a:ext cx="9144000" cy="5143500"/>
          </a:xfrm>
          <a:prstGeom prst="rect">
            <a:avLst/>
          </a:prstGeom>
        </p:spPr>
      </p:pic>
      <p:sp>
        <p:nvSpPr>
          <p:cNvPr id="20" name="文本占位符 19"/>
          <p:cNvSpPr>
            <a:spLocks noGrp="1"/>
          </p:cNvSpPr>
          <p:nvPr>
            <p:ph type="body" sz="quarter" idx="10"/>
          </p:nvPr>
        </p:nvSpPr>
        <p:spPr>
          <a:xfrm>
            <a:off x="2616402" y="2062000"/>
            <a:ext cx="4504135" cy="545852"/>
          </a:xfrm>
        </p:spPr>
        <p:txBody>
          <a:bodyPr>
            <a:normAutofit/>
          </a:bodyPr>
          <a:lstStyle>
            <a:lvl1pPr marL="0" indent="0">
              <a:buNone/>
              <a:defRPr sz="3600" b="1">
                <a:solidFill>
                  <a:schemeClr val="bg1"/>
                </a:solidFill>
                <a:latin typeface="微软雅黑" panose="020B0503020204020204" charset="-122"/>
                <a:ea typeface="微软雅黑" panose="020B0503020204020204" charset="-122"/>
              </a:defRPr>
            </a:lvl1pPr>
          </a:lstStyle>
          <a:p>
            <a:pPr lvl="0"/>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dirty="0">
                <a:solidFill>
                  <a:schemeClr val="bg1"/>
                </a:solidFill>
                <a:latin typeface="微软雅黑" panose="020B0503020204020204" charset="-122"/>
                <a:ea typeface="微软雅黑" panose="020B0503020204020204" charset="-122"/>
                <a:cs typeface="+mn-ea"/>
                <a:sym typeface="+mn-lt"/>
              </a:rPr>
              <a:t>点击添加相关标题文字</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0614A08-0837-46C0-BD3D-3B346B018082}" type="datetimeFigureOut">
              <a:rPr lang="en-AU" smtClean="0"/>
              <a:t>11/08/2022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AD87ED-CE7E-4F12-AD91-C49ED14C2054}" type="slidenum">
              <a:rPr lang="en-AU" smtClean="0"/>
              <a:t>‹#›</a:t>
            </a:fld>
            <a:endParaRPr lang="en-A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7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475545"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
        <p:nvSpPr>
          <p:cNvPr id="12" name="Picture Placeholder 2"/>
          <p:cNvSpPr>
            <a:spLocks noGrp="1"/>
          </p:cNvSpPr>
          <p:nvPr>
            <p:ph type="pic" sz="quarter" idx="14"/>
          </p:nvPr>
        </p:nvSpPr>
        <p:spPr>
          <a:xfrm>
            <a:off x="3240652"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
        <p:nvSpPr>
          <p:cNvPr id="13" name="Picture Placeholder 2"/>
          <p:cNvSpPr>
            <a:spLocks noGrp="1"/>
          </p:cNvSpPr>
          <p:nvPr>
            <p:ph type="pic" sz="quarter" idx="15"/>
          </p:nvPr>
        </p:nvSpPr>
        <p:spPr>
          <a:xfrm>
            <a:off x="6005760"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1" y="361950"/>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2514600" y="713941"/>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2_节标题">
    <p:spTree>
      <p:nvGrpSpPr>
        <p:cNvPr id="1" name=""/>
        <p:cNvGrpSpPr/>
        <p:nvPr/>
      </p:nvGrpSpPr>
      <p:grpSpPr>
        <a:xfrm>
          <a:off x="0" y="0"/>
          <a:ext cx="0" cy="0"/>
          <a:chOff x="0" y="0"/>
          <a:chExt cx="0" cy="0"/>
        </a:xfrm>
      </p:grpSpPr>
      <p:sp>
        <p:nvSpPr>
          <p:cNvPr id="3" name="矩形 2"/>
          <p:cNvSpPr/>
          <p:nvPr userDrawn="1"/>
        </p:nvSpPr>
        <p:spPr>
          <a:xfrm>
            <a:off x="0" y="-9031"/>
            <a:ext cx="9144000" cy="5152531"/>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4572000" y="1043151"/>
            <a:ext cx="2710543" cy="3576940"/>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Recent Proje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1373983" y="685800"/>
            <a:ext cx="3198019" cy="1885950"/>
          </a:xfrm>
          <a:prstGeom prst="rect">
            <a:avLst/>
          </a:prstGeom>
          <a:solidFill>
            <a:schemeClr val="bg1">
              <a:lumMod val="85000"/>
            </a:schemeClr>
          </a:solidFill>
        </p:spPr>
        <p:txBody>
          <a:bodyPr/>
          <a:lstStyle/>
          <a:p>
            <a:endParaRPr lang="en-US"/>
          </a:p>
        </p:txBody>
      </p:sp>
      <p:sp>
        <p:nvSpPr>
          <p:cNvPr id="21" name="Picture Placeholder 20"/>
          <p:cNvSpPr>
            <a:spLocks noGrp="1"/>
          </p:cNvSpPr>
          <p:nvPr>
            <p:ph type="pic" sz="quarter" idx="11"/>
          </p:nvPr>
        </p:nvSpPr>
        <p:spPr>
          <a:xfrm>
            <a:off x="4572000" y="2571750"/>
            <a:ext cx="3198019" cy="1885950"/>
          </a:xfrm>
          <a:prstGeom prst="rect">
            <a:avLst/>
          </a:prstGeom>
          <a:solidFill>
            <a:schemeClr val="bg1">
              <a:lumMod val="85000"/>
            </a:schemeClr>
          </a:solidFill>
        </p:spPr>
        <p:txBody>
          <a:body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with content Clear">
    <p:spTree>
      <p:nvGrpSpPr>
        <p:cNvPr id="1" name=""/>
        <p:cNvGrpSpPr/>
        <p:nvPr/>
      </p:nvGrpSpPr>
      <p:grpSpPr>
        <a:xfrm>
          <a:off x="0" y="0"/>
          <a:ext cx="0" cy="0"/>
          <a:chOff x="0" y="0"/>
          <a:chExt cx="0" cy="0"/>
        </a:xfrm>
      </p:grpSpPr>
      <p:sp>
        <p:nvSpPr>
          <p:cNvPr id="4" name="Text Placeholder 7"/>
          <p:cNvSpPr>
            <a:spLocks noGrp="1"/>
          </p:cNvSpPr>
          <p:nvPr>
            <p:ph type="body" sz="quarter" idx="40" hasCustomPrompt="1"/>
          </p:nvPr>
        </p:nvSpPr>
        <p:spPr>
          <a:xfrm>
            <a:off x="452439" y="1100821"/>
            <a:ext cx="2948682" cy="323835"/>
          </a:xfrm>
          <a:prstGeom prst="rect">
            <a:avLst/>
          </a:prstGeom>
        </p:spPr>
        <p:txBody>
          <a:bodyPr vert="horz" lIns="0" tIns="40504" rIns="0" bIns="40504" anchor="ctr"/>
          <a:lstStyle>
            <a:lvl1pPr marL="0" indent="0" algn="l">
              <a:lnSpc>
                <a:spcPct val="100000"/>
              </a:lnSpc>
              <a:spcBef>
                <a:spcPts val="0"/>
              </a:spcBef>
              <a:buNone/>
              <a:defRPr sz="1440" b="1">
                <a:solidFill>
                  <a:schemeClr val="bg1"/>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452441" y="1462467"/>
            <a:ext cx="2948683"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467787" y="1710698"/>
            <a:ext cx="2932641" cy="1614211"/>
          </a:xfrm>
          <a:prstGeom prst="rect">
            <a:avLst/>
          </a:prstGeom>
        </p:spPr>
        <p:txBody>
          <a:bodyPr vert="horz" lIns="0" tIns="0" rIns="0" bIns="0"/>
          <a:lstStyle>
            <a:lvl1pPr marL="0" marR="0" indent="0" algn="just" defTabSz="364490" rtl="0" eaLnBrk="1" fontAlgn="auto" latinLnBrk="0" hangingPunct="1">
              <a:lnSpc>
                <a:spcPct val="130000"/>
              </a:lnSpc>
              <a:spcBef>
                <a:spcPct val="20000"/>
              </a:spcBef>
              <a:spcAft>
                <a:spcPts val="0"/>
              </a:spcAft>
              <a:buClrTx/>
              <a:buSzTx/>
              <a:buFont typeface="Arial" panose="020B0604020202020204"/>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467786" y="4070930"/>
            <a:ext cx="2932641"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467786" y="3577125"/>
            <a:ext cx="2932641"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11" name="Text Placeholder 7"/>
          <p:cNvSpPr>
            <a:spLocks noGrp="1"/>
          </p:cNvSpPr>
          <p:nvPr>
            <p:ph type="body" sz="quarter" idx="65" hasCustomPrompt="1"/>
          </p:nvPr>
        </p:nvSpPr>
        <p:spPr>
          <a:xfrm>
            <a:off x="467786" y="3885817"/>
            <a:ext cx="2932641"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anim calcmode="lin" valueType="num">
                                      <p:cBhvr>
                                        <p:cTn id="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400"/>
                                        <p:tgtEl>
                                          <p:spTgt spid="10">
                                            <p:txEl>
                                              <p:pRg st="0" end="0"/>
                                            </p:txEl>
                                          </p:spTgt>
                                        </p:tgtEl>
                                      </p:cBhvr>
                                    </p:animEffect>
                                    <p:anim calcmode="lin" valueType="num">
                                      <p:cBhvr>
                                        <p:cTn id="27"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1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anim calcmode="lin" valueType="num">
                                      <p:cBhvr>
                                        <p:cTn id="3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2022/8/11</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t="12503"/>
          <a:stretch>
            <a:fillRect/>
          </a:stretch>
        </p:blipFill>
        <p:spPr>
          <a:xfrm>
            <a:off x="3013" y="-20538"/>
            <a:ext cx="9137974" cy="5164038"/>
          </a:xfrm>
          <a:prstGeom prst="rect">
            <a:avLst/>
          </a:prstGeom>
          <a:noFill/>
          <a:ln>
            <a:noFill/>
          </a:ln>
        </p:spPr>
      </p:pic>
      <p:sp>
        <p:nvSpPr>
          <p:cNvPr id="14" name="Freeform 18"/>
          <p:cNvSpPr/>
          <p:nvPr/>
        </p:nvSpPr>
        <p:spPr bwMode="auto">
          <a:xfrm rot="10800000">
            <a:off x="0" y="-30198"/>
            <a:ext cx="5432424" cy="4241821"/>
          </a:xfrm>
          <a:custGeom>
            <a:avLst/>
            <a:gdLst>
              <a:gd name="T0" fmla="*/ 3412 w 3412"/>
              <a:gd name="T1" fmla="*/ 0 h 2827"/>
              <a:gd name="T2" fmla="*/ 0 w 3412"/>
              <a:gd name="T3" fmla="*/ 2827 h 2827"/>
              <a:gd name="T4" fmla="*/ 3412 w 3412"/>
              <a:gd name="T5" fmla="*/ 2827 h 2827"/>
              <a:gd name="T6" fmla="*/ 3412 w 3412"/>
              <a:gd name="T7" fmla="*/ 0 h 2827"/>
            </a:gdLst>
            <a:ahLst/>
            <a:cxnLst>
              <a:cxn ang="0">
                <a:pos x="T0" y="T1"/>
              </a:cxn>
              <a:cxn ang="0">
                <a:pos x="T2" y="T3"/>
              </a:cxn>
              <a:cxn ang="0">
                <a:pos x="T4" y="T5"/>
              </a:cxn>
              <a:cxn ang="0">
                <a:pos x="T6" y="T7"/>
              </a:cxn>
            </a:cxnLst>
            <a:rect l="0" t="0" r="r" b="b"/>
            <a:pathLst>
              <a:path w="3412" h="2827">
                <a:moveTo>
                  <a:pt x="3412" y="0"/>
                </a:moveTo>
                <a:lnTo>
                  <a:pt x="0" y="2827"/>
                </a:lnTo>
                <a:lnTo>
                  <a:pt x="3412" y="2827"/>
                </a:lnTo>
                <a:lnTo>
                  <a:pt x="3412" y="0"/>
                </a:lnTo>
                <a:close/>
              </a:path>
            </a:pathLst>
          </a:custGeom>
          <a:solidFill>
            <a:schemeClr val="tx1">
              <a:lumMod val="65000"/>
              <a:lumOff val="35000"/>
              <a:alpha val="74000"/>
            </a:schemeClr>
          </a:solid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sp>
        <p:nvSpPr>
          <p:cNvPr id="20" name="Freeform 20"/>
          <p:cNvSpPr/>
          <p:nvPr/>
        </p:nvSpPr>
        <p:spPr bwMode="auto">
          <a:xfrm rot="10800000">
            <a:off x="-9551" y="-20538"/>
            <a:ext cx="5416550" cy="3778250"/>
          </a:xfrm>
          <a:custGeom>
            <a:avLst/>
            <a:gdLst>
              <a:gd name="T0" fmla="*/ 0 w 3412"/>
              <a:gd name="T1" fmla="*/ 2380 h 2380"/>
              <a:gd name="T2" fmla="*/ 3412 w 3412"/>
              <a:gd name="T3" fmla="*/ 2380 h 2380"/>
              <a:gd name="T4" fmla="*/ 3412 w 3412"/>
              <a:gd name="T5" fmla="*/ 0 h 2380"/>
              <a:gd name="T6" fmla="*/ 0 w 3412"/>
              <a:gd name="T7" fmla="*/ 2380 h 2380"/>
            </a:gdLst>
            <a:ahLst/>
            <a:cxnLst>
              <a:cxn ang="0">
                <a:pos x="T0" y="T1"/>
              </a:cxn>
              <a:cxn ang="0">
                <a:pos x="T2" y="T3"/>
              </a:cxn>
              <a:cxn ang="0">
                <a:pos x="T4" y="T5"/>
              </a:cxn>
              <a:cxn ang="0">
                <a:pos x="T6" y="T7"/>
              </a:cxn>
            </a:cxnLst>
            <a:rect l="0" t="0" r="r" b="b"/>
            <a:pathLst>
              <a:path w="3412" h="2380">
                <a:moveTo>
                  <a:pt x="0" y="2380"/>
                </a:moveTo>
                <a:lnTo>
                  <a:pt x="3412" y="2380"/>
                </a:lnTo>
                <a:lnTo>
                  <a:pt x="3412" y="0"/>
                </a:lnTo>
                <a:lnTo>
                  <a:pt x="0" y="2380"/>
                </a:lnTo>
                <a:close/>
              </a:path>
            </a:pathLst>
          </a:custGeom>
          <a:solidFill>
            <a:srgbClr val="1E9C90"/>
          </a:solid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21" name="Freeform 23"/>
          <p:cNvSpPr/>
          <p:nvPr/>
        </p:nvSpPr>
        <p:spPr bwMode="auto">
          <a:xfrm rot="10800000">
            <a:off x="5403106" y="-34756"/>
            <a:ext cx="3733106" cy="1769911"/>
          </a:xfrm>
          <a:custGeom>
            <a:avLst/>
            <a:gdLst>
              <a:gd name="T0" fmla="*/ 0 w 2344"/>
              <a:gd name="T1" fmla="*/ 0 h 1270"/>
              <a:gd name="T2" fmla="*/ 0 w 2344"/>
              <a:gd name="T3" fmla="*/ 1270 h 1270"/>
              <a:gd name="T4" fmla="*/ 2344 w 2344"/>
              <a:gd name="T5" fmla="*/ 1270 h 1270"/>
              <a:gd name="T6" fmla="*/ 0 w 2344"/>
              <a:gd name="T7" fmla="*/ 0 h 1270"/>
            </a:gdLst>
            <a:ahLst/>
            <a:cxnLst>
              <a:cxn ang="0">
                <a:pos x="T0" y="T1"/>
              </a:cxn>
              <a:cxn ang="0">
                <a:pos x="T2" y="T3"/>
              </a:cxn>
              <a:cxn ang="0">
                <a:pos x="T4" y="T5"/>
              </a:cxn>
              <a:cxn ang="0">
                <a:pos x="T6" y="T7"/>
              </a:cxn>
            </a:cxnLst>
            <a:rect l="0" t="0" r="r" b="b"/>
            <a:pathLst>
              <a:path w="2344" h="1270">
                <a:moveTo>
                  <a:pt x="0" y="0"/>
                </a:moveTo>
                <a:lnTo>
                  <a:pt x="0" y="1270"/>
                </a:lnTo>
                <a:lnTo>
                  <a:pt x="2344" y="1270"/>
                </a:lnTo>
                <a:lnTo>
                  <a:pt x="0" y="0"/>
                </a:lnTo>
                <a:close/>
              </a:path>
            </a:pathLst>
          </a:custGeom>
          <a:solidFill>
            <a:schemeClr val="tx1">
              <a:lumMod val="75000"/>
              <a:lumOff val="25000"/>
              <a:alpha val="50000"/>
            </a:schemeClr>
          </a:solid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sp>
        <p:nvSpPr>
          <p:cNvPr id="22" name="Freeform 25"/>
          <p:cNvSpPr/>
          <p:nvPr/>
        </p:nvSpPr>
        <p:spPr bwMode="auto">
          <a:xfrm rot="10800000">
            <a:off x="5379281" y="-30198"/>
            <a:ext cx="3756931" cy="1397000"/>
          </a:xfrm>
          <a:custGeom>
            <a:avLst/>
            <a:gdLst>
              <a:gd name="T0" fmla="*/ 2346 w 2346"/>
              <a:gd name="T1" fmla="*/ 880 h 880"/>
              <a:gd name="T2" fmla="*/ 0 w 2346"/>
              <a:gd name="T3" fmla="*/ 880 h 880"/>
              <a:gd name="T4" fmla="*/ 0 w 2346"/>
              <a:gd name="T5" fmla="*/ 0 h 880"/>
              <a:gd name="T6" fmla="*/ 2346 w 2346"/>
              <a:gd name="T7" fmla="*/ 880 h 880"/>
            </a:gdLst>
            <a:ahLst/>
            <a:cxnLst>
              <a:cxn ang="0">
                <a:pos x="T0" y="T1"/>
              </a:cxn>
              <a:cxn ang="0">
                <a:pos x="T2" y="T3"/>
              </a:cxn>
              <a:cxn ang="0">
                <a:pos x="T4" y="T5"/>
              </a:cxn>
              <a:cxn ang="0">
                <a:pos x="T6" y="T7"/>
              </a:cxn>
            </a:cxnLst>
            <a:rect l="0" t="0" r="r" b="b"/>
            <a:pathLst>
              <a:path w="2346" h="880">
                <a:moveTo>
                  <a:pt x="2346" y="880"/>
                </a:moveTo>
                <a:lnTo>
                  <a:pt x="0" y="880"/>
                </a:lnTo>
                <a:lnTo>
                  <a:pt x="0" y="0"/>
                </a:lnTo>
                <a:lnTo>
                  <a:pt x="2346" y="880"/>
                </a:lnTo>
                <a:close/>
              </a:path>
            </a:pathLst>
          </a:custGeom>
          <a:solidFill>
            <a:srgbClr val="1E9C90"/>
          </a:solid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cxnSp>
        <p:nvCxnSpPr>
          <p:cNvPr id="24" name="直接连接符 23"/>
          <p:cNvCxnSpPr/>
          <p:nvPr/>
        </p:nvCxnSpPr>
        <p:spPr>
          <a:xfrm>
            <a:off x="2677747" y="3061251"/>
            <a:ext cx="5400000" cy="0"/>
          </a:xfrm>
          <a:prstGeom prst="line">
            <a:avLst/>
          </a:prstGeom>
          <a:ln>
            <a:solidFill>
              <a:srgbClr val="1E9C90"/>
            </a:solidFill>
          </a:ln>
        </p:spPr>
        <p:style>
          <a:lnRef idx="1">
            <a:schemeClr val="accent1"/>
          </a:lnRef>
          <a:fillRef idx="0">
            <a:schemeClr val="accent1"/>
          </a:fillRef>
          <a:effectRef idx="0">
            <a:schemeClr val="accent1"/>
          </a:effectRef>
          <a:fontRef idx="minor">
            <a:schemeClr val="tx1"/>
          </a:fontRef>
        </p:style>
      </p:cxnSp>
      <p:sp>
        <p:nvSpPr>
          <p:cNvPr id="33" name="Rectangle 2"/>
          <p:cNvSpPr txBox="1">
            <a:spLocks noChangeArrowheads="1"/>
          </p:cNvSpPr>
          <p:nvPr/>
        </p:nvSpPr>
        <p:spPr>
          <a:xfrm>
            <a:off x="2411760" y="2275540"/>
            <a:ext cx="5867400" cy="1219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rgbClr val="FFFFFF"/>
                </a:solidFill>
                <a:latin typeface="微软雅黑" panose="020B0503020204020204" charset="-122"/>
                <a:ea typeface="微软雅黑" panose="020B0503020204020204" charset="-122"/>
              </a:rPr>
              <a:t>企业安全文化的创建</a:t>
            </a:r>
          </a:p>
        </p:txBody>
      </p:sp>
    </p:spTree>
  </p:cSld>
  <p:clrMapOvr>
    <a:masterClrMapping/>
  </p:clrMapOvr>
  <mc:AlternateContent xmlns:mc="http://schemas.openxmlformats.org/markup-compatibility/2006" xmlns:p14="http://schemas.microsoft.com/office/powerpoint/2010/main">
    <mc:Choice Requires="p14">
      <p:transition spd="slow" p14:dur="175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8" name="文本框 47"/>
          <p:cNvSpPr txBox="1"/>
          <p:nvPr/>
        </p:nvSpPr>
        <p:spPr>
          <a:xfrm>
            <a:off x="4567273" y="99378"/>
            <a:ext cx="2492990"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
        <p:nvSpPr>
          <p:cNvPr id="10" name="矩形 9"/>
          <p:cNvSpPr/>
          <p:nvPr/>
        </p:nvSpPr>
        <p:spPr>
          <a:xfrm>
            <a:off x="0" y="-11410"/>
            <a:ext cx="2479349" cy="514350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0" y="1241985"/>
            <a:ext cx="2606400" cy="428541"/>
          </a:xfrm>
          <a:custGeom>
            <a:avLst/>
            <a:gdLst>
              <a:gd name="connsiteX0" fmla="*/ 2223945 w 2598882"/>
              <a:gd name="connsiteY0" fmla="*/ 0 h 428541"/>
              <a:gd name="connsiteX1" fmla="*/ 2223947 w 2598882"/>
              <a:gd name="connsiteY1" fmla="*/ 2 h 428541"/>
              <a:gd name="connsiteX2" fmla="*/ 2479349 w 2598882"/>
              <a:gd name="connsiteY2" fmla="*/ 2 h 428541"/>
              <a:gd name="connsiteX3" fmla="*/ 2479349 w 2598882"/>
              <a:gd name="connsiteY3" fmla="*/ 145127 h 428541"/>
              <a:gd name="connsiteX4" fmla="*/ 2598882 w 2598882"/>
              <a:gd name="connsiteY4" fmla="*/ 213049 h 428541"/>
              <a:gd name="connsiteX5" fmla="*/ 2479349 w 2598882"/>
              <a:gd name="connsiteY5" fmla="*/ 280970 h 428541"/>
              <a:gd name="connsiteX6" fmla="*/ 2479349 w 2598882"/>
              <a:gd name="connsiteY6" fmla="*/ 428541 h 428541"/>
              <a:gd name="connsiteX7" fmla="*/ 0 w 2598882"/>
              <a:gd name="connsiteY7" fmla="*/ 428541 h 428541"/>
              <a:gd name="connsiteX8" fmla="*/ 0 w 2598882"/>
              <a:gd name="connsiteY8" fmla="*/ 2 h 428541"/>
              <a:gd name="connsiteX9" fmla="*/ 2223945 w 2598882"/>
              <a:gd name="connsiteY9" fmla="*/ 2 h 42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8882" h="428541">
                <a:moveTo>
                  <a:pt x="2223945" y="0"/>
                </a:moveTo>
                <a:lnTo>
                  <a:pt x="2223947" y="2"/>
                </a:lnTo>
                <a:lnTo>
                  <a:pt x="2479349" y="2"/>
                </a:lnTo>
                <a:lnTo>
                  <a:pt x="2479349" y="145127"/>
                </a:lnTo>
                <a:lnTo>
                  <a:pt x="2598882" y="213049"/>
                </a:lnTo>
                <a:lnTo>
                  <a:pt x="2479349" y="280970"/>
                </a:lnTo>
                <a:lnTo>
                  <a:pt x="2479349" y="428541"/>
                </a:lnTo>
                <a:lnTo>
                  <a:pt x="0" y="428541"/>
                </a:lnTo>
                <a:lnTo>
                  <a:pt x="0" y="2"/>
                </a:lnTo>
                <a:lnTo>
                  <a:pt x="2223945" y="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0" y="611565"/>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以人为本</a:t>
            </a:r>
          </a:p>
        </p:txBody>
      </p:sp>
      <p:cxnSp>
        <p:nvCxnSpPr>
          <p:cNvPr id="53" name="直接连接符 52"/>
          <p:cNvCxnSpPr/>
          <p:nvPr/>
        </p:nvCxnSpPr>
        <p:spPr>
          <a:xfrm>
            <a:off x="2483768" y="555526"/>
            <a:ext cx="6660000" cy="0"/>
          </a:xfrm>
          <a:prstGeom prst="line">
            <a:avLst/>
          </a:prstGeom>
          <a:ln>
            <a:solidFill>
              <a:srgbClr val="1E9C9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0" y="1266497"/>
            <a:ext cx="2479349" cy="379518"/>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形式多样</a:t>
            </a:r>
          </a:p>
        </p:txBody>
      </p:sp>
      <p:sp>
        <p:nvSpPr>
          <p:cNvPr id="55" name="文本框 54"/>
          <p:cNvSpPr txBox="1"/>
          <p:nvPr/>
        </p:nvSpPr>
        <p:spPr>
          <a:xfrm>
            <a:off x="0" y="1923393"/>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重视对员工的激励作用</a:t>
            </a:r>
          </a:p>
        </p:txBody>
      </p:sp>
      <p:sp>
        <p:nvSpPr>
          <p:cNvPr id="67" name="文本框 66"/>
          <p:cNvSpPr txBox="1"/>
          <p:nvPr/>
        </p:nvSpPr>
        <p:spPr>
          <a:xfrm>
            <a:off x="0" y="2580290"/>
            <a:ext cx="247934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把情感融入安全管理</a:t>
            </a:r>
          </a:p>
        </p:txBody>
      </p:sp>
      <p:sp>
        <p:nvSpPr>
          <p:cNvPr id="72" name="文本框 71"/>
          <p:cNvSpPr txBox="1"/>
          <p:nvPr/>
        </p:nvSpPr>
        <p:spPr>
          <a:xfrm>
            <a:off x="0" y="3237186"/>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全员参与</a:t>
            </a:r>
          </a:p>
        </p:txBody>
      </p:sp>
      <p:sp>
        <p:nvSpPr>
          <p:cNvPr id="76" name="文本框 75"/>
          <p:cNvSpPr txBox="1"/>
          <p:nvPr/>
        </p:nvSpPr>
        <p:spPr>
          <a:xfrm>
            <a:off x="0" y="3894082"/>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实行全方位安全管理</a:t>
            </a:r>
          </a:p>
        </p:txBody>
      </p:sp>
      <p:sp>
        <p:nvSpPr>
          <p:cNvPr id="85" name="文本框 84"/>
          <p:cNvSpPr txBox="1"/>
          <p:nvPr/>
        </p:nvSpPr>
        <p:spPr>
          <a:xfrm>
            <a:off x="0" y="4550979"/>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实行企业安全目标管理</a:t>
            </a:r>
          </a:p>
        </p:txBody>
      </p:sp>
      <p:sp>
        <p:nvSpPr>
          <p:cNvPr id="14" name="文本框 13"/>
          <p:cNvSpPr txBox="1"/>
          <p:nvPr/>
        </p:nvSpPr>
        <p:spPr>
          <a:xfrm>
            <a:off x="2789432" y="1122463"/>
            <a:ext cx="6048672" cy="3416320"/>
          </a:xfrm>
          <a:prstGeom prst="rect">
            <a:avLst/>
          </a:prstGeom>
          <a:noFill/>
        </p:spPr>
        <p:txBody>
          <a:bodyPr wrap="square" rtlCol="0">
            <a:spAutoFit/>
          </a:bodyPr>
          <a:lstStyle>
            <a:defPPr>
              <a:defRPr lang="zh-CN"/>
            </a:defPPr>
            <a:lvl1pPr algn="just">
              <a:lnSpc>
                <a:spcPct val="150000"/>
              </a:lnSpc>
              <a:defRPr>
                <a:latin typeface="微软雅黑" panose="020B0503020204020204" charset="-122"/>
                <a:ea typeface="微软雅黑" panose="020B0503020204020204" charset="-122"/>
              </a:defRPr>
            </a:lvl1pPr>
          </a:lstStyle>
          <a:p>
            <a:r>
              <a:rPr lang="zh-CN" altLang="en-US" dirty="0"/>
              <a:t>要创建优秀的企业安全文化，首先要真正把安全教育摆到重点位置。在教育途径上要多管齐下，既要通过安全培训、“安全日”进行常规性的安全教育，又要充分发挥安全会议、厂报、有线电视、黑板报等多种途径的作用，强化宣传效果。在安全教育的形式和内容上要力求丰富多彩，推陈出新，使安全教育具有知识性、趣味性，寓教于乐，广大职工在参与活动中受到教育和熏陶，在潜移默化中强化安全意识。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6397">
        <p14:ferris dir="l"/>
      </p:transition>
    </mc:Choice>
    <mc:Fallback xmlns="">
      <p:transition spd="slow" advClick="0" advTm="6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out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8" name="文本框 47"/>
          <p:cNvSpPr txBox="1"/>
          <p:nvPr/>
        </p:nvSpPr>
        <p:spPr>
          <a:xfrm>
            <a:off x="4567273" y="99378"/>
            <a:ext cx="2492990"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
        <p:nvSpPr>
          <p:cNvPr id="10" name="矩形 9"/>
          <p:cNvSpPr/>
          <p:nvPr/>
        </p:nvSpPr>
        <p:spPr>
          <a:xfrm>
            <a:off x="0" y="-11410"/>
            <a:ext cx="2479349" cy="514350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0" y="1241985"/>
            <a:ext cx="2606400" cy="428541"/>
          </a:xfrm>
          <a:custGeom>
            <a:avLst/>
            <a:gdLst>
              <a:gd name="connsiteX0" fmla="*/ 2223945 w 2598882"/>
              <a:gd name="connsiteY0" fmla="*/ 0 h 428541"/>
              <a:gd name="connsiteX1" fmla="*/ 2223947 w 2598882"/>
              <a:gd name="connsiteY1" fmla="*/ 2 h 428541"/>
              <a:gd name="connsiteX2" fmla="*/ 2479349 w 2598882"/>
              <a:gd name="connsiteY2" fmla="*/ 2 h 428541"/>
              <a:gd name="connsiteX3" fmla="*/ 2479349 w 2598882"/>
              <a:gd name="connsiteY3" fmla="*/ 145127 h 428541"/>
              <a:gd name="connsiteX4" fmla="*/ 2598882 w 2598882"/>
              <a:gd name="connsiteY4" fmla="*/ 213049 h 428541"/>
              <a:gd name="connsiteX5" fmla="*/ 2479349 w 2598882"/>
              <a:gd name="connsiteY5" fmla="*/ 280970 h 428541"/>
              <a:gd name="connsiteX6" fmla="*/ 2479349 w 2598882"/>
              <a:gd name="connsiteY6" fmla="*/ 428541 h 428541"/>
              <a:gd name="connsiteX7" fmla="*/ 0 w 2598882"/>
              <a:gd name="connsiteY7" fmla="*/ 428541 h 428541"/>
              <a:gd name="connsiteX8" fmla="*/ 0 w 2598882"/>
              <a:gd name="connsiteY8" fmla="*/ 2 h 428541"/>
              <a:gd name="connsiteX9" fmla="*/ 2223945 w 2598882"/>
              <a:gd name="connsiteY9" fmla="*/ 2 h 42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8882" h="428541">
                <a:moveTo>
                  <a:pt x="2223945" y="0"/>
                </a:moveTo>
                <a:lnTo>
                  <a:pt x="2223947" y="2"/>
                </a:lnTo>
                <a:lnTo>
                  <a:pt x="2479349" y="2"/>
                </a:lnTo>
                <a:lnTo>
                  <a:pt x="2479349" y="145127"/>
                </a:lnTo>
                <a:lnTo>
                  <a:pt x="2598882" y="213049"/>
                </a:lnTo>
                <a:lnTo>
                  <a:pt x="2479349" y="280970"/>
                </a:lnTo>
                <a:lnTo>
                  <a:pt x="2479349" y="428541"/>
                </a:lnTo>
                <a:lnTo>
                  <a:pt x="0" y="428541"/>
                </a:lnTo>
                <a:lnTo>
                  <a:pt x="0" y="2"/>
                </a:lnTo>
                <a:lnTo>
                  <a:pt x="2223945" y="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0" y="611565"/>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以人为本</a:t>
            </a:r>
          </a:p>
        </p:txBody>
      </p:sp>
      <p:cxnSp>
        <p:nvCxnSpPr>
          <p:cNvPr id="53" name="直接连接符 52"/>
          <p:cNvCxnSpPr/>
          <p:nvPr/>
        </p:nvCxnSpPr>
        <p:spPr>
          <a:xfrm>
            <a:off x="2483768" y="555526"/>
            <a:ext cx="6660000" cy="0"/>
          </a:xfrm>
          <a:prstGeom prst="line">
            <a:avLst/>
          </a:prstGeom>
          <a:ln>
            <a:solidFill>
              <a:srgbClr val="1E9C9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0" y="1266497"/>
            <a:ext cx="2479349" cy="379518"/>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形式多样</a:t>
            </a:r>
          </a:p>
        </p:txBody>
      </p:sp>
      <p:sp>
        <p:nvSpPr>
          <p:cNvPr id="55" name="文本框 54"/>
          <p:cNvSpPr txBox="1"/>
          <p:nvPr/>
        </p:nvSpPr>
        <p:spPr>
          <a:xfrm>
            <a:off x="0" y="1923393"/>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重视对员工的激励作用</a:t>
            </a:r>
          </a:p>
        </p:txBody>
      </p:sp>
      <p:sp>
        <p:nvSpPr>
          <p:cNvPr id="67" name="文本框 66"/>
          <p:cNvSpPr txBox="1"/>
          <p:nvPr/>
        </p:nvSpPr>
        <p:spPr>
          <a:xfrm>
            <a:off x="0" y="2580290"/>
            <a:ext cx="247934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把情感融入安全管理</a:t>
            </a:r>
          </a:p>
        </p:txBody>
      </p:sp>
      <p:sp>
        <p:nvSpPr>
          <p:cNvPr id="72" name="文本框 71"/>
          <p:cNvSpPr txBox="1"/>
          <p:nvPr/>
        </p:nvSpPr>
        <p:spPr>
          <a:xfrm>
            <a:off x="0" y="3237186"/>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全员参与</a:t>
            </a:r>
          </a:p>
        </p:txBody>
      </p:sp>
      <p:sp>
        <p:nvSpPr>
          <p:cNvPr id="76" name="文本框 75"/>
          <p:cNvSpPr txBox="1"/>
          <p:nvPr/>
        </p:nvSpPr>
        <p:spPr>
          <a:xfrm>
            <a:off x="0" y="3894082"/>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实行全方位安全管理</a:t>
            </a:r>
          </a:p>
        </p:txBody>
      </p:sp>
      <p:sp>
        <p:nvSpPr>
          <p:cNvPr id="85" name="文本框 84"/>
          <p:cNvSpPr txBox="1"/>
          <p:nvPr/>
        </p:nvSpPr>
        <p:spPr>
          <a:xfrm>
            <a:off x="0" y="4550979"/>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实行企业安全目标管理</a:t>
            </a:r>
          </a:p>
        </p:txBody>
      </p:sp>
      <p:sp>
        <p:nvSpPr>
          <p:cNvPr id="14" name="文本框 13"/>
          <p:cNvSpPr txBox="1"/>
          <p:nvPr/>
        </p:nvSpPr>
        <p:spPr>
          <a:xfrm>
            <a:off x="2579689" y="643821"/>
            <a:ext cx="6241839" cy="874407"/>
          </a:xfrm>
          <a:prstGeom prst="rect">
            <a:avLst/>
          </a:prstGeom>
          <a:noFill/>
        </p:spPr>
        <p:txBody>
          <a:bodyPr wrap="square" rtlCol="0">
            <a:spAutoFit/>
          </a:bodyPr>
          <a:lstStyle>
            <a:defPPr>
              <a:defRPr lang="zh-CN"/>
            </a:defPPr>
            <a:lvl1pPr algn="just">
              <a:lnSpc>
                <a:spcPct val="150000"/>
              </a:lnSpc>
              <a:defRPr>
                <a:latin typeface="微软雅黑" panose="020B0503020204020204" charset="-122"/>
                <a:ea typeface="微软雅黑" panose="020B0503020204020204" charset="-122"/>
              </a:defRPr>
            </a:lvl1pPr>
          </a:lstStyle>
          <a:p>
            <a:r>
              <a:rPr lang="zh-CN" altLang="en-US" dirty="0"/>
              <a:t>企业内班组是最小的单元细胞，搞好班组安全日活动，是推动企业安全文化建设的最有效途径。 </a:t>
            </a:r>
          </a:p>
        </p:txBody>
      </p:sp>
      <p:sp>
        <p:nvSpPr>
          <p:cNvPr id="15" name="Freeform 19"/>
          <p:cNvSpPr/>
          <p:nvPr/>
        </p:nvSpPr>
        <p:spPr bwMode="auto">
          <a:xfrm>
            <a:off x="3642497" y="4215481"/>
            <a:ext cx="1806202" cy="948557"/>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bg2"/>
          </a:solidFill>
          <a:ln>
            <a:noFill/>
          </a:ln>
        </p:spPr>
        <p:txBody>
          <a:bodyPr vert="horz" wrap="square" lIns="68543" tIns="34271" rIns="68543" bIns="34271" numCol="1" anchor="t" anchorCtr="0" compatLnSpc="1"/>
          <a:lstStyle/>
          <a:p>
            <a:endParaRPr lang="zh-CN" altLang="en-US" sz="1800">
              <a:solidFill>
                <a:schemeClr val="tx1">
                  <a:lumMod val="75000"/>
                  <a:lumOff val="25000"/>
                </a:schemeClr>
              </a:solidFill>
            </a:endParaRPr>
          </a:p>
        </p:txBody>
      </p:sp>
      <p:sp>
        <p:nvSpPr>
          <p:cNvPr id="16" name="Freeform 20"/>
          <p:cNvSpPr/>
          <p:nvPr/>
        </p:nvSpPr>
        <p:spPr bwMode="auto">
          <a:xfrm>
            <a:off x="5448699" y="4226003"/>
            <a:ext cx="1398980" cy="550192"/>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bg2"/>
          </a:solidFill>
          <a:ln>
            <a:noFill/>
          </a:ln>
        </p:spPr>
        <p:txBody>
          <a:bodyPr vert="horz" wrap="square" lIns="68543" tIns="34271" rIns="68543" bIns="34271" numCol="1" anchor="t" anchorCtr="0" compatLnSpc="1"/>
          <a:lstStyle/>
          <a:p>
            <a:endParaRPr lang="zh-CN" altLang="en-US" sz="1800">
              <a:solidFill>
                <a:schemeClr val="tx1">
                  <a:lumMod val="75000"/>
                  <a:lumOff val="25000"/>
                </a:schemeClr>
              </a:solidFill>
            </a:endParaRPr>
          </a:p>
        </p:txBody>
      </p:sp>
      <p:sp>
        <p:nvSpPr>
          <p:cNvPr id="18" name="Freeform 22"/>
          <p:cNvSpPr/>
          <p:nvPr/>
        </p:nvSpPr>
        <p:spPr bwMode="auto">
          <a:xfrm>
            <a:off x="4713897" y="3021896"/>
            <a:ext cx="554484" cy="1282280"/>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bg2"/>
          </a:solidFill>
          <a:ln>
            <a:noFill/>
          </a:ln>
        </p:spPr>
        <p:txBody>
          <a:bodyPr vert="horz" wrap="square" lIns="68543" tIns="34271" rIns="68543" bIns="34271" numCol="1" anchor="t" anchorCtr="0" compatLnSpc="1"/>
          <a:lstStyle/>
          <a:p>
            <a:endParaRPr lang="zh-CN" altLang="en-US" sz="1800">
              <a:solidFill>
                <a:schemeClr val="tx1">
                  <a:lumMod val="75000"/>
                  <a:lumOff val="25000"/>
                </a:schemeClr>
              </a:solidFill>
            </a:endParaRPr>
          </a:p>
        </p:txBody>
      </p:sp>
      <p:sp>
        <p:nvSpPr>
          <p:cNvPr id="19" name="Freeform 23"/>
          <p:cNvSpPr/>
          <p:nvPr/>
        </p:nvSpPr>
        <p:spPr bwMode="auto">
          <a:xfrm>
            <a:off x="5882970" y="3462350"/>
            <a:ext cx="1553753" cy="1243195"/>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bg2"/>
          </a:solidFill>
          <a:ln>
            <a:noFill/>
          </a:ln>
        </p:spPr>
        <p:txBody>
          <a:bodyPr vert="horz" wrap="square" lIns="68543" tIns="34271" rIns="68543" bIns="34271" numCol="1" anchor="t" anchorCtr="0" compatLnSpc="1"/>
          <a:lstStyle/>
          <a:p>
            <a:endParaRPr lang="zh-CN" altLang="en-US" sz="1800">
              <a:solidFill>
                <a:schemeClr val="tx1">
                  <a:lumMod val="75000"/>
                  <a:lumOff val="25000"/>
                </a:schemeClr>
              </a:solidFill>
            </a:endParaRPr>
          </a:p>
        </p:txBody>
      </p:sp>
      <p:sp>
        <p:nvSpPr>
          <p:cNvPr id="20" name="Freeform 24"/>
          <p:cNvSpPr/>
          <p:nvPr/>
        </p:nvSpPr>
        <p:spPr bwMode="auto">
          <a:xfrm>
            <a:off x="4221023" y="1960596"/>
            <a:ext cx="1344884" cy="521631"/>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bg2"/>
          </a:solidFill>
          <a:ln>
            <a:noFill/>
          </a:ln>
        </p:spPr>
        <p:txBody>
          <a:bodyPr vert="horz" wrap="square" lIns="68543" tIns="34271" rIns="68543" bIns="34271" numCol="1" anchor="t" anchorCtr="0" compatLnSpc="1"/>
          <a:lstStyle/>
          <a:p>
            <a:endParaRPr lang="zh-CN" altLang="en-US" sz="1800">
              <a:solidFill>
                <a:schemeClr val="tx1">
                  <a:lumMod val="75000"/>
                  <a:lumOff val="25000"/>
                </a:schemeClr>
              </a:solidFill>
            </a:endParaRPr>
          </a:p>
        </p:txBody>
      </p:sp>
      <p:sp>
        <p:nvSpPr>
          <p:cNvPr id="24" name="椭圆 23"/>
          <p:cNvSpPr/>
          <p:nvPr/>
        </p:nvSpPr>
        <p:spPr>
          <a:xfrm>
            <a:off x="3490931" y="4143326"/>
            <a:ext cx="321570" cy="321697"/>
          </a:xfrm>
          <a:prstGeom prst="ellipse">
            <a:avLst/>
          </a:prstGeom>
          <a:solidFill>
            <a:srgbClr val="1E9C9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800">
              <a:solidFill>
                <a:schemeClr val="tx1">
                  <a:lumMod val="75000"/>
                  <a:lumOff val="25000"/>
                </a:schemeClr>
              </a:solidFill>
            </a:endParaRPr>
          </a:p>
        </p:txBody>
      </p:sp>
      <p:grpSp>
        <p:nvGrpSpPr>
          <p:cNvPr id="4" name="组合 3"/>
          <p:cNvGrpSpPr/>
          <p:nvPr/>
        </p:nvGrpSpPr>
        <p:grpSpPr>
          <a:xfrm>
            <a:off x="4032185" y="3236405"/>
            <a:ext cx="1121993" cy="775505"/>
            <a:chOff x="4032185" y="3067171"/>
            <a:chExt cx="1121993" cy="775505"/>
          </a:xfrm>
        </p:grpSpPr>
        <p:sp>
          <p:nvSpPr>
            <p:cNvPr id="21" name="Freeform 25"/>
            <p:cNvSpPr/>
            <p:nvPr/>
          </p:nvSpPr>
          <p:spPr bwMode="auto">
            <a:xfrm>
              <a:off x="4100810" y="3306013"/>
              <a:ext cx="1053368" cy="536663"/>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bg2"/>
            </a:solidFill>
            <a:ln>
              <a:noFill/>
            </a:ln>
          </p:spPr>
          <p:txBody>
            <a:bodyPr vert="horz" wrap="square" lIns="68543" tIns="34271" rIns="68543" bIns="34271" numCol="1" anchor="t" anchorCtr="0" compatLnSpc="1"/>
            <a:lstStyle/>
            <a:p>
              <a:endParaRPr lang="zh-CN" altLang="en-US" sz="1800">
                <a:solidFill>
                  <a:schemeClr val="tx1">
                    <a:lumMod val="75000"/>
                    <a:lumOff val="25000"/>
                  </a:schemeClr>
                </a:solidFill>
              </a:endParaRPr>
            </a:p>
          </p:txBody>
        </p:sp>
        <p:sp>
          <p:nvSpPr>
            <p:cNvPr id="25" name="椭圆 24"/>
            <p:cNvSpPr/>
            <p:nvPr/>
          </p:nvSpPr>
          <p:spPr>
            <a:xfrm>
              <a:off x="4032185" y="3067171"/>
              <a:ext cx="321570" cy="321697"/>
            </a:xfrm>
            <a:prstGeom prst="ellipse">
              <a:avLst/>
            </a:prstGeom>
            <a:solidFill>
              <a:srgbClr val="1E9C90"/>
            </a:solidFill>
            <a:ln>
              <a:noFill/>
            </a:ln>
          </p:spPr>
          <p:txBody>
            <a:bodyPr vert="horz" wrap="square" lIns="68543" tIns="34271" rIns="68543" bIns="34271" numCol="1" anchor="t" anchorCtr="0" compatLnSpc="1"/>
            <a:lstStyle/>
            <a:p>
              <a:endParaRPr lang="zh-CN" altLang="en-US" sz="1800">
                <a:solidFill>
                  <a:schemeClr val="tx1">
                    <a:lumMod val="75000"/>
                    <a:lumOff val="25000"/>
                  </a:schemeClr>
                </a:solidFill>
              </a:endParaRPr>
            </a:p>
          </p:txBody>
        </p:sp>
      </p:grpSp>
      <p:sp>
        <p:nvSpPr>
          <p:cNvPr id="26" name="椭圆 25"/>
          <p:cNvSpPr/>
          <p:nvPr/>
        </p:nvSpPr>
        <p:spPr>
          <a:xfrm>
            <a:off x="7266719" y="3400718"/>
            <a:ext cx="321570" cy="321697"/>
          </a:xfrm>
          <a:prstGeom prst="ellipse">
            <a:avLst/>
          </a:prstGeom>
          <a:solidFill>
            <a:srgbClr val="1E9C9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800">
              <a:solidFill>
                <a:schemeClr val="tx1">
                  <a:lumMod val="75000"/>
                  <a:lumOff val="25000"/>
                </a:schemeClr>
              </a:solidFill>
            </a:endParaRPr>
          </a:p>
        </p:txBody>
      </p:sp>
      <p:grpSp>
        <p:nvGrpSpPr>
          <p:cNvPr id="3" name="组合 2"/>
          <p:cNvGrpSpPr/>
          <p:nvPr/>
        </p:nvGrpSpPr>
        <p:grpSpPr>
          <a:xfrm>
            <a:off x="5630521" y="2168326"/>
            <a:ext cx="1358905" cy="736315"/>
            <a:chOff x="5630521" y="2168326"/>
            <a:chExt cx="1358905" cy="736315"/>
          </a:xfrm>
        </p:grpSpPr>
        <p:sp>
          <p:nvSpPr>
            <p:cNvPr id="17" name="Freeform 21"/>
            <p:cNvSpPr/>
            <p:nvPr/>
          </p:nvSpPr>
          <p:spPr bwMode="auto">
            <a:xfrm>
              <a:off x="5630521" y="2383010"/>
              <a:ext cx="1277265" cy="521631"/>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bg2"/>
            </a:solidFill>
            <a:ln>
              <a:noFill/>
            </a:ln>
          </p:spPr>
          <p:txBody>
            <a:bodyPr vert="horz" wrap="square" lIns="68543" tIns="34271" rIns="68543" bIns="34271" numCol="1" anchor="t" anchorCtr="0" compatLnSpc="1"/>
            <a:lstStyle/>
            <a:p>
              <a:endParaRPr lang="zh-CN" altLang="en-US" sz="1800">
                <a:solidFill>
                  <a:schemeClr val="tx1">
                    <a:lumMod val="75000"/>
                    <a:lumOff val="25000"/>
                  </a:schemeClr>
                </a:solidFill>
              </a:endParaRPr>
            </a:p>
          </p:txBody>
        </p:sp>
        <p:sp>
          <p:nvSpPr>
            <p:cNvPr id="27" name="椭圆 26"/>
            <p:cNvSpPr/>
            <p:nvPr/>
          </p:nvSpPr>
          <p:spPr>
            <a:xfrm>
              <a:off x="6667856" y="2168326"/>
              <a:ext cx="321570" cy="321697"/>
            </a:xfrm>
            <a:prstGeom prst="ellipse">
              <a:avLst/>
            </a:prstGeom>
            <a:solidFill>
              <a:srgbClr val="1E9C9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800">
                <a:solidFill>
                  <a:schemeClr val="tx1">
                    <a:lumMod val="75000"/>
                    <a:lumOff val="25000"/>
                  </a:schemeClr>
                </a:solidFill>
              </a:endParaRPr>
            </a:p>
          </p:txBody>
        </p:sp>
      </p:grpSp>
      <p:sp>
        <p:nvSpPr>
          <p:cNvPr id="28" name="椭圆 27"/>
          <p:cNvSpPr/>
          <p:nvPr/>
        </p:nvSpPr>
        <p:spPr>
          <a:xfrm>
            <a:off x="4137082" y="1711382"/>
            <a:ext cx="321570" cy="321697"/>
          </a:xfrm>
          <a:prstGeom prst="ellipse">
            <a:avLst/>
          </a:prstGeom>
          <a:solidFill>
            <a:srgbClr val="1E9C9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800">
              <a:solidFill>
                <a:schemeClr val="tx1">
                  <a:lumMod val="75000"/>
                  <a:lumOff val="25000"/>
                </a:schemeClr>
              </a:solidFill>
            </a:endParaRPr>
          </a:p>
        </p:txBody>
      </p:sp>
      <p:grpSp>
        <p:nvGrpSpPr>
          <p:cNvPr id="2" name="组合 1"/>
          <p:cNvGrpSpPr/>
          <p:nvPr/>
        </p:nvGrpSpPr>
        <p:grpSpPr>
          <a:xfrm>
            <a:off x="5154178" y="1635646"/>
            <a:ext cx="1034053" cy="2148975"/>
            <a:chOff x="5154178" y="1574903"/>
            <a:chExt cx="1034053" cy="2148975"/>
          </a:xfrm>
        </p:grpSpPr>
        <p:sp>
          <p:nvSpPr>
            <p:cNvPr id="22" name="Freeform 26"/>
            <p:cNvSpPr/>
            <p:nvPr/>
          </p:nvSpPr>
          <p:spPr bwMode="auto">
            <a:xfrm>
              <a:off x="5154178" y="2670093"/>
              <a:ext cx="536451" cy="1053785"/>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bg2"/>
            </a:solidFill>
            <a:ln>
              <a:noFill/>
            </a:ln>
          </p:spPr>
          <p:txBody>
            <a:bodyPr vert="horz" wrap="square" lIns="68543" tIns="34271" rIns="68543" bIns="34271" numCol="1" anchor="t" anchorCtr="0" compatLnSpc="1"/>
            <a:lstStyle/>
            <a:p>
              <a:endParaRPr lang="zh-CN" altLang="en-US" sz="1800">
                <a:solidFill>
                  <a:schemeClr val="tx1">
                    <a:lumMod val="75000"/>
                    <a:lumOff val="25000"/>
                  </a:schemeClr>
                </a:solidFill>
              </a:endParaRPr>
            </a:p>
          </p:txBody>
        </p:sp>
        <p:sp>
          <p:nvSpPr>
            <p:cNvPr id="23" name="Freeform 27"/>
            <p:cNvSpPr/>
            <p:nvPr/>
          </p:nvSpPr>
          <p:spPr bwMode="auto">
            <a:xfrm>
              <a:off x="5502796" y="1661408"/>
              <a:ext cx="539457" cy="1053785"/>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bg2"/>
            </a:solidFill>
            <a:ln>
              <a:noFill/>
            </a:ln>
          </p:spPr>
          <p:txBody>
            <a:bodyPr vert="horz" wrap="square" lIns="68543" tIns="34271" rIns="68543" bIns="34271" numCol="1" anchor="t" anchorCtr="0" compatLnSpc="1"/>
            <a:lstStyle/>
            <a:p>
              <a:endParaRPr lang="zh-CN" altLang="en-US" sz="1800">
                <a:solidFill>
                  <a:schemeClr val="tx1">
                    <a:lumMod val="75000"/>
                    <a:lumOff val="25000"/>
                  </a:schemeClr>
                </a:solidFill>
              </a:endParaRPr>
            </a:p>
          </p:txBody>
        </p:sp>
        <p:sp>
          <p:nvSpPr>
            <p:cNvPr id="29" name="椭圆 28"/>
            <p:cNvSpPr/>
            <p:nvPr/>
          </p:nvSpPr>
          <p:spPr>
            <a:xfrm>
              <a:off x="5866661" y="1574903"/>
              <a:ext cx="321570" cy="321697"/>
            </a:xfrm>
            <a:prstGeom prst="ellipse">
              <a:avLst/>
            </a:prstGeom>
            <a:solidFill>
              <a:srgbClr val="1E9C90"/>
            </a:solidFill>
            <a:ln>
              <a:noFill/>
            </a:ln>
          </p:spPr>
          <p:txBody>
            <a:bodyPr vert="horz" wrap="square" lIns="68543" tIns="34271" rIns="68543" bIns="34271" numCol="1" anchor="t" anchorCtr="0" compatLnSpc="1"/>
            <a:lstStyle/>
            <a:p>
              <a:endParaRPr lang="zh-CN" altLang="en-US" sz="1800">
                <a:solidFill>
                  <a:schemeClr val="tx1">
                    <a:lumMod val="75000"/>
                    <a:lumOff val="25000"/>
                  </a:schemeClr>
                </a:solidFill>
              </a:endParaRPr>
            </a:p>
          </p:txBody>
        </p:sp>
      </p:grpSp>
      <p:sp>
        <p:nvSpPr>
          <p:cNvPr id="30" name="文本框 29"/>
          <p:cNvSpPr txBox="1"/>
          <p:nvPr/>
        </p:nvSpPr>
        <p:spPr>
          <a:xfrm>
            <a:off x="3020575" y="4497033"/>
            <a:ext cx="1116703" cy="369332"/>
          </a:xfrm>
          <a:prstGeom prst="rect">
            <a:avLst/>
          </a:prstGeom>
          <a:noFill/>
        </p:spPr>
        <p:txBody>
          <a:bodyPr wrap="square" rtlCol="0">
            <a:spAutoFit/>
          </a:bodyPr>
          <a:lstStyle/>
          <a:p>
            <a:pPr algn="ctr"/>
            <a:r>
              <a:rPr lang="zh-CN" altLang="en-US" dirty="0">
                <a:latin typeface="微软雅黑" panose="020B0503020204020204" charset="-122"/>
                <a:ea typeface="微软雅黑" panose="020B0503020204020204" charset="-122"/>
              </a:rPr>
              <a:t>车间不同</a:t>
            </a:r>
          </a:p>
        </p:txBody>
      </p:sp>
      <p:sp>
        <p:nvSpPr>
          <p:cNvPr id="31" name="文本框 30"/>
          <p:cNvSpPr txBox="1"/>
          <p:nvPr/>
        </p:nvSpPr>
        <p:spPr>
          <a:xfrm>
            <a:off x="3235662" y="2866986"/>
            <a:ext cx="1116703" cy="369332"/>
          </a:xfrm>
          <a:prstGeom prst="rect">
            <a:avLst/>
          </a:prstGeom>
          <a:noFill/>
        </p:spPr>
        <p:txBody>
          <a:bodyPr wrap="square" rtlCol="0">
            <a:spAutoFit/>
          </a:bodyPr>
          <a:lstStyle/>
          <a:p>
            <a:pPr algn="ctr"/>
            <a:r>
              <a:rPr lang="zh-CN" altLang="en-US" dirty="0">
                <a:latin typeface="微软雅黑" panose="020B0503020204020204" charset="-122"/>
                <a:ea typeface="微软雅黑" panose="020B0503020204020204" charset="-122"/>
              </a:rPr>
              <a:t>工序不同</a:t>
            </a:r>
          </a:p>
        </p:txBody>
      </p:sp>
      <p:sp>
        <p:nvSpPr>
          <p:cNvPr id="32" name="文本框 31"/>
          <p:cNvSpPr txBox="1"/>
          <p:nvPr/>
        </p:nvSpPr>
        <p:spPr>
          <a:xfrm>
            <a:off x="3104320" y="1662801"/>
            <a:ext cx="1116703" cy="369332"/>
          </a:xfrm>
          <a:prstGeom prst="rect">
            <a:avLst/>
          </a:prstGeom>
          <a:noFill/>
        </p:spPr>
        <p:txBody>
          <a:bodyPr wrap="square" rtlCol="0">
            <a:spAutoFit/>
          </a:bodyPr>
          <a:lstStyle/>
          <a:p>
            <a:pPr algn="ctr"/>
            <a:r>
              <a:rPr lang="zh-CN" altLang="en-US" dirty="0">
                <a:latin typeface="微软雅黑" panose="020B0503020204020204" charset="-122"/>
                <a:ea typeface="微软雅黑" panose="020B0503020204020204" charset="-122"/>
              </a:rPr>
              <a:t>主题不同</a:t>
            </a:r>
          </a:p>
        </p:txBody>
      </p:sp>
      <p:sp>
        <p:nvSpPr>
          <p:cNvPr id="33" name="文本框 32"/>
          <p:cNvSpPr txBox="1"/>
          <p:nvPr/>
        </p:nvSpPr>
        <p:spPr>
          <a:xfrm>
            <a:off x="6171810" y="1527854"/>
            <a:ext cx="1116703" cy="369332"/>
          </a:xfrm>
          <a:prstGeom prst="rect">
            <a:avLst/>
          </a:prstGeom>
          <a:noFill/>
        </p:spPr>
        <p:txBody>
          <a:bodyPr wrap="square" rtlCol="0">
            <a:spAutoFit/>
          </a:bodyPr>
          <a:lstStyle/>
          <a:p>
            <a:pPr algn="ctr"/>
            <a:r>
              <a:rPr lang="zh-CN" altLang="en-US" dirty="0">
                <a:latin typeface="微软雅黑" panose="020B0503020204020204" charset="-122"/>
                <a:ea typeface="微软雅黑" panose="020B0503020204020204" charset="-122"/>
              </a:rPr>
              <a:t>员工需求</a:t>
            </a:r>
          </a:p>
        </p:txBody>
      </p:sp>
      <p:sp>
        <p:nvSpPr>
          <p:cNvPr id="34" name="文本框 33"/>
          <p:cNvSpPr txBox="1"/>
          <p:nvPr/>
        </p:nvSpPr>
        <p:spPr>
          <a:xfrm>
            <a:off x="7064204" y="2051054"/>
            <a:ext cx="1116703" cy="369332"/>
          </a:xfrm>
          <a:prstGeom prst="rect">
            <a:avLst/>
          </a:prstGeom>
          <a:noFill/>
        </p:spPr>
        <p:txBody>
          <a:bodyPr wrap="square" rtlCol="0">
            <a:spAutoFit/>
          </a:bodyPr>
          <a:lstStyle/>
          <a:p>
            <a:pPr algn="ctr"/>
            <a:r>
              <a:rPr lang="zh-CN" altLang="en-US" dirty="0">
                <a:latin typeface="微软雅黑" panose="020B0503020204020204" charset="-122"/>
                <a:ea typeface="微软雅黑" panose="020B0503020204020204" charset="-122"/>
              </a:rPr>
              <a:t>季节变化</a:t>
            </a:r>
          </a:p>
        </p:txBody>
      </p:sp>
      <p:sp>
        <p:nvSpPr>
          <p:cNvPr id="35" name="文本框 34"/>
          <p:cNvSpPr txBox="1"/>
          <p:nvPr/>
        </p:nvSpPr>
        <p:spPr>
          <a:xfrm>
            <a:off x="7703769" y="3389678"/>
            <a:ext cx="1116703" cy="369332"/>
          </a:xfrm>
          <a:prstGeom prst="rect">
            <a:avLst/>
          </a:prstGeom>
          <a:noFill/>
        </p:spPr>
        <p:txBody>
          <a:bodyPr wrap="square" rtlCol="0">
            <a:spAutoFit/>
          </a:bodyPr>
          <a:lstStyle/>
          <a:p>
            <a:pPr algn="ctr"/>
            <a:r>
              <a:rPr lang="zh-CN" altLang="en-US" dirty="0">
                <a:latin typeface="微软雅黑" panose="020B0503020204020204" charset="-122"/>
                <a:ea typeface="微软雅黑" panose="020B0503020204020204" charset="-122"/>
              </a:rPr>
              <a:t>居住环境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6397">
        <p14:ferris dir="l"/>
      </p:transition>
    </mc:Choice>
    <mc:Fallback xmlns="">
      <p:transition spd="slow" advClick="0" advTm="6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outVertical)">
                                      <p:cBhvr>
                                        <p:cTn id="7" dur="500"/>
                                        <p:tgtEl>
                                          <p:spTgt spid="53"/>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13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2" fill="hold" grpId="0" nodeType="withEffect">
                                  <p:stCondLst>
                                    <p:cond delay="200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par>
                                <p:cTn id="23" presetID="53" presetClass="entr" presetSubtype="16" fill="hold" grpId="0" nodeType="withEffect">
                                  <p:stCondLst>
                                    <p:cond delay="100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par>
                                <p:cTn id="28" presetID="53" presetClass="entr" presetSubtype="16" fill="hold" grpId="0" nodeType="withEffect">
                                  <p:stCondLst>
                                    <p:cond delay="150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par>
                                <p:cTn id="33" presetID="53" presetClass="entr" presetSubtype="16" fill="hold" grpId="0" nodeType="withEffect">
                                  <p:stCondLst>
                                    <p:cond delay="22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0" grpId="0" animBg="1"/>
      <p:bldP spid="24" grpId="0" animBg="1"/>
      <p:bldP spid="26"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8" name="文本框 47"/>
          <p:cNvSpPr txBox="1"/>
          <p:nvPr/>
        </p:nvSpPr>
        <p:spPr>
          <a:xfrm>
            <a:off x="4567273" y="99378"/>
            <a:ext cx="2492990"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
        <p:nvSpPr>
          <p:cNvPr id="10" name="矩形 9"/>
          <p:cNvSpPr/>
          <p:nvPr/>
        </p:nvSpPr>
        <p:spPr>
          <a:xfrm>
            <a:off x="0" y="-11410"/>
            <a:ext cx="2479349" cy="514350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0" y="1897186"/>
            <a:ext cx="2606400" cy="428541"/>
          </a:xfrm>
          <a:custGeom>
            <a:avLst/>
            <a:gdLst>
              <a:gd name="connsiteX0" fmla="*/ 2223945 w 2598882"/>
              <a:gd name="connsiteY0" fmla="*/ 0 h 428541"/>
              <a:gd name="connsiteX1" fmla="*/ 2223947 w 2598882"/>
              <a:gd name="connsiteY1" fmla="*/ 2 h 428541"/>
              <a:gd name="connsiteX2" fmla="*/ 2479349 w 2598882"/>
              <a:gd name="connsiteY2" fmla="*/ 2 h 428541"/>
              <a:gd name="connsiteX3" fmla="*/ 2479349 w 2598882"/>
              <a:gd name="connsiteY3" fmla="*/ 145127 h 428541"/>
              <a:gd name="connsiteX4" fmla="*/ 2598882 w 2598882"/>
              <a:gd name="connsiteY4" fmla="*/ 213049 h 428541"/>
              <a:gd name="connsiteX5" fmla="*/ 2479349 w 2598882"/>
              <a:gd name="connsiteY5" fmla="*/ 280970 h 428541"/>
              <a:gd name="connsiteX6" fmla="*/ 2479349 w 2598882"/>
              <a:gd name="connsiteY6" fmla="*/ 428541 h 428541"/>
              <a:gd name="connsiteX7" fmla="*/ 0 w 2598882"/>
              <a:gd name="connsiteY7" fmla="*/ 428541 h 428541"/>
              <a:gd name="connsiteX8" fmla="*/ 0 w 2598882"/>
              <a:gd name="connsiteY8" fmla="*/ 2 h 428541"/>
              <a:gd name="connsiteX9" fmla="*/ 2223945 w 2598882"/>
              <a:gd name="connsiteY9" fmla="*/ 2 h 42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8882" h="428541">
                <a:moveTo>
                  <a:pt x="2223945" y="0"/>
                </a:moveTo>
                <a:lnTo>
                  <a:pt x="2223947" y="2"/>
                </a:lnTo>
                <a:lnTo>
                  <a:pt x="2479349" y="2"/>
                </a:lnTo>
                <a:lnTo>
                  <a:pt x="2479349" y="145127"/>
                </a:lnTo>
                <a:lnTo>
                  <a:pt x="2598882" y="213049"/>
                </a:lnTo>
                <a:lnTo>
                  <a:pt x="2479349" y="280970"/>
                </a:lnTo>
                <a:lnTo>
                  <a:pt x="2479349" y="428541"/>
                </a:lnTo>
                <a:lnTo>
                  <a:pt x="0" y="428541"/>
                </a:lnTo>
                <a:lnTo>
                  <a:pt x="0" y="2"/>
                </a:lnTo>
                <a:lnTo>
                  <a:pt x="2223945" y="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0" y="611565"/>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以人为本</a:t>
            </a:r>
          </a:p>
        </p:txBody>
      </p:sp>
      <p:cxnSp>
        <p:nvCxnSpPr>
          <p:cNvPr id="53" name="直接连接符 52"/>
          <p:cNvCxnSpPr/>
          <p:nvPr/>
        </p:nvCxnSpPr>
        <p:spPr>
          <a:xfrm>
            <a:off x="2483768" y="555526"/>
            <a:ext cx="6660000" cy="0"/>
          </a:xfrm>
          <a:prstGeom prst="line">
            <a:avLst/>
          </a:prstGeom>
          <a:ln>
            <a:solidFill>
              <a:srgbClr val="1E9C9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0" y="1266497"/>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形式多样</a:t>
            </a:r>
          </a:p>
        </p:txBody>
      </p:sp>
      <p:sp>
        <p:nvSpPr>
          <p:cNvPr id="55" name="文本框 54"/>
          <p:cNvSpPr txBox="1"/>
          <p:nvPr/>
        </p:nvSpPr>
        <p:spPr>
          <a:xfrm>
            <a:off x="0" y="1923393"/>
            <a:ext cx="2479349" cy="379518"/>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重视对员工的激励作用</a:t>
            </a:r>
          </a:p>
        </p:txBody>
      </p:sp>
      <p:sp>
        <p:nvSpPr>
          <p:cNvPr id="67" name="文本框 66"/>
          <p:cNvSpPr txBox="1"/>
          <p:nvPr/>
        </p:nvSpPr>
        <p:spPr>
          <a:xfrm>
            <a:off x="0" y="2580290"/>
            <a:ext cx="247934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把情感融入安全管理</a:t>
            </a:r>
          </a:p>
        </p:txBody>
      </p:sp>
      <p:sp>
        <p:nvSpPr>
          <p:cNvPr id="72" name="文本框 71"/>
          <p:cNvSpPr txBox="1"/>
          <p:nvPr/>
        </p:nvSpPr>
        <p:spPr>
          <a:xfrm>
            <a:off x="0" y="3237186"/>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全员参与</a:t>
            </a:r>
          </a:p>
        </p:txBody>
      </p:sp>
      <p:sp>
        <p:nvSpPr>
          <p:cNvPr id="76" name="文本框 75"/>
          <p:cNvSpPr txBox="1"/>
          <p:nvPr/>
        </p:nvSpPr>
        <p:spPr>
          <a:xfrm>
            <a:off x="0" y="3894082"/>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实行全方位安全管理</a:t>
            </a:r>
          </a:p>
        </p:txBody>
      </p:sp>
      <p:sp>
        <p:nvSpPr>
          <p:cNvPr id="85" name="文本框 84"/>
          <p:cNvSpPr txBox="1"/>
          <p:nvPr/>
        </p:nvSpPr>
        <p:spPr>
          <a:xfrm>
            <a:off x="0" y="4550979"/>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实行企业安全目标管理</a:t>
            </a:r>
          </a:p>
        </p:txBody>
      </p:sp>
      <p:sp>
        <p:nvSpPr>
          <p:cNvPr id="14" name="文本框 13"/>
          <p:cNvSpPr txBox="1"/>
          <p:nvPr/>
        </p:nvSpPr>
        <p:spPr>
          <a:xfrm>
            <a:off x="2861440" y="1272779"/>
            <a:ext cx="5904656" cy="3000821"/>
          </a:xfrm>
          <a:prstGeom prst="rect">
            <a:avLst/>
          </a:prstGeom>
          <a:noFill/>
        </p:spPr>
        <p:txBody>
          <a:bodyPr wrap="square" rtlCol="0">
            <a:spAutoFit/>
          </a:bodyPr>
          <a:lstStyle/>
          <a:p>
            <a:pPr algn="just">
              <a:lnSpc>
                <a:spcPct val="150000"/>
              </a:lnSpc>
            </a:pPr>
            <a:r>
              <a:rPr lang="zh-CN" altLang="en-US" dirty="0">
                <a:latin typeface="微软雅黑" panose="020B0503020204020204" charset="-122"/>
                <a:ea typeface="微软雅黑" panose="020B0503020204020204" charset="-122"/>
              </a:rPr>
              <a:t>企业员工安全工作的积极性调动，要靠安全管理人员的挖掘和引导，从而激发他们的工作热情和创造能力。企业可以在各级安全生产责任制的基础上，对安全工作搞得好的集体和个人进行物质奖励，反之要进行物质惩罚。也可以搞评选安全标兵、安全之星等安全活动，对入选人员给予一定的奖励，从而调动员工参与安全管理工作的积极性和热情</a:t>
            </a:r>
            <a:r>
              <a:rPr lang="zh-CN" altLang="en-US" dirty="0">
                <a:latin typeface="仿宋_GB2312" pitchFamily="49" charset="-122"/>
                <a:ea typeface="仿宋_GB2312" pitchFamily="49" charset="-122"/>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6397">
        <p14:ferris dir="l"/>
      </p:transition>
    </mc:Choice>
    <mc:Fallback xmlns="">
      <p:transition spd="slow" advClick="0" advTm="6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out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6" name="直接连接符 15"/>
          <p:cNvCxnSpPr/>
          <p:nvPr/>
        </p:nvCxnSpPr>
        <p:spPr>
          <a:xfrm>
            <a:off x="3204408" y="2715766"/>
            <a:ext cx="5040000" cy="0"/>
          </a:xfrm>
          <a:prstGeom prst="line">
            <a:avLst/>
          </a:prstGeom>
          <a:ln>
            <a:solidFill>
              <a:srgbClr val="1E9C90"/>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4567273" y="99378"/>
            <a:ext cx="2492990"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
        <p:nvSpPr>
          <p:cNvPr id="10" name="矩形 9"/>
          <p:cNvSpPr/>
          <p:nvPr/>
        </p:nvSpPr>
        <p:spPr>
          <a:xfrm>
            <a:off x="0" y="-11410"/>
            <a:ext cx="2479349" cy="514350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0" y="2560340"/>
            <a:ext cx="2606400" cy="428541"/>
          </a:xfrm>
          <a:custGeom>
            <a:avLst/>
            <a:gdLst>
              <a:gd name="connsiteX0" fmla="*/ 2223945 w 2598882"/>
              <a:gd name="connsiteY0" fmla="*/ 0 h 428541"/>
              <a:gd name="connsiteX1" fmla="*/ 2223947 w 2598882"/>
              <a:gd name="connsiteY1" fmla="*/ 2 h 428541"/>
              <a:gd name="connsiteX2" fmla="*/ 2479349 w 2598882"/>
              <a:gd name="connsiteY2" fmla="*/ 2 h 428541"/>
              <a:gd name="connsiteX3" fmla="*/ 2479349 w 2598882"/>
              <a:gd name="connsiteY3" fmla="*/ 145127 h 428541"/>
              <a:gd name="connsiteX4" fmla="*/ 2598882 w 2598882"/>
              <a:gd name="connsiteY4" fmla="*/ 213049 h 428541"/>
              <a:gd name="connsiteX5" fmla="*/ 2479349 w 2598882"/>
              <a:gd name="connsiteY5" fmla="*/ 280970 h 428541"/>
              <a:gd name="connsiteX6" fmla="*/ 2479349 w 2598882"/>
              <a:gd name="connsiteY6" fmla="*/ 428541 h 428541"/>
              <a:gd name="connsiteX7" fmla="*/ 0 w 2598882"/>
              <a:gd name="connsiteY7" fmla="*/ 428541 h 428541"/>
              <a:gd name="connsiteX8" fmla="*/ 0 w 2598882"/>
              <a:gd name="connsiteY8" fmla="*/ 2 h 428541"/>
              <a:gd name="connsiteX9" fmla="*/ 2223945 w 2598882"/>
              <a:gd name="connsiteY9" fmla="*/ 2 h 42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8882" h="428541">
                <a:moveTo>
                  <a:pt x="2223945" y="0"/>
                </a:moveTo>
                <a:lnTo>
                  <a:pt x="2223947" y="2"/>
                </a:lnTo>
                <a:lnTo>
                  <a:pt x="2479349" y="2"/>
                </a:lnTo>
                <a:lnTo>
                  <a:pt x="2479349" y="145127"/>
                </a:lnTo>
                <a:lnTo>
                  <a:pt x="2598882" y="213049"/>
                </a:lnTo>
                <a:lnTo>
                  <a:pt x="2479349" y="280970"/>
                </a:lnTo>
                <a:lnTo>
                  <a:pt x="2479349" y="428541"/>
                </a:lnTo>
                <a:lnTo>
                  <a:pt x="0" y="428541"/>
                </a:lnTo>
                <a:lnTo>
                  <a:pt x="0" y="2"/>
                </a:lnTo>
                <a:lnTo>
                  <a:pt x="2223945" y="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0" y="611565"/>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以人为本</a:t>
            </a:r>
          </a:p>
        </p:txBody>
      </p:sp>
      <p:cxnSp>
        <p:nvCxnSpPr>
          <p:cNvPr id="53" name="直接连接符 52"/>
          <p:cNvCxnSpPr/>
          <p:nvPr/>
        </p:nvCxnSpPr>
        <p:spPr>
          <a:xfrm>
            <a:off x="2483768" y="555526"/>
            <a:ext cx="6660000" cy="0"/>
          </a:xfrm>
          <a:prstGeom prst="line">
            <a:avLst/>
          </a:prstGeom>
          <a:ln>
            <a:solidFill>
              <a:srgbClr val="1E9C9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0" y="1266497"/>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形式多样</a:t>
            </a:r>
          </a:p>
        </p:txBody>
      </p:sp>
      <p:sp>
        <p:nvSpPr>
          <p:cNvPr id="55" name="文本框 54"/>
          <p:cNvSpPr txBox="1"/>
          <p:nvPr/>
        </p:nvSpPr>
        <p:spPr>
          <a:xfrm>
            <a:off x="0" y="1923393"/>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重视对员工的激励作用</a:t>
            </a:r>
          </a:p>
        </p:txBody>
      </p:sp>
      <p:sp>
        <p:nvSpPr>
          <p:cNvPr id="67" name="文本框 66"/>
          <p:cNvSpPr txBox="1"/>
          <p:nvPr/>
        </p:nvSpPr>
        <p:spPr>
          <a:xfrm>
            <a:off x="0" y="2580290"/>
            <a:ext cx="2479349"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把情感融入安全管理</a:t>
            </a:r>
          </a:p>
        </p:txBody>
      </p:sp>
      <p:sp>
        <p:nvSpPr>
          <p:cNvPr id="72" name="文本框 71"/>
          <p:cNvSpPr txBox="1"/>
          <p:nvPr/>
        </p:nvSpPr>
        <p:spPr>
          <a:xfrm>
            <a:off x="0" y="3237186"/>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全员参与</a:t>
            </a:r>
          </a:p>
        </p:txBody>
      </p:sp>
      <p:sp>
        <p:nvSpPr>
          <p:cNvPr id="76" name="文本框 75"/>
          <p:cNvSpPr txBox="1"/>
          <p:nvPr/>
        </p:nvSpPr>
        <p:spPr>
          <a:xfrm>
            <a:off x="0" y="3894082"/>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实行全方位安全管理</a:t>
            </a:r>
          </a:p>
        </p:txBody>
      </p:sp>
      <p:sp>
        <p:nvSpPr>
          <p:cNvPr id="85" name="文本框 84"/>
          <p:cNvSpPr txBox="1"/>
          <p:nvPr/>
        </p:nvSpPr>
        <p:spPr>
          <a:xfrm>
            <a:off x="0" y="4550979"/>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实行企业安全目标管理</a:t>
            </a:r>
          </a:p>
        </p:txBody>
      </p:sp>
      <p:sp>
        <p:nvSpPr>
          <p:cNvPr id="14" name="文本框 13"/>
          <p:cNvSpPr txBox="1"/>
          <p:nvPr/>
        </p:nvSpPr>
        <p:spPr>
          <a:xfrm>
            <a:off x="3145999" y="772259"/>
            <a:ext cx="5170417" cy="1892826"/>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latin typeface="微软雅黑" panose="020B0503020204020204" charset="-122"/>
                <a:ea typeface="微软雅黑" panose="020B0503020204020204" charset="-122"/>
              </a:rPr>
              <a:t>人的感情因素深深地渗透到行为中，影响着行为目标、行为方式等多个方面。在企业内部，每一名职工都拥有自己的情感世界，安全管理者只有深入了解、沟通和激发职工的内心情感，才能在管理工作中起到事半功倍的效果。</a:t>
            </a:r>
          </a:p>
        </p:txBody>
      </p:sp>
      <p:sp>
        <p:nvSpPr>
          <p:cNvPr id="15" name="文本框 14"/>
          <p:cNvSpPr txBox="1"/>
          <p:nvPr/>
        </p:nvSpPr>
        <p:spPr>
          <a:xfrm>
            <a:off x="3145999" y="2988881"/>
            <a:ext cx="5170417" cy="1692771"/>
          </a:xfrm>
          <a:prstGeom prst="rect">
            <a:avLst/>
          </a:prstGeom>
          <a:noFill/>
        </p:spPr>
        <p:txBody>
          <a:bodyPr wrap="square" rtlCol="0">
            <a:spAutoFit/>
          </a:bodyPr>
          <a:lstStyle>
            <a:defPPr>
              <a:defRPr lang="zh-CN"/>
            </a:defPPr>
            <a:lvl1pPr algn="just">
              <a:lnSpc>
                <a:spcPct val="130000"/>
              </a:lnSpc>
              <a:defRPr>
                <a:latin typeface="微软雅黑" panose="020B0503020204020204" charset="-122"/>
                <a:ea typeface="微软雅黑" panose="020B0503020204020204" charset="-122"/>
              </a:defRPr>
            </a:lvl1pPr>
          </a:lstStyle>
          <a:p>
            <a:r>
              <a:rPr lang="zh-CN" altLang="en-US" sz="1600" dirty="0">
                <a:solidFill>
                  <a:schemeClr val="tx1">
                    <a:lumMod val="85000"/>
                    <a:lumOff val="15000"/>
                  </a:schemeClr>
                </a:solidFill>
              </a:rPr>
              <a:t>譬如，可以在节日和员工的生日时致以祝贺，这样“于细微处见真情”，才更能感化人心，以便和谐一致，团结协作，促进安全管理，消除管理中的抵触情绪，从而进一步增强全体员工的凝聚力，使其劲往一处使，在和睦的氛围中实现安全生产，杜绝各类事故的发生。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6397">
        <p14:ferris dir="l"/>
      </p:transition>
    </mc:Choice>
    <mc:Fallback xmlns="">
      <p:transition spd="slow" advClick="0" advTm="6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outVertical)">
                                      <p:cBhvr>
                                        <p:cTn id="7" dur="500"/>
                                        <p:tgtEl>
                                          <p:spTgt spid="5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8" name="文本框 47"/>
          <p:cNvSpPr txBox="1"/>
          <p:nvPr/>
        </p:nvSpPr>
        <p:spPr>
          <a:xfrm>
            <a:off x="4567273" y="99378"/>
            <a:ext cx="2492990"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
        <p:nvSpPr>
          <p:cNvPr id="10" name="矩形 9"/>
          <p:cNvSpPr/>
          <p:nvPr/>
        </p:nvSpPr>
        <p:spPr>
          <a:xfrm>
            <a:off x="0" y="-11410"/>
            <a:ext cx="2479349" cy="514350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0" y="3223329"/>
            <a:ext cx="2606400" cy="428541"/>
          </a:xfrm>
          <a:custGeom>
            <a:avLst/>
            <a:gdLst>
              <a:gd name="connsiteX0" fmla="*/ 2223945 w 2598882"/>
              <a:gd name="connsiteY0" fmla="*/ 0 h 428541"/>
              <a:gd name="connsiteX1" fmla="*/ 2223947 w 2598882"/>
              <a:gd name="connsiteY1" fmla="*/ 2 h 428541"/>
              <a:gd name="connsiteX2" fmla="*/ 2479349 w 2598882"/>
              <a:gd name="connsiteY2" fmla="*/ 2 h 428541"/>
              <a:gd name="connsiteX3" fmla="*/ 2479349 w 2598882"/>
              <a:gd name="connsiteY3" fmla="*/ 145127 h 428541"/>
              <a:gd name="connsiteX4" fmla="*/ 2598882 w 2598882"/>
              <a:gd name="connsiteY4" fmla="*/ 213049 h 428541"/>
              <a:gd name="connsiteX5" fmla="*/ 2479349 w 2598882"/>
              <a:gd name="connsiteY5" fmla="*/ 280970 h 428541"/>
              <a:gd name="connsiteX6" fmla="*/ 2479349 w 2598882"/>
              <a:gd name="connsiteY6" fmla="*/ 428541 h 428541"/>
              <a:gd name="connsiteX7" fmla="*/ 0 w 2598882"/>
              <a:gd name="connsiteY7" fmla="*/ 428541 h 428541"/>
              <a:gd name="connsiteX8" fmla="*/ 0 w 2598882"/>
              <a:gd name="connsiteY8" fmla="*/ 2 h 428541"/>
              <a:gd name="connsiteX9" fmla="*/ 2223945 w 2598882"/>
              <a:gd name="connsiteY9" fmla="*/ 2 h 42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8882" h="428541">
                <a:moveTo>
                  <a:pt x="2223945" y="0"/>
                </a:moveTo>
                <a:lnTo>
                  <a:pt x="2223947" y="2"/>
                </a:lnTo>
                <a:lnTo>
                  <a:pt x="2479349" y="2"/>
                </a:lnTo>
                <a:lnTo>
                  <a:pt x="2479349" y="145127"/>
                </a:lnTo>
                <a:lnTo>
                  <a:pt x="2598882" y="213049"/>
                </a:lnTo>
                <a:lnTo>
                  <a:pt x="2479349" y="280970"/>
                </a:lnTo>
                <a:lnTo>
                  <a:pt x="2479349" y="428541"/>
                </a:lnTo>
                <a:lnTo>
                  <a:pt x="0" y="428541"/>
                </a:lnTo>
                <a:lnTo>
                  <a:pt x="0" y="2"/>
                </a:lnTo>
                <a:lnTo>
                  <a:pt x="2223945" y="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0" y="611565"/>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以人为本</a:t>
            </a:r>
          </a:p>
        </p:txBody>
      </p:sp>
      <p:cxnSp>
        <p:nvCxnSpPr>
          <p:cNvPr id="53" name="直接连接符 52"/>
          <p:cNvCxnSpPr/>
          <p:nvPr/>
        </p:nvCxnSpPr>
        <p:spPr>
          <a:xfrm>
            <a:off x="2483768" y="555526"/>
            <a:ext cx="6660000" cy="0"/>
          </a:xfrm>
          <a:prstGeom prst="line">
            <a:avLst/>
          </a:prstGeom>
          <a:ln>
            <a:solidFill>
              <a:srgbClr val="1E9C9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0" y="1266497"/>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形式多样</a:t>
            </a:r>
          </a:p>
        </p:txBody>
      </p:sp>
      <p:sp>
        <p:nvSpPr>
          <p:cNvPr id="55" name="文本框 54"/>
          <p:cNvSpPr txBox="1"/>
          <p:nvPr/>
        </p:nvSpPr>
        <p:spPr>
          <a:xfrm>
            <a:off x="0" y="1923393"/>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重视对员工的激励作用</a:t>
            </a:r>
          </a:p>
        </p:txBody>
      </p:sp>
      <p:sp>
        <p:nvSpPr>
          <p:cNvPr id="67" name="文本框 66"/>
          <p:cNvSpPr txBox="1"/>
          <p:nvPr/>
        </p:nvSpPr>
        <p:spPr>
          <a:xfrm>
            <a:off x="0" y="2580290"/>
            <a:ext cx="247934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把情感融入安全管理</a:t>
            </a:r>
          </a:p>
        </p:txBody>
      </p:sp>
      <p:sp>
        <p:nvSpPr>
          <p:cNvPr id="72" name="文本框 71"/>
          <p:cNvSpPr txBox="1"/>
          <p:nvPr/>
        </p:nvSpPr>
        <p:spPr>
          <a:xfrm>
            <a:off x="0" y="3237186"/>
            <a:ext cx="2479349" cy="379518"/>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全员参与</a:t>
            </a:r>
          </a:p>
        </p:txBody>
      </p:sp>
      <p:sp>
        <p:nvSpPr>
          <p:cNvPr id="76" name="文本框 75"/>
          <p:cNvSpPr txBox="1"/>
          <p:nvPr/>
        </p:nvSpPr>
        <p:spPr>
          <a:xfrm>
            <a:off x="0" y="3894082"/>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实行全方位安全管理</a:t>
            </a:r>
          </a:p>
        </p:txBody>
      </p:sp>
      <p:sp>
        <p:nvSpPr>
          <p:cNvPr id="85" name="文本框 84"/>
          <p:cNvSpPr txBox="1"/>
          <p:nvPr/>
        </p:nvSpPr>
        <p:spPr>
          <a:xfrm>
            <a:off x="0" y="4550979"/>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实行企业安全目标管理</a:t>
            </a:r>
          </a:p>
        </p:txBody>
      </p:sp>
      <p:sp>
        <p:nvSpPr>
          <p:cNvPr id="14" name="文本框 13"/>
          <p:cNvSpPr txBox="1"/>
          <p:nvPr/>
        </p:nvSpPr>
        <p:spPr>
          <a:xfrm>
            <a:off x="2861440" y="1266497"/>
            <a:ext cx="5904656" cy="2973122"/>
          </a:xfrm>
          <a:prstGeom prst="rect">
            <a:avLst/>
          </a:prstGeom>
          <a:noFill/>
        </p:spPr>
        <p:txBody>
          <a:bodyPr wrap="square" rtlCol="0">
            <a:spAutoFit/>
          </a:bodyPr>
          <a:lstStyle>
            <a:defPPr>
              <a:defRPr lang="zh-CN"/>
            </a:defPPr>
            <a:lvl1pPr algn="just">
              <a:lnSpc>
                <a:spcPct val="130000"/>
              </a:lnSpc>
              <a:defRPr>
                <a:solidFill>
                  <a:schemeClr val="tx1">
                    <a:lumMod val="85000"/>
                    <a:lumOff val="15000"/>
                  </a:schemeClr>
                </a:solidFill>
                <a:latin typeface="微软雅黑" panose="020B0503020204020204" charset="-122"/>
                <a:ea typeface="微软雅黑" panose="020B0503020204020204" charset="-122"/>
              </a:defRPr>
            </a:lvl1pPr>
          </a:lstStyle>
          <a:p>
            <a:r>
              <a:rPr lang="zh-CN" altLang="zh-CN" dirty="0"/>
              <a:t>要搞好安全、保障员工的安全必须达成</a:t>
            </a:r>
            <a:r>
              <a:rPr lang="zh-CN" altLang="en-US" dirty="0"/>
              <a:t>“安全工作，人人有责”的共识，使员工能够把安全理论知识和生产实践紧密地结合在一起。在充分发挥专业安全管理人员作用的同时，要想方设法让全体员工都参与到安全管理中，充分调动和发挥广大员工的安全工作积极性。只有这样，才能对现场的作业人员、设备状况，给予静态控制、动态预防，切断和制止有可能引发事故的根源，实现作业人员之间的自保、互保和联保，极大地降低安全事故的发生率。</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6397">
        <p14:ferris dir="l"/>
      </p:transition>
    </mc:Choice>
    <mc:Fallback xmlns="">
      <p:transition spd="slow" advClick="0" advTm="6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out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47"/>
          <p:cNvSpPr txBox="1"/>
          <p:nvPr/>
        </p:nvSpPr>
        <p:spPr>
          <a:xfrm>
            <a:off x="4567273" y="99378"/>
            <a:ext cx="2492990"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
        <p:nvSpPr>
          <p:cNvPr id="10" name="矩形 9"/>
          <p:cNvSpPr/>
          <p:nvPr/>
        </p:nvSpPr>
        <p:spPr>
          <a:xfrm>
            <a:off x="0" y="-11410"/>
            <a:ext cx="2479349" cy="514350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0" y="3871401"/>
            <a:ext cx="2606400" cy="428541"/>
          </a:xfrm>
          <a:custGeom>
            <a:avLst/>
            <a:gdLst>
              <a:gd name="connsiteX0" fmla="*/ 2223945 w 2598882"/>
              <a:gd name="connsiteY0" fmla="*/ 0 h 428541"/>
              <a:gd name="connsiteX1" fmla="*/ 2223947 w 2598882"/>
              <a:gd name="connsiteY1" fmla="*/ 2 h 428541"/>
              <a:gd name="connsiteX2" fmla="*/ 2479349 w 2598882"/>
              <a:gd name="connsiteY2" fmla="*/ 2 h 428541"/>
              <a:gd name="connsiteX3" fmla="*/ 2479349 w 2598882"/>
              <a:gd name="connsiteY3" fmla="*/ 145127 h 428541"/>
              <a:gd name="connsiteX4" fmla="*/ 2598882 w 2598882"/>
              <a:gd name="connsiteY4" fmla="*/ 213049 h 428541"/>
              <a:gd name="connsiteX5" fmla="*/ 2479349 w 2598882"/>
              <a:gd name="connsiteY5" fmla="*/ 280970 h 428541"/>
              <a:gd name="connsiteX6" fmla="*/ 2479349 w 2598882"/>
              <a:gd name="connsiteY6" fmla="*/ 428541 h 428541"/>
              <a:gd name="connsiteX7" fmla="*/ 0 w 2598882"/>
              <a:gd name="connsiteY7" fmla="*/ 428541 h 428541"/>
              <a:gd name="connsiteX8" fmla="*/ 0 w 2598882"/>
              <a:gd name="connsiteY8" fmla="*/ 2 h 428541"/>
              <a:gd name="connsiteX9" fmla="*/ 2223945 w 2598882"/>
              <a:gd name="connsiteY9" fmla="*/ 2 h 42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8882" h="428541">
                <a:moveTo>
                  <a:pt x="2223945" y="0"/>
                </a:moveTo>
                <a:lnTo>
                  <a:pt x="2223947" y="2"/>
                </a:lnTo>
                <a:lnTo>
                  <a:pt x="2479349" y="2"/>
                </a:lnTo>
                <a:lnTo>
                  <a:pt x="2479349" y="145127"/>
                </a:lnTo>
                <a:lnTo>
                  <a:pt x="2598882" y="213049"/>
                </a:lnTo>
                <a:lnTo>
                  <a:pt x="2479349" y="280970"/>
                </a:lnTo>
                <a:lnTo>
                  <a:pt x="2479349" y="428541"/>
                </a:lnTo>
                <a:lnTo>
                  <a:pt x="0" y="428541"/>
                </a:lnTo>
                <a:lnTo>
                  <a:pt x="0" y="2"/>
                </a:lnTo>
                <a:lnTo>
                  <a:pt x="2223945" y="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0" y="611565"/>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以人为本</a:t>
            </a:r>
          </a:p>
        </p:txBody>
      </p:sp>
      <p:cxnSp>
        <p:nvCxnSpPr>
          <p:cNvPr id="53" name="直接连接符 52"/>
          <p:cNvCxnSpPr/>
          <p:nvPr/>
        </p:nvCxnSpPr>
        <p:spPr>
          <a:xfrm>
            <a:off x="2483768" y="555526"/>
            <a:ext cx="6660000" cy="0"/>
          </a:xfrm>
          <a:prstGeom prst="line">
            <a:avLst/>
          </a:prstGeom>
          <a:ln>
            <a:solidFill>
              <a:srgbClr val="1E9C9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0" y="1266497"/>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形式多样</a:t>
            </a:r>
          </a:p>
        </p:txBody>
      </p:sp>
      <p:sp>
        <p:nvSpPr>
          <p:cNvPr id="55" name="文本框 54"/>
          <p:cNvSpPr txBox="1"/>
          <p:nvPr/>
        </p:nvSpPr>
        <p:spPr>
          <a:xfrm>
            <a:off x="0" y="1923393"/>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重视对员工的激励作用</a:t>
            </a:r>
          </a:p>
        </p:txBody>
      </p:sp>
      <p:sp>
        <p:nvSpPr>
          <p:cNvPr id="67" name="文本框 66"/>
          <p:cNvSpPr txBox="1"/>
          <p:nvPr/>
        </p:nvSpPr>
        <p:spPr>
          <a:xfrm>
            <a:off x="0" y="2580290"/>
            <a:ext cx="247934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把情感融入安全管理</a:t>
            </a:r>
          </a:p>
        </p:txBody>
      </p:sp>
      <p:sp>
        <p:nvSpPr>
          <p:cNvPr id="72" name="文本框 71"/>
          <p:cNvSpPr txBox="1"/>
          <p:nvPr/>
        </p:nvSpPr>
        <p:spPr>
          <a:xfrm>
            <a:off x="0" y="3237186"/>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全员参与</a:t>
            </a:r>
          </a:p>
        </p:txBody>
      </p:sp>
      <p:sp>
        <p:nvSpPr>
          <p:cNvPr id="76" name="文本框 75"/>
          <p:cNvSpPr txBox="1"/>
          <p:nvPr/>
        </p:nvSpPr>
        <p:spPr>
          <a:xfrm>
            <a:off x="0" y="3894082"/>
            <a:ext cx="2479349" cy="379518"/>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实行全方位安全管理</a:t>
            </a:r>
          </a:p>
        </p:txBody>
      </p:sp>
      <p:sp>
        <p:nvSpPr>
          <p:cNvPr id="85" name="文本框 84"/>
          <p:cNvSpPr txBox="1"/>
          <p:nvPr/>
        </p:nvSpPr>
        <p:spPr>
          <a:xfrm>
            <a:off x="0" y="4550979"/>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实行企业安全目标管理</a:t>
            </a:r>
          </a:p>
        </p:txBody>
      </p:sp>
      <p:sp>
        <p:nvSpPr>
          <p:cNvPr id="14" name="文本框 13"/>
          <p:cNvSpPr txBox="1"/>
          <p:nvPr/>
        </p:nvSpPr>
        <p:spPr>
          <a:xfrm>
            <a:off x="3203848" y="742099"/>
            <a:ext cx="5403845" cy="2252924"/>
          </a:xfrm>
          <a:prstGeom prst="rect">
            <a:avLst/>
          </a:prstGeom>
          <a:noFill/>
        </p:spPr>
        <p:txBody>
          <a:bodyPr wrap="square" rtlCol="0">
            <a:spAutoFit/>
          </a:bodyPr>
          <a:lstStyle>
            <a:defPPr>
              <a:defRPr lang="zh-CN"/>
            </a:defPPr>
            <a:lvl1pPr algn="just">
              <a:lnSpc>
                <a:spcPct val="130000"/>
              </a:lnSpc>
              <a:defRPr>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安全管理就是对人的作业行为进行有效地管理，制定出企业职工作业行为规范和安全操作规程等，建立切实可行的新型管理模式，不断学习安全理论知识，加强岗位安全技能培训，改正作业过程中的不安全、不规范、不正确的操作方法。创建企业文化就要把有效的工作方法贯穿到企业生产的全过程。 </a:t>
            </a:r>
          </a:p>
        </p:txBody>
      </p:sp>
      <p:pic>
        <p:nvPicPr>
          <p:cNvPr id="2" name="图片 1"/>
          <p:cNvPicPr>
            <a:picLocks noChangeAspect="1"/>
          </p:cNvPicPr>
          <p:nvPr/>
        </p:nvPicPr>
        <p:blipFill rotWithShape="1">
          <a:blip r:embed="rId4"/>
          <a:srcRect t="15733" b="31354"/>
          <a:stretch>
            <a:fillRect/>
          </a:stretch>
        </p:blipFill>
        <p:spPr>
          <a:xfrm>
            <a:off x="3240951" y="3032794"/>
            <a:ext cx="5366742" cy="194421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6397">
        <p14:ferris dir="l"/>
      </p:transition>
    </mc:Choice>
    <mc:Fallback xmlns="">
      <p:transition spd="slow" advClick="0" advTm="6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out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8" name="文本框 47"/>
          <p:cNvSpPr txBox="1"/>
          <p:nvPr/>
        </p:nvSpPr>
        <p:spPr>
          <a:xfrm>
            <a:off x="4567273" y="99378"/>
            <a:ext cx="2492990"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
        <p:nvSpPr>
          <p:cNvPr id="10" name="矩形 9"/>
          <p:cNvSpPr/>
          <p:nvPr/>
        </p:nvSpPr>
        <p:spPr>
          <a:xfrm>
            <a:off x="0" y="-11410"/>
            <a:ext cx="2479349" cy="514350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0" y="3871401"/>
            <a:ext cx="2606400" cy="428541"/>
          </a:xfrm>
          <a:custGeom>
            <a:avLst/>
            <a:gdLst>
              <a:gd name="connsiteX0" fmla="*/ 2223945 w 2598882"/>
              <a:gd name="connsiteY0" fmla="*/ 0 h 428541"/>
              <a:gd name="connsiteX1" fmla="*/ 2223947 w 2598882"/>
              <a:gd name="connsiteY1" fmla="*/ 2 h 428541"/>
              <a:gd name="connsiteX2" fmla="*/ 2479349 w 2598882"/>
              <a:gd name="connsiteY2" fmla="*/ 2 h 428541"/>
              <a:gd name="connsiteX3" fmla="*/ 2479349 w 2598882"/>
              <a:gd name="connsiteY3" fmla="*/ 145127 h 428541"/>
              <a:gd name="connsiteX4" fmla="*/ 2598882 w 2598882"/>
              <a:gd name="connsiteY4" fmla="*/ 213049 h 428541"/>
              <a:gd name="connsiteX5" fmla="*/ 2479349 w 2598882"/>
              <a:gd name="connsiteY5" fmla="*/ 280970 h 428541"/>
              <a:gd name="connsiteX6" fmla="*/ 2479349 w 2598882"/>
              <a:gd name="connsiteY6" fmla="*/ 428541 h 428541"/>
              <a:gd name="connsiteX7" fmla="*/ 0 w 2598882"/>
              <a:gd name="connsiteY7" fmla="*/ 428541 h 428541"/>
              <a:gd name="connsiteX8" fmla="*/ 0 w 2598882"/>
              <a:gd name="connsiteY8" fmla="*/ 2 h 428541"/>
              <a:gd name="connsiteX9" fmla="*/ 2223945 w 2598882"/>
              <a:gd name="connsiteY9" fmla="*/ 2 h 42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8882" h="428541">
                <a:moveTo>
                  <a:pt x="2223945" y="0"/>
                </a:moveTo>
                <a:lnTo>
                  <a:pt x="2223947" y="2"/>
                </a:lnTo>
                <a:lnTo>
                  <a:pt x="2479349" y="2"/>
                </a:lnTo>
                <a:lnTo>
                  <a:pt x="2479349" y="145127"/>
                </a:lnTo>
                <a:lnTo>
                  <a:pt x="2598882" y="213049"/>
                </a:lnTo>
                <a:lnTo>
                  <a:pt x="2479349" y="280970"/>
                </a:lnTo>
                <a:lnTo>
                  <a:pt x="2479349" y="428541"/>
                </a:lnTo>
                <a:lnTo>
                  <a:pt x="0" y="428541"/>
                </a:lnTo>
                <a:lnTo>
                  <a:pt x="0" y="2"/>
                </a:lnTo>
                <a:lnTo>
                  <a:pt x="2223945" y="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0" y="611565"/>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以人为本</a:t>
            </a:r>
          </a:p>
        </p:txBody>
      </p:sp>
      <p:cxnSp>
        <p:nvCxnSpPr>
          <p:cNvPr id="53" name="直接连接符 52"/>
          <p:cNvCxnSpPr/>
          <p:nvPr/>
        </p:nvCxnSpPr>
        <p:spPr>
          <a:xfrm>
            <a:off x="2483768" y="555526"/>
            <a:ext cx="6660000" cy="0"/>
          </a:xfrm>
          <a:prstGeom prst="line">
            <a:avLst/>
          </a:prstGeom>
          <a:ln>
            <a:solidFill>
              <a:srgbClr val="1E9C9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0" y="1266497"/>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形式多样</a:t>
            </a:r>
          </a:p>
        </p:txBody>
      </p:sp>
      <p:sp>
        <p:nvSpPr>
          <p:cNvPr id="55" name="文本框 54"/>
          <p:cNvSpPr txBox="1"/>
          <p:nvPr/>
        </p:nvSpPr>
        <p:spPr>
          <a:xfrm>
            <a:off x="0" y="1923393"/>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重视对员工的激励作用</a:t>
            </a:r>
          </a:p>
        </p:txBody>
      </p:sp>
      <p:sp>
        <p:nvSpPr>
          <p:cNvPr id="67" name="文本框 66"/>
          <p:cNvSpPr txBox="1"/>
          <p:nvPr/>
        </p:nvSpPr>
        <p:spPr>
          <a:xfrm>
            <a:off x="0" y="2580290"/>
            <a:ext cx="247934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把情感融入安全管理</a:t>
            </a:r>
          </a:p>
        </p:txBody>
      </p:sp>
      <p:sp>
        <p:nvSpPr>
          <p:cNvPr id="72" name="文本框 71"/>
          <p:cNvSpPr txBox="1"/>
          <p:nvPr/>
        </p:nvSpPr>
        <p:spPr>
          <a:xfrm>
            <a:off x="0" y="3237186"/>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全员参与</a:t>
            </a:r>
          </a:p>
        </p:txBody>
      </p:sp>
      <p:sp>
        <p:nvSpPr>
          <p:cNvPr id="76" name="文本框 75"/>
          <p:cNvSpPr txBox="1"/>
          <p:nvPr/>
        </p:nvSpPr>
        <p:spPr>
          <a:xfrm>
            <a:off x="0" y="3894082"/>
            <a:ext cx="2479349" cy="379518"/>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实行全方位安全管理</a:t>
            </a:r>
          </a:p>
        </p:txBody>
      </p:sp>
      <p:sp>
        <p:nvSpPr>
          <p:cNvPr id="85" name="文本框 84"/>
          <p:cNvSpPr txBox="1"/>
          <p:nvPr/>
        </p:nvSpPr>
        <p:spPr>
          <a:xfrm>
            <a:off x="0" y="4550979"/>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实行企业安全目标管理</a:t>
            </a:r>
          </a:p>
        </p:txBody>
      </p:sp>
      <p:sp>
        <p:nvSpPr>
          <p:cNvPr id="14" name="文本框 13"/>
          <p:cNvSpPr txBox="1"/>
          <p:nvPr/>
        </p:nvSpPr>
        <p:spPr>
          <a:xfrm>
            <a:off x="5574798" y="1503548"/>
            <a:ext cx="2267192" cy="438582"/>
          </a:xfrm>
          <a:prstGeom prst="rect">
            <a:avLst/>
          </a:prstGeom>
          <a:noFill/>
        </p:spPr>
        <p:txBody>
          <a:bodyPr wrap="square" rtlCol="0">
            <a:spAutoFit/>
          </a:bodyPr>
          <a:lstStyle/>
          <a:p>
            <a:pPr>
              <a:lnSpc>
                <a:spcPct val="125000"/>
              </a:lnSpc>
            </a:pPr>
            <a:r>
              <a:rPr lang="zh-CN" altLang="en-US" dirty="0">
                <a:latin typeface="微软雅黑" panose="020B0503020204020204" charset="-122"/>
                <a:ea typeface="微软雅黑" panose="020B0503020204020204" charset="-122"/>
              </a:rPr>
              <a:t>公司级安全管理</a:t>
            </a:r>
          </a:p>
        </p:txBody>
      </p:sp>
      <p:sp>
        <p:nvSpPr>
          <p:cNvPr id="15" name="文本框 14"/>
          <p:cNvSpPr txBox="1"/>
          <p:nvPr/>
        </p:nvSpPr>
        <p:spPr>
          <a:xfrm>
            <a:off x="6337256" y="2600303"/>
            <a:ext cx="2267192" cy="438582"/>
          </a:xfrm>
          <a:prstGeom prst="rect">
            <a:avLst/>
          </a:prstGeom>
          <a:noFill/>
        </p:spPr>
        <p:txBody>
          <a:bodyPr wrap="square" rtlCol="0">
            <a:spAutoFit/>
          </a:bodyPr>
          <a:lstStyle/>
          <a:p>
            <a:pPr>
              <a:lnSpc>
                <a:spcPct val="125000"/>
              </a:lnSpc>
            </a:pPr>
            <a:r>
              <a:rPr lang="zh-CN" altLang="en-US" dirty="0">
                <a:latin typeface="微软雅黑" panose="020B0503020204020204" charset="-122"/>
                <a:ea typeface="微软雅黑" panose="020B0503020204020204" charset="-122"/>
              </a:rPr>
              <a:t>车间级安全管理</a:t>
            </a:r>
          </a:p>
        </p:txBody>
      </p:sp>
      <p:sp>
        <p:nvSpPr>
          <p:cNvPr id="16" name="文本框 15"/>
          <p:cNvSpPr txBox="1"/>
          <p:nvPr/>
        </p:nvSpPr>
        <p:spPr>
          <a:xfrm>
            <a:off x="5631168" y="3769242"/>
            <a:ext cx="2267192" cy="438582"/>
          </a:xfrm>
          <a:prstGeom prst="rect">
            <a:avLst/>
          </a:prstGeom>
          <a:noFill/>
        </p:spPr>
        <p:txBody>
          <a:bodyPr wrap="square" rtlCol="0">
            <a:spAutoFit/>
          </a:bodyPr>
          <a:lstStyle/>
          <a:p>
            <a:pPr>
              <a:lnSpc>
                <a:spcPct val="125000"/>
              </a:lnSpc>
            </a:pPr>
            <a:r>
              <a:rPr lang="zh-CN" altLang="en-US" dirty="0">
                <a:latin typeface="微软雅黑" panose="020B0503020204020204" charset="-122"/>
                <a:ea typeface="微软雅黑" panose="020B0503020204020204" charset="-122"/>
              </a:rPr>
              <a:t>班组级安全管理</a:t>
            </a:r>
          </a:p>
        </p:txBody>
      </p:sp>
      <p:sp>
        <p:nvSpPr>
          <p:cNvPr id="3" name="椭圆 2"/>
          <p:cNvSpPr>
            <a:spLocks noChangeAspect="1"/>
          </p:cNvSpPr>
          <p:nvPr/>
        </p:nvSpPr>
        <p:spPr>
          <a:xfrm>
            <a:off x="4208465" y="1960719"/>
            <a:ext cx="1800000" cy="1800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rot="20339066">
            <a:off x="3965154" y="1780719"/>
            <a:ext cx="2223311" cy="2160000"/>
            <a:chOff x="2901259" y="1780719"/>
            <a:chExt cx="2223311" cy="2160000"/>
          </a:xfrm>
        </p:grpSpPr>
        <p:sp>
          <p:nvSpPr>
            <p:cNvPr id="5" name="空心弧 4"/>
            <p:cNvSpPr>
              <a:spLocks noChangeAspect="1"/>
            </p:cNvSpPr>
            <p:nvPr/>
          </p:nvSpPr>
          <p:spPr>
            <a:xfrm rot="3209622">
              <a:off x="2964570" y="1780719"/>
              <a:ext cx="2160000" cy="2160000"/>
            </a:xfrm>
            <a:prstGeom prst="blockArc">
              <a:avLst>
                <a:gd name="adj1" fmla="val 10800000"/>
                <a:gd name="adj2" fmla="val 7788985"/>
                <a:gd name="adj3" fmla="val 0"/>
              </a:avLst>
            </a:prstGeom>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a:spLocks noChangeAspect="1"/>
            </p:cNvSpPr>
            <p:nvPr/>
          </p:nvSpPr>
          <p:spPr>
            <a:xfrm>
              <a:off x="3308599" y="1924683"/>
              <a:ext cx="144000" cy="144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2901259" y="2680687"/>
              <a:ext cx="144000" cy="144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p:cNvSpPr txBox="1"/>
          <p:nvPr/>
        </p:nvSpPr>
        <p:spPr>
          <a:xfrm>
            <a:off x="4336430" y="2641428"/>
            <a:ext cx="1771346" cy="438582"/>
          </a:xfrm>
          <a:prstGeom prst="rect">
            <a:avLst/>
          </a:prstGeom>
          <a:noFill/>
        </p:spPr>
        <p:txBody>
          <a:bodyPr wrap="square" rtlCol="0">
            <a:spAutoFit/>
          </a:bodyPr>
          <a:lstStyle/>
          <a:p>
            <a:pPr>
              <a:lnSpc>
                <a:spcPct val="125000"/>
              </a:lnSpc>
            </a:pPr>
            <a:r>
              <a:rPr lang="zh-CN" altLang="en-US" b="1" dirty="0">
                <a:solidFill>
                  <a:schemeClr val="bg1"/>
                </a:solidFill>
                <a:latin typeface="微软雅黑" panose="020B0503020204020204" charset="-122"/>
                <a:ea typeface="微软雅黑" panose="020B0503020204020204" charset="-122"/>
              </a:rPr>
              <a:t>三级安全网络</a:t>
            </a:r>
          </a:p>
        </p:txBody>
      </p:sp>
      <p:sp>
        <p:nvSpPr>
          <p:cNvPr id="24" name="椭圆 23"/>
          <p:cNvSpPr>
            <a:spLocks noChangeAspect="1"/>
          </p:cNvSpPr>
          <p:nvPr/>
        </p:nvSpPr>
        <p:spPr>
          <a:xfrm>
            <a:off x="5274017" y="1656508"/>
            <a:ext cx="288000" cy="288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049256" y="2680687"/>
            <a:ext cx="288000" cy="288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286798" y="3760719"/>
            <a:ext cx="288000" cy="288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218534" y="1595293"/>
            <a:ext cx="402921" cy="406971"/>
          </a:xfrm>
          <a:prstGeom prst="rect">
            <a:avLst/>
          </a:prstGeom>
          <a:noFill/>
        </p:spPr>
        <p:txBody>
          <a:bodyPr wrap="square" rtlCol="0">
            <a:spAutoFit/>
          </a:bodyPr>
          <a:lstStyle/>
          <a:p>
            <a:pPr algn="ctr">
              <a:lnSpc>
                <a:spcPct val="125000"/>
              </a:lnSpc>
            </a:pPr>
            <a:r>
              <a:rPr lang="en-US" altLang="zh-CN" b="1" dirty="0">
                <a:solidFill>
                  <a:schemeClr val="bg1"/>
                </a:solidFill>
                <a:latin typeface="微软雅黑" panose="020B0503020204020204" charset="-122"/>
                <a:ea typeface="微软雅黑" panose="020B0503020204020204" charset="-122"/>
              </a:rPr>
              <a:t>1</a:t>
            </a:r>
            <a:endParaRPr lang="zh-CN" altLang="en-US" b="1" dirty="0">
              <a:solidFill>
                <a:schemeClr val="bg1"/>
              </a:solidFill>
              <a:latin typeface="微软雅黑" panose="020B0503020204020204" charset="-122"/>
              <a:ea typeface="微软雅黑" panose="020B0503020204020204" charset="-122"/>
            </a:endParaRPr>
          </a:p>
        </p:txBody>
      </p:sp>
      <p:sp>
        <p:nvSpPr>
          <p:cNvPr id="29" name="文本框 28"/>
          <p:cNvSpPr txBox="1"/>
          <p:nvPr/>
        </p:nvSpPr>
        <p:spPr>
          <a:xfrm>
            <a:off x="5990604" y="2612066"/>
            <a:ext cx="402921" cy="406971"/>
          </a:xfrm>
          <a:prstGeom prst="rect">
            <a:avLst/>
          </a:prstGeom>
          <a:noFill/>
        </p:spPr>
        <p:txBody>
          <a:bodyPr wrap="square" rtlCol="0">
            <a:spAutoFit/>
          </a:bodyPr>
          <a:lstStyle/>
          <a:p>
            <a:pPr algn="ctr">
              <a:lnSpc>
                <a:spcPct val="125000"/>
              </a:lnSpc>
            </a:pPr>
            <a:r>
              <a:rPr lang="en-US" altLang="zh-CN" b="1" dirty="0">
                <a:solidFill>
                  <a:schemeClr val="bg1"/>
                </a:solidFill>
                <a:latin typeface="微软雅黑" panose="020B0503020204020204" charset="-122"/>
                <a:ea typeface="微软雅黑" panose="020B0503020204020204" charset="-122"/>
              </a:rPr>
              <a:t>2</a:t>
            </a:r>
            <a:endParaRPr lang="zh-CN" altLang="en-US" b="1" dirty="0">
              <a:solidFill>
                <a:schemeClr val="bg1"/>
              </a:solidFill>
              <a:latin typeface="微软雅黑" panose="020B0503020204020204" charset="-122"/>
              <a:ea typeface="微软雅黑" panose="020B0503020204020204" charset="-122"/>
            </a:endParaRPr>
          </a:p>
        </p:txBody>
      </p:sp>
      <p:sp>
        <p:nvSpPr>
          <p:cNvPr id="30" name="文本框 29"/>
          <p:cNvSpPr txBox="1"/>
          <p:nvPr/>
        </p:nvSpPr>
        <p:spPr>
          <a:xfrm>
            <a:off x="5235555" y="3680077"/>
            <a:ext cx="402921" cy="406971"/>
          </a:xfrm>
          <a:prstGeom prst="rect">
            <a:avLst/>
          </a:prstGeom>
          <a:noFill/>
        </p:spPr>
        <p:txBody>
          <a:bodyPr wrap="square" rtlCol="0">
            <a:spAutoFit/>
          </a:bodyPr>
          <a:lstStyle/>
          <a:p>
            <a:pPr algn="ctr">
              <a:lnSpc>
                <a:spcPct val="125000"/>
              </a:lnSpc>
            </a:pPr>
            <a:r>
              <a:rPr lang="en-US" altLang="zh-CN" b="1" dirty="0">
                <a:solidFill>
                  <a:schemeClr val="bg1"/>
                </a:solidFill>
                <a:latin typeface="微软雅黑" panose="020B0503020204020204" charset="-122"/>
                <a:ea typeface="微软雅黑" panose="020B0503020204020204" charset="-122"/>
              </a:rPr>
              <a:t>3</a:t>
            </a:r>
            <a:endParaRPr lang="zh-CN" altLang="en-US" b="1" dirty="0">
              <a:solidFill>
                <a:schemeClr val="bg1"/>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6397">
        <p14:ferris dir="l"/>
      </p:transition>
    </mc:Choice>
    <mc:Fallback xmlns="">
      <p:transition spd="slow" advClick="0" advTm="6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out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8" name="文本框 47"/>
          <p:cNvSpPr txBox="1"/>
          <p:nvPr/>
        </p:nvSpPr>
        <p:spPr>
          <a:xfrm>
            <a:off x="4567273" y="99378"/>
            <a:ext cx="2492990"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
        <p:nvSpPr>
          <p:cNvPr id="10" name="矩形 9"/>
          <p:cNvSpPr/>
          <p:nvPr/>
        </p:nvSpPr>
        <p:spPr>
          <a:xfrm>
            <a:off x="0" y="-11410"/>
            <a:ext cx="2479349" cy="514350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0" y="4515966"/>
            <a:ext cx="2606400" cy="428541"/>
          </a:xfrm>
          <a:custGeom>
            <a:avLst/>
            <a:gdLst>
              <a:gd name="connsiteX0" fmla="*/ 2223945 w 2598882"/>
              <a:gd name="connsiteY0" fmla="*/ 0 h 428541"/>
              <a:gd name="connsiteX1" fmla="*/ 2223947 w 2598882"/>
              <a:gd name="connsiteY1" fmla="*/ 2 h 428541"/>
              <a:gd name="connsiteX2" fmla="*/ 2479349 w 2598882"/>
              <a:gd name="connsiteY2" fmla="*/ 2 h 428541"/>
              <a:gd name="connsiteX3" fmla="*/ 2479349 w 2598882"/>
              <a:gd name="connsiteY3" fmla="*/ 145127 h 428541"/>
              <a:gd name="connsiteX4" fmla="*/ 2598882 w 2598882"/>
              <a:gd name="connsiteY4" fmla="*/ 213049 h 428541"/>
              <a:gd name="connsiteX5" fmla="*/ 2479349 w 2598882"/>
              <a:gd name="connsiteY5" fmla="*/ 280970 h 428541"/>
              <a:gd name="connsiteX6" fmla="*/ 2479349 w 2598882"/>
              <a:gd name="connsiteY6" fmla="*/ 428541 h 428541"/>
              <a:gd name="connsiteX7" fmla="*/ 0 w 2598882"/>
              <a:gd name="connsiteY7" fmla="*/ 428541 h 428541"/>
              <a:gd name="connsiteX8" fmla="*/ 0 w 2598882"/>
              <a:gd name="connsiteY8" fmla="*/ 2 h 428541"/>
              <a:gd name="connsiteX9" fmla="*/ 2223945 w 2598882"/>
              <a:gd name="connsiteY9" fmla="*/ 2 h 42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8882" h="428541">
                <a:moveTo>
                  <a:pt x="2223945" y="0"/>
                </a:moveTo>
                <a:lnTo>
                  <a:pt x="2223947" y="2"/>
                </a:lnTo>
                <a:lnTo>
                  <a:pt x="2479349" y="2"/>
                </a:lnTo>
                <a:lnTo>
                  <a:pt x="2479349" y="145127"/>
                </a:lnTo>
                <a:lnTo>
                  <a:pt x="2598882" y="213049"/>
                </a:lnTo>
                <a:lnTo>
                  <a:pt x="2479349" y="280970"/>
                </a:lnTo>
                <a:lnTo>
                  <a:pt x="2479349" y="428541"/>
                </a:lnTo>
                <a:lnTo>
                  <a:pt x="0" y="428541"/>
                </a:lnTo>
                <a:lnTo>
                  <a:pt x="0" y="2"/>
                </a:lnTo>
                <a:lnTo>
                  <a:pt x="2223945" y="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0" y="611565"/>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以人为本</a:t>
            </a:r>
          </a:p>
        </p:txBody>
      </p:sp>
      <p:cxnSp>
        <p:nvCxnSpPr>
          <p:cNvPr id="53" name="直接连接符 52"/>
          <p:cNvCxnSpPr/>
          <p:nvPr/>
        </p:nvCxnSpPr>
        <p:spPr>
          <a:xfrm>
            <a:off x="2483768" y="555526"/>
            <a:ext cx="6660000" cy="0"/>
          </a:xfrm>
          <a:prstGeom prst="line">
            <a:avLst/>
          </a:prstGeom>
          <a:ln>
            <a:solidFill>
              <a:srgbClr val="1E9C9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0" y="1266497"/>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形式多样</a:t>
            </a:r>
          </a:p>
        </p:txBody>
      </p:sp>
      <p:sp>
        <p:nvSpPr>
          <p:cNvPr id="55" name="文本框 54"/>
          <p:cNvSpPr txBox="1"/>
          <p:nvPr/>
        </p:nvSpPr>
        <p:spPr>
          <a:xfrm>
            <a:off x="0" y="1923393"/>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重视对员工的激励作用</a:t>
            </a:r>
          </a:p>
        </p:txBody>
      </p:sp>
      <p:sp>
        <p:nvSpPr>
          <p:cNvPr id="67" name="文本框 66"/>
          <p:cNvSpPr txBox="1"/>
          <p:nvPr/>
        </p:nvSpPr>
        <p:spPr>
          <a:xfrm>
            <a:off x="0" y="2580290"/>
            <a:ext cx="247934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把情感融入安全管理</a:t>
            </a:r>
          </a:p>
        </p:txBody>
      </p:sp>
      <p:sp>
        <p:nvSpPr>
          <p:cNvPr id="72" name="文本框 71"/>
          <p:cNvSpPr txBox="1"/>
          <p:nvPr/>
        </p:nvSpPr>
        <p:spPr>
          <a:xfrm>
            <a:off x="0" y="3237186"/>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全员参与</a:t>
            </a:r>
          </a:p>
        </p:txBody>
      </p:sp>
      <p:sp>
        <p:nvSpPr>
          <p:cNvPr id="76" name="文本框 75"/>
          <p:cNvSpPr txBox="1"/>
          <p:nvPr/>
        </p:nvSpPr>
        <p:spPr>
          <a:xfrm>
            <a:off x="0" y="3894082"/>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实行全方位安全管理</a:t>
            </a:r>
          </a:p>
        </p:txBody>
      </p:sp>
      <p:sp>
        <p:nvSpPr>
          <p:cNvPr id="85" name="文本框 84"/>
          <p:cNvSpPr txBox="1"/>
          <p:nvPr/>
        </p:nvSpPr>
        <p:spPr>
          <a:xfrm>
            <a:off x="0" y="4550979"/>
            <a:ext cx="2479349" cy="379518"/>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实行企业安全目标管理</a:t>
            </a:r>
          </a:p>
        </p:txBody>
      </p:sp>
      <p:sp>
        <p:nvSpPr>
          <p:cNvPr id="31" name="Text Box 20"/>
          <p:cNvSpPr txBox="1">
            <a:spLocks noChangeArrowheads="1"/>
          </p:cNvSpPr>
          <p:nvPr/>
        </p:nvSpPr>
        <p:spPr bwMode="gray">
          <a:xfrm>
            <a:off x="2902564" y="1176476"/>
            <a:ext cx="5822408" cy="3333220"/>
          </a:xfrm>
          <a:prstGeom prst="rect">
            <a:avLst/>
          </a:prstGeom>
          <a:noFill/>
        </p:spPr>
        <p:txBody>
          <a:bodyPr wrap="square" rtlCol="0">
            <a:spAutoFit/>
          </a:bodyPr>
          <a:lstStyle>
            <a:defPPr>
              <a:defRPr lang="zh-CN"/>
            </a:defPPr>
            <a:lvl1pPr algn="just">
              <a:lnSpc>
                <a:spcPct val="130000"/>
              </a:lnSpc>
              <a:defRPr>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企业安全目标管理是企业安全管理部门确定在一定时期内应该达到的安全总目标，也是在分解展开、落实措施、严格考核的基础上，通过组织内部自我控制达到安全目的的一种安全管理方法。它以企业安全管理部门总的安全管理目标为基础，逐级向下分解，使各级安全目标明确、具体，各方面关系协调、融洽，把全体成员都科学地组织在目标体系之内，使每个人都明确自己在目标体系中所处的地位和作用，通过每个人的积极努力来实现企业安全管理部门的安全目标。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6397">
        <p14:ferris dir="l"/>
      </p:transition>
    </mc:Choice>
    <mc:Fallback xmlns="">
      <p:transition spd="slow" advClick="0" advTm="6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out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2647" r="12791"/>
          <a:stretch>
            <a:fillRect/>
          </a:stretch>
        </p:blipFill>
        <p:spPr>
          <a:xfrm>
            <a:off x="0" y="0"/>
            <a:ext cx="9144000" cy="5144304"/>
          </a:xfrm>
          <a:prstGeom prst="rect">
            <a:avLst/>
          </a:prstGeom>
        </p:spPr>
      </p:pic>
      <p:sp>
        <p:nvSpPr>
          <p:cNvPr id="2" name="矩形 1"/>
          <p:cNvSpPr/>
          <p:nvPr/>
        </p:nvSpPr>
        <p:spPr>
          <a:xfrm>
            <a:off x="-36512" y="1059582"/>
            <a:ext cx="9180512" cy="302433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492432" y="1889310"/>
            <a:ext cx="2118737" cy="1240632"/>
            <a:chOff x="4683509" y="2601913"/>
            <a:chExt cx="2824982" cy="1654176"/>
          </a:xfrm>
          <a:solidFill>
            <a:schemeClr val="bg1">
              <a:lumMod val="95000"/>
            </a:schemeClr>
          </a:solidFill>
        </p:grpSpPr>
        <p:sp>
          <p:nvSpPr>
            <p:cNvPr id="62" name="椭圆 61"/>
            <p:cNvSpPr/>
            <p:nvPr/>
          </p:nvSpPr>
          <p:spPr>
            <a:xfrm>
              <a:off x="5268911" y="2601913"/>
              <a:ext cx="1654178" cy="1654176"/>
            </a:xfrm>
            <a:prstGeom prst="ellipse">
              <a:avLst/>
            </a:prstGeom>
            <a:solidFill>
              <a:srgbClr val="1E9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4683509" y="2829478"/>
              <a:ext cx="2824982" cy="1138773"/>
            </a:xfrm>
            <a:prstGeom prst="rect">
              <a:avLst/>
            </a:prstGeom>
            <a:noFill/>
          </p:spPr>
          <p:txBody>
            <a:bodyPr wrap="square">
              <a:spAutoFit/>
              <a:scene3d>
                <a:camera prst="orthographicFront"/>
                <a:lightRig rig="threePt" dir="t"/>
              </a:scene3d>
              <a:sp3d contourW="12700"/>
            </a:bodyPr>
            <a:lstStyle/>
            <a:p>
              <a:pPr algn="ctr"/>
              <a:r>
                <a:rPr lang="en-US" altLang="zh-CN" sz="4950" b="1" dirty="0">
                  <a:solidFill>
                    <a:schemeClr val="bg1"/>
                  </a:solidFill>
                </a:rPr>
                <a:t>03</a:t>
              </a:r>
              <a:endParaRPr lang="zh-CN" altLang="en-US" sz="4950" b="1" dirty="0">
                <a:solidFill>
                  <a:schemeClr val="bg1"/>
                </a:solidFill>
              </a:endParaRPr>
            </a:p>
          </p:txBody>
        </p:sp>
      </p:grpSp>
      <p:grpSp>
        <p:nvGrpSpPr>
          <p:cNvPr id="4" name="组合 3"/>
          <p:cNvGrpSpPr/>
          <p:nvPr/>
        </p:nvGrpSpPr>
        <p:grpSpPr>
          <a:xfrm rot="5400000">
            <a:off x="5558940" y="1521930"/>
            <a:ext cx="3714751" cy="3528392"/>
            <a:chOff x="5429249" y="2921"/>
            <a:chExt cx="3714751" cy="1773688"/>
          </a:xfrm>
          <a:solidFill>
            <a:srgbClr val="1E9C90"/>
          </a:solidFill>
        </p:grpSpPr>
        <p:sp>
          <p:nvSpPr>
            <p:cNvPr id="68" name="Freeform 23"/>
            <p:cNvSpPr/>
            <p:nvPr/>
          </p:nvSpPr>
          <p:spPr bwMode="auto">
            <a:xfrm rot="10800000">
              <a:off x="5432423" y="9752"/>
              <a:ext cx="3711575" cy="1766857"/>
            </a:xfrm>
            <a:custGeom>
              <a:avLst/>
              <a:gdLst>
                <a:gd name="T0" fmla="*/ 0 w 2344"/>
                <a:gd name="T1" fmla="*/ 0 h 1270"/>
                <a:gd name="T2" fmla="*/ 0 w 2344"/>
                <a:gd name="T3" fmla="*/ 1270 h 1270"/>
                <a:gd name="T4" fmla="*/ 2344 w 2344"/>
                <a:gd name="T5" fmla="*/ 1270 h 1270"/>
                <a:gd name="T6" fmla="*/ 0 w 2344"/>
                <a:gd name="T7" fmla="*/ 0 h 1270"/>
              </a:gdLst>
              <a:ahLst/>
              <a:cxnLst>
                <a:cxn ang="0">
                  <a:pos x="T0" y="T1"/>
                </a:cxn>
                <a:cxn ang="0">
                  <a:pos x="T2" y="T3"/>
                </a:cxn>
                <a:cxn ang="0">
                  <a:pos x="T4" y="T5"/>
                </a:cxn>
                <a:cxn ang="0">
                  <a:pos x="T6" y="T7"/>
                </a:cxn>
              </a:cxnLst>
              <a:rect l="0" t="0" r="r" b="b"/>
              <a:pathLst>
                <a:path w="2344" h="1270">
                  <a:moveTo>
                    <a:pt x="0" y="0"/>
                  </a:moveTo>
                  <a:lnTo>
                    <a:pt x="0" y="1270"/>
                  </a:lnTo>
                  <a:lnTo>
                    <a:pt x="2344" y="1270"/>
                  </a:lnTo>
                  <a:lnTo>
                    <a:pt x="0" y="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sp>
          <p:nvSpPr>
            <p:cNvPr id="69" name="Freeform 25"/>
            <p:cNvSpPr/>
            <p:nvPr/>
          </p:nvSpPr>
          <p:spPr bwMode="auto">
            <a:xfrm rot="10800000">
              <a:off x="5429249" y="2921"/>
              <a:ext cx="3714751" cy="1397000"/>
            </a:xfrm>
            <a:custGeom>
              <a:avLst/>
              <a:gdLst>
                <a:gd name="T0" fmla="*/ 2346 w 2346"/>
                <a:gd name="T1" fmla="*/ 880 h 880"/>
                <a:gd name="T2" fmla="*/ 0 w 2346"/>
                <a:gd name="T3" fmla="*/ 880 h 880"/>
                <a:gd name="T4" fmla="*/ 0 w 2346"/>
                <a:gd name="T5" fmla="*/ 0 h 880"/>
                <a:gd name="T6" fmla="*/ 2346 w 2346"/>
                <a:gd name="T7" fmla="*/ 880 h 880"/>
              </a:gdLst>
              <a:ahLst/>
              <a:cxnLst>
                <a:cxn ang="0">
                  <a:pos x="T0" y="T1"/>
                </a:cxn>
                <a:cxn ang="0">
                  <a:pos x="T2" y="T3"/>
                </a:cxn>
                <a:cxn ang="0">
                  <a:pos x="T4" y="T5"/>
                </a:cxn>
                <a:cxn ang="0">
                  <a:pos x="T6" y="T7"/>
                </a:cxn>
              </a:cxnLst>
              <a:rect l="0" t="0" r="r" b="b"/>
              <a:pathLst>
                <a:path w="2346" h="880">
                  <a:moveTo>
                    <a:pt x="2346" y="880"/>
                  </a:moveTo>
                  <a:lnTo>
                    <a:pt x="0" y="880"/>
                  </a:lnTo>
                  <a:lnTo>
                    <a:pt x="0" y="0"/>
                  </a:lnTo>
                  <a:lnTo>
                    <a:pt x="2346" y="88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grpSp>
      <p:sp>
        <p:nvSpPr>
          <p:cNvPr id="11" name="文本框 10"/>
          <p:cNvSpPr txBox="1"/>
          <p:nvPr/>
        </p:nvSpPr>
        <p:spPr>
          <a:xfrm>
            <a:off x="2354823" y="2310140"/>
            <a:ext cx="2698175"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安全文化的特点</a:t>
            </a:r>
          </a:p>
        </p:txBody>
      </p:sp>
    </p:spTree>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anim calcmode="lin" valueType="num">
                                      <p:cBhvr>
                                        <p:cTn id="12" dur="1000" fill="hold"/>
                                        <p:tgtEl>
                                          <p:spTgt spid="61"/>
                                        </p:tgtEl>
                                        <p:attrNameLst>
                                          <p:attrName>ppt_x</p:attrName>
                                        </p:attrNameLst>
                                      </p:cBhvr>
                                      <p:tavLst>
                                        <p:tav tm="0">
                                          <p:val>
                                            <p:strVal val="#ppt_x"/>
                                          </p:val>
                                        </p:tav>
                                        <p:tav tm="100000">
                                          <p:val>
                                            <p:strVal val="#ppt_x"/>
                                          </p:val>
                                        </p:tav>
                                      </p:tavLst>
                                    </p:anim>
                                    <p:anim calcmode="lin" valueType="num">
                                      <p:cBhvr>
                                        <p:cTn id="1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7"/>
          <p:cNvGrpSpPr/>
          <p:nvPr/>
        </p:nvGrpSpPr>
        <p:grpSpPr bwMode="auto">
          <a:xfrm>
            <a:off x="3049398" y="1226346"/>
            <a:ext cx="3167825" cy="3203972"/>
            <a:chOff x="4065588" y="1635126"/>
            <a:chExt cx="4224337" cy="4271962"/>
          </a:xfrm>
        </p:grpSpPr>
        <p:sp>
          <p:nvSpPr>
            <p:cNvPr id="128013" name="Freeform 5"/>
            <p:cNvSpPr>
              <a:spLocks noEditPoints="1"/>
            </p:cNvSpPr>
            <p:nvPr/>
          </p:nvSpPr>
          <p:spPr bwMode="auto">
            <a:xfrm>
              <a:off x="4197350" y="1819275"/>
              <a:ext cx="4092575" cy="4087813"/>
            </a:xfrm>
            <a:custGeom>
              <a:avLst/>
              <a:gdLst>
                <a:gd name="T0" fmla="*/ 1608468 w 1089"/>
                <a:gd name="T1" fmla="*/ 1891601 h 1087"/>
                <a:gd name="T2" fmla="*/ 1743760 w 1089"/>
                <a:gd name="T3" fmla="*/ 586659 h 1087"/>
                <a:gd name="T4" fmla="*/ 1807648 w 1089"/>
                <a:gd name="T5" fmla="*/ 424952 h 1087"/>
                <a:gd name="T6" fmla="*/ 2055683 w 1089"/>
                <a:gd name="T7" fmla="*/ 282048 h 1087"/>
                <a:gd name="T8" fmla="*/ 2292443 w 1089"/>
                <a:gd name="T9" fmla="*/ 421191 h 1087"/>
                <a:gd name="T10" fmla="*/ 2273653 w 1089"/>
                <a:gd name="T11" fmla="*/ 707000 h 1087"/>
                <a:gd name="T12" fmla="*/ 2901256 w 1089"/>
                <a:gd name="T13" fmla="*/ 2015702 h 1087"/>
                <a:gd name="T14" fmla="*/ 3506311 w 1089"/>
                <a:gd name="T15" fmla="*/ 1741175 h 1087"/>
                <a:gd name="T16" fmla="*/ 3667909 w 1089"/>
                <a:gd name="T17" fmla="*/ 1805106 h 1087"/>
                <a:gd name="T18" fmla="*/ 3810717 w 1089"/>
                <a:gd name="T19" fmla="*/ 2087154 h 1087"/>
                <a:gd name="T20" fmla="*/ 3671667 w 1089"/>
                <a:gd name="T21" fmla="*/ 2290228 h 1087"/>
                <a:gd name="T22" fmla="*/ 3389810 w 1089"/>
                <a:gd name="T23" fmla="*/ 2271425 h 1087"/>
                <a:gd name="T24" fmla="*/ 2487865 w 1089"/>
                <a:gd name="T25" fmla="*/ 2196212 h 1087"/>
                <a:gd name="T26" fmla="*/ 2352573 w 1089"/>
                <a:gd name="T27" fmla="*/ 3504914 h 1087"/>
                <a:gd name="T28" fmla="*/ 2288685 w 1089"/>
                <a:gd name="T29" fmla="*/ 3666622 h 1087"/>
                <a:gd name="T30" fmla="*/ 2036892 w 1089"/>
                <a:gd name="T31" fmla="*/ 3809526 h 1087"/>
                <a:gd name="T32" fmla="*/ 1803890 w 1089"/>
                <a:gd name="T33" fmla="*/ 3670382 h 1087"/>
                <a:gd name="T34" fmla="*/ 1822680 w 1089"/>
                <a:gd name="T35" fmla="*/ 3384574 h 1087"/>
                <a:gd name="T36" fmla="*/ 1195077 w 1089"/>
                <a:gd name="T37" fmla="*/ 2072111 h 1087"/>
                <a:gd name="T38" fmla="*/ 586264 w 1089"/>
                <a:gd name="T39" fmla="*/ 2350398 h 1087"/>
                <a:gd name="T40" fmla="*/ 424666 w 1089"/>
                <a:gd name="T41" fmla="*/ 2286468 h 1087"/>
                <a:gd name="T42" fmla="*/ 285616 w 1089"/>
                <a:gd name="T43" fmla="*/ 2004420 h 1087"/>
                <a:gd name="T44" fmla="*/ 420908 w 1089"/>
                <a:gd name="T45" fmla="*/ 1801345 h 1087"/>
                <a:gd name="T46" fmla="*/ 706524 w 1089"/>
                <a:gd name="T47" fmla="*/ 1820149 h 1087"/>
                <a:gd name="T48" fmla="*/ 2051925 w 1089"/>
                <a:gd name="T49" fmla="*/ 0 h 1087"/>
                <a:gd name="T50" fmla="*/ 1570887 w 1089"/>
                <a:gd name="T51" fmla="*/ 278287 h 1087"/>
                <a:gd name="T52" fmla="*/ 1458144 w 1089"/>
                <a:gd name="T53" fmla="*/ 424952 h 1087"/>
                <a:gd name="T54" fmla="*/ 841815 w 1089"/>
                <a:gd name="T55" fmla="*/ 477601 h 1087"/>
                <a:gd name="T56" fmla="*/ 289374 w 1089"/>
                <a:gd name="T57" fmla="*/ 1553143 h 1087"/>
                <a:gd name="T58" fmla="*/ 0 w 1089"/>
                <a:gd name="T59" fmla="*/ 2042026 h 1087"/>
                <a:gd name="T60" fmla="*/ 341987 w 1089"/>
                <a:gd name="T61" fmla="*/ 2560994 h 1087"/>
                <a:gd name="T62" fmla="*/ 477279 w 1089"/>
                <a:gd name="T63" fmla="*/ 3249191 h 1087"/>
                <a:gd name="T64" fmla="*/ 1304062 w 1089"/>
                <a:gd name="T65" fmla="*/ 3677904 h 1087"/>
                <a:gd name="T66" fmla="*/ 1555855 w 1089"/>
                <a:gd name="T67" fmla="*/ 3802005 h 1087"/>
                <a:gd name="T68" fmla="*/ 2044408 w 1089"/>
                <a:gd name="T69" fmla="*/ 4087813 h 1087"/>
                <a:gd name="T70" fmla="*/ 2525446 w 1089"/>
                <a:gd name="T71" fmla="*/ 3809526 h 1087"/>
                <a:gd name="T72" fmla="*/ 2638189 w 1089"/>
                <a:gd name="T73" fmla="*/ 3666622 h 1087"/>
                <a:gd name="T74" fmla="*/ 3254518 w 1089"/>
                <a:gd name="T75" fmla="*/ 3613973 h 1087"/>
                <a:gd name="T76" fmla="*/ 3806959 w 1089"/>
                <a:gd name="T77" fmla="*/ 2534670 h 1087"/>
                <a:gd name="T78" fmla="*/ 4092575 w 1089"/>
                <a:gd name="T79" fmla="*/ 2049547 h 1087"/>
                <a:gd name="T80" fmla="*/ 3754346 w 1089"/>
                <a:gd name="T81" fmla="*/ 1530579 h 1087"/>
                <a:gd name="T82" fmla="*/ 3615296 w 1089"/>
                <a:gd name="T83" fmla="*/ 842383 h 1087"/>
                <a:gd name="T84" fmla="*/ 2792271 w 1089"/>
                <a:gd name="T85" fmla="*/ 413670 h 1087"/>
                <a:gd name="T86" fmla="*/ 2540478 w 1089"/>
                <a:gd name="T87" fmla="*/ 285808 h 1087"/>
                <a:gd name="T88" fmla="*/ 2051925 w 1089"/>
                <a:gd name="T89" fmla="*/ 0 h 10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89" h="1087">
                  <a:moveTo>
                    <a:pt x="323" y="531"/>
                  </a:moveTo>
                  <a:cubicBezTo>
                    <a:pt x="358" y="531"/>
                    <a:pt x="394" y="522"/>
                    <a:pt x="428" y="503"/>
                  </a:cubicBezTo>
                  <a:cubicBezTo>
                    <a:pt x="532" y="445"/>
                    <a:pt x="568" y="312"/>
                    <a:pt x="507" y="209"/>
                  </a:cubicBezTo>
                  <a:cubicBezTo>
                    <a:pt x="496" y="188"/>
                    <a:pt x="481" y="171"/>
                    <a:pt x="464" y="156"/>
                  </a:cubicBezTo>
                  <a:cubicBezTo>
                    <a:pt x="465" y="146"/>
                    <a:pt x="468" y="136"/>
                    <a:pt x="473" y="127"/>
                  </a:cubicBezTo>
                  <a:cubicBezTo>
                    <a:pt x="481" y="113"/>
                    <a:pt x="481" y="113"/>
                    <a:pt x="481" y="113"/>
                  </a:cubicBezTo>
                  <a:cubicBezTo>
                    <a:pt x="495" y="90"/>
                    <a:pt x="519" y="75"/>
                    <a:pt x="546" y="75"/>
                  </a:cubicBezTo>
                  <a:cubicBezTo>
                    <a:pt x="546" y="75"/>
                    <a:pt x="547" y="75"/>
                    <a:pt x="547" y="75"/>
                  </a:cubicBezTo>
                  <a:cubicBezTo>
                    <a:pt x="550" y="75"/>
                    <a:pt x="553" y="75"/>
                    <a:pt x="556" y="75"/>
                  </a:cubicBezTo>
                  <a:cubicBezTo>
                    <a:pt x="579" y="78"/>
                    <a:pt x="598" y="91"/>
                    <a:pt x="610" y="112"/>
                  </a:cubicBezTo>
                  <a:cubicBezTo>
                    <a:pt x="610" y="112"/>
                    <a:pt x="610" y="112"/>
                    <a:pt x="610" y="112"/>
                  </a:cubicBezTo>
                  <a:cubicBezTo>
                    <a:pt x="624" y="136"/>
                    <a:pt x="622" y="166"/>
                    <a:pt x="605" y="188"/>
                  </a:cubicBezTo>
                  <a:cubicBezTo>
                    <a:pt x="552" y="254"/>
                    <a:pt x="541" y="349"/>
                    <a:pt x="585" y="427"/>
                  </a:cubicBezTo>
                  <a:cubicBezTo>
                    <a:pt x="625" y="497"/>
                    <a:pt x="697" y="536"/>
                    <a:pt x="772" y="536"/>
                  </a:cubicBezTo>
                  <a:cubicBezTo>
                    <a:pt x="809" y="536"/>
                    <a:pt x="846" y="527"/>
                    <a:pt x="880" y="507"/>
                  </a:cubicBezTo>
                  <a:cubicBezTo>
                    <a:pt x="901" y="495"/>
                    <a:pt x="919" y="480"/>
                    <a:pt x="933" y="463"/>
                  </a:cubicBezTo>
                  <a:cubicBezTo>
                    <a:pt x="943" y="464"/>
                    <a:pt x="953" y="467"/>
                    <a:pt x="962" y="472"/>
                  </a:cubicBezTo>
                  <a:cubicBezTo>
                    <a:pt x="976" y="480"/>
                    <a:pt x="976" y="480"/>
                    <a:pt x="976" y="480"/>
                  </a:cubicBezTo>
                  <a:cubicBezTo>
                    <a:pt x="1000" y="494"/>
                    <a:pt x="1015" y="519"/>
                    <a:pt x="1015" y="546"/>
                  </a:cubicBezTo>
                  <a:cubicBezTo>
                    <a:pt x="1015" y="549"/>
                    <a:pt x="1015" y="552"/>
                    <a:pt x="1014" y="555"/>
                  </a:cubicBezTo>
                  <a:cubicBezTo>
                    <a:pt x="1011" y="578"/>
                    <a:pt x="998" y="597"/>
                    <a:pt x="978" y="609"/>
                  </a:cubicBezTo>
                  <a:cubicBezTo>
                    <a:pt x="977" y="609"/>
                    <a:pt x="977" y="609"/>
                    <a:pt x="977" y="609"/>
                  </a:cubicBezTo>
                  <a:cubicBezTo>
                    <a:pt x="967" y="615"/>
                    <a:pt x="955" y="618"/>
                    <a:pt x="943" y="618"/>
                  </a:cubicBezTo>
                  <a:cubicBezTo>
                    <a:pt x="928" y="618"/>
                    <a:pt x="914" y="613"/>
                    <a:pt x="902" y="604"/>
                  </a:cubicBezTo>
                  <a:cubicBezTo>
                    <a:pt x="863" y="573"/>
                    <a:pt x="816" y="557"/>
                    <a:pt x="767" y="557"/>
                  </a:cubicBezTo>
                  <a:cubicBezTo>
                    <a:pt x="731" y="557"/>
                    <a:pt x="695" y="565"/>
                    <a:pt x="662" y="584"/>
                  </a:cubicBezTo>
                  <a:cubicBezTo>
                    <a:pt x="558" y="643"/>
                    <a:pt x="522" y="776"/>
                    <a:pt x="582" y="879"/>
                  </a:cubicBezTo>
                  <a:cubicBezTo>
                    <a:pt x="594" y="899"/>
                    <a:pt x="609" y="917"/>
                    <a:pt x="626" y="932"/>
                  </a:cubicBezTo>
                  <a:cubicBezTo>
                    <a:pt x="625" y="942"/>
                    <a:pt x="622" y="951"/>
                    <a:pt x="617" y="960"/>
                  </a:cubicBezTo>
                  <a:cubicBezTo>
                    <a:pt x="609" y="975"/>
                    <a:pt x="609" y="975"/>
                    <a:pt x="609" y="975"/>
                  </a:cubicBezTo>
                  <a:cubicBezTo>
                    <a:pt x="595" y="998"/>
                    <a:pt x="571" y="1013"/>
                    <a:pt x="544" y="1013"/>
                  </a:cubicBezTo>
                  <a:cubicBezTo>
                    <a:pt x="543" y="1013"/>
                    <a:pt x="543" y="1013"/>
                    <a:pt x="542" y="1013"/>
                  </a:cubicBezTo>
                  <a:cubicBezTo>
                    <a:pt x="539" y="1013"/>
                    <a:pt x="537" y="1013"/>
                    <a:pt x="534" y="1012"/>
                  </a:cubicBezTo>
                  <a:cubicBezTo>
                    <a:pt x="511" y="1009"/>
                    <a:pt x="492" y="996"/>
                    <a:pt x="480" y="976"/>
                  </a:cubicBezTo>
                  <a:cubicBezTo>
                    <a:pt x="480" y="976"/>
                    <a:pt x="480" y="976"/>
                    <a:pt x="480" y="976"/>
                  </a:cubicBezTo>
                  <a:cubicBezTo>
                    <a:pt x="466" y="952"/>
                    <a:pt x="467" y="921"/>
                    <a:pt x="485" y="900"/>
                  </a:cubicBezTo>
                  <a:cubicBezTo>
                    <a:pt x="538" y="833"/>
                    <a:pt x="549" y="739"/>
                    <a:pt x="504" y="660"/>
                  </a:cubicBezTo>
                  <a:cubicBezTo>
                    <a:pt x="465" y="590"/>
                    <a:pt x="392" y="551"/>
                    <a:pt x="318" y="551"/>
                  </a:cubicBezTo>
                  <a:cubicBezTo>
                    <a:pt x="281" y="551"/>
                    <a:pt x="244" y="561"/>
                    <a:pt x="210" y="581"/>
                  </a:cubicBezTo>
                  <a:cubicBezTo>
                    <a:pt x="189" y="593"/>
                    <a:pt x="171" y="608"/>
                    <a:pt x="156" y="625"/>
                  </a:cubicBezTo>
                  <a:cubicBezTo>
                    <a:pt x="146" y="624"/>
                    <a:pt x="136" y="621"/>
                    <a:pt x="128" y="616"/>
                  </a:cubicBezTo>
                  <a:cubicBezTo>
                    <a:pt x="113" y="608"/>
                    <a:pt x="113" y="608"/>
                    <a:pt x="113" y="608"/>
                  </a:cubicBezTo>
                  <a:cubicBezTo>
                    <a:pt x="90" y="594"/>
                    <a:pt x="74" y="569"/>
                    <a:pt x="75" y="541"/>
                  </a:cubicBezTo>
                  <a:cubicBezTo>
                    <a:pt x="75" y="538"/>
                    <a:pt x="75" y="536"/>
                    <a:pt x="76" y="533"/>
                  </a:cubicBezTo>
                  <a:cubicBezTo>
                    <a:pt x="79" y="510"/>
                    <a:pt x="92" y="491"/>
                    <a:pt x="112" y="479"/>
                  </a:cubicBezTo>
                  <a:cubicBezTo>
                    <a:pt x="112" y="479"/>
                    <a:pt x="112" y="479"/>
                    <a:pt x="112" y="479"/>
                  </a:cubicBezTo>
                  <a:cubicBezTo>
                    <a:pt x="123" y="472"/>
                    <a:pt x="135" y="469"/>
                    <a:pt x="147" y="469"/>
                  </a:cubicBezTo>
                  <a:cubicBezTo>
                    <a:pt x="161" y="469"/>
                    <a:pt x="176" y="474"/>
                    <a:pt x="188" y="484"/>
                  </a:cubicBezTo>
                  <a:cubicBezTo>
                    <a:pt x="226" y="515"/>
                    <a:pt x="274" y="531"/>
                    <a:pt x="323" y="531"/>
                  </a:cubicBezTo>
                  <a:moveTo>
                    <a:pt x="546" y="0"/>
                  </a:moveTo>
                  <a:cubicBezTo>
                    <a:pt x="546" y="0"/>
                    <a:pt x="546" y="0"/>
                    <a:pt x="546" y="0"/>
                  </a:cubicBezTo>
                  <a:cubicBezTo>
                    <a:pt x="492" y="0"/>
                    <a:pt x="444" y="28"/>
                    <a:pt x="418" y="74"/>
                  </a:cubicBezTo>
                  <a:cubicBezTo>
                    <a:pt x="408" y="91"/>
                    <a:pt x="408" y="91"/>
                    <a:pt x="408" y="91"/>
                  </a:cubicBezTo>
                  <a:cubicBezTo>
                    <a:pt x="403" y="100"/>
                    <a:pt x="396" y="107"/>
                    <a:pt x="388" y="113"/>
                  </a:cubicBezTo>
                  <a:cubicBezTo>
                    <a:pt x="366" y="106"/>
                    <a:pt x="344" y="103"/>
                    <a:pt x="322" y="103"/>
                  </a:cubicBezTo>
                  <a:cubicBezTo>
                    <a:pt x="288" y="103"/>
                    <a:pt x="255" y="110"/>
                    <a:pt x="224" y="127"/>
                  </a:cubicBezTo>
                  <a:cubicBezTo>
                    <a:pt x="141" y="170"/>
                    <a:pt x="98" y="259"/>
                    <a:pt x="110" y="346"/>
                  </a:cubicBezTo>
                  <a:cubicBezTo>
                    <a:pt x="114" y="373"/>
                    <a:pt x="100" y="400"/>
                    <a:pt x="77" y="413"/>
                  </a:cubicBezTo>
                  <a:cubicBezTo>
                    <a:pt x="35" y="437"/>
                    <a:pt x="7" y="480"/>
                    <a:pt x="1" y="527"/>
                  </a:cubicBezTo>
                  <a:cubicBezTo>
                    <a:pt x="1" y="532"/>
                    <a:pt x="0" y="538"/>
                    <a:pt x="0" y="543"/>
                  </a:cubicBezTo>
                  <a:cubicBezTo>
                    <a:pt x="1" y="597"/>
                    <a:pt x="28" y="644"/>
                    <a:pt x="75" y="671"/>
                  </a:cubicBezTo>
                  <a:cubicBezTo>
                    <a:pt x="91" y="681"/>
                    <a:pt x="91" y="681"/>
                    <a:pt x="91" y="681"/>
                  </a:cubicBezTo>
                  <a:cubicBezTo>
                    <a:pt x="100" y="686"/>
                    <a:pt x="108" y="693"/>
                    <a:pt x="114" y="702"/>
                  </a:cubicBezTo>
                  <a:cubicBezTo>
                    <a:pt x="97" y="754"/>
                    <a:pt x="101" y="812"/>
                    <a:pt x="127" y="864"/>
                  </a:cubicBezTo>
                  <a:cubicBezTo>
                    <a:pt x="166" y="938"/>
                    <a:pt x="241" y="980"/>
                    <a:pt x="318" y="980"/>
                  </a:cubicBezTo>
                  <a:cubicBezTo>
                    <a:pt x="328" y="980"/>
                    <a:pt x="337" y="979"/>
                    <a:pt x="347" y="978"/>
                  </a:cubicBezTo>
                  <a:cubicBezTo>
                    <a:pt x="350" y="977"/>
                    <a:pt x="353" y="977"/>
                    <a:pt x="356" y="977"/>
                  </a:cubicBezTo>
                  <a:cubicBezTo>
                    <a:pt x="380" y="977"/>
                    <a:pt x="402" y="990"/>
                    <a:pt x="414" y="1011"/>
                  </a:cubicBezTo>
                  <a:cubicBezTo>
                    <a:pt x="438" y="1053"/>
                    <a:pt x="480" y="1081"/>
                    <a:pt x="528" y="1086"/>
                  </a:cubicBezTo>
                  <a:cubicBezTo>
                    <a:pt x="533" y="1087"/>
                    <a:pt x="538" y="1087"/>
                    <a:pt x="544" y="1087"/>
                  </a:cubicBezTo>
                  <a:cubicBezTo>
                    <a:pt x="544" y="1087"/>
                    <a:pt x="544" y="1087"/>
                    <a:pt x="544" y="1087"/>
                  </a:cubicBezTo>
                  <a:cubicBezTo>
                    <a:pt x="598" y="1087"/>
                    <a:pt x="645" y="1060"/>
                    <a:pt x="672" y="1013"/>
                  </a:cubicBezTo>
                  <a:cubicBezTo>
                    <a:pt x="682" y="997"/>
                    <a:pt x="682" y="997"/>
                    <a:pt x="682" y="997"/>
                  </a:cubicBezTo>
                  <a:cubicBezTo>
                    <a:pt x="687" y="988"/>
                    <a:pt x="694" y="980"/>
                    <a:pt x="702" y="975"/>
                  </a:cubicBezTo>
                  <a:cubicBezTo>
                    <a:pt x="723" y="981"/>
                    <a:pt x="746" y="985"/>
                    <a:pt x="768" y="985"/>
                  </a:cubicBezTo>
                  <a:cubicBezTo>
                    <a:pt x="801" y="985"/>
                    <a:pt x="835" y="977"/>
                    <a:pt x="866" y="961"/>
                  </a:cubicBezTo>
                  <a:cubicBezTo>
                    <a:pt x="949" y="918"/>
                    <a:pt x="992" y="829"/>
                    <a:pt x="980" y="742"/>
                  </a:cubicBezTo>
                  <a:cubicBezTo>
                    <a:pt x="976" y="715"/>
                    <a:pt x="989" y="688"/>
                    <a:pt x="1013" y="674"/>
                  </a:cubicBezTo>
                  <a:cubicBezTo>
                    <a:pt x="1055" y="650"/>
                    <a:pt x="1083" y="608"/>
                    <a:pt x="1088" y="561"/>
                  </a:cubicBezTo>
                  <a:cubicBezTo>
                    <a:pt x="1089" y="556"/>
                    <a:pt x="1089" y="550"/>
                    <a:pt x="1089" y="545"/>
                  </a:cubicBezTo>
                  <a:cubicBezTo>
                    <a:pt x="1089" y="491"/>
                    <a:pt x="1062" y="443"/>
                    <a:pt x="1015" y="416"/>
                  </a:cubicBezTo>
                  <a:cubicBezTo>
                    <a:pt x="999" y="407"/>
                    <a:pt x="999" y="407"/>
                    <a:pt x="999" y="407"/>
                  </a:cubicBezTo>
                  <a:cubicBezTo>
                    <a:pt x="989" y="402"/>
                    <a:pt x="982" y="394"/>
                    <a:pt x="976" y="386"/>
                  </a:cubicBezTo>
                  <a:cubicBezTo>
                    <a:pt x="993" y="334"/>
                    <a:pt x="989" y="275"/>
                    <a:pt x="962" y="224"/>
                  </a:cubicBezTo>
                  <a:cubicBezTo>
                    <a:pt x="924" y="150"/>
                    <a:pt x="849" y="108"/>
                    <a:pt x="772" y="108"/>
                  </a:cubicBezTo>
                  <a:cubicBezTo>
                    <a:pt x="762" y="108"/>
                    <a:pt x="753" y="109"/>
                    <a:pt x="743" y="110"/>
                  </a:cubicBezTo>
                  <a:cubicBezTo>
                    <a:pt x="740" y="110"/>
                    <a:pt x="737" y="110"/>
                    <a:pt x="734" y="110"/>
                  </a:cubicBezTo>
                  <a:cubicBezTo>
                    <a:pt x="710" y="110"/>
                    <a:pt x="688" y="98"/>
                    <a:pt x="676" y="76"/>
                  </a:cubicBezTo>
                  <a:cubicBezTo>
                    <a:pt x="651" y="35"/>
                    <a:pt x="609" y="7"/>
                    <a:pt x="562" y="1"/>
                  </a:cubicBezTo>
                  <a:cubicBezTo>
                    <a:pt x="557" y="1"/>
                    <a:pt x="551" y="0"/>
                    <a:pt x="546"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28014" name="Freeform 6"/>
            <p:cNvSpPr/>
            <p:nvPr/>
          </p:nvSpPr>
          <p:spPr bwMode="auto">
            <a:xfrm>
              <a:off x="4343400" y="3590925"/>
              <a:ext cx="1781175" cy="2127250"/>
            </a:xfrm>
            <a:custGeom>
              <a:avLst/>
              <a:gdLst>
                <a:gd name="T0" fmla="*/ 1521890 w 474"/>
                <a:gd name="T1" fmla="*/ 1713827 h 566"/>
                <a:gd name="T2" fmla="*/ 1521890 w 474"/>
                <a:gd name="T3" fmla="*/ 1710068 h 566"/>
                <a:gd name="T4" fmla="*/ 1540679 w 474"/>
                <a:gd name="T5" fmla="*/ 1424431 h 566"/>
                <a:gd name="T6" fmla="*/ 1615834 w 474"/>
                <a:gd name="T7" fmla="*/ 526175 h 566"/>
                <a:gd name="T8" fmla="*/ 507297 w 474"/>
                <a:gd name="T9" fmla="*/ 225504 h 566"/>
                <a:gd name="T10" fmla="*/ 199161 w 474"/>
                <a:gd name="T11" fmla="*/ 1292887 h 566"/>
                <a:gd name="T12" fmla="*/ 1022109 w 474"/>
                <a:gd name="T13" fmla="*/ 1721344 h 566"/>
                <a:gd name="T14" fmla="*/ 1273878 w 474"/>
                <a:gd name="T15" fmla="*/ 1845371 h 566"/>
                <a:gd name="T16" fmla="*/ 1702262 w 474"/>
                <a:gd name="T17" fmla="*/ 2127250 h 566"/>
                <a:gd name="T18" fmla="*/ 1724809 w 474"/>
                <a:gd name="T19" fmla="*/ 1849129 h 566"/>
                <a:gd name="T20" fmla="*/ 1521890 w 474"/>
                <a:gd name="T21" fmla="*/ 1713827 h 5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 h="566">
                  <a:moveTo>
                    <a:pt x="405" y="456"/>
                  </a:moveTo>
                  <a:cubicBezTo>
                    <a:pt x="405" y="455"/>
                    <a:pt x="405" y="455"/>
                    <a:pt x="405" y="455"/>
                  </a:cubicBezTo>
                  <a:cubicBezTo>
                    <a:pt x="391" y="431"/>
                    <a:pt x="393" y="401"/>
                    <a:pt x="410" y="379"/>
                  </a:cubicBezTo>
                  <a:cubicBezTo>
                    <a:pt x="463" y="313"/>
                    <a:pt x="474" y="219"/>
                    <a:pt x="430" y="140"/>
                  </a:cubicBezTo>
                  <a:cubicBezTo>
                    <a:pt x="371" y="36"/>
                    <a:pt x="238" y="0"/>
                    <a:pt x="135" y="60"/>
                  </a:cubicBezTo>
                  <a:cubicBezTo>
                    <a:pt x="37" y="118"/>
                    <a:pt x="0" y="243"/>
                    <a:pt x="53" y="344"/>
                  </a:cubicBezTo>
                  <a:cubicBezTo>
                    <a:pt x="96" y="427"/>
                    <a:pt x="185" y="469"/>
                    <a:pt x="272" y="458"/>
                  </a:cubicBezTo>
                  <a:cubicBezTo>
                    <a:pt x="299" y="454"/>
                    <a:pt x="326" y="467"/>
                    <a:pt x="339" y="491"/>
                  </a:cubicBezTo>
                  <a:cubicBezTo>
                    <a:pt x="364" y="533"/>
                    <a:pt x="406" y="561"/>
                    <a:pt x="453" y="566"/>
                  </a:cubicBezTo>
                  <a:cubicBezTo>
                    <a:pt x="459" y="492"/>
                    <a:pt x="459" y="492"/>
                    <a:pt x="459" y="492"/>
                  </a:cubicBezTo>
                  <a:cubicBezTo>
                    <a:pt x="436" y="489"/>
                    <a:pt x="417" y="476"/>
                    <a:pt x="405" y="456"/>
                  </a:cubicBezTo>
                  <a:close/>
                </a:path>
              </a:pathLst>
            </a:custGeom>
            <a:solidFill>
              <a:srgbClr val="1E9C90"/>
            </a:solidFill>
            <a:ln>
              <a:noFill/>
            </a:ln>
          </p:spPr>
          <p:txBody>
            <a:bodyPr/>
            <a:lstStyle/>
            <a:p>
              <a:endParaRPr lang="zh-CN" altLang="en-US" sz="1800"/>
            </a:p>
          </p:txBody>
        </p:sp>
        <p:sp>
          <p:nvSpPr>
            <p:cNvPr id="20" name="Freeform 19"/>
            <p:cNvSpPr/>
            <p:nvPr/>
          </p:nvSpPr>
          <p:spPr bwMode="auto">
            <a:xfrm>
              <a:off x="4065588" y="2019301"/>
              <a:ext cx="2014537" cy="3221037"/>
            </a:xfrm>
            <a:custGeom>
              <a:avLst/>
              <a:gdLst>
                <a:gd name="connsiteX0" fmla="*/ 1133805 w 2014079"/>
                <a:gd name="connsiteY0" fmla="*/ 3228 h 3221255"/>
                <a:gd name="connsiteX1" fmla="*/ 1904922 w 2014079"/>
                <a:gd name="connsiteY1" fmla="*/ 397921 h 3221255"/>
                <a:gd name="connsiteX2" fmla="*/ 1604250 w 2014079"/>
                <a:gd name="connsiteY2" fmla="*/ 1507812 h 3221255"/>
                <a:gd name="connsiteX3" fmla="*/ 702236 w 2014079"/>
                <a:gd name="connsiteY3" fmla="*/ 1436327 h 3221255"/>
                <a:gd name="connsiteX4" fmla="*/ 420357 w 2014079"/>
                <a:gd name="connsiteY4" fmla="*/ 1413753 h 3221255"/>
                <a:gd name="connsiteX5" fmla="*/ 416598 w 2014079"/>
                <a:gd name="connsiteY5" fmla="*/ 1417516 h 3221255"/>
                <a:gd name="connsiteX6" fmla="*/ 296623 w 2014079"/>
                <a:gd name="connsiteY6" fmla="*/ 1556664 h 3221255"/>
                <a:gd name="connsiteX7" fmla="*/ 281406 w 2014079"/>
                <a:gd name="connsiteY7" fmla="*/ 1616487 h 3221255"/>
                <a:gd name="connsiteX8" fmla="*/ 281944 w 2014079"/>
                <a:gd name="connsiteY8" fmla="*/ 1616531 h 3221255"/>
                <a:gd name="connsiteX9" fmla="*/ 278185 w 2014079"/>
                <a:gd name="connsiteY9" fmla="*/ 1650358 h 3221255"/>
                <a:gd name="connsiteX10" fmla="*/ 424795 w 2014079"/>
                <a:gd name="connsiteY10" fmla="*/ 1898425 h 3221255"/>
                <a:gd name="connsiteX11" fmla="*/ 477425 w 2014079"/>
                <a:gd name="connsiteY11" fmla="*/ 1932252 h 3221255"/>
                <a:gd name="connsiteX12" fmla="*/ 755609 w 2014079"/>
                <a:gd name="connsiteY12" fmla="*/ 1917218 h 3221255"/>
                <a:gd name="connsiteX13" fmla="*/ 1571366 w 2014079"/>
                <a:gd name="connsiteY13" fmla="*/ 1879632 h 3221255"/>
                <a:gd name="connsiteX14" fmla="*/ 1789402 w 2014079"/>
                <a:gd name="connsiteY14" fmla="*/ 2905727 h 3221255"/>
                <a:gd name="connsiteX15" fmla="*/ 830794 w 2014079"/>
                <a:gd name="connsiteY15" fmla="*/ 3127483 h 3221255"/>
                <a:gd name="connsiteX16" fmla="*/ 466147 w 2014079"/>
                <a:gd name="connsiteY16" fmla="*/ 2420869 h 3221255"/>
                <a:gd name="connsiteX17" fmla="*/ 338332 w 2014079"/>
                <a:gd name="connsiteY17" fmla="*/ 2176560 h 3221255"/>
                <a:gd name="connsiteX18" fmla="*/ 278185 w 2014079"/>
                <a:gd name="connsiteY18" fmla="*/ 2138975 h 3221255"/>
                <a:gd name="connsiteX19" fmla="*/ 0 w 2014079"/>
                <a:gd name="connsiteY19" fmla="*/ 1657875 h 3221255"/>
                <a:gd name="connsiteX20" fmla="*/ 3735 w 2014079"/>
                <a:gd name="connsiteY20" fmla="*/ 1594391 h 3221255"/>
                <a:gd name="connsiteX21" fmla="*/ 3175 w 2014079"/>
                <a:gd name="connsiteY21" fmla="*/ 1594346 h 3221255"/>
                <a:gd name="connsiteX22" fmla="*/ 285055 w 2014079"/>
                <a:gd name="connsiteY22" fmla="*/ 1169201 h 3221255"/>
                <a:gd name="connsiteX23" fmla="*/ 409082 w 2014079"/>
                <a:gd name="connsiteY23" fmla="*/ 913362 h 3221255"/>
                <a:gd name="connsiteX24" fmla="*/ 837538 w 2014079"/>
                <a:gd name="connsiteY24" fmla="*/ 89409 h 3221255"/>
                <a:gd name="connsiteX25" fmla="*/ 1133805 w 2014079"/>
                <a:gd name="connsiteY25" fmla="*/ 3228 h 322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079" h="3221255">
                  <a:moveTo>
                    <a:pt x="1133805" y="3228"/>
                  </a:moveTo>
                  <a:cubicBezTo>
                    <a:pt x="1436297" y="-23932"/>
                    <a:pt x="1741432" y="121389"/>
                    <a:pt x="1904922" y="397921"/>
                  </a:cubicBezTo>
                  <a:cubicBezTo>
                    <a:pt x="2130425" y="789204"/>
                    <a:pt x="1995123" y="1285834"/>
                    <a:pt x="1604250" y="1507812"/>
                  </a:cubicBezTo>
                  <a:cubicBezTo>
                    <a:pt x="1307337" y="1673355"/>
                    <a:pt x="954048" y="1635732"/>
                    <a:pt x="702236" y="1436327"/>
                  </a:cubicBezTo>
                  <a:cubicBezTo>
                    <a:pt x="623310" y="1368605"/>
                    <a:pt x="510558" y="1361080"/>
                    <a:pt x="420357" y="1413753"/>
                  </a:cubicBezTo>
                  <a:cubicBezTo>
                    <a:pt x="420357" y="1413753"/>
                    <a:pt x="420357" y="1413753"/>
                    <a:pt x="416598" y="1417516"/>
                  </a:cubicBezTo>
                  <a:cubicBezTo>
                    <a:pt x="360223" y="1448555"/>
                    <a:pt x="318645" y="1498641"/>
                    <a:pt x="296623" y="1556664"/>
                  </a:cubicBezTo>
                  <a:lnTo>
                    <a:pt x="281406" y="1616487"/>
                  </a:lnTo>
                  <a:lnTo>
                    <a:pt x="281944" y="1616531"/>
                  </a:lnTo>
                  <a:cubicBezTo>
                    <a:pt x="278185" y="1627806"/>
                    <a:pt x="278185" y="1639082"/>
                    <a:pt x="278185" y="1650358"/>
                  </a:cubicBezTo>
                  <a:cubicBezTo>
                    <a:pt x="278185" y="1751840"/>
                    <a:pt x="334573" y="1849563"/>
                    <a:pt x="424795" y="1898425"/>
                  </a:cubicBezTo>
                  <a:cubicBezTo>
                    <a:pt x="424795" y="1898425"/>
                    <a:pt x="424795" y="1898425"/>
                    <a:pt x="477425" y="1932252"/>
                  </a:cubicBezTo>
                  <a:cubicBezTo>
                    <a:pt x="563887" y="1981114"/>
                    <a:pt x="672905" y="1977355"/>
                    <a:pt x="755609" y="1917218"/>
                  </a:cubicBezTo>
                  <a:cubicBezTo>
                    <a:pt x="984923" y="1744323"/>
                    <a:pt x="1308218" y="1718013"/>
                    <a:pt x="1571366" y="1879632"/>
                  </a:cubicBezTo>
                  <a:cubicBezTo>
                    <a:pt x="1920976" y="2097630"/>
                    <a:pt x="2022475" y="2563695"/>
                    <a:pt x="1789402" y="2905727"/>
                  </a:cubicBezTo>
                  <a:cubicBezTo>
                    <a:pt x="1575125" y="3217689"/>
                    <a:pt x="1157848" y="3311654"/>
                    <a:pt x="830794" y="3127483"/>
                  </a:cubicBezTo>
                  <a:cubicBezTo>
                    <a:pt x="571406" y="2980898"/>
                    <a:pt x="436073" y="2699004"/>
                    <a:pt x="466147" y="2420869"/>
                  </a:cubicBezTo>
                  <a:cubicBezTo>
                    <a:pt x="477425" y="2319387"/>
                    <a:pt x="424795" y="2225422"/>
                    <a:pt x="338332" y="2176560"/>
                  </a:cubicBezTo>
                  <a:cubicBezTo>
                    <a:pt x="338332" y="2176560"/>
                    <a:pt x="338332" y="2176560"/>
                    <a:pt x="278185" y="2138975"/>
                  </a:cubicBezTo>
                  <a:cubicBezTo>
                    <a:pt x="101500" y="2037493"/>
                    <a:pt x="0" y="1857080"/>
                    <a:pt x="0" y="1657875"/>
                  </a:cubicBezTo>
                  <a:lnTo>
                    <a:pt x="3735" y="1594391"/>
                  </a:lnTo>
                  <a:lnTo>
                    <a:pt x="3175" y="1594346"/>
                  </a:lnTo>
                  <a:cubicBezTo>
                    <a:pt x="21967" y="1417516"/>
                    <a:pt x="127202" y="1259497"/>
                    <a:pt x="285055" y="1169201"/>
                  </a:cubicBezTo>
                  <a:cubicBezTo>
                    <a:pt x="375256" y="1116528"/>
                    <a:pt x="424115" y="1018707"/>
                    <a:pt x="409082" y="913362"/>
                  </a:cubicBezTo>
                  <a:cubicBezTo>
                    <a:pt x="363981" y="589800"/>
                    <a:pt x="525592" y="251189"/>
                    <a:pt x="837538" y="89409"/>
                  </a:cubicBezTo>
                  <a:cubicBezTo>
                    <a:pt x="932438" y="40498"/>
                    <a:pt x="1032975" y="12281"/>
                    <a:pt x="1133805" y="3228"/>
                  </a:cubicBezTo>
                  <a:close/>
                </a:path>
              </a:pathLst>
            </a:custGeom>
            <a:solidFill>
              <a:schemeClr val="tx1">
                <a:lumMod val="65000"/>
                <a:lumOff val="35000"/>
              </a:schemeClr>
            </a:solidFill>
            <a:ln>
              <a:noFill/>
            </a:ln>
          </p:spPr>
          <p:txBody>
            <a:bodyPr/>
            <a:lstStyle/>
            <a:p>
              <a:pPr>
                <a:defRPr/>
              </a:pPr>
              <a:endParaRPr lang="en-US" sz="1800"/>
            </a:p>
          </p:txBody>
        </p:sp>
        <p:sp>
          <p:nvSpPr>
            <p:cNvPr id="19" name="Freeform 18"/>
            <p:cNvSpPr/>
            <p:nvPr/>
          </p:nvSpPr>
          <p:spPr bwMode="auto">
            <a:xfrm>
              <a:off x="4546600" y="1635126"/>
              <a:ext cx="3222624" cy="2016125"/>
            </a:xfrm>
            <a:custGeom>
              <a:avLst/>
              <a:gdLst>
                <a:gd name="connsiteX0" fmla="*/ 1566268 w 3221498"/>
                <a:gd name="connsiteY0" fmla="*/ 0 h 2015667"/>
                <a:gd name="connsiteX1" fmla="*/ 1626405 w 3221498"/>
                <a:gd name="connsiteY1" fmla="*/ 3759 h 2015667"/>
                <a:gd name="connsiteX2" fmla="*/ 1626320 w 3221498"/>
                <a:gd name="connsiteY2" fmla="*/ 4815 h 2015667"/>
                <a:gd name="connsiteX3" fmla="*/ 1691487 w 3221498"/>
                <a:gd name="connsiteY3" fmla="*/ 15796 h 2015667"/>
                <a:gd name="connsiteX4" fmla="*/ 2054779 w 3221498"/>
                <a:gd name="connsiteY4" fmla="*/ 286642 h 2015667"/>
                <a:gd name="connsiteX5" fmla="*/ 2306773 w 3221498"/>
                <a:gd name="connsiteY5" fmla="*/ 410669 h 2015667"/>
                <a:gd name="connsiteX6" fmla="*/ 3130454 w 3221498"/>
                <a:gd name="connsiteY6" fmla="*/ 839126 h 2015667"/>
                <a:gd name="connsiteX7" fmla="*/ 2822044 w 3221498"/>
                <a:gd name="connsiteY7" fmla="*/ 1906510 h 2015667"/>
                <a:gd name="connsiteX8" fmla="*/ 1716280 w 3221498"/>
                <a:gd name="connsiteY8" fmla="*/ 1605838 h 2015667"/>
                <a:gd name="connsiteX9" fmla="*/ 1787741 w 3221498"/>
                <a:gd name="connsiteY9" fmla="*/ 707583 h 2015667"/>
                <a:gd name="connsiteX10" fmla="*/ 1806546 w 3221498"/>
                <a:gd name="connsiteY10" fmla="*/ 421945 h 2015667"/>
                <a:gd name="connsiteX11" fmla="*/ 1806546 w 3221498"/>
                <a:gd name="connsiteY11" fmla="*/ 418186 h 2015667"/>
                <a:gd name="connsiteX12" fmla="*/ 1603447 w 3221498"/>
                <a:gd name="connsiteY12" fmla="*/ 282884 h 2015667"/>
                <a:gd name="connsiteX13" fmla="*/ 1603526 w 3221498"/>
                <a:gd name="connsiteY13" fmla="*/ 281903 h 2015667"/>
                <a:gd name="connsiteX14" fmla="*/ 1573785 w 3221498"/>
                <a:gd name="connsiteY14" fmla="*/ 278184 h 2015667"/>
                <a:gd name="connsiteX15" fmla="*/ 1321959 w 3221498"/>
                <a:gd name="connsiteY15" fmla="*/ 424795 h 2015667"/>
                <a:gd name="connsiteX16" fmla="*/ 1291890 w 3221498"/>
                <a:gd name="connsiteY16" fmla="*/ 477425 h 2015667"/>
                <a:gd name="connsiteX17" fmla="*/ 1306925 w 3221498"/>
                <a:gd name="connsiteY17" fmla="*/ 755609 h 2015667"/>
                <a:gd name="connsiteX18" fmla="*/ 1344511 w 3221498"/>
                <a:gd name="connsiteY18" fmla="*/ 1571366 h 2015667"/>
                <a:gd name="connsiteX19" fmla="*/ 314657 w 3221498"/>
                <a:gd name="connsiteY19" fmla="*/ 1789402 h 2015667"/>
                <a:gd name="connsiteX20" fmla="*/ 92901 w 3221498"/>
                <a:gd name="connsiteY20" fmla="*/ 834553 h 2015667"/>
                <a:gd name="connsiteX21" fmla="*/ 803274 w 3221498"/>
                <a:gd name="connsiteY21" fmla="*/ 469906 h 2015667"/>
                <a:gd name="connsiteX22" fmla="*/ 1047582 w 3221498"/>
                <a:gd name="connsiteY22" fmla="*/ 342092 h 2015667"/>
                <a:gd name="connsiteX23" fmla="*/ 1085168 w 3221498"/>
                <a:gd name="connsiteY23" fmla="*/ 278184 h 2015667"/>
                <a:gd name="connsiteX24" fmla="*/ 1566268 w 3221498"/>
                <a:gd name="connsiteY24" fmla="*/ 0 h 201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1498" h="2015667">
                  <a:moveTo>
                    <a:pt x="1566268" y="0"/>
                  </a:moveTo>
                  <a:cubicBezTo>
                    <a:pt x="1585061" y="0"/>
                    <a:pt x="1607612" y="0"/>
                    <a:pt x="1626405" y="3759"/>
                  </a:cubicBezTo>
                  <a:lnTo>
                    <a:pt x="1626320" y="4815"/>
                  </a:lnTo>
                  <a:lnTo>
                    <a:pt x="1691487" y="15796"/>
                  </a:lnTo>
                  <a:cubicBezTo>
                    <a:pt x="1842100" y="50686"/>
                    <a:pt x="1975796" y="148522"/>
                    <a:pt x="2054779" y="286642"/>
                  </a:cubicBezTo>
                  <a:cubicBezTo>
                    <a:pt x="2103673" y="376844"/>
                    <a:pt x="2205223" y="425703"/>
                    <a:pt x="2306773" y="410669"/>
                  </a:cubicBezTo>
                  <a:cubicBezTo>
                    <a:pt x="2633988" y="369327"/>
                    <a:pt x="2968726" y="527180"/>
                    <a:pt x="3130454" y="839126"/>
                  </a:cubicBezTo>
                  <a:cubicBezTo>
                    <a:pt x="3329792" y="1218724"/>
                    <a:pt x="3190631" y="1688523"/>
                    <a:pt x="2822044" y="1906510"/>
                  </a:cubicBezTo>
                  <a:cubicBezTo>
                    <a:pt x="2434650" y="2132013"/>
                    <a:pt x="1934424" y="1996711"/>
                    <a:pt x="1716280" y="1605838"/>
                  </a:cubicBezTo>
                  <a:cubicBezTo>
                    <a:pt x="1547030" y="1308925"/>
                    <a:pt x="1588402" y="955636"/>
                    <a:pt x="1787741" y="707583"/>
                  </a:cubicBezTo>
                  <a:cubicBezTo>
                    <a:pt x="1851679" y="624898"/>
                    <a:pt x="1859202" y="512146"/>
                    <a:pt x="1806546" y="421945"/>
                  </a:cubicBezTo>
                  <a:cubicBezTo>
                    <a:pt x="1806546" y="421945"/>
                    <a:pt x="1806546" y="421945"/>
                    <a:pt x="1806546" y="418186"/>
                  </a:cubicBezTo>
                  <a:cubicBezTo>
                    <a:pt x="1761413" y="343018"/>
                    <a:pt x="1689952" y="294159"/>
                    <a:pt x="1603447" y="282884"/>
                  </a:cubicBezTo>
                  <a:lnTo>
                    <a:pt x="1603526" y="281903"/>
                  </a:lnTo>
                  <a:lnTo>
                    <a:pt x="1573785" y="278184"/>
                  </a:lnTo>
                  <a:cubicBezTo>
                    <a:pt x="1468544" y="278184"/>
                    <a:pt x="1374579" y="334573"/>
                    <a:pt x="1321959" y="424795"/>
                  </a:cubicBezTo>
                  <a:cubicBezTo>
                    <a:pt x="1321959" y="424795"/>
                    <a:pt x="1321959" y="424795"/>
                    <a:pt x="1291890" y="477425"/>
                  </a:cubicBezTo>
                  <a:cubicBezTo>
                    <a:pt x="1243029" y="563887"/>
                    <a:pt x="1246787" y="672905"/>
                    <a:pt x="1306925" y="755609"/>
                  </a:cubicBezTo>
                  <a:cubicBezTo>
                    <a:pt x="1479820" y="984923"/>
                    <a:pt x="1506130" y="1308218"/>
                    <a:pt x="1344511" y="1571366"/>
                  </a:cubicBezTo>
                  <a:cubicBezTo>
                    <a:pt x="1126513" y="1920976"/>
                    <a:pt x="660448" y="2022475"/>
                    <a:pt x="314657" y="1789402"/>
                  </a:cubicBezTo>
                  <a:cubicBezTo>
                    <a:pt x="6453" y="1578884"/>
                    <a:pt x="-91270" y="1157848"/>
                    <a:pt x="92901" y="834553"/>
                  </a:cubicBezTo>
                  <a:cubicBezTo>
                    <a:pt x="243244" y="571406"/>
                    <a:pt x="525138" y="439832"/>
                    <a:pt x="803274" y="469906"/>
                  </a:cubicBezTo>
                  <a:cubicBezTo>
                    <a:pt x="900997" y="477425"/>
                    <a:pt x="998721" y="428554"/>
                    <a:pt x="1047582" y="342092"/>
                  </a:cubicBezTo>
                  <a:cubicBezTo>
                    <a:pt x="1047582" y="342092"/>
                    <a:pt x="1047582" y="342092"/>
                    <a:pt x="1085168" y="278184"/>
                  </a:cubicBezTo>
                  <a:cubicBezTo>
                    <a:pt x="1186650" y="105259"/>
                    <a:pt x="1363304" y="0"/>
                    <a:pt x="1566268" y="0"/>
                  </a:cubicBezTo>
                  <a:close/>
                </a:path>
              </a:pathLst>
            </a:custGeom>
            <a:solidFill>
              <a:srgbClr val="1E9C90"/>
            </a:solidFill>
            <a:ln>
              <a:noFill/>
            </a:ln>
          </p:spPr>
          <p:txBody>
            <a:bodyPr/>
            <a:lstStyle/>
            <a:p>
              <a:pPr>
                <a:defRPr/>
              </a:pPr>
              <a:endParaRPr lang="en-US" sz="1800"/>
            </a:p>
          </p:txBody>
        </p:sp>
        <p:sp>
          <p:nvSpPr>
            <p:cNvPr id="18" name="Freeform 17"/>
            <p:cNvSpPr/>
            <p:nvPr/>
          </p:nvSpPr>
          <p:spPr bwMode="auto">
            <a:xfrm>
              <a:off x="6140449" y="2116139"/>
              <a:ext cx="2014539" cy="3221035"/>
            </a:xfrm>
            <a:custGeom>
              <a:avLst/>
              <a:gdLst>
                <a:gd name="connsiteX0" fmla="*/ 793317 w 2014448"/>
                <a:gd name="connsiteY0" fmla="*/ 748 h 3221268"/>
                <a:gd name="connsiteX1" fmla="*/ 1183655 w 2014448"/>
                <a:gd name="connsiteY1" fmla="*/ 93859 h 3221268"/>
                <a:gd name="connsiteX2" fmla="*/ 1548302 w 2014448"/>
                <a:gd name="connsiteY2" fmla="*/ 801127 h 3221268"/>
                <a:gd name="connsiteX3" fmla="*/ 1676116 w 2014448"/>
                <a:gd name="connsiteY3" fmla="*/ 1045661 h 3221268"/>
                <a:gd name="connsiteX4" fmla="*/ 1736264 w 2014448"/>
                <a:gd name="connsiteY4" fmla="*/ 1083282 h 3221268"/>
                <a:gd name="connsiteX5" fmla="*/ 2014448 w 2014448"/>
                <a:gd name="connsiteY5" fmla="*/ 1564826 h 3221268"/>
                <a:gd name="connsiteX6" fmla="*/ 2010718 w 2014448"/>
                <a:gd name="connsiteY6" fmla="*/ 1628300 h 3221268"/>
                <a:gd name="connsiteX7" fmla="*/ 2011272 w 2014448"/>
                <a:gd name="connsiteY7" fmla="*/ 1628345 h 3221268"/>
                <a:gd name="connsiteX8" fmla="*/ 1729182 w 2014448"/>
                <a:gd name="connsiteY8" fmla="*/ 2053110 h 3221268"/>
                <a:gd name="connsiteX9" fmla="*/ 1605063 w 2014448"/>
                <a:gd name="connsiteY9" fmla="*/ 2308721 h 3221268"/>
                <a:gd name="connsiteX10" fmla="*/ 1176287 w 2014448"/>
                <a:gd name="connsiteY10" fmla="*/ 3131939 h 3221268"/>
                <a:gd name="connsiteX11" fmla="*/ 111868 w 2014448"/>
                <a:gd name="connsiteY11" fmla="*/ 2823702 h 3221268"/>
                <a:gd name="connsiteX12" fmla="*/ 409003 w 2014448"/>
                <a:gd name="connsiteY12" fmla="*/ 1714801 h 3221268"/>
                <a:gd name="connsiteX13" fmla="*/ 1311690 w 2014448"/>
                <a:gd name="connsiteY13" fmla="*/ 1786222 h 3221268"/>
                <a:gd name="connsiteX14" fmla="*/ 1597541 w 2014448"/>
                <a:gd name="connsiteY14" fmla="*/ 1808776 h 3221268"/>
                <a:gd name="connsiteX15" fmla="*/ 1597541 w 2014448"/>
                <a:gd name="connsiteY15" fmla="*/ 1805017 h 3221268"/>
                <a:gd name="connsiteX16" fmla="*/ 1717605 w 2014448"/>
                <a:gd name="connsiteY16" fmla="*/ 1665993 h 3221268"/>
                <a:gd name="connsiteX17" fmla="*/ 1732831 w 2014448"/>
                <a:gd name="connsiteY17" fmla="*/ 1606235 h 3221268"/>
                <a:gd name="connsiteX18" fmla="*/ 1732505 w 2014448"/>
                <a:gd name="connsiteY18" fmla="*/ 1606209 h 3221268"/>
                <a:gd name="connsiteX19" fmla="*/ 1736264 w 2014448"/>
                <a:gd name="connsiteY19" fmla="*/ 1572350 h 3221268"/>
                <a:gd name="connsiteX20" fmla="*/ 1593412 w 2014448"/>
                <a:gd name="connsiteY20" fmla="*/ 1324054 h 3221268"/>
                <a:gd name="connsiteX21" fmla="*/ 1537024 w 2014448"/>
                <a:gd name="connsiteY21" fmla="*/ 1290195 h 3221268"/>
                <a:gd name="connsiteX22" fmla="*/ 1262599 w 2014448"/>
                <a:gd name="connsiteY22" fmla="*/ 1305244 h 3221268"/>
                <a:gd name="connsiteX23" fmla="*/ 443083 w 2014448"/>
                <a:gd name="connsiteY23" fmla="*/ 1342864 h 3221268"/>
                <a:gd name="connsiteX24" fmla="*/ 228806 w 2014448"/>
                <a:gd name="connsiteY24" fmla="*/ 315821 h 3221268"/>
                <a:gd name="connsiteX25" fmla="*/ 793317 w 2014448"/>
                <a:gd name="connsiteY25" fmla="*/ 748 h 32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448" h="3221268">
                  <a:moveTo>
                    <a:pt x="793317" y="748"/>
                  </a:moveTo>
                  <a:cubicBezTo>
                    <a:pt x="925676" y="-5248"/>
                    <a:pt x="1061009" y="24731"/>
                    <a:pt x="1183655" y="93859"/>
                  </a:cubicBezTo>
                  <a:cubicBezTo>
                    <a:pt x="1443043" y="240580"/>
                    <a:pt x="1578376" y="522734"/>
                    <a:pt x="1548302" y="801127"/>
                  </a:cubicBezTo>
                  <a:cubicBezTo>
                    <a:pt x="1537024" y="902703"/>
                    <a:pt x="1589653" y="996755"/>
                    <a:pt x="1676116" y="1045661"/>
                  </a:cubicBezTo>
                  <a:cubicBezTo>
                    <a:pt x="1676116" y="1045661"/>
                    <a:pt x="1676116" y="1045661"/>
                    <a:pt x="1736264" y="1083282"/>
                  </a:cubicBezTo>
                  <a:cubicBezTo>
                    <a:pt x="1912949" y="1184858"/>
                    <a:pt x="2014448" y="1365437"/>
                    <a:pt x="2014448" y="1564826"/>
                  </a:cubicBezTo>
                  <a:lnTo>
                    <a:pt x="2010718" y="1628300"/>
                  </a:lnTo>
                  <a:lnTo>
                    <a:pt x="2011272" y="1628345"/>
                  </a:lnTo>
                  <a:cubicBezTo>
                    <a:pt x="1992466" y="1805017"/>
                    <a:pt x="1887153" y="1962895"/>
                    <a:pt x="1729182" y="2053110"/>
                  </a:cubicBezTo>
                  <a:cubicBezTo>
                    <a:pt x="1642675" y="2105736"/>
                    <a:pt x="1590018" y="2203470"/>
                    <a:pt x="1605063" y="2308721"/>
                  </a:cubicBezTo>
                  <a:cubicBezTo>
                    <a:pt x="1650197" y="2631994"/>
                    <a:pt x="1488466" y="2970303"/>
                    <a:pt x="1176287" y="3131939"/>
                  </a:cubicBezTo>
                  <a:cubicBezTo>
                    <a:pt x="796406" y="3327406"/>
                    <a:pt x="326256" y="3192083"/>
                    <a:pt x="111868" y="2823702"/>
                  </a:cubicBezTo>
                  <a:cubicBezTo>
                    <a:pt x="-117565" y="2432768"/>
                    <a:pt x="17838" y="1936582"/>
                    <a:pt x="409003" y="1714801"/>
                  </a:cubicBezTo>
                  <a:cubicBezTo>
                    <a:pt x="706137" y="1549406"/>
                    <a:pt x="1063451" y="1586996"/>
                    <a:pt x="1311690" y="1786222"/>
                  </a:cubicBezTo>
                  <a:cubicBezTo>
                    <a:pt x="1390675" y="1853884"/>
                    <a:pt x="1507272" y="1861402"/>
                    <a:pt x="1597541" y="1808776"/>
                  </a:cubicBezTo>
                  <a:cubicBezTo>
                    <a:pt x="1597541" y="1808776"/>
                    <a:pt x="1597541" y="1808776"/>
                    <a:pt x="1597541" y="1805017"/>
                  </a:cubicBezTo>
                  <a:cubicBezTo>
                    <a:pt x="1653959" y="1774006"/>
                    <a:pt x="1695567" y="1723964"/>
                    <a:pt x="1717605" y="1665993"/>
                  </a:cubicBezTo>
                  <a:lnTo>
                    <a:pt x="1732831" y="1606235"/>
                  </a:lnTo>
                  <a:lnTo>
                    <a:pt x="1732505" y="1606209"/>
                  </a:lnTo>
                  <a:cubicBezTo>
                    <a:pt x="1736264" y="1594923"/>
                    <a:pt x="1736264" y="1583636"/>
                    <a:pt x="1736264" y="1572350"/>
                  </a:cubicBezTo>
                  <a:cubicBezTo>
                    <a:pt x="1740023" y="1470775"/>
                    <a:pt x="1679875" y="1372961"/>
                    <a:pt x="1593412" y="1324054"/>
                  </a:cubicBezTo>
                  <a:cubicBezTo>
                    <a:pt x="1593412" y="1324054"/>
                    <a:pt x="1593412" y="1324054"/>
                    <a:pt x="1537024" y="1290195"/>
                  </a:cubicBezTo>
                  <a:cubicBezTo>
                    <a:pt x="1450561" y="1241289"/>
                    <a:pt x="1341543" y="1245051"/>
                    <a:pt x="1262599" y="1305244"/>
                  </a:cubicBezTo>
                  <a:cubicBezTo>
                    <a:pt x="1029525" y="1478299"/>
                    <a:pt x="706230" y="1504633"/>
                    <a:pt x="443083" y="1342864"/>
                  </a:cubicBezTo>
                  <a:cubicBezTo>
                    <a:pt x="93473" y="1124665"/>
                    <a:pt x="-8027" y="658169"/>
                    <a:pt x="228806" y="315821"/>
                  </a:cubicBezTo>
                  <a:cubicBezTo>
                    <a:pt x="360380" y="120664"/>
                    <a:pt x="572718" y="10741"/>
                    <a:pt x="793317" y="748"/>
                  </a:cubicBezTo>
                  <a:close/>
                </a:path>
              </a:pathLst>
            </a:custGeom>
            <a:solidFill>
              <a:schemeClr val="tx1">
                <a:lumMod val="65000"/>
                <a:lumOff val="35000"/>
              </a:schemeClr>
            </a:solidFill>
            <a:ln>
              <a:noFill/>
            </a:ln>
          </p:spPr>
          <p:txBody>
            <a:bodyPr/>
            <a:lstStyle/>
            <a:p>
              <a:pPr>
                <a:defRPr/>
              </a:pPr>
              <a:endParaRPr lang="en-US" sz="1800"/>
            </a:p>
          </p:txBody>
        </p:sp>
        <p:sp>
          <p:nvSpPr>
            <p:cNvPr id="128019" name="Freeform 13"/>
            <p:cNvSpPr/>
            <p:nvPr/>
          </p:nvSpPr>
          <p:spPr bwMode="auto">
            <a:xfrm>
              <a:off x="6046787" y="3698875"/>
              <a:ext cx="1717675" cy="2024062"/>
            </a:xfrm>
            <a:custGeom>
              <a:avLst/>
              <a:gdLst>
                <a:gd name="T0" fmla="*/ 281894 w 457"/>
                <a:gd name="T1" fmla="*/ 451464 h 538"/>
                <a:gd name="T2" fmla="*/ 319480 w 457"/>
                <a:gd name="T3" fmla="*/ 1267861 h 538"/>
                <a:gd name="T4" fmla="*/ 334514 w 457"/>
                <a:gd name="T5" fmla="*/ 1546264 h 538"/>
                <a:gd name="T6" fmla="*/ 304446 w 457"/>
                <a:gd name="T7" fmla="*/ 1598935 h 538"/>
                <a:gd name="T8" fmla="*/ 56379 w 457"/>
                <a:gd name="T9" fmla="*/ 1745660 h 538"/>
                <a:gd name="T10" fmla="*/ 22552 w 457"/>
                <a:gd name="T11" fmla="*/ 1741898 h 538"/>
                <a:gd name="T12" fmla="*/ 0 w 457"/>
                <a:gd name="T13" fmla="*/ 2020301 h 538"/>
                <a:gd name="T14" fmla="*/ 60137 w 457"/>
                <a:gd name="T15" fmla="*/ 2024063 h 538"/>
                <a:gd name="T16" fmla="*/ 541237 w 457"/>
                <a:gd name="T17" fmla="*/ 1745660 h 538"/>
                <a:gd name="T18" fmla="*/ 578823 w 457"/>
                <a:gd name="T19" fmla="*/ 1681703 h 538"/>
                <a:gd name="T20" fmla="*/ 823131 w 457"/>
                <a:gd name="T21" fmla="*/ 1553788 h 538"/>
                <a:gd name="T22" fmla="*/ 1533504 w 457"/>
                <a:gd name="T23" fmla="*/ 1188855 h 538"/>
                <a:gd name="T24" fmla="*/ 1311747 w 457"/>
                <a:gd name="T25" fmla="*/ 233256 h 538"/>
                <a:gd name="T26" fmla="*/ 281894 w 457"/>
                <a:gd name="T27" fmla="*/ 451464 h 5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7" h="538">
                  <a:moveTo>
                    <a:pt x="75" y="120"/>
                  </a:moveTo>
                  <a:cubicBezTo>
                    <a:pt x="33" y="190"/>
                    <a:pt x="39" y="276"/>
                    <a:pt x="85" y="337"/>
                  </a:cubicBezTo>
                  <a:cubicBezTo>
                    <a:pt x="101" y="359"/>
                    <a:pt x="102" y="388"/>
                    <a:pt x="89" y="411"/>
                  </a:cubicBezTo>
                  <a:cubicBezTo>
                    <a:pt x="81" y="425"/>
                    <a:pt x="81" y="425"/>
                    <a:pt x="81" y="425"/>
                  </a:cubicBezTo>
                  <a:cubicBezTo>
                    <a:pt x="67" y="449"/>
                    <a:pt x="42" y="464"/>
                    <a:pt x="15" y="464"/>
                  </a:cubicBezTo>
                  <a:cubicBezTo>
                    <a:pt x="12" y="464"/>
                    <a:pt x="9" y="463"/>
                    <a:pt x="6" y="463"/>
                  </a:cubicBezTo>
                  <a:cubicBezTo>
                    <a:pt x="0" y="537"/>
                    <a:pt x="0" y="537"/>
                    <a:pt x="0" y="537"/>
                  </a:cubicBezTo>
                  <a:cubicBezTo>
                    <a:pt x="5" y="538"/>
                    <a:pt x="11" y="538"/>
                    <a:pt x="16" y="538"/>
                  </a:cubicBezTo>
                  <a:cubicBezTo>
                    <a:pt x="70" y="538"/>
                    <a:pt x="118" y="510"/>
                    <a:pt x="144" y="464"/>
                  </a:cubicBezTo>
                  <a:cubicBezTo>
                    <a:pt x="154" y="447"/>
                    <a:pt x="154" y="447"/>
                    <a:pt x="154" y="447"/>
                  </a:cubicBezTo>
                  <a:cubicBezTo>
                    <a:pt x="167" y="424"/>
                    <a:pt x="193" y="411"/>
                    <a:pt x="219" y="413"/>
                  </a:cubicBezTo>
                  <a:cubicBezTo>
                    <a:pt x="293" y="421"/>
                    <a:pt x="368" y="386"/>
                    <a:pt x="408" y="316"/>
                  </a:cubicBezTo>
                  <a:cubicBezTo>
                    <a:pt x="457" y="230"/>
                    <a:pt x="431" y="118"/>
                    <a:pt x="349" y="62"/>
                  </a:cubicBezTo>
                  <a:cubicBezTo>
                    <a:pt x="257" y="0"/>
                    <a:pt x="133" y="27"/>
                    <a:pt x="75" y="120"/>
                  </a:cubicBezTo>
                  <a:close/>
                </a:path>
              </a:pathLst>
            </a:custGeom>
            <a:solidFill>
              <a:srgbClr val="1E9C90"/>
            </a:solidFill>
            <a:ln>
              <a:noFill/>
            </a:ln>
          </p:spPr>
          <p:txBody>
            <a:bodyPr/>
            <a:lstStyle/>
            <a:p>
              <a:endParaRPr lang="zh-CN" altLang="en-US" sz="1800"/>
            </a:p>
          </p:txBody>
        </p:sp>
      </p:grpSp>
      <p:sp>
        <p:nvSpPr>
          <p:cNvPr id="7" name="文本框 6"/>
          <p:cNvSpPr txBox="1"/>
          <p:nvPr/>
        </p:nvSpPr>
        <p:spPr>
          <a:xfrm>
            <a:off x="3563888" y="1819640"/>
            <a:ext cx="792212" cy="584775"/>
          </a:xfrm>
          <a:prstGeom prst="rect">
            <a:avLst/>
          </a:prstGeom>
          <a:noFill/>
        </p:spPr>
        <p:txBody>
          <a:bodyPr wrap="square" rtlCol="0">
            <a:spAutoFit/>
          </a:bodyPr>
          <a:lstStyle/>
          <a:p>
            <a:pPr algn="ctr"/>
            <a:r>
              <a:rPr lang="en-US" altLang="zh-CN" sz="3200" dirty="0">
                <a:solidFill>
                  <a:schemeClr val="bg1"/>
                </a:solidFill>
              </a:rPr>
              <a:t>A</a:t>
            </a:r>
            <a:endParaRPr lang="zh-CN" altLang="en-US" sz="3200" dirty="0">
              <a:solidFill>
                <a:schemeClr val="bg1"/>
              </a:solidFill>
            </a:endParaRPr>
          </a:p>
        </p:txBody>
      </p:sp>
      <p:sp>
        <p:nvSpPr>
          <p:cNvPr id="27" name="文本框 26"/>
          <p:cNvSpPr txBox="1"/>
          <p:nvPr/>
        </p:nvSpPr>
        <p:spPr>
          <a:xfrm>
            <a:off x="4878222" y="1819640"/>
            <a:ext cx="792212" cy="584775"/>
          </a:xfrm>
          <a:prstGeom prst="rect">
            <a:avLst/>
          </a:prstGeom>
          <a:noFill/>
        </p:spPr>
        <p:txBody>
          <a:bodyPr wrap="square" rtlCol="0">
            <a:spAutoFit/>
          </a:bodyPr>
          <a:lstStyle/>
          <a:p>
            <a:pPr algn="ctr"/>
            <a:r>
              <a:rPr lang="en-US" altLang="zh-CN" sz="3200" dirty="0">
                <a:solidFill>
                  <a:schemeClr val="bg1"/>
                </a:solidFill>
              </a:rPr>
              <a:t>B</a:t>
            </a:r>
            <a:endParaRPr lang="zh-CN" altLang="en-US" sz="3200" dirty="0">
              <a:solidFill>
                <a:schemeClr val="bg1"/>
              </a:solidFill>
            </a:endParaRPr>
          </a:p>
        </p:txBody>
      </p:sp>
      <p:sp>
        <p:nvSpPr>
          <p:cNvPr id="34" name="文本框 33"/>
          <p:cNvSpPr txBox="1"/>
          <p:nvPr/>
        </p:nvSpPr>
        <p:spPr>
          <a:xfrm>
            <a:off x="3529153" y="3054462"/>
            <a:ext cx="792212" cy="584775"/>
          </a:xfrm>
          <a:prstGeom prst="rect">
            <a:avLst/>
          </a:prstGeom>
          <a:noFill/>
        </p:spPr>
        <p:txBody>
          <a:bodyPr wrap="square" rtlCol="0">
            <a:spAutoFit/>
          </a:bodyPr>
          <a:lstStyle/>
          <a:p>
            <a:pPr algn="ctr"/>
            <a:r>
              <a:rPr lang="en-US" altLang="zh-CN" sz="3200" dirty="0">
                <a:solidFill>
                  <a:schemeClr val="bg1"/>
                </a:solidFill>
              </a:rPr>
              <a:t>C</a:t>
            </a:r>
            <a:endParaRPr lang="zh-CN" altLang="en-US" sz="3200" dirty="0">
              <a:solidFill>
                <a:schemeClr val="bg1"/>
              </a:solidFill>
            </a:endParaRPr>
          </a:p>
        </p:txBody>
      </p:sp>
      <p:sp>
        <p:nvSpPr>
          <p:cNvPr id="35" name="文本框 34"/>
          <p:cNvSpPr txBox="1"/>
          <p:nvPr/>
        </p:nvSpPr>
        <p:spPr>
          <a:xfrm>
            <a:off x="4831883" y="3078271"/>
            <a:ext cx="792212" cy="584775"/>
          </a:xfrm>
          <a:prstGeom prst="rect">
            <a:avLst/>
          </a:prstGeom>
          <a:noFill/>
        </p:spPr>
        <p:txBody>
          <a:bodyPr wrap="square" rtlCol="0">
            <a:spAutoFit/>
          </a:bodyPr>
          <a:lstStyle/>
          <a:p>
            <a:pPr algn="ctr"/>
            <a:r>
              <a:rPr lang="en-US" altLang="zh-CN" sz="3200" dirty="0">
                <a:solidFill>
                  <a:schemeClr val="bg1"/>
                </a:solidFill>
              </a:rPr>
              <a:t>D</a:t>
            </a:r>
            <a:endParaRPr lang="zh-CN" altLang="en-US" sz="3200" dirty="0">
              <a:solidFill>
                <a:schemeClr val="bg1"/>
              </a:solidFill>
            </a:endParaRPr>
          </a:p>
        </p:txBody>
      </p:sp>
      <p:sp>
        <p:nvSpPr>
          <p:cNvPr id="8" name="文本框 7"/>
          <p:cNvSpPr txBox="1"/>
          <p:nvPr/>
        </p:nvSpPr>
        <p:spPr>
          <a:xfrm>
            <a:off x="1860749" y="1382465"/>
            <a:ext cx="1399293" cy="757130"/>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高效的安全</a:t>
            </a:r>
          </a:p>
          <a:p>
            <a:pPr algn="ctr" eaLnBrk="0" hangingPunct="0">
              <a:lnSpc>
                <a:spcPct val="120000"/>
              </a:lnSpc>
            </a:pPr>
            <a:r>
              <a:rPr lang="zh-CN" altLang="en-US" dirty="0">
                <a:latin typeface="微软雅黑" panose="020B0503020204020204" charset="-122"/>
                <a:ea typeface="微软雅黑" panose="020B0503020204020204" charset="-122"/>
              </a:rPr>
              <a:t>生产管理</a:t>
            </a:r>
          </a:p>
        </p:txBody>
      </p:sp>
      <p:sp>
        <p:nvSpPr>
          <p:cNvPr id="36" name="文本框 35"/>
          <p:cNvSpPr txBox="1"/>
          <p:nvPr/>
        </p:nvSpPr>
        <p:spPr>
          <a:xfrm>
            <a:off x="5742056" y="1382465"/>
            <a:ext cx="1399293" cy="730456"/>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和谐的</a:t>
            </a:r>
          </a:p>
          <a:p>
            <a:pPr algn="ctr" eaLnBrk="0" hangingPunct="0">
              <a:lnSpc>
                <a:spcPct val="120000"/>
              </a:lnSpc>
            </a:pPr>
            <a:r>
              <a:rPr lang="zh-CN" altLang="en-US" dirty="0">
                <a:latin typeface="微软雅黑" panose="020B0503020204020204" charset="-122"/>
                <a:ea typeface="微软雅黑" panose="020B0503020204020204" charset="-122"/>
              </a:rPr>
              <a:t>人际关系</a:t>
            </a:r>
          </a:p>
        </p:txBody>
      </p:sp>
      <p:sp>
        <p:nvSpPr>
          <p:cNvPr id="37" name="文本框 36"/>
          <p:cNvSpPr txBox="1"/>
          <p:nvPr/>
        </p:nvSpPr>
        <p:spPr>
          <a:xfrm>
            <a:off x="5932026" y="3346849"/>
            <a:ext cx="1399293" cy="730456"/>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良好的</a:t>
            </a:r>
          </a:p>
          <a:p>
            <a:pPr algn="ctr" eaLnBrk="0" hangingPunct="0">
              <a:lnSpc>
                <a:spcPct val="120000"/>
              </a:lnSpc>
            </a:pPr>
            <a:r>
              <a:rPr lang="zh-CN" altLang="en-US" dirty="0">
                <a:latin typeface="微软雅黑" panose="020B0503020204020204" charset="-122"/>
                <a:ea typeface="微软雅黑" panose="020B0503020204020204" charset="-122"/>
              </a:rPr>
              <a:t>学习氛围</a:t>
            </a:r>
          </a:p>
        </p:txBody>
      </p:sp>
      <p:sp>
        <p:nvSpPr>
          <p:cNvPr id="38" name="文本框 37"/>
          <p:cNvSpPr txBox="1"/>
          <p:nvPr/>
        </p:nvSpPr>
        <p:spPr>
          <a:xfrm>
            <a:off x="1841679" y="3260672"/>
            <a:ext cx="1399293" cy="730456"/>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优美的</a:t>
            </a:r>
          </a:p>
          <a:p>
            <a:pPr algn="ctr" eaLnBrk="0" hangingPunct="0">
              <a:lnSpc>
                <a:spcPct val="120000"/>
              </a:lnSpc>
            </a:pPr>
            <a:r>
              <a:rPr lang="zh-CN" altLang="en-US" dirty="0">
                <a:latin typeface="微软雅黑" panose="020B0503020204020204" charset="-122"/>
                <a:ea typeface="微软雅黑" panose="020B0503020204020204" charset="-122"/>
              </a:rPr>
              <a:t>工作环境</a:t>
            </a:r>
          </a:p>
        </p:txBody>
      </p:sp>
      <p:sp>
        <p:nvSpPr>
          <p:cNvPr id="39" name="文本框 38"/>
          <p:cNvSpPr txBox="1"/>
          <p:nvPr/>
        </p:nvSpPr>
        <p:spPr>
          <a:xfrm>
            <a:off x="495811" y="0"/>
            <a:ext cx="2698175"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安全文化的特点</a:t>
            </a:r>
          </a:p>
        </p:txBody>
      </p:sp>
      <p:sp>
        <p:nvSpPr>
          <p:cNvPr id="40" name="燕尾形 39"/>
          <p:cNvSpPr/>
          <p:nvPr/>
        </p:nvSpPr>
        <p:spPr>
          <a:xfrm>
            <a:off x="19309" y="0"/>
            <a:ext cx="484632" cy="484632"/>
          </a:xfrm>
          <a:prstGeom prst="chevron">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8" presetClass="emph" presetSubtype="0" fill="hold" nodeType="withEffect">
                                  <p:stCondLst>
                                    <p:cond delay="0"/>
                                  </p:stCondLst>
                                  <p:childTnLst>
                                    <p:animRot by="21600000">
                                      <p:cBhvr>
                                        <p:cTn id="1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2647" r="12791"/>
          <a:stretch>
            <a:fillRect/>
          </a:stretch>
        </p:blipFill>
        <p:spPr>
          <a:xfrm>
            <a:off x="0" y="0"/>
            <a:ext cx="9144000" cy="5143500"/>
          </a:xfrm>
          <a:prstGeom prst="rect">
            <a:avLst/>
          </a:prstGeom>
        </p:spPr>
      </p:pic>
      <p:sp>
        <p:nvSpPr>
          <p:cNvPr id="2" name="矩形 1"/>
          <p:cNvSpPr/>
          <p:nvPr/>
        </p:nvSpPr>
        <p:spPr>
          <a:xfrm>
            <a:off x="1542036" y="19548"/>
            <a:ext cx="6912768" cy="51339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024820" y="1654925"/>
            <a:ext cx="1980029"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什么是安全文化</a:t>
            </a:r>
          </a:p>
        </p:txBody>
      </p:sp>
      <p:sp>
        <p:nvSpPr>
          <p:cNvPr id="32" name="椭圆 31"/>
          <p:cNvSpPr/>
          <p:nvPr/>
        </p:nvSpPr>
        <p:spPr>
          <a:xfrm>
            <a:off x="3385362" y="1650256"/>
            <a:ext cx="400050" cy="400050"/>
          </a:xfrm>
          <a:prstGeom prst="ellipse">
            <a:avLst/>
          </a:prstGeom>
          <a:solidFill>
            <a:srgbClr val="1E9C9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文本框 32"/>
          <p:cNvSpPr txBox="1"/>
          <p:nvPr/>
        </p:nvSpPr>
        <p:spPr>
          <a:xfrm>
            <a:off x="3287610" y="1626725"/>
            <a:ext cx="617506" cy="416524"/>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r>
              <a:rPr lang="en-US" altLang="zh-CN" sz="2000" b="1" dirty="0">
                <a:solidFill>
                  <a:schemeClr val="bg1"/>
                </a:solidFill>
                <a:latin typeface="微软雅黑" panose="020B0503020204020204" charset="-122"/>
                <a:ea typeface="微软雅黑" panose="020B0503020204020204" charset="-122"/>
              </a:rPr>
              <a:t>01</a:t>
            </a:r>
          </a:p>
        </p:txBody>
      </p:sp>
      <p:grpSp>
        <p:nvGrpSpPr>
          <p:cNvPr id="3" name="组合 2"/>
          <p:cNvGrpSpPr/>
          <p:nvPr/>
        </p:nvGrpSpPr>
        <p:grpSpPr>
          <a:xfrm>
            <a:off x="-1" y="0"/>
            <a:ext cx="5416550" cy="4231659"/>
            <a:chOff x="-1" y="0"/>
            <a:chExt cx="5416550" cy="4231659"/>
          </a:xfrm>
          <a:solidFill>
            <a:srgbClr val="1E9C90"/>
          </a:solidFill>
        </p:grpSpPr>
        <p:sp>
          <p:nvSpPr>
            <p:cNvPr id="59" name="Freeform 18"/>
            <p:cNvSpPr/>
            <p:nvPr/>
          </p:nvSpPr>
          <p:spPr bwMode="auto">
            <a:xfrm rot="10800000">
              <a:off x="-1" y="9753"/>
              <a:ext cx="5416550" cy="4221906"/>
            </a:xfrm>
            <a:custGeom>
              <a:avLst/>
              <a:gdLst>
                <a:gd name="T0" fmla="*/ 3412 w 3412"/>
                <a:gd name="T1" fmla="*/ 0 h 2827"/>
                <a:gd name="T2" fmla="*/ 0 w 3412"/>
                <a:gd name="T3" fmla="*/ 2827 h 2827"/>
                <a:gd name="T4" fmla="*/ 3412 w 3412"/>
                <a:gd name="T5" fmla="*/ 2827 h 2827"/>
                <a:gd name="T6" fmla="*/ 3412 w 3412"/>
                <a:gd name="T7" fmla="*/ 0 h 2827"/>
              </a:gdLst>
              <a:ahLst/>
              <a:cxnLst>
                <a:cxn ang="0">
                  <a:pos x="T0" y="T1"/>
                </a:cxn>
                <a:cxn ang="0">
                  <a:pos x="T2" y="T3"/>
                </a:cxn>
                <a:cxn ang="0">
                  <a:pos x="T4" y="T5"/>
                </a:cxn>
                <a:cxn ang="0">
                  <a:pos x="T6" y="T7"/>
                </a:cxn>
              </a:cxnLst>
              <a:rect l="0" t="0" r="r" b="b"/>
              <a:pathLst>
                <a:path w="3412" h="2827">
                  <a:moveTo>
                    <a:pt x="3412" y="0"/>
                  </a:moveTo>
                  <a:lnTo>
                    <a:pt x="0" y="2827"/>
                  </a:lnTo>
                  <a:lnTo>
                    <a:pt x="3412" y="2827"/>
                  </a:lnTo>
                  <a:lnTo>
                    <a:pt x="3412" y="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sp>
          <p:nvSpPr>
            <p:cNvPr id="60" name="Freeform 20"/>
            <p:cNvSpPr/>
            <p:nvPr/>
          </p:nvSpPr>
          <p:spPr bwMode="auto">
            <a:xfrm rot="10800000">
              <a:off x="-1" y="0"/>
              <a:ext cx="5416550" cy="3778250"/>
            </a:xfrm>
            <a:custGeom>
              <a:avLst/>
              <a:gdLst>
                <a:gd name="T0" fmla="*/ 0 w 3412"/>
                <a:gd name="T1" fmla="*/ 2380 h 2380"/>
                <a:gd name="T2" fmla="*/ 3412 w 3412"/>
                <a:gd name="T3" fmla="*/ 2380 h 2380"/>
                <a:gd name="T4" fmla="*/ 3412 w 3412"/>
                <a:gd name="T5" fmla="*/ 0 h 2380"/>
                <a:gd name="T6" fmla="*/ 0 w 3412"/>
                <a:gd name="T7" fmla="*/ 2380 h 2380"/>
              </a:gdLst>
              <a:ahLst/>
              <a:cxnLst>
                <a:cxn ang="0">
                  <a:pos x="T0" y="T1"/>
                </a:cxn>
                <a:cxn ang="0">
                  <a:pos x="T2" y="T3"/>
                </a:cxn>
                <a:cxn ang="0">
                  <a:pos x="T4" y="T5"/>
                </a:cxn>
                <a:cxn ang="0">
                  <a:pos x="T6" y="T7"/>
                </a:cxn>
              </a:cxnLst>
              <a:rect l="0" t="0" r="r" b="b"/>
              <a:pathLst>
                <a:path w="3412" h="2380">
                  <a:moveTo>
                    <a:pt x="0" y="2380"/>
                  </a:moveTo>
                  <a:lnTo>
                    <a:pt x="3412" y="2380"/>
                  </a:lnTo>
                  <a:lnTo>
                    <a:pt x="3412" y="0"/>
                  </a:lnTo>
                  <a:lnTo>
                    <a:pt x="0" y="238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57" name="矩形 56"/>
          <p:cNvSpPr/>
          <p:nvPr/>
        </p:nvSpPr>
        <p:spPr>
          <a:xfrm>
            <a:off x="514154" y="1085108"/>
            <a:ext cx="2149634" cy="557653"/>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700" b="1" dirty="0">
                <a:solidFill>
                  <a:schemeClr val="bg1"/>
                </a:solidFill>
              </a:rPr>
              <a:t>CONTENT</a:t>
            </a:r>
            <a:endParaRPr lang="zh-CN" altLang="en-US" sz="2700" b="1" dirty="0">
              <a:solidFill>
                <a:schemeClr val="bg1"/>
              </a:solidFill>
            </a:endParaRPr>
          </a:p>
        </p:txBody>
      </p:sp>
      <p:sp>
        <p:nvSpPr>
          <p:cNvPr id="58" name="矩形 57"/>
          <p:cNvSpPr/>
          <p:nvPr/>
        </p:nvSpPr>
        <p:spPr>
          <a:xfrm>
            <a:off x="752278" y="525430"/>
            <a:ext cx="1673385"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3300" b="1" dirty="0">
                <a:solidFill>
                  <a:schemeClr val="bg1"/>
                </a:solidFill>
                <a:latin typeface="微软雅黑" panose="020B0503020204020204" charset="-122"/>
                <a:ea typeface="微软雅黑" panose="020B0503020204020204" charset="-122"/>
              </a:rPr>
              <a:t>目 录</a:t>
            </a:r>
          </a:p>
        </p:txBody>
      </p:sp>
      <p:sp>
        <p:nvSpPr>
          <p:cNvPr id="62" name="椭圆 61"/>
          <p:cNvSpPr/>
          <p:nvPr/>
        </p:nvSpPr>
        <p:spPr>
          <a:xfrm>
            <a:off x="3390900" y="2237110"/>
            <a:ext cx="400050" cy="400050"/>
          </a:xfrm>
          <a:prstGeom prst="ellipse">
            <a:avLst/>
          </a:prstGeom>
          <a:solidFill>
            <a:srgbClr val="1E9C9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椭圆 64"/>
          <p:cNvSpPr/>
          <p:nvPr/>
        </p:nvSpPr>
        <p:spPr>
          <a:xfrm>
            <a:off x="3390900" y="2809648"/>
            <a:ext cx="400050" cy="400050"/>
          </a:xfrm>
          <a:prstGeom prst="ellipse">
            <a:avLst/>
          </a:prstGeom>
          <a:solidFill>
            <a:srgbClr val="1E9C9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椭圆 67"/>
          <p:cNvSpPr/>
          <p:nvPr/>
        </p:nvSpPr>
        <p:spPr>
          <a:xfrm>
            <a:off x="3390900" y="3407174"/>
            <a:ext cx="400050" cy="400050"/>
          </a:xfrm>
          <a:prstGeom prst="ellipse">
            <a:avLst/>
          </a:prstGeom>
          <a:solidFill>
            <a:srgbClr val="1E9C9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1" name="椭圆 70"/>
          <p:cNvSpPr/>
          <p:nvPr/>
        </p:nvSpPr>
        <p:spPr>
          <a:xfrm>
            <a:off x="3390900" y="4004699"/>
            <a:ext cx="400050" cy="400050"/>
          </a:xfrm>
          <a:prstGeom prst="ellipse">
            <a:avLst/>
          </a:prstGeom>
          <a:solidFill>
            <a:srgbClr val="1E9C9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椭圆 73"/>
          <p:cNvSpPr/>
          <p:nvPr/>
        </p:nvSpPr>
        <p:spPr>
          <a:xfrm>
            <a:off x="3390900" y="4602224"/>
            <a:ext cx="400050" cy="400050"/>
          </a:xfrm>
          <a:prstGeom prst="ellipse">
            <a:avLst/>
          </a:prstGeom>
          <a:solidFill>
            <a:srgbClr val="1E9C9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文本框 75"/>
          <p:cNvSpPr txBox="1"/>
          <p:nvPr/>
        </p:nvSpPr>
        <p:spPr>
          <a:xfrm>
            <a:off x="3289300" y="2211710"/>
            <a:ext cx="617506" cy="416524"/>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r>
              <a:rPr lang="en-US" altLang="zh-CN" sz="2000" b="1" dirty="0">
                <a:solidFill>
                  <a:schemeClr val="bg1"/>
                </a:solidFill>
                <a:latin typeface="微软雅黑" panose="020B0503020204020204" charset="-122"/>
                <a:ea typeface="微软雅黑" panose="020B0503020204020204" charset="-122"/>
              </a:rPr>
              <a:t>02</a:t>
            </a:r>
          </a:p>
        </p:txBody>
      </p:sp>
      <p:sp>
        <p:nvSpPr>
          <p:cNvPr id="77" name="文本框 76"/>
          <p:cNvSpPr txBox="1"/>
          <p:nvPr/>
        </p:nvSpPr>
        <p:spPr>
          <a:xfrm>
            <a:off x="3289300" y="2784248"/>
            <a:ext cx="617506" cy="416524"/>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r>
              <a:rPr lang="en-US" altLang="zh-CN" sz="2000" b="1" dirty="0">
                <a:solidFill>
                  <a:schemeClr val="bg1"/>
                </a:solidFill>
                <a:latin typeface="微软雅黑" panose="020B0503020204020204" charset="-122"/>
                <a:ea typeface="微软雅黑" panose="020B0503020204020204" charset="-122"/>
              </a:rPr>
              <a:t>03</a:t>
            </a:r>
          </a:p>
        </p:txBody>
      </p:sp>
      <p:sp>
        <p:nvSpPr>
          <p:cNvPr id="78" name="文本框 77"/>
          <p:cNvSpPr txBox="1"/>
          <p:nvPr/>
        </p:nvSpPr>
        <p:spPr>
          <a:xfrm>
            <a:off x="3289300" y="3381774"/>
            <a:ext cx="617506" cy="416524"/>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r>
              <a:rPr lang="en-US" altLang="zh-CN" sz="2000" b="1" dirty="0">
                <a:solidFill>
                  <a:schemeClr val="bg1"/>
                </a:solidFill>
                <a:latin typeface="微软雅黑" panose="020B0503020204020204" charset="-122"/>
                <a:ea typeface="微软雅黑" panose="020B0503020204020204" charset="-122"/>
              </a:rPr>
              <a:t>04</a:t>
            </a:r>
          </a:p>
        </p:txBody>
      </p:sp>
      <p:sp>
        <p:nvSpPr>
          <p:cNvPr id="79" name="文本框 78"/>
          <p:cNvSpPr txBox="1"/>
          <p:nvPr/>
        </p:nvSpPr>
        <p:spPr>
          <a:xfrm>
            <a:off x="3289300" y="3979299"/>
            <a:ext cx="617506" cy="416524"/>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r>
              <a:rPr lang="en-US" altLang="zh-CN" sz="2000" b="1" dirty="0">
                <a:solidFill>
                  <a:schemeClr val="bg1"/>
                </a:solidFill>
                <a:latin typeface="微软雅黑" panose="020B0503020204020204" charset="-122"/>
                <a:ea typeface="微软雅黑" panose="020B0503020204020204" charset="-122"/>
              </a:rPr>
              <a:t>05</a:t>
            </a:r>
          </a:p>
        </p:txBody>
      </p:sp>
      <p:sp>
        <p:nvSpPr>
          <p:cNvPr id="80" name="文本框 79"/>
          <p:cNvSpPr txBox="1"/>
          <p:nvPr/>
        </p:nvSpPr>
        <p:spPr>
          <a:xfrm>
            <a:off x="3289300" y="4576824"/>
            <a:ext cx="617506" cy="416524"/>
          </a:xfrm>
          <a:prstGeom prst="rect">
            <a:avLst/>
          </a:prstGeom>
          <a:noFill/>
        </p:spPr>
        <p:txBody>
          <a:bodyPr wrap="square" rtlCol="0">
            <a:spAutoFit/>
            <a:scene3d>
              <a:camera prst="orthographicFront"/>
              <a:lightRig rig="threePt" dir="t"/>
            </a:scene3d>
            <a:sp3d contourW="12700"/>
          </a:bodyPr>
          <a:lstStyle/>
          <a:p>
            <a:pPr algn="ctr" defTabSz="685800">
              <a:lnSpc>
                <a:spcPct val="114000"/>
              </a:lnSpc>
              <a:defRPr/>
            </a:pPr>
            <a:r>
              <a:rPr lang="en-US" altLang="zh-CN" sz="2000" b="1" dirty="0">
                <a:solidFill>
                  <a:schemeClr val="bg1"/>
                </a:solidFill>
                <a:latin typeface="微软雅黑" panose="020B0503020204020204" charset="-122"/>
                <a:ea typeface="微软雅黑" panose="020B0503020204020204" charset="-122"/>
              </a:rPr>
              <a:t>06</a:t>
            </a:r>
          </a:p>
        </p:txBody>
      </p:sp>
      <p:sp>
        <p:nvSpPr>
          <p:cNvPr id="81" name="文本框 80"/>
          <p:cNvSpPr txBox="1"/>
          <p:nvPr/>
        </p:nvSpPr>
        <p:spPr>
          <a:xfrm>
            <a:off x="4024820" y="2228124"/>
            <a:ext cx="3637421" cy="400110"/>
          </a:xfrm>
          <a:prstGeom prst="rect">
            <a:avLst/>
          </a:prstGeom>
          <a:noFill/>
        </p:spPr>
        <p:txBody>
          <a:bodyPr wrap="squar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
        <p:nvSpPr>
          <p:cNvPr id="82" name="文本框 81"/>
          <p:cNvSpPr txBox="1"/>
          <p:nvPr/>
        </p:nvSpPr>
        <p:spPr>
          <a:xfrm>
            <a:off x="4008406" y="2809648"/>
            <a:ext cx="1980029"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安全文化的特点</a:t>
            </a:r>
          </a:p>
        </p:txBody>
      </p:sp>
      <p:sp>
        <p:nvSpPr>
          <p:cNvPr id="83" name="文本框 82"/>
          <p:cNvSpPr txBox="1"/>
          <p:nvPr/>
        </p:nvSpPr>
        <p:spPr>
          <a:xfrm>
            <a:off x="4024820" y="3379909"/>
            <a:ext cx="3775393"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安全文化与企业安全管理的关系</a:t>
            </a:r>
          </a:p>
        </p:txBody>
      </p:sp>
      <p:sp>
        <p:nvSpPr>
          <p:cNvPr id="84" name="文本框 83"/>
          <p:cNvSpPr txBox="1"/>
          <p:nvPr/>
        </p:nvSpPr>
        <p:spPr>
          <a:xfrm>
            <a:off x="4024820" y="4020998"/>
            <a:ext cx="4031873"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建设企业安全文化的必要性与作用</a:t>
            </a:r>
          </a:p>
        </p:txBody>
      </p:sp>
      <p:sp>
        <p:nvSpPr>
          <p:cNvPr id="85" name="文本框 84"/>
          <p:cNvSpPr txBox="1"/>
          <p:nvPr/>
        </p:nvSpPr>
        <p:spPr>
          <a:xfrm>
            <a:off x="4024820" y="4627240"/>
            <a:ext cx="3005951"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建设企业安全文化的途径</a:t>
            </a:r>
          </a:p>
        </p:txBody>
      </p:sp>
    </p:spTree>
  </p:cSld>
  <p:clrMapOvr>
    <a:masterClrMapping/>
  </p:clrMapOvr>
  <mc:AlternateContent xmlns:mc="http://schemas.openxmlformats.org/markup-compatibility/2006" xmlns:p14="http://schemas.microsoft.com/office/powerpoint/2010/main">
    <mc:Choice Requires="p14">
      <p:transition spd="slow" p14:dur="175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additive="base">
                                        <p:cTn id="10" dur="500"/>
                                        <p:tgtEl>
                                          <p:spTgt spid="58"/>
                                        </p:tgtEl>
                                        <p:attrNameLst>
                                          <p:attrName>ppt_y</p:attrName>
                                        </p:attrNameLst>
                                      </p:cBhvr>
                                      <p:tavLst>
                                        <p:tav tm="0">
                                          <p:val>
                                            <p:strVal val="#ppt_y+#ppt_h*1.125000"/>
                                          </p:val>
                                        </p:tav>
                                        <p:tav tm="100000">
                                          <p:val>
                                            <p:strVal val="#ppt_y"/>
                                          </p:val>
                                        </p:tav>
                                      </p:tavLst>
                                    </p:anim>
                                    <p:animEffect transition="in" filter="wipe(up)">
                                      <p:cBhvr>
                                        <p:cTn id="11" dur="500"/>
                                        <p:tgtEl>
                                          <p:spTgt spid="58"/>
                                        </p:tgtEl>
                                      </p:cBhvr>
                                    </p:animEffect>
                                  </p:childTnLst>
                                </p:cTn>
                              </p:par>
                              <p:par>
                                <p:cTn id="12" presetID="12" presetClass="entr" presetSubtype="1"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additive="base">
                                        <p:cTn id="14" dur="500"/>
                                        <p:tgtEl>
                                          <p:spTgt spid="57"/>
                                        </p:tgtEl>
                                        <p:attrNameLst>
                                          <p:attrName>ppt_y</p:attrName>
                                        </p:attrNameLst>
                                      </p:cBhvr>
                                      <p:tavLst>
                                        <p:tav tm="0">
                                          <p:val>
                                            <p:strVal val="#ppt_y-#ppt_h*1.125000"/>
                                          </p:val>
                                        </p:tav>
                                        <p:tav tm="100000">
                                          <p:val>
                                            <p:strVal val="#ppt_y"/>
                                          </p:val>
                                        </p:tav>
                                      </p:tavLst>
                                    </p:anim>
                                    <p:animEffect transition="in" filter="wipe(down)">
                                      <p:cBhvr>
                                        <p:cTn id="1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燕尾形箭头 3"/>
          <p:cNvSpPr/>
          <p:nvPr/>
        </p:nvSpPr>
        <p:spPr>
          <a:xfrm rot="5400000">
            <a:off x="958451" y="212201"/>
            <a:ext cx="330683" cy="484632"/>
          </a:xfrm>
          <a:prstGeom prst="notchedRightArrow">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4595907" y="-7174"/>
            <a:ext cx="2247586" cy="4644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2300272" y="-7174"/>
            <a:ext cx="2247586" cy="4644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438836" y="29784"/>
            <a:ext cx="1957036" cy="424732"/>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和谐的人际关系</a:t>
            </a:r>
          </a:p>
        </p:txBody>
      </p:sp>
      <p:sp>
        <p:nvSpPr>
          <p:cNvPr id="38" name="文本框 37"/>
          <p:cNvSpPr txBox="1"/>
          <p:nvPr/>
        </p:nvSpPr>
        <p:spPr>
          <a:xfrm>
            <a:off x="4771995" y="22974"/>
            <a:ext cx="1876108" cy="396583"/>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优美的工作环境</a:t>
            </a:r>
          </a:p>
        </p:txBody>
      </p:sp>
      <p:sp>
        <p:nvSpPr>
          <p:cNvPr id="28" name="圆角矩形 27"/>
          <p:cNvSpPr/>
          <p:nvPr/>
        </p:nvSpPr>
        <p:spPr>
          <a:xfrm>
            <a:off x="6891542" y="-7174"/>
            <a:ext cx="2247586" cy="4644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0" y="-5218"/>
            <a:ext cx="2247586" cy="464481"/>
          </a:xfrm>
          <a:prstGeom prst="round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7790" y="-2791"/>
            <a:ext cx="2303909" cy="396583"/>
          </a:xfrm>
          <a:prstGeom prst="rect">
            <a:avLst/>
          </a:prstGeom>
          <a:noFill/>
        </p:spPr>
        <p:txBody>
          <a:bodyPr wrap="square" rtlCol="0">
            <a:spAutoFit/>
          </a:bodyPr>
          <a:lstStyle/>
          <a:p>
            <a:pPr algn="ctr" eaLnBrk="0" hangingPunct="0">
              <a:lnSpc>
                <a:spcPct val="120000"/>
              </a:lnSpc>
            </a:pPr>
            <a:r>
              <a:rPr lang="zh-CN" altLang="en-US" b="1" dirty="0">
                <a:solidFill>
                  <a:schemeClr val="bg1"/>
                </a:solidFill>
                <a:latin typeface="微软雅黑" panose="020B0503020204020204" charset="-122"/>
                <a:ea typeface="微软雅黑" panose="020B0503020204020204" charset="-122"/>
              </a:rPr>
              <a:t>高效的安全生产管理</a:t>
            </a:r>
          </a:p>
        </p:txBody>
      </p:sp>
      <p:sp>
        <p:nvSpPr>
          <p:cNvPr id="37" name="文本框 36"/>
          <p:cNvSpPr txBox="1"/>
          <p:nvPr/>
        </p:nvSpPr>
        <p:spPr>
          <a:xfrm>
            <a:off x="6863889" y="8899"/>
            <a:ext cx="2240374" cy="424732"/>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良好的学习氛围</a:t>
            </a:r>
          </a:p>
        </p:txBody>
      </p:sp>
      <p:sp>
        <p:nvSpPr>
          <p:cNvPr id="29" name="Text Box 6"/>
          <p:cNvSpPr txBox="1">
            <a:spLocks noChangeArrowheads="1"/>
          </p:cNvSpPr>
          <p:nvPr/>
        </p:nvSpPr>
        <p:spPr bwMode="gray">
          <a:xfrm>
            <a:off x="3419397" y="1174489"/>
            <a:ext cx="525705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0" hangingPunct="0">
              <a:lnSpc>
                <a:spcPct val="125000"/>
              </a:lnSpc>
            </a:pPr>
            <a:r>
              <a:rPr lang="zh-CN" altLang="en-US" dirty="0">
                <a:solidFill>
                  <a:schemeClr val="tx1">
                    <a:lumMod val="85000"/>
                    <a:lumOff val="15000"/>
                  </a:schemeClr>
                </a:solidFill>
                <a:latin typeface="微软雅黑" panose="020B0503020204020204" charset="-122"/>
                <a:ea typeface="微软雅黑" panose="020B0503020204020204" charset="-122"/>
              </a:rPr>
              <a:t>企业安全生产目标明确，并且将目标分解成指标落实到各个岗位。安全职责清楚，每个岗位的工作人员都明白自己要做什么样的工作，在工作中会出现哪些不安全的因素和怎样预防。安全措施具体，企业为实现安全目标而制定的各项安全措施都能落到实处。员工行为标准化，管理体系按程序运作，不因人而发生改变。整个企业是个高效运行的体系，指挥体系令行禁止，部门之间相互协调。 </a:t>
            </a:r>
          </a:p>
        </p:txBody>
      </p:sp>
      <p:pic>
        <p:nvPicPr>
          <p:cNvPr id="5" name="图片 4"/>
          <p:cNvPicPr>
            <a:picLocks noChangeAspect="1"/>
          </p:cNvPicPr>
          <p:nvPr/>
        </p:nvPicPr>
        <p:blipFill rotWithShape="1">
          <a:blip r:embed="rId3"/>
          <a:srcRect l="14185" t="997" r="-644" b="-997"/>
          <a:stretch>
            <a:fillRect/>
          </a:stretch>
        </p:blipFill>
        <p:spPr>
          <a:xfrm>
            <a:off x="0" y="1231007"/>
            <a:ext cx="3340358" cy="27492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圆角矩形 1"/>
          <p:cNvSpPr/>
          <p:nvPr/>
        </p:nvSpPr>
        <p:spPr>
          <a:xfrm>
            <a:off x="683568" y="770380"/>
            <a:ext cx="1008112" cy="1316082"/>
          </a:xfrm>
          <a:prstGeom prst="roundRect">
            <a:avLst>
              <a:gd name="adj" fmla="val 7411"/>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燕尾形箭头 3"/>
          <p:cNvSpPr/>
          <p:nvPr/>
        </p:nvSpPr>
        <p:spPr>
          <a:xfrm rot="5400000">
            <a:off x="3280823" y="212201"/>
            <a:ext cx="330683" cy="484632"/>
          </a:xfrm>
          <a:prstGeom prst="notchedRightArrow">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4595907" y="-7174"/>
            <a:ext cx="2247586" cy="4644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2300272" y="-7174"/>
            <a:ext cx="2247586" cy="464481"/>
          </a:xfrm>
          <a:prstGeom prst="round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438836" y="29784"/>
            <a:ext cx="1957036" cy="396583"/>
          </a:xfrm>
          <a:prstGeom prst="rect">
            <a:avLst/>
          </a:prstGeom>
          <a:noFill/>
        </p:spPr>
        <p:txBody>
          <a:bodyPr wrap="square" rtlCol="0">
            <a:spAutoFit/>
          </a:bodyPr>
          <a:lstStyle/>
          <a:p>
            <a:pPr algn="ctr" eaLnBrk="0" hangingPunct="0">
              <a:lnSpc>
                <a:spcPct val="120000"/>
              </a:lnSpc>
            </a:pPr>
            <a:r>
              <a:rPr lang="zh-CN" altLang="en-US" b="1" dirty="0">
                <a:solidFill>
                  <a:schemeClr val="bg1"/>
                </a:solidFill>
                <a:latin typeface="微软雅黑" panose="020B0503020204020204" charset="-122"/>
                <a:ea typeface="微软雅黑" panose="020B0503020204020204" charset="-122"/>
              </a:rPr>
              <a:t>和谐的人际关系</a:t>
            </a:r>
          </a:p>
        </p:txBody>
      </p:sp>
      <p:sp>
        <p:nvSpPr>
          <p:cNvPr id="38" name="文本框 37"/>
          <p:cNvSpPr txBox="1"/>
          <p:nvPr/>
        </p:nvSpPr>
        <p:spPr>
          <a:xfrm>
            <a:off x="4771995" y="22974"/>
            <a:ext cx="1876108" cy="396583"/>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优美的工作环境</a:t>
            </a:r>
          </a:p>
        </p:txBody>
      </p:sp>
      <p:sp>
        <p:nvSpPr>
          <p:cNvPr id="28" name="圆角矩形 27"/>
          <p:cNvSpPr/>
          <p:nvPr/>
        </p:nvSpPr>
        <p:spPr>
          <a:xfrm>
            <a:off x="6891542" y="-7174"/>
            <a:ext cx="2247586" cy="4644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0" y="-5218"/>
            <a:ext cx="2247586" cy="4644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7790" y="-2791"/>
            <a:ext cx="2303909" cy="396583"/>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高效的安全生产管理</a:t>
            </a:r>
          </a:p>
        </p:txBody>
      </p:sp>
      <p:sp>
        <p:nvSpPr>
          <p:cNvPr id="37" name="文本框 36"/>
          <p:cNvSpPr txBox="1"/>
          <p:nvPr/>
        </p:nvSpPr>
        <p:spPr>
          <a:xfrm>
            <a:off x="6863889" y="8899"/>
            <a:ext cx="2240374" cy="424732"/>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良好的学习氛围</a:t>
            </a:r>
          </a:p>
        </p:txBody>
      </p:sp>
      <p:sp>
        <p:nvSpPr>
          <p:cNvPr id="29" name="Text Box 6"/>
          <p:cNvSpPr txBox="1">
            <a:spLocks noChangeArrowheads="1"/>
          </p:cNvSpPr>
          <p:nvPr/>
        </p:nvSpPr>
        <p:spPr bwMode="gray">
          <a:xfrm>
            <a:off x="1910036" y="890430"/>
            <a:ext cx="6590586"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0" hangingPunct="0">
              <a:lnSpc>
                <a:spcPct val="125000"/>
              </a:lnSpc>
            </a:pPr>
            <a:r>
              <a:rPr lang="zh-CN" altLang="en-US" dirty="0">
                <a:solidFill>
                  <a:schemeClr val="tx1">
                    <a:lumMod val="85000"/>
                    <a:lumOff val="15000"/>
                  </a:schemeClr>
                </a:solidFill>
                <a:latin typeface="微软雅黑" panose="020B0503020204020204" charset="-122"/>
                <a:ea typeface="微软雅黑" panose="020B0503020204020204" charset="-122"/>
              </a:rPr>
              <a:t>企业与员工的利益融为一体，员工的需要与企业的安全生产目标一致，每个员工都有归属感，都为能成为本企业的一员而自豪，员工主人翁意识强，关心企业的发展。 </a:t>
            </a:r>
          </a:p>
        </p:txBody>
      </p:sp>
      <p:sp>
        <p:nvSpPr>
          <p:cNvPr id="13" name="Text Box 6"/>
          <p:cNvSpPr txBox="1">
            <a:spLocks noChangeArrowheads="1"/>
          </p:cNvSpPr>
          <p:nvPr/>
        </p:nvSpPr>
        <p:spPr bwMode="gray">
          <a:xfrm>
            <a:off x="1856958" y="2323093"/>
            <a:ext cx="6616362"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lnSpc>
                <a:spcPct val="125000"/>
              </a:lnSpc>
              <a:defRPr>
                <a:solidFill>
                  <a:schemeClr val="tx1">
                    <a:lumMod val="85000"/>
                    <a:lumOff val="15000"/>
                  </a:schemeClr>
                </a:solidFill>
                <a:latin typeface="微软雅黑" panose="020B0503020204020204" charset="-122"/>
                <a:ea typeface="微软雅黑" panose="020B0503020204020204"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fontAlgn="base">
              <a:spcBef>
                <a:spcPct val="0"/>
              </a:spcBef>
              <a:spcAft>
                <a:spcPct val="0"/>
              </a:spcAft>
              <a:defRPr>
                <a:latin typeface="Arial" panose="020B0604020202020204" pitchFamily="34" charset="0"/>
                <a:ea typeface="宋体" panose="02010600030101010101" pitchFamily="2" charset="-122"/>
              </a:defRPr>
            </a:lvl6pPr>
            <a:lvl7pPr marL="2971800" indent="-228600" fontAlgn="base">
              <a:spcBef>
                <a:spcPct val="0"/>
              </a:spcBef>
              <a:spcAft>
                <a:spcPct val="0"/>
              </a:spcAft>
              <a:defRPr>
                <a:latin typeface="Arial" panose="020B0604020202020204" pitchFamily="34" charset="0"/>
                <a:ea typeface="宋体" panose="02010600030101010101" pitchFamily="2" charset="-122"/>
              </a:defRPr>
            </a:lvl7pPr>
            <a:lvl8pPr marL="3429000" indent="-228600" fontAlgn="base">
              <a:spcBef>
                <a:spcPct val="0"/>
              </a:spcBef>
              <a:spcAft>
                <a:spcPct val="0"/>
              </a:spcAft>
              <a:defRPr>
                <a:latin typeface="Arial" panose="020B0604020202020204" pitchFamily="34" charset="0"/>
                <a:ea typeface="宋体" panose="02010600030101010101" pitchFamily="2" charset="-122"/>
              </a:defRPr>
            </a:lvl8pPr>
            <a:lvl9pPr marL="3886200" indent="-228600" fontAlgn="base">
              <a:spcBef>
                <a:spcPct val="0"/>
              </a:spcBef>
              <a:spcAft>
                <a:spcPct val="0"/>
              </a:spcAft>
              <a:defRPr>
                <a:latin typeface="Arial" panose="020B0604020202020204" pitchFamily="34" charset="0"/>
                <a:ea typeface="宋体" panose="02010600030101010101" pitchFamily="2" charset="-122"/>
              </a:defRPr>
            </a:lvl9pPr>
          </a:lstStyle>
          <a:p>
            <a:r>
              <a:rPr lang="zh-CN" altLang="en-US" dirty="0"/>
              <a:t>企业领导与员工只是岗位不同、职责不同，在人格上是平等的。领导敢为下属承担责任，不仅关心下属的工作，而且还关心下属的生活、学习、身体。</a:t>
            </a:r>
          </a:p>
        </p:txBody>
      </p:sp>
      <p:sp>
        <p:nvSpPr>
          <p:cNvPr id="14" name="Text Box 6"/>
          <p:cNvSpPr txBox="1">
            <a:spLocks noChangeArrowheads="1"/>
          </p:cNvSpPr>
          <p:nvPr/>
        </p:nvSpPr>
        <p:spPr bwMode="gray">
          <a:xfrm>
            <a:off x="1842765" y="3977485"/>
            <a:ext cx="6616362" cy="75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lnSpc>
                <a:spcPct val="125000"/>
              </a:lnSpc>
              <a:defRPr>
                <a:solidFill>
                  <a:schemeClr val="tx1">
                    <a:lumMod val="85000"/>
                    <a:lumOff val="15000"/>
                  </a:schemeClr>
                </a:solidFill>
                <a:latin typeface="微软雅黑" panose="020B0503020204020204" charset="-122"/>
                <a:ea typeface="微软雅黑" panose="020B0503020204020204"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fontAlgn="base">
              <a:spcBef>
                <a:spcPct val="0"/>
              </a:spcBef>
              <a:spcAft>
                <a:spcPct val="0"/>
              </a:spcAft>
              <a:defRPr>
                <a:latin typeface="Arial" panose="020B0604020202020204" pitchFamily="34" charset="0"/>
                <a:ea typeface="宋体" panose="02010600030101010101" pitchFamily="2" charset="-122"/>
              </a:defRPr>
            </a:lvl6pPr>
            <a:lvl7pPr marL="2971800" indent="-228600" fontAlgn="base">
              <a:spcBef>
                <a:spcPct val="0"/>
              </a:spcBef>
              <a:spcAft>
                <a:spcPct val="0"/>
              </a:spcAft>
              <a:defRPr>
                <a:latin typeface="Arial" panose="020B0604020202020204" pitchFamily="34" charset="0"/>
                <a:ea typeface="宋体" panose="02010600030101010101" pitchFamily="2" charset="-122"/>
              </a:defRPr>
            </a:lvl7pPr>
            <a:lvl8pPr marL="3429000" indent="-228600" fontAlgn="base">
              <a:spcBef>
                <a:spcPct val="0"/>
              </a:spcBef>
              <a:spcAft>
                <a:spcPct val="0"/>
              </a:spcAft>
              <a:defRPr>
                <a:latin typeface="Arial" panose="020B0604020202020204" pitchFamily="34" charset="0"/>
                <a:ea typeface="宋体" panose="02010600030101010101" pitchFamily="2" charset="-122"/>
              </a:defRPr>
            </a:lvl8pPr>
            <a:lvl9pPr marL="3886200" indent="-228600" fontAlgn="base">
              <a:spcBef>
                <a:spcPct val="0"/>
              </a:spcBef>
              <a:spcAft>
                <a:spcPct val="0"/>
              </a:spcAft>
              <a:defRPr>
                <a:latin typeface="Arial" panose="020B0604020202020204" pitchFamily="34" charset="0"/>
                <a:ea typeface="宋体" panose="02010600030101010101" pitchFamily="2" charset="-122"/>
              </a:defRPr>
            </a:lvl9pPr>
          </a:lstStyle>
          <a:p>
            <a:r>
              <a:rPr lang="zh-CN" altLang="en-US" dirty="0"/>
              <a:t>主动为领导分忧，创造性地完成领导交办的工作，在工作中遵章守纪，兢兢业业。员工之间要互相关心、互相学习、共同进步。 </a:t>
            </a:r>
          </a:p>
        </p:txBody>
      </p:sp>
      <p:sp>
        <p:nvSpPr>
          <p:cNvPr id="16" name="圆角矩形 15"/>
          <p:cNvSpPr/>
          <p:nvPr/>
        </p:nvSpPr>
        <p:spPr>
          <a:xfrm>
            <a:off x="1772062" y="754608"/>
            <a:ext cx="6866535" cy="1331854"/>
          </a:xfrm>
          <a:prstGeom prst="roundRect">
            <a:avLst>
              <a:gd name="adj" fmla="val 2656"/>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1772062" y="2231046"/>
            <a:ext cx="6866535" cy="1331854"/>
          </a:xfrm>
          <a:prstGeom prst="roundRect">
            <a:avLst>
              <a:gd name="adj" fmla="val 2656"/>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1772062" y="3688168"/>
            <a:ext cx="6866535" cy="1331854"/>
          </a:xfrm>
          <a:prstGeom prst="roundRect">
            <a:avLst>
              <a:gd name="adj" fmla="val 2656"/>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781003" y="1077404"/>
            <a:ext cx="813242" cy="757130"/>
          </a:xfrm>
          <a:prstGeom prst="rect">
            <a:avLst/>
          </a:prstGeom>
          <a:noFill/>
        </p:spPr>
        <p:txBody>
          <a:bodyPr wrap="square" rtlCol="0">
            <a:spAutoFit/>
          </a:bodyPr>
          <a:lstStyle/>
          <a:p>
            <a:pPr algn="ctr" eaLnBrk="0" hangingPunct="0">
              <a:lnSpc>
                <a:spcPct val="120000"/>
              </a:lnSpc>
            </a:pPr>
            <a:r>
              <a:rPr lang="en-US" altLang="zh-CN" sz="3600" b="1" dirty="0">
                <a:solidFill>
                  <a:schemeClr val="bg1"/>
                </a:solidFill>
                <a:latin typeface="微软雅黑" panose="020B0503020204020204" charset="-122"/>
                <a:ea typeface="微软雅黑" panose="020B0503020204020204" charset="-122"/>
              </a:rPr>
              <a:t>01</a:t>
            </a:r>
            <a:endParaRPr lang="zh-CN" altLang="en-US" sz="3600" b="1" dirty="0">
              <a:solidFill>
                <a:schemeClr val="bg1"/>
              </a:solidFill>
              <a:latin typeface="微软雅黑" panose="020B0503020204020204" charset="-122"/>
              <a:ea typeface="微软雅黑" panose="020B0503020204020204" charset="-122"/>
            </a:endParaRPr>
          </a:p>
        </p:txBody>
      </p:sp>
      <p:sp>
        <p:nvSpPr>
          <p:cNvPr id="27" name="圆角矩形 26"/>
          <p:cNvSpPr/>
          <p:nvPr/>
        </p:nvSpPr>
        <p:spPr>
          <a:xfrm>
            <a:off x="683568" y="2246818"/>
            <a:ext cx="1008112" cy="1316082"/>
          </a:xfrm>
          <a:prstGeom prst="roundRect">
            <a:avLst>
              <a:gd name="adj" fmla="val 7411"/>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781003" y="2553842"/>
            <a:ext cx="813242" cy="757130"/>
          </a:xfrm>
          <a:prstGeom prst="rect">
            <a:avLst/>
          </a:prstGeom>
          <a:noFill/>
        </p:spPr>
        <p:txBody>
          <a:bodyPr wrap="square" rtlCol="0">
            <a:spAutoFit/>
          </a:bodyPr>
          <a:lstStyle/>
          <a:p>
            <a:pPr algn="ctr" eaLnBrk="0" hangingPunct="0">
              <a:lnSpc>
                <a:spcPct val="120000"/>
              </a:lnSpc>
            </a:pPr>
            <a:r>
              <a:rPr lang="en-US" altLang="zh-CN" sz="3600" b="1" dirty="0">
                <a:solidFill>
                  <a:schemeClr val="bg1"/>
                </a:solidFill>
                <a:latin typeface="微软雅黑" panose="020B0503020204020204" charset="-122"/>
                <a:ea typeface="微软雅黑" panose="020B0503020204020204" charset="-122"/>
              </a:rPr>
              <a:t>02</a:t>
            </a:r>
            <a:endParaRPr lang="zh-CN" altLang="en-US" sz="3600" b="1" dirty="0">
              <a:solidFill>
                <a:schemeClr val="bg1"/>
              </a:solidFill>
              <a:latin typeface="微软雅黑" panose="020B0503020204020204" charset="-122"/>
              <a:ea typeface="微软雅黑" panose="020B0503020204020204" charset="-122"/>
            </a:endParaRPr>
          </a:p>
        </p:txBody>
      </p:sp>
      <p:sp>
        <p:nvSpPr>
          <p:cNvPr id="31" name="圆角矩形 30"/>
          <p:cNvSpPr/>
          <p:nvPr/>
        </p:nvSpPr>
        <p:spPr>
          <a:xfrm>
            <a:off x="683568" y="3723256"/>
            <a:ext cx="1008112" cy="1316082"/>
          </a:xfrm>
          <a:prstGeom prst="roundRect">
            <a:avLst>
              <a:gd name="adj" fmla="val 7411"/>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781003" y="4030280"/>
            <a:ext cx="813242" cy="757130"/>
          </a:xfrm>
          <a:prstGeom prst="rect">
            <a:avLst/>
          </a:prstGeom>
          <a:noFill/>
        </p:spPr>
        <p:txBody>
          <a:bodyPr wrap="square" rtlCol="0">
            <a:spAutoFit/>
          </a:bodyPr>
          <a:lstStyle/>
          <a:p>
            <a:pPr algn="ctr" eaLnBrk="0" hangingPunct="0">
              <a:lnSpc>
                <a:spcPct val="120000"/>
              </a:lnSpc>
            </a:pPr>
            <a:r>
              <a:rPr lang="en-US" altLang="zh-CN" sz="3600" b="1" dirty="0">
                <a:solidFill>
                  <a:schemeClr val="bg1"/>
                </a:solidFill>
                <a:latin typeface="微软雅黑" panose="020B0503020204020204" charset="-122"/>
                <a:ea typeface="微软雅黑" panose="020B0503020204020204" charset="-122"/>
              </a:rPr>
              <a:t>03</a:t>
            </a:r>
            <a:endParaRPr lang="zh-CN" altLang="en-US" sz="36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燕尾形箭头 3"/>
          <p:cNvSpPr/>
          <p:nvPr/>
        </p:nvSpPr>
        <p:spPr>
          <a:xfrm rot="5400000">
            <a:off x="5585079" y="212201"/>
            <a:ext cx="330683" cy="484632"/>
          </a:xfrm>
          <a:prstGeom prst="notchedRightArrow">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4595907" y="-7174"/>
            <a:ext cx="2247586" cy="464481"/>
          </a:xfrm>
          <a:prstGeom prst="round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2300272" y="-7174"/>
            <a:ext cx="2247586" cy="4644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438836" y="29784"/>
            <a:ext cx="1957036" cy="396583"/>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和谐的人际关系</a:t>
            </a:r>
          </a:p>
        </p:txBody>
      </p:sp>
      <p:sp>
        <p:nvSpPr>
          <p:cNvPr id="38" name="文本框 37"/>
          <p:cNvSpPr txBox="1"/>
          <p:nvPr/>
        </p:nvSpPr>
        <p:spPr>
          <a:xfrm>
            <a:off x="4771995" y="22974"/>
            <a:ext cx="1876108" cy="396583"/>
          </a:xfrm>
          <a:prstGeom prst="rect">
            <a:avLst/>
          </a:prstGeom>
          <a:noFill/>
        </p:spPr>
        <p:txBody>
          <a:bodyPr wrap="square" rtlCol="0">
            <a:spAutoFit/>
          </a:bodyPr>
          <a:lstStyle/>
          <a:p>
            <a:pPr algn="ctr" eaLnBrk="0" hangingPunct="0">
              <a:lnSpc>
                <a:spcPct val="120000"/>
              </a:lnSpc>
            </a:pPr>
            <a:r>
              <a:rPr lang="zh-CN" altLang="en-US" b="1" dirty="0">
                <a:solidFill>
                  <a:schemeClr val="bg1"/>
                </a:solidFill>
                <a:latin typeface="微软雅黑" panose="020B0503020204020204" charset="-122"/>
                <a:ea typeface="微软雅黑" panose="020B0503020204020204" charset="-122"/>
              </a:rPr>
              <a:t>优美的工作环境</a:t>
            </a:r>
          </a:p>
        </p:txBody>
      </p:sp>
      <p:sp>
        <p:nvSpPr>
          <p:cNvPr id="28" name="圆角矩形 27"/>
          <p:cNvSpPr/>
          <p:nvPr/>
        </p:nvSpPr>
        <p:spPr>
          <a:xfrm>
            <a:off x="6891542" y="-7174"/>
            <a:ext cx="2247586" cy="4644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0" y="-5218"/>
            <a:ext cx="2247586" cy="4644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7790" y="-2791"/>
            <a:ext cx="2303909" cy="396583"/>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高效的安全生产管理</a:t>
            </a:r>
          </a:p>
        </p:txBody>
      </p:sp>
      <p:sp>
        <p:nvSpPr>
          <p:cNvPr id="37" name="文本框 36"/>
          <p:cNvSpPr txBox="1"/>
          <p:nvPr/>
        </p:nvSpPr>
        <p:spPr>
          <a:xfrm>
            <a:off x="6863889" y="8899"/>
            <a:ext cx="2240374" cy="424732"/>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良好的学习氛围</a:t>
            </a:r>
          </a:p>
        </p:txBody>
      </p:sp>
      <p:sp>
        <p:nvSpPr>
          <p:cNvPr id="14" name="Text Box 18"/>
          <p:cNvSpPr txBox="1">
            <a:spLocks noChangeArrowheads="1"/>
          </p:cNvSpPr>
          <p:nvPr/>
        </p:nvSpPr>
        <p:spPr bwMode="white">
          <a:xfrm>
            <a:off x="3563888" y="1059582"/>
            <a:ext cx="515856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lnSpc>
                <a:spcPct val="125000"/>
              </a:lnSpc>
              <a:defRPr>
                <a:solidFill>
                  <a:schemeClr val="tx1">
                    <a:lumMod val="85000"/>
                    <a:lumOff val="15000"/>
                  </a:schemeClr>
                </a:solidFill>
                <a:latin typeface="微软雅黑" panose="020B0503020204020204" charset="-122"/>
                <a:ea typeface="微软雅黑" panose="020B0503020204020204"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fontAlgn="base">
              <a:spcBef>
                <a:spcPct val="0"/>
              </a:spcBef>
              <a:spcAft>
                <a:spcPct val="0"/>
              </a:spcAft>
              <a:defRPr>
                <a:latin typeface="Arial" panose="020B0604020202020204" pitchFamily="34" charset="0"/>
                <a:ea typeface="宋体" panose="02010600030101010101" pitchFamily="2" charset="-122"/>
              </a:defRPr>
            </a:lvl6pPr>
            <a:lvl7pPr marL="2971800" indent="-228600" fontAlgn="base">
              <a:spcBef>
                <a:spcPct val="0"/>
              </a:spcBef>
              <a:spcAft>
                <a:spcPct val="0"/>
              </a:spcAft>
              <a:defRPr>
                <a:latin typeface="Arial" panose="020B0604020202020204" pitchFamily="34" charset="0"/>
                <a:ea typeface="宋体" panose="02010600030101010101" pitchFamily="2" charset="-122"/>
              </a:defRPr>
            </a:lvl7pPr>
            <a:lvl8pPr marL="3429000" indent="-228600" fontAlgn="base">
              <a:spcBef>
                <a:spcPct val="0"/>
              </a:spcBef>
              <a:spcAft>
                <a:spcPct val="0"/>
              </a:spcAft>
              <a:defRPr>
                <a:latin typeface="Arial" panose="020B0604020202020204" pitchFamily="34" charset="0"/>
                <a:ea typeface="宋体" panose="02010600030101010101" pitchFamily="2" charset="-122"/>
              </a:defRPr>
            </a:lvl8pPr>
            <a:lvl9pPr marL="3886200" indent="-228600" fontAlgn="base">
              <a:spcBef>
                <a:spcPct val="0"/>
              </a:spcBef>
              <a:spcAft>
                <a:spcPct val="0"/>
              </a:spcAft>
              <a:defRPr>
                <a:latin typeface="Arial" panose="020B0604020202020204" pitchFamily="34" charset="0"/>
                <a:ea typeface="宋体" panose="02010600030101010101" pitchFamily="2" charset="-122"/>
              </a:defRPr>
            </a:lvl9pPr>
          </a:lstStyle>
          <a:p>
            <a:r>
              <a:rPr lang="zh-CN" altLang="en-US" dirty="0"/>
              <a:t>优美的工作环境是企业安全生产的外在形象，是保障员工生命安全的基本条件，也是加强企业内部管理的必然要求。企业在生产经营不断发展的同时，有责任为员工创造优美的工作生活环境。在优美的环境中工作，能提高职工的工作效率，给人以舒畅的感觉，职工的工作创造性也会大大迸发。同时优美的环境能净化、美化人的心灵，约束人的不良行为，有利于员工的身体健康。 </a:t>
            </a:r>
          </a:p>
        </p:txBody>
      </p:sp>
      <p:pic>
        <p:nvPicPr>
          <p:cNvPr id="6" name="图片 5"/>
          <p:cNvPicPr>
            <a:picLocks noChangeAspect="1"/>
          </p:cNvPicPr>
          <p:nvPr/>
        </p:nvPicPr>
        <p:blipFill rotWithShape="1">
          <a:blip r:embed="rId3"/>
          <a:srcRect l="14843"/>
          <a:stretch>
            <a:fillRect/>
          </a:stretch>
        </p:blipFill>
        <p:spPr>
          <a:xfrm>
            <a:off x="539552" y="1146872"/>
            <a:ext cx="3024336" cy="26877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燕尾形箭头 3"/>
          <p:cNvSpPr/>
          <p:nvPr/>
        </p:nvSpPr>
        <p:spPr>
          <a:xfrm rot="5400000">
            <a:off x="7817327" y="212201"/>
            <a:ext cx="330683" cy="484632"/>
          </a:xfrm>
          <a:prstGeom prst="notchedRightArrow">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4595907" y="-7174"/>
            <a:ext cx="2247586" cy="4644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2300272" y="-7174"/>
            <a:ext cx="2247586" cy="4644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438836" y="29784"/>
            <a:ext cx="1957036" cy="396583"/>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和谐的人际关系</a:t>
            </a:r>
          </a:p>
        </p:txBody>
      </p:sp>
      <p:sp>
        <p:nvSpPr>
          <p:cNvPr id="38" name="文本框 37"/>
          <p:cNvSpPr txBox="1"/>
          <p:nvPr/>
        </p:nvSpPr>
        <p:spPr>
          <a:xfrm>
            <a:off x="4771995" y="22974"/>
            <a:ext cx="1876108" cy="396583"/>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优美的工作环境</a:t>
            </a:r>
          </a:p>
        </p:txBody>
      </p:sp>
      <p:sp>
        <p:nvSpPr>
          <p:cNvPr id="28" name="圆角矩形 27"/>
          <p:cNvSpPr/>
          <p:nvPr/>
        </p:nvSpPr>
        <p:spPr>
          <a:xfrm>
            <a:off x="6891542" y="-7174"/>
            <a:ext cx="2247586" cy="464481"/>
          </a:xfrm>
          <a:prstGeom prst="round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0" y="-5218"/>
            <a:ext cx="2247586" cy="46448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7790" y="-2791"/>
            <a:ext cx="2303909" cy="396583"/>
          </a:xfrm>
          <a:prstGeom prst="rect">
            <a:avLst/>
          </a:prstGeom>
          <a:noFill/>
        </p:spPr>
        <p:txBody>
          <a:bodyPr wrap="square" rtlCol="0">
            <a:spAutoFit/>
          </a:bodyPr>
          <a:lstStyle/>
          <a:p>
            <a:pPr algn="ctr" eaLnBrk="0" hangingPunct="0">
              <a:lnSpc>
                <a:spcPct val="120000"/>
              </a:lnSpc>
            </a:pPr>
            <a:r>
              <a:rPr lang="zh-CN" altLang="en-US" dirty="0">
                <a:latin typeface="微软雅黑" panose="020B0503020204020204" charset="-122"/>
                <a:ea typeface="微软雅黑" panose="020B0503020204020204" charset="-122"/>
              </a:rPr>
              <a:t>高效的安全生产管理</a:t>
            </a:r>
          </a:p>
        </p:txBody>
      </p:sp>
      <p:sp>
        <p:nvSpPr>
          <p:cNvPr id="37" name="文本框 36"/>
          <p:cNvSpPr txBox="1"/>
          <p:nvPr/>
        </p:nvSpPr>
        <p:spPr>
          <a:xfrm>
            <a:off x="6863889" y="8899"/>
            <a:ext cx="2240374" cy="396583"/>
          </a:xfrm>
          <a:prstGeom prst="rect">
            <a:avLst/>
          </a:prstGeom>
          <a:noFill/>
        </p:spPr>
        <p:txBody>
          <a:bodyPr wrap="square" rtlCol="0">
            <a:spAutoFit/>
          </a:bodyPr>
          <a:lstStyle/>
          <a:p>
            <a:pPr algn="ctr" eaLnBrk="0" hangingPunct="0">
              <a:lnSpc>
                <a:spcPct val="120000"/>
              </a:lnSpc>
            </a:pPr>
            <a:r>
              <a:rPr lang="zh-CN" altLang="en-US" b="1" dirty="0">
                <a:solidFill>
                  <a:schemeClr val="bg1"/>
                </a:solidFill>
                <a:latin typeface="微软雅黑" panose="020B0503020204020204" charset="-122"/>
                <a:ea typeface="微软雅黑" panose="020B0503020204020204" charset="-122"/>
              </a:rPr>
              <a:t>良好的学习氛围</a:t>
            </a:r>
          </a:p>
        </p:txBody>
      </p:sp>
      <p:sp>
        <p:nvSpPr>
          <p:cNvPr id="13" name="Text Box 6"/>
          <p:cNvSpPr txBox="1">
            <a:spLocks noChangeArrowheads="1"/>
          </p:cNvSpPr>
          <p:nvPr/>
        </p:nvSpPr>
        <p:spPr bwMode="gray">
          <a:xfrm>
            <a:off x="1128914" y="624076"/>
            <a:ext cx="6827636"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lnSpc>
                <a:spcPct val="125000"/>
              </a:lnSpc>
              <a:defRPr>
                <a:solidFill>
                  <a:schemeClr val="tx1">
                    <a:lumMod val="85000"/>
                    <a:lumOff val="15000"/>
                  </a:schemeClr>
                </a:solidFill>
                <a:latin typeface="微软雅黑" panose="020B0503020204020204" charset="-122"/>
                <a:ea typeface="微软雅黑" panose="020B0503020204020204"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fontAlgn="base">
              <a:spcBef>
                <a:spcPct val="0"/>
              </a:spcBef>
              <a:spcAft>
                <a:spcPct val="0"/>
              </a:spcAft>
              <a:defRPr>
                <a:latin typeface="Arial" panose="020B0604020202020204" pitchFamily="34" charset="0"/>
                <a:ea typeface="宋体" panose="02010600030101010101" pitchFamily="2" charset="-122"/>
              </a:defRPr>
            </a:lvl6pPr>
            <a:lvl7pPr marL="2971800" indent="-228600" fontAlgn="base">
              <a:spcBef>
                <a:spcPct val="0"/>
              </a:spcBef>
              <a:spcAft>
                <a:spcPct val="0"/>
              </a:spcAft>
              <a:defRPr>
                <a:latin typeface="Arial" panose="020B0604020202020204" pitchFamily="34" charset="0"/>
                <a:ea typeface="宋体" panose="02010600030101010101" pitchFamily="2" charset="-122"/>
              </a:defRPr>
            </a:lvl7pPr>
            <a:lvl8pPr marL="3429000" indent="-228600" fontAlgn="base">
              <a:spcBef>
                <a:spcPct val="0"/>
              </a:spcBef>
              <a:spcAft>
                <a:spcPct val="0"/>
              </a:spcAft>
              <a:defRPr>
                <a:latin typeface="Arial" panose="020B0604020202020204" pitchFamily="34" charset="0"/>
                <a:ea typeface="宋体" panose="02010600030101010101" pitchFamily="2" charset="-122"/>
              </a:defRPr>
            </a:lvl8pPr>
            <a:lvl9pPr marL="3886200" indent="-228600" fontAlgn="base">
              <a:spcBef>
                <a:spcPct val="0"/>
              </a:spcBef>
              <a:spcAft>
                <a:spcPct val="0"/>
              </a:spcAft>
              <a:defRPr>
                <a:latin typeface="Arial" panose="020B0604020202020204" pitchFamily="34" charset="0"/>
                <a:ea typeface="宋体" panose="02010600030101010101" pitchFamily="2" charset="-122"/>
              </a:defRPr>
            </a:lvl9pPr>
          </a:lstStyle>
          <a:p>
            <a:r>
              <a:rPr lang="zh-CN" altLang="en-US" dirty="0"/>
              <a:t>一个企业建立了先进的安全文化，企业就成了一所学校。企业员工为了适应科学技术的发展和设备升级改造的需要不断学习，知识成为员工实现自我价值的一种资源。主动掌握安全知识与技能已成为企业员工的自觉行为，员工由要我安全变为我要安全、我会安全。企业员工通过学习培训，一方面增强了自身工作技能，另一方面促进了企业整体科技实力进步。学习创新已成为激发职工积极性和创造性的力量源泉。</a:t>
            </a:r>
          </a:p>
        </p:txBody>
      </p:sp>
      <p:pic>
        <p:nvPicPr>
          <p:cNvPr id="14" name="图片 13"/>
          <p:cNvPicPr>
            <a:picLocks noChangeAspect="1"/>
          </p:cNvPicPr>
          <p:nvPr/>
        </p:nvPicPr>
        <p:blipFill rotWithShape="1">
          <a:blip r:embed="rId3"/>
          <a:srcRect b="52582"/>
          <a:stretch>
            <a:fillRect/>
          </a:stretch>
        </p:blipFill>
        <p:spPr>
          <a:xfrm>
            <a:off x="1267590" y="3145188"/>
            <a:ext cx="6688960" cy="19447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2647" r="12791"/>
          <a:stretch>
            <a:fillRect/>
          </a:stretch>
        </p:blipFill>
        <p:spPr>
          <a:xfrm>
            <a:off x="0" y="0"/>
            <a:ext cx="9144000" cy="5144304"/>
          </a:xfrm>
          <a:prstGeom prst="rect">
            <a:avLst/>
          </a:prstGeom>
        </p:spPr>
      </p:pic>
      <p:sp>
        <p:nvSpPr>
          <p:cNvPr id="2" name="矩形 1"/>
          <p:cNvSpPr/>
          <p:nvPr/>
        </p:nvSpPr>
        <p:spPr>
          <a:xfrm>
            <a:off x="-36512" y="1059582"/>
            <a:ext cx="9180512" cy="302433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492432" y="1889310"/>
            <a:ext cx="2118737" cy="1240632"/>
            <a:chOff x="4683509" y="2601913"/>
            <a:chExt cx="2824982" cy="1654176"/>
          </a:xfrm>
          <a:solidFill>
            <a:schemeClr val="bg1">
              <a:lumMod val="95000"/>
            </a:schemeClr>
          </a:solidFill>
        </p:grpSpPr>
        <p:sp>
          <p:nvSpPr>
            <p:cNvPr id="62" name="椭圆 61"/>
            <p:cNvSpPr/>
            <p:nvPr/>
          </p:nvSpPr>
          <p:spPr>
            <a:xfrm>
              <a:off x="5268911" y="2601913"/>
              <a:ext cx="1654178" cy="1654176"/>
            </a:xfrm>
            <a:prstGeom prst="ellipse">
              <a:avLst/>
            </a:prstGeom>
            <a:solidFill>
              <a:srgbClr val="1E9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4683509" y="2829478"/>
              <a:ext cx="2824982" cy="1138773"/>
            </a:xfrm>
            <a:prstGeom prst="rect">
              <a:avLst/>
            </a:prstGeom>
            <a:noFill/>
          </p:spPr>
          <p:txBody>
            <a:bodyPr wrap="square">
              <a:spAutoFit/>
              <a:scene3d>
                <a:camera prst="orthographicFront"/>
                <a:lightRig rig="threePt" dir="t"/>
              </a:scene3d>
              <a:sp3d contourW="12700"/>
            </a:bodyPr>
            <a:lstStyle/>
            <a:p>
              <a:pPr algn="ctr"/>
              <a:r>
                <a:rPr lang="en-US" altLang="zh-CN" sz="4950" b="1" dirty="0">
                  <a:solidFill>
                    <a:schemeClr val="bg1"/>
                  </a:solidFill>
                </a:rPr>
                <a:t>04</a:t>
              </a:r>
              <a:endParaRPr lang="zh-CN" altLang="en-US" sz="4950" b="1" dirty="0">
                <a:solidFill>
                  <a:schemeClr val="bg1"/>
                </a:solidFill>
              </a:endParaRPr>
            </a:p>
          </p:txBody>
        </p:sp>
      </p:grpSp>
      <p:grpSp>
        <p:nvGrpSpPr>
          <p:cNvPr id="4" name="组合 3"/>
          <p:cNvGrpSpPr/>
          <p:nvPr/>
        </p:nvGrpSpPr>
        <p:grpSpPr>
          <a:xfrm rot="5400000">
            <a:off x="5558940" y="1521930"/>
            <a:ext cx="3714751" cy="3528392"/>
            <a:chOff x="5429249" y="2921"/>
            <a:chExt cx="3714751" cy="1773688"/>
          </a:xfrm>
          <a:solidFill>
            <a:srgbClr val="1E9C90"/>
          </a:solidFill>
        </p:grpSpPr>
        <p:sp>
          <p:nvSpPr>
            <p:cNvPr id="68" name="Freeform 23"/>
            <p:cNvSpPr/>
            <p:nvPr/>
          </p:nvSpPr>
          <p:spPr bwMode="auto">
            <a:xfrm rot="10800000">
              <a:off x="5432423" y="9752"/>
              <a:ext cx="3711575" cy="1766857"/>
            </a:xfrm>
            <a:custGeom>
              <a:avLst/>
              <a:gdLst>
                <a:gd name="T0" fmla="*/ 0 w 2344"/>
                <a:gd name="T1" fmla="*/ 0 h 1270"/>
                <a:gd name="T2" fmla="*/ 0 w 2344"/>
                <a:gd name="T3" fmla="*/ 1270 h 1270"/>
                <a:gd name="T4" fmla="*/ 2344 w 2344"/>
                <a:gd name="T5" fmla="*/ 1270 h 1270"/>
                <a:gd name="T6" fmla="*/ 0 w 2344"/>
                <a:gd name="T7" fmla="*/ 0 h 1270"/>
              </a:gdLst>
              <a:ahLst/>
              <a:cxnLst>
                <a:cxn ang="0">
                  <a:pos x="T0" y="T1"/>
                </a:cxn>
                <a:cxn ang="0">
                  <a:pos x="T2" y="T3"/>
                </a:cxn>
                <a:cxn ang="0">
                  <a:pos x="T4" y="T5"/>
                </a:cxn>
                <a:cxn ang="0">
                  <a:pos x="T6" y="T7"/>
                </a:cxn>
              </a:cxnLst>
              <a:rect l="0" t="0" r="r" b="b"/>
              <a:pathLst>
                <a:path w="2344" h="1270">
                  <a:moveTo>
                    <a:pt x="0" y="0"/>
                  </a:moveTo>
                  <a:lnTo>
                    <a:pt x="0" y="1270"/>
                  </a:lnTo>
                  <a:lnTo>
                    <a:pt x="2344" y="1270"/>
                  </a:lnTo>
                  <a:lnTo>
                    <a:pt x="0" y="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sp>
          <p:nvSpPr>
            <p:cNvPr id="69" name="Freeform 25"/>
            <p:cNvSpPr/>
            <p:nvPr/>
          </p:nvSpPr>
          <p:spPr bwMode="auto">
            <a:xfrm rot="10800000">
              <a:off x="5429249" y="2921"/>
              <a:ext cx="3714751" cy="1397000"/>
            </a:xfrm>
            <a:custGeom>
              <a:avLst/>
              <a:gdLst>
                <a:gd name="T0" fmla="*/ 2346 w 2346"/>
                <a:gd name="T1" fmla="*/ 880 h 880"/>
                <a:gd name="T2" fmla="*/ 0 w 2346"/>
                <a:gd name="T3" fmla="*/ 880 h 880"/>
                <a:gd name="T4" fmla="*/ 0 w 2346"/>
                <a:gd name="T5" fmla="*/ 0 h 880"/>
                <a:gd name="T6" fmla="*/ 2346 w 2346"/>
                <a:gd name="T7" fmla="*/ 880 h 880"/>
              </a:gdLst>
              <a:ahLst/>
              <a:cxnLst>
                <a:cxn ang="0">
                  <a:pos x="T0" y="T1"/>
                </a:cxn>
                <a:cxn ang="0">
                  <a:pos x="T2" y="T3"/>
                </a:cxn>
                <a:cxn ang="0">
                  <a:pos x="T4" y="T5"/>
                </a:cxn>
                <a:cxn ang="0">
                  <a:pos x="T6" y="T7"/>
                </a:cxn>
              </a:cxnLst>
              <a:rect l="0" t="0" r="r" b="b"/>
              <a:pathLst>
                <a:path w="2346" h="880">
                  <a:moveTo>
                    <a:pt x="2346" y="880"/>
                  </a:moveTo>
                  <a:lnTo>
                    <a:pt x="0" y="880"/>
                  </a:lnTo>
                  <a:lnTo>
                    <a:pt x="0" y="0"/>
                  </a:lnTo>
                  <a:lnTo>
                    <a:pt x="2346" y="88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grpSp>
      <p:sp>
        <p:nvSpPr>
          <p:cNvPr id="12" name="文本框 11"/>
          <p:cNvSpPr txBox="1"/>
          <p:nvPr/>
        </p:nvSpPr>
        <p:spPr>
          <a:xfrm>
            <a:off x="2326121" y="2248016"/>
            <a:ext cx="5211683"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安全文化与企业安全管理的关系</a:t>
            </a:r>
          </a:p>
        </p:txBody>
      </p:sp>
    </p:spTree>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anim calcmode="lin" valueType="num">
                                      <p:cBhvr>
                                        <p:cTn id="12" dur="1000" fill="hold"/>
                                        <p:tgtEl>
                                          <p:spTgt spid="61"/>
                                        </p:tgtEl>
                                        <p:attrNameLst>
                                          <p:attrName>ppt_x</p:attrName>
                                        </p:attrNameLst>
                                      </p:cBhvr>
                                      <p:tavLst>
                                        <p:tav tm="0">
                                          <p:val>
                                            <p:strVal val="#ppt_x"/>
                                          </p:val>
                                        </p:tav>
                                        <p:tav tm="100000">
                                          <p:val>
                                            <p:strVal val="#ppt_x"/>
                                          </p:val>
                                        </p:tav>
                                      </p:tavLst>
                                    </p:anim>
                                    <p:anim calcmode="lin" valueType="num">
                                      <p:cBhvr>
                                        <p:cTn id="1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684214" y="4011910"/>
            <a:ext cx="7622424" cy="753220"/>
          </a:xfrm>
          <a:prstGeom prst="rect">
            <a:avLst/>
          </a:prstGeom>
          <a:noFill/>
        </p:spPr>
        <p:txBody>
          <a:bodyPr wrap="square" rtlCol="0">
            <a:spAutoFit/>
          </a:bodyPr>
          <a:lstStyle/>
          <a:p>
            <a:pPr eaLnBrk="0" hangingPunct="0">
              <a:lnSpc>
                <a:spcPct val="125000"/>
              </a:lnSpc>
            </a:pPr>
            <a:r>
              <a:rPr lang="zh-CN" altLang="en-US" b="1" dirty="0">
                <a:solidFill>
                  <a:schemeClr val="tx1">
                    <a:lumMod val="85000"/>
                    <a:lumOff val="15000"/>
                  </a:schemeClr>
                </a:solidFill>
                <a:latin typeface="微软雅黑" panose="020B0503020204020204" charset="-122"/>
                <a:ea typeface="微软雅黑" panose="020B0503020204020204" charset="-122"/>
              </a:rPr>
              <a:t>安全文化与企业安全管理有其内在的联系，但安全文化不是纯粹的安全管理，企业安全文化也不是企业安全管理。</a:t>
            </a:r>
          </a:p>
        </p:txBody>
      </p:sp>
      <p:sp>
        <p:nvSpPr>
          <p:cNvPr id="39" name="文本框 38"/>
          <p:cNvSpPr txBox="1"/>
          <p:nvPr/>
        </p:nvSpPr>
        <p:spPr>
          <a:xfrm>
            <a:off x="495811" y="0"/>
            <a:ext cx="5211683"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企业安全文化与企业管理的关系</a:t>
            </a:r>
          </a:p>
        </p:txBody>
      </p:sp>
      <p:sp>
        <p:nvSpPr>
          <p:cNvPr id="40" name="燕尾形 39"/>
          <p:cNvSpPr/>
          <p:nvPr/>
        </p:nvSpPr>
        <p:spPr>
          <a:xfrm>
            <a:off x="19309" y="0"/>
            <a:ext cx="484632" cy="484632"/>
          </a:xfrm>
          <a:prstGeom prst="chevron">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 name="图片 2"/>
          <p:cNvPicPr>
            <a:picLocks noChangeAspect="1"/>
          </p:cNvPicPr>
          <p:nvPr/>
        </p:nvPicPr>
        <p:blipFill rotWithShape="1">
          <a:blip r:embed="rId3"/>
          <a:srcRect t="45505" b="6252"/>
          <a:stretch>
            <a:fillRect/>
          </a:stretch>
        </p:blipFill>
        <p:spPr>
          <a:xfrm>
            <a:off x="697196" y="915566"/>
            <a:ext cx="7340150" cy="28641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矩形 11"/>
          <p:cNvSpPr/>
          <p:nvPr/>
        </p:nvSpPr>
        <p:spPr>
          <a:xfrm>
            <a:off x="467174" y="3148630"/>
            <a:ext cx="914400" cy="1754325"/>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67174" y="960512"/>
            <a:ext cx="914400" cy="1754325"/>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555283" y="969301"/>
            <a:ext cx="6833141" cy="1754326"/>
          </a:xfrm>
          <a:prstGeom prst="rect">
            <a:avLst/>
          </a:prstGeom>
          <a:noFill/>
        </p:spPr>
        <p:txBody>
          <a:bodyPr wrap="square" rtlCol="0">
            <a:spAutoFit/>
          </a:bodyPr>
          <a:lstStyle/>
          <a:p>
            <a:pPr algn="just" eaLnBrk="0" hangingPunct="0">
              <a:lnSpc>
                <a:spcPct val="120000"/>
              </a:lnSpc>
            </a:pPr>
            <a:r>
              <a:rPr lang="zh-CN" altLang="en-US" dirty="0">
                <a:solidFill>
                  <a:schemeClr val="tx1">
                    <a:lumMod val="85000"/>
                    <a:lumOff val="15000"/>
                  </a:schemeClr>
                </a:solidFill>
                <a:latin typeface="微软雅黑" panose="020B0503020204020204" charset="-122"/>
                <a:ea typeface="微软雅黑" panose="020B0503020204020204" charset="-122"/>
              </a:rPr>
              <a:t>对人的整个人生过程都不断影响，注入和培养、塑造，用安全的精神财富和物质财富教育和激励人，提高人的安全素质即安全技术和安全文化知识，安全社会适应力和安全生理、心理承受能力。一个人无论在何时何地都自觉或不自觉地被当时当地的安全文化熏陶、改造和提高； </a:t>
            </a:r>
          </a:p>
        </p:txBody>
      </p:sp>
      <p:sp>
        <p:nvSpPr>
          <p:cNvPr id="39" name="文本框 38"/>
          <p:cNvSpPr txBox="1"/>
          <p:nvPr/>
        </p:nvSpPr>
        <p:spPr>
          <a:xfrm>
            <a:off x="495811" y="0"/>
            <a:ext cx="5211683"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企业安全文化与企业管理的关系</a:t>
            </a:r>
          </a:p>
        </p:txBody>
      </p:sp>
      <p:sp>
        <p:nvSpPr>
          <p:cNvPr id="40" name="燕尾形 39"/>
          <p:cNvSpPr/>
          <p:nvPr/>
        </p:nvSpPr>
        <p:spPr>
          <a:xfrm>
            <a:off x="19309" y="0"/>
            <a:ext cx="484632" cy="484632"/>
          </a:xfrm>
          <a:prstGeom prst="chevron">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文本框 20"/>
          <p:cNvSpPr txBox="1"/>
          <p:nvPr/>
        </p:nvSpPr>
        <p:spPr>
          <a:xfrm>
            <a:off x="1555283" y="3160921"/>
            <a:ext cx="6833141" cy="1754326"/>
          </a:xfrm>
          <a:prstGeom prst="rect">
            <a:avLst/>
          </a:prstGeom>
          <a:noFill/>
        </p:spPr>
        <p:txBody>
          <a:bodyPr wrap="square" rtlCol="0">
            <a:spAutoFit/>
          </a:bodyPr>
          <a:lstStyle>
            <a:defPPr>
              <a:defRPr lang="zh-CN"/>
            </a:defPPr>
            <a:lvl1pPr algn="just" eaLnBrk="0" hangingPunct="0">
              <a:lnSpc>
                <a:spcPct val="120000"/>
              </a:lnSpc>
              <a:defRPr>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企业安全管理是通过有局限性的企业安全管理技术和方法，在企业职工从事生产经营活动的过程中发挥作用，被管理者始终处在一种被动安全、服从安全、要我安全的强迫、监督状态，从精神上、心理上的影响是相对短暂的、有限的。在企业安全管理上，要研究人的安全心理，以人为本，企业安全管理才能持久、深远。 </a:t>
            </a:r>
          </a:p>
        </p:txBody>
      </p:sp>
      <p:sp>
        <p:nvSpPr>
          <p:cNvPr id="7" name="文本框 6"/>
          <p:cNvSpPr txBox="1"/>
          <p:nvPr/>
        </p:nvSpPr>
        <p:spPr>
          <a:xfrm>
            <a:off x="495811" y="1420523"/>
            <a:ext cx="720080" cy="757130"/>
          </a:xfrm>
          <a:prstGeom prst="rect">
            <a:avLst/>
          </a:prstGeom>
          <a:noFill/>
        </p:spPr>
        <p:txBody>
          <a:bodyPr wrap="square" rtlCol="0">
            <a:spAutoFit/>
          </a:bodyPr>
          <a:lstStyle/>
          <a:p>
            <a:pPr algn="ctr" eaLnBrk="0" hangingPunct="0">
              <a:lnSpc>
                <a:spcPct val="120000"/>
              </a:lnSpc>
            </a:pPr>
            <a:r>
              <a:rPr lang="zh-CN" altLang="en-US" b="1" dirty="0">
                <a:solidFill>
                  <a:schemeClr val="bg1"/>
                </a:solidFill>
                <a:latin typeface="微软雅黑" panose="020B0503020204020204" charset="-122"/>
                <a:ea typeface="微软雅黑" panose="020B0503020204020204" charset="-122"/>
              </a:rPr>
              <a:t>安全文化</a:t>
            </a:r>
            <a:endParaRPr lang="zh-CN" altLang="en-US" dirty="0">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564334" y="3647227"/>
            <a:ext cx="720080" cy="728982"/>
          </a:xfrm>
          <a:prstGeom prst="rect">
            <a:avLst/>
          </a:prstGeom>
          <a:noFill/>
        </p:spPr>
        <p:txBody>
          <a:bodyPr wrap="square" rtlCol="0">
            <a:spAutoFit/>
          </a:bodyPr>
          <a:lstStyle/>
          <a:p>
            <a:pPr algn="ctr" eaLnBrk="0" hangingPunct="0">
              <a:lnSpc>
                <a:spcPct val="120000"/>
              </a:lnSpc>
            </a:pPr>
            <a:r>
              <a:rPr lang="zh-CN" altLang="en-US" b="1" dirty="0">
                <a:solidFill>
                  <a:schemeClr val="bg1"/>
                </a:solidFill>
                <a:latin typeface="微软雅黑" panose="020B0503020204020204" charset="-122"/>
                <a:ea typeface="微软雅黑" panose="020B0503020204020204" charset="-122"/>
              </a:rPr>
              <a:t>安全管理</a:t>
            </a:r>
          </a:p>
        </p:txBody>
      </p:sp>
      <p:sp>
        <p:nvSpPr>
          <p:cNvPr id="10" name="矩形 9"/>
          <p:cNvSpPr/>
          <p:nvPr/>
        </p:nvSpPr>
        <p:spPr>
          <a:xfrm>
            <a:off x="1495974" y="960512"/>
            <a:ext cx="6964457" cy="1754325"/>
          </a:xfrm>
          <a:prstGeom prst="rect">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95974" y="3152131"/>
            <a:ext cx="6964455" cy="1754325"/>
          </a:xfrm>
          <a:prstGeom prst="rect">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2647" r="12791"/>
          <a:stretch>
            <a:fillRect/>
          </a:stretch>
        </p:blipFill>
        <p:spPr>
          <a:xfrm>
            <a:off x="0" y="0"/>
            <a:ext cx="9144000" cy="5144304"/>
          </a:xfrm>
          <a:prstGeom prst="rect">
            <a:avLst/>
          </a:prstGeom>
        </p:spPr>
      </p:pic>
      <p:sp>
        <p:nvSpPr>
          <p:cNvPr id="2" name="矩形 1"/>
          <p:cNvSpPr/>
          <p:nvPr/>
        </p:nvSpPr>
        <p:spPr>
          <a:xfrm>
            <a:off x="-36512" y="1059582"/>
            <a:ext cx="9180512" cy="302433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492432" y="1889310"/>
            <a:ext cx="2118737" cy="1240632"/>
            <a:chOff x="4683509" y="2601913"/>
            <a:chExt cx="2824982" cy="1654176"/>
          </a:xfrm>
          <a:solidFill>
            <a:schemeClr val="bg1">
              <a:lumMod val="95000"/>
            </a:schemeClr>
          </a:solidFill>
        </p:grpSpPr>
        <p:sp>
          <p:nvSpPr>
            <p:cNvPr id="62" name="椭圆 61"/>
            <p:cNvSpPr/>
            <p:nvPr/>
          </p:nvSpPr>
          <p:spPr>
            <a:xfrm>
              <a:off x="5268911" y="2601913"/>
              <a:ext cx="1654178" cy="1654176"/>
            </a:xfrm>
            <a:prstGeom prst="ellipse">
              <a:avLst/>
            </a:prstGeom>
            <a:solidFill>
              <a:srgbClr val="1E9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4683509" y="2829478"/>
              <a:ext cx="2824982" cy="1138773"/>
            </a:xfrm>
            <a:prstGeom prst="rect">
              <a:avLst/>
            </a:prstGeom>
            <a:noFill/>
          </p:spPr>
          <p:txBody>
            <a:bodyPr wrap="square">
              <a:spAutoFit/>
              <a:scene3d>
                <a:camera prst="orthographicFront"/>
                <a:lightRig rig="threePt" dir="t"/>
              </a:scene3d>
              <a:sp3d contourW="12700"/>
            </a:bodyPr>
            <a:lstStyle/>
            <a:p>
              <a:pPr algn="ctr"/>
              <a:r>
                <a:rPr lang="en-US" altLang="zh-CN" sz="4950" b="1" dirty="0">
                  <a:solidFill>
                    <a:schemeClr val="bg1"/>
                  </a:solidFill>
                </a:rPr>
                <a:t>05</a:t>
              </a:r>
              <a:endParaRPr lang="zh-CN" altLang="en-US" sz="4950" b="1" dirty="0">
                <a:solidFill>
                  <a:schemeClr val="bg1"/>
                </a:solidFill>
              </a:endParaRPr>
            </a:p>
          </p:txBody>
        </p:sp>
      </p:grpSp>
      <p:grpSp>
        <p:nvGrpSpPr>
          <p:cNvPr id="4" name="组合 3"/>
          <p:cNvGrpSpPr/>
          <p:nvPr/>
        </p:nvGrpSpPr>
        <p:grpSpPr>
          <a:xfrm rot="5400000">
            <a:off x="5558940" y="1521930"/>
            <a:ext cx="3714751" cy="3528392"/>
            <a:chOff x="5429249" y="2921"/>
            <a:chExt cx="3714751" cy="1773688"/>
          </a:xfrm>
          <a:solidFill>
            <a:srgbClr val="1E9C90"/>
          </a:solidFill>
        </p:grpSpPr>
        <p:sp>
          <p:nvSpPr>
            <p:cNvPr id="68" name="Freeform 23"/>
            <p:cNvSpPr/>
            <p:nvPr/>
          </p:nvSpPr>
          <p:spPr bwMode="auto">
            <a:xfrm rot="10800000">
              <a:off x="5432423" y="9752"/>
              <a:ext cx="3711575" cy="1766857"/>
            </a:xfrm>
            <a:custGeom>
              <a:avLst/>
              <a:gdLst>
                <a:gd name="T0" fmla="*/ 0 w 2344"/>
                <a:gd name="T1" fmla="*/ 0 h 1270"/>
                <a:gd name="T2" fmla="*/ 0 w 2344"/>
                <a:gd name="T3" fmla="*/ 1270 h 1270"/>
                <a:gd name="T4" fmla="*/ 2344 w 2344"/>
                <a:gd name="T5" fmla="*/ 1270 h 1270"/>
                <a:gd name="T6" fmla="*/ 0 w 2344"/>
                <a:gd name="T7" fmla="*/ 0 h 1270"/>
              </a:gdLst>
              <a:ahLst/>
              <a:cxnLst>
                <a:cxn ang="0">
                  <a:pos x="T0" y="T1"/>
                </a:cxn>
                <a:cxn ang="0">
                  <a:pos x="T2" y="T3"/>
                </a:cxn>
                <a:cxn ang="0">
                  <a:pos x="T4" y="T5"/>
                </a:cxn>
                <a:cxn ang="0">
                  <a:pos x="T6" y="T7"/>
                </a:cxn>
              </a:cxnLst>
              <a:rect l="0" t="0" r="r" b="b"/>
              <a:pathLst>
                <a:path w="2344" h="1270">
                  <a:moveTo>
                    <a:pt x="0" y="0"/>
                  </a:moveTo>
                  <a:lnTo>
                    <a:pt x="0" y="1270"/>
                  </a:lnTo>
                  <a:lnTo>
                    <a:pt x="2344" y="1270"/>
                  </a:lnTo>
                  <a:lnTo>
                    <a:pt x="0" y="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sp>
          <p:nvSpPr>
            <p:cNvPr id="69" name="Freeform 25"/>
            <p:cNvSpPr/>
            <p:nvPr/>
          </p:nvSpPr>
          <p:spPr bwMode="auto">
            <a:xfrm rot="10800000">
              <a:off x="5429249" y="2921"/>
              <a:ext cx="3714751" cy="1397000"/>
            </a:xfrm>
            <a:custGeom>
              <a:avLst/>
              <a:gdLst>
                <a:gd name="T0" fmla="*/ 2346 w 2346"/>
                <a:gd name="T1" fmla="*/ 880 h 880"/>
                <a:gd name="T2" fmla="*/ 0 w 2346"/>
                <a:gd name="T3" fmla="*/ 880 h 880"/>
                <a:gd name="T4" fmla="*/ 0 w 2346"/>
                <a:gd name="T5" fmla="*/ 0 h 880"/>
                <a:gd name="T6" fmla="*/ 2346 w 2346"/>
                <a:gd name="T7" fmla="*/ 880 h 880"/>
              </a:gdLst>
              <a:ahLst/>
              <a:cxnLst>
                <a:cxn ang="0">
                  <a:pos x="T0" y="T1"/>
                </a:cxn>
                <a:cxn ang="0">
                  <a:pos x="T2" y="T3"/>
                </a:cxn>
                <a:cxn ang="0">
                  <a:pos x="T4" y="T5"/>
                </a:cxn>
                <a:cxn ang="0">
                  <a:pos x="T6" y="T7"/>
                </a:cxn>
              </a:cxnLst>
              <a:rect l="0" t="0" r="r" b="b"/>
              <a:pathLst>
                <a:path w="2346" h="880">
                  <a:moveTo>
                    <a:pt x="2346" y="880"/>
                  </a:moveTo>
                  <a:lnTo>
                    <a:pt x="0" y="880"/>
                  </a:lnTo>
                  <a:lnTo>
                    <a:pt x="0" y="0"/>
                  </a:lnTo>
                  <a:lnTo>
                    <a:pt x="2346" y="88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grpSp>
      <p:sp>
        <p:nvSpPr>
          <p:cNvPr id="13" name="文本框 12"/>
          <p:cNvSpPr txBox="1"/>
          <p:nvPr/>
        </p:nvSpPr>
        <p:spPr>
          <a:xfrm>
            <a:off x="2308923" y="2310140"/>
            <a:ext cx="5570756"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建设企业安全文化的必要性与作用</a:t>
            </a:r>
          </a:p>
        </p:txBody>
      </p:sp>
    </p:spTree>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anim calcmode="lin" valueType="num">
                                      <p:cBhvr>
                                        <p:cTn id="12" dur="1000" fill="hold"/>
                                        <p:tgtEl>
                                          <p:spTgt spid="61"/>
                                        </p:tgtEl>
                                        <p:attrNameLst>
                                          <p:attrName>ppt_x</p:attrName>
                                        </p:attrNameLst>
                                      </p:cBhvr>
                                      <p:tavLst>
                                        <p:tav tm="0">
                                          <p:val>
                                            <p:strVal val="#ppt_x"/>
                                          </p:val>
                                        </p:tav>
                                        <p:tav tm="100000">
                                          <p:val>
                                            <p:strVal val="#ppt_x"/>
                                          </p:val>
                                        </p:tav>
                                      </p:tavLst>
                                    </p:anim>
                                    <p:anim calcmode="lin" valueType="num">
                                      <p:cBhvr>
                                        <p:cTn id="1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8" name="矩形 27"/>
          <p:cNvSpPr/>
          <p:nvPr/>
        </p:nvSpPr>
        <p:spPr>
          <a:xfrm>
            <a:off x="684213" y="3232088"/>
            <a:ext cx="8046876" cy="1715926"/>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72245" y="1400699"/>
            <a:ext cx="1352241" cy="1675876"/>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801279" y="1400699"/>
            <a:ext cx="4929810" cy="16970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83455" y="623306"/>
            <a:ext cx="6192688" cy="461665"/>
          </a:xfrm>
          <a:prstGeom prst="rect">
            <a:avLst/>
          </a:prstGeom>
          <a:noFill/>
        </p:spPr>
        <p:txBody>
          <a:bodyPr wrap="square" rtlCol="0">
            <a:spAutoFit/>
          </a:bodyPr>
          <a:lstStyle/>
          <a:p>
            <a:pPr algn="ctr" eaLnBrk="0" hangingPunct="0">
              <a:lnSpc>
                <a:spcPct val="120000"/>
              </a:lnSpc>
            </a:pPr>
            <a:r>
              <a:rPr lang="zh-CN" altLang="en-US" sz="2000" b="1" dirty="0">
                <a:latin typeface="微软雅黑" panose="020B0503020204020204" charset="-122"/>
                <a:ea typeface="微软雅黑" panose="020B0503020204020204" charset="-122"/>
              </a:rPr>
              <a:t>必要性一</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企业安全文化是实现安全管理的灵魂</a:t>
            </a:r>
          </a:p>
        </p:txBody>
      </p:sp>
      <p:sp>
        <p:nvSpPr>
          <p:cNvPr id="39" name="文本框 38"/>
          <p:cNvSpPr txBox="1"/>
          <p:nvPr/>
        </p:nvSpPr>
        <p:spPr>
          <a:xfrm>
            <a:off x="495811" y="0"/>
            <a:ext cx="5570756"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建设企业安全文化的必要性及作用</a:t>
            </a:r>
          </a:p>
        </p:txBody>
      </p:sp>
      <p:sp>
        <p:nvSpPr>
          <p:cNvPr id="40" name="燕尾形 39"/>
          <p:cNvSpPr/>
          <p:nvPr/>
        </p:nvSpPr>
        <p:spPr>
          <a:xfrm>
            <a:off x="19309" y="0"/>
            <a:ext cx="484632" cy="484632"/>
          </a:xfrm>
          <a:prstGeom prst="chevron">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Rectangle 3"/>
          <p:cNvSpPr txBox="1">
            <a:spLocks noChangeArrowheads="1"/>
          </p:cNvSpPr>
          <p:nvPr/>
        </p:nvSpPr>
        <p:spPr bwMode="auto">
          <a:xfrm>
            <a:off x="765626" y="3227092"/>
            <a:ext cx="7772400" cy="172092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ct val="0"/>
              </a:spcBef>
              <a:buNone/>
            </a:pPr>
            <a:r>
              <a:rPr lang="zh-CN" altLang="en-US" sz="1800" dirty="0">
                <a:solidFill>
                  <a:schemeClr val="bg1"/>
                </a:solidFill>
                <a:latin typeface="微软雅黑" panose="020B0503020204020204" charset="-122"/>
                <a:ea typeface="微软雅黑" panose="020B0503020204020204" charset="-122"/>
              </a:rPr>
              <a:t>如果讲制度的约束对安全工作的影响是外在的、冰冷的、立竿见影的、被动意义上的，那么文化的作用则是内在的、温和的、潜移默化的、主动意义上的，具有其他约束无法比拟的优越性，企业安全文化所具有的凝聚、规范、辐射等功能对整个企业会直接产生巨大的推动作用。 </a:t>
            </a:r>
          </a:p>
        </p:txBody>
      </p:sp>
      <p:sp>
        <p:nvSpPr>
          <p:cNvPr id="24" name="Rectangle 3"/>
          <p:cNvSpPr txBox="1">
            <a:spLocks noChangeArrowheads="1"/>
          </p:cNvSpPr>
          <p:nvPr/>
        </p:nvSpPr>
        <p:spPr bwMode="auto">
          <a:xfrm>
            <a:off x="765626" y="1544715"/>
            <a:ext cx="1278958" cy="13686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nSpc>
                <a:spcPct val="125000"/>
              </a:lnSpc>
              <a:spcBef>
                <a:spcPct val="0"/>
              </a:spcBef>
              <a:buFont typeface="Arial" panose="020B0604020202020204" pitchFamily="34" charset="0"/>
              <a:buNone/>
              <a:defRPr>
                <a:solidFill>
                  <a:schemeClr val="bg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当前，有的企业存在着这样的怪现象</a:t>
            </a:r>
          </a:p>
        </p:txBody>
      </p:sp>
      <p:sp>
        <p:nvSpPr>
          <p:cNvPr id="25" name="Rectangle 3"/>
          <p:cNvSpPr txBox="1">
            <a:spLocks noChangeArrowheads="1"/>
          </p:cNvSpPr>
          <p:nvPr/>
        </p:nvSpPr>
        <p:spPr bwMode="auto">
          <a:xfrm>
            <a:off x="3874448" y="1390816"/>
            <a:ext cx="4684513" cy="142789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gn="just">
              <a:lnSpc>
                <a:spcPct val="150000"/>
              </a:lnSpc>
              <a:spcBef>
                <a:spcPct val="0"/>
              </a:spcBef>
              <a:buFont typeface="Arial" panose="020B0604020202020204" pitchFamily="34" charset="0"/>
              <a:buNone/>
              <a:defRPr>
                <a:solidFill>
                  <a:schemeClr val="bg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一方面有严格的安全管理制度，另一方面员工对制度却熟视无睹，违章作业屡见不鲜，究其原因不难得出企业安全文化基础不牢固是产生矛盾的关键所在。</a:t>
            </a:r>
          </a:p>
        </p:txBody>
      </p:sp>
      <p:pic>
        <p:nvPicPr>
          <p:cNvPr id="5" name="图片 4"/>
          <p:cNvPicPr>
            <a:picLocks noChangeAspect="1"/>
          </p:cNvPicPr>
          <p:nvPr/>
        </p:nvPicPr>
        <p:blipFill>
          <a:blip r:embed="rId3"/>
          <a:stretch>
            <a:fillRect/>
          </a:stretch>
        </p:blipFill>
        <p:spPr>
          <a:xfrm>
            <a:off x="2093105" y="1400699"/>
            <a:ext cx="1624966" cy="1702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8" name="矩形 27"/>
          <p:cNvSpPr/>
          <p:nvPr/>
        </p:nvSpPr>
        <p:spPr>
          <a:xfrm>
            <a:off x="2109127" y="3754806"/>
            <a:ext cx="6083456" cy="1139999"/>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84213" y="1411292"/>
            <a:ext cx="1352241" cy="3483513"/>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935396" y="1419622"/>
            <a:ext cx="3257186" cy="22361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83455" y="623306"/>
            <a:ext cx="6192688" cy="461665"/>
          </a:xfrm>
          <a:prstGeom prst="rect">
            <a:avLst/>
          </a:prstGeom>
          <a:noFill/>
        </p:spPr>
        <p:txBody>
          <a:bodyPr wrap="square" rtlCol="0">
            <a:spAutoFit/>
          </a:bodyPr>
          <a:lstStyle/>
          <a:p>
            <a:pPr algn="ctr" eaLnBrk="0" hangingPunct="0">
              <a:lnSpc>
                <a:spcPct val="120000"/>
              </a:lnSpc>
            </a:pPr>
            <a:r>
              <a:rPr lang="zh-CN" altLang="en-US" sz="2000" b="1" dirty="0">
                <a:latin typeface="微软雅黑" panose="020B0503020204020204" charset="-122"/>
                <a:ea typeface="微软雅黑" panose="020B0503020204020204" charset="-122"/>
              </a:rPr>
              <a:t>必要性二</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企业安全文化是凝聚员工的中间要素</a:t>
            </a:r>
          </a:p>
        </p:txBody>
      </p:sp>
      <p:sp>
        <p:nvSpPr>
          <p:cNvPr id="39" name="文本框 38"/>
          <p:cNvSpPr txBox="1"/>
          <p:nvPr/>
        </p:nvSpPr>
        <p:spPr>
          <a:xfrm>
            <a:off x="495811" y="0"/>
            <a:ext cx="5570756"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建设企业安全文化的必要性及作用</a:t>
            </a:r>
          </a:p>
        </p:txBody>
      </p:sp>
      <p:sp>
        <p:nvSpPr>
          <p:cNvPr id="40" name="燕尾形 39"/>
          <p:cNvSpPr/>
          <p:nvPr/>
        </p:nvSpPr>
        <p:spPr>
          <a:xfrm>
            <a:off x="19309" y="0"/>
            <a:ext cx="484632" cy="484632"/>
          </a:xfrm>
          <a:prstGeom prst="chevron">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Rectangle 3"/>
          <p:cNvSpPr txBox="1">
            <a:spLocks noChangeArrowheads="1"/>
          </p:cNvSpPr>
          <p:nvPr/>
        </p:nvSpPr>
        <p:spPr bwMode="auto">
          <a:xfrm>
            <a:off x="5176933" y="1588174"/>
            <a:ext cx="2930759" cy="184200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nSpc>
                <a:spcPct val="125000"/>
              </a:lnSpc>
              <a:spcBef>
                <a:spcPct val="0"/>
              </a:spcBef>
              <a:buFont typeface="Arial" panose="020B0604020202020204" pitchFamily="34" charset="0"/>
              <a:buNone/>
              <a:defRPr>
                <a:solidFill>
                  <a:schemeClr val="bg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成为凝聚员工的中间要素直接或间接地引导员工把企业的安全形象、安全目标、安全效益同员工的个人前途、家庭利益紧密地结合起来，</a:t>
            </a:r>
          </a:p>
        </p:txBody>
      </p:sp>
      <p:sp>
        <p:nvSpPr>
          <p:cNvPr id="12" name="Rectangle 3"/>
          <p:cNvSpPr txBox="1">
            <a:spLocks noChangeArrowheads="1"/>
          </p:cNvSpPr>
          <p:nvPr/>
        </p:nvSpPr>
        <p:spPr bwMode="auto">
          <a:xfrm>
            <a:off x="795268" y="1916943"/>
            <a:ext cx="1202803" cy="25254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nSpc>
                <a:spcPct val="125000"/>
              </a:lnSpc>
              <a:spcBef>
                <a:spcPct val="0"/>
              </a:spcBef>
              <a:buFont typeface="Arial" panose="020B0604020202020204" pitchFamily="34" charset="0"/>
              <a:buNone/>
              <a:defRPr>
                <a:solidFill>
                  <a:schemeClr val="bg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在构筑企业安全文化过程中，文化的渗透性会以不同方式表现出来</a:t>
            </a:r>
          </a:p>
        </p:txBody>
      </p:sp>
      <p:sp>
        <p:nvSpPr>
          <p:cNvPr id="13" name="Rectangle 3"/>
          <p:cNvSpPr txBox="1">
            <a:spLocks noChangeArrowheads="1"/>
          </p:cNvSpPr>
          <p:nvPr/>
        </p:nvSpPr>
        <p:spPr bwMode="auto">
          <a:xfrm>
            <a:off x="2437548" y="3898821"/>
            <a:ext cx="5418828" cy="8519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nSpc>
                <a:spcPct val="125000"/>
              </a:lnSpc>
              <a:spcBef>
                <a:spcPct val="0"/>
              </a:spcBef>
              <a:buFont typeface="Arial" panose="020B0604020202020204" pitchFamily="34" charset="0"/>
              <a:buNone/>
              <a:defRPr>
                <a:solidFill>
                  <a:schemeClr val="bg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使之对安全的理解、追求和把握上同企业要达到的最终目标尽可能地趋向一致。</a:t>
            </a:r>
          </a:p>
        </p:txBody>
      </p:sp>
      <p:pic>
        <p:nvPicPr>
          <p:cNvPr id="2" name="图片 1"/>
          <p:cNvPicPr>
            <a:picLocks noChangeAspect="1"/>
          </p:cNvPicPr>
          <p:nvPr/>
        </p:nvPicPr>
        <p:blipFill>
          <a:blip r:embed="rId3"/>
          <a:stretch>
            <a:fillRect/>
          </a:stretch>
        </p:blipFill>
        <p:spPr>
          <a:xfrm>
            <a:off x="2112621" y="1435177"/>
            <a:ext cx="2753109" cy="2220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2647" r="12791"/>
          <a:stretch>
            <a:fillRect/>
          </a:stretch>
        </p:blipFill>
        <p:spPr>
          <a:xfrm>
            <a:off x="0" y="0"/>
            <a:ext cx="9144000" cy="5144304"/>
          </a:xfrm>
          <a:prstGeom prst="rect">
            <a:avLst/>
          </a:prstGeom>
        </p:spPr>
      </p:pic>
      <p:sp>
        <p:nvSpPr>
          <p:cNvPr id="2" name="矩形 1"/>
          <p:cNvSpPr/>
          <p:nvPr/>
        </p:nvSpPr>
        <p:spPr>
          <a:xfrm>
            <a:off x="-36512" y="1059582"/>
            <a:ext cx="9180512" cy="302433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492432" y="1889310"/>
            <a:ext cx="2118737" cy="1240632"/>
            <a:chOff x="4683509" y="2601913"/>
            <a:chExt cx="2824982" cy="1654176"/>
          </a:xfrm>
          <a:solidFill>
            <a:schemeClr val="bg1">
              <a:lumMod val="95000"/>
            </a:schemeClr>
          </a:solidFill>
        </p:grpSpPr>
        <p:sp>
          <p:nvSpPr>
            <p:cNvPr id="62" name="椭圆 61"/>
            <p:cNvSpPr/>
            <p:nvPr/>
          </p:nvSpPr>
          <p:spPr>
            <a:xfrm>
              <a:off x="5268911" y="2601913"/>
              <a:ext cx="1654178" cy="1654176"/>
            </a:xfrm>
            <a:prstGeom prst="ellipse">
              <a:avLst/>
            </a:prstGeom>
            <a:solidFill>
              <a:srgbClr val="1E9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4683509" y="2829478"/>
              <a:ext cx="2824982" cy="1138773"/>
            </a:xfrm>
            <a:prstGeom prst="rect">
              <a:avLst/>
            </a:prstGeom>
            <a:noFill/>
          </p:spPr>
          <p:txBody>
            <a:bodyPr wrap="square">
              <a:spAutoFit/>
              <a:scene3d>
                <a:camera prst="orthographicFront"/>
                <a:lightRig rig="threePt" dir="t"/>
              </a:scene3d>
              <a:sp3d contourW="12700"/>
            </a:bodyPr>
            <a:lstStyle/>
            <a:p>
              <a:pPr algn="ctr"/>
              <a:r>
                <a:rPr lang="en-US" altLang="zh-CN" sz="4950" b="1" dirty="0">
                  <a:solidFill>
                    <a:schemeClr val="bg1"/>
                  </a:solidFill>
                </a:rPr>
                <a:t>01</a:t>
              </a:r>
              <a:endParaRPr lang="zh-CN" altLang="en-US" sz="4950" b="1" dirty="0">
                <a:solidFill>
                  <a:schemeClr val="bg1"/>
                </a:solidFill>
              </a:endParaRPr>
            </a:p>
          </p:txBody>
        </p:sp>
      </p:grpSp>
      <p:grpSp>
        <p:nvGrpSpPr>
          <p:cNvPr id="4" name="组合 3"/>
          <p:cNvGrpSpPr/>
          <p:nvPr/>
        </p:nvGrpSpPr>
        <p:grpSpPr>
          <a:xfrm rot="5400000">
            <a:off x="5558940" y="1521930"/>
            <a:ext cx="3714751" cy="3528392"/>
            <a:chOff x="5429249" y="2921"/>
            <a:chExt cx="3714751" cy="1773688"/>
          </a:xfrm>
          <a:solidFill>
            <a:srgbClr val="1E9C90"/>
          </a:solidFill>
        </p:grpSpPr>
        <p:sp>
          <p:nvSpPr>
            <p:cNvPr id="68" name="Freeform 23"/>
            <p:cNvSpPr/>
            <p:nvPr/>
          </p:nvSpPr>
          <p:spPr bwMode="auto">
            <a:xfrm rot="10800000">
              <a:off x="5432423" y="9752"/>
              <a:ext cx="3711575" cy="1766857"/>
            </a:xfrm>
            <a:custGeom>
              <a:avLst/>
              <a:gdLst>
                <a:gd name="T0" fmla="*/ 0 w 2344"/>
                <a:gd name="T1" fmla="*/ 0 h 1270"/>
                <a:gd name="T2" fmla="*/ 0 w 2344"/>
                <a:gd name="T3" fmla="*/ 1270 h 1270"/>
                <a:gd name="T4" fmla="*/ 2344 w 2344"/>
                <a:gd name="T5" fmla="*/ 1270 h 1270"/>
                <a:gd name="T6" fmla="*/ 0 w 2344"/>
                <a:gd name="T7" fmla="*/ 0 h 1270"/>
              </a:gdLst>
              <a:ahLst/>
              <a:cxnLst>
                <a:cxn ang="0">
                  <a:pos x="T0" y="T1"/>
                </a:cxn>
                <a:cxn ang="0">
                  <a:pos x="T2" y="T3"/>
                </a:cxn>
                <a:cxn ang="0">
                  <a:pos x="T4" y="T5"/>
                </a:cxn>
                <a:cxn ang="0">
                  <a:pos x="T6" y="T7"/>
                </a:cxn>
              </a:cxnLst>
              <a:rect l="0" t="0" r="r" b="b"/>
              <a:pathLst>
                <a:path w="2344" h="1270">
                  <a:moveTo>
                    <a:pt x="0" y="0"/>
                  </a:moveTo>
                  <a:lnTo>
                    <a:pt x="0" y="1270"/>
                  </a:lnTo>
                  <a:lnTo>
                    <a:pt x="2344" y="1270"/>
                  </a:lnTo>
                  <a:lnTo>
                    <a:pt x="0" y="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sp>
          <p:nvSpPr>
            <p:cNvPr id="69" name="Freeform 25"/>
            <p:cNvSpPr/>
            <p:nvPr/>
          </p:nvSpPr>
          <p:spPr bwMode="auto">
            <a:xfrm rot="10800000">
              <a:off x="5429249" y="2921"/>
              <a:ext cx="3714751" cy="1397000"/>
            </a:xfrm>
            <a:custGeom>
              <a:avLst/>
              <a:gdLst>
                <a:gd name="T0" fmla="*/ 2346 w 2346"/>
                <a:gd name="T1" fmla="*/ 880 h 880"/>
                <a:gd name="T2" fmla="*/ 0 w 2346"/>
                <a:gd name="T3" fmla="*/ 880 h 880"/>
                <a:gd name="T4" fmla="*/ 0 w 2346"/>
                <a:gd name="T5" fmla="*/ 0 h 880"/>
                <a:gd name="T6" fmla="*/ 2346 w 2346"/>
                <a:gd name="T7" fmla="*/ 880 h 880"/>
              </a:gdLst>
              <a:ahLst/>
              <a:cxnLst>
                <a:cxn ang="0">
                  <a:pos x="T0" y="T1"/>
                </a:cxn>
                <a:cxn ang="0">
                  <a:pos x="T2" y="T3"/>
                </a:cxn>
                <a:cxn ang="0">
                  <a:pos x="T4" y="T5"/>
                </a:cxn>
                <a:cxn ang="0">
                  <a:pos x="T6" y="T7"/>
                </a:cxn>
              </a:cxnLst>
              <a:rect l="0" t="0" r="r" b="b"/>
              <a:pathLst>
                <a:path w="2346" h="880">
                  <a:moveTo>
                    <a:pt x="2346" y="880"/>
                  </a:moveTo>
                  <a:lnTo>
                    <a:pt x="0" y="880"/>
                  </a:lnTo>
                  <a:lnTo>
                    <a:pt x="0" y="0"/>
                  </a:lnTo>
                  <a:lnTo>
                    <a:pt x="2346" y="88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grpSp>
      <p:sp>
        <p:nvSpPr>
          <p:cNvPr id="11" name="文本框 10"/>
          <p:cNvSpPr txBox="1"/>
          <p:nvPr/>
        </p:nvSpPr>
        <p:spPr>
          <a:xfrm>
            <a:off x="2358023" y="2309571"/>
            <a:ext cx="2698175"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什么是安全文化</a:t>
            </a:r>
          </a:p>
        </p:txBody>
      </p:sp>
    </p:spTree>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anim calcmode="lin" valueType="num">
                                      <p:cBhvr>
                                        <p:cTn id="12" dur="1000" fill="hold"/>
                                        <p:tgtEl>
                                          <p:spTgt spid="61"/>
                                        </p:tgtEl>
                                        <p:attrNameLst>
                                          <p:attrName>ppt_x</p:attrName>
                                        </p:attrNameLst>
                                      </p:cBhvr>
                                      <p:tavLst>
                                        <p:tav tm="0">
                                          <p:val>
                                            <p:strVal val="#ppt_x"/>
                                          </p:val>
                                        </p:tav>
                                        <p:tav tm="100000">
                                          <p:val>
                                            <p:strVal val="#ppt_x"/>
                                          </p:val>
                                        </p:tav>
                                      </p:tavLst>
                                    </p:anim>
                                    <p:anim calcmode="lin" valueType="num">
                                      <p:cBhvr>
                                        <p:cTn id="1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8" name="矩形 27"/>
          <p:cNvSpPr/>
          <p:nvPr/>
        </p:nvSpPr>
        <p:spPr>
          <a:xfrm>
            <a:off x="3341982" y="1954314"/>
            <a:ext cx="4765085" cy="2849683"/>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0459" y="883621"/>
            <a:ext cx="6192688" cy="461665"/>
          </a:xfrm>
          <a:prstGeom prst="rect">
            <a:avLst/>
          </a:prstGeom>
          <a:noFill/>
        </p:spPr>
        <p:txBody>
          <a:bodyPr wrap="square" rtlCol="0">
            <a:spAutoFit/>
          </a:bodyPr>
          <a:lstStyle/>
          <a:p>
            <a:pPr algn="ctr" eaLnBrk="0" hangingPunct="0">
              <a:lnSpc>
                <a:spcPct val="120000"/>
              </a:lnSpc>
            </a:pPr>
            <a:r>
              <a:rPr lang="zh-CN" altLang="en-US" sz="2000" b="1" dirty="0">
                <a:latin typeface="微软雅黑" panose="020B0503020204020204" charset="-122"/>
                <a:ea typeface="微软雅黑" panose="020B0503020204020204" charset="-122"/>
              </a:rPr>
              <a:t>必要性二</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企业安全文化是凝聚员工的中间要素</a:t>
            </a:r>
          </a:p>
        </p:txBody>
      </p:sp>
      <p:sp>
        <p:nvSpPr>
          <p:cNvPr id="39" name="文本框 38"/>
          <p:cNvSpPr txBox="1"/>
          <p:nvPr/>
        </p:nvSpPr>
        <p:spPr>
          <a:xfrm>
            <a:off x="495811" y="0"/>
            <a:ext cx="5570756"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建设企业安全文化的必要性及作用</a:t>
            </a:r>
          </a:p>
        </p:txBody>
      </p:sp>
      <p:sp>
        <p:nvSpPr>
          <p:cNvPr id="40" name="燕尾形 39"/>
          <p:cNvSpPr/>
          <p:nvPr/>
        </p:nvSpPr>
        <p:spPr>
          <a:xfrm>
            <a:off x="19309" y="0"/>
            <a:ext cx="484632" cy="484632"/>
          </a:xfrm>
          <a:prstGeom prst="chevron">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Rectangle 3"/>
          <p:cNvSpPr txBox="1">
            <a:spLocks noChangeArrowheads="1"/>
          </p:cNvSpPr>
          <p:nvPr/>
        </p:nvSpPr>
        <p:spPr bwMode="auto">
          <a:xfrm>
            <a:off x="3551270" y="2304176"/>
            <a:ext cx="4346507" cy="21499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nSpc>
                <a:spcPct val="125000"/>
              </a:lnSpc>
              <a:spcBef>
                <a:spcPct val="0"/>
              </a:spcBef>
              <a:buFont typeface="Arial" panose="020B0604020202020204" pitchFamily="34" charset="0"/>
              <a:buNone/>
              <a:defRPr>
                <a:solidFill>
                  <a:schemeClr val="bg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pPr algn="just"/>
            <a:r>
              <a:rPr lang="zh-CN" altLang="en-US" dirty="0"/>
              <a:t>企业安全文化通过点滴小事的积累和文化要素的渗透，使员工在不知不觉中产生了一种自主约束倾向和潜在准则，当这种约束和准则普遍被大多数人所认同的时候，就标志着企业员工自觉规范自我、约束自我的局面初步形成。</a:t>
            </a:r>
          </a:p>
        </p:txBody>
      </p:sp>
      <p:pic>
        <p:nvPicPr>
          <p:cNvPr id="2" name="图片 1"/>
          <p:cNvPicPr>
            <a:picLocks noChangeAspect="1"/>
          </p:cNvPicPr>
          <p:nvPr/>
        </p:nvPicPr>
        <p:blipFill>
          <a:blip r:embed="rId3"/>
          <a:stretch>
            <a:fillRect/>
          </a:stretch>
        </p:blipFill>
        <p:spPr>
          <a:xfrm>
            <a:off x="545266" y="1954314"/>
            <a:ext cx="2712249" cy="28496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8" name="文本框 7"/>
          <p:cNvSpPr txBox="1"/>
          <p:nvPr/>
        </p:nvSpPr>
        <p:spPr>
          <a:xfrm>
            <a:off x="483455" y="623306"/>
            <a:ext cx="992201" cy="461665"/>
          </a:xfrm>
          <a:prstGeom prst="rect">
            <a:avLst/>
          </a:prstGeom>
          <a:noFill/>
        </p:spPr>
        <p:txBody>
          <a:bodyPr wrap="square" rtlCol="0">
            <a:spAutoFit/>
          </a:bodyPr>
          <a:lstStyle/>
          <a:p>
            <a:pPr algn="ctr" eaLnBrk="0" hangingPunct="0">
              <a:lnSpc>
                <a:spcPct val="120000"/>
              </a:lnSpc>
            </a:pPr>
            <a:r>
              <a:rPr lang="zh-CN" altLang="en-US" sz="2000" b="1" dirty="0">
                <a:latin typeface="微软雅黑" panose="020B0503020204020204" charset="-122"/>
                <a:ea typeface="微软雅黑" panose="020B0503020204020204" charset="-122"/>
              </a:rPr>
              <a:t>作用</a:t>
            </a:r>
          </a:p>
        </p:txBody>
      </p:sp>
      <p:sp>
        <p:nvSpPr>
          <p:cNvPr id="39" name="文本框 38"/>
          <p:cNvSpPr txBox="1"/>
          <p:nvPr/>
        </p:nvSpPr>
        <p:spPr>
          <a:xfrm>
            <a:off x="495811" y="0"/>
            <a:ext cx="5570756"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建设企业安全文化的必要性及作用</a:t>
            </a:r>
          </a:p>
        </p:txBody>
      </p:sp>
      <p:sp>
        <p:nvSpPr>
          <p:cNvPr id="40" name="燕尾形 39"/>
          <p:cNvSpPr/>
          <p:nvPr/>
        </p:nvSpPr>
        <p:spPr>
          <a:xfrm>
            <a:off x="19309" y="0"/>
            <a:ext cx="484632" cy="484632"/>
          </a:xfrm>
          <a:prstGeom prst="chevron">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2" name="直接连接符 11"/>
          <p:cNvCxnSpPr/>
          <p:nvPr/>
        </p:nvCxnSpPr>
        <p:spPr>
          <a:xfrm>
            <a:off x="2019439" y="2107556"/>
            <a:ext cx="1596373" cy="15975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228645" y="2107558"/>
            <a:ext cx="798188" cy="7987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6779432" y="2906350"/>
            <a:ext cx="798188" cy="7987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3606387" y="2107556"/>
            <a:ext cx="1596373" cy="15975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92576" y="2107556"/>
            <a:ext cx="1596373" cy="159758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菱形 16"/>
          <p:cNvSpPr/>
          <p:nvPr/>
        </p:nvSpPr>
        <p:spPr>
          <a:xfrm>
            <a:off x="1241108" y="2402292"/>
            <a:ext cx="1582977" cy="1584176"/>
          </a:xfrm>
          <a:prstGeom prst="diamond">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TextBox 32"/>
          <p:cNvSpPr txBox="1"/>
          <p:nvPr/>
        </p:nvSpPr>
        <p:spPr>
          <a:xfrm flipH="1">
            <a:off x="1648216" y="2896939"/>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charset="-122"/>
                <a:ea typeface="微软雅黑" panose="020B0503020204020204" charset="-122"/>
              </a:rPr>
              <a:t>01</a:t>
            </a:r>
            <a:endParaRPr lang="zh-CN" altLang="en-US" sz="3600" dirty="0">
              <a:solidFill>
                <a:schemeClr val="bg1"/>
              </a:solidFill>
              <a:latin typeface="微软雅黑" panose="020B0503020204020204" charset="-122"/>
              <a:ea typeface="微软雅黑" panose="020B0503020204020204" charset="-122"/>
            </a:endParaRPr>
          </a:p>
        </p:txBody>
      </p:sp>
      <p:sp>
        <p:nvSpPr>
          <p:cNvPr id="19" name="TextBox 32"/>
          <p:cNvSpPr txBox="1"/>
          <p:nvPr/>
        </p:nvSpPr>
        <p:spPr>
          <a:xfrm flipH="1">
            <a:off x="3235163" y="2295150"/>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charset="-122"/>
                <a:ea typeface="微软雅黑" panose="020B0503020204020204" charset="-122"/>
              </a:rPr>
              <a:t>01</a:t>
            </a:r>
            <a:endParaRPr lang="zh-CN" altLang="en-US" sz="3600" dirty="0">
              <a:solidFill>
                <a:schemeClr val="bg1"/>
              </a:solidFill>
              <a:latin typeface="微软雅黑" panose="020B0503020204020204" charset="-122"/>
              <a:ea typeface="微软雅黑" panose="020B0503020204020204" charset="-122"/>
            </a:endParaRPr>
          </a:p>
        </p:txBody>
      </p:sp>
      <p:sp>
        <p:nvSpPr>
          <p:cNvPr id="20" name="TextBox 32"/>
          <p:cNvSpPr txBox="1"/>
          <p:nvPr/>
        </p:nvSpPr>
        <p:spPr>
          <a:xfrm flipH="1">
            <a:off x="3215269" y="2280157"/>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charset="-122"/>
                <a:ea typeface="微软雅黑" panose="020B0503020204020204" charset="-122"/>
              </a:rPr>
              <a:t>01</a:t>
            </a:r>
            <a:endParaRPr lang="zh-CN" altLang="en-US" sz="3600" dirty="0">
              <a:solidFill>
                <a:schemeClr val="bg1"/>
              </a:solidFill>
              <a:latin typeface="微软雅黑" panose="020B0503020204020204" charset="-122"/>
              <a:ea typeface="微软雅黑" panose="020B0503020204020204" charset="-122"/>
            </a:endParaRPr>
          </a:p>
        </p:txBody>
      </p:sp>
      <p:sp>
        <p:nvSpPr>
          <p:cNvPr id="21" name="菱形 20"/>
          <p:cNvSpPr/>
          <p:nvPr/>
        </p:nvSpPr>
        <p:spPr>
          <a:xfrm>
            <a:off x="2837409" y="1826228"/>
            <a:ext cx="1582977" cy="1584176"/>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菱形 21"/>
          <p:cNvSpPr/>
          <p:nvPr/>
        </p:nvSpPr>
        <p:spPr>
          <a:xfrm>
            <a:off x="4425552" y="2402292"/>
            <a:ext cx="1582977" cy="1584176"/>
          </a:xfrm>
          <a:prstGeom prst="diamond">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7" name="菱形 26"/>
          <p:cNvSpPr/>
          <p:nvPr/>
        </p:nvSpPr>
        <p:spPr>
          <a:xfrm>
            <a:off x="6002625" y="1826228"/>
            <a:ext cx="1582977" cy="1584176"/>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9" name="Rectangle 25"/>
          <p:cNvSpPr>
            <a:spLocks noChangeArrowheads="1"/>
          </p:cNvSpPr>
          <p:nvPr/>
        </p:nvSpPr>
        <p:spPr bwMode="auto">
          <a:xfrm>
            <a:off x="4188190" y="3986467"/>
            <a:ext cx="2057700" cy="95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lnSpc>
                <a:spcPct val="120000"/>
              </a:lnSpc>
            </a:pPr>
            <a:r>
              <a:rPr lang="zh-CN" altLang="en-US" sz="1600" dirty="0">
                <a:latin typeface="微软雅黑" panose="020B0503020204020204" charset="-122"/>
                <a:ea typeface="微软雅黑" panose="020B0503020204020204" charset="-122"/>
              </a:rPr>
              <a:t>提高企业安全管理的水平和层次，树立良好的企业形象</a:t>
            </a:r>
          </a:p>
        </p:txBody>
      </p:sp>
      <p:sp>
        <p:nvSpPr>
          <p:cNvPr id="30" name="Rectangle 25"/>
          <p:cNvSpPr>
            <a:spLocks noChangeArrowheads="1"/>
          </p:cNvSpPr>
          <p:nvPr/>
        </p:nvSpPr>
        <p:spPr bwMode="auto">
          <a:xfrm>
            <a:off x="1017619" y="3940980"/>
            <a:ext cx="20577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0" hangingPunct="0">
              <a:lnSpc>
                <a:spcPct val="120000"/>
              </a:lnSpc>
            </a:pPr>
            <a:r>
              <a:rPr lang="zh-CN" altLang="en-US" sz="1600" dirty="0">
                <a:latin typeface="微软雅黑" panose="020B0503020204020204" charset="-122"/>
                <a:ea typeface="微软雅黑" panose="020B0503020204020204" charset="-122"/>
              </a:rPr>
              <a:t>有利于弥补生产力水平不高、技术装备不高存在的缺陷</a:t>
            </a:r>
          </a:p>
        </p:txBody>
      </p:sp>
      <p:sp>
        <p:nvSpPr>
          <p:cNvPr id="31" name="矩形 30"/>
          <p:cNvSpPr/>
          <p:nvPr/>
        </p:nvSpPr>
        <p:spPr>
          <a:xfrm>
            <a:off x="2731557" y="1059582"/>
            <a:ext cx="184044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lnSpc>
                <a:spcPct val="120000"/>
              </a:lnSpc>
            </a:pPr>
            <a:r>
              <a:rPr lang="zh-CN" altLang="en-US" sz="1600" dirty="0">
                <a:latin typeface="微软雅黑" panose="020B0503020204020204" charset="-122"/>
                <a:ea typeface="微软雅黑" panose="020B0503020204020204" charset="-122"/>
              </a:rPr>
              <a:t>有利于安全管理体系的建立和完善。</a:t>
            </a:r>
          </a:p>
        </p:txBody>
      </p:sp>
      <p:sp>
        <p:nvSpPr>
          <p:cNvPr id="32" name="Rectangle 24"/>
          <p:cNvSpPr>
            <a:spLocks noChangeArrowheads="1"/>
          </p:cNvSpPr>
          <p:nvPr/>
        </p:nvSpPr>
        <p:spPr bwMode="black">
          <a:xfrm>
            <a:off x="5773009" y="959205"/>
            <a:ext cx="201284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lnSpc>
                <a:spcPct val="120000"/>
              </a:lnSpc>
            </a:pPr>
            <a:r>
              <a:rPr lang="zh-CN" altLang="en-US" sz="1600" dirty="0">
                <a:latin typeface="微软雅黑" panose="020B0503020204020204" charset="-122"/>
                <a:ea typeface="微软雅黑" panose="020B0503020204020204" charset="-122"/>
              </a:rPr>
              <a:t>规范职工安全生产行为营造浓厚的安全生产氛围。 </a:t>
            </a:r>
          </a:p>
        </p:txBody>
      </p:sp>
      <p:sp>
        <p:nvSpPr>
          <p:cNvPr id="33" name="TextBox 32"/>
          <p:cNvSpPr txBox="1"/>
          <p:nvPr/>
        </p:nvSpPr>
        <p:spPr>
          <a:xfrm flipH="1">
            <a:off x="3271192" y="2241697"/>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charset="-122"/>
                <a:ea typeface="微软雅黑" panose="020B0503020204020204" charset="-122"/>
              </a:rPr>
              <a:t>02</a:t>
            </a:r>
            <a:endParaRPr lang="zh-CN" altLang="en-US" sz="3600" dirty="0">
              <a:solidFill>
                <a:schemeClr val="bg1"/>
              </a:solidFill>
              <a:latin typeface="微软雅黑" panose="020B0503020204020204" charset="-122"/>
              <a:ea typeface="微软雅黑" panose="020B0503020204020204" charset="-122"/>
            </a:endParaRPr>
          </a:p>
        </p:txBody>
      </p:sp>
      <p:sp>
        <p:nvSpPr>
          <p:cNvPr id="34" name="TextBox 32"/>
          <p:cNvSpPr txBox="1"/>
          <p:nvPr/>
        </p:nvSpPr>
        <p:spPr>
          <a:xfrm flipH="1">
            <a:off x="4855864" y="2876265"/>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charset="-122"/>
                <a:ea typeface="微软雅黑" panose="020B0503020204020204" charset="-122"/>
              </a:rPr>
              <a:t>03</a:t>
            </a:r>
            <a:endParaRPr lang="zh-CN" altLang="en-US" sz="3600" dirty="0">
              <a:solidFill>
                <a:schemeClr val="bg1"/>
              </a:solidFill>
              <a:latin typeface="微软雅黑" panose="020B0503020204020204" charset="-122"/>
              <a:ea typeface="微软雅黑" panose="020B0503020204020204" charset="-122"/>
            </a:endParaRPr>
          </a:p>
        </p:txBody>
      </p:sp>
      <p:sp>
        <p:nvSpPr>
          <p:cNvPr id="35" name="TextBox 32"/>
          <p:cNvSpPr txBox="1"/>
          <p:nvPr/>
        </p:nvSpPr>
        <p:spPr>
          <a:xfrm flipH="1">
            <a:off x="6464453" y="2278164"/>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charset="-122"/>
                <a:ea typeface="微软雅黑" panose="020B0503020204020204" charset="-122"/>
              </a:rPr>
              <a:t>04</a:t>
            </a:r>
            <a:endParaRPr lang="zh-CN" altLang="en-US" sz="36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3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3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4" name="平行四边形 23"/>
          <p:cNvSpPr/>
          <p:nvPr/>
        </p:nvSpPr>
        <p:spPr>
          <a:xfrm>
            <a:off x="1661944" y="125395"/>
            <a:ext cx="6726480" cy="504056"/>
          </a:xfrm>
          <a:prstGeom prst="parallelogram">
            <a:avLst/>
          </a:prstGeom>
          <a:solidFill>
            <a:srgbClr val="1E9C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684213" y="123478"/>
            <a:ext cx="1007467" cy="504056"/>
          </a:xfrm>
          <a:prstGeom prst="parallelogram">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84213" y="123478"/>
            <a:ext cx="1007468" cy="430374"/>
          </a:xfrm>
          <a:prstGeom prst="rect">
            <a:avLst/>
          </a:prstGeom>
          <a:noFill/>
        </p:spPr>
        <p:txBody>
          <a:bodyPr wrap="square" rtlCol="0">
            <a:spAutoFit/>
          </a:bodyPr>
          <a:lstStyle/>
          <a:p>
            <a:pPr algn="ctr" eaLnBrk="0" hangingPunct="0">
              <a:lnSpc>
                <a:spcPct val="120000"/>
              </a:lnSpc>
            </a:pPr>
            <a:r>
              <a:rPr lang="zh-CN" altLang="en-US" sz="2000" b="1" dirty="0">
                <a:solidFill>
                  <a:schemeClr val="bg1"/>
                </a:solidFill>
                <a:latin typeface="微软雅黑" panose="020B0503020204020204" charset="-122"/>
                <a:ea typeface="微软雅黑" panose="020B0503020204020204" charset="-122"/>
              </a:rPr>
              <a:t>作用一</a:t>
            </a:r>
            <a:endParaRPr lang="zh-CN" altLang="en-US" sz="2000" dirty="0">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1763688" y="123478"/>
            <a:ext cx="6408712" cy="430374"/>
          </a:xfrm>
          <a:prstGeom prst="rect">
            <a:avLst/>
          </a:prstGeom>
          <a:noFill/>
        </p:spPr>
        <p:txBody>
          <a:bodyPr wrap="square" rtlCol="0">
            <a:spAutoFit/>
          </a:bodyPr>
          <a:lstStyle/>
          <a:p>
            <a:pPr algn="ctr" eaLnBrk="0" hangingPunct="0">
              <a:lnSpc>
                <a:spcPct val="120000"/>
              </a:lnSpc>
            </a:pPr>
            <a:r>
              <a:rPr lang="zh-CN" altLang="en-US" sz="2000" b="1" dirty="0">
                <a:solidFill>
                  <a:schemeClr val="bg1"/>
                </a:solidFill>
                <a:latin typeface="微软雅黑" panose="020B0503020204020204" charset="-122"/>
                <a:ea typeface="微软雅黑" panose="020B0503020204020204" charset="-122"/>
              </a:rPr>
              <a:t>有利于弥补生产力水平不高、技术装备不高存在的缺陷</a:t>
            </a:r>
          </a:p>
        </p:txBody>
      </p:sp>
      <p:sp>
        <p:nvSpPr>
          <p:cNvPr id="28" name="Rectangle 17"/>
          <p:cNvSpPr txBox="1">
            <a:spLocks noChangeArrowheads="1"/>
          </p:cNvSpPr>
          <p:nvPr/>
        </p:nvSpPr>
        <p:spPr bwMode="auto">
          <a:xfrm>
            <a:off x="4210174" y="1419225"/>
            <a:ext cx="3962226" cy="182152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5000"/>
              </a:lnSpc>
              <a:spcBef>
                <a:spcPts val="0"/>
              </a:spcBef>
              <a:buNone/>
            </a:pPr>
            <a:r>
              <a:rPr lang="zh-CN" altLang="en-US" sz="1800" dirty="0">
                <a:solidFill>
                  <a:schemeClr val="tx1">
                    <a:lumMod val="85000"/>
                    <a:lumOff val="15000"/>
                  </a:schemeClr>
                </a:solidFill>
                <a:latin typeface="微软雅黑" panose="020B0503020204020204" charset="-122"/>
                <a:ea typeface="微软雅黑" panose="020B0503020204020204" charset="-122"/>
              </a:rPr>
              <a:t>目前的安全管理，点多面广，劳动用工的多样化，职工素质的参差不齐，自主保安意识不强，违章操作还时有发生</a:t>
            </a:r>
            <a:r>
              <a:rPr lang="en-US" altLang="zh-CN" sz="1800" dirty="0">
                <a:solidFill>
                  <a:schemeClr val="tx1">
                    <a:lumMod val="85000"/>
                    <a:lumOff val="15000"/>
                  </a:schemeClr>
                </a:solidFill>
                <a:latin typeface="微软雅黑" panose="020B0503020204020204" charset="-122"/>
                <a:ea typeface="微软雅黑" panose="020B0503020204020204" charset="-122"/>
              </a:rPr>
              <a:t>……</a:t>
            </a:r>
            <a:r>
              <a:rPr lang="zh-CN" altLang="en-US" sz="1800" dirty="0">
                <a:solidFill>
                  <a:schemeClr val="tx1">
                    <a:lumMod val="85000"/>
                    <a:lumOff val="15000"/>
                  </a:schemeClr>
                </a:solidFill>
                <a:latin typeface="微软雅黑" panose="020B0503020204020204" charset="-122"/>
                <a:ea typeface="微软雅黑" panose="020B0503020204020204" charset="-122"/>
              </a:rPr>
              <a:t>这些都必须从解决人的问题入手，靠人的主动管理来弥补。</a:t>
            </a:r>
          </a:p>
        </p:txBody>
      </p:sp>
      <p:pic>
        <p:nvPicPr>
          <p:cNvPr id="36" name="图片 35"/>
          <p:cNvPicPr>
            <a:picLocks noChangeAspect="1"/>
          </p:cNvPicPr>
          <p:nvPr/>
        </p:nvPicPr>
        <p:blipFill>
          <a:blip r:embed="rId3"/>
          <a:stretch>
            <a:fillRect/>
          </a:stretch>
        </p:blipFill>
        <p:spPr>
          <a:xfrm>
            <a:off x="684213" y="1269441"/>
            <a:ext cx="3304714" cy="2197834"/>
          </a:xfrm>
          <a:prstGeom prst="rect">
            <a:avLst/>
          </a:prstGeom>
        </p:spPr>
      </p:pic>
      <p:sp>
        <p:nvSpPr>
          <p:cNvPr id="4" name="矩形 3"/>
          <p:cNvSpPr/>
          <p:nvPr/>
        </p:nvSpPr>
        <p:spPr>
          <a:xfrm>
            <a:off x="3988927" y="1269440"/>
            <a:ext cx="4399496" cy="2182887"/>
          </a:xfrm>
          <a:prstGeom prst="rect">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11799" y="3617060"/>
            <a:ext cx="7676624" cy="1402963"/>
          </a:xfrm>
          <a:prstGeom prst="rect">
            <a:avLst/>
          </a:prstGeom>
          <a:solidFill>
            <a:srgbClr val="1E9C90"/>
          </a:solid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17"/>
          <p:cNvSpPr txBox="1">
            <a:spLocks noChangeArrowheads="1"/>
          </p:cNvSpPr>
          <p:nvPr/>
        </p:nvSpPr>
        <p:spPr bwMode="auto">
          <a:xfrm>
            <a:off x="711799" y="3750303"/>
            <a:ext cx="7704211" cy="11364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spcBef>
                <a:spcPts val="0"/>
              </a:spcBef>
              <a:buNone/>
            </a:pPr>
            <a:r>
              <a:rPr lang="zh-CN" altLang="en-US" sz="1800" dirty="0">
                <a:solidFill>
                  <a:schemeClr val="bg1"/>
                </a:solidFill>
                <a:latin typeface="微软雅黑" panose="020B0503020204020204" charset="-122"/>
                <a:ea typeface="微软雅黑" panose="020B0503020204020204" charset="-122"/>
              </a:rPr>
              <a:t>这就需要提高职工队伍素质，增强主动管理的安全意识和自律管理的安全观念，以精细严实的管理方式弥补技术装备的内在缺陷，从而有效地解决生产力水平不高、技术装备等方面存在的缺陷。</a:t>
            </a:r>
          </a:p>
        </p:txBody>
      </p:sp>
      <p:sp>
        <p:nvSpPr>
          <p:cNvPr id="5" name="椭圆 4"/>
          <p:cNvSpPr>
            <a:spLocks noChangeAspect="1"/>
          </p:cNvSpPr>
          <p:nvPr/>
        </p:nvSpPr>
        <p:spPr>
          <a:xfrm>
            <a:off x="1547736" y="1563710"/>
            <a:ext cx="648000" cy="648000"/>
          </a:xfrm>
          <a:prstGeom prst="ellips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p:cNvSpPr/>
          <p:nvPr/>
        </p:nvSpPr>
        <p:spPr>
          <a:xfrm>
            <a:off x="900063" y="3723878"/>
            <a:ext cx="7272337" cy="1296144"/>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a:off x="1661944" y="125395"/>
            <a:ext cx="6726480" cy="504056"/>
          </a:xfrm>
          <a:prstGeom prst="parallelogram">
            <a:avLst/>
          </a:prstGeom>
          <a:solidFill>
            <a:srgbClr val="1E9C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684213" y="123478"/>
            <a:ext cx="1007467" cy="504056"/>
          </a:xfrm>
          <a:prstGeom prst="parallelogram">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84213" y="123478"/>
            <a:ext cx="1007468" cy="430374"/>
          </a:xfrm>
          <a:prstGeom prst="rect">
            <a:avLst/>
          </a:prstGeom>
          <a:noFill/>
        </p:spPr>
        <p:txBody>
          <a:bodyPr wrap="square" rtlCol="0">
            <a:spAutoFit/>
          </a:bodyPr>
          <a:lstStyle/>
          <a:p>
            <a:pPr algn="ctr" eaLnBrk="0" hangingPunct="0">
              <a:lnSpc>
                <a:spcPct val="120000"/>
              </a:lnSpc>
            </a:pPr>
            <a:r>
              <a:rPr lang="zh-CN" altLang="en-US" sz="2000" b="1" dirty="0">
                <a:solidFill>
                  <a:schemeClr val="bg1"/>
                </a:solidFill>
                <a:latin typeface="微软雅黑" panose="020B0503020204020204" charset="-122"/>
                <a:ea typeface="微软雅黑" panose="020B0503020204020204" charset="-122"/>
              </a:rPr>
              <a:t>作用二</a:t>
            </a:r>
            <a:endParaRPr lang="zh-CN" altLang="en-US" sz="2000" dirty="0">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1763688" y="123478"/>
            <a:ext cx="6408712" cy="430374"/>
          </a:xfrm>
          <a:prstGeom prst="rect">
            <a:avLst/>
          </a:prstGeom>
          <a:noFill/>
        </p:spPr>
        <p:txBody>
          <a:bodyPr wrap="square" rtlCol="0">
            <a:spAutoFit/>
          </a:bodyPr>
          <a:lstStyle/>
          <a:p>
            <a:pPr algn="ctr" eaLnBrk="0" hangingPunct="0">
              <a:lnSpc>
                <a:spcPct val="120000"/>
              </a:lnSpc>
            </a:pPr>
            <a:r>
              <a:rPr lang="zh-CN" altLang="en-US" sz="2000" b="1" dirty="0">
                <a:solidFill>
                  <a:schemeClr val="bg1"/>
                </a:solidFill>
                <a:latin typeface="微软雅黑" panose="020B0503020204020204" charset="-122"/>
                <a:ea typeface="微软雅黑" panose="020B0503020204020204" charset="-122"/>
              </a:rPr>
              <a:t>有利于安全管理体系的建立和完善</a:t>
            </a:r>
          </a:p>
        </p:txBody>
      </p:sp>
      <p:sp>
        <p:nvSpPr>
          <p:cNvPr id="6" name="Rectangle 3"/>
          <p:cNvSpPr txBox="1">
            <a:spLocks noChangeArrowheads="1"/>
          </p:cNvSpPr>
          <p:nvPr/>
        </p:nvSpPr>
        <p:spPr bwMode="auto">
          <a:xfrm>
            <a:off x="1044079" y="3795886"/>
            <a:ext cx="6912123" cy="11521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spcBef>
                <a:spcPts val="0"/>
              </a:spcBef>
              <a:buNone/>
            </a:pPr>
            <a:r>
              <a:rPr lang="zh-CN" altLang="en-US" sz="1800" dirty="0">
                <a:solidFill>
                  <a:schemeClr val="bg1"/>
                </a:solidFill>
                <a:latin typeface="微软雅黑" panose="020B0503020204020204" charset="-122"/>
                <a:ea typeface="微软雅黑" panose="020B0503020204020204" charset="-122"/>
              </a:rPr>
              <a:t>安全文化建设包括了物质层、制度层和精神层三个层次，把人、机、环境有效地统一协调起来，达到人、机、环境的和谐。安全文化建设强调制度建设，有利于安全规章制度的建立、完善和落实。 </a:t>
            </a:r>
          </a:p>
        </p:txBody>
      </p:sp>
      <p:pic>
        <p:nvPicPr>
          <p:cNvPr id="4" name="图片 3"/>
          <p:cNvPicPr>
            <a:picLocks noChangeAspect="1"/>
          </p:cNvPicPr>
          <p:nvPr/>
        </p:nvPicPr>
        <p:blipFill rotWithShape="1">
          <a:blip r:embed="rId3"/>
          <a:srcRect l="216" t="22224" r="-216" b="22956"/>
          <a:stretch>
            <a:fillRect/>
          </a:stretch>
        </p:blipFill>
        <p:spPr>
          <a:xfrm>
            <a:off x="899418" y="1059582"/>
            <a:ext cx="7257327" cy="2664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4" name="平行四边形 23"/>
          <p:cNvSpPr/>
          <p:nvPr/>
        </p:nvSpPr>
        <p:spPr>
          <a:xfrm>
            <a:off x="1661944" y="125395"/>
            <a:ext cx="6726480" cy="504056"/>
          </a:xfrm>
          <a:prstGeom prst="parallelogram">
            <a:avLst/>
          </a:prstGeom>
          <a:solidFill>
            <a:srgbClr val="1E9C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684213" y="123478"/>
            <a:ext cx="1007467" cy="504056"/>
          </a:xfrm>
          <a:prstGeom prst="parallelogram">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84213" y="123478"/>
            <a:ext cx="1007468" cy="430374"/>
          </a:xfrm>
          <a:prstGeom prst="rect">
            <a:avLst/>
          </a:prstGeom>
          <a:noFill/>
        </p:spPr>
        <p:txBody>
          <a:bodyPr wrap="square" rtlCol="0">
            <a:spAutoFit/>
          </a:bodyPr>
          <a:lstStyle/>
          <a:p>
            <a:pPr algn="ctr" eaLnBrk="0" hangingPunct="0">
              <a:lnSpc>
                <a:spcPct val="120000"/>
              </a:lnSpc>
            </a:pPr>
            <a:r>
              <a:rPr lang="zh-CN" altLang="en-US" sz="2000" b="1" dirty="0">
                <a:solidFill>
                  <a:schemeClr val="bg1"/>
                </a:solidFill>
                <a:latin typeface="微软雅黑" panose="020B0503020204020204" charset="-122"/>
                <a:ea typeface="微软雅黑" panose="020B0503020204020204" charset="-122"/>
              </a:rPr>
              <a:t>作用三</a:t>
            </a:r>
            <a:endParaRPr lang="zh-CN" altLang="en-US" sz="2000" dirty="0">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1763688" y="123478"/>
            <a:ext cx="6408712" cy="430374"/>
          </a:xfrm>
          <a:prstGeom prst="rect">
            <a:avLst/>
          </a:prstGeom>
          <a:noFill/>
        </p:spPr>
        <p:txBody>
          <a:bodyPr wrap="square" rtlCol="0">
            <a:spAutoFit/>
          </a:bodyPr>
          <a:lstStyle/>
          <a:p>
            <a:pPr algn="ctr" eaLnBrk="0" hangingPunct="0">
              <a:lnSpc>
                <a:spcPct val="120000"/>
              </a:lnSpc>
            </a:pPr>
            <a:r>
              <a:rPr lang="zh-CN" altLang="en-US" sz="2000" b="1" dirty="0">
                <a:solidFill>
                  <a:schemeClr val="bg1"/>
                </a:solidFill>
                <a:latin typeface="微软雅黑" panose="020B0503020204020204" charset="-122"/>
                <a:ea typeface="微软雅黑" panose="020B0503020204020204" charset="-122"/>
              </a:rPr>
              <a:t>提高企业安全管理的水平和层次，树立良好的企业形象</a:t>
            </a:r>
          </a:p>
        </p:txBody>
      </p:sp>
      <p:sp>
        <p:nvSpPr>
          <p:cNvPr id="6" name="Rectangle 3"/>
          <p:cNvSpPr txBox="1">
            <a:spLocks noChangeArrowheads="1"/>
          </p:cNvSpPr>
          <p:nvPr/>
        </p:nvSpPr>
        <p:spPr bwMode="auto">
          <a:xfrm>
            <a:off x="674688" y="1081986"/>
            <a:ext cx="4823891" cy="22322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5000"/>
              </a:lnSpc>
              <a:spcBef>
                <a:spcPts val="0"/>
              </a:spcBef>
              <a:buNone/>
            </a:pPr>
            <a:r>
              <a:rPr lang="zh-CN" altLang="en-US" sz="1800" dirty="0">
                <a:solidFill>
                  <a:schemeClr val="tx1">
                    <a:lumMod val="85000"/>
                    <a:lumOff val="15000"/>
                  </a:schemeClr>
                </a:solidFill>
                <a:latin typeface="微软雅黑" panose="020B0503020204020204" charset="-122"/>
                <a:ea typeface="微软雅黑" panose="020B0503020204020204" charset="-122"/>
              </a:rPr>
              <a:t>安全管理由经验型、事后性的传统管理向依靠科技进步和不断提高员工安全文化素质的现代化安全管理转变，是安全管理发展的必然趋势。在这一转变过程中，没有先进的安全文化做指导，安全生产工作就会迷失前进的方向，现代化的安全管理模式也不可能真正建立起来。</a:t>
            </a:r>
          </a:p>
        </p:txBody>
      </p:sp>
      <p:sp>
        <p:nvSpPr>
          <p:cNvPr id="3" name="矩形 2"/>
          <p:cNvSpPr/>
          <p:nvPr/>
        </p:nvSpPr>
        <p:spPr>
          <a:xfrm>
            <a:off x="684213" y="912872"/>
            <a:ext cx="4896544" cy="2437155"/>
          </a:xfrm>
          <a:prstGeom prst="rect">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stretch>
            <a:fillRect/>
          </a:stretch>
        </p:blipFill>
        <p:spPr>
          <a:xfrm>
            <a:off x="5619973" y="896426"/>
            <a:ext cx="2952328" cy="2468930"/>
          </a:xfrm>
          <a:prstGeom prst="rect">
            <a:avLst/>
          </a:prstGeom>
        </p:spPr>
      </p:pic>
      <p:sp>
        <p:nvSpPr>
          <p:cNvPr id="10" name="矩形 9"/>
          <p:cNvSpPr/>
          <p:nvPr/>
        </p:nvSpPr>
        <p:spPr>
          <a:xfrm>
            <a:off x="684213" y="3467251"/>
            <a:ext cx="7888088" cy="1584176"/>
          </a:xfrm>
          <a:prstGeom prst="rect">
            <a:avLst/>
          </a:prstGeom>
          <a:solidFill>
            <a:srgbClr val="1E9C90"/>
          </a:solid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3"/>
          <p:cNvSpPr txBox="1">
            <a:spLocks noChangeArrowheads="1"/>
          </p:cNvSpPr>
          <p:nvPr/>
        </p:nvSpPr>
        <p:spPr bwMode="auto">
          <a:xfrm>
            <a:off x="818257" y="3391652"/>
            <a:ext cx="7620000" cy="13803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zh-CN" altLang="en-US" sz="1800" dirty="0">
                <a:solidFill>
                  <a:schemeClr val="bg1"/>
                </a:solidFill>
                <a:latin typeface="微软雅黑" panose="020B0503020204020204" charset="-122"/>
                <a:ea typeface="微软雅黑" panose="020B0503020204020204" charset="-122"/>
              </a:rPr>
              <a:t>安全文化是一种新型的管理形式，它区别于传统安全管理形式，是安全管理发展的一种高级阶段，其特点就是将安全管理的重心转移到提高人的安全文化素质上来，转移到以预防为主的方针上来。通过安全文化建设提高职工队伍素质，树立职工新风尚、企业的新形象，增强企业的核心竞争力。 </a:t>
            </a:r>
          </a:p>
        </p:txBody>
      </p:sp>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684213" y="1041837"/>
            <a:ext cx="4509070" cy="208063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a:off x="1661944" y="125395"/>
            <a:ext cx="6726480" cy="504056"/>
          </a:xfrm>
          <a:prstGeom prst="parallelogram">
            <a:avLst/>
          </a:prstGeom>
          <a:solidFill>
            <a:srgbClr val="1E9C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684213" y="123478"/>
            <a:ext cx="1007467" cy="504056"/>
          </a:xfrm>
          <a:prstGeom prst="parallelogram">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84213" y="123478"/>
            <a:ext cx="1007468" cy="430374"/>
          </a:xfrm>
          <a:prstGeom prst="rect">
            <a:avLst/>
          </a:prstGeom>
          <a:noFill/>
        </p:spPr>
        <p:txBody>
          <a:bodyPr wrap="square" rtlCol="0">
            <a:spAutoFit/>
          </a:bodyPr>
          <a:lstStyle/>
          <a:p>
            <a:pPr algn="ctr" eaLnBrk="0" hangingPunct="0">
              <a:lnSpc>
                <a:spcPct val="120000"/>
              </a:lnSpc>
            </a:pPr>
            <a:r>
              <a:rPr lang="zh-CN" altLang="en-US" sz="2000" b="1" dirty="0">
                <a:solidFill>
                  <a:schemeClr val="bg1"/>
                </a:solidFill>
                <a:latin typeface="微软雅黑" panose="020B0503020204020204" charset="-122"/>
                <a:ea typeface="微软雅黑" panose="020B0503020204020204" charset="-122"/>
              </a:rPr>
              <a:t>作用四</a:t>
            </a:r>
            <a:endParaRPr lang="zh-CN" altLang="en-US" sz="2000" dirty="0">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1763688" y="123478"/>
            <a:ext cx="6408712" cy="430374"/>
          </a:xfrm>
          <a:prstGeom prst="rect">
            <a:avLst/>
          </a:prstGeom>
          <a:noFill/>
        </p:spPr>
        <p:txBody>
          <a:bodyPr wrap="square" rtlCol="0">
            <a:spAutoFit/>
          </a:bodyPr>
          <a:lstStyle/>
          <a:p>
            <a:pPr algn="ctr" eaLnBrk="0" hangingPunct="0">
              <a:lnSpc>
                <a:spcPct val="120000"/>
              </a:lnSpc>
            </a:pPr>
            <a:r>
              <a:rPr lang="zh-CN" altLang="en-US" sz="2000" b="1" dirty="0">
                <a:solidFill>
                  <a:schemeClr val="bg1"/>
                </a:solidFill>
                <a:latin typeface="微软雅黑" panose="020B0503020204020204" charset="-122"/>
                <a:ea typeface="微软雅黑" panose="020B0503020204020204" charset="-122"/>
              </a:rPr>
              <a:t>规范职工安全生产行为营造浓厚的安全生产氛围</a:t>
            </a:r>
          </a:p>
        </p:txBody>
      </p:sp>
      <p:sp>
        <p:nvSpPr>
          <p:cNvPr id="6" name="Text Box 16"/>
          <p:cNvSpPr txBox="1">
            <a:spLocks noChangeArrowheads="1"/>
          </p:cNvSpPr>
          <p:nvPr/>
        </p:nvSpPr>
        <p:spPr bwMode="gray">
          <a:xfrm>
            <a:off x="611188" y="3375055"/>
            <a:ext cx="7924800" cy="14773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gn="just">
              <a:lnSpc>
                <a:spcPct val="125000"/>
              </a:lnSpc>
              <a:spcBef>
                <a:spcPts val="0"/>
              </a:spcBef>
              <a:buFont typeface="Arial" panose="020B0604020202020204" pitchFamily="34" charset="0"/>
              <a:buNone/>
              <a:defRPr>
                <a:solidFill>
                  <a:schemeClr val="tx1">
                    <a:lumMod val="85000"/>
                    <a:lumOff val="15000"/>
                  </a:schemeClr>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因此，能否做到安全生产关键在人。能否有效地消除事故，取决于人的主观能动性，取决于人对安全工作的认识、价值取向和行为准则，取决于职工对安全问题的个人响应与情感认同。而安全文化建设的核心就是要坚持以人为本，全面培养、教育和提高人的安全文化素质，完全符合安全生产工作规律。</a:t>
            </a:r>
          </a:p>
        </p:txBody>
      </p:sp>
      <p:sp>
        <p:nvSpPr>
          <p:cNvPr id="7" name="Text Box 16"/>
          <p:cNvSpPr txBox="1">
            <a:spLocks noChangeArrowheads="1"/>
          </p:cNvSpPr>
          <p:nvPr/>
        </p:nvSpPr>
        <p:spPr bwMode="gray">
          <a:xfrm>
            <a:off x="889613" y="1294425"/>
            <a:ext cx="410381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gn="just">
              <a:lnSpc>
                <a:spcPct val="125000"/>
              </a:lnSpc>
            </a:pPr>
            <a:r>
              <a:rPr lang="zh-CN" altLang="en-US" dirty="0">
                <a:solidFill>
                  <a:schemeClr val="bg1"/>
                </a:solidFill>
                <a:latin typeface="微软雅黑" panose="020B0503020204020204" charset="-122"/>
                <a:ea typeface="微软雅黑" panose="020B0503020204020204" charset="-122"/>
              </a:rPr>
              <a:t>人不仅是安全管理的主体，而且是安全管理的客体。在安全生产人、机、环境三要素中，人是最活跃的因素，同时也是导致事故的主要因素。</a:t>
            </a:r>
          </a:p>
        </p:txBody>
      </p:sp>
      <p:pic>
        <p:nvPicPr>
          <p:cNvPr id="3" name="图片 2"/>
          <p:cNvPicPr>
            <a:picLocks noChangeAspect="1"/>
          </p:cNvPicPr>
          <p:nvPr/>
        </p:nvPicPr>
        <p:blipFill>
          <a:blip r:embed="rId3"/>
          <a:stretch>
            <a:fillRect/>
          </a:stretch>
        </p:blipFill>
        <p:spPr>
          <a:xfrm>
            <a:off x="5243648" y="1041837"/>
            <a:ext cx="3144776" cy="20714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
      <p:transition spd="slow" advClick="0"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2647" r="12791"/>
          <a:stretch>
            <a:fillRect/>
          </a:stretch>
        </p:blipFill>
        <p:spPr>
          <a:xfrm>
            <a:off x="0" y="0"/>
            <a:ext cx="9144000" cy="5144304"/>
          </a:xfrm>
          <a:prstGeom prst="rect">
            <a:avLst/>
          </a:prstGeom>
        </p:spPr>
      </p:pic>
      <p:sp>
        <p:nvSpPr>
          <p:cNvPr id="2" name="矩形 1"/>
          <p:cNvSpPr/>
          <p:nvPr/>
        </p:nvSpPr>
        <p:spPr>
          <a:xfrm>
            <a:off x="-36512" y="1059582"/>
            <a:ext cx="9180512" cy="302433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nvGrpSpPr>
          <p:cNvPr id="61" name="组合 60"/>
          <p:cNvGrpSpPr/>
          <p:nvPr/>
        </p:nvGrpSpPr>
        <p:grpSpPr>
          <a:xfrm>
            <a:off x="492432" y="1889310"/>
            <a:ext cx="2118737" cy="1240632"/>
            <a:chOff x="4683509" y="2601913"/>
            <a:chExt cx="2824982" cy="1654176"/>
          </a:xfrm>
          <a:solidFill>
            <a:schemeClr val="bg1">
              <a:lumMod val="95000"/>
            </a:schemeClr>
          </a:solidFill>
        </p:grpSpPr>
        <p:sp>
          <p:nvSpPr>
            <p:cNvPr id="62" name="椭圆 61"/>
            <p:cNvSpPr/>
            <p:nvPr/>
          </p:nvSpPr>
          <p:spPr>
            <a:xfrm>
              <a:off x="5268911" y="2601913"/>
              <a:ext cx="1654178" cy="1654176"/>
            </a:xfrm>
            <a:prstGeom prst="ellipse">
              <a:avLst/>
            </a:prstGeom>
            <a:solidFill>
              <a:srgbClr val="1E9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4683509" y="2829478"/>
              <a:ext cx="2824982" cy="1138773"/>
            </a:xfrm>
            <a:prstGeom prst="rect">
              <a:avLst/>
            </a:prstGeom>
            <a:noFill/>
          </p:spPr>
          <p:txBody>
            <a:bodyPr wrap="square">
              <a:spAutoFit/>
              <a:scene3d>
                <a:camera prst="orthographicFront"/>
                <a:lightRig rig="threePt" dir="t"/>
              </a:scene3d>
              <a:sp3d contourW="12700"/>
            </a:bodyPr>
            <a:lstStyle/>
            <a:p>
              <a:pPr algn="ctr"/>
              <a:r>
                <a:rPr lang="en-US" altLang="zh-CN" sz="4950" b="1" dirty="0">
                  <a:solidFill>
                    <a:schemeClr val="bg1"/>
                  </a:solidFill>
                </a:rPr>
                <a:t>06</a:t>
              </a:r>
              <a:endParaRPr lang="zh-CN" altLang="en-US" sz="4950" b="1" dirty="0">
                <a:solidFill>
                  <a:schemeClr val="bg1"/>
                </a:solidFill>
              </a:endParaRPr>
            </a:p>
          </p:txBody>
        </p:sp>
      </p:grpSp>
      <p:grpSp>
        <p:nvGrpSpPr>
          <p:cNvPr id="4" name="组合 3"/>
          <p:cNvGrpSpPr/>
          <p:nvPr/>
        </p:nvGrpSpPr>
        <p:grpSpPr>
          <a:xfrm rot="5400000">
            <a:off x="5558940" y="1521930"/>
            <a:ext cx="3714751" cy="3528392"/>
            <a:chOff x="5429249" y="2921"/>
            <a:chExt cx="3714751" cy="1773688"/>
          </a:xfrm>
          <a:solidFill>
            <a:srgbClr val="1E9C90"/>
          </a:solidFill>
        </p:grpSpPr>
        <p:sp>
          <p:nvSpPr>
            <p:cNvPr id="68" name="Freeform 23"/>
            <p:cNvSpPr/>
            <p:nvPr/>
          </p:nvSpPr>
          <p:spPr bwMode="auto">
            <a:xfrm rot="10800000">
              <a:off x="5432423" y="9752"/>
              <a:ext cx="3711575" cy="1766857"/>
            </a:xfrm>
            <a:custGeom>
              <a:avLst/>
              <a:gdLst>
                <a:gd name="T0" fmla="*/ 0 w 2344"/>
                <a:gd name="T1" fmla="*/ 0 h 1270"/>
                <a:gd name="T2" fmla="*/ 0 w 2344"/>
                <a:gd name="T3" fmla="*/ 1270 h 1270"/>
                <a:gd name="T4" fmla="*/ 2344 w 2344"/>
                <a:gd name="T5" fmla="*/ 1270 h 1270"/>
                <a:gd name="T6" fmla="*/ 0 w 2344"/>
                <a:gd name="T7" fmla="*/ 0 h 1270"/>
              </a:gdLst>
              <a:ahLst/>
              <a:cxnLst>
                <a:cxn ang="0">
                  <a:pos x="T0" y="T1"/>
                </a:cxn>
                <a:cxn ang="0">
                  <a:pos x="T2" y="T3"/>
                </a:cxn>
                <a:cxn ang="0">
                  <a:pos x="T4" y="T5"/>
                </a:cxn>
                <a:cxn ang="0">
                  <a:pos x="T6" y="T7"/>
                </a:cxn>
              </a:cxnLst>
              <a:rect l="0" t="0" r="r" b="b"/>
              <a:pathLst>
                <a:path w="2344" h="1270">
                  <a:moveTo>
                    <a:pt x="0" y="0"/>
                  </a:moveTo>
                  <a:lnTo>
                    <a:pt x="0" y="1270"/>
                  </a:lnTo>
                  <a:lnTo>
                    <a:pt x="2344" y="1270"/>
                  </a:lnTo>
                  <a:lnTo>
                    <a:pt x="0" y="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sp>
          <p:nvSpPr>
            <p:cNvPr id="69" name="Freeform 25"/>
            <p:cNvSpPr/>
            <p:nvPr/>
          </p:nvSpPr>
          <p:spPr bwMode="auto">
            <a:xfrm rot="10800000">
              <a:off x="5429249" y="2921"/>
              <a:ext cx="3714751" cy="1397000"/>
            </a:xfrm>
            <a:custGeom>
              <a:avLst/>
              <a:gdLst>
                <a:gd name="T0" fmla="*/ 2346 w 2346"/>
                <a:gd name="T1" fmla="*/ 880 h 880"/>
                <a:gd name="T2" fmla="*/ 0 w 2346"/>
                <a:gd name="T3" fmla="*/ 880 h 880"/>
                <a:gd name="T4" fmla="*/ 0 w 2346"/>
                <a:gd name="T5" fmla="*/ 0 h 880"/>
                <a:gd name="T6" fmla="*/ 2346 w 2346"/>
                <a:gd name="T7" fmla="*/ 880 h 880"/>
              </a:gdLst>
              <a:ahLst/>
              <a:cxnLst>
                <a:cxn ang="0">
                  <a:pos x="T0" y="T1"/>
                </a:cxn>
                <a:cxn ang="0">
                  <a:pos x="T2" y="T3"/>
                </a:cxn>
                <a:cxn ang="0">
                  <a:pos x="T4" y="T5"/>
                </a:cxn>
                <a:cxn ang="0">
                  <a:pos x="T6" y="T7"/>
                </a:cxn>
              </a:cxnLst>
              <a:rect l="0" t="0" r="r" b="b"/>
              <a:pathLst>
                <a:path w="2346" h="880">
                  <a:moveTo>
                    <a:pt x="2346" y="880"/>
                  </a:moveTo>
                  <a:lnTo>
                    <a:pt x="0" y="880"/>
                  </a:lnTo>
                  <a:lnTo>
                    <a:pt x="0" y="0"/>
                  </a:lnTo>
                  <a:lnTo>
                    <a:pt x="2346" y="88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grpSp>
      <p:sp>
        <p:nvSpPr>
          <p:cNvPr id="11" name="文本框 10"/>
          <p:cNvSpPr txBox="1"/>
          <p:nvPr/>
        </p:nvSpPr>
        <p:spPr>
          <a:xfrm>
            <a:off x="2411413" y="2310140"/>
            <a:ext cx="4134465"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建设企业安全文化的途径</a:t>
            </a:r>
          </a:p>
        </p:txBody>
      </p:sp>
    </p:spTree>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anim calcmode="lin" valueType="num">
                                      <p:cBhvr>
                                        <p:cTn id="12" dur="1000" fill="hold"/>
                                        <p:tgtEl>
                                          <p:spTgt spid="61"/>
                                        </p:tgtEl>
                                        <p:attrNameLst>
                                          <p:attrName>ppt_x</p:attrName>
                                        </p:attrNameLst>
                                      </p:cBhvr>
                                      <p:tavLst>
                                        <p:tav tm="0">
                                          <p:val>
                                            <p:strVal val="#ppt_x"/>
                                          </p:val>
                                        </p:tav>
                                        <p:tav tm="100000">
                                          <p:val>
                                            <p:strVal val="#ppt_x"/>
                                          </p:val>
                                        </p:tav>
                                      </p:tavLst>
                                    </p:anim>
                                    <p:anim calcmode="lin" valueType="num">
                                      <p:cBhvr>
                                        <p:cTn id="1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886296" y="1542180"/>
            <a:ext cx="1454531" cy="1205892"/>
          </a:xfrm>
          <a:prstGeom prst="rect">
            <a:avLst/>
          </a:prstGeom>
          <a:solidFill>
            <a:srgbClr val="1E9C90"/>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lnSpc>
                <a:spcPct val="150000"/>
              </a:lnSpc>
            </a:pPr>
            <a:r>
              <a:rPr lang="en-US" altLang="zh-CN" sz="4000" b="1" dirty="0">
                <a:latin typeface="微软雅黑" panose="020B0503020204020204" charset="-122"/>
                <a:ea typeface="微软雅黑" panose="020B0503020204020204" charset="-122"/>
                <a:cs typeface="+mn-ea"/>
                <a:sym typeface="+mn-lt"/>
              </a:rPr>
              <a:t>01</a:t>
            </a:r>
            <a:endParaRPr lang="zh-CN" altLang="en-US" sz="4000" b="1" dirty="0">
              <a:latin typeface="微软雅黑" panose="020B0503020204020204" charset="-122"/>
              <a:ea typeface="微软雅黑" panose="020B0503020204020204" charset="-122"/>
              <a:cs typeface="+mn-ea"/>
              <a:sym typeface="+mn-lt"/>
            </a:endParaRPr>
          </a:p>
        </p:txBody>
      </p:sp>
      <p:sp>
        <p:nvSpPr>
          <p:cNvPr id="16" name="矩形 15"/>
          <p:cNvSpPr/>
          <p:nvPr/>
        </p:nvSpPr>
        <p:spPr>
          <a:xfrm>
            <a:off x="2853470" y="1542180"/>
            <a:ext cx="1454531" cy="1205892"/>
          </a:xfrm>
          <a:prstGeom prst="rect">
            <a:avLst/>
          </a:prstGeom>
          <a:solidFill>
            <a:schemeClr val="tx1">
              <a:lumMod val="65000"/>
              <a:lumOff val="35000"/>
            </a:schemeClr>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lnSpc>
                <a:spcPct val="150000"/>
              </a:lnSpc>
            </a:pPr>
            <a:r>
              <a:rPr lang="en-US" altLang="zh-CN" sz="4000" b="1" dirty="0">
                <a:latin typeface="微软雅黑" panose="020B0503020204020204" charset="-122"/>
                <a:ea typeface="微软雅黑" panose="020B0503020204020204" charset="-122"/>
                <a:cs typeface="+mn-ea"/>
                <a:sym typeface="+mn-lt"/>
              </a:rPr>
              <a:t>02</a:t>
            </a:r>
            <a:endParaRPr lang="zh-CN" altLang="en-US" sz="4000" b="1" dirty="0">
              <a:latin typeface="微软雅黑" panose="020B0503020204020204" charset="-122"/>
              <a:ea typeface="微软雅黑" panose="020B0503020204020204" charset="-122"/>
              <a:cs typeface="+mn-ea"/>
              <a:sym typeface="+mn-lt"/>
            </a:endParaRPr>
          </a:p>
        </p:txBody>
      </p:sp>
      <p:sp>
        <p:nvSpPr>
          <p:cNvPr id="19" name="矩形 18"/>
          <p:cNvSpPr/>
          <p:nvPr/>
        </p:nvSpPr>
        <p:spPr>
          <a:xfrm>
            <a:off x="4692027" y="1542180"/>
            <a:ext cx="1454531" cy="1205892"/>
          </a:xfrm>
          <a:prstGeom prst="rect">
            <a:avLst/>
          </a:prstGeom>
          <a:solidFill>
            <a:srgbClr val="1E9C90"/>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lnSpc>
                <a:spcPct val="150000"/>
              </a:lnSpc>
            </a:pPr>
            <a:r>
              <a:rPr lang="en-US" altLang="zh-CN" sz="4000" b="1" dirty="0">
                <a:latin typeface="微软雅黑" panose="020B0503020204020204" charset="-122"/>
                <a:ea typeface="微软雅黑" panose="020B0503020204020204" charset="-122"/>
                <a:cs typeface="+mn-ea"/>
                <a:sym typeface="+mn-lt"/>
              </a:rPr>
              <a:t>03</a:t>
            </a:r>
            <a:endParaRPr lang="zh-CN" altLang="en-US" sz="4000" b="1" dirty="0">
              <a:latin typeface="微软雅黑" panose="020B0503020204020204" charset="-122"/>
              <a:ea typeface="微软雅黑" panose="020B0503020204020204" charset="-122"/>
              <a:cs typeface="+mn-ea"/>
              <a:sym typeface="+mn-lt"/>
            </a:endParaRPr>
          </a:p>
        </p:txBody>
      </p:sp>
      <p:sp>
        <p:nvSpPr>
          <p:cNvPr id="22" name="矩形 21"/>
          <p:cNvSpPr/>
          <p:nvPr/>
        </p:nvSpPr>
        <p:spPr>
          <a:xfrm>
            <a:off x="6699696" y="1542180"/>
            <a:ext cx="1454531" cy="1205892"/>
          </a:xfrm>
          <a:prstGeom prst="rect">
            <a:avLst/>
          </a:prstGeom>
          <a:solidFill>
            <a:schemeClr val="tx1">
              <a:lumMod val="65000"/>
              <a:lumOff val="35000"/>
            </a:schemeClr>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lnSpc>
                <a:spcPct val="150000"/>
              </a:lnSpc>
            </a:pPr>
            <a:r>
              <a:rPr lang="en-US" altLang="zh-CN" sz="4000" b="1" dirty="0">
                <a:latin typeface="微软雅黑" panose="020B0503020204020204" charset="-122"/>
                <a:ea typeface="微软雅黑" panose="020B0503020204020204" charset="-122"/>
                <a:cs typeface="+mn-ea"/>
                <a:sym typeface="+mn-lt"/>
              </a:rPr>
              <a:t>04</a:t>
            </a:r>
            <a:endParaRPr lang="zh-CN" altLang="en-US" sz="4000" b="1" dirty="0">
              <a:latin typeface="微软雅黑" panose="020B0503020204020204" charset="-122"/>
              <a:ea typeface="微软雅黑" panose="020B0503020204020204" charset="-122"/>
              <a:cs typeface="+mn-ea"/>
              <a:sym typeface="+mn-lt"/>
            </a:endParaRPr>
          </a:p>
        </p:txBody>
      </p:sp>
      <p:sp>
        <p:nvSpPr>
          <p:cNvPr id="11" name="燕尾形 10"/>
          <p:cNvSpPr/>
          <p:nvPr/>
        </p:nvSpPr>
        <p:spPr>
          <a:xfrm>
            <a:off x="19309" y="0"/>
            <a:ext cx="484632" cy="484632"/>
          </a:xfrm>
          <a:prstGeom prst="chevron">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p:cNvSpPr txBox="1"/>
          <p:nvPr/>
        </p:nvSpPr>
        <p:spPr>
          <a:xfrm>
            <a:off x="6678579" y="3080438"/>
            <a:ext cx="1277971" cy="757130"/>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强化物态</a:t>
            </a:r>
            <a:endParaRPr lang="en-US" altLang="zh-CN" dirty="0">
              <a:latin typeface="微软雅黑" panose="020B0503020204020204" charset="-122"/>
              <a:ea typeface="微软雅黑" panose="020B0503020204020204" charset="-122"/>
            </a:endParaRPr>
          </a:p>
          <a:p>
            <a:pPr algn="ctr">
              <a:lnSpc>
                <a:spcPct val="120000"/>
              </a:lnSpc>
            </a:pPr>
            <a:r>
              <a:rPr lang="zh-CN" altLang="en-US" dirty="0">
                <a:latin typeface="微软雅黑" panose="020B0503020204020204" charset="-122"/>
                <a:ea typeface="微软雅黑" panose="020B0503020204020204" charset="-122"/>
              </a:rPr>
              <a:t>文化建设</a:t>
            </a:r>
          </a:p>
        </p:txBody>
      </p:sp>
      <p:sp>
        <p:nvSpPr>
          <p:cNvPr id="26" name="文本框 25"/>
          <p:cNvSpPr txBox="1"/>
          <p:nvPr/>
        </p:nvSpPr>
        <p:spPr>
          <a:xfrm>
            <a:off x="4765962" y="3080438"/>
            <a:ext cx="1277971" cy="757130"/>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强化制度</a:t>
            </a:r>
            <a:endParaRPr lang="en-US" altLang="zh-CN" dirty="0">
              <a:latin typeface="微软雅黑" panose="020B0503020204020204" charset="-122"/>
              <a:ea typeface="微软雅黑" panose="020B0503020204020204" charset="-122"/>
            </a:endParaRPr>
          </a:p>
          <a:p>
            <a:pPr algn="ctr">
              <a:lnSpc>
                <a:spcPct val="120000"/>
              </a:lnSpc>
            </a:pPr>
            <a:r>
              <a:rPr lang="zh-CN" altLang="en-US" dirty="0">
                <a:latin typeface="微软雅黑" panose="020B0503020204020204" charset="-122"/>
                <a:ea typeface="微软雅黑" panose="020B0503020204020204" charset="-122"/>
              </a:rPr>
              <a:t>文化建设</a:t>
            </a:r>
          </a:p>
        </p:txBody>
      </p:sp>
      <p:sp>
        <p:nvSpPr>
          <p:cNvPr id="27" name="文本框 26"/>
          <p:cNvSpPr txBox="1"/>
          <p:nvPr/>
        </p:nvSpPr>
        <p:spPr>
          <a:xfrm>
            <a:off x="2853345" y="3071687"/>
            <a:ext cx="1277971" cy="757130"/>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强化行为文化建设</a:t>
            </a:r>
          </a:p>
        </p:txBody>
      </p:sp>
      <p:sp>
        <p:nvSpPr>
          <p:cNvPr id="28" name="文本框 27"/>
          <p:cNvSpPr txBox="1"/>
          <p:nvPr/>
        </p:nvSpPr>
        <p:spPr>
          <a:xfrm>
            <a:off x="852447" y="3080438"/>
            <a:ext cx="1366252" cy="757130"/>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强化企业职工安全意识</a:t>
            </a:r>
          </a:p>
        </p:txBody>
      </p:sp>
      <p:sp>
        <p:nvSpPr>
          <p:cNvPr id="4" name="矩形 3"/>
          <p:cNvSpPr/>
          <p:nvPr/>
        </p:nvSpPr>
        <p:spPr>
          <a:xfrm>
            <a:off x="672459" y="51470"/>
            <a:ext cx="4134465" cy="523220"/>
          </a:xfrm>
          <a:prstGeom prst="rect">
            <a:avLst/>
          </a:prstGeom>
        </p:spPr>
        <p:txBody>
          <a:bodyPr wrap="none">
            <a:spAutoFit/>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建设企业安全文化的途径</a:t>
            </a:r>
          </a:p>
        </p:txBody>
      </p:sp>
    </p:spTree>
  </p:cSld>
  <p:clrMapOvr>
    <a:masterClrMapping/>
  </p:clrMapOvr>
  <mc:AlternateContent xmlns:mc="http://schemas.openxmlformats.org/markup-compatibility/2006" xmlns:p14="http://schemas.microsoft.com/office/powerpoint/2010/main">
    <mc:Choice Requires="p14">
      <p:transition spd="slow" p14:dur="17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000"/>
                                        <p:tgtEl>
                                          <p:spTgt spid="1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p:nvSpPr>
        <p:spPr>
          <a:xfrm>
            <a:off x="611188" y="907914"/>
            <a:ext cx="4824908" cy="222885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641953" y="51470"/>
            <a:ext cx="3353983" cy="535531"/>
          </a:xfrm>
          <a:prstGeom prst="rect">
            <a:avLst/>
          </a:prstGeom>
          <a:noFill/>
        </p:spPr>
        <p:txBody>
          <a:bodyPr wrap="square" rtlCol="0">
            <a:spAutoFit/>
          </a:bodyPr>
          <a:lstStyle/>
          <a:p>
            <a:pPr algn="ctr">
              <a:lnSpc>
                <a:spcPct val="120000"/>
              </a:lnSpc>
            </a:pPr>
            <a:r>
              <a:rPr lang="zh-CN" altLang="en-US" sz="2400" b="1" dirty="0">
                <a:latin typeface="微软雅黑" panose="020B0503020204020204" charset="-122"/>
                <a:ea typeface="微软雅黑" panose="020B0503020204020204" charset="-122"/>
              </a:rPr>
              <a:t>强化企业职工安全意识</a:t>
            </a:r>
          </a:p>
        </p:txBody>
      </p:sp>
      <p:sp>
        <p:nvSpPr>
          <p:cNvPr id="2" name="圆角矩形 1"/>
          <p:cNvSpPr/>
          <p:nvPr/>
        </p:nvSpPr>
        <p:spPr>
          <a:xfrm>
            <a:off x="5072" y="0"/>
            <a:ext cx="4686955" cy="61582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512" y="127910"/>
            <a:ext cx="360000" cy="360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39433" y="46956"/>
            <a:ext cx="180701" cy="497957"/>
          </a:xfrm>
          <a:prstGeom prst="rect">
            <a:avLst/>
          </a:prstGeom>
          <a:noFill/>
        </p:spPr>
        <p:txBody>
          <a:bodyPr wrap="square" rtlCol="0">
            <a:spAutoFit/>
          </a:bodyPr>
          <a:lstStyle/>
          <a:p>
            <a:pPr algn="ctr">
              <a:lnSpc>
                <a:spcPct val="120000"/>
              </a:lnSpc>
            </a:pPr>
            <a:r>
              <a:rPr lang="en-US" altLang="zh-CN" sz="2400" b="1" dirty="0">
                <a:solidFill>
                  <a:schemeClr val="bg1"/>
                </a:solidFill>
                <a:latin typeface="微软雅黑" panose="020B0503020204020204" charset="-122"/>
                <a:ea typeface="微软雅黑" panose="020B0503020204020204" charset="-122"/>
              </a:rPr>
              <a:t>1</a:t>
            </a:r>
            <a:endParaRPr lang="zh-CN" altLang="en-US" sz="2400" b="1" dirty="0">
              <a:solidFill>
                <a:schemeClr val="bg1"/>
              </a:solidFill>
              <a:latin typeface="微软雅黑" panose="020B0503020204020204" charset="-122"/>
              <a:ea typeface="微软雅黑" panose="020B0503020204020204" charset="-122"/>
            </a:endParaRPr>
          </a:p>
        </p:txBody>
      </p:sp>
      <p:sp>
        <p:nvSpPr>
          <p:cNvPr id="15" name="Rectangle 3"/>
          <p:cNvSpPr txBox="1">
            <a:spLocks noChangeArrowheads="1"/>
          </p:cNvSpPr>
          <p:nvPr/>
        </p:nvSpPr>
        <p:spPr bwMode="auto">
          <a:xfrm>
            <a:off x="1007418" y="1303825"/>
            <a:ext cx="4032448" cy="1437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spcBef>
                <a:spcPct val="0"/>
              </a:spcBef>
              <a:buNone/>
            </a:pPr>
            <a:r>
              <a:rPr lang="zh-CN" altLang="en-US" sz="1800" dirty="0">
                <a:solidFill>
                  <a:schemeClr val="bg1"/>
                </a:solidFill>
                <a:latin typeface="微软雅黑" panose="020B0503020204020204" charset="-122"/>
                <a:ea typeface="微软雅黑" panose="020B0503020204020204" charset="-122"/>
              </a:rPr>
              <a:t>现在有些人不管骑车还是驾车，闯红灯的情况屡见不鲜，而美国公民即使行人过马路，也都自觉遵守红绿灯的规定。这表现的是公民的一种素质。</a:t>
            </a:r>
          </a:p>
        </p:txBody>
      </p:sp>
      <p:sp>
        <p:nvSpPr>
          <p:cNvPr id="17" name="Rectangle 3"/>
          <p:cNvSpPr txBox="1">
            <a:spLocks noChangeArrowheads="1"/>
          </p:cNvSpPr>
          <p:nvPr/>
        </p:nvSpPr>
        <p:spPr bwMode="auto">
          <a:xfrm>
            <a:off x="608559" y="3219822"/>
            <a:ext cx="7901483" cy="1800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5000"/>
              </a:lnSpc>
              <a:spcBef>
                <a:spcPct val="0"/>
              </a:spcBef>
              <a:buNone/>
            </a:pPr>
            <a:r>
              <a:rPr lang="zh-CN" altLang="en-US" sz="1800" dirty="0">
                <a:solidFill>
                  <a:schemeClr val="tx1">
                    <a:lumMod val="85000"/>
                    <a:lumOff val="15000"/>
                  </a:schemeClr>
                </a:solidFill>
                <a:latin typeface="微软雅黑" panose="020B0503020204020204" charset="-122"/>
                <a:ea typeface="微软雅黑" panose="020B0503020204020204" charset="-122"/>
              </a:rPr>
              <a:t>所以，推进安全文化建设，首先要推进观念文化建设。这需要开展各种安全知识的普及和安全技能的培训，加大对安全意识的宣教力度，提高人们对生命健康重要性的认识。要让职工形成生命第一的理念，使他们认识到，安全与企业的生存与发展息息相关，与家庭幸福密不可分，人的生命权、安全权是最基本的人权，进而珍惜生命，热爱生活，重视安全。 </a:t>
            </a:r>
          </a:p>
        </p:txBody>
      </p:sp>
      <p:pic>
        <p:nvPicPr>
          <p:cNvPr id="6" name="图片 5"/>
          <p:cNvPicPr>
            <a:picLocks noChangeAspect="1"/>
          </p:cNvPicPr>
          <p:nvPr/>
        </p:nvPicPr>
        <p:blipFill>
          <a:blip r:embed="rId3"/>
          <a:stretch>
            <a:fillRect/>
          </a:stretch>
        </p:blipFill>
        <p:spPr>
          <a:xfrm>
            <a:off x="5436096" y="907913"/>
            <a:ext cx="3076575" cy="2228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wipe/>
      </p:transition>
    </mc:Choice>
    <mc:Fallback xmlns="">
      <p:transition spd="slow" advClick="0" advTm="0">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34" name="矩形 33"/>
          <p:cNvSpPr/>
          <p:nvPr/>
        </p:nvSpPr>
        <p:spPr>
          <a:xfrm>
            <a:off x="2116260" y="3447733"/>
            <a:ext cx="6759864" cy="1593192"/>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641953" y="51470"/>
            <a:ext cx="3353983" cy="535531"/>
          </a:xfrm>
          <a:prstGeom prst="rect">
            <a:avLst/>
          </a:prstGeom>
          <a:noFill/>
        </p:spPr>
        <p:txBody>
          <a:bodyPr wrap="square" rtlCol="0">
            <a:spAutoFit/>
          </a:bodyPr>
          <a:lstStyle/>
          <a:p>
            <a:pPr algn="ctr">
              <a:lnSpc>
                <a:spcPct val="120000"/>
              </a:lnSpc>
            </a:pPr>
            <a:r>
              <a:rPr lang="zh-CN" altLang="en-US" sz="2400" b="1" dirty="0">
                <a:latin typeface="微软雅黑" panose="020B0503020204020204" charset="-122"/>
                <a:ea typeface="微软雅黑" panose="020B0503020204020204" charset="-122"/>
              </a:rPr>
              <a:t>强化企业职工安全意识</a:t>
            </a:r>
          </a:p>
        </p:txBody>
      </p:sp>
      <p:sp>
        <p:nvSpPr>
          <p:cNvPr id="2" name="圆角矩形 1"/>
          <p:cNvSpPr/>
          <p:nvPr/>
        </p:nvSpPr>
        <p:spPr>
          <a:xfrm>
            <a:off x="5072" y="0"/>
            <a:ext cx="4686955" cy="61582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512" y="127910"/>
            <a:ext cx="360000" cy="360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39433" y="46956"/>
            <a:ext cx="180701" cy="497957"/>
          </a:xfrm>
          <a:prstGeom prst="rect">
            <a:avLst/>
          </a:prstGeom>
          <a:noFill/>
        </p:spPr>
        <p:txBody>
          <a:bodyPr wrap="square" rtlCol="0">
            <a:spAutoFit/>
          </a:bodyPr>
          <a:lstStyle/>
          <a:p>
            <a:pPr algn="ctr">
              <a:lnSpc>
                <a:spcPct val="120000"/>
              </a:lnSpc>
            </a:pPr>
            <a:r>
              <a:rPr lang="en-US" altLang="zh-CN" sz="2400" b="1" dirty="0">
                <a:solidFill>
                  <a:schemeClr val="bg1"/>
                </a:solidFill>
                <a:latin typeface="微软雅黑" panose="020B0503020204020204" charset="-122"/>
                <a:ea typeface="微软雅黑" panose="020B0503020204020204" charset="-122"/>
              </a:rPr>
              <a:t>1</a:t>
            </a:r>
            <a:endParaRPr lang="zh-CN" altLang="en-US" sz="2400" b="1" dirty="0">
              <a:solidFill>
                <a:schemeClr val="bg1"/>
              </a:solidFill>
              <a:latin typeface="微软雅黑" panose="020B0503020204020204" charset="-122"/>
              <a:ea typeface="微软雅黑" panose="020B0503020204020204" charset="-122"/>
            </a:endParaRPr>
          </a:p>
        </p:txBody>
      </p:sp>
      <p:sp>
        <p:nvSpPr>
          <p:cNvPr id="3" name="矩形 2"/>
          <p:cNvSpPr/>
          <p:nvPr/>
        </p:nvSpPr>
        <p:spPr>
          <a:xfrm>
            <a:off x="0" y="792088"/>
            <a:ext cx="1835696" cy="437195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a:spLocks noChangeAspect="1"/>
          </p:cNvSpPr>
          <p:nvPr/>
        </p:nvSpPr>
        <p:spPr>
          <a:xfrm rot="13497062">
            <a:off x="25404" y="676702"/>
            <a:ext cx="1479611" cy="1478281"/>
          </a:xfrm>
          <a:custGeom>
            <a:avLst/>
            <a:gdLst>
              <a:gd name="connsiteX0" fmla="*/ 476189 w 1935728"/>
              <a:gd name="connsiteY0" fmla="*/ 1927800 h 1933988"/>
              <a:gd name="connsiteX1" fmla="*/ 464062 w 1935728"/>
              <a:gd name="connsiteY1" fmla="*/ 1927800 h 1933988"/>
              <a:gd name="connsiteX2" fmla="*/ 457864 w 1935728"/>
              <a:gd name="connsiteY2" fmla="*/ 1933988 h 1933988"/>
              <a:gd name="connsiteX3" fmla="*/ 451687 w 1935728"/>
              <a:gd name="connsiteY3" fmla="*/ 1927800 h 1933988"/>
              <a:gd name="connsiteX4" fmla="*/ 11875 w 1935728"/>
              <a:gd name="connsiteY4" fmla="*/ 1927800 h 1933988"/>
              <a:gd name="connsiteX5" fmla="*/ 11875 w 1935728"/>
              <a:gd name="connsiteY5" fmla="*/ 1487236 h 1933988"/>
              <a:gd name="connsiteX6" fmla="*/ 0 w 1935728"/>
              <a:gd name="connsiteY6" fmla="*/ 1475340 h 1933988"/>
              <a:gd name="connsiteX7" fmla="*/ 1477864 w 1935728"/>
              <a:gd name="connsiteY7" fmla="*/ 0 h 1933988"/>
              <a:gd name="connsiteX8" fmla="*/ 1935728 w 1935728"/>
              <a:gd name="connsiteY8" fmla="*/ 458647 h 1933988"/>
              <a:gd name="connsiteX9" fmla="*/ 470131 w 1935728"/>
              <a:gd name="connsiteY9" fmla="*/ 1921742 h 193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5728" h="1933988">
                <a:moveTo>
                  <a:pt x="476189" y="1927800"/>
                </a:moveTo>
                <a:lnTo>
                  <a:pt x="464062" y="1927800"/>
                </a:lnTo>
                <a:lnTo>
                  <a:pt x="457864" y="1933988"/>
                </a:lnTo>
                <a:lnTo>
                  <a:pt x="451687" y="1927800"/>
                </a:lnTo>
                <a:lnTo>
                  <a:pt x="11875" y="1927800"/>
                </a:lnTo>
                <a:lnTo>
                  <a:pt x="11875" y="1487236"/>
                </a:lnTo>
                <a:lnTo>
                  <a:pt x="0" y="1475340"/>
                </a:lnTo>
                <a:lnTo>
                  <a:pt x="1477864" y="0"/>
                </a:lnTo>
                <a:lnTo>
                  <a:pt x="1935728" y="458647"/>
                </a:lnTo>
                <a:lnTo>
                  <a:pt x="470131" y="192174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6512" y="1214777"/>
            <a:ext cx="1728192" cy="400110"/>
          </a:xfrm>
          <a:prstGeom prst="rect">
            <a:avLst/>
          </a:prstGeom>
          <a:noFill/>
        </p:spPr>
        <p:txBody>
          <a:bodyPr wrap="square" rtlCol="0">
            <a:spAutoFit/>
          </a:bodyPr>
          <a:lstStyle/>
          <a:p>
            <a:pPr algn="ctr"/>
            <a:r>
              <a:rPr lang="zh-CN" altLang="en-US" sz="2000" b="1" dirty="0">
                <a:latin typeface="微软雅黑" panose="020B0503020204020204" charset="-122"/>
                <a:ea typeface="微软雅黑" panose="020B0503020204020204" charset="-122"/>
              </a:rPr>
              <a:t>安全思想教育</a:t>
            </a:r>
          </a:p>
        </p:txBody>
      </p:sp>
      <p:sp>
        <p:nvSpPr>
          <p:cNvPr id="25" name="文本框 24"/>
          <p:cNvSpPr txBox="1"/>
          <p:nvPr/>
        </p:nvSpPr>
        <p:spPr>
          <a:xfrm>
            <a:off x="-9737" y="2541124"/>
            <a:ext cx="1728192" cy="400110"/>
          </a:xfrm>
          <a:prstGeom prst="rect">
            <a:avLst/>
          </a:prstGeom>
          <a:noFill/>
        </p:spPr>
        <p:txBody>
          <a:bodyPr wrap="square" rtlCol="0">
            <a:spAutoFit/>
          </a:bodyPr>
          <a:lstStyle/>
          <a:p>
            <a:pPr algn="ctr"/>
            <a:r>
              <a:rPr lang="zh-CN" altLang="en-US" sz="2000" dirty="0">
                <a:latin typeface="微软雅黑" panose="020B0503020204020204" charset="-122"/>
                <a:ea typeface="微软雅黑" panose="020B0503020204020204" charset="-122"/>
              </a:rPr>
              <a:t>安全知识教育</a:t>
            </a:r>
          </a:p>
        </p:txBody>
      </p:sp>
      <p:sp>
        <p:nvSpPr>
          <p:cNvPr id="26" name="文本框 25"/>
          <p:cNvSpPr txBox="1"/>
          <p:nvPr/>
        </p:nvSpPr>
        <p:spPr>
          <a:xfrm>
            <a:off x="-9737" y="3906282"/>
            <a:ext cx="1728192" cy="400110"/>
          </a:xfrm>
          <a:prstGeom prst="rect">
            <a:avLst/>
          </a:prstGeom>
          <a:noFill/>
        </p:spPr>
        <p:txBody>
          <a:bodyPr wrap="square" rtlCol="0">
            <a:spAutoFit/>
          </a:bodyPr>
          <a:lstStyle/>
          <a:p>
            <a:pPr algn="ctr"/>
            <a:r>
              <a:rPr lang="zh-CN" altLang="en-US" sz="2000" dirty="0">
                <a:latin typeface="微软雅黑" panose="020B0503020204020204" charset="-122"/>
                <a:ea typeface="微软雅黑" panose="020B0503020204020204" charset="-122"/>
              </a:rPr>
              <a:t>安全文化氛围</a:t>
            </a:r>
          </a:p>
        </p:txBody>
      </p:sp>
      <p:sp>
        <p:nvSpPr>
          <p:cNvPr id="32" name="Rectangle 16"/>
          <p:cNvSpPr txBox="1">
            <a:spLocks noChangeArrowheads="1"/>
          </p:cNvSpPr>
          <p:nvPr/>
        </p:nvSpPr>
        <p:spPr bwMode="auto">
          <a:xfrm>
            <a:off x="5508104" y="1313755"/>
            <a:ext cx="3368020" cy="17264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5000"/>
              </a:lnSpc>
              <a:spcBef>
                <a:spcPct val="0"/>
              </a:spcBef>
              <a:buNone/>
            </a:pPr>
            <a:r>
              <a:rPr lang="zh-CN" altLang="en-US" sz="1800" dirty="0">
                <a:solidFill>
                  <a:schemeClr val="tx1">
                    <a:lumMod val="85000"/>
                    <a:lumOff val="15000"/>
                  </a:schemeClr>
                </a:solidFill>
                <a:latin typeface="微软雅黑" panose="020B0503020204020204" charset="-122"/>
                <a:ea typeface="微软雅黑" panose="020B0503020204020204" charset="-122"/>
              </a:rPr>
              <a:t>以全体员工、家属为主要对象，长期反复进行思想、态度、责任、法制、价值观等方面的宣传教育，并从多角度对全员进行安全文化渗透。</a:t>
            </a:r>
          </a:p>
        </p:txBody>
      </p:sp>
      <p:sp>
        <p:nvSpPr>
          <p:cNvPr id="33" name="Rectangle 16"/>
          <p:cNvSpPr txBox="1">
            <a:spLocks noChangeArrowheads="1"/>
          </p:cNvSpPr>
          <p:nvPr/>
        </p:nvSpPr>
        <p:spPr bwMode="auto">
          <a:xfrm>
            <a:off x="2238084" y="3488245"/>
            <a:ext cx="6516216" cy="151216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spcBef>
                <a:spcPct val="0"/>
              </a:spcBef>
              <a:buNone/>
            </a:pPr>
            <a:r>
              <a:rPr lang="zh-CN" altLang="en-US" sz="1800" dirty="0">
                <a:solidFill>
                  <a:schemeClr val="bg1"/>
                </a:solidFill>
                <a:latin typeface="微软雅黑" panose="020B0503020204020204" charset="-122"/>
                <a:ea typeface="微软雅黑" panose="020B0503020204020204" charset="-122"/>
              </a:rPr>
              <a:t>通过各种形式的安全教育，充分阐释安全文化，大力传播安全文化，系统灌输安全文化，认真实践安全文化，唤醒人们对安全健康的渴望，从根本上提高安全认识，提高安全觉悟，牢固树立“安全第一”、“人的安全与健康高于一切”的观念。  </a:t>
            </a:r>
          </a:p>
        </p:txBody>
      </p:sp>
      <p:pic>
        <p:nvPicPr>
          <p:cNvPr id="11" name="图片 10"/>
          <p:cNvPicPr>
            <a:picLocks noChangeAspect="1"/>
          </p:cNvPicPr>
          <p:nvPr/>
        </p:nvPicPr>
        <p:blipFill>
          <a:blip r:embed="rId3"/>
          <a:stretch>
            <a:fillRect/>
          </a:stretch>
        </p:blipFill>
        <p:spPr>
          <a:xfrm>
            <a:off x="2196865" y="1124516"/>
            <a:ext cx="3202806" cy="2104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wipe/>
      </p:transition>
    </mc:Choice>
    <mc:Fallback xmlns="">
      <p:transition spd="slow" advClick="0" advTm="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p:cNvSpPr/>
          <p:nvPr/>
        </p:nvSpPr>
        <p:spPr>
          <a:xfrm>
            <a:off x="3995936" y="1082417"/>
            <a:ext cx="4968552" cy="3125256"/>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95811" y="0"/>
            <a:ext cx="2698175"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什么是安全文化</a:t>
            </a:r>
          </a:p>
        </p:txBody>
      </p:sp>
      <p:sp>
        <p:nvSpPr>
          <p:cNvPr id="10" name="燕尾形 9"/>
          <p:cNvSpPr/>
          <p:nvPr/>
        </p:nvSpPr>
        <p:spPr>
          <a:xfrm>
            <a:off x="19309" y="0"/>
            <a:ext cx="484632" cy="484632"/>
          </a:xfrm>
          <a:prstGeom prst="chevron">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文本框 21"/>
          <p:cNvSpPr txBox="1"/>
          <p:nvPr/>
        </p:nvSpPr>
        <p:spPr>
          <a:xfrm>
            <a:off x="4098461" y="1210489"/>
            <a:ext cx="4465265" cy="1099468"/>
          </a:xfrm>
          <a:prstGeom prst="rect">
            <a:avLst/>
          </a:prstGeom>
          <a:noFill/>
        </p:spPr>
        <p:txBody>
          <a:bodyPr wrap="square" rtlCol="0">
            <a:spAutoFit/>
          </a:bodyPr>
          <a:lstStyle/>
          <a:p>
            <a:pPr>
              <a:lnSpc>
                <a:spcPct val="125000"/>
              </a:lnSpc>
            </a:pPr>
            <a:r>
              <a:rPr lang="zh-CN" altLang="en-US" dirty="0">
                <a:solidFill>
                  <a:schemeClr val="bg1"/>
                </a:solidFill>
                <a:latin typeface="微软雅黑" panose="020B0503020204020204" charset="-122"/>
                <a:ea typeface="微软雅黑" panose="020B0503020204020204" charset="-122"/>
              </a:rPr>
              <a:t>英国健康安全委员会的定义：一个单位的安全文化是个人和集体的价值观、态度、能力和行为方式的综合产物。 </a:t>
            </a:r>
          </a:p>
        </p:txBody>
      </p:sp>
      <p:pic>
        <p:nvPicPr>
          <p:cNvPr id="2" name="图片 1"/>
          <p:cNvPicPr>
            <a:picLocks noChangeAspect="1"/>
          </p:cNvPicPr>
          <p:nvPr/>
        </p:nvPicPr>
        <p:blipFill rotWithShape="1">
          <a:blip r:embed="rId4"/>
          <a:srcRect l="5964" r="19869"/>
          <a:stretch>
            <a:fillRect/>
          </a:stretch>
        </p:blipFill>
        <p:spPr>
          <a:xfrm>
            <a:off x="539551" y="1082417"/>
            <a:ext cx="3456385" cy="3125256"/>
          </a:xfrm>
          <a:prstGeom prst="rect">
            <a:avLst/>
          </a:prstGeom>
        </p:spPr>
      </p:pic>
      <p:sp>
        <p:nvSpPr>
          <p:cNvPr id="13" name="文本框 12"/>
          <p:cNvSpPr txBox="1"/>
          <p:nvPr/>
        </p:nvSpPr>
        <p:spPr>
          <a:xfrm>
            <a:off x="4092944" y="2520151"/>
            <a:ext cx="4681289" cy="1477328"/>
          </a:xfrm>
          <a:prstGeom prst="rect">
            <a:avLst/>
          </a:prstGeom>
          <a:noFill/>
        </p:spPr>
        <p:txBody>
          <a:bodyPr wrap="square" rtlCol="0">
            <a:spAutoFit/>
          </a:bodyPr>
          <a:lstStyle/>
          <a:p>
            <a:pPr>
              <a:lnSpc>
                <a:spcPct val="125000"/>
              </a:lnSpc>
              <a:spcBef>
                <a:spcPct val="50000"/>
              </a:spcBef>
            </a:pPr>
            <a:r>
              <a:rPr lang="zh-CN" altLang="en-US" dirty="0">
                <a:solidFill>
                  <a:schemeClr val="bg1"/>
                </a:solidFill>
                <a:latin typeface="微软雅黑" panose="020B0503020204020204" charset="-122"/>
                <a:ea typeface="微软雅黑" panose="020B0503020204020204" charset="-122"/>
              </a:rPr>
              <a:t>因此，安全文化和企业文化同样都是凝聚人心的无形资产和精神力量、企业实现可持续发展的推动力，是员工精神、素质等方面的综合表现，是企业管理的基础和发展之宝。 </a:t>
            </a:r>
          </a:p>
        </p:txBody>
      </p:sp>
      <p:cxnSp>
        <p:nvCxnSpPr>
          <p:cNvPr id="14" name="直接连接符 13"/>
          <p:cNvCxnSpPr/>
          <p:nvPr/>
        </p:nvCxnSpPr>
        <p:spPr>
          <a:xfrm>
            <a:off x="4140472" y="2427734"/>
            <a:ext cx="468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矩形 15"/>
          <p:cNvSpPr/>
          <p:nvPr/>
        </p:nvSpPr>
        <p:spPr>
          <a:xfrm rot="5400000">
            <a:off x="4816316" y="872969"/>
            <a:ext cx="1192699" cy="666936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641953" y="51470"/>
            <a:ext cx="3353983" cy="535531"/>
          </a:xfrm>
          <a:prstGeom prst="rect">
            <a:avLst/>
          </a:prstGeom>
          <a:noFill/>
        </p:spPr>
        <p:txBody>
          <a:bodyPr wrap="square" rtlCol="0">
            <a:spAutoFit/>
          </a:bodyPr>
          <a:lstStyle/>
          <a:p>
            <a:pPr algn="ctr">
              <a:lnSpc>
                <a:spcPct val="120000"/>
              </a:lnSpc>
            </a:pPr>
            <a:r>
              <a:rPr lang="zh-CN" altLang="en-US" sz="2400" b="1" dirty="0">
                <a:latin typeface="微软雅黑" panose="020B0503020204020204" charset="-122"/>
                <a:ea typeface="微软雅黑" panose="020B0503020204020204" charset="-122"/>
              </a:rPr>
              <a:t>强化企业职工安全意识</a:t>
            </a:r>
          </a:p>
        </p:txBody>
      </p:sp>
      <p:sp>
        <p:nvSpPr>
          <p:cNvPr id="2" name="圆角矩形 1"/>
          <p:cNvSpPr/>
          <p:nvPr/>
        </p:nvSpPr>
        <p:spPr>
          <a:xfrm>
            <a:off x="5072" y="0"/>
            <a:ext cx="4686955" cy="61582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512" y="127910"/>
            <a:ext cx="360000" cy="360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39433" y="46956"/>
            <a:ext cx="180701" cy="497957"/>
          </a:xfrm>
          <a:prstGeom prst="rect">
            <a:avLst/>
          </a:prstGeom>
          <a:noFill/>
        </p:spPr>
        <p:txBody>
          <a:bodyPr wrap="square" rtlCol="0">
            <a:spAutoFit/>
          </a:bodyPr>
          <a:lstStyle/>
          <a:p>
            <a:pPr algn="ctr">
              <a:lnSpc>
                <a:spcPct val="120000"/>
              </a:lnSpc>
            </a:pPr>
            <a:r>
              <a:rPr lang="en-US" altLang="zh-CN" sz="2400" b="1" dirty="0">
                <a:solidFill>
                  <a:schemeClr val="bg1"/>
                </a:solidFill>
                <a:latin typeface="微软雅黑" panose="020B0503020204020204" charset="-122"/>
                <a:ea typeface="微软雅黑" panose="020B0503020204020204" charset="-122"/>
              </a:rPr>
              <a:t>1</a:t>
            </a:r>
            <a:endParaRPr lang="zh-CN" altLang="en-US" sz="2400" b="1" dirty="0">
              <a:solidFill>
                <a:schemeClr val="bg1"/>
              </a:solidFill>
              <a:latin typeface="微软雅黑" panose="020B0503020204020204" charset="-122"/>
              <a:ea typeface="微软雅黑" panose="020B0503020204020204" charset="-122"/>
            </a:endParaRPr>
          </a:p>
        </p:txBody>
      </p:sp>
      <p:sp>
        <p:nvSpPr>
          <p:cNvPr id="3" name="矩形 2"/>
          <p:cNvSpPr/>
          <p:nvPr/>
        </p:nvSpPr>
        <p:spPr>
          <a:xfrm>
            <a:off x="-24717" y="792088"/>
            <a:ext cx="1835696" cy="437195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6512" y="1214777"/>
            <a:ext cx="1728192" cy="400110"/>
          </a:xfrm>
          <a:prstGeom prst="rect">
            <a:avLst/>
          </a:prstGeom>
          <a:noFill/>
        </p:spPr>
        <p:txBody>
          <a:bodyPr wrap="square" rtlCol="0">
            <a:spAutoFit/>
          </a:bodyPr>
          <a:lstStyle/>
          <a:p>
            <a:pPr algn="ctr"/>
            <a:r>
              <a:rPr lang="zh-CN" altLang="en-US" sz="2000" dirty="0">
                <a:latin typeface="微软雅黑" panose="020B0503020204020204" charset="-122"/>
                <a:ea typeface="微软雅黑" panose="020B0503020204020204" charset="-122"/>
              </a:rPr>
              <a:t>安全思想教育</a:t>
            </a:r>
          </a:p>
        </p:txBody>
      </p:sp>
      <p:sp>
        <p:nvSpPr>
          <p:cNvPr id="21" name="任意多边形 20"/>
          <p:cNvSpPr>
            <a:spLocks noChangeAspect="1"/>
          </p:cNvSpPr>
          <p:nvPr/>
        </p:nvSpPr>
        <p:spPr>
          <a:xfrm rot="13497062">
            <a:off x="25400" y="2030686"/>
            <a:ext cx="1479611" cy="1478281"/>
          </a:xfrm>
          <a:custGeom>
            <a:avLst/>
            <a:gdLst>
              <a:gd name="connsiteX0" fmla="*/ 476189 w 1935728"/>
              <a:gd name="connsiteY0" fmla="*/ 1927800 h 1933988"/>
              <a:gd name="connsiteX1" fmla="*/ 464062 w 1935728"/>
              <a:gd name="connsiteY1" fmla="*/ 1927800 h 1933988"/>
              <a:gd name="connsiteX2" fmla="*/ 457864 w 1935728"/>
              <a:gd name="connsiteY2" fmla="*/ 1933988 h 1933988"/>
              <a:gd name="connsiteX3" fmla="*/ 451687 w 1935728"/>
              <a:gd name="connsiteY3" fmla="*/ 1927800 h 1933988"/>
              <a:gd name="connsiteX4" fmla="*/ 11875 w 1935728"/>
              <a:gd name="connsiteY4" fmla="*/ 1927800 h 1933988"/>
              <a:gd name="connsiteX5" fmla="*/ 11875 w 1935728"/>
              <a:gd name="connsiteY5" fmla="*/ 1487236 h 1933988"/>
              <a:gd name="connsiteX6" fmla="*/ 0 w 1935728"/>
              <a:gd name="connsiteY6" fmla="*/ 1475340 h 1933988"/>
              <a:gd name="connsiteX7" fmla="*/ 1477864 w 1935728"/>
              <a:gd name="connsiteY7" fmla="*/ 0 h 1933988"/>
              <a:gd name="connsiteX8" fmla="*/ 1935728 w 1935728"/>
              <a:gd name="connsiteY8" fmla="*/ 458647 h 1933988"/>
              <a:gd name="connsiteX9" fmla="*/ 470131 w 1935728"/>
              <a:gd name="connsiteY9" fmla="*/ 1921742 h 193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5728" h="1933988">
                <a:moveTo>
                  <a:pt x="476189" y="1927800"/>
                </a:moveTo>
                <a:lnTo>
                  <a:pt x="464062" y="1927800"/>
                </a:lnTo>
                <a:lnTo>
                  <a:pt x="457864" y="1933988"/>
                </a:lnTo>
                <a:lnTo>
                  <a:pt x="451687" y="1927800"/>
                </a:lnTo>
                <a:lnTo>
                  <a:pt x="11875" y="1927800"/>
                </a:lnTo>
                <a:lnTo>
                  <a:pt x="11875" y="1487236"/>
                </a:lnTo>
                <a:lnTo>
                  <a:pt x="0" y="1475340"/>
                </a:lnTo>
                <a:lnTo>
                  <a:pt x="1477864" y="0"/>
                </a:lnTo>
                <a:lnTo>
                  <a:pt x="1935728" y="458647"/>
                </a:lnTo>
                <a:lnTo>
                  <a:pt x="470131" y="192174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737" y="2541124"/>
            <a:ext cx="1728192" cy="400110"/>
          </a:xfrm>
          <a:prstGeom prst="rect">
            <a:avLst/>
          </a:prstGeom>
          <a:noFill/>
        </p:spPr>
        <p:txBody>
          <a:bodyPr wrap="square" rtlCol="0">
            <a:spAutoFit/>
          </a:bodyPr>
          <a:lstStyle/>
          <a:p>
            <a:pPr algn="ctr"/>
            <a:r>
              <a:rPr lang="zh-CN" altLang="en-US" sz="2000" b="1" dirty="0">
                <a:latin typeface="微软雅黑" panose="020B0503020204020204" charset="-122"/>
                <a:ea typeface="微软雅黑" panose="020B0503020204020204" charset="-122"/>
              </a:rPr>
              <a:t>安全知识教育</a:t>
            </a:r>
          </a:p>
        </p:txBody>
      </p:sp>
      <p:sp>
        <p:nvSpPr>
          <p:cNvPr id="26" name="文本框 25"/>
          <p:cNvSpPr txBox="1"/>
          <p:nvPr/>
        </p:nvSpPr>
        <p:spPr>
          <a:xfrm>
            <a:off x="-9737" y="3906282"/>
            <a:ext cx="1728192" cy="400110"/>
          </a:xfrm>
          <a:prstGeom prst="rect">
            <a:avLst/>
          </a:prstGeom>
          <a:noFill/>
        </p:spPr>
        <p:txBody>
          <a:bodyPr wrap="square" rtlCol="0">
            <a:spAutoFit/>
          </a:bodyPr>
          <a:lstStyle/>
          <a:p>
            <a:pPr algn="ctr"/>
            <a:r>
              <a:rPr lang="zh-CN" altLang="en-US" sz="2000" dirty="0">
                <a:latin typeface="微软雅黑" panose="020B0503020204020204" charset="-122"/>
                <a:ea typeface="微软雅黑" panose="020B0503020204020204" charset="-122"/>
              </a:rPr>
              <a:t>安全文化氛围</a:t>
            </a:r>
          </a:p>
        </p:txBody>
      </p:sp>
      <p:pic>
        <p:nvPicPr>
          <p:cNvPr id="4" name="图片 3"/>
          <p:cNvPicPr>
            <a:picLocks noChangeAspect="1"/>
          </p:cNvPicPr>
          <p:nvPr/>
        </p:nvPicPr>
        <p:blipFill>
          <a:blip r:embed="rId3"/>
          <a:stretch>
            <a:fillRect/>
          </a:stretch>
        </p:blipFill>
        <p:spPr>
          <a:xfrm>
            <a:off x="2066830" y="964339"/>
            <a:ext cx="3081234" cy="2395513"/>
          </a:xfrm>
          <a:prstGeom prst="rect">
            <a:avLst/>
          </a:prstGeom>
        </p:spPr>
      </p:pic>
      <p:sp>
        <p:nvSpPr>
          <p:cNvPr id="17" name="Rectangle 12"/>
          <p:cNvSpPr txBox="1">
            <a:spLocks noChangeArrowheads="1"/>
          </p:cNvSpPr>
          <p:nvPr/>
        </p:nvSpPr>
        <p:spPr bwMode="auto">
          <a:xfrm>
            <a:off x="2099486" y="3781266"/>
            <a:ext cx="6647860" cy="8527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spcBef>
                <a:spcPct val="0"/>
              </a:spcBef>
              <a:buNone/>
            </a:pPr>
            <a:r>
              <a:rPr lang="zh-CN" altLang="en-US" sz="1800" dirty="0">
                <a:solidFill>
                  <a:schemeClr val="bg1"/>
                </a:solidFill>
                <a:latin typeface="微软雅黑" panose="020B0503020204020204" charset="-122"/>
                <a:ea typeface="微软雅黑" panose="020B0503020204020204" charset="-122"/>
              </a:rPr>
              <a:t>从而使员工充分掌握生产、生活活动安全知识和自我防护知识。职工每年应进行一次各种安全知识的再教育和充实更新教育。  </a:t>
            </a:r>
            <a:r>
              <a:rPr lang="zh-CN" altLang="en-US" sz="1800" dirty="0">
                <a:latin typeface="微软雅黑" panose="020B0503020204020204" charset="-122"/>
                <a:ea typeface="微软雅黑" panose="020B0503020204020204" charset="-122"/>
              </a:rPr>
              <a:t>  </a:t>
            </a:r>
          </a:p>
        </p:txBody>
      </p:sp>
      <p:sp>
        <p:nvSpPr>
          <p:cNvPr id="18" name="Rectangle 12"/>
          <p:cNvSpPr txBox="1">
            <a:spLocks noChangeArrowheads="1"/>
          </p:cNvSpPr>
          <p:nvPr/>
        </p:nvSpPr>
        <p:spPr bwMode="auto">
          <a:xfrm>
            <a:off x="5202260" y="939633"/>
            <a:ext cx="3545086" cy="23955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gn="just">
              <a:lnSpc>
                <a:spcPct val="125000"/>
              </a:lnSpc>
              <a:spcBef>
                <a:spcPct val="0"/>
              </a:spcBef>
              <a:buFont typeface="Arial" panose="020B0604020202020204" pitchFamily="34" charset="0"/>
              <a:buNone/>
              <a:defRPr>
                <a:solidFill>
                  <a:schemeClr val="tx1">
                    <a:lumMod val="85000"/>
                    <a:lumOff val="15000"/>
                  </a:schemeClr>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利用培训班、学习班、板报、墙报、竞赛活动等各种手段，对职工进行生产作业安全技术知识、专业安全技术知识、家庭生活安全知识、社会公共生活安全知识、抗灾避险知识等各种内容的普及教育、再教育、继续教育；</a:t>
            </a:r>
          </a:p>
        </p:txBody>
      </p:sp>
    </p:spTree>
  </p:cSld>
  <p:clrMapOvr>
    <a:masterClrMapping/>
  </p:clrMapOvr>
  <mc:AlternateContent xmlns:mc="http://schemas.openxmlformats.org/markup-compatibility/2006" xmlns:p14="http://schemas.microsoft.com/office/powerpoint/2010/main">
    <mc:Choice Requires="p14">
      <p:transition spd="slow" p14:dur="1750" advClick="0" advTm="0">
        <p:wipe/>
      </p:transition>
    </mc:Choice>
    <mc:Fallback xmlns="">
      <p:transition spd="slow" advClick="0" advTm="0">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8" name="文本框 27"/>
          <p:cNvSpPr txBox="1"/>
          <p:nvPr/>
        </p:nvSpPr>
        <p:spPr>
          <a:xfrm>
            <a:off x="641953" y="51470"/>
            <a:ext cx="3353983" cy="535531"/>
          </a:xfrm>
          <a:prstGeom prst="rect">
            <a:avLst/>
          </a:prstGeom>
          <a:noFill/>
        </p:spPr>
        <p:txBody>
          <a:bodyPr wrap="square" rtlCol="0">
            <a:spAutoFit/>
          </a:bodyPr>
          <a:lstStyle/>
          <a:p>
            <a:pPr algn="ctr">
              <a:lnSpc>
                <a:spcPct val="120000"/>
              </a:lnSpc>
            </a:pPr>
            <a:r>
              <a:rPr lang="zh-CN" altLang="en-US" sz="2400" b="1" dirty="0">
                <a:latin typeface="微软雅黑" panose="020B0503020204020204" charset="-122"/>
                <a:ea typeface="微软雅黑" panose="020B0503020204020204" charset="-122"/>
              </a:rPr>
              <a:t>强化企业职工安全意识</a:t>
            </a:r>
          </a:p>
        </p:txBody>
      </p:sp>
      <p:sp>
        <p:nvSpPr>
          <p:cNvPr id="2" name="圆角矩形 1"/>
          <p:cNvSpPr/>
          <p:nvPr/>
        </p:nvSpPr>
        <p:spPr>
          <a:xfrm>
            <a:off x="5072" y="0"/>
            <a:ext cx="4686955" cy="61582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512" y="127910"/>
            <a:ext cx="360000" cy="360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39433" y="46956"/>
            <a:ext cx="180701" cy="497957"/>
          </a:xfrm>
          <a:prstGeom prst="rect">
            <a:avLst/>
          </a:prstGeom>
          <a:noFill/>
        </p:spPr>
        <p:txBody>
          <a:bodyPr wrap="square" rtlCol="0">
            <a:spAutoFit/>
          </a:bodyPr>
          <a:lstStyle/>
          <a:p>
            <a:pPr algn="ctr">
              <a:lnSpc>
                <a:spcPct val="120000"/>
              </a:lnSpc>
            </a:pPr>
            <a:r>
              <a:rPr lang="en-US" altLang="zh-CN" sz="2400" b="1" dirty="0">
                <a:solidFill>
                  <a:schemeClr val="bg1"/>
                </a:solidFill>
                <a:latin typeface="微软雅黑" panose="020B0503020204020204" charset="-122"/>
                <a:ea typeface="微软雅黑" panose="020B0503020204020204" charset="-122"/>
              </a:rPr>
              <a:t>1</a:t>
            </a:r>
            <a:endParaRPr lang="zh-CN" altLang="en-US" sz="2400" b="1" dirty="0">
              <a:solidFill>
                <a:schemeClr val="bg1"/>
              </a:solidFill>
              <a:latin typeface="微软雅黑" panose="020B0503020204020204" charset="-122"/>
              <a:ea typeface="微软雅黑" panose="020B0503020204020204" charset="-122"/>
            </a:endParaRPr>
          </a:p>
        </p:txBody>
      </p:sp>
      <p:sp>
        <p:nvSpPr>
          <p:cNvPr id="3" name="矩形 2"/>
          <p:cNvSpPr/>
          <p:nvPr/>
        </p:nvSpPr>
        <p:spPr>
          <a:xfrm>
            <a:off x="0" y="792088"/>
            <a:ext cx="1835696" cy="437195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6512" y="1214777"/>
            <a:ext cx="1728192" cy="400110"/>
          </a:xfrm>
          <a:prstGeom prst="rect">
            <a:avLst/>
          </a:prstGeom>
          <a:noFill/>
        </p:spPr>
        <p:txBody>
          <a:bodyPr wrap="square" rtlCol="0">
            <a:spAutoFit/>
          </a:bodyPr>
          <a:lstStyle/>
          <a:p>
            <a:pPr algn="ctr"/>
            <a:r>
              <a:rPr lang="zh-CN" altLang="en-US" sz="2000" dirty="0">
                <a:latin typeface="微软雅黑" panose="020B0503020204020204" charset="-122"/>
                <a:ea typeface="微软雅黑" panose="020B0503020204020204" charset="-122"/>
              </a:rPr>
              <a:t>安全思想教育</a:t>
            </a:r>
          </a:p>
        </p:txBody>
      </p:sp>
      <p:sp>
        <p:nvSpPr>
          <p:cNvPr id="22" name="任意多边形 21"/>
          <p:cNvSpPr>
            <a:spLocks noChangeAspect="1"/>
          </p:cNvSpPr>
          <p:nvPr/>
        </p:nvSpPr>
        <p:spPr>
          <a:xfrm rot="13497062">
            <a:off x="25400" y="3388272"/>
            <a:ext cx="1479611" cy="1478281"/>
          </a:xfrm>
          <a:custGeom>
            <a:avLst/>
            <a:gdLst>
              <a:gd name="connsiteX0" fmla="*/ 476189 w 1935728"/>
              <a:gd name="connsiteY0" fmla="*/ 1927800 h 1933988"/>
              <a:gd name="connsiteX1" fmla="*/ 464062 w 1935728"/>
              <a:gd name="connsiteY1" fmla="*/ 1927800 h 1933988"/>
              <a:gd name="connsiteX2" fmla="*/ 457864 w 1935728"/>
              <a:gd name="connsiteY2" fmla="*/ 1933988 h 1933988"/>
              <a:gd name="connsiteX3" fmla="*/ 451687 w 1935728"/>
              <a:gd name="connsiteY3" fmla="*/ 1927800 h 1933988"/>
              <a:gd name="connsiteX4" fmla="*/ 11875 w 1935728"/>
              <a:gd name="connsiteY4" fmla="*/ 1927800 h 1933988"/>
              <a:gd name="connsiteX5" fmla="*/ 11875 w 1935728"/>
              <a:gd name="connsiteY5" fmla="*/ 1487236 h 1933988"/>
              <a:gd name="connsiteX6" fmla="*/ 0 w 1935728"/>
              <a:gd name="connsiteY6" fmla="*/ 1475340 h 1933988"/>
              <a:gd name="connsiteX7" fmla="*/ 1477864 w 1935728"/>
              <a:gd name="connsiteY7" fmla="*/ 0 h 1933988"/>
              <a:gd name="connsiteX8" fmla="*/ 1935728 w 1935728"/>
              <a:gd name="connsiteY8" fmla="*/ 458647 h 1933988"/>
              <a:gd name="connsiteX9" fmla="*/ 470131 w 1935728"/>
              <a:gd name="connsiteY9" fmla="*/ 1921742 h 193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5728" h="1933988">
                <a:moveTo>
                  <a:pt x="476189" y="1927800"/>
                </a:moveTo>
                <a:lnTo>
                  <a:pt x="464062" y="1927800"/>
                </a:lnTo>
                <a:lnTo>
                  <a:pt x="457864" y="1933988"/>
                </a:lnTo>
                <a:lnTo>
                  <a:pt x="451687" y="1927800"/>
                </a:lnTo>
                <a:lnTo>
                  <a:pt x="11875" y="1927800"/>
                </a:lnTo>
                <a:lnTo>
                  <a:pt x="11875" y="1487236"/>
                </a:lnTo>
                <a:lnTo>
                  <a:pt x="0" y="1475340"/>
                </a:lnTo>
                <a:lnTo>
                  <a:pt x="1477864" y="0"/>
                </a:lnTo>
                <a:lnTo>
                  <a:pt x="1935728" y="458647"/>
                </a:lnTo>
                <a:lnTo>
                  <a:pt x="470131" y="192174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737" y="2541124"/>
            <a:ext cx="1728192" cy="400110"/>
          </a:xfrm>
          <a:prstGeom prst="rect">
            <a:avLst/>
          </a:prstGeom>
          <a:noFill/>
        </p:spPr>
        <p:txBody>
          <a:bodyPr wrap="square" rtlCol="0">
            <a:spAutoFit/>
          </a:bodyPr>
          <a:lstStyle/>
          <a:p>
            <a:pPr algn="ctr"/>
            <a:r>
              <a:rPr lang="zh-CN" altLang="en-US" sz="2000" dirty="0">
                <a:latin typeface="微软雅黑" panose="020B0503020204020204" charset="-122"/>
                <a:ea typeface="微软雅黑" panose="020B0503020204020204" charset="-122"/>
              </a:rPr>
              <a:t>安全知识教育</a:t>
            </a:r>
          </a:p>
        </p:txBody>
      </p:sp>
      <p:sp>
        <p:nvSpPr>
          <p:cNvPr id="26" name="文本框 25"/>
          <p:cNvSpPr txBox="1"/>
          <p:nvPr/>
        </p:nvSpPr>
        <p:spPr>
          <a:xfrm>
            <a:off x="-9737" y="3906282"/>
            <a:ext cx="1728192" cy="400110"/>
          </a:xfrm>
          <a:prstGeom prst="rect">
            <a:avLst/>
          </a:prstGeom>
          <a:noFill/>
        </p:spPr>
        <p:txBody>
          <a:bodyPr wrap="square" rtlCol="0">
            <a:spAutoFit/>
          </a:bodyPr>
          <a:lstStyle/>
          <a:p>
            <a:pPr algn="ctr"/>
            <a:r>
              <a:rPr lang="zh-CN" altLang="en-US" sz="2000" b="1" dirty="0">
                <a:latin typeface="微软雅黑" panose="020B0503020204020204" charset="-122"/>
                <a:ea typeface="微软雅黑" panose="020B0503020204020204" charset="-122"/>
              </a:rPr>
              <a:t>安全文化氛围</a:t>
            </a:r>
          </a:p>
        </p:txBody>
      </p:sp>
      <p:sp>
        <p:nvSpPr>
          <p:cNvPr id="15" name="矩形 14"/>
          <p:cNvSpPr/>
          <p:nvPr/>
        </p:nvSpPr>
        <p:spPr>
          <a:xfrm rot="5400000">
            <a:off x="4908931" y="880968"/>
            <a:ext cx="1120143" cy="6869932"/>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2"/>
          <p:cNvSpPr txBox="1">
            <a:spLocks noChangeArrowheads="1"/>
          </p:cNvSpPr>
          <p:nvPr/>
        </p:nvSpPr>
        <p:spPr bwMode="auto">
          <a:xfrm>
            <a:off x="5292080" y="1397963"/>
            <a:ext cx="3611889" cy="212854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gn="just">
              <a:lnSpc>
                <a:spcPct val="125000"/>
              </a:lnSpc>
              <a:spcBef>
                <a:spcPct val="0"/>
              </a:spcBef>
              <a:buFont typeface="Arial" panose="020B0604020202020204" pitchFamily="34" charset="0"/>
              <a:buNone/>
              <a:defRPr>
                <a:solidFill>
                  <a:schemeClr val="tx1">
                    <a:lumMod val="85000"/>
                    <a:lumOff val="15000"/>
                  </a:schemeClr>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研究、规划和建立一些安全文化气氛浓、艺术性较强、有益于人们增强安全意识、增加安全知识的宣传标志、艺术作品，开展各种有益于安全文化建设的文娱体育活动，逐步形成企业安全文化的浓厚氛围。</a:t>
            </a:r>
          </a:p>
        </p:txBody>
      </p:sp>
      <p:pic>
        <p:nvPicPr>
          <p:cNvPr id="17" name="图片 16"/>
          <p:cNvPicPr>
            <a:picLocks noChangeAspect="1"/>
          </p:cNvPicPr>
          <p:nvPr/>
        </p:nvPicPr>
        <p:blipFill>
          <a:blip r:embed="rId3"/>
          <a:stretch>
            <a:fillRect/>
          </a:stretch>
        </p:blipFill>
        <p:spPr>
          <a:xfrm>
            <a:off x="2050133" y="1397964"/>
            <a:ext cx="3139607" cy="2128547"/>
          </a:xfrm>
          <a:prstGeom prst="rect">
            <a:avLst/>
          </a:prstGeom>
        </p:spPr>
      </p:pic>
      <p:sp>
        <p:nvSpPr>
          <p:cNvPr id="18" name="Rectangle 12"/>
          <p:cNvSpPr txBox="1">
            <a:spLocks noChangeArrowheads="1"/>
          </p:cNvSpPr>
          <p:nvPr/>
        </p:nvSpPr>
        <p:spPr bwMode="auto">
          <a:xfrm>
            <a:off x="2493933" y="3924730"/>
            <a:ext cx="5950137" cy="7824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spcBef>
                <a:spcPct val="0"/>
              </a:spcBef>
              <a:buNone/>
            </a:pPr>
            <a:r>
              <a:rPr lang="zh-CN" altLang="en-US" sz="1800" dirty="0">
                <a:solidFill>
                  <a:schemeClr val="bg1"/>
                </a:solidFill>
                <a:latin typeface="微软雅黑" panose="020B0503020204020204" charset="-122"/>
                <a:ea typeface="微软雅黑" panose="020B0503020204020204" charset="-122"/>
              </a:rPr>
              <a:t>还可与大专院校、报社、劳动保护科学学会及其他企业挂钩，多边合作，共建企业安全文化。 </a:t>
            </a:r>
          </a:p>
        </p:txBody>
      </p:sp>
    </p:spTree>
  </p:cSld>
  <p:clrMapOvr>
    <a:masterClrMapping/>
  </p:clrMapOvr>
  <mc:AlternateContent xmlns:mc="http://schemas.openxmlformats.org/markup-compatibility/2006" xmlns:p14="http://schemas.microsoft.com/office/powerpoint/2010/main">
    <mc:Choice Requires="p14">
      <p:transition spd="slow" p14:dur="1750" advClick="0" advTm="0">
        <p:wipe/>
      </p:transition>
    </mc:Choice>
    <mc:Fallback xmlns="">
      <p:transition spd="slow" advClick="0" advTm="0">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矩形 17"/>
          <p:cNvSpPr/>
          <p:nvPr/>
        </p:nvSpPr>
        <p:spPr>
          <a:xfrm>
            <a:off x="467544" y="3902606"/>
            <a:ext cx="8250133" cy="730474"/>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272679" y="1248704"/>
            <a:ext cx="4464496" cy="251875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54495" y="57569"/>
            <a:ext cx="2743206" cy="535531"/>
          </a:xfrm>
          <a:prstGeom prst="rect">
            <a:avLst/>
          </a:prstGeom>
          <a:noFill/>
        </p:spPr>
        <p:txBody>
          <a:bodyPr wrap="square" rtlCol="0">
            <a:spAutoFit/>
          </a:bodyPr>
          <a:lstStyle/>
          <a:p>
            <a:pPr algn="ctr">
              <a:lnSpc>
                <a:spcPct val="120000"/>
              </a:lnSpc>
            </a:pPr>
            <a:r>
              <a:rPr lang="zh-CN" altLang="en-US" sz="2400" b="1" dirty="0">
                <a:latin typeface="微软雅黑" panose="020B0503020204020204" charset="-122"/>
                <a:ea typeface="微软雅黑" panose="020B0503020204020204" charset="-122"/>
              </a:rPr>
              <a:t>强化行为文化建设</a:t>
            </a:r>
          </a:p>
        </p:txBody>
      </p:sp>
      <p:sp>
        <p:nvSpPr>
          <p:cNvPr id="2" name="圆角矩形 1"/>
          <p:cNvSpPr/>
          <p:nvPr/>
        </p:nvSpPr>
        <p:spPr>
          <a:xfrm>
            <a:off x="5072" y="0"/>
            <a:ext cx="4686955" cy="61582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512" y="127910"/>
            <a:ext cx="360000" cy="360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39433" y="46956"/>
            <a:ext cx="180701" cy="535531"/>
          </a:xfrm>
          <a:prstGeom prst="rect">
            <a:avLst/>
          </a:prstGeom>
          <a:noFill/>
        </p:spPr>
        <p:txBody>
          <a:bodyPr wrap="square" rtlCol="0">
            <a:spAutoFit/>
          </a:bodyPr>
          <a:lstStyle/>
          <a:p>
            <a:pPr algn="ctr">
              <a:lnSpc>
                <a:spcPct val="120000"/>
              </a:lnSpc>
            </a:pPr>
            <a:r>
              <a:rPr lang="en-US" altLang="zh-CN" sz="2400" b="1" dirty="0">
                <a:solidFill>
                  <a:schemeClr val="bg1"/>
                </a:solidFill>
                <a:latin typeface="微软雅黑" panose="020B0503020204020204" charset="-122"/>
                <a:ea typeface="微软雅黑" panose="020B0503020204020204" charset="-122"/>
              </a:rPr>
              <a:t>2</a:t>
            </a:r>
            <a:endParaRPr lang="zh-CN" altLang="en-US" sz="2400" b="1" dirty="0">
              <a:solidFill>
                <a:schemeClr val="bg1"/>
              </a:solidFill>
              <a:latin typeface="微软雅黑" panose="020B0503020204020204" charset="-122"/>
              <a:ea typeface="微软雅黑" panose="020B0503020204020204" charset="-122"/>
            </a:endParaRPr>
          </a:p>
        </p:txBody>
      </p:sp>
      <p:sp>
        <p:nvSpPr>
          <p:cNvPr id="15" name="Rectangle 9"/>
          <p:cNvSpPr txBox="1">
            <a:spLocks noChangeArrowheads="1"/>
          </p:cNvSpPr>
          <p:nvPr/>
        </p:nvSpPr>
        <p:spPr bwMode="auto">
          <a:xfrm>
            <a:off x="4457611" y="1416169"/>
            <a:ext cx="3943404" cy="21838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5000"/>
              </a:lnSpc>
              <a:spcBef>
                <a:spcPct val="0"/>
              </a:spcBef>
              <a:buNone/>
            </a:pPr>
            <a:r>
              <a:rPr lang="zh-CN" altLang="en-US" sz="1800" dirty="0">
                <a:solidFill>
                  <a:schemeClr val="bg1"/>
                </a:solidFill>
                <a:latin typeface="微软雅黑" panose="020B0503020204020204" charset="-122"/>
                <a:ea typeface="微软雅黑" panose="020B0503020204020204" charset="-122"/>
              </a:rPr>
              <a:t>企业生产环境充满风险，情况复杂，突发性危险随处存在。但是，有风险和危险并非就一定要出事故，重要的是要保证自己的行为安全，即遵守和服从各种环境、各种作业条件下所需要的规章制度和操作程序。</a:t>
            </a:r>
          </a:p>
        </p:txBody>
      </p:sp>
      <p:pic>
        <p:nvPicPr>
          <p:cNvPr id="4" name="图片 3"/>
          <p:cNvPicPr>
            <a:picLocks noChangeAspect="1"/>
          </p:cNvPicPr>
          <p:nvPr/>
        </p:nvPicPr>
        <p:blipFill>
          <a:blip r:embed="rId3"/>
          <a:stretch>
            <a:fillRect/>
          </a:stretch>
        </p:blipFill>
        <p:spPr>
          <a:xfrm>
            <a:off x="467544" y="1248704"/>
            <a:ext cx="3772426" cy="2505425"/>
          </a:xfrm>
          <a:prstGeom prst="rect">
            <a:avLst/>
          </a:prstGeom>
        </p:spPr>
      </p:pic>
      <p:sp>
        <p:nvSpPr>
          <p:cNvPr id="17" name="Rectangle 9"/>
          <p:cNvSpPr txBox="1">
            <a:spLocks noChangeArrowheads="1"/>
          </p:cNvSpPr>
          <p:nvPr/>
        </p:nvSpPr>
        <p:spPr bwMode="auto">
          <a:xfrm>
            <a:off x="803984" y="3875703"/>
            <a:ext cx="7597031" cy="78427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5000"/>
              </a:lnSpc>
              <a:spcBef>
                <a:spcPct val="0"/>
              </a:spcBef>
              <a:buNone/>
            </a:pPr>
            <a:r>
              <a:rPr lang="zh-CN" altLang="en-US" sz="1800" b="1" dirty="0">
                <a:solidFill>
                  <a:schemeClr val="bg1"/>
                </a:solidFill>
                <a:latin typeface="微软雅黑" panose="020B0503020204020204" charset="-122"/>
                <a:ea typeface="微软雅黑" panose="020B0503020204020204" charset="-122"/>
              </a:rPr>
              <a:t>如果我们认真遵守技术规范、工艺纪律、操作规程，进行行为文化建设，扼制不良行为或习惯动作，很多事故是可以避免的。    </a:t>
            </a:r>
          </a:p>
        </p:txBody>
      </p:sp>
    </p:spTree>
  </p:cSld>
  <p:clrMapOvr>
    <a:masterClrMapping/>
  </p:clrMapOvr>
  <mc:AlternateContent xmlns:mc="http://schemas.openxmlformats.org/markup-compatibility/2006" xmlns:p14="http://schemas.microsoft.com/office/powerpoint/2010/main">
    <mc:Choice Requires="p14">
      <p:transition spd="slow" p14:dur="1750" advClick="0" advTm="0">
        <p:wipe/>
      </p:transition>
    </mc:Choice>
    <mc:Fallback xmlns="">
      <p:transition spd="slow" advClick="0" advTm="0">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7" name="文本框 26"/>
          <p:cNvSpPr txBox="1"/>
          <p:nvPr/>
        </p:nvSpPr>
        <p:spPr>
          <a:xfrm>
            <a:off x="611560" y="58738"/>
            <a:ext cx="2920889" cy="535531"/>
          </a:xfrm>
          <a:prstGeom prst="rect">
            <a:avLst/>
          </a:prstGeom>
          <a:noFill/>
        </p:spPr>
        <p:txBody>
          <a:bodyPr wrap="square" rtlCol="0">
            <a:spAutoFit/>
          </a:bodyPr>
          <a:lstStyle/>
          <a:p>
            <a:pPr algn="ctr">
              <a:lnSpc>
                <a:spcPct val="120000"/>
              </a:lnSpc>
            </a:pPr>
            <a:r>
              <a:rPr lang="zh-CN" altLang="en-US" sz="2400" b="1" dirty="0">
                <a:latin typeface="微软雅黑" panose="020B0503020204020204" charset="-122"/>
                <a:ea typeface="微软雅黑" panose="020B0503020204020204" charset="-122"/>
              </a:rPr>
              <a:t>强化制度文化建设</a:t>
            </a:r>
          </a:p>
        </p:txBody>
      </p:sp>
      <p:sp>
        <p:nvSpPr>
          <p:cNvPr id="2" name="圆角矩形 1"/>
          <p:cNvSpPr/>
          <p:nvPr/>
        </p:nvSpPr>
        <p:spPr>
          <a:xfrm>
            <a:off x="5072" y="0"/>
            <a:ext cx="4686955" cy="61582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512" y="127910"/>
            <a:ext cx="360000" cy="360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39433" y="46956"/>
            <a:ext cx="180701" cy="535531"/>
          </a:xfrm>
          <a:prstGeom prst="rect">
            <a:avLst/>
          </a:prstGeom>
          <a:noFill/>
        </p:spPr>
        <p:txBody>
          <a:bodyPr wrap="square" rtlCol="0">
            <a:spAutoFit/>
          </a:bodyPr>
          <a:lstStyle/>
          <a:p>
            <a:pPr algn="ctr">
              <a:lnSpc>
                <a:spcPct val="120000"/>
              </a:lnSpc>
            </a:pPr>
            <a:r>
              <a:rPr lang="en-US" altLang="zh-CN" sz="2400" b="1" dirty="0">
                <a:solidFill>
                  <a:schemeClr val="bg1"/>
                </a:solidFill>
                <a:latin typeface="微软雅黑" panose="020B0503020204020204" charset="-122"/>
                <a:ea typeface="微软雅黑" panose="020B0503020204020204" charset="-122"/>
              </a:rPr>
              <a:t>3</a:t>
            </a:r>
            <a:endParaRPr lang="zh-CN" altLang="en-US" sz="2400" b="1" dirty="0">
              <a:solidFill>
                <a:schemeClr val="bg1"/>
              </a:solidFill>
              <a:latin typeface="微软雅黑" panose="020B0503020204020204" charset="-122"/>
              <a:ea typeface="微软雅黑" panose="020B0503020204020204" charset="-122"/>
            </a:endParaRPr>
          </a:p>
        </p:txBody>
      </p:sp>
      <p:sp>
        <p:nvSpPr>
          <p:cNvPr id="12" name="Rectangle 9"/>
          <p:cNvSpPr txBox="1">
            <a:spLocks noChangeArrowheads="1"/>
          </p:cNvSpPr>
          <p:nvPr/>
        </p:nvSpPr>
        <p:spPr bwMode="auto">
          <a:xfrm>
            <a:off x="605305" y="1156524"/>
            <a:ext cx="7810876" cy="7914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spcBef>
                <a:spcPct val="0"/>
              </a:spcBef>
              <a:buNone/>
            </a:pPr>
            <a:r>
              <a:rPr lang="zh-CN" altLang="en-US" sz="1800" b="1" dirty="0">
                <a:solidFill>
                  <a:schemeClr val="tx1">
                    <a:lumMod val="85000"/>
                    <a:lumOff val="15000"/>
                  </a:schemeClr>
                </a:solidFill>
                <a:latin typeface="微软雅黑" panose="020B0503020204020204" charset="-122"/>
                <a:ea typeface="微软雅黑" panose="020B0503020204020204" charset="-122"/>
              </a:rPr>
              <a:t>长期以来，企业因人为的安全意识和责任心不强而发生令人遗憾的事故屡见不鲜，所以强化安全制度文化建设尤为重要。</a:t>
            </a:r>
          </a:p>
        </p:txBody>
      </p:sp>
      <p:sp>
        <p:nvSpPr>
          <p:cNvPr id="6" name="圆角矩形 5"/>
          <p:cNvSpPr/>
          <p:nvPr/>
        </p:nvSpPr>
        <p:spPr>
          <a:xfrm>
            <a:off x="827584" y="2649894"/>
            <a:ext cx="864096" cy="857960"/>
          </a:xfrm>
          <a:prstGeom prst="round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11560" y="2488672"/>
            <a:ext cx="7912824" cy="1163198"/>
          </a:xfrm>
          <a:prstGeom prst="roundRect">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9"/>
          <p:cNvSpPr txBox="1">
            <a:spLocks noChangeArrowheads="1"/>
          </p:cNvSpPr>
          <p:nvPr/>
        </p:nvSpPr>
        <p:spPr bwMode="auto">
          <a:xfrm>
            <a:off x="1907704" y="2501744"/>
            <a:ext cx="6264696" cy="11501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spcBef>
                <a:spcPct val="0"/>
              </a:spcBef>
              <a:buNone/>
            </a:pPr>
            <a:r>
              <a:rPr lang="zh-CN" altLang="en-US" sz="1800" dirty="0">
                <a:solidFill>
                  <a:schemeClr val="tx1">
                    <a:lumMod val="85000"/>
                    <a:lumOff val="15000"/>
                  </a:schemeClr>
                </a:solidFill>
                <a:latin typeface="微软雅黑" panose="020B0503020204020204" charset="-122"/>
                <a:ea typeface="微软雅黑" panose="020B0503020204020204" charset="-122"/>
              </a:rPr>
              <a:t>切实执行“企业负责”制，各方面各层次人员落实责任，建立起横到边，纵到底，高效运作，队伍思想业务文化素质高的企业安全管理网络。</a:t>
            </a:r>
          </a:p>
        </p:txBody>
      </p:sp>
      <p:sp>
        <p:nvSpPr>
          <p:cNvPr id="24" name="Rectangle 9"/>
          <p:cNvSpPr txBox="1">
            <a:spLocks noChangeArrowheads="1"/>
          </p:cNvSpPr>
          <p:nvPr/>
        </p:nvSpPr>
        <p:spPr bwMode="auto">
          <a:xfrm>
            <a:off x="841985" y="2808152"/>
            <a:ext cx="835293" cy="5373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5000"/>
              </a:lnSpc>
              <a:spcBef>
                <a:spcPct val="0"/>
              </a:spcBef>
              <a:buNone/>
            </a:pPr>
            <a:r>
              <a:rPr lang="zh-CN" altLang="en-US" sz="2800" b="1" dirty="0">
                <a:solidFill>
                  <a:schemeClr val="bg1"/>
                </a:solidFill>
                <a:latin typeface="微软雅黑" panose="020B0503020204020204" charset="-122"/>
                <a:ea typeface="微软雅黑" panose="020B0503020204020204" charset="-122"/>
              </a:rPr>
              <a:t>一</a:t>
            </a:r>
          </a:p>
        </p:txBody>
      </p:sp>
    </p:spTree>
  </p:cSld>
  <p:clrMapOvr>
    <a:masterClrMapping/>
  </p:clrMapOvr>
  <mc:AlternateContent xmlns:mc="http://schemas.openxmlformats.org/markup-compatibility/2006" xmlns:p14="http://schemas.microsoft.com/office/powerpoint/2010/main">
    <mc:Choice Requires="p14">
      <p:transition spd="slow" p14:dur="1750" advClick="0" advTm="0">
        <p:wipe/>
      </p:transition>
    </mc:Choice>
    <mc:Fallback xmlns="">
      <p:transition spd="slow" advClick="0" advTm="0">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7" name="文本框 26"/>
          <p:cNvSpPr txBox="1"/>
          <p:nvPr/>
        </p:nvSpPr>
        <p:spPr>
          <a:xfrm>
            <a:off x="611560" y="58738"/>
            <a:ext cx="2920889" cy="535531"/>
          </a:xfrm>
          <a:prstGeom prst="rect">
            <a:avLst/>
          </a:prstGeom>
          <a:noFill/>
        </p:spPr>
        <p:txBody>
          <a:bodyPr wrap="square" rtlCol="0">
            <a:spAutoFit/>
          </a:bodyPr>
          <a:lstStyle/>
          <a:p>
            <a:pPr algn="ctr">
              <a:lnSpc>
                <a:spcPct val="120000"/>
              </a:lnSpc>
            </a:pPr>
            <a:r>
              <a:rPr lang="zh-CN" altLang="en-US" sz="2400" b="1" dirty="0">
                <a:latin typeface="微软雅黑" panose="020B0503020204020204" charset="-122"/>
                <a:ea typeface="微软雅黑" panose="020B0503020204020204" charset="-122"/>
              </a:rPr>
              <a:t>强化制度文化建设</a:t>
            </a:r>
          </a:p>
        </p:txBody>
      </p:sp>
      <p:sp>
        <p:nvSpPr>
          <p:cNvPr id="2" name="圆角矩形 1"/>
          <p:cNvSpPr/>
          <p:nvPr/>
        </p:nvSpPr>
        <p:spPr>
          <a:xfrm>
            <a:off x="5072" y="0"/>
            <a:ext cx="4686955" cy="61582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512" y="127910"/>
            <a:ext cx="360000" cy="360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39433" y="46956"/>
            <a:ext cx="180701" cy="535531"/>
          </a:xfrm>
          <a:prstGeom prst="rect">
            <a:avLst/>
          </a:prstGeom>
          <a:noFill/>
        </p:spPr>
        <p:txBody>
          <a:bodyPr wrap="square" rtlCol="0">
            <a:spAutoFit/>
          </a:bodyPr>
          <a:lstStyle/>
          <a:p>
            <a:pPr algn="ctr">
              <a:lnSpc>
                <a:spcPct val="120000"/>
              </a:lnSpc>
            </a:pPr>
            <a:r>
              <a:rPr lang="en-US" altLang="zh-CN" sz="2400" b="1" dirty="0">
                <a:solidFill>
                  <a:schemeClr val="bg1"/>
                </a:solidFill>
                <a:latin typeface="微软雅黑" panose="020B0503020204020204" charset="-122"/>
                <a:ea typeface="微软雅黑" panose="020B0503020204020204" charset="-122"/>
              </a:rPr>
              <a:t>3</a:t>
            </a:r>
            <a:endParaRPr lang="zh-CN" altLang="en-US" sz="2400" b="1" dirty="0">
              <a:solidFill>
                <a:schemeClr val="bg1"/>
              </a:solidFill>
              <a:latin typeface="微软雅黑" panose="020B0503020204020204" charset="-122"/>
              <a:ea typeface="微软雅黑" panose="020B0503020204020204" charset="-122"/>
            </a:endParaRPr>
          </a:p>
        </p:txBody>
      </p:sp>
      <p:sp>
        <p:nvSpPr>
          <p:cNvPr id="6" name="圆角矩形 5"/>
          <p:cNvSpPr/>
          <p:nvPr/>
        </p:nvSpPr>
        <p:spPr>
          <a:xfrm>
            <a:off x="827584" y="1436828"/>
            <a:ext cx="864096" cy="857960"/>
          </a:xfrm>
          <a:prstGeom prst="round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11560" y="1275606"/>
            <a:ext cx="7912824" cy="1163198"/>
          </a:xfrm>
          <a:prstGeom prst="roundRect">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9"/>
          <p:cNvSpPr txBox="1">
            <a:spLocks noChangeArrowheads="1"/>
          </p:cNvSpPr>
          <p:nvPr/>
        </p:nvSpPr>
        <p:spPr bwMode="auto">
          <a:xfrm>
            <a:off x="1907704" y="1288678"/>
            <a:ext cx="6264696" cy="11501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nSpc>
                <a:spcPct val="125000"/>
              </a:lnSpc>
              <a:spcBef>
                <a:spcPct val="0"/>
              </a:spcBef>
              <a:buFont typeface="Arial" panose="020B0604020202020204" pitchFamily="34" charset="0"/>
              <a:buNone/>
              <a:defRPr>
                <a:solidFill>
                  <a:schemeClr val="tx1">
                    <a:lumMod val="85000"/>
                    <a:lumOff val="15000"/>
                  </a:schemeClr>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切实履行“社会监督”职责，形成上下结合，奖惩严明，对各层次能进行有效监督的企业劳动保护监督体系。建立健全各项规程、规章制度。</a:t>
            </a:r>
          </a:p>
        </p:txBody>
      </p:sp>
      <p:sp>
        <p:nvSpPr>
          <p:cNvPr id="24" name="Rectangle 9"/>
          <p:cNvSpPr txBox="1">
            <a:spLocks noChangeArrowheads="1"/>
          </p:cNvSpPr>
          <p:nvPr/>
        </p:nvSpPr>
        <p:spPr bwMode="auto">
          <a:xfrm>
            <a:off x="841985" y="1595086"/>
            <a:ext cx="835293" cy="5373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5000"/>
              </a:lnSpc>
              <a:spcBef>
                <a:spcPct val="0"/>
              </a:spcBef>
              <a:buNone/>
            </a:pPr>
            <a:r>
              <a:rPr lang="zh-CN" altLang="en-US" sz="2800" b="1" dirty="0">
                <a:solidFill>
                  <a:schemeClr val="bg1"/>
                </a:solidFill>
                <a:latin typeface="微软雅黑" panose="020B0503020204020204" charset="-122"/>
                <a:ea typeface="微软雅黑" panose="020B0503020204020204" charset="-122"/>
              </a:rPr>
              <a:t>二</a:t>
            </a:r>
          </a:p>
        </p:txBody>
      </p:sp>
      <p:sp>
        <p:nvSpPr>
          <p:cNvPr id="13" name="圆角矩形 12"/>
          <p:cNvSpPr/>
          <p:nvPr/>
        </p:nvSpPr>
        <p:spPr>
          <a:xfrm>
            <a:off x="827584" y="3135573"/>
            <a:ext cx="864096" cy="857960"/>
          </a:xfrm>
          <a:prstGeom prst="round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11560" y="2974351"/>
            <a:ext cx="7912824" cy="1163198"/>
          </a:xfrm>
          <a:prstGeom prst="roundRect">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9"/>
          <p:cNvSpPr txBox="1">
            <a:spLocks noChangeArrowheads="1"/>
          </p:cNvSpPr>
          <p:nvPr/>
        </p:nvSpPr>
        <p:spPr bwMode="auto">
          <a:xfrm>
            <a:off x="2079306" y="3142789"/>
            <a:ext cx="5544616" cy="688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nSpc>
                <a:spcPct val="125000"/>
              </a:lnSpc>
              <a:spcBef>
                <a:spcPct val="0"/>
              </a:spcBef>
              <a:buFont typeface="Arial" panose="020B0604020202020204" pitchFamily="34" charset="0"/>
              <a:buNone/>
              <a:defRPr>
                <a:solidFill>
                  <a:schemeClr val="tx1">
                    <a:lumMod val="85000"/>
                    <a:lumOff val="15000"/>
                  </a:schemeClr>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完善企业安全管理各项基本法规、规章制度和奖惩制度等，使其规范、科学、适用并严格执行。   </a:t>
            </a:r>
          </a:p>
        </p:txBody>
      </p:sp>
      <p:sp>
        <p:nvSpPr>
          <p:cNvPr id="18" name="Rectangle 9"/>
          <p:cNvSpPr txBox="1">
            <a:spLocks noChangeArrowheads="1"/>
          </p:cNvSpPr>
          <p:nvPr/>
        </p:nvSpPr>
        <p:spPr bwMode="auto">
          <a:xfrm>
            <a:off x="841985" y="3293831"/>
            <a:ext cx="835293" cy="5373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5000"/>
              </a:lnSpc>
              <a:spcBef>
                <a:spcPct val="0"/>
              </a:spcBef>
              <a:buNone/>
            </a:pPr>
            <a:r>
              <a:rPr lang="zh-CN" altLang="en-US" sz="2800" b="1" dirty="0">
                <a:solidFill>
                  <a:schemeClr val="bg1"/>
                </a:solidFill>
                <a:latin typeface="微软雅黑" panose="020B0503020204020204" charset="-122"/>
                <a:ea typeface="微软雅黑" panose="020B0503020204020204" charset="-122"/>
              </a:rPr>
              <a:t>三</a:t>
            </a:r>
          </a:p>
        </p:txBody>
      </p:sp>
    </p:spTree>
  </p:cSld>
  <p:clrMapOvr>
    <a:masterClrMapping/>
  </p:clrMapOvr>
  <mc:AlternateContent xmlns:mc="http://schemas.openxmlformats.org/markup-compatibility/2006" xmlns:p14="http://schemas.microsoft.com/office/powerpoint/2010/main">
    <mc:Choice Requires="p14">
      <p:transition spd="slow" p14:dur="1750" advClick="0" advTm="0">
        <p:wipe/>
      </p:transition>
    </mc:Choice>
    <mc:Fallback xmlns="">
      <p:transition spd="slow" advClick="0" advTm="0">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487923" y="915566"/>
            <a:ext cx="4122915" cy="245779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11560" y="58738"/>
            <a:ext cx="2920889" cy="535531"/>
          </a:xfrm>
          <a:prstGeom prst="rect">
            <a:avLst/>
          </a:prstGeom>
          <a:noFill/>
        </p:spPr>
        <p:txBody>
          <a:bodyPr wrap="square" rtlCol="0">
            <a:spAutoFit/>
          </a:bodyPr>
          <a:lstStyle/>
          <a:p>
            <a:pPr algn="ctr">
              <a:lnSpc>
                <a:spcPct val="120000"/>
              </a:lnSpc>
            </a:pPr>
            <a:r>
              <a:rPr lang="zh-CN" altLang="en-US" sz="2400" b="1" dirty="0">
                <a:latin typeface="微软雅黑" panose="020B0503020204020204" charset="-122"/>
                <a:ea typeface="微软雅黑" panose="020B0503020204020204" charset="-122"/>
              </a:rPr>
              <a:t>强化物态文化建设</a:t>
            </a:r>
          </a:p>
        </p:txBody>
      </p:sp>
      <p:sp>
        <p:nvSpPr>
          <p:cNvPr id="2" name="圆角矩形 1"/>
          <p:cNvSpPr/>
          <p:nvPr/>
        </p:nvSpPr>
        <p:spPr>
          <a:xfrm>
            <a:off x="5072" y="0"/>
            <a:ext cx="4686955" cy="61582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3512" y="127910"/>
            <a:ext cx="360000" cy="360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39433" y="46956"/>
            <a:ext cx="180701" cy="497957"/>
          </a:xfrm>
          <a:prstGeom prst="rect">
            <a:avLst/>
          </a:prstGeom>
          <a:noFill/>
        </p:spPr>
        <p:txBody>
          <a:bodyPr wrap="square" rtlCol="0">
            <a:spAutoFit/>
          </a:bodyPr>
          <a:lstStyle/>
          <a:p>
            <a:pPr algn="ctr">
              <a:lnSpc>
                <a:spcPct val="120000"/>
              </a:lnSpc>
            </a:pPr>
            <a:r>
              <a:rPr lang="en-US" altLang="zh-CN" sz="2400" b="1" dirty="0">
                <a:solidFill>
                  <a:schemeClr val="bg1"/>
                </a:solidFill>
                <a:latin typeface="微软雅黑" panose="020B0503020204020204" charset="-122"/>
                <a:ea typeface="微软雅黑" panose="020B0503020204020204" charset="-122"/>
              </a:rPr>
              <a:t>4</a:t>
            </a:r>
            <a:endParaRPr lang="zh-CN" altLang="en-US" sz="2400" b="1" dirty="0">
              <a:solidFill>
                <a:schemeClr val="bg1"/>
              </a:solidFill>
              <a:latin typeface="微软雅黑" panose="020B0503020204020204" charset="-122"/>
              <a:ea typeface="微软雅黑" panose="020B0503020204020204" charset="-122"/>
            </a:endParaRPr>
          </a:p>
        </p:txBody>
      </p:sp>
      <p:sp>
        <p:nvSpPr>
          <p:cNvPr id="11" name="Rectangle 9"/>
          <p:cNvSpPr txBox="1">
            <a:spLocks noChangeArrowheads="1"/>
          </p:cNvSpPr>
          <p:nvPr/>
        </p:nvSpPr>
        <p:spPr bwMode="auto">
          <a:xfrm>
            <a:off x="775779" y="1341113"/>
            <a:ext cx="3547202" cy="156299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5000"/>
              </a:lnSpc>
              <a:spcBef>
                <a:spcPct val="0"/>
              </a:spcBef>
              <a:buNone/>
            </a:pPr>
            <a:r>
              <a:rPr lang="zh-CN" altLang="en-US" sz="1800" dirty="0">
                <a:solidFill>
                  <a:schemeClr val="bg1"/>
                </a:solidFill>
                <a:latin typeface="微软雅黑" panose="020B0503020204020204" charset="-122"/>
                <a:ea typeface="微软雅黑" panose="020B0503020204020204" charset="-122"/>
              </a:rPr>
              <a:t>即特定的物质环境，也就是人们常说的安全硬件建设。这就涉及到资金的投入，投入产出比以及安全与效益的关系等问题。</a:t>
            </a:r>
          </a:p>
        </p:txBody>
      </p:sp>
      <p:pic>
        <p:nvPicPr>
          <p:cNvPr id="3" name="图片 2"/>
          <p:cNvPicPr>
            <a:picLocks noChangeAspect="1"/>
          </p:cNvPicPr>
          <p:nvPr/>
        </p:nvPicPr>
        <p:blipFill>
          <a:blip r:embed="rId3"/>
          <a:stretch>
            <a:fillRect/>
          </a:stretch>
        </p:blipFill>
        <p:spPr>
          <a:xfrm>
            <a:off x="4676438" y="915567"/>
            <a:ext cx="3705742" cy="2457793"/>
          </a:xfrm>
          <a:prstGeom prst="rect">
            <a:avLst/>
          </a:prstGeom>
        </p:spPr>
      </p:pic>
      <p:sp>
        <p:nvSpPr>
          <p:cNvPr id="15" name="Rectangle 9"/>
          <p:cNvSpPr txBox="1">
            <a:spLocks noChangeArrowheads="1"/>
          </p:cNvSpPr>
          <p:nvPr/>
        </p:nvSpPr>
        <p:spPr bwMode="auto">
          <a:xfrm>
            <a:off x="410789" y="3484069"/>
            <a:ext cx="7977635" cy="14652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nSpc>
                <a:spcPct val="125000"/>
              </a:lnSpc>
              <a:spcBef>
                <a:spcPct val="0"/>
              </a:spcBef>
              <a:buFont typeface="Arial" panose="020B0604020202020204" pitchFamily="34" charset="0"/>
              <a:buNone/>
              <a:defRPr>
                <a:solidFill>
                  <a:schemeClr val="tx1">
                    <a:lumMod val="85000"/>
                    <a:lumOff val="15000"/>
                  </a:schemeClr>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无数惨痛的教训告诉人们，企业生产所需的安全设备、设施及相关的材料是节省不得的，物态文化不良也会引发事故，这一点已被无数事实所证明的了因此，提高各级领导和管理者的安全经济意识，推动安全物态文化建设，建立良好完备的企业安全环境，是整个企业安全文化建设不可或缺的重要组成部分。 </a:t>
            </a:r>
          </a:p>
        </p:txBody>
      </p:sp>
    </p:spTree>
  </p:cSld>
  <p:clrMapOvr>
    <a:masterClrMapping/>
  </p:clrMapOvr>
  <mc:AlternateContent xmlns:mc="http://schemas.openxmlformats.org/markup-compatibility/2006" xmlns:p14="http://schemas.microsoft.com/office/powerpoint/2010/main">
    <mc:Choice Requires="p14">
      <p:transition spd="slow" p14:dur="1750" advClick="0" advTm="0">
        <p:wipe/>
      </p:transition>
    </mc:Choice>
    <mc:Fallback xmlns="">
      <p:transition spd="slow" advClick="0" advTm="0">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1" name="文本框 20"/>
          <p:cNvSpPr txBox="1"/>
          <p:nvPr/>
        </p:nvSpPr>
        <p:spPr>
          <a:xfrm>
            <a:off x="4120594" y="123478"/>
            <a:ext cx="902811" cy="523220"/>
          </a:xfrm>
          <a:prstGeom prst="rect">
            <a:avLst/>
          </a:prstGeom>
          <a:noFill/>
        </p:spPr>
        <p:txBody>
          <a:bodyPr wrap="none" rtlCol="0">
            <a:spAutoFit/>
            <a:scene3d>
              <a:camera prst="orthographicFront"/>
              <a:lightRig rig="threePt" dir="t"/>
            </a:scene3d>
            <a:sp3d contourW="12700"/>
          </a:bodyPr>
          <a:lstStyle/>
          <a:p>
            <a:pPr algn="ct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总结</a:t>
            </a:r>
          </a:p>
        </p:txBody>
      </p:sp>
      <p:sp>
        <p:nvSpPr>
          <p:cNvPr id="2" name="文本框 1"/>
          <p:cNvSpPr txBox="1"/>
          <p:nvPr/>
        </p:nvSpPr>
        <p:spPr>
          <a:xfrm>
            <a:off x="1417336" y="893558"/>
            <a:ext cx="6876938" cy="113107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nSpc>
                <a:spcPct val="125000"/>
              </a:lnSpc>
              <a:spcBef>
                <a:spcPct val="0"/>
              </a:spcBef>
              <a:buFont typeface="Arial" panose="020B0604020202020204" pitchFamily="34" charset="0"/>
              <a:buNone/>
              <a:defRPr>
                <a:solidFill>
                  <a:schemeClr val="tx1">
                    <a:lumMod val="85000"/>
                    <a:lumOff val="15000"/>
                  </a:schemeClr>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企业安全文化与企业文化一样，是当代人类文化的重要组成部分，因此，必须对企业安全文化与企业文化一视同仁，将其融入企业文化建设的总体战略之中，整体推进。 </a:t>
            </a:r>
          </a:p>
        </p:txBody>
      </p:sp>
      <p:sp>
        <p:nvSpPr>
          <p:cNvPr id="22" name="文本框 21"/>
          <p:cNvSpPr txBox="1"/>
          <p:nvPr/>
        </p:nvSpPr>
        <p:spPr>
          <a:xfrm>
            <a:off x="1485122" y="2392033"/>
            <a:ext cx="6624330" cy="113107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nSpc>
                <a:spcPct val="125000"/>
              </a:lnSpc>
              <a:spcBef>
                <a:spcPct val="0"/>
              </a:spcBef>
              <a:buFont typeface="Arial" panose="020B0604020202020204" pitchFamily="34" charset="0"/>
              <a:buNone/>
              <a:defRPr>
                <a:solidFill>
                  <a:schemeClr val="tx1">
                    <a:lumMod val="85000"/>
                    <a:lumOff val="15000"/>
                  </a:schemeClr>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企业安全文化是一种全新的安全管理思想，建设企业安全文化必须与企业现实安全管理工作和企业实际紧密结合，必须与推广、应用、开发现代安全科学技术紧密结合。 </a:t>
            </a:r>
          </a:p>
        </p:txBody>
      </p:sp>
      <p:sp>
        <p:nvSpPr>
          <p:cNvPr id="23" name="文本框 22"/>
          <p:cNvSpPr txBox="1"/>
          <p:nvPr/>
        </p:nvSpPr>
        <p:spPr>
          <a:xfrm>
            <a:off x="1560529" y="4021444"/>
            <a:ext cx="6156684" cy="7532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defPPr>
              <a:defRPr lang="zh-CN"/>
            </a:defPPr>
            <a:lvl1pPr indent="0">
              <a:lnSpc>
                <a:spcPct val="125000"/>
              </a:lnSpc>
              <a:spcBef>
                <a:spcPct val="0"/>
              </a:spcBef>
              <a:buFont typeface="Arial" panose="020B0604020202020204" pitchFamily="34" charset="0"/>
              <a:buNone/>
              <a:defRPr>
                <a:solidFill>
                  <a:schemeClr val="tx1">
                    <a:lumMod val="85000"/>
                    <a:lumOff val="15000"/>
                  </a:schemeClr>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dirty="0"/>
              <a:t>企业安全文化建设的核心是为了人，因而要始终坚持以人为本，以实现人的价值、保护人的生命安全与健康为宗旨。 </a:t>
            </a:r>
          </a:p>
        </p:txBody>
      </p:sp>
      <p:sp>
        <p:nvSpPr>
          <p:cNvPr id="10" name="圆角矩形 9"/>
          <p:cNvSpPr/>
          <p:nvPr/>
        </p:nvSpPr>
        <p:spPr>
          <a:xfrm>
            <a:off x="647564" y="893558"/>
            <a:ext cx="7668852" cy="1131079"/>
          </a:xfrm>
          <a:prstGeom prst="roundRect">
            <a:avLst>
              <a:gd name="adj" fmla="val 5118"/>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2363" y="1189097"/>
            <a:ext cx="540000" cy="540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43853" y="1203193"/>
            <a:ext cx="477019" cy="511807"/>
          </a:xfrm>
          <a:prstGeom prst="rect">
            <a:avLst/>
          </a:prstGeom>
          <a:noFill/>
        </p:spPr>
        <p:txBody>
          <a:bodyPr wrap="square" rtlCol="0">
            <a:spAutoFit/>
          </a:bodyPr>
          <a:lstStyle/>
          <a:p>
            <a:pPr algn="ctr">
              <a:lnSpc>
                <a:spcPct val="125000"/>
              </a:lnSpc>
            </a:pPr>
            <a:r>
              <a:rPr lang="en-US" altLang="zh-CN" sz="2400" b="1" dirty="0">
                <a:solidFill>
                  <a:schemeClr val="bg1"/>
                </a:solidFill>
                <a:latin typeface="微软雅黑" panose="020B0503020204020204" charset="-122"/>
                <a:ea typeface="微软雅黑" panose="020B0503020204020204" charset="-122"/>
              </a:rPr>
              <a:t>1</a:t>
            </a:r>
            <a:endParaRPr lang="zh-CN" altLang="en-US" sz="2400" b="1" dirty="0">
              <a:solidFill>
                <a:schemeClr val="bg1"/>
              </a:solidFill>
              <a:latin typeface="微软雅黑" panose="020B0503020204020204" charset="-122"/>
              <a:ea typeface="微软雅黑" panose="020B0503020204020204" charset="-122"/>
            </a:endParaRPr>
          </a:p>
        </p:txBody>
      </p:sp>
      <p:sp>
        <p:nvSpPr>
          <p:cNvPr id="26" name="圆角矩形 25"/>
          <p:cNvSpPr/>
          <p:nvPr/>
        </p:nvSpPr>
        <p:spPr>
          <a:xfrm>
            <a:off x="611188" y="2370939"/>
            <a:ext cx="7668852" cy="1131079"/>
          </a:xfrm>
          <a:prstGeom prst="roundRect">
            <a:avLst>
              <a:gd name="adj" fmla="val 5118"/>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75987" y="2666478"/>
            <a:ext cx="540000" cy="540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07477" y="2680574"/>
            <a:ext cx="477019" cy="553998"/>
          </a:xfrm>
          <a:prstGeom prst="rect">
            <a:avLst/>
          </a:prstGeom>
          <a:noFill/>
        </p:spPr>
        <p:txBody>
          <a:bodyPr wrap="square" rtlCol="0">
            <a:spAutoFit/>
          </a:bodyPr>
          <a:lstStyle/>
          <a:p>
            <a:pPr algn="ctr">
              <a:lnSpc>
                <a:spcPct val="125000"/>
              </a:lnSpc>
            </a:pPr>
            <a:r>
              <a:rPr lang="en-US" altLang="zh-CN" sz="2400" b="1" dirty="0">
                <a:solidFill>
                  <a:schemeClr val="bg1"/>
                </a:solidFill>
                <a:latin typeface="微软雅黑" panose="020B0503020204020204" charset="-122"/>
                <a:ea typeface="微软雅黑" panose="020B0503020204020204" charset="-122"/>
              </a:rPr>
              <a:t>2</a:t>
            </a:r>
            <a:endParaRPr lang="zh-CN" altLang="en-US" sz="2400" b="1" dirty="0">
              <a:solidFill>
                <a:schemeClr val="bg1"/>
              </a:solidFill>
              <a:latin typeface="微软雅黑" panose="020B0503020204020204" charset="-122"/>
              <a:ea typeface="微软雅黑" panose="020B0503020204020204" charset="-122"/>
            </a:endParaRPr>
          </a:p>
        </p:txBody>
      </p:sp>
      <p:sp>
        <p:nvSpPr>
          <p:cNvPr id="30" name="圆角矩形 29"/>
          <p:cNvSpPr/>
          <p:nvPr/>
        </p:nvSpPr>
        <p:spPr>
          <a:xfrm>
            <a:off x="589046" y="3848320"/>
            <a:ext cx="7668852" cy="1131079"/>
          </a:xfrm>
          <a:prstGeom prst="roundRect">
            <a:avLst>
              <a:gd name="adj" fmla="val 5118"/>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53845" y="4143859"/>
            <a:ext cx="540000" cy="540000"/>
          </a:xfrm>
          <a:prstGeom prst="ellipse">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685335" y="4157955"/>
            <a:ext cx="477019" cy="553998"/>
          </a:xfrm>
          <a:prstGeom prst="rect">
            <a:avLst/>
          </a:prstGeom>
          <a:noFill/>
        </p:spPr>
        <p:txBody>
          <a:bodyPr wrap="square" rtlCol="0">
            <a:spAutoFit/>
          </a:bodyPr>
          <a:lstStyle/>
          <a:p>
            <a:pPr algn="ctr">
              <a:lnSpc>
                <a:spcPct val="125000"/>
              </a:lnSpc>
            </a:pPr>
            <a:r>
              <a:rPr lang="en-US" altLang="zh-CN" sz="2400" b="1" dirty="0">
                <a:solidFill>
                  <a:schemeClr val="bg1"/>
                </a:solidFill>
                <a:latin typeface="微软雅黑" panose="020B0503020204020204" charset="-122"/>
                <a:ea typeface="微软雅黑" panose="020B0503020204020204" charset="-122"/>
              </a:rPr>
              <a:t>3</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
      <p:transition spd="slow" advClick="0" advTm="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2647" r="12791"/>
          <a:stretch>
            <a:fillRect/>
          </a:stretch>
        </p:blipFill>
        <p:spPr>
          <a:xfrm>
            <a:off x="0" y="0"/>
            <a:ext cx="9144000" cy="5144304"/>
          </a:xfrm>
          <a:prstGeom prst="rect">
            <a:avLst/>
          </a:prstGeom>
        </p:spPr>
      </p:pic>
      <p:grpSp>
        <p:nvGrpSpPr>
          <p:cNvPr id="7" name="组合 6"/>
          <p:cNvGrpSpPr/>
          <p:nvPr/>
        </p:nvGrpSpPr>
        <p:grpSpPr>
          <a:xfrm rot="10800000">
            <a:off x="-1" y="0"/>
            <a:ext cx="9144001" cy="4231659"/>
            <a:chOff x="-1" y="915566"/>
            <a:chExt cx="9144001" cy="4231659"/>
          </a:xfrm>
        </p:grpSpPr>
        <p:sp>
          <p:nvSpPr>
            <p:cNvPr id="14" name="Freeform 18"/>
            <p:cNvSpPr/>
            <p:nvPr/>
          </p:nvSpPr>
          <p:spPr bwMode="auto">
            <a:xfrm>
              <a:off x="3727450" y="915566"/>
              <a:ext cx="5416550" cy="4221906"/>
            </a:xfrm>
            <a:custGeom>
              <a:avLst/>
              <a:gdLst>
                <a:gd name="T0" fmla="*/ 3412 w 3412"/>
                <a:gd name="T1" fmla="*/ 0 h 2827"/>
                <a:gd name="T2" fmla="*/ 0 w 3412"/>
                <a:gd name="T3" fmla="*/ 2827 h 2827"/>
                <a:gd name="T4" fmla="*/ 3412 w 3412"/>
                <a:gd name="T5" fmla="*/ 2827 h 2827"/>
                <a:gd name="T6" fmla="*/ 3412 w 3412"/>
                <a:gd name="T7" fmla="*/ 0 h 2827"/>
              </a:gdLst>
              <a:ahLst/>
              <a:cxnLst>
                <a:cxn ang="0">
                  <a:pos x="T0" y="T1"/>
                </a:cxn>
                <a:cxn ang="0">
                  <a:pos x="T2" y="T3"/>
                </a:cxn>
                <a:cxn ang="0">
                  <a:pos x="T4" y="T5"/>
                </a:cxn>
                <a:cxn ang="0">
                  <a:pos x="T6" y="T7"/>
                </a:cxn>
              </a:cxnLst>
              <a:rect l="0" t="0" r="r" b="b"/>
              <a:pathLst>
                <a:path w="3412" h="2827">
                  <a:moveTo>
                    <a:pt x="3412" y="0"/>
                  </a:moveTo>
                  <a:lnTo>
                    <a:pt x="0" y="2827"/>
                  </a:lnTo>
                  <a:lnTo>
                    <a:pt x="3412" y="2827"/>
                  </a:lnTo>
                  <a:lnTo>
                    <a:pt x="3412" y="0"/>
                  </a:lnTo>
                  <a:close/>
                </a:path>
              </a:pathLst>
            </a:custGeom>
            <a:solidFill>
              <a:schemeClr val="bg1">
                <a:alpha val="50000"/>
              </a:schemeClr>
            </a:solid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sp>
          <p:nvSpPr>
            <p:cNvPr id="20" name="Freeform 20"/>
            <p:cNvSpPr/>
            <p:nvPr/>
          </p:nvSpPr>
          <p:spPr bwMode="auto">
            <a:xfrm>
              <a:off x="3727450" y="1368975"/>
              <a:ext cx="5416550" cy="3778250"/>
            </a:xfrm>
            <a:custGeom>
              <a:avLst/>
              <a:gdLst>
                <a:gd name="T0" fmla="*/ 0 w 3412"/>
                <a:gd name="T1" fmla="*/ 2380 h 2380"/>
                <a:gd name="T2" fmla="*/ 3412 w 3412"/>
                <a:gd name="T3" fmla="*/ 2380 h 2380"/>
                <a:gd name="T4" fmla="*/ 3412 w 3412"/>
                <a:gd name="T5" fmla="*/ 0 h 2380"/>
                <a:gd name="T6" fmla="*/ 0 w 3412"/>
                <a:gd name="T7" fmla="*/ 2380 h 2380"/>
              </a:gdLst>
              <a:ahLst/>
              <a:cxnLst>
                <a:cxn ang="0">
                  <a:pos x="T0" y="T1"/>
                </a:cxn>
                <a:cxn ang="0">
                  <a:pos x="T2" y="T3"/>
                </a:cxn>
                <a:cxn ang="0">
                  <a:pos x="T4" y="T5"/>
                </a:cxn>
                <a:cxn ang="0">
                  <a:pos x="T6" y="T7"/>
                </a:cxn>
              </a:cxnLst>
              <a:rect l="0" t="0" r="r" b="b"/>
              <a:pathLst>
                <a:path w="3412" h="2380">
                  <a:moveTo>
                    <a:pt x="0" y="2380"/>
                  </a:moveTo>
                  <a:lnTo>
                    <a:pt x="3412" y="2380"/>
                  </a:lnTo>
                  <a:lnTo>
                    <a:pt x="3412" y="0"/>
                  </a:lnTo>
                  <a:lnTo>
                    <a:pt x="0" y="2380"/>
                  </a:lnTo>
                  <a:close/>
                </a:path>
              </a:pathLst>
            </a:custGeom>
            <a:solidFill>
              <a:srgbClr val="1E9C90"/>
            </a:solid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21" name="Freeform 23"/>
            <p:cNvSpPr/>
            <p:nvPr/>
          </p:nvSpPr>
          <p:spPr bwMode="auto">
            <a:xfrm>
              <a:off x="1" y="3370616"/>
              <a:ext cx="3711575" cy="1766857"/>
            </a:xfrm>
            <a:custGeom>
              <a:avLst/>
              <a:gdLst>
                <a:gd name="T0" fmla="*/ 0 w 2344"/>
                <a:gd name="T1" fmla="*/ 0 h 1270"/>
                <a:gd name="T2" fmla="*/ 0 w 2344"/>
                <a:gd name="T3" fmla="*/ 1270 h 1270"/>
                <a:gd name="T4" fmla="*/ 2344 w 2344"/>
                <a:gd name="T5" fmla="*/ 1270 h 1270"/>
                <a:gd name="T6" fmla="*/ 0 w 2344"/>
                <a:gd name="T7" fmla="*/ 0 h 1270"/>
              </a:gdLst>
              <a:ahLst/>
              <a:cxnLst>
                <a:cxn ang="0">
                  <a:pos x="T0" y="T1"/>
                </a:cxn>
                <a:cxn ang="0">
                  <a:pos x="T2" y="T3"/>
                </a:cxn>
                <a:cxn ang="0">
                  <a:pos x="T4" y="T5"/>
                </a:cxn>
                <a:cxn ang="0">
                  <a:pos x="T6" y="T7"/>
                </a:cxn>
              </a:cxnLst>
              <a:rect l="0" t="0" r="r" b="b"/>
              <a:pathLst>
                <a:path w="2344" h="1270">
                  <a:moveTo>
                    <a:pt x="0" y="0"/>
                  </a:moveTo>
                  <a:lnTo>
                    <a:pt x="0" y="1270"/>
                  </a:lnTo>
                  <a:lnTo>
                    <a:pt x="2344" y="1270"/>
                  </a:lnTo>
                  <a:lnTo>
                    <a:pt x="0" y="0"/>
                  </a:lnTo>
                  <a:close/>
                </a:path>
              </a:pathLst>
            </a:custGeom>
            <a:solidFill>
              <a:schemeClr val="bg1">
                <a:alpha val="50000"/>
              </a:schemeClr>
            </a:solid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sp>
          <p:nvSpPr>
            <p:cNvPr id="22" name="Freeform 25"/>
            <p:cNvSpPr/>
            <p:nvPr/>
          </p:nvSpPr>
          <p:spPr bwMode="auto">
            <a:xfrm>
              <a:off x="-1" y="3747304"/>
              <a:ext cx="3714751" cy="1397000"/>
            </a:xfrm>
            <a:custGeom>
              <a:avLst/>
              <a:gdLst>
                <a:gd name="T0" fmla="*/ 2346 w 2346"/>
                <a:gd name="T1" fmla="*/ 880 h 880"/>
                <a:gd name="T2" fmla="*/ 0 w 2346"/>
                <a:gd name="T3" fmla="*/ 880 h 880"/>
                <a:gd name="T4" fmla="*/ 0 w 2346"/>
                <a:gd name="T5" fmla="*/ 0 h 880"/>
                <a:gd name="T6" fmla="*/ 2346 w 2346"/>
                <a:gd name="T7" fmla="*/ 880 h 880"/>
              </a:gdLst>
              <a:ahLst/>
              <a:cxnLst>
                <a:cxn ang="0">
                  <a:pos x="T0" y="T1"/>
                </a:cxn>
                <a:cxn ang="0">
                  <a:pos x="T2" y="T3"/>
                </a:cxn>
                <a:cxn ang="0">
                  <a:pos x="T4" y="T5"/>
                </a:cxn>
                <a:cxn ang="0">
                  <a:pos x="T6" y="T7"/>
                </a:cxn>
              </a:cxnLst>
              <a:rect l="0" t="0" r="r" b="b"/>
              <a:pathLst>
                <a:path w="2346" h="880">
                  <a:moveTo>
                    <a:pt x="2346" y="880"/>
                  </a:moveTo>
                  <a:lnTo>
                    <a:pt x="0" y="880"/>
                  </a:lnTo>
                  <a:lnTo>
                    <a:pt x="0" y="0"/>
                  </a:lnTo>
                  <a:lnTo>
                    <a:pt x="2346" y="880"/>
                  </a:lnTo>
                  <a:close/>
                </a:path>
              </a:pathLst>
            </a:custGeom>
            <a:solidFill>
              <a:srgbClr val="1E9C90"/>
            </a:solid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grpSp>
      <p:sp>
        <p:nvSpPr>
          <p:cNvPr id="23" name="文本框 22"/>
          <p:cNvSpPr txBox="1"/>
          <p:nvPr/>
        </p:nvSpPr>
        <p:spPr>
          <a:xfrm>
            <a:off x="4185899" y="2166415"/>
            <a:ext cx="2499402" cy="784830"/>
          </a:xfrm>
          <a:prstGeom prst="rect">
            <a:avLst/>
          </a:prstGeom>
          <a:noFill/>
        </p:spPr>
        <p:txBody>
          <a:bodyPr wrap="none" rtlCol="0">
            <a:spAutoFit/>
          </a:bodyPr>
          <a:lstStyle/>
          <a:p>
            <a:pPr algn="ctr" defTabSz="685800">
              <a:defRPr/>
            </a:pPr>
            <a:r>
              <a:rPr lang="zh-CN" altLang="en-US" sz="4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7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50" presetClass="entr" presetSubtype="0" decel="100000" fill="hold" grpId="0" nodeType="after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strVal val="#ppt_w+.3"/>
                                          </p:val>
                                        </p:tav>
                                        <p:tav tm="100000">
                                          <p:val>
                                            <p:strVal val="#ppt_w"/>
                                          </p:val>
                                        </p:tav>
                                      </p:tavLst>
                                    </p:anim>
                                    <p:anim calcmode="lin" valueType="num">
                                      <p:cBhvr>
                                        <p:cTn id="17" dur="1000" fill="hold"/>
                                        <p:tgtEl>
                                          <p:spTgt spid="23"/>
                                        </p:tgtEl>
                                        <p:attrNameLst>
                                          <p:attrName>ppt_h</p:attrName>
                                        </p:attrNameLst>
                                      </p:cBhvr>
                                      <p:tavLst>
                                        <p:tav tm="0">
                                          <p:val>
                                            <p:strVal val="#ppt_h"/>
                                          </p:val>
                                        </p:tav>
                                        <p:tav tm="100000">
                                          <p:val>
                                            <p:strVal val="#ppt_h"/>
                                          </p:val>
                                        </p:tav>
                                      </p:tavLst>
                                    </p:anim>
                                    <p:animEffect transition="in" filter="fade">
                                      <p:cBhvr>
                                        <p:cTn id="1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1" name="文本框 20"/>
          <p:cNvSpPr txBox="1"/>
          <p:nvPr/>
        </p:nvSpPr>
        <p:spPr>
          <a:xfrm>
            <a:off x="495811" y="0"/>
            <a:ext cx="2698175"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什么是安全文化</a:t>
            </a:r>
          </a:p>
        </p:txBody>
      </p:sp>
      <p:sp>
        <p:nvSpPr>
          <p:cNvPr id="10" name="燕尾形 9"/>
          <p:cNvSpPr/>
          <p:nvPr/>
        </p:nvSpPr>
        <p:spPr>
          <a:xfrm>
            <a:off x="19309" y="0"/>
            <a:ext cx="484632" cy="484632"/>
          </a:xfrm>
          <a:prstGeom prst="chevron">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1" name="图片 10"/>
          <p:cNvPicPr>
            <a:picLocks noChangeAspect="1"/>
          </p:cNvPicPr>
          <p:nvPr/>
        </p:nvPicPr>
        <p:blipFill rotWithShape="1">
          <a:blip r:embed="rId4"/>
          <a:srcRect l="15529"/>
          <a:stretch>
            <a:fillRect/>
          </a:stretch>
        </p:blipFill>
        <p:spPr>
          <a:xfrm>
            <a:off x="683568" y="1275606"/>
            <a:ext cx="4110134" cy="2926836"/>
          </a:xfrm>
          <a:prstGeom prst="rect">
            <a:avLst/>
          </a:prstGeom>
        </p:spPr>
      </p:pic>
      <p:sp>
        <p:nvSpPr>
          <p:cNvPr id="12" name="文本框 11"/>
          <p:cNvSpPr txBox="1"/>
          <p:nvPr/>
        </p:nvSpPr>
        <p:spPr>
          <a:xfrm>
            <a:off x="5064514" y="1275606"/>
            <a:ext cx="3312368" cy="400110"/>
          </a:xfrm>
          <a:prstGeom prst="rect">
            <a:avLst/>
          </a:prstGeom>
          <a:noFill/>
        </p:spPr>
        <p:txBody>
          <a:bodyPr wrap="square" rtlCol="0">
            <a:spAutoFit/>
          </a:bodyPr>
          <a:lstStyle/>
          <a:p>
            <a:r>
              <a:rPr kumimoji="1" lang="zh-CN" altLang="en-US" sz="2000" b="1" dirty="0">
                <a:latin typeface="微软雅黑" panose="020B0503020204020204" charset="-122"/>
                <a:ea typeface="微软雅黑" panose="020B0503020204020204" charset="-122"/>
              </a:rPr>
              <a:t>安全文化的概念</a:t>
            </a:r>
          </a:p>
        </p:txBody>
      </p:sp>
      <p:sp>
        <p:nvSpPr>
          <p:cNvPr id="22" name="文本框 21"/>
          <p:cNvSpPr txBox="1"/>
          <p:nvPr/>
        </p:nvSpPr>
        <p:spPr>
          <a:xfrm>
            <a:off x="5076056" y="1691600"/>
            <a:ext cx="3672408" cy="2516073"/>
          </a:xfrm>
          <a:prstGeom prst="rect">
            <a:avLst/>
          </a:prstGeom>
          <a:noFill/>
        </p:spPr>
        <p:txBody>
          <a:bodyPr wrap="square" rtlCol="0">
            <a:spAutoFit/>
          </a:bodyPr>
          <a:lstStyle/>
          <a:p>
            <a:pPr>
              <a:lnSpc>
                <a:spcPct val="125000"/>
              </a:lnSpc>
            </a:pPr>
            <a:r>
              <a:rPr kumimoji="1" lang="zh-CN" altLang="en-US" dirty="0">
                <a:latin typeface="微软雅黑" panose="020B0503020204020204" charset="-122"/>
                <a:ea typeface="微软雅黑" panose="020B0503020204020204" charset="-122"/>
              </a:rPr>
              <a:t>安全文化作为一种亚文化，是从属于组织文化的一个子概念。 </a:t>
            </a:r>
          </a:p>
          <a:p>
            <a:pPr>
              <a:lnSpc>
                <a:spcPct val="125000"/>
              </a:lnSpc>
            </a:pPr>
            <a:r>
              <a:rPr kumimoji="1" lang="zh-CN" altLang="en-US" dirty="0">
                <a:latin typeface="微软雅黑" panose="020B0503020204020204" charset="-122"/>
                <a:ea typeface="微软雅黑" panose="020B0503020204020204" charset="-122"/>
              </a:rPr>
              <a:t>广义安全文化的理解：</a:t>
            </a:r>
          </a:p>
          <a:p>
            <a:pPr>
              <a:lnSpc>
                <a:spcPct val="125000"/>
              </a:lnSpc>
            </a:pPr>
            <a:r>
              <a:rPr kumimoji="1" lang="zh-CN" altLang="en-US" dirty="0">
                <a:latin typeface="微软雅黑" panose="020B0503020204020204" charset="-122"/>
                <a:ea typeface="微软雅黑" panose="020B0503020204020204" charset="-122"/>
              </a:rPr>
              <a:t>有学者认为：“人类在生产生活的实践过程中，为保障身心健康安全而创造的一切安全物质财富和安全精神财富的总和”。</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2647" r="12791"/>
          <a:stretch>
            <a:fillRect/>
          </a:stretch>
        </p:blipFill>
        <p:spPr>
          <a:xfrm>
            <a:off x="0" y="0"/>
            <a:ext cx="9144000" cy="5144304"/>
          </a:xfrm>
          <a:prstGeom prst="rect">
            <a:avLst/>
          </a:prstGeom>
        </p:spPr>
      </p:pic>
      <p:sp>
        <p:nvSpPr>
          <p:cNvPr id="2" name="矩形 1"/>
          <p:cNvSpPr/>
          <p:nvPr/>
        </p:nvSpPr>
        <p:spPr>
          <a:xfrm>
            <a:off x="-36512" y="1059582"/>
            <a:ext cx="9180512" cy="302433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492432" y="1889310"/>
            <a:ext cx="2118737" cy="1240632"/>
            <a:chOff x="4683509" y="2601913"/>
            <a:chExt cx="2824982" cy="1654176"/>
          </a:xfrm>
          <a:solidFill>
            <a:schemeClr val="bg1">
              <a:lumMod val="95000"/>
            </a:schemeClr>
          </a:solidFill>
        </p:grpSpPr>
        <p:sp>
          <p:nvSpPr>
            <p:cNvPr id="62" name="椭圆 61"/>
            <p:cNvSpPr/>
            <p:nvPr/>
          </p:nvSpPr>
          <p:spPr>
            <a:xfrm>
              <a:off x="5268911" y="2601913"/>
              <a:ext cx="1654178" cy="1654176"/>
            </a:xfrm>
            <a:prstGeom prst="ellipse">
              <a:avLst/>
            </a:prstGeom>
            <a:solidFill>
              <a:srgbClr val="1E9C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4683509" y="2829478"/>
              <a:ext cx="2824982" cy="1138773"/>
            </a:xfrm>
            <a:prstGeom prst="rect">
              <a:avLst/>
            </a:prstGeom>
            <a:noFill/>
          </p:spPr>
          <p:txBody>
            <a:bodyPr wrap="square">
              <a:spAutoFit/>
              <a:scene3d>
                <a:camera prst="orthographicFront"/>
                <a:lightRig rig="threePt" dir="t"/>
              </a:scene3d>
              <a:sp3d contourW="12700"/>
            </a:bodyPr>
            <a:lstStyle/>
            <a:p>
              <a:pPr algn="ctr"/>
              <a:r>
                <a:rPr lang="en-US" altLang="zh-CN" sz="4950" b="1" dirty="0">
                  <a:solidFill>
                    <a:schemeClr val="bg1"/>
                  </a:solidFill>
                </a:rPr>
                <a:t>02</a:t>
              </a:r>
              <a:endParaRPr lang="zh-CN" altLang="en-US" sz="4950" b="1" dirty="0">
                <a:solidFill>
                  <a:schemeClr val="bg1"/>
                </a:solidFill>
              </a:endParaRPr>
            </a:p>
          </p:txBody>
        </p:sp>
      </p:grpSp>
      <p:grpSp>
        <p:nvGrpSpPr>
          <p:cNvPr id="4" name="组合 3"/>
          <p:cNvGrpSpPr/>
          <p:nvPr/>
        </p:nvGrpSpPr>
        <p:grpSpPr>
          <a:xfrm rot="5400000">
            <a:off x="5558940" y="1521930"/>
            <a:ext cx="3714751" cy="3528392"/>
            <a:chOff x="5429249" y="2921"/>
            <a:chExt cx="3714751" cy="1773688"/>
          </a:xfrm>
          <a:solidFill>
            <a:srgbClr val="1E9C90"/>
          </a:solidFill>
        </p:grpSpPr>
        <p:sp>
          <p:nvSpPr>
            <p:cNvPr id="68" name="Freeform 23"/>
            <p:cNvSpPr/>
            <p:nvPr/>
          </p:nvSpPr>
          <p:spPr bwMode="auto">
            <a:xfrm rot="10800000">
              <a:off x="5432423" y="9752"/>
              <a:ext cx="3711575" cy="1766857"/>
            </a:xfrm>
            <a:custGeom>
              <a:avLst/>
              <a:gdLst>
                <a:gd name="T0" fmla="*/ 0 w 2344"/>
                <a:gd name="T1" fmla="*/ 0 h 1270"/>
                <a:gd name="T2" fmla="*/ 0 w 2344"/>
                <a:gd name="T3" fmla="*/ 1270 h 1270"/>
                <a:gd name="T4" fmla="*/ 2344 w 2344"/>
                <a:gd name="T5" fmla="*/ 1270 h 1270"/>
                <a:gd name="T6" fmla="*/ 0 w 2344"/>
                <a:gd name="T7" fmla="*/ 0 h 1270"/>
              </a:gdLst>
              <a:ahLst/>
              <a:cxnLst>
                <a:cxn ang="0">
                  <a:pos x="T0" y="T1"/>
                </a:cxn>
                <a:cxn ang="0">
                  <a:pos x="T2" y="T3"/>
                </a:cxn>
                <a:cxn ang="0">
                  <a:pos x="T4" y="T5"/>
                </a:cxn>
                <a:cxn ang="0">
                  <a:pos x="T6" y="T7"/>
                </a:cxn>
              </a:cxnLst>
              <a:rect l="0" t="0" r="r" b="b"/>
              <a:pathLst>
                <a:path w="2344" h="1270">
                  <a:moveTo>
                    <a:pt x="0" y="0"/>
                  </a:moveTo>
                  <a:lnTo>
                    <a:pt x="0" y="1270"/>
                  </a:lnTo>
                  <a:lnTo>
                    <a:pt x="2344" y="1270"/>
                  </a:lnTo>
                  <a:lnTo>
                    <a:pt x="0" y="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sp>
          <p:nvSpPr>
            <p:cNvPr id="69" name="Freeform 25"/>
            <p:cNvSpPr/>
            <p:nvPr/>
          </p:nvSpPr>
          <p:spPr bwMode="auto">
            <a:xfrm rot="10800000">
              <a:off x="5429249" y="2921"/>
              <a:ext cx="3714751" cy="1397000"/>
            </a:xfrm>
            <a:custGeom>
              <a:avLst/>
              <a:gdLst>
                <a:gd name="T0" fmla="*/ 2346 w 2346"/>
                <a:gd name="T1" fmla="*/ 880 h 880"/>
                <a:gd name="T2" fmla="*/ 0 w 2346"/>
                <a:gd name="T3" fmla="*/ 880 h 880"/>
                <a:gd name="T4" fmla="*/ 0 w 2346"/>
                <a:gd name="T5" fmla="*/ 0 h 880"/>
                <a:gd name="T6" fmla="*/ 2346 w 2346"/>
                <a:gd name="T7" fmla="*/ 880 h 880"/>
              </a:gdLst>
              <a:ahLst/>
              <a:cxnLst>
                <a:cxn ang="0">
                  <a:pos x="T0" y="T1"/>
                </a:cxn>
                <a:cxn ang="0">
                  <a:pos x="T2" y="T3"/>
                </a:cxn>
                <a:cxn ang="0">
                  <a:pos x="T4" y="T5"/>
                </a:cxn>
                <a:cxn ang="0">
                  <a:pos x="T6" y="T7"/>
                </a:cxn>
              </a:cxnLst>
              <a:rect l="0" t="0" r="r" b="b"/>
              <a:pathLst>
                <a:path w="2346" h="880">
                  <a:moveTo>
                    <a:pt x="2346" y="880"/>
                  </a:moveTo>
                  <a:lnTo>
                    <a:pt x="0" y="880"/>
                  </a:lnTo>
                  <a:lnTo>
                    <a:pt x="0" y="0"/>
                  </a:lnTo>
                  <a:lnTo>
                    <a:pt x="2346" y="880"/>
                  </a:lnTo>
                  <a:close/>
                </a:path>
              </a:pathLst>
            </a:custGeom>
            <a:grpFill/>
            <a:ln>
              <a:noFill/>
            </a:ln>
          </p:spPr>
          <p:txBody>
            <a:bodyPr vert="horz" wrap="square" lIns="91440" tIns="45720" rIns="91440" bIns="45720" numCol="1" anchor="t" anchorCtr="0" compatLnSpc="1"/>
            <a:lstStyle/>
            <a:p>
              <a:pPr defTabSz="914400" fontAlgn="base">
                <a:spcBef>
                  <a:spcPct val="0"/>
                </a:spcBef>
                <a:spcAft>
                  <a:spcPct val="0"/>
                </a:spcAft>
              </a:pPr>
              <a:endParaRPr lang="zh-CN" altLang="en-US" dirty="0">
                <a:solidFill>
                  <a:srgbClr val="000000"/>
                </a:solidFill>
                <a:latin typeface="Calibri" panose="020F0502020204030204" pitchFamily="34" charset="0"/>
                <a:ea typeface="宋体" panose="02010600030101010101" pitchFamily="2" charset="-122"/>
              </a:endParaRPr>
            </a:p>
          </p:txBody>
        </p:sp>
      </p:grpSp>
      <p:sp>
        <p:nvSpPr>
          <p:cNvPr id="12" name="文本框 11"/>
          <p:cNvSpPr txBox="1"/>
          <p:nvPr/>
        </p:nvSpPr>
        <p:spPr>
          <a:xfrm>
            <a:off x="2313515" y="2313901"/>
            <a:ext cx="3637421" cy="523220"/>
          </a:xfrm>
          <a:prstGeom prst="rect">
            <a:avLst/>
          </a:prstGeom>
          <a:noFill/>
        </p:spPr>
        <p:txBody>
          <a:bodyPr wrap="squar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Tree>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anim calcmode="lin" valueType="num">
                                      <p:cBhvr>
                                        <p:cTn id="12" dur="1000" fill="hold"/>
                                        <p:tgtEl>
                                          <p:spTgt spid="61"/>
                                        </p:tgtEl>
                                        <p:attrNameLst>
                                          <p:attrName>ppt_x</p:attrName>
                                        </p:attrNameLst>
                                      </p:cBhvr>
                                      <p:tavLst>
                                        <p:tav tm="0">
                                          <p:val>
                                            <p:strVal val="#ppt_x"/>
                                          </p:val>
                                        </p:tav>
                                        <p:tav tm="100000">
                                          <p:val>
                                            <p:strVal val="#ppt_x"/>
                                          </p:val>
                                        </p:tav>
                                      </p:tavLst>
                                    </p:anim>
                                    <p:anim calcmode="lin" valueType="num">
                                      <p:cBhvr>
                                        <p:cTn id="1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Shape 1624"/>
          <p:cNvSpPr/>
          <p:nvPr/>
        </p:nvSpPr>
        <p:spPr>
          <a:xfrm>
            <a:off x="1959931" y="1502597"/>
            <a:ext cx="5194829" cy="29098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rgbClr val="1E9C90"/>
          </a:solidFill>
          <a:ln w="38100">
            <a:solidFill>
              <a:sysClr val="window" lastClr="FFFFFF"/>
            </a:solidFill>
            <a:miter lim="400000"/>
          </a:ln>
          <a:effectLst>
            <a:outerShdw blurRad="127000" dist="38100" dir="8100000" algn="tr" rotWithShape="0">
              <a:prstClr val="black">
                <a:alpha val="40000"/>
              </a:prstClr>
            </a:outerShdw>
          </a:effectLst>
        </p:spPr>
        <p:txBody>
          <a:bodyPr lIns="0" tIns="0" rIns="0" bIns="0"/>
          <a:lstStyle/>
          <a:p>
            <a:pPr defTabSz="914400">
              <a:defRPr/>
            </a:pPr>
            <a:endParaRPr sz="1300" kern="0" dirty="0">
              <a:solidFill>
                <a:prstClr val="black"/>
              </a:solidFill>
              <a:latin typeface="Calibri" panose="020F0502020204030204"/>
            </a:endParaRPr>
          </a:p>
        </p:txBody>
      </p:sp>
      <p:grpSp>
        <p:nvGrpSpPr>
          <p:cNvPr id="2" name="组合 1"/>
          <p:cNvGrpSpPr/>
          <p:nvPr/>
        </p:nvGrpSpPr>
        <p:grpSpPr>
          <a:xfrm>
            <a:off x="2178154" y="2777848"/>
            <a:ext cx="358828" cy="1278555"/>
            <a:chOff x="2904151" y="3937783"/>
            <a:chExt cx="478565" cy="1704740"/>
          </a:xfrm>
        </p:grpSpPr>
        <p:sp>
          <p:nvSpPr>
            <p:cNvPr id="37" name="Shape 1626"/>
            <p:cNvSpPr/>
            <p:nvPr/>
          </p:nvSpPr>
          <p:spPr>
            <a:xfrm flipV="1">
              <a:off x="3129162" y="4189573"/>
              <a:ext cx="1" cy="1386955"/>
            </a:xfrm>
            <a:prstGeom prst="line">
              <a:avLst/>
            </a:prstGeom>
            <a:ln w="12700">
              <a:solidFill>
                <a:srgbClr val="A6AAA9"/>
              </a:solidFill>
              <a:miter lim="400000"/>
            </a:ln>
          </p:spPr>
          <p:txBody>
            <a:bodyPr lIns="25392" tIns="25392" rIns="25392" bIns="25392" anchor="ctr"/>
            <a:lstStyle/>
            <a:p>
              <a:pPr defTabSz="914400"/>
              <a:endParaRPr sz="1300" dirty="0">
                <a:solidFill>
                  <a:prstClr val="black"/>
                </a:solidFill>
                <a:latin typeface="Calibri" panose="020F0502020204030204"/>
              </a:endParaRPr>
            </a:p>
          </p:txBody>
        </p:sp>
        <p:sp>
          <p:nvSpPr>
            <p:cNvPr id="41" name="Shape 1630"/>
            <p:cNvSpPr/>
            <p:nvPr/>
          </p:nvSpPr>
          <p:spPr>
            <a:xfrm>
              <a:off x="2904151" y="3937783"/>
              <a:ext cx="478565" cy="4785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E9C90"/>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5" tIns="19045" rIns="19045" bIns="19045" numCol="1" anchor="ctr">
              <a:noAutofit/>
            </a:bodyPr>
            <a:lstStyle/>
            <a:p>
              <a:pPr defTabSz="914400">
                <a:defRPr/>
              </a:pPr>
              <a:endParaRPr sz="1300" kern="0" dirty="0">
                <a:solidFill>
                  <a:prstClr val="black"/>
                </a:solidFill>
                <a:latin typeface="Calibri" panose="020F0502020204030204"/>
              </a:endParaRPr>
            </a:p>
          </p:txBody>
        </p:sp>
        <p:sp>
          <p:nvSpPr>
            <p:cNvPr id="45" name="Shape 1653"/>
            <p:cNvSpPr/>
            <p:nvPr/>
          </p:nvSpPr>
          <p:spPr>
            <a:xfrm>
              <a:off x="3071388" y="5526976"/>
              <a:ext cx="115547" cy="1155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defTabSz="914400"/>
              <a:endParaRPr sz="1300" dirty="0">
                <a:solidFill>
                  <a:prstClr val="black"/>
                </a:solidFill>
                <a:latin typeface="Calibri" panose="020F0502020204030204"/>
              </a:endParaRPr>
            </a:p>
          </p:txBody>
        </p:sp>
        <p:sp>
          <p:nvSpPr>
            <p:cNvPr id="56" name="Text Placeholder 4"/>
            <p:cNvSpPr txBox="1"/>
            <p:nvPr/>
          </p:nvSpPr>
          <p:spPr>
            <a:xfrm>
              <a:off x="3011193" y="4029682"/>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charset="-122"/>
                  <a:ea typeface="微软雅黑" panose="020B0503020204020204" charset="-122"/>
                </a:rPr>
                <a:t>01</a:t>
              </a:r>
            </a:p>
          </p:txBody>
        </p:sp>
      </p:grpSp>
      <p:grpSp>
        <p:nvGrpSpPr>
          <p:cNvPr id="3" name="组合 3"/>
          <p:cNvGrpSpPr/>
          <p:nvPr/>
        </p:nvGrpSpPr>
        <p:grpSpPr>
          <a:xfrm>
            <a:off x="3171574" y="2096535"/>
            <a:ext cx="358830" cy="1280462"/>
            <a:chOff x="4229062" y="2840181"/>
            <a:chExt cx="478567" cy="1707282"/>
          </a:xfrm>
        </p:grpSpPr>
        <p:sp>
          <p:nvSpPr>
            <p:cNvPr id="38" name="Shape 1627"/>
            <p:cNvSpPr/>
            <p:nvPr/>
          </p:nvSpPr>
          <p:spPr>
            <a:xfrm flipV="1">
              <a:off x="4457419" y="3113159"/>
              <a:ext cx="0" cy="1339270"/>
            </a:xfrm>
            <a:prstGeom prst="line">
              <a:avLst/>
            </a:prstGeom>
            <a:ln w="12700">
              <a:solidFill>
                <a:srgbClr val="A6AAA9"/>
              </a:solidFill>
              <a:miter lim="400000"/>
            </a:ln>
          </p:spPr>
          <p:txBody>
            <a:bodyPr lIns="25392" tIns="25392" rIns="25392" bIns="25392" anchor="ctr"/>
            <a:lstStyle/>
            <a:p>
              <a:pPr defTabSz="914400"/>
              <a:endParaRPr sz="1300" dirty="0">
                <a:solidFill>
                  <a:prstClr val="black"/>
                </a:solidFill>
                <a:latin typeface="Calibri" panose="020F0502020204030204"/>
              </a:endParaRPr>
            </a:p>
          </p:txBody>
        </p:sp>
        <p:sp>
          <p:nvSpPr>
            <p:cNvPr id="42" name="Shape 1636"/>
            <p:cNvSpPr/>
            <p:nvPr/>
          </p:nvSpPr>
          <p:spPr>
            <a:xfrm>
              <a:off x="4229062" y="2840181"/>
              <a:ext cx="478567" cy="478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5" tIns="19045" rIns="19045" bIns="19045" numCol="1" anchor="ctr">
              <a:noAutofit/>
            </a:bodyPr>
            <a:lstStyle/>
            <a:p>
              <a:pPr defTabSz="914400">
                <a:defRPr/>
              </a:pPr>
              <a:endParaRPr sz="1300" kern="0" dirty="0">
                <a:solidFill>
                  <a:prstClr val="black"/>
                </a:solidFill>
                <a:latin typeface="Calibri" panose="020F0502020204030204"/>
              </a:endParaRPr>
            </a:p>
          </p:txBody>
        </p:sp>
        <p:sp>
          <p:nvSpPr>
            <p:cNvPr id="46" name="Shape 1654"/>
            <p:cNvSpPr/>
            <p:nvPr/>
          </p:nvSpPr>
          <p:spPr>
            <a:xfrm>
              <a:off x="4367535" y="4367699"/>
              <a:ext cx="179764" cy="179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defTabSz="914400"/>
              <a:endParaRPr sz="1300" dirty="0">
                <a:solidFill>
                  <a:prstClr val="black"/>
                </a:solidFill>
                <a:latin typeface="Calibri" panose="020F0502020204030204"/>
              </a:endParaRPr>
            </a:p>
          </p:txBody>
        </p:sp>
        <p:sp>
          <p:nvSpPr>
            <p:cNvPr id="57" name="Text Placeholder 4"/>
            <p:cNvSpPr txBox="1"/>
            <p:nvPr/>
          </p:nvSpPr>
          <p:spPr>
            <a:xfrm>
              <a:off x="4336107" y="2918004"/>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rgbClr val="FCFCFC"/>
                  </a:solidFill>
                  <a:latin typeface="微软雅黑" panose="020B0503020204020204" charset="-122"/>
                  <a:ea typeface="微软雅黑" panose="020B0503020204020204" charset="-122"/>
                </a:rPr>
                <a:t>03</a:t>
              </a:r>
              <a:endParaRPr lang="id-ID" sz="1200" b="1" dirty="0">
                <a:solidFill>
                  <a:srgbClr val="FCFCFC"/>
                </a:solidFill>
                <a:latin typeface="微软雅黑" panose="020B0503020204020204" charset="-122"/>
                <a:ea typeface="微软雅黑" panose="020B0503020204020204" charset="-122"/>
              </a:endParaRPr>
            </a:p>
          </p:txBody>
        </p:sp>
      </p:grpSp>
      <p:grpSp>
        <p:nvGrpSpPr>
          <p:cNvPr id="4" name="组合 5"/>
          <p:cNvGrpSpPr/>
          <p:nvPr/>
        </p:nvGrpSpPr>
        <p:grpSpPr>
          <a:xfrm>
            <a:off x="4136396" y="1494736"/>
            <a:ext cx="358830" cy="1471954"/>
            <a:chOff x="5515833" y="2060261"/>
            <a:chExt cx="478567" cy="1962605"/>
          </a:xfrm>
        </p:grpSpPr>
        <p:sp>
          <p:nvSpPr>
            <p:cNvPr id="39" name="Shape 1628"/>
            <p:cNvSpPr/>
            <p:nvPr/>
          </p:nvSpPr>
          <p:spPr>
            <a:xfrm flipV="1">
              <a:off x="5738021" y="2499781"/>
              <a:ext cx="0" cy="1363193"/>
            </a:xfrm>
            <a:prstGeom prst="line">
              <a:avLst/>
            </a:prstGeom>
            <a:ln w="12700">
              <a:solidFill>
                <a:srgbClr val="A6AAA9"/>
              </a:solidFill>
              <a:miter lim="400000"/>
            </a:ln>
          </p:spPr>
          <p:txBody>
            <a:bodyPr lIns="25392" tIns="25392" rIns="25392" bIns="25392" anchor="ctr"/>
            <a:lstStyle/>
            <a:p>
              <a:pPr defTabSz="914400"/>
              <a:endParaRPr sz="1300" dirty="0">
                <a:solidFill>
                  <a:prstClr val="black"/>
                </a:solidFill>
                <a:latin typeface="Calibri" panose="020F0502020204030204"/>
              </a:endParaRPr>
            </a:p>
          </p:txBody>
        </p:sp>
        <p:sp>
          <p:nvSpPr>
            <p:cNvPr id="43" name="Shape 1642"/>
            <p:cNvSpPr/>
            <p:nvPr/>
          </p:nvSpPr>
          <p:spPr>
            <a:xfrm>
              <a:off x="5515833" y="2060261"/>
              <a:ext cx="478567" cy="4785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E9C90"/>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5" tIns="19045" rIns="19045" bIns="19045" numCol="1" anchor="ctr">
              <a:noAutofit/>
            </a:bodyPr>
            <a:lstStyle/>
            <a:p>
              <a:pPr defTabSz="914400">
                <a:defRPr/>
              </a:pPr>
              <a:endParaRPr sz="1300" kern="0" dirty="0">
                <a:solidFill>
                  <a:prstClr val="black"/>
                </a:solidFill>
                <a:latin typeface="Calibri" panose="020F0502020204030204"/>
              </a:endParaRPr>
            </a:p>
          </p:txBody>
        </p:sp>
        <p:sp>
          <p:nvSpPr>
            <p:cNvPr id="47" name="Shape 1655"/>
            <p:cNvSpPr/>
            <p:nvPr/>
          </p:nvSpPr>
          <p:spPr>
            <a:xfrm>
              <a:off x="5622484" y="3791794"/>
              <a:ext cx="231073" cy="231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defTabSz="914400"/>
              <a:endParaRPr sz="1300" dirty="0">
                <a:solidFill>
                  <a:prstClr val="black"/>
                </a:solidFill>
                <a:latin typeface="Calibri" panose="020F0502020204030204"/>
              </a:endParaRPr>
            </a:p>
          </p:txBody>
        </p:sp>
        <p:sp>
          <p:nvSpPr>
            <p:cNvPr id="58" name="Text Placeholder 4"/>
            <p:cNvSpPr txBox="1"/>
            <p:nvPr/>
          </p:nvSpPr>
          <p:spPr>
            <a:xfrm>
              <a:off x="5626661" y="2138088"/>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rgbClr val="FCFCFC"/>
                  </a:solidFill>
                  <a:latin typeface="微软雅黑" panose="020B0503020204020204" charset="-122"/>
                  <a:ea typeface="微软雅黑" panose="020B0503020204020204" charset="-122"/>
                </a:rPr>
                <a:t>05</a:t>
              </a:r>
              <a:endParaRPr lang="id-ID" sz="1200" b="1" dirty="0">
                <a:solidFill>
                  <a:srgbClr val="FCFCFC"/>
                </a:solidFill>
                <a:latin typeface="微软雅黑" panose="020B0503020204020204" charset="-122"/>
                <a:ea typeface="微软雅黑" panose="020B0503020204020204" charset="-122"/>
              </a:endParaRPr>
            </a:p>
          </p:txBody>
        </p:sp>
      </p:grpSp>
      <p:sp>
        <p:nvSpPr>
          <p:cNvPr id="60" name="Shape 1625"/>
          <p:cNvSpPr/>
          <p:nvPr/>
        </p:nvSpPr>
        <p:spPr>
          <a:xfrm>
            <a:off x="7234995" y="1458315"/>
            <a:ext cx="1039941"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50800">
            <a:solidFill>
              <a:sysClr val="window" lastClr="FFFFFF"/>
            </a:solidFill>
            <a:miter lim="400000"/>
          </a:ln>
          <a:effectLst>
            <a:outerShdw blurRad="127000" dist="38100" dir="8100000" algn="tr" rotWithShape="0">
              <a:prstClr val="black">
                <a:alpha val="40000"/>
              </a:prstClr>
            </a:outerShdw>
          </a:effectLst>
        </p:spPr>
        <p:txBody>
          <a:bodyPr lIns="0" tIns="0" rIns="0" bIns="0"/>
          <a:lstStyle/>
          <a:p>
            <a:pPr defTabSz="914400">
              <a:defRPr/>
            </a:pPr>
            <a:endParaRPr sz="1300" kern="0" dirty="0">
              <a:solidFill>
                <a:prstClr val="black"/>
              </a:solidFill>
              <a:latin typeface="Calibri" panose="020F0502020204030204"/>
            </a:endParaRPr>
          </a:p>
        </p:txBody>
      </p:sp>
      <p:sp>
        <p:nvSpPr>
          <p:cNvPr id="61" name="Shape 1657"/>
          <p:cNvSpPr/>
          <p:nvPr/>
        </p:nvSpPr>
        <p:spPr>
          <a:xfrm>
            <a:off x="7600027" y="1628028"/>
            <a:ext cx="310066"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ysClr val="window" lastClr="FFFFFF"/>
          </a:solidFill>
          <a:ln w="12700">
            <a:miter lim="400000"/>
          </a:ln>
        </p:spPr>
        <p:txBody>
          <a:bodyPr lIns="0" tIns="0" rIns="0" bIns="0" anchor="ctr"/>
          <a:lstStyle/>
          <a:p>
            <a:pPr defTabSz="914400">
              <a:defRPr/>
            </a:pPr>
            <a:endParaRPr sz="1300" kern="0" dirty="0">
              <a:solidFill>
                <a:prstClr val="black"/>
              </a:solidFill>
              <a:latin typeface="Calibri" panose="020F0502020204030204"/>
            </a:endParaRPr>
          </a:p>
        </p:txBody>
      </p:sp>
      <p:sp>
        <p:nvSpPr>
          <p:cNvPr id="62" name="Text Placeholder 3"/>
          <p:cNvSpPr txBox="1"/>
          <p:nvPr/>
        </p:nvSpPr>
        <p:spPr>
          <a:xfrm>
            <a:off x="7366148" y="1988068"/>
            <a:ext cx="764809" cy="306558"/>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prstClr val="white"/>
                </a:solidFill>
                <a:latin typeface="微软雅黑" panose="020B0503020204020204" charset="-122"/>
                <a:ea typeface="微软雅黑" panose="020B0503020204020204" charset="-122"/>
              </a:rPr>
              <a:t>文化要素</a:t>
            </a:r>
            <a:endParaRPr lang="id-ID" sz="1400" b="1" dirty="0">
              <a:solidFill>
                <a:prstClr val="white"/>
              </a:solidFill>
              <a:latin typeface="微软雅黑" panose="020B0503020204020204" charset="-122"/>
              <a:ea typeface="微软雅黑" panose="020B0503020204020204" charset="-122"/>
            </a:endParaRPr>
          </a:p>
        </p:txBody>
      </p:sp>
      <p:grpSp>
        <p:nvGrpSpPr>
          <p:cNvPr id="5" name="组合 12"/>
          <p:cNvGrpSpPr/>
          <p:nvPr/>
        </p:nvGrpSpPr>
        <p:grpSpPr>
          <a:xfrm>
            <a:off x="5677654" y="1248405"/>
            <a:ext cx="358830" cy="1219524"/>
            <a:chOff x="7571388" y="1898527"/>
            <a:chExt cx="478567" cy="1626031"/>
          </a:xfrm>
        </p:grpSpPr>
        <p:sp>
          <p:nvSpPr>
            <p:cNvPr id="74" name="Shape 1628"/>
            <p:cNvSpPr/>
            <p:nvPr/>
          </p:nvSpPr>
          <p:spPr>
            <a:xfrm flipV="1">
              <a:off x="7793576" y="2338048"/>
              <a:ext cx="0" cy="1070973"/>
            </a:xfrm>
            <a:prstGeom prst="line">
              <a:avLst/>
            </a:prstGeom>
            <a:ln w="12700">
              <a:solidFill>
                <a:srgbClr val="A6AAA9"/>
              </a:solidFill>
              <a:miter lim="400000"/>
            </a:ln>
          </p:spPr>
          <p:txBody>
            <a:bodyPr lIns="25392" tIns="25392" rIns="25392" bIns="25392" anchor="ctr"/>
            <a:lstStyle/>
            <a:p>
              <a:pPr defTabSz="914400"/>
              <a:endParaRPr sz="1300" dirty="0">
                <a:solidFill>
                  <a:prstClr val="black"/>
                </a:solidFill>
                <a:latin typeface="Calibri" panose="020F0502020204030204"/>
              </a:endParaRPr>
            </a:p>
          </p:txBody>
        </p:sp>
        <p:sp>
          <p:nvSpPr>
            <p:cNvPr id="75" name="Shape 1642"/>
            <p:cNvSpPr/>
            <p:nvPr/>
          </p:nvSpPr>
          <p:spPr>
            <a:xfrm>
              <a:off x="7571388" y="1898527"/>
              <a:ext cx="478567" cy="4785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5" tIns="19045" rIns="19045" bIns="19045" numCol="1" anchor="ctr">
              <a:noAutofit/>
            </a:bodyPr>
            <a:lstStyle/>
            <a:p>
              <a:pPr defTabSz="914400">
                <a:defRPr/>
              </a:pPr>
              <a:endParaRPr sz="1300" kern="0" dirty="0">
                <a:solidFill>
                  <a:prstClr val="black"/>
                </a:solidFill>
                <a:latin typeface="Calibri" panose="020F0502020204030204"/>
              </a:endParaRPr>
            </a:p>
          </p:txBody>
        </p:sp>
        <p:sp>
          <p:nvSpPr>
            <p:cNvPr id="77" name="Text Placeholder 4"/>
            <p:cNvSpPr txBox="1"/>
            <p:nvPr/>
          </p:nvSpPr>
          <p:spPr>
            <a:xfrm>
              <a:off x="7682216" y="2034680"/>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rgbClr val="FCFCFC"/>
                  </a:solidFill>
                  <a:latin typeface="微软雅黑" panose="020B0503020204020204" charset="-122"/>
                  <a:ea typeface="微软雅黑" panose="020B0503020204020204" charset="-122"/>
                </a:rPr>
                <a:t>07</a:t>
              </a:r>
              <a:endParaRPr lang="id-ID" sz="1200" b="1" dirty="0">
                <a:solidFill>
                  <a:srgbClr val="FCFCFC"/>
                </a:solidFill>
                <a:latin typeface="微软雅黑" panose="020B0503020204020204" charset="-122"/>
                <a:ea typeface="微软雅黑" panose="020B0503020204020204" charset="-122"/>
              </a:endParaRPr>
            </a:p>
          </p:txBody>
        </p:sp>
        <p:sp>
          <p:nvSpPr>
            <p:cNvPr id="78" name="Shape 1655"/>
            <p:cNvSpPr/>
            <p:nvPr/>
          </p:nvSpPr>
          <p:spPr>
            <a:xfrm>
              <a:off x="7695134" y="3293486"/>
              <a:ext cx="231073" cy="231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defTabSz="914400"/>
              <a:endParaRPr sz="1300" dirty="0">
                <a:solidFill>
                  <a:prstClr val="black"/>
                </a:solidFill>
                <a:latin typeface="Calibri" panose="020F0502020204030204"/>
              </a:endParaRPr>
            </a:p>
          </p:txBody>
        </p:sp>
      </p:grpSp>
      <p:grpSp>
        <p:nvGrpSpPr>
          <p:cNvPr id="6" name="组合 2"/>
          <p:cNvGrpSpPr/>
          <p:nvPr/>
        </p:nvGrpSpPr>
        <p:grpSpPr>
          <a:xfrm>
            <a:off x="2793089" y="3443518"/>
            <a:ext cx="358830" cy="1326582"/>
            <a:chOff x="3724281" y="4825342"/>
            <a:chExt cx="478567" cy="1768775"/>
          </a:xfrm>
        </p:grpSpPr>
        <p:sp>
          <p:nvSpPr>
            <p:cNvPr id="63" name="Shape 1629"/>
            <p:cNvSpPr/>
            <p:nvPr/>
          </p:nvSpPr>
          <p:spPr>
            <a:xfrm flipV="1">
              <a:off x="3951072" y="4967823"/>
              <a:ext cx="1" cy="1360951"/>
            </a:xfrm>
            <a:prstGeom prst="line">
              <a:avLst/>
            </a:prstGeom>
            <a:ln w="12700">
              <a:solidFill>
                <a:srgbClr val="A6AAA9"/>
              </a:solidFill>
              <a:miter lim="400000"/>
            </a:ln>
          </p:spPr>
          <p:txBody>
            <a:bodyPr lIns="25392" tIns="25392" rIns="25392" bIns="25392" anchor="ctr"/>
            <a:lstStyle/>
            <a:p>
              <a:pPr defTabSz="914400"/>
              <a:endParaRPr sz="1300" dirty="0">
                <a:solidFill>
                  <a:prstClr val="black"/>
                </a:solidFill>
                <a:latin typeface="Calibri" panose="020F0502020204030204"/>
              </a:endParaRPr>
            </a:p>
          </p:txBody>
        </p:sp>
        <p:sp>
          <p:nvSpPr>
            <p:cNvPr id="64" name="Shape 1648"/>
            <p:cNvSpPr/>
            <p:nvPr/>
          </p:nvSpPr>
          <p:spPr>
            <a:xfrm>
              <a:off x="3724281" y="6115550"/>
              <a:ext cx="478567" cy="4785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E9C90"/>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5" tIns="19045" rIns="19045" bIns="19045" numCol="1" anchor="ctr">
              <a:noAutofit/>
            </a:bodyPr>
            <a:lstStyle/>
            <a:p>
              <a:pPr defTabSz="914400">
                <a:defRPr/>
              </a:pPr>
              <a:endParaRPr sz="1300" kern="0" dirty="0">
                <a:solidFill>
                  <a:prstClr val="black"/>
                </a:solidFill>
                <a:latin typeface="Calibri" panose="020F0502020204030204"/>
              </a:endParaRPr>
            </a:p>
          </p:txBody>
        </p:sp>
        <p:sp>
          <p:nvSpPr>
            <p:cNvPr id="68" name="Text Placeholder 4"/>
            <p:cNvSpPr txBox="1"/>
            <p:nvPr/>
          </p:nvSpPr>
          <p:spPr>
            <a:xfrm>
              <a:off x="3831326" y="6214017"/>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rgbClr val="FCFCFC"/>
                  </a:solidFill>
                  <a:latin typeface="微软雅黑" panose="020B0503020204020204" charset="-122"/>
                  <a:ea typeface="微软雅黑" panose="020B0503020204020204" charset="-122"/>
                </a:rPr>
                <a:t>02</a:t>
              </a:r>
              <a:endParaRPr lang="id-ID" sz="1200" b="1" dirty="0">
                <a:solidFill>
                  <a:srgbClr val="FCFCFC"/>
                </a:solidFill>
                <a:latin typeface="微软雅黑" panose="020B0503020204020204" charset="-122"/>
                <a:ea typeface="微软雅黑" panose="020B0503020204020204" charset="-122"/>
              </a:endParaRPr>
            </a:p>
          </p:txBody>
        </p:sp>
        <p:sp>
          <p:nvSpPr>
            <p:cNvPr id="79" name="Shape 1654"/>
            <p:cNvSpPr/>
            <p:nvPr/>
          </p:nvSpPr>
          <p:spPr>
            <a:xfrm>
              <a:off x="3870014" y="4825342"/>
              <a:ext cx="179764" cy="179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defTabSz="914400"/>
              <a:endParaRPr sz="1300" dirty="0">
                <a:solidFill>
                  <a:prstClr val="black"/>
                </a:solidFill>
                <a:latin typeface="Calibri" panose="020F0502020204030204"/>
              </a:endParaRPr>
            </a:p>
          </p:txBody>
        </p:sp>
      </p:grpSp>
      <p:grpSp>
        <p:nvGrpSpPr>
          <p:cNvPr id="7" name="组合 6"/>
          <p:cNvGrpSpPr/>
          <p:nvPr/>
        </p:nvGrpSpPr>
        <p:grpSpPr>
          <a:xfrm>
            <a:off x="5031356" y="2498530"/>
            <a:ext cx="358830" cy="1826332"/>
            <a:chOff x="6709430" y="3565359"/>
            <a:chExt cx="478567" cy="2435110"/>
          </a:xfrm>
        </p:grpSpPr>
        <p:sp>
          <p:nvSpPr>
            <p:cNvPr id="40" name="Shape 1629"/>
            <p:cNvSpPr/>
            <p:nvPr/>
          </p:nvSpPr>
          <p:spPr>
            <a:xfrm flipV="1">
              <a:off x="6936222" y="3791718"/>
              <a:ext cx="0" cy="1709934"/>
            </a:xfrm>
            <a:prstGeom prst="line">
              <a:avLst/>
            </a:prstGeom>
            <a:ln w="12700">
              <a:solidFill>
                <a:srgbClr val="A6AAA9"/>
              </a:solidFill>
              <a:miter lim="400000"/>
            </a:ln>
          </p:spPr>
          <p:txBody>
            <a:bodyPr lIns="25392" tIns="25392" rIns="25392" bIns="25392" anchor="ctr"/>
            <a:lstStyle/>
            <a:p>
              <a:pPr defTabSz="914400"/>
              <a:endParaRPr sz="1300" dirty="0">
                <a:solidFill>
                  <a:prstClr val="black"/>
                </a:solidFill>
                <a:latin typeface="Calibri" panose="020F0502020204030204"/>
              </a:endParaRPr>
            </a:p>
          </p:txBody>
        </p:sp>
        <p:sp>
          <p:nvSpPr>
            <p:cNvPr id="44" name="Shape 1648"/>
            <p:cNvSpPr/>
            <p:nvPr/>
          </p:nvSpPr>
          <p:spPr>
            <a:xfrm>
              <a:off x="6709430" y="5521902"/>
              <a:ext cx="478567" cy="4785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5" tIns="19045" rIns="19045" bIns="19045" numCol="1" anchor="ctr">
              <a:noAutofit/>
            </a:bodyPr>
            <a:lstStyle/>
            <a:p>
              <a:pPr defTabSz="914400">
                <a:defRPr/>
              </a:pPr>
              <a:endParaRPr sz="1300" kern="0" dirty="0">
                <a:solidFill>
                  <a:prstClr val="black"/>
                </a:solidFill>
                <a:latin typeface="Calibri" panose="020F0502020204030204"/>
              </a:endParaRPr>
            </a:p>
          </p:txBody>
        </p:sp>
        <p:sp>
          <p:nvSpPr>
            <p:cNvPr id="59" name="Text Placeholder 4"/>
            <p:cNvSpPr txBox="1"/>
            <p:nvPr/>
          </p:nvSpPr>
          <p:spPr>
            <a:xfrm>
              <a:off x="6816475" y="5614949"/>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rgbClr val="FCFCFC"/>
                  </a:solidFill>
                  <a:latin typeface="微软雅黑" panose="020B0503020204020204" charset="-122"/>
                  <a:ea typeface="微软雅黑" panose="020B0503020204020204" charset="-122"/>
                </a:rPr>
                <a:t>06</a:t>
              </a:r>
              <a:endParaRPr lang="id-ID" sz="1200" b="1" dirty="0">
                <a:solidFill>
                  <a:srgbClr val="FCFCFC"/>
                </a:solidFill>
                <a:latin typeface="微软雅黑" panose="020B0503020204020204" charset="-122"/>
                <a:ea typeface="微软雅黑" panose="020B0503020204020204" charset="-122"/>
              </a:endParaRPr>
            </a:p>
          </p:txBody>
        </p:sp>
        <p:sp>
          <p:nvSpPr>
            <p:cNvPr id="80" name="Shape 1655"/>
            <p:cNvSpPr/>
            <p:nvPr/>
          </p:nvSpPr>
          <p:spPr>
            <a:xfrm>
              <a:off x="6816398" y="3565359"/>
              <a:ext cx="231073" cy="231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defTabSz="914400"/>
              <a:endParaRPr sz="1300" dirty="0">
                <a:solidFill>
                  <a:prstClr val="black"/>
                </a:solidFill>
                <a:latin typeface="Calibri" panose="020F0502020204030204"/>
              </a:endParaRPr>
            </a:p>
          </p:txBody>
        </p:sp>
      </p:grpSp>
      <p:grpSp>
        <p:nvGrpSpPr>
          <p:cNvPr id="8" name="组合 4"/>
          <p:cNvGrpSpPr/>
          <p:nvPr/>
        </p:nvGrpSpPr>
        <p:grpSpPr>
          <a:xfrm>
            <a:off x="3713400" y="3001952"/>
            <a:ext cx="358830" cy="1021338"/>
            <a:chOff x="4951688" y="4236586"/>
            <a:chExt cx="478567" cy="1361784"/>
          </a:xfrm>
        </p:grpSpPr>
        <p:sp>
          <p:nvSpPr>
            <p:cNvPr id="69" name="Shape 1629"/>
            <p:cNvSpPr/>
            <p:nvPr/>
          </p:nvSpPr>
          <p:spPr>
            <a:xfrm flipV="1">
              <a:off x="5178480" y="4338734"/>
              <a:ext cx="0" cy="1259636"/>
            </a:xfrm>
            <a:prstGeom prst="line">
              <a:avLst/>
            </a:prstGeom>
            <a:ln w="12700">
              <a:solidFill>
                <a:srgbClr val="A6AAA9"/>
              </a:solidFill>
              <a:miter lim="400000"/>
            </a:ln>
          </p:spPr>
          <p:txBody>
            <a:bodyPr lIns="25392" tIns="25392" rIns="25392" bIns="25392" anchor="ctr"/>
            <a:lstStyle/>
            <a:p>
              <a:pPr defTabSz="914400"/>
              <a:endParaRPr sz="1300" dirty="0">
                <a:solidFill>
                  <a:prstClr val="black"/>
                </a:solidFill>
                <a:latin typeface="Calibri" panose="020F0502020204030204"/>
              </a:endParaRPr>
            </a:p>
          </p:txBody>
        </p:sp>
        <p:sp>
          <p:nvSpPr>
            <p:cNvPr id="70" name="Shape 1648"/>
            <p:cNvSpPr/>
            <p:nvPr/>
          </p:nvSpPr>
          <p:spPr>
            <a:xfrm>
              <a:off x="4951688" y="5093649"/>
              <a:ext cx="478567" cy="4785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5" tIns="19045" rIns="19045" bIns="19045" numCol="1" anchor="ctr">
              <a:noAutofit/>
            </a:bodyPr>
            <a:lstStyle/>
            <a:p>
              <a:pPr defTabSz="914400">
                <a:defRPr/>
              </a:pPr>
              <a:endParaRPr sz="1300" kern="0" dirty="0">
                <a:solidFill>
                  <a:prstClr val="black"/>
                </a:solidFill>
                <a:latin typeface="Calibri" panose="020F0502020204030204"/>
              </a:endParaRPr>
            </a:p>
          </p:txBody>
        </p:sp>
        <p:sp>
          <p:nvSpPr>
            <p:cNvPr id="73" name="Text Placeholder 4"/>
            <p:cNvSpPr txBox="1"/>
            <p:nvPr/>
          </p:nvSpPr>
          <p:spPr>
            <a:xfrm>
              <a:off x="5045393" y="5181398"/>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charset="-122"/>
                  <a:ea typeface="微软雅黑" panose="020B0503020204020204" charset="-122"/>
                </a:rPr>
                <a:t>04</a:t>
              </a:r>
            </a:p>
          </p:txBody>
        </p:sp>
        <p:sp>
          <p:nvSpPr>
            <p:cNvPr id="81" name="Shape 1654"/>
            <p:cNvSpPr/>
            <p:nvPr/>
          </p:nvSpPr>
          <p:spPr>
            <a:xfrm>
              <a:off x="5077639" y="4236586"/>
              <a:ext cx="179764" cy="179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defTabSz="914400"/>
              <a:endParaRPr sz="1300" dirty="0">
                <a:solidFill>
                  <a:prstClr val="black"/>
                </a:solidFill>
                <a:latin typeface="Calibri" panose="020F0502020204030204"/>
              </a:endParaRPr>
            </a:p>
          </p:txBody>
        </p:sp>
      </p:grpSp>
      <p:sp>
        <p:nvSpPr>
          <p:cNvPr id="48" name="文本框 47"/>
          <p:cNvSpPr txBox="1"/>
          <p:nvPr/>
        </p:nvSpPr>
        <p:spPr>
          <a:xfrm>
            <a:off x="495811" y="0"/>
            <a:ext cx="3416320" cy="52322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8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
        <p:nvSpPr>
          <p:cNvPr id="49" name="燕尾形 48"/>
          <p:cNvSpPr/>
          <p:nvPr/>
        </p:nvSpPr>
        <p:spPr>
          <a:xfrm>
            <a:off x="19309" y="0"/>
            <a:ext cx="484632" cy="484632"/>
          </a:xfrm>
          <a:prstGeom prst="chevron">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框 8"/>
          <p:cNvSpPr txBox="1"/>
          <p:nvPr/>
        </p:nvSpPr>
        <p:spPr>
          <a:xfrm>
            <a:off x="2587552" y="1360474"/>
            <a:ext cx="1408133" cy="728982"/>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重视对员工</a:t>
            </a:r>
          </a:p>
          <a:p>
            <a:pPr algn="ctr">
              <a:lnSpc>
                <a:spcPct val="120000"/>
              </a:lnSpc>
            </a:pPr>
            <a:r>
              <a:rPr lang="zh-CN" altLang="en-US" dirty="0">
                <a:latin typeface="微软雅黑" panose="020B0503020204020204" charset="-122"/>
                <a:ea typeface="微软雅黑" panose="020B0503020204020204" charset="-122"/>
              </a:rPr>
              <a:t>的激励作用</a:t>
            </a:r>
          </a:p>
        </p:txBody>
      </p:sp>
      <p:sp>
        <p:nvSpPr>
          <p:cNvPr id="65" name="文本框 64"/>
          <p:cNvSpPr txBox="1"/>
          <p:nvPr/>
        </p:nvSpPr>
        <p:spPr>
          <a:xfrm>
            <a:off x="2434476" y="4784818"/>
            <a:ext cx="1205342" cy="396583"/>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形式多样</a:t>
            </a:r>
          </a:p>
        </p:txBody>
      </p:sp>
      <p:sp>
        <p:nvSpPr>
          <p:cNvPr id="66" name="文本框 65"/>
          <p:cNvSpPr txBox="1"/>
          <p:nvPr/>
        </p:nvSpPr>
        <p:spPr>
          <a:xfrm>
            <a:off x="1477964" y="2266320"/>
            <a:ext cx="1205342" cy="396583"/>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以人为本</a:t>
            </a:r>
          </a:p>
        </p:txBody>
      </p:sp>
      <p:sp>
        <p:nvSpPr>
          <p:cNvPr id="82" name="文本框 81"/>
          <p:cNvSpPr txBox="1"/>
          <p:nvPr/>
        </p:nvSpPr>
        <p:spPr>
          <a:xfrm>
            <a:off x="3875231" y="978840"/>
            <a:ext cx="1205342" cy="396583"/>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全员参与</a:t>
            </a:r>
          </a:p>
        </p:txBody>
      </p:sp>
      <p:sp>
        <p:nvSpPr>
          <p:cNvPr id="83" name="文本框 82"/>
          <p:cNvSpPr txBox="1"/>
          <p:nvPr/>
        </p:nvSpPr>
        <p:spPr>
          <a:xfrm>
            <a:off x="4661601" y="4349949"/>
            <a:ext cx="1487074" cy="757130"/>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实行全方位</a:t>
            </a:r>
          </a:p>
          <a:p>
            <a:pPr algn="ctr">
              <a:lnSpc>
                <a:spcPct val="120000"/>
              </a:lnSpc>
            </a:pPr>
            <a:r>
              <a:rPr lang="zh-CN" altLang="en-US" dirty="0">
                <a:latin typeface="微软雅黑" panose="020B0503020204020204" charset="-122"/>
                <a:ea typeface="微软雅黑" panose="020B0503020204020204" charset="-122"/>
              </a:rPr>
              <a:t>安全管理</a:t>
            </a:r>
          </a:p>
        </p:txBody>
      </p:sp>
      <p:sp>
        <p:nvSpPr>
          <p:cNvPr id="84" name="文本框 83"/>
          <p:cNvSpPr txBox="1"/>
          <p:nvPr/>
        </p:nvSpPr>
        <p:spPr>
          <a:xfrm>
            <a:off x="5198190" y="495882"/>
            <a:ext cx="1622001" cy="757130"/>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实行企业</a:t>
            </a:r>
          </a:p>
          <a:p>
            <a:pPr algn="ctr">
              <a:lnSpc>
                <a:spcPct val="120000"/>
              </a:lnSpc>
            </a:pPr>
            <a:r>
              <a:rPr lang="zh-CN" altLang="en-US" dirty="0">
                <a:latin typeface="微软雅黑" panose="020B0503020204020204" charset="-122"/>
                <a:ea typeface="微软雅黑" panose="020B0503020204020204" charset="-122"/>
              </a:rPr>
              <a:t>安全目标管理</a:t>
            </a:r>
          </a:p>
        </p:txBody>
      </p:sp>
      <p:sp>
        <p:nvSpPr>
          <p:cNvPr id="10" name="矩形 9"/>
          <p:cNvSpPr/>
          <p:nvPr/>
        </p:nvSpPr>
        <p:spPr>
          <a:xfrm>
            <a:off x="3246019" y="4082014"/>
            <a:ext cx="1456190" cy="757130"/>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把情感融入</a:t>
            </a:r>
            <a:endParaRPr lang="en-US" altLang="zh-CN" dirty="0">
              <a:latin typeface="微软雅黑" panose="020B0503020204020204" charset="-122"/>
              <a:ea typeface="微软雅黑" panose="020B0503020204020204" charset="-122"/>
            </a:endParaRPr>
          </a:p>
          <a:p>
            <a:pPr algn="ctr">
              <a:lnSpc>
                <a:spcPct val="120000"/>
              </a:lnSpc>
            </a:pPr>
            <a:r>
              <a:rPr lang="zh-CN" altLang="en-US" dirty="0">
                <a:latin typeface="微软雅黑" panose="020B0503020204020204" charset="-122"/>
                <a:ea typeface="微软雅黑" panose="020B0503020204020204" charset="-122"/>
              </a:rPr>
              <a:t>安全管理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6397">
        <p14:ferris dir="l"/>
      </p:transition>
    </mc:Choice>
    <mc:Fallback xmlns="">
      <p:transition spd="slow" advClick="0" advTm="6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par>
                                <p:cTn id="27" presetID="22" presetClass="entr" presetSubtype="1" fill="hold" nodeType="withEffect">
                                  <p:stCondLst>
                                    <p:cond delay="10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par>
                                <p:cTn id="30" presetID="22" presetClass="entr" presetSubtype="4" fill="hold" nodeType="withEffect">
                                  <p:stCondLst>
                                    <p:cond delay="20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par>
                                <p:cTn id="33" presetID="22" presetClass="entr" presetSubtype="1" fill="hold" nodeType="withEffect">
                                  <p:stCondLst>
                                    <p:cond delay="30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40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2" presetClass="entr" presetSubtype="4" fill="hold" nodeType="withEffect">
                                  <p:stCondLst>
                                    <p:cond delay="50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nodeType="withEffect">
                                  <p:stCondLst>
                                    <p:cond delay="60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0" grpId="0" animBg="1"/>
      <p:bldP spid="61" grpId="0" animBg="1"/>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8" name="文本框 47"/>
          <p:cNvSpPr txBox="1"/>
          <p:nvPr/>
        </p:nvSpPr>
        <p:spPr>
          <a:xfrm>
            <a:off x="4567273" y="99378"/>
            <a:ext cx="2492990"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
        <p:nvSpPr>
          <p:cNvPr id="10" name="矩形 9"/>
          <p:cNvSpPr/>
          <p:nvPr/>
        </p:nvSpPr>
        <p:spPr>
          <a:xfrm>
            <a:off x="0" y="-11410"/>
            <a:ext cx="2479349" cy="514350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0" y="596648"/>
            <a:ext cx="2606400" cy="428541"/>
          </a:xfrm>
          <a:custGeom>
            <a:avLst/>
            <a:gdLst>
              <a:gd name="connsiteX0" fmla="*/ 2223945 w 2598882"/>
              <a:gd name="connsiteY0" fmla="*/ 0 h 428541"/>
              <a:gd name="connsiteX1" fmla="*/ 2223947 w 2598882"/>
              <a:gd name="connsiteY1" fmla="*/ 2 h 428541"/>
              <a:gd name="connsiteX2" fmla="*/ 2479349 w 2598882"/>
              <a:gd name="connsiteY2" fmla="*/ 2 h 428541"/>
              <a:gd name="connsiteX3" fmla="*/ 2479349 w 2598882"/>
              <a:gd name="connsiteY3" fmla="*/ 145127 h 428541"/>
              <a:gd name="connsiteX4" fmla="*/ 2598882 w 2598882"/>
              <a:gd name="connsiteY4" fmla="*/ 213049 h 428541"/>
              <a:gd name="connsiteX5" fmla="*/ 2479349 w 2598882"/>
              <a:gd name="connsiteY5" fmla="*/ 280970 h 428541"/>
              <a:gd name="connsiteX6" fmla="*/ 2479349 w 2598882"/>
              <a:gd name="connsiteY6" fmla="*/ 428541 h 428541"/>
              <a:gd name="connsiteX7" fmla="*/ 0 w 2598882"/>
              <a:gd name="connsiteY7" fmla="*/ 428541 h 428541"/>
              <a:gd name="connsiteX8" fmla="*/ 0 w 2598882"/>
              <a:gd name="connsiteY8" fmla="*/ 2 h 428541"/>
              <a:gd name="connsiteX9" fmla="*/ 2223945 w 2598882"/>
              <a:gd name="connsiteY9" fmla="*/ 2 h 42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8882" h="428541">
                <a:moveTo>
                  <a:pt x="2223945" y="0"/>
                </a:moveTo>
                <a:lnTo>
                  <a:pt x="2223947" y="2"/>
                </a:lnTo>
                <a:lnTo>
                  <a:pt x="2479349" y="2"/>
                </a:lnTo>
                <a:lnTo>
                  <a:pt x="2479349" y="145127"/>
                </a:lnTo>
                <a:lnTo>
                  <a:pt x="2598882" y="213049"/>
                </a:lnTo>
                <a:lnTo>
                  <a:pt x="2479349" y="280970"/>
                </a:lnTo>
                <a:lnTo>
                  <a:pt x="2479349" y="428541"/>
                </a:lnTo>
                <a:lnTo>
                  <a:pt x="0" y="428541"/>
                </a:lnTo>
                <a:lnTo>
                  <a:pt x="0" y="2"/>
                </a:lnTo>
                <a:lnTo>
                  <a:pt x="2223945" y="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0" y="611565"/>
            <a:ext cx="2479349" cy="379518"/>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以人为本</a:t>
            </a:r>
          </a:p>
        </p:txBody>
      </p:sp>
      <p:cxnSp>
        <p:nvCxnSpPr>
          <p:cNvPr id="53" name="直接连接符 52"/>
          <p:cNvCxnSpPr/>
          <p:nvPr/>
        </p:nvCxnSpPr>
        <p:spPr>
          <a:xfrm>
            <a:off x="2483768" y="555526"/>
            <a:ext cx="6660000" cy="0"/>
          </a:xfrm>
          <a:prstGeom prst="line">
            <a:avLst/>
          </a:prstGeom>
          <a:ln>
            <a:solidFill>
              <a:srgbClr val="1E9C9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0" y="1266497"/>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形式多样</a:t>
            </a:r>
          </a:p>
        </p:txBody>
      </p:sp>
      <p:sp>
        <p:nvSpPr>
          <p:cNvPr id="55" name="文本框 54"/>
          <p:cNvSpPr txBox="1"/>
          <p:nvPr/>
        </p:nvSpPr>
        <p:spPr>
          <a:xfrm>
            <a:off x="0" y="1923393"/>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重视对员工的激励作用</a:t>
            </a:r>
          </a:p>
        </p:txBody>
      </p:sp>
      <p:sp>
        <p:nvSpPr>
          <p:cNvPr id="67" name="文本框 66"/>
          <p:cNvSpPr txBox="1"/>
          <p:nvPr/>
        </p:nvSpPr>
        <p:spPr>
          <a:xfrm>
            <a:off x="0" y="2580290"/>
            <a:ext cx="247934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把情感融入安全管理</a:t>
            </a:r>
          </a:p>
        </p:txBody>
      </p:sp>
      <p:sp>
        <p:nvSpPr>
          <p:cNvPr id="72" name="文本框 71"/>
          <p:cNvSpPr txBox="1"/>
          <p:nvPr/>
        </p:nvSpPr>
        <p:spPr>
          <a:xfrm>
            <a:off x="0" y="3237186"/>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全员参与</a:t>
            </a:r>
          </a:p>
        </p:txBody>
      </p:sp>
      <p:sp>
        <p:nvSpPr>
          <p:cNvPr id="76" name="文本框 75"/>
          <p:cNvSpPr txBox="1"/>
          <p:nvPr/>
        </p:nvSpPr>
        <p:spPr>
          <a:xfrm>
            <a:off x="0" y="3894082"/>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实行全方位安全管理</a:t>
            </a:r>
          </a:p>
        </p:txBody>
      </p:sp>
      <p:sp>
        <p:nvSpPr>
          <p:cNvPr id="85" name="文本框 84"/>
          <p:cNvSpPr txBox="1"/>
          <p:nvPr/>
        </p:nvSpPr>
        <p:spPr>
          <a:xfrm>
            <a:off x="0" y="4550979"/>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实行企业安全目标管理</a:t>
            </a:r>
          </a:p>
        </p:txBody>
      </p:sp>
      <p:sp>
        <p:nvSpPr>
          <p:cNvPr id="14" name="文本框 13"/>
          <p:cNvSpPr txBox="1"/>
          <p:nvPr/>
        </p:nvSpPr>
        <p:spPr>
          <a:xfrm>
            <a:off x="2744244" y="1264545"/>
            <a:ext cx="6139048" cy="3000821"/>
          </a:xfrm>
          <a:prstGeom prst="rect">
            <a:avLst/>
          </a:prstGeom>
          <a:noFill/>
        </p:spPr>
        <p:txBody>
          <a:bodyPr wrap="square" rtlCol="0">
            <a:spAutoFit/>
          </a:bodyPr>
          <a:lstStyle/>
          <a:p>
            <a:pPr algn="just">
              <a:lnSpc>
                <a:spcPct val="150000"/>
              </a:lnSpc>
            </a:pPr>
            <a:r>
              <a:rPr lang="zh-CN" altLang="en-US" dirty="0">
                <a:latin typeface="微软雅黑" panose="020B0503020204020204" charset="-122"/>
                <a:ea typeface="微软雅黑" panose="020B0503020204020204" charset="-122"/>
              </a:rPr>
              <a:t>在安全生产系统中，人的素质（心理与生理、安全能力、文化素质）是占主导地位的，人的行为贯穿生产过程的每一个环节。因此，在创建企业安全文化中，安全管理必须重视人的因素，必须强化群体的安全意识，必须提高企业全员安全文化水平，要尊重人，关心人，以人为本，采取必要措施，保障个人的利益，使大家找到归属感，最终形成安全管理“命运共同体”，推动企业安全文化的改善和提高。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6397">
        <p14:ferris dir="l"/>
      </p:transition>
    </mc:Choice>
    <mc:Fallback xmlns="">
      <p:transition spd="slow" advClick="0" advTm="6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out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8" name="文本框 47"/>
          <p:cNvSpPr txBox="1"/>
          <p:nvPr/>
        </p:nvSpPr>
        <p:spPr>
          <a:xfrm>
            <a:off x="4567273" y="99378"/>
            <a:ext cx="2492990" cy="400110"/>
          </a:xfrm>
          <a:prstGeom prst="rect">
            <a:avLst/>
          </a:prstGeom>
          <a:noFill/>
        </p:spPr>
        <p:txBody>
          <a:bodyPr wrap="none" rtlCol="0">
            <a:spAutoFit/>
            <a:scene3d>
              <a:camera prst="orthographicFront"/>
              <a:lightRig rig="threePt" dir="t"/>
            </a:scene3d>
            <a:sp3d contourW="12700"/>
          </a:bodyPr>
          <a:lstStyle/>
          <a:p>
            <a:pPr defTabSz="685800">
              <a:defRPr/>
            </a:pPr>
            <a:r>
              <a:rPr lang="zh-CN" altLang="en-US" sz="2000" b="1" dirty="0">
                <a:solidFill>
                  <a:schemeClr val="tx1">
                    <a:lumMod val="65000"/>
                    <a:lumOff val="35000"/>
                  </a:schemeClr>
                </a:solidFill>
                <a:latin typeface="微软雅黑" panose="020B0503020204020204" charset="-122"/>
                <a:ea typeface="微软雅黑" panose="020B0503020204020204" charset="-122"/>
              </a:rPr>
              <a:t>安全文化的七大要素</a:t>
            </a:r>
          </a:p>
        </p:txBody>
      </p:sp>
      <p:sp>
        <p:nvSpPr>
          <p:cNvPr id="10" name="矩形 9"/>
          <p:cNvSpPr/>
          <p:nvPr/>
        </p:nvSpPr>
        <p:spPr>
          <a:xfrm>
            <a:off x="0" y="-11410"/>
            <a:ext cx="2479349" cy="5143500"/>
          </a:xfrm>
          <a:prstGeom prst="rect">
            <a:avLst/>
          </a:pr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p:nvSpPr>
        <p:spPr>
          <a:xfrm>
            <a:off x="0" y="596648"/>
            <a:ext cx="2606400" cy="428541"/>
          </a:xfrm>
          <a:custGeom>
            <a:avLst/>
            <a:gdLst>
              <a:gd name="connsiteX0" fmla="*/ 2223945 w 2598882"/>
              <a:gd name="connsiteY0" fmla="*/ 0 h 428541"/>
              <a:gd name="connsiteX1" fmla="*/ 2223947 w 2598882"/>
              <a:gd name="connsiteY1" fmla="*/ 2 h 428541"/>
              <a:gd name="connsiteX2" fmla="*/ 2479349 w 2598882"/>
              <a:gd name="connsiteY2" fmla="*/ 2 h 428541"/>
              <a:gd name="connsiteX3" fmla="*/ 2479349 w 2598882"/>
              <a:gd name="connsiteY3" fmla="*/ 145127 h 428541"/>
              <a:gd name="connsiteX4" fmla="*/ 2598882 w 2598882"/>
              <a:gd name="connsiteY4" fmla="*/ 213049 h 428541"/>
              <a:gd name="connsiteX5" fmla="*/ 2479349 w 2598882"/>
              <a:gd name="connsiteY5" fmla="*/ 280970 h 428541"/>
              <a:gd name="connsiteX6" fmla="*/ 2479349 w 2598882"/>
              <a:gd name="connsiteY6" fmla="*/ 428541 h 428541"/>
              <a:gd name="connsiteX7" fmla="*/ 0 w 2598882"/>
              <a:gd name="connsiteY7" fmla="*/ 428541 h 428541"/>
              <a:gd name="connsiteX8" fmla="*/ 0 w 2598882"/>
              <a:gd name="connsiteY8" fmla="*/ 2 h 428541"/>
              <a:gd name="connsiteX9" fmla="*/ 2223945 w 2598882"/>
              <a:gd name="connsiteY9" fmla="*/ 2 h 42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8882" h="428541">
                <a:moveTo>
                  <a:pt x="2223945" y="0"/>
                </a:moveTo>
                <a:lnTo>
                  <a:pt x="2223947" y="2"/>
                </a:lnTo>
                <a:lnTo>
                  <a:pt x="2479349" y="2"/>
                </a:lnTo>
                <a:lnTo>
                  <a:pt x="2479349" y="145127"/>
                </a:lnTo>
                <a:lnTo>
                  <a:pt x="2598882" y="213049"/>
                </a:lnTo>
                <a:lnTo>
                  <a:pt x="2479349" y="280970"/>
                </a:lnTo>
                <a:lnTo>
                  <a:pt x="2479349" y="428541"/>
                </a:lnTo>
                <a:lnTo>
                  <a:pt x="0" y="428541"/>
                </a:lnTo>
                <a:lnTo>
                  <a:pt x="0" y="2"/>
                </a:lnTo>
                <a:lnTo>
                  <a:pt x="2223945" y="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0" y="611565"/>
            <a:ext cx="2479349" cy="379518"/>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cs typeface="Arial" panose="020B0604020202020204" pitchFamily="34" charset="0"/>
              </a:rPr>
              <a:t>以人为本</a:t>
            </a:r>
          </a:p>
        </p:txBody>
      </p:sp>
      <p:cxnSp>
        <p:nvCxnSpPr>
          <p:cNvPr id="53" name="直接连接符 52"/>
          <p:cNvCxnSpPr/>
          <p:nvPr/>
        </p:nvCxnSpPr>
        <p:spPr>
          <a:xfrm>
            <a:off x="2483768" y="555526"/>
            <a:ext cx="6660000" cy="0"/>
          </a:xfrm>
          <a:prstGeom prst="line">
            <a:avLst/>
          </a:prstGeom>
          <a:ln>
            <a:solidFill>
              <a:srgbClr val="1E9C9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0" y="1266497"/>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形式多样</a:t>
            </a:r>
          </a:p>
        </p:txBody>
      </p:sp>
      <p:sp>
        <p:nvSpPr>
          <p:cNvPr id="55" name="文本框 54"/>
          <p:cNvSpPr txBox="1"/>
          <p:nvPr/>
        </p:nvSpPr>
        <p:spPr>
          <a:xfrm>
            <a:off x="0" y="1923393"/>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重视对员工的激励作用</a:t>
            </a:r>
          </a:p>
        </p:txBody>
      </p:sp>
      <p:sp>
        <p:nvSpPr>
          <p:cNvPr id="67" name="文本框 66"/>
          <p:cNvSpPr txBox="1"/>
          <p:nvPr/>
        </p:nvSpPr>
        <p:spPr>
          <a:xfrm>
            <a:off x="0" y="2580290"/>
            <a:ext cx="247934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把情感融入安全管理</a:t>
            </a:r>
          </a:p>
        </p:txBody>
      </p:sp>
      <p:sp>
        <p:nvSpPr>
          <p:cNvPr id="72" name="文本框 71"/>
          <p:cNvSpPr txBox="1"/>
          <p:nvPr/>
        </p:nvSpPr>
        <p:spPr>
          <a:xfrm>
            <a:off x="0" y="3237186"/>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全员参与</a:t>
            </a:r>
          </a:p>
        </p:txBody>
      </p:sp>
      <p:sp>
        <p:nvSpPr>
          <p:cNvPr id="76" name="文本框 75"/>
          <p:cNvSpPr txBox="1"/>
          <p:nvPr/>
        </p:nvSpPr>
        <p:spPr>
          <a:xfrm>
            <a:off x="0" y="3894082"/>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实行全方位安全管理</a:t>
            </a:r>
          </a:p>
        </p:txBody>
      </p:sp>
      <p:sp>
        <p:nvSpPr>
          <p:cNvPr id="85" name="文本框 84"/>
          <p:cNvSpPr txBox="1"/>
          <p:nvPr/>
        </p:nvSpPr>
        <p:spPr>
          <a:xfrm>
            <a:off x="0" y="4550979"/>
            <a:ext cx="2479349" cy="379518"/>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实行企业安全目标管理</a:t>
            </a:r>
          </a:p>
        </p:txBody>
      </p:sp>
      <p:sp>
        <p:nvSpPr>
          <p:cNvPr id="4" name="文本框 3"/>
          <p:cNvSpPr txBox="1"/>
          <p:nvPr/>
        </p:nvSpPr>
        <p:spPr>
          <a:xfrm>
            <a:off x="3191841" y="1724364"/>
            <a:ext cx="1435433" cy="398058"/>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班组安全员</a:t>
            </a:r>
          </a:p>
        </p:txBody>
      </p:sp>
      <p:sp>
        <p:nvSpPr>
          <p:cNvPr id="63" name="文本框 62"/>
          <p:cNvSpPr txBox="1"/>
          <p:nvPr/>
        </p:nvSpPr>
        <p:spPr>
          <a:xfrm>
            <a:off x="5126912" y="1544279"/>
            <a:ext cx="1373711" cy="730456"/>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检修清理</a:t>
            </a:r>
            <a:endParaRPr lang="en-US" altLang="zh-CN" dirty="0">
              <a:latin typeface="微软雅黑" panose="020B0503020204020204" charset="-122"/>
              <a:ea typeface="微软雅黑" panose="020B0503020204020204" charset="-122"/>
            </a:endParaRPr>
          </a:p>
          <a:p>
            <a:pPr algn="ctr">
              <a:lnSpc>
                <a:spcPct val="120000"/>
              </a:lnSpc>
            </a:pPr>
            <a:r>
              <a:rPr lang="zh-CN" altLang="en-US" dirty="0">
                <a:latin typeface="微软雅黑" panose="020B0503020204020204" charset="-122"/>
                <a:ea typeface="微软雅黑" panose="020B0503020204020204" charset="-122"/>
              </a:rPr>
              <a:t>作业人员</a:t>
            </a:r>
          </a:p>
        </p:txBody>
      </p:sp>
      <p:sp>
        <p:nvSpPr>
          <p:cNvPr id="64" name="文本框 63"/>
          <p:cNvSpPr txBox="1"/>
          <p:nvPr/>
        </p:nvSpPr>
        <p:spPr>
          <a:xfrm>
            <a:off x="7142859" y="1564797"/>
            <a:ext cx="1373711" cy="757130"/>
          </a:xfrm>
          <a:prstGeom prst="rect">
            <a:avLst/>
          </a:prstGeom>
          <a:noFill/>
        </p:spPr>
        <p:txBody>
          <a:bodyPr wrap="square" rtlCol="0">
            <a:spAutoFit/>
          </a:bodyPr>
          <a:lstStyle/>
          <a:p>
            <a:pPr algn="ctr">
              <a:lnSpc>
                <a:spcPct val="120000"/>
              </a:lnSpc>
            </a:pPr>
            <a:r>
              <a:rPr lang="zh-CN" altLang="en-US" dirty="0">
                <a:latin typeface="微软雅黑" panose="020B0503020204020204" charset="-122"/>
                <a:ea typeface="微软雅黑" panose="020B0503020204020204" charset="-122"/>
              </a:rPr>
              <a:t>转岗、复岗、新员工</a:t>
            </a:r>
          </a:p>
        </p:txBody>
      </p:sp>
      <p:sp>
        <p:nvSpPr>
          <p:cNvPr id="5" name="圆角矩形 4"/>
          <p:cNvSpPr/>
          <p:nvPr/>
        </p:nvSpPr>
        <p:spPr>
          <a:xfrm>
            <a:off x="3098241" y="1560970"/>
            <a:ext cx="1630602" cy="702684"/>
          </a:xfrm>
          <a:prstGeom prst="roundRect">
            <a:avLst>
              <a:gd name="adj" fmla="val 6044"/>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5007817" y="1563688"/>
            <a:ext cx="1630602" cy="702684"/>
          </a:xfrm>
          <a:prstGeom prst="roundRect">
            <a:avLst>
              <a:gd name="adj" fmla="val 6044"/>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6917394" y="1572051"/>
            <a:ext cx="1630602" cy="702684"/>
          </a:xfrm>
          <a:prstGeom prst="roundRect">
            <a:avLst>
              <a:gd name="adj" fmla="val 6044"/>
            </a:avLst>
          </a:prstGeom>
          <a:noFill/>
          <a:ln>
            <a:solidFill>
              <a:srgbClr val="1E9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MH_Other_1"/>
          <p:cNvSpPr>
            <a:spLocks noChangeAspect="1"/>
          </p:cNvSpPr>
          <p:nvPr>
            <p:custDataLst>
              <p:tags r:id="rId2"/>
            </p:custDataLst>
          </p:nvPr>
        </p:nvSpPr>
        <p:spPr>
          <a:xfrm>
            <a:off x="3546034" y="740845"/>
            <a:ext cx="720000" cy="818959"/>
          </a:xfrm>
          <a:custGeom>
            <a:avLst/>
            <a:gdLst>
              <a:gd name="connsiteX0" fmla="*/ 324036 w 648072"/>
              <a:gd name="connsiteY0" fmla="*/ 0 h 791728"/>
              <a:gd name="connsiteX1" fmla="*/ 648072 w 648072"/>
              <a:gd name="connsiteY1" fmla="*/ 324036 h 791728"/>
              <a:gd name="connsiteX2" fmla="*/ 389341 w 648072"/>
              <a:gd name="connsiteY2" fmla="*/ 641489 h 791728"/>
              <a:gd name="connsiteX3" fmla="*/ 388468 w 648072"/>
              <a:gd name="connsiteY3" fmla="*/ 641577 h 791728"/>
              <a:gd name="connsiteX4" fmla="*/ 324036 w 648072"/>
              <a:gd name="connsiteY4" fmla="*/ 791728 h 791728"/>
              <a:gd name="connsiteX5" fmla="*/ 259605 w 648072"/>
              <a:gd name="connsiteY5" fmla="*/ 641577 h 791728"/>
              <a:gd name="connsiteX6" fmla="*/ 258732 w 648072"/>
              <a:gd name="connsiteY6" fmla="*/ 641489 h 791728"/>
              <a:gd name="connsiteX7" fmla="*/ 0 w 648072"/>
              <a:gd name="connsiteY7" fmla="*/ 324036 h 791728"/>
              <a:gd name="connsiteX8" fmla="*/ 324036 w 648072"/>
              <a:gd name="connsiteY8" fmla="*/ 0 h 79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791728">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rgbClr val="1E9C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79944" anchor="ctr"/>
          <a:lstStyle/>
          <a:p>
            <a:pPr algn="ctr">
              <a:defRPr/>
            </a:pPr>
            <a:endParaRPr lang="zh-CN" altLang="en-US" sz="2800" dirty="0">
              <a:solidFill>
                <a:srgbClr val="FFFFFF"/>
              </a:solidFill>
              <a:latin typeface="Bodoni MT Black" panose="02070A03080606020203" pitchFamily="18" charset="0"/>
            </a:endParaRPr>
          </a:p>
        </p:txBody>
      </p:sp>
      <p:sp>
        <p:nvSpPr>
          <p:cNvPr id="70" name="文本框 69"/>
          <p:cNvSpPr txBox="1"/>
          <p:nvPr/>
        </p:nvSpPr>
        <p:spPr>
          <a:xfrm>
            <a:off x="3466605" y="855263"/>
            <a:ext cx="878858" cy="424732"/>
          </a:xfrm>
          <a:prstGeom prst="rect">
            <a:avLst/>
          </a:prstGeom>
          <a:noFill/>
        </p:spPr>
        <p:txBody>
          <a:bodyPr wrap="square" rtlCol="0">
            <a:spAutoFit/>
          </a:bodyPr>
          <a:lstStyle/>
          <a:p>
            <a:pPr algn="ctr">
              <a:lnSpc>
                <a:spcPct val="120000"/>
              </a:lnSpc>
            </a:pPr>
            <a:r>
              <a:rPr lang="zh-CN" altLang="en-US" dirty="0">
                <a:solidFill>
                  <a:schemeClr val="bg1"/>
                </a:solidFill>
                <a:latin typeface="微软雅黑" panose="020B0503020204020204" charset="-122"/>
                <a:ea typeface="微软雅黑" panose="020B0503020204020204" charset="-122"/>
              </a:rPr>
              <a:t>最重要</a:t>
            </a:r>
          </a:p>
        </p:txBody>
      </p:sp>
      <p:sp>
        <p:nvSpPr>
          <p:cNvPr id="71" name="文本框 70"/>
          <p:cNvSpPr txBox="1"/>
          <p:nvPr/>
        </p:nvSpPr>
        <p:spPr>
          <a:xfrm>
            <a:off x="3213764" y="2521387"/>
            <a:ext cx="5200006" cy="2169825"/>
          </a:xfrm>
          <a:prstGeom prst="rect">
            <a:avLst/>
          </a:prstGeom>
          <a:noFill/>
        </p:spPr>
        <p:txBody>
          <a:bodyPr wrap="square" rtlCol="0">
            <a:spAutoFit/>
          </a:bodyPr>
          <a:lstStyle/>
          <a:p>
            <a:pPr algn="just">
              <a:lnSpc>
                <a:spcPct val="150000"/>
              </a:lnSpc>
            </a:pPr>
            <a:r>
              <a:rPr lang="zh-CN" altLang="en-US" dirty="0">
                <a:latin typeface="微软雅黑" panose="020B0503020204020204" charset="-122"/>
                <a:ea typeface="微软雅黑" panose="020B0503020204020204" charset="-122"/>
              </a:rPr>
              <a:t>班组安全员是做好最基层监督、检查工作的人员，是企业安全文化的传播者，是员工和企业安全管理人员之间的桥梁和纽带。他们是最容易发现问题和最容易解决问题的人员，要充分发挥他们的作用，推动企业安全文化的创建。 </a:t>
            </a:r>
          </a:p>
        </p:txBody>
      </p:sp>
      <p:sp>
        <p:nvSpPr>
          <p:cNvPr id="73" name="任意多边形 72"/>
          <p:cNvSpPr/>
          <p:nvPr/>
        </p:nvSpPr>
        <p:spPr>
          <a:xfrm rot="8117922">
            <a:off x="3197969" y="1007003"/>
            <a:ext cx="5250298" cy="5225452"/>
          </a:xfrm>
          <a:custGeom>
            <a:avLst/>
            <a:gdLst>
              <a:gd name="connsiteX0" fmla="*/ 3080522 w 5250298"/>
              <a:gd name="connsiteY0" fmla="*/ 4873202 h 5225452"/>
              <a:gd name="connsiteX1" fmla="*/ 3080522 w 5250298"/>
              <a:gd name="connsiteY1" fmla="*/ 4526333 h 5225452"/>
              <a:gd name="connsiteX2" fmla="*/ 30852 w 5250298"/>
              <a:gd name="connsiteY2" fmla="*/ 1508296 h 5225452"/>
              <a:gd name="connsiteX3" fmla="*/ 30085 w 5250298"/>
              <a:gd name="connsiteY3" fmla="*/ 1361183 h 5225452"/>
              <a:gd name="connsiteX4" fmla="*/ 1346617 w 5250298"/>
              <a:gd name="connsiteY4" fmla="*/ 30852 h 5225452"/>
              <a:gd name="connsiteX5" fmla="*/ 1493730 w 5250298"/>
              <a:gd name="connsiteY5" fmla="*/ 30085 h 5225452"/>
              <a:gd name="connsiteX6" fmla="*/ 5219446 w 5250298"/>
              <a:gd name="connsiteY6" fmla="*/ 3717156 h 5225452"/>
              <a:gd name="connsiteX7" fmla="*/ 5220213 w 5250298"/>
              <a:gd name="connsiteY7" fmla="*/ 3864269 h 5225452"/>
              <a:gd name="connsiteX8" fmla="*/ 3903681 w 5250298"/>
              <a:gd name="connsiteY8" fmla="*/ 5194600 h 5225452"/>
              <a:gd name="connsiteX9" fmla="*/ 3756568 w 5250298"/>
              <a:gd name="connsiteY9" fmla="*/ 5195367 h 5225452"/>
              <a:gd name="connsiteX10" fmla="*/ 3431026 w 5250298"/>
              <a:gd name="connsiteY10" fmla="*/ 4873202 h 522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298" h="5225452">
                <a:moveTo>
                  <a:pt x="3080522" y="4873202"/>
                </a:moveTo>
                <a:lnTo>
                  <a:pt x="3080522" y="4526333"/>
                </a:lnTo>
                <a:lnTo>
                  <a:pt x="30852" y="1508296"/>
                </a:lnTo>
                <a:cubicBezTo>
                  <a:pt x="-9984" y="1467884"/>
                  <a:pt x="-10327" y="1402019"/>
                  <a:pt x="30085" y="1361183"/>
                </a:cubicBezTo>
                <a:lnTo>
                  <a:pt x="1346617" y="30852"/>
                </a:lnTo>
                <a:cubicBezTo>
                  <a:pt x="1387029" y="-9984"/>
                  <a:pt x="1452894" y="-10327"/>
                  <a:pt x="1493730" y="30085"/>
                </a:cubicBezTo>
                <a:lnTo>
                  <a:pt x="5219446" y="3717156"/>
                </a:lnTo>
                <a:cubicBezTo>
                  <a:pt x="5260282" y="3757569"/>
                  <a:pt x="5260625" y="3823433"/>
                  <a:pt x="5220213" y="3864269"/>
                </a:cubicBezTo>
                <a:lnTo>
                  <a:pt x="3903681" y="5194600"/>
                </a:lnTo>
                <a:cubicBezTo>
                  <a:pt x="3863269" y="5235436"/>
                  <a:pt x="3797404" y="5235779"/>
                  <a:pt x="3756568" y="5195367"/>
                </a:cubicBezTo>
                <a:lnTo>
                  <a:pt x="3431026" y="4873202"/>
                </a:lnTo>
                <a:close/>
              </a:path>
            </a:pathLst>
          </a:custGeom>
          <a:noFill/>
          <a:ln w="19050">
            <a:solidFill>
              <a:srgbClr val="1E9C9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advClick="0" advTm="6397">
        <p14:ferris dir="l"/>
      </p:transition>
    </mc:Choice>
    <mc:Fallback xmlns="">
      <p:transition spd="slow" advClick="0" advTm="6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outVertic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 name="COMMONDATA" val="eyJoZGlkIjoiNjRiNWJiNDU4ZWZmNTJlMTVkZmM0MTUwZmFlZmYyMTEifQ=="/>
</p:tagLst>
</file>

<file path=ppt/tags/tag10.xml><?xml version="1.0" encoding="utf-8"?>
<p:tagLst xmlns:a="http://schemas.openxmlformats.org/drawingml/2006/main" xmlns:r="http://schemas.openxmlformats.org/officeDocument/2006/relationships" xmlns:p="http://schemas.openxmlformats.org/presentationml/2006/main">
  <p:tag name="TIMING" val="|2.9"/>
</p:tagLst>
</file>

<file path=ppt/tags/tag11.xml><?xml version="1.0" encoding="utf-8"?>
<p:tagLst xmlns:a="http://schemas.openxmlformats.org/drawingml/2006/main" xmlns:r="http://schemas.openxmlformats.org/officeDocument/2006/relationships" xmlns:p="http://schemas.openxmlformats.org/presentationml/2006/main">
  <p:tag name="TIMING" val="|2.9"/>
</p:tagLst>
</file>

<file path=ppt/tags/tag12.xml><?xml version="1.0" encoding="utf-8"?>
<p:tagLst xmlns:a="http://schemas.openxmlformats.org/drawingml/2006/main" xmlns:r="http://schemas.openxmlformats.org/officeDocument/2006/relationships" xmlns:p="http://schemas.openxmlformats.org/presentationml/2006/main">
  <p:tag name="TIMING" val="|2.9"/>
</p:tagLst>
</file>

<file path=ppt/tags/tag13.xml><?xml version="1.0" encoding="utf-8"?>
<p:tagLst xmlns:a="http://schemas.openxmlformats.org/drawingml/2006/main" xmlns:r="http://schemas.openxmlformats.org/officeDocument/2006/relationships" xmlns:p="http://schemas.openxmlformats.org/presentationml/2006/main">
  <p:tag name="TIMING" val="|2.9"/>
</p:tagLst>
</file>

<file path=ppt/tags/tag14.xml><?xml version="1.0" encoding="utf-8"?>
<p:tagLst xmlns:a="http://schemas.openxmlformats.org/drawingml/2006/main" xmlns:r="http://schemas.openxmlformats.org/officeDocument/2006/relationships" xmlns:p="http://schemas.openxmlformats.org/presentationml/2006/main">
  <p:tag name="TIMING" val="|2.9"/>
</p:tagLst>
</file>

<file path=ppt/tags/tag15.xml><?xml version="1.0" encoding="utf-8"?>
<p:tagLst xmlns:a="http://schemas.openxmlformats.org/drawingml/2006/main" xmlns:r="http://schemas.openxmlformats.org/officeDocument/2006/relationships" xmlns:p="http://schemas.openxmlformats.org/presentationml/2006/main">
  <p:tag name="TIMING" val="|2.9"/>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104095858"/>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104095858"/>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104095858"/>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TIMING" val="|2.9"/>
</p:tagLst>
</file>

<file path=ppt/tags/tag5.xml><?xml version="1.0" encoding="utf-8"?>
<p:tagLst xmlns:a="http://schemas.openxmlformats.org/drawingml/2006/main" xmlns:r="http://schemas.openxmlformats.org/officeDocument/2006/relationships" xmlns:p="http://schemas.openxmlformats.org/presentationml/2006/main">
  <p:tag name="TIMING" val="|2.9"/>
</p:tagLst>
</file>

<file path=ppt/tags/tag6.xml><?xml version="1.0" encoding="utf-8"?>
<p:tagLst xmlns:a="http://schemas.openxmlformats.org/drawingml/2006/main" xmlns:r="http://schemas.openxmlformats.org/officeDocument/2006/relationships" xmlns:p="http://schemas.openxmlformats.org/presentationml/2006/main">
  <p:tag name="TIMING" val="|2.9"/>
</p:tagLst>
</file>

<file path=ppt/tags/tag7.xml><?xml version="1.0" encoding="utf-8"?>
<p:tagLst xmlns:a="http://schemas.openxmlformats.org/drawingml/2006/main" xmlns:r="http://schemas.openxmlformats.org/officeDocument/2006/relationships" xmlns:p="http://schemas.openxmlformats.org/presentationml/2006/main">
  <p:tag name="MH" val="20151104095858"/>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TIMING" val="|2.9"/>
</p:tagLst>
</file>

<file path=ppt/tags/tag9.xml><?xml version="1.0" encoding="utf-8"?>
<p:tagLst xmlns:a="http://schemas.openxmlformats.org/drawingml/2006/main" xmlns:r="http://schemas.openxmlformats.org/officeDocument/2006/relationships" xmlns:p="http://schemas.openxmlformats.org/presentationml/2006/main">
  <p:tag name="TIMING" val="|2.9"/>
</p:tagLst>
</file>

<file path=ppt/theme/theme1.xml><?xml version="1.0" encoding="utf-8"?>
<a:theme xmlns:a="http://schemas.openxmlformats.org/drawingml/2006/main" name="Office 主题​​">
  <a:themeElements>
    <a:clrScheme name="自定义 179">
      <a:dk1>
        <a:sysClr val="windowText" lastClr="000000"/>
      </a:dk1>
      <a:lt1>
        <a:sysClr val="window" lastClr="FFFFFF"/>
      </a:lt1>
      <a:dk2>
        <a:srgbClr val="5A6378"/>
      </a:dk2>
      <a:lt2>
        <a:srgbClr val="7F7F7F"/>
      </a:lt2>
      <a:accent1>
        <a:srgbClr val="BF1B1B"/>
      </a:accent1>
      <a:accent2>
        <a:srgbClr val="2D313B"/>
      </a:accent2>
      <a:accent3>
        <a:srgbClr val="BF1B1B"/>
      </a:accent3>
      <a:accent4>
        <a:srgbClr val="2D313B"/>
      </a:accent4>
      <a:accent5>
        <a:srgbClr val="BF1B1B"/>
      </a:accent5>
      <a:accent6>
        <a:srgbClr val="2D313B"/>
      </a:accent6>
      <a:hlink>
        <a:srgbClr val="BF1B1B"/>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3959</Words>
  <Application>Microsoft Office PowerPoint</Application>
  <PresentationFormat>全屏显示(16:9)</PresentationFormat>
  <Paragraphs>358</Paragraphs>
  <Slides>47</Slides>
  <Notes>47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47</vt:i4>
      </vt:variant>
    </vt:vector>
  </HeadingPairs>
  <TitlesOfParts>
    <vt:vector size="60" baseType="lpstr">
      <vt:lpstr>FontAwesome</vt:lpstr>
      <vt:lpstr>Yuanti SC</vt:lpstr>
      <vt:lpstr>等线</vt:lpstr>
      <vt:lpstr>仿宋_GB2312</vt:lpstr>
      <vt:lpstr>宋体</vt:lpstr>
      <vt:lpstr>微软雅黑</vt:lpstr>
      <vt:lpstr>Arial</vt:lpstr>
      <vt:lpstr>Bodoni MT Black</vt:lpstr>
      <vt:lpstr>Calibri</vt:lpstr>
      <vt:lpstr>Calibri Light</vt:lpstr>
      <vt:lpstr>Lato Light</vt:lpstr>
      <vt:lpstr>Lato 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5</cp:revision>
  <dcterms:created xsi:type="dcterms:W3CDTF">2021-01-09T02:10:00Z</dcterms:created>
  <dcterms:modified xsi:type="dcterms:W3CDTF">2022-08-11T07:52:59Z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99356FB4132343B5A4CC2DC9A2C99707</vt:lpwstr>
  </property>
</Properties>
</file>