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56" r:id="rId2"/>
    <p:sldId id="365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04" r:id="rId22"/>
    <p:sldId id="357" r:id="rId23"/>
    <p:sldId id="356" r:id="rId24"/>
    <p:sldId id="355" r:id="rId25"/>
    <p:sldId id="354" r:id="rId26"/>
    <p:sldId id="353" r:id="rId27"/>
    <p:sldId id="364" r:id="rId28"/>
    <p:sldId id="351" r:id="rId29"/>
    <p:sldId id="362" r:id="rId30"/>
    <p:sldId id="349" r:id="rId31"/>
    <p:sldId id="347" r:id="rId32"/>
    <p:sldId id="346" r:id="rId33"/>
    <p:sldId id="343" r:id="rId34"/>
    <p:sldId id="342" r:id="rId35"/>
    <p:sldId id="341" r:id="rId36"/>
    <p:sldId id="340" r:id="rId37"/>
    <p:sldId id="339" r:id="rId38"/>
    <p:sldId id="338" r:id="rId39"/>
    <p:sldId id="337" r:id="rId40"/>
    <p:sldId id="336" r:id="rId41"/>
    <p:sldId id="335" r:id="rId42"/>
    <p:sldId id="334" r:id="rId43"/>
    <p:sldId id="333" r:id="rId44"/>
    <p:sldId id="332" r:id="rId45"/>
    <p:sldId id="331" r:id="rId46"/>
    <p:sldId id="330" r:id="rId47"/>
    <p:sldId id="329" r:id="rId48"/>
    <p:sldId id="328" r:id="rId49"/>
    <p:sldId id="327" r:id="rId50"/>
    <p:sldId id="326" r:id="rId51"/>
    <p:sldId id="325" r:id="rId52"/>
    <p:sldId id="324" r:id="rId53"/>
    <p:sldId id="323" r:id="rId54"/>
    <p:sldId id="322" r:id="rId55"/>
    <p:sldId id="321" r:id="rId56"/>
    <p:sldId id="320" r:id="rId57"/>
    <p:sldId id="361" r:id="rId58"/>
    <p:sldId id="318" r:id="rId59"/>
    <p:sldId id="317" r:id="rId60"/>
    <p:sldId id="316" r:id="rId61"/>
    <p:sldId id="315" r:id="rId62"/>
    <p:sldId id="314" r:id="rId63"/>
    <p:sldId id="360" r:id="rId64"/>
    <p:sldId id="312" r:id="rId65"/>
    <p:sldId id="311" r:id="rId66"/>
    <p:sldId id="310" r:id="rId67"/>
    <p:sldId id="309" r:id="rId68"/>
    <p:sldId id="308" r:id="rId69"/>
    <p:sldId id="307" r:id="rId70"/>
    <p:sldId id="306" r:id="rId71"/>
    <p:sldId id="305" r:id="rId72"/>
    <p:sldId id="303" r:id="rId73"/>
    <p:sldId id="302" r:id="rId74"/>
    <p:sldId id="301" r:id="rId75"/>
    <p:sldId id="300" r:id="rId76"/>
    <p:sldId id="299" r:id="rId77"/>
    <p:sldId id="298" r:id="rId78"/>
    <p:sldId id="297" r:id="rId79"/>
    <p:sldId id="294" r:id="rId80"/>
    <p:sldId id="293" r:id="rId81"/>
    <p:sldId id="292" r:id="rId82"/>
    <p:sldId id="291" r:id="rId83"/>
    <p:sldId id="290" r:id="rId84"/>
    <p:sldId id="289" r:id="rId85"/>
    <p:sldId id="288" r:id="rId86"/>
    <p:sldId id="286" r:id="rId87"/>
    <p:sldId id="271" r:id="rId88"/>
    <p:sldId id="270" r:id="rId89"/>
    <p:sldId id="269" r:id="rId90"/>
    <p:sldId id="268" r:id="rId91"/>
    <p:sldId id="267" r:id="rId92"/>
    <p:sldId id="266" r:id="rId93"/>
    <p:sldId id="264" r:id="rId94"/>
    <p:sldId id="363" r:id="rId9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42" y="58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cs typeface="微软雅黑" panose="020B0503020204020204" charset="-122"/>
              </a:rPr>
              <a:t>2022/8/11</a:t>
            </a:fld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cs typeface="微软雅黑" panose="020B0503020204020204" charset="-122"/>
              </a:rPr>
              <a:t>‹#›</a:t>
            </a:fld>
            <a:endParaRPr lang="zh-CN" altLang="en-US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微软雅黑" panose="020B0503020204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662E2-BC88-439D-B062-43F4BFFCE6C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67D90-9944-4F8C-BB5D-0DF76FAEE67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E1E59-02B2-4456-B0CD-56AE1E10EFF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113F-9A0C-4532-93DF-7260ADC34C8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5302E-23A8-463D-A070-52E3AFF4E75A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4BB47-9E36-4A33-8836-B20ACD3C298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57C81-020E-474A-848F-FB5CBC6BD939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1CDA9-38AB-47EE-AA12-E70FF742E9FE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B94AA-EF54-451B-98AC-7D204BC852E8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C436F-9CF2-4E7A-8D9C-54101D18115C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319F4-D098-449B-87DF-BC6E38650914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defRPr/>
            </a:pPr>
            <a:fld id="{E4855623-0AE9-4F5A-8B05-648FC3499E0A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微软雅黑" panose="020B050302020402020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5.png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anquan.com.cn/Photo/Pic2008/200808/20080806133521209.jpg" TargetMode="Externa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4.png"/><Relationship Id="rId4" Type="http://schemas.openxmlformats.org/officeDocument/2006/relationships/image" Target="../media/image1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3.jpe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pqk.net/Products-598.html" TargetMode="Externa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5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GIF"/><Relationship Id="rId4" Type="http://schemas.openxmlformats.org/officeDocument/2006/relationships/image" Target="../media/image16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6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8" name="Group 6"/>
          <p:cNvGrpSpPr/>
          <p:nvPr/>
        </p:nvGrpSpPr>
        <p:grpSpPr bwMode="auto">
          <a:xfrm>
            <a:off x="3544888" y="6046788"/>
            <a:ext cx="5564187" cy="477837"/>
            <a:chOff x="0" y="0"/>
            <a:chExt cx="3505" cy="301"/>
          </a:xfrm>
        </p:grpSpPr>
        <p:sp>
          <p:nvSpPr>
            <p:cNvPr id="2056" name="Text Box 7"/>
            <p:cNvSpPr txBox="1">
              <a:spLocks noChangeArrowheads="1"/>
            </p:cNvSpPr>
            <p:nvPr/>
          </p:nvSpPr>
          <p:spPr bwMode="auto">
            <a:xfrm>
              <a:off x="10" y="3"/>
              <a:ext cx="3316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5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七台河市隆鹏煤化工集团安全管理部</a:t>
              </a:r>
            </a:p>
          </p:txBody>
        </p:sp>
        <p:sp>
          <p:nvSpPr>
            <p:cNvPr id="2057" name="Text Box 8"/>
            <p:cNvSpPr txBox="1">
              <a:spLocks noChangeArrowheads="1"/>
            </p:cNvSpPr>
            <p:nvPr/>
          </p:nvSpPr>
          <p:spPr bwMode="auto">
            <a:xfrm>
              <a:off x="0" y="0"/>
              <a:ext cx="3505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5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七台河市隆鹏煤化工集团安全管理部</a:t>
              </a:r>
            </a:p>
          </p:txBody>
        </p:sp>
      </p:grpSp>
      <p:pic>
        <p:nvPicPr>
          <p:cNvPr id="2051" name="Picture 9" descr="关爱生命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2" descr="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439261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未标题-2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989138"/>
            <a:ext cx="45466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0S20A923-0副本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-244475"/>
            <a:ext cx="100012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0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025"/>
            <a:ext cx="918051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588963" y="1916113"/>
            <a:ext cx="3767137" cy="407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1995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日下午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分，山东平度市洪山乡高碳石墨厂发生一起重大事故。浮选车间脱水工王海波因在脱水机操作台上坐着方凳打瞌睡，迷糊中从进料口一头栽进正在高速旋转的脱水机中。随着“啪”的一声重响，王被甩出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米远，碰在铁质车间大门上，前额部被撞出一条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厘米长的伤口，左上臂及右小腿骨折。王被紧急送往医院，经抢救无效于下午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时死亡。</a:t>
            </a:r>
          </a:p>
        </p:txBody>
      </p:sp>
      <p:pic>
        <p:nvPicPr>
          <p:cNvPr id="11268" name="Picture 4" descr="200508171416271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1989138"/>
            <a:ext cx="2255837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989138"/>
            <a:ext cx="1922463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20088141545205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18732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5" name="Rectangle 7"/>
          <p:cNvSpPr>
            <a:spLocks noGrp="1" noChangeArrowheads="1"/>
          </p:cNvSpPr>
          <p:nvPr>
            <p:ph type="title"/>
          </p:nvPr>
        </p:nvSpPr>
        <p:spPr>
          <a:xfrm>
            <a:off x="1671638" y="1052513"/>
            <a:ext cx="6861175" cy="711200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班中脱岗、睡岗、做与工作无关的事。</a:t>
            </a:r>
          </a:p>
        </p:txBody>
      </p:sp>
      <p:sp>
        <p:nvSpPr>
          <p:cNvPr id="165896" name="Rectangle 8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5897" name="Oval 9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</a:p>
        </p:txBody>
      </p:sp>
      <p:pic>
        <p:nvPicPr>
          <p:cNvPr id="165898" name="Picture 10" descr="85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103313"/>
            <a:ext cx="6064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5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165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65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autoUpdateAnimBg="0"/>
      <p:bldP spid="165895" grpId="0" bldLvl="0" animBg="1" autoUpdateAnimBg="0"/>
      <p:bldP spid="165896" grpId="0" autoUpdateAnimBg="0"/>
      <p:bldP spid="16589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3" descr="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201738"/>
            <a:ext cx="34575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1133475"/>
            <a:ext cx="3168650" cy="782638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生产现场戏闹</a:t>
            </a:r>
          </a:p>
        </p:txBody>
      </p:sp>
      <p:pic>
        <p:nvPicPr>
          <p:cNvPr id="166917" name="Picture 5" descr="NRSJG91T@AA)K]48(6GJ7}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54238"/>
            <a:ext cx="54006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691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2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6" grpId="0" autoUpdateAnimBg="0"/>
      <p:bldP spid="166918" grpId="0" autoUpdateAnimBg="0"/>
      <p:bldP spid="166919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547813" y="1125538"/>
            <a:ext cx="7200900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2600">
                <a:ea typeface="微软雅黑" panose="020B0503020204020204" charset="-122"/>
              </a:rPr>
              <a:t>私自携带非工作人员（包括小孩）进入厂区。</a:t>
            </a:r>
          </a:p>
        </p:txBody>
      </p:sp>
      <p:pic>
        <p:nvPicPr>
          <p:cNvPr id="167940" name="Picture 4" descr="20070611113733265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89138"/>
            <a:ext cx="3744912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7942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</a:p>
        </p:txBody>
      </p:sp>
      <p:pic>
        <p:nvPicPr>
          <p:cNvPr id="167943" name="Picture 7" descr="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5207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4" name="Picture 8" descr="shutterstock_170083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087562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9" grpId="0" bldLvl="0" animBg="1" autoUpdateAnimBg="0"/>
      <p:bldP spid="167941" grpId="0" autoUpdateAnimBg="0"/>
      <p:bldP spid="167942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5" name="Picture 5" descr="200910151337489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35150"/>
            <a:ext cx="5580062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6" name="Picture 6" descr="12574734659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006600"/>
            <a:ext cx="374491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7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8968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</a:p>
        </p:txBody>
      </p:sp>
      <p:pic>
        <p:nvPicPr>
          <p:cNvPr id="168963" name="Picture 3" descr="txtbsj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96975"/>
            <a:ext cx="26638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Rectangle 4"/>
          <p:cNvSpPr>
            <a:spLocks noGrp="1" noChangeArrowheads="1"/>
          </p:cNvSpPr>
          <p:nvPr>
            <p:ph type="title"/>
          </p:nvPr>
        </p:nvSpPr>
        <p:spPr>
          <a:xfrm>
            <a:off x="1979613" y="1268413"/>
            <a:ext cx="2232025" cy="711200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solidFill>
                  <a:schemeClr val="tx1"/>
                </a:solidFill>
                <a:ea typeface="微软雅黑" panose="020B0503020204020204" charset="-122"/>
              </a:rPr>
              <a:t>酒后上岗</a:t>
            </a:r>
          </a:p>
        </p:txBody>
      </p:sp>
      <p:pic>
        <p:nvPicPr>
          <p:cNvPr id="14345" name="Picture 9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68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2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7" grpId="0" autoUpdateAnimBg="0"/>
      <p:bldP spid="168968" grpId="0" animBg="1" autoUpdateAnimBg="0"/>
      <p:bldP spid="16896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7" name="Picture 3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557338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1628775"/>
            <a:ext cx="7129463" cy="711200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为走捷径，沿垂直或水平的构件上爬行。</a:t>
            </a: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9990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</a:p>
        </p:txBody>
      </p:sp>
      <p:pic>
        <p:nvPicPr>
          <p:cNvPr id="169991" name="Picture 7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4005263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1116013" y="4148138"/>
            <a:ext cx="47529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图方便，从高处向下跳。</a:t>
            </a:r>
          </a:p>
        </p:txBody>
      </p:sp>
      <p:pic>
        <p:nvPicPr>
          <p:cNvPr id="169993" name="Picture 9" descr="74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5080000"/>
            <a:ext cx="10001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381000" y="2997200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9995" name="Oval 11"/>
          <p:cNvSpPr>
            <a:spLocks noChangeArrowheads="1"/>
          </p:cNvSpPr>
          <p:nvPr/>
        </p:nvSpPr>
        <p:spPr bwMode="auto">
          <a:xfrm>
            <a:off x="2484438" y="3197225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16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autoUpdateAnimBg="0"/>
      <p:bldP spid="169989" grpId="0" autoUpdateAnimBg="0"/>
      <p:bldP spid="169990" grpId="0" animBg="1" autoUpdateAnimBg="0"/>
      <p:bldP spid="169992" grpId="0" autoUpdateAnimBg="0"/>
      <p:bldP spid="169994" grpId="0" autoUpdateAnimBg="0"/>
      <p:bldP spid="16999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1014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</a:p>
        </p:txBody>
      </p:sp>
      <p:pic>
        <p:nvPicPr>
          <p:cNvPr id="16389" name="Picture 8" descr="P10004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492375"/>
            <a:ext cx="5508625" cy="413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大车轨道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5913"/>
            <a:ext cx="4681538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7" descr="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116013"/>
            <a:ext cx="43338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Rectangle 3"/>
          <p:cNvSpPr>
            <a:spLocks noGrp="1" noChangeArrowheads="1"/>
          </p:cNvSpPr>
          <p:nvPr>
            <p:ph type="title"/>
          </p:nvPr>
        </p:nvSpPr>
        <p:spPr>
          <a:xfrm>
            <a:off x="3995738" y="981075"/>
            <a:ext cx="4537075" cy="639763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图方便，穿越大车轨道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utoUpdateAnimBg="0"/>
      <p:bldP spid="171014" grpId="0" animBg="1" autoUpdateAnimBg="0"/>
      <p:bldP spid="1710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3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49275"/>
            <a:ext cx="4216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427538" y="592138"/>
            <a:ext cx="3097212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跨越高处平台</a:t>
            </a:r>
          </a:p>
        </p:txBody>
      </p:sp>
      <p:pic>
        <p:nvPicPr>
          <p:cNvPr id="172037" name="Picture 5" descr="200808061338506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76388"/>
            <a:ext cx="6011862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2041" name="Oval 9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</a:p>
        </p:txBody>
      </p:sp>
      <p:pic>
        <p:nvPicPr>
          <p:cNvPr id="17416" name="Picture 10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4" descr="未标题-27副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52850"/>
            <a:ext cx="27717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5" descr="未标题27副本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4925"/>
            <a:ext cx="27717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6" grpId="0" autoUpdateAnimBg="0"/>
      <p:bldP spid="172040" grpId="0" autoUpdateAnimBg="0"/>
      <p:bldP spid="17204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xfrm>
            <a:off x="1249363" y="1125538"/>
            <a:ext cx="4546600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跨越皮带输送机等设备</a:t>
            </a:r>
          </a:p>
        </p:txBody>
      </p:sp>
      <p:pic>
        <p:nvPicPr>
          <p:cNvPr id="173060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108575"/>
            <a:ext cx="1439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3062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</a:p>
        </p:txBody>
      </p:sp>
      <p:pic>
        <p:nvPicPr>
          <p:cNvPr id="173063" name="Picture 7" descr="Stickers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125538"/>
            <a:ext cx="636587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9138"/>
            <a:ext cx="432117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ldLvl="0" animBg="1" autoUpdateAnimBg="0"/>
      <p:bldP spid="173061" grpId="0" autoUpdateAnimBg="0"/>
      <p:bldP spid="17306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2124075" y="1211263"/>
            <a:ext cx="5554663" cy="633412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上拦焦道时，从熄焦车攀爬。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4085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</a:p>
        </p:txBody>
      </p:sp>
      <p:pic>
        <p:nvPicPr>
          <p:cNvPr id="174086" name="Picture 6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5207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7200900" cy="429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autoUpdateAnimBg="0"/>
      <p:bldP spid="174084" grpId="0" autoUpdateAnimBg="0"/>
      <p:bldP spid="174085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5109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0"/>
            <a:ext cx="4983162" cy="645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8" descr="未标题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-107950" y="1930400"/>
            <a:ext cx="4186238" cy="706438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       在大车行走中</a:t>
            </a:r>
            <a:br>
              <a:rPr lang="zh-CN" altLang="en-US" sz="3000">
                <a:ea typeface="微软雅黑" panose="020B0503020204020204" charset="-122"/>
              </a:rPr>
            </a:br>
            <a:r>
              <a:rPr lang="zh-CN" altLang="en-US" sz="3000">
                <a:ea typeface="微软雅黑" panose="020B0503020204020204" charset="-122"/>
              </a:rPr>
              <a:t>攀上攀下</a:t>
            </a:r>
          </a:p>
        </p:txBody>
      </p:sp>
      <p:pic>
        <p:nvPicPr>
          <p:cNvPr id="175110" name="Picture 6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043113"/>
            <a:ext cx="6477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8" grpId="0" autoUpdateAnimBg="0"/>
      <p:bldP spid="175109" grpId="0" animBg="1" autoUpdateAnimBg="0"/>
      <p:bldP spid="175107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1485900"/>
            <a:ext cx="6481762" cy="719138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上岗前未经安全培训、安全考试</a:t>
            </a:r>
          </a:p>
        </p:txBody>
      </p:sp>
      <p:pic>
        <p:nvPicPr>
          <p:cNvPr id="157700" name="Picture 4" descr="1256263060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76463"/>
            <a:ext cx="3810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5" descr="新员工培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36838"/>
            <a:ext cx="3671887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770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</a:p>
        </p:txBody>
      </p:sp>
      <p:pic>
        <p:nvPicPr>
          <p:cNvPr id="157704" name="Picture 8" descr="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55738"/>
            <a:ext cx="792163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15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autoUpdateAnimBg="0"/>
      <p:bldP spid="157702" grpId="0" autoUpdateAnimBg="0"/>
      <p:bldP spid="157703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 noGrp="1" noChangeArrowheads="1"/>
          </p:cNvSpPr>
          <p:nvPr>
            <p:ph type="title"/>
          </p:nvPr>
        </p:nvSpPr>
        <p:spPr>
          <a:xfrm>
            <a:off x="889000" y="1270000"/>
            <a:ext cx="7138988" cy="633413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非本机（本车）操作人员随意启动设备。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6133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</a:p>
        </p:txBody>
      </p:sp>
      <p:pic>
        <p:nvPicPr>
          <p:cNvPr id="176134" name="Picture 6" descr="Stickers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82700"/>
            <a:ext cx="6365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5" name="Picture 7" descr="Stickers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3500438"/>
            <a:ext cx="59928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539750" y="3357563"/>
            <a:ext cx="6048375" cy="97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9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非电气人员擅自从事电气维修。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395288" y="22764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6138" name="Oval 10"/>
          <p:cNvSpPr>
            <a:spLocks noChangeArrowheads="1"/>
          </p:cNvSpPr>
          <p:nvPr/>
        </p:nvSpPr>
        <p:spPr bwMode="auto">
          <a:xfrm>
            <a:off x="2498725" y="24765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ldLvl="0" animBg="1" autoUpdateAnimBg="0"/>
      <p:bldP spid="176132" grpId="0" autoUpdateAnimBg="0"/>
      <p:bldP spid="176133" grpId="0" animBg="1" autoUpdateAnimBg="0"/>
      <p:bldP spid="176136" grpId="0" autoUpdateAnimBg="0"/>
      <p:bldP spid="176137" grpId="0" autoUpdateAnimBg="0"/>
      <p:bldP spid="176138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1116013" y="1123950"/>
            <a:ext cx="7632700" cy="792163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不具备电焊、气焊操作资格，动用电焊、气焊。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</a:p>
        </p:txBody>
      </p:sp>
      <p:pic>
        <p:nvPicPr>
          <p:cNvPr id="24584" name="Picture 8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5207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900113" y="2349500"/>
            <a:ext cx="77041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2009年10月12日上午10点30分左右，炼钢厂员工李某想要求连铸车间维修组班长张某帮忙切割铁板，可到了维修班见张某不在，就私自进行切割。作业时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，由于割具回火氧气管从中间部位崩开，将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李某的衣裤引燃，急切下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用双手扑救，导致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李某双手、双腿内侧不同度烧伤。事发后厂方将李某及时送往医院并诊断为：双手、双下肢 3度烧伤</a:t>
            </a: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烧伤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面积19% 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ldLvl="0" animBg="1" autoUpdateAnimBg="0"/>
      <p:bldP spid="24582" grpId="0" autoUpdateAnimBg="0"/>
      <p:bldP spid="24583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358900" y="1235075"/>
            <a:ext cx="6913563" cy="566738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用水冲洗地面卫生时，不注意电气设备。</a:t>
            </a:r>
          </a:p>
        </p:txBody>
      </p:sp>
      <p:pic>
        <p:nvPicPr>
          <p:cNvPr id="25605" name="Picture 5" descr="200778161150309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63738"/>
            <a:ext cx="41243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bldLvl="0" animBg="1" autoUpdateAnimBg="0"/>
      <p:bldP spid="25606" grpId="0" autoUpdateAnimBg="0"/>
      <p:bldP spid="25607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909638"/>
            <a:ext cx="3600450" cy="2663825"/>
          </a:xfrm>
        </p:spPr>
        <p:txBody>
          <a:bodyPr/>
          <a:lstStyle/>
          <a:p>
            <a:pPr marL="838200" indent="-838200" algn="l" eaLnBrk="1" hangingPunct="1"/>
            <a:r>
              <a:rPr lang="zh-CN" altLang="en-US" sz="3300">
                <a:ea typeface="微软雅黑" panose="020B0503020204020204" charset="-122"/>
              </a:rPr>
              <a:t>       </a:t>
            </a:r>
            <a:r>
              <a:rPr lang="zh-CN" altLang="en-US" sz="2400">
                <a:ea typeface="微软雅黑" panose="020B0503020204020204" charset="-122"/>
              </a:rPr>
              <a:t>远方操作，启动设备前不到设备现场复核、检查。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</a:t>
            </a:r>
          </a:p>
        </p:txBody>
      </p:sp>
      <p:pic>
        <p:nvPicPr>
          <p:cNvPr id="26630" name="Picture 6" descr="8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67468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Men 3D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89363"/>
            <a:ext cx="2016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-26988"/>
            <a:ext cx="5153025" cy="60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10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ldLvl="0" animBg="1" autoUpdateAnimBg="0"/>
      <p:bldP spid="26628" grpId="0" autoUpdateAnimBg="0"/>
      <p:bldP spid="26629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89138"/>
            <a:ext cx="73453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0184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611981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2052638" y="1052513"/>
            <a:ext cx="5327650" cy="652462"/>
          </a:xfrm>
        </p:spPr>
        <p:txBody>
          <a:bodyPr/>
          <a:lstStyle/>
          <a:p>
            <a:pPr marL="838200" indent="-838200" eaLnBrk="1" hangingPunct="1"/>
            <a:r>
              <a:rPr lang="zh-CN" altLang="en-US" sz="2400">
                <a:ea typeface="微软雅黑" panose="020B0503020204020204" charset="-122"/>
              </a:rPr>
              <a:t>清扫、擦拭、调整运转中的设备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116013" y="1989138"/>
            <a:ext cx="6553200" cy="1223962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Tx/>
              <a:buNone/>
            </a:pPr>
            <a:r>
              <a:rPr lang="zh-CN" altLang="en-US" sz="2000">
                <a:ea typeface="微软雅黑" panose="020B0503020204020204" charset="-122"/>
              </a:rPr>
              <a:t>         某电厂燃煤车间一名徒工，从入厂时就看到老师傅用铁锹清理皮带粘煤，某日他也如此清理粘煤，被皮带卷入挤伤死亡。　　</a:t>
            </a:r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</a:p>
        </p:txBody>
      </p:sp>
      <p:pic>
        <p:nvPicPr>
          <p:cNvPr id="27657" name="Picture 9" descr="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95375"/>
            <a:ext cx="7191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403350" y="3716338"/>
            <a:ext cx="20161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08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年鲁龙洗煤厂维修工在皮带运行中清理滚筒，手指肚被划开。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5940425" y="3692525"/>
            <a:ext cx="216058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年隆鹏运焦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2#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皮带皮带工用铁锹向皮带滚筒撒焦粉调整跑偏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手指被打伤。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708400" y="3716338"/>
            <a:ext cx="20875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09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年隆鹏化产泵工开机清理贫油泵卫生，手指被连轴器打伤。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ldLvl="0" animBg="1" autoUpdateAnimBg="0"/>
      <p:bldP spid="27654" grpId="0" build="p" autoUpdateAnimBg="0"/>
      <p:bldP spid="27655" grpId="0" autoUpdateAnimBg="0"/>
      <p:bldP spid="27656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1176338" y="1125538"/>
            <a:ext cx="7499350" cy="711200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进行推焦等远距离配合操作时，不复诵指令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</a:p>
        </p:txBody>
      </p:sp>
      <p:pic>
        <p:nvPicPr>
          <p:cNvPr id="28678" name="Picture 6" descr="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268413"/>
            <a:ext cx="7937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3153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1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ldLvl="0" animBg="1" autoUpdateAnimBg="0"/>
      <p:bldP spid="28676" grpId="0" autoUpdateAnimBg="0"/>
      <p:bldP spid="2867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200802281650427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93236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052513"/>
            <a:ext cx="8459788" cy="1143000"/>
          </a:xfrm>
        </p:spPr>
        <p:txBody>
          <a:bodyPr/>
          <a:lstStyle/>
          <a:p>
            <a:pPr marL="838200" indent="-838200" algn="l" eaLnBrk="1" hangingPunct="1">
              <a:lnSpc>
                <a:spcPct val="120000"/>
              </a:lnSpc>
            </a:pPr>
            <a:r>
              <a:rPr lang="zh-CN" altLang="en-US" sz="2900">
                <a:ea typeface="微软雅黑" panose="020B0503020204020204" charset="-122"/>
              </a:rPr>
              <a:t>        </a:t>
            </a:r>
            <a:r>
              <a:rPr lang="zh-CN" altLang="en-US" sz="2400">
                <a:ea typeface="微软雅黑" panose="020B0503020204020204" charset="-122"/>
              </a:rPr>
              <a:t>施工作业时挖开的孔、洞、沟、坑等处，不设置明显的警戒线和警示标志。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26</a:t>
            </a:r>
          </a:p>
        </p:txBody>
      </p:sp>
      <p:pic>
        <p:nvPicPr>
          <p:cNvPr id="27655" name="Picture 12" descr="未标题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4" descr="f555e5ad0e45434d96d23e04d50373f3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3284538"/>
            <a:ext cx="2552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5" descr="2007121012553781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36838"/>
            <a:ext cx="15160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6"/>
          <p:cNvSpPr txBox="1">
            <a:spLocks noChangeArrowheads="1"/>
          </p:cNvSpPr>
          <p:nvPr/>
        </p:nvSpPr>
        <p:spPr bwMode="auto">
          <a:xfrm>
            <a:off x="539750" y="573405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当 心 坠 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bldLvl="0" animBg="1" autoUpdateAnimBg="0"/>
      <p:bldP spid="29703" grpId="0" autoUpdateAnimBg="0"/>
      <p:bldP spid="29704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0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684213" y="836613"/>
            <a:ext cx="2232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1381" name="Oval 5"/>
          <p:cNvSpPr>
            <a:spLocks noChangeArrowheads="1"/>
          </p:cNvSpPr>
          <p:nvPr/>
        </p:nvSpPr>
        <p:spPr bwMode="auto">
          <a:xfrm>
            <a:off x="2771775" y="1052513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900113" y="2924175"/>
            <a:ext cx="2735262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作业时揭开的孔、洞盖板，在作业结束或暂停作业时不及时恢复。</a:t>
            </a:r>
          </a:p>
        </p:txBody>
      </p:sp>
      <p:pic>
        <p:nvPicPr>
          <p:cNvPr id="28678" name="Picture 10" descr="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36613"/>
            <a:ext cx="3963988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0" grpId="0" autoUpdateAnimBg="0"/>
      <p:bldP spid="101381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765175"/>
            <a:ext cx="4248150" cy="3024188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       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</a:t>
            </a:r>
          </a:p>
        </p:txBody>
      </p:sp>
      <p:pic>
        <p:nvPicPr>
          <p:cNvPr id="29702" name="Picture 6" descr="200508191054568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3559175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5076825" y="1412875"/>
            <a:ext cx="2951163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戴手套轮大锤或单手轮大锤，使用锤把上有油污的大锤。</a:t>
            </a:r>
          </a:p>
        </p:txBody>
      </p:sp>
      <p:pic>
        <p:nvPicPr>
          <p:cNvPr id="29704" name="Picture 9" descr="未命名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500438"/>
            <a:ext cx="1657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1000" autoRev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autoRev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000" autoRev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utoUpdateAnimBg="0"/>
      <p:bldP spid="30724" grpId="0" autoUpdateAnimBg="0"/>
      <p:bldP spid="30725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10102909133747c39435d2fc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604678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971550" y="1052513"/>
            <a:ext cx="741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使用无防护罩砂轮机。在砂轮机正面作业。钻床加工工件不使用卡具，扁铲提螺栓不戴护目镜。</a:t>
            </a:r>
          </a:p>
        </p:txBody>
      </p:sp>
      <p:pic>
        <p:nvPicPr>
          <p:cNvPr id="30727" name="Picture 9" descr="未标题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utoUpdateAnimBg="0"/>
      <p:bldP spid="31751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7345362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1525" y="1052513"/>
            <a:ext cx="5194300" cy="850900"/>
          </a:xfrm>
        </p:spPr>
        <p:txBody>
          <a:bodyPr/>
          <a:lstStyle/>
          <a:p>
            <a:pPr marL="838200" indent="-838200" eaLnBrk="1" hangingPunct="1"/>
            <a:r>
              <a:rPr lang="zh-CN" altLang="en-US" sz="3200">
                <a:ea typeface="微软雅黑" panose="020B0503020204020204" charset="-122"/>
              </a:rPr>
              <a:t>作业现场不戴安全帽</a:t>
            </a:r>
          </a:p>
        </p:txBody>
      </p:sp>
      <p:pic>
        <p:nvPicPr>
          <p:cNvPr id="158725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28963"/>
            <a:ext cx="31797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6" name="Picture 6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8963"/>
            <a:ext cx="36004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914400" y="1817688"/>
            <a:ext cx="73453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安全帽能在各种危险情况下保护头部，防止或减轻伤害。即可防碰撞、防坠物，在高处坠落时还可以保护头部受直接撞击。</a:t>
            </a:r>
          </a:p>
        </p:txBody>
      </p:sp>
      <p:pic>
        <p:nvPicPr>
          <p:cNvPr id="158728" name="Picture 8" descr="icon_3206467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39850"/>
            <a:ext cx="3286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8730" name="Oval 10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5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4" grpId="0" bldLvl="0" animBg="1" autoUpdateAnimBg="0"/>
      <p:bldP spid="158727" grpId="0" autoUpdateAnimBg="0"/>
      <p:bldP spid="158729" grpId="0" autoUpdateAnimBg="0"/>
      <p:bldP spid="158730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708150"/>
            <a:ext cx="8229600" cy="568325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氧气瓶与乙炔瓶储放在同一仓库或存放在同一地点。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754063" y="3573463"/>
            <a:ext cx="6913562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7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氧气瓶、乙炔瓶放在一起运送且不设隔板。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95288" y="881063"/>
            <a:ext cx="2232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774" name="Oval 6"/>
          <p:cNvSpPr>
            <a:spLocks noChangeArrowheads="1"/>
          </p:cNvSpPr>
          <p:nvPr/>
        </p:nvSpPr>
        <p:spPr bwMode="auto">
          <a:xfrm>
            <a:off x="2498725" y="1081088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</a:p>
        </p:txBody>
      </p:sp>
      <p:pic>
        <p:nvPicPr>
          <p:cNvPr id="32775" name="Picture 7" descr="Stickers 18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00200"/>
            <a:ext cx="82089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Stickers 18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57563"/>
            <a:ext cx="820896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652963"/>
            <a:ext cx="136842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395288" y="2493963"/>
            <a:ext cx="2232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2498725" y="2693988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utoUpdateAnimBg="0"/>
      <p:bldP spid="32772" grpId="0" autoUpdateAnimBg="0"/>
      <p:bldP spid="32773" grpId="0" autoUpdateAnimBg="0"/>
      <p:bldP spid="32774" grpId="0" animBg="1" autoUpdateAnimBg="0"/>
      <p:bldP spid="32778" grpId="0" autoUpdateAnimBg="0"/>
      <p:bldP spid="32779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1195388"/>
            <a:ext cx="7561263" cy="649287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氧气瓶、乙炔瓶短距离运送时就地滚动或吊运。</a:t>
            </a:r>
          </a:p>
        </p:txBody>
      </p:sp>
      <p:pic>
        <p:nvPicPr>
          <p:cNvPr id="33796" name="Picture 4" descr="吊氧气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893888"/>
            <a:ext cx="5545137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</a:p>
        </p:txBody>
      </p:sp>
      <p:pic>
        <p:nvPicPr>
          <p:cNvPr id="33799" name="Picture 7" descr="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341438"/>
            <a:ext cx="43338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ldLvl="0" animBg="1" autoUpdateAnimBg="0"/>
      <p:bldP spid="33797" grpId="0" autoUpdateAnimBg="0"/>
      <p:bldP spid="33798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20938"/>
            <a:ext cx="8280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8280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46150"/>
            <a:ext cx="8280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7273925" cy="639762"/>
          </a:xfrm>
        </p:spPr>
        <p:txBody>
          <a:bodyPr/>
          <a:lstStyle/>
          <a:p>
            <a:pPr marL="838200" indent="-838200" eaLnBrk="1" hangingPunct="1"/>
            <a:r>
              <a:rPr lang="zh-CN" altLang="en-US" sz="2600">
                <a:ea typeface="微软雅黑" panose="020B0503020204020204" charset="-122"/>
              </a:rPr>
              <a:t>氧气瓶、乙炔瓶在日光下直接暴晒。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1114425" y="2565400"/>
            <a:ext cx="72739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切割作业时氧气瓶和乙炔瓶不按规定距离分开。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1157288" y="4302125"/>
            <a:ext cx="7273925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6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使用中的乙炔瓶、氧气瓶不垂直放置、不固定。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381000" y="1701800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828" name="Oval 12"/>
          <p:cNvSpPr>
            <a:spLocks noChangeArrowheads="1"/>
          </p:cNvSpPr>
          <p:nvPr/>
        </p:nvSpPr>
        <p:spPr bwMode="auto">
          <a:xfrm>
            <a:off x="2484438" y="1901825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34</a:t>
            </a: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395288" y="3357563"/>
            <a:ext cx="2232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2498725" y="3557588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bldLvl="0" animBg="1" autoUpdateAnimBg="0"/>
      <p:bldP spid="34823" grpId="0" autoUpdateAnimBg="0"/>
      <p:bldP spid="34824" grpId="0" autoUpdateAnimBg="0"/>
      <p:bldP spid="34825" grpId="0" autoUpdateAnimBg="0"/>
      <p:bldP spid="34826" grpId="0" animBg="1" autoUpdateAnimBg="0"/>
      <p:bldP spid="34827" grpId="0" autoUpdateAnimBg="0"/>
      <p:bldP spid="34828" grpId="0" animBg="1" autoUpdateAnimBg="0"/>
      <p:bldP spid="34829" grpId="0" autoUpdateAnimBg="0"/>
      <p:bldP spid="3483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1870075" y="1125538"/>
            <a:ext cx="6518275" cy="1143000"/>
          </a:xfrm>
        </p:spPr>
        <p:txBody>
          <a:bodyPr/>
          <a:lstStyle/>
          <a:p>
            <a:pPr marL="838200" indent="-838200" algn="l" eaLnBrk="1" hangingPunct="1">
              <a:lnSpc>
                <a:spcPct val="130000"/>
              </a:lnSpc>
            </a:pPr>
            <a:r>
              <a:rPr lang="zh-CN" altLang="en-US" sz="2700">
                <a:ea typeface="微软雅黑" panose="020B0503020204020204" charset="-122"/>
              </a:rPr>
              <a:t>不用专用扳手开启乙炔瓶、氧气瓶阀门，</a:t>
            </a:r>
            <a:br>
              <a:rPr lang="zh-CN" altLang="en-US" sz="2700">
                <a:ea typeface="微软雅黑" panose="020B0503020204020204" charset="-122"/>
              </a:rPr>
            </a:br>
            <a:r>
              <a:rPr lang="zh-CN" altLang="en-US" sz="2700">
                <a:ea typeface="微软雅黑" panose="020B0503020204020204" charset="-122"/>
              </a:rPr>
              <a:t>     而用普通工具代替。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845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</a:t>
            </a:r>
          </a:p>
        </p:txBody>
      </p:sp>
      <p:pic>
        <p:nvPicPr>
          <p:cNvPr id="34822" name="Picture 10" descr="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46085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69444">
            <a:off x="3851275" y="3284538"/>
            <a:ext cx="1655763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276350"/>
            <a:ext cx="7937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9" descr="未标题-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57563"/>
            <a:ext cx="30480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ldLvl="0" animBg="1" autoUpdateAnimBg="0"/>
      <p:bldP spid="35844" grpId="0" autoUpdateAnimBg="0"/>
      <p:bldP spid="3584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1270000"/>
            <a:ext cx="7704137" cy="574675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电焊工暂停作业离开作业场所时，不将电源切断。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37</a:t>
            </a:r>
          </a:p>
        </p:txBody>
      </p:sp>
      <p:pic>
        <p:nvPicPr>
          <p:cNvPr id="36870" name="Picture 6" descr="Stickers 18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12838"/>
            <a:ext cx="80645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20081008_5febef35d6180c04fd1dAYdUDHZyX90Z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09763"/>
            <a:ext cx="5616575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1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8051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ldLvl="0" animBg="1" autoUpdateAnimBg="0"/>
      <p:bldP spid="36868" grpId="0" autoUpdateAnimBg="0"/>
      <p:bldP spid="3686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xfrm>
            <a:off x="898525" y="1116013"/>
            <a:ext cx="8066088" cy="649287"/>
          </a:xfrm>
        </p:spPr>
        <p:txBody>
          <a:bodyPr/>
          <a:lstStyle/>
          <a:p>
            <a:pPr marL="838200" indent="-838200" eaLnBrk="1" hangingPunct="1"/>
            <a:r>
              <a:rPr lang="zh-CN" altLang="en-US" sz="2600">
                <a:ea typeface="微软雅黑" panose="020B0503020204020204" charset="-122"/>
              </a:rPr>
              <a:t>生产大车行走前不遵守瞭望、鸣笛、缓慢启动的规定。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</a:t>
            </a:r>
          </a:p>
        </p:txBody>
      </p:sp>
      <p:pic>
        <p:nvPicPr>
          <p:cNvPr id="37894" name="Picture 6" descr="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203325"/>
            <a:ext cx="7937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265862" cy="433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1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ldLvl="0" animBg="1" autoUpdateAnimBg="0"/>
      <p:bldP spid="37892" grpId="0" autoUpdateAnimBg="0"/>
      <p:bldP spid="37893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90613"/>
            <a:ext cx="80645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677863" y="1268413"/>
            <a:ext cx="8085137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2500">
                <a:ea typeface="微软雅黑" panose="020B0503020204020204" charset="-122"/>
              </a:rPr>
              <a:t>在熄焦车、拦焦车等大车明电滑线附近作业不停电。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8918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154363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393382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utoUpdateAnimBg="0"/>
      <p:bldP spid="38917" grpId="0" autoUpdateAnimBg="0"/>
      <p:bldP spid="38918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01副本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12875"/>
            <a:ext cx="388937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643438" y="1341438"/>
            <a:ext cx="3024187" cy="3455987"/>
          </a:xfrm>
        </p:spPr>
        <p:txBody>
          <a:bodyPr/>
          <a:lstStyle/>
          <a:p>
            <a:pPr algn="l" eaLnBrk="1" hangingPunct="1">
              <a:lnSpc>
                <a:spcPct val="170000"/>
              </a:lnSpc>
            </a:pPr>
            <a:r>
              <a:rPr lang="zh-CN" altLang="en-US" sz="2300">
                <a:ea typeface="微软雅黑" panose="020B0503020204020204" charset="-122"/>
              </a:rPr>
              <a:t>  </a:t>
            </a:r>
            <a:r>
              <a:rPr lang="zh-CN" altLang="en-US" sz="2800">
                <a:ea typeface="微软雅黑" panose="020B0503020204020204" charset="-122"/>
              </a:rPr>
              <a:t>随意动用消防设施、设备、消防工具，或将消防设施、设备、消防工具移作它用</a:t>
            </a:r>
            <a:r>
              <a:rPr lang="zh-CN" altLang="en-US" sz="2300"/>
              <a:t> </a:t>
            </a:r>
          </a:p>
        </p:txBody>
      </p:sp>
      <p:pic>
        <p:nvPicPr>
          <p:cNvPr id="38917" name="Picture 5" descr="])ISE1BA8VTKY8F77CZ}(3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1484313"/>
            <a:ext cx="31432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utoUpdateAnimBg="0"/>
      <p:bldP spid="39942" grpId="0" autoUpdateAnimBg="0"/>
      <p:bldP spid="39943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49350"/>
            <a:ext cx="7920038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913" y="1196975"/>
            <a:ext cx="7273925" cy="574675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消防器材损坏、过期或使用后不及时更换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41</a:t>
            </a:r>
          </a:p>
        </p:txBody>
      </p:sp>
      <p:pic>
        <p:nvPicPr>
          <p:cNvPr id="40967" name="Picture 7" descr="Stickers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09675"/>
            <a:ext cx="6365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76475"/>
            <a:ext cx="5256212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5" name="Picture 10" descr="untitled副本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1844675"/>
            <a:ext cx="36861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bldLvl="0" animBg="1" autoUpdateAnimBg="0"/>
      <p:bldP spid="40965" grpId="0" autoUpdateAnimBg="0"/>
      <p:bldP spid="40966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90613"/>
            <a:ext cx="80645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612775" y="1268413"/>
            <a:ext cx="7991475" cy="504825"/>
          </a:xfrm>
        </p:spPr>
        <p:txBody>
          <a:bodyPr/>
          <a:lstStyle/>
          <a:p>
            <a:pPr eaLnBrk="1" hangingPunct="1"/>
            <a:r>
              <a:rPr lang="zh-CN" altLang="en-US" sz="2500" b="1">
                <a:ea typeface="微软雅黑" panose="020B0503020204020204" charset="-122"/>
              </a:rPr>
              <a:t>坐在防护栏杆上或窗台上等可能跌落的位置休息 </a:t>
            </a:r>
          </a:p>
        </p:txBody>
      </p:sp>
      <p:pic>
        <p:nvPicPr>
          <p:cNvPr id="41989" name="Picture 5" descr="20100320_c5a99c0fe38bc24141b4yt8QJx9Q5b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44675"/>
            <a:ext cx="6192837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199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</a:t>
            </a:r>
          </a:p>
        </p:txBody>
      </p:sp>
      <p:pic>
        <p:nvPicPr>
          <p:cNvPr id="40968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ldLvl="0" animBg="1" autoUpdateAnimBg="0"/>
      <p:bldP spid="41990" grpId="0" autoUpdateAnimBg="0"/>
      <p:bldP spid="4199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7" name="Picture 3" descr="1253241626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101850"/>
            <a:ext cx="38893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539750" y="1773238"/>
            <a:ext cx="37449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变电站站长武某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在设备验收时发现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TV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架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漏清扫，要求检修人员重新清扫，检修负责人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认为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没有安全措施，拒绝清扫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。于是武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情绪激动带领两名当班人员去清扫该设备。武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未戴安全帽，便用竹梯登上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TV构架。其一只脚踩在构架槽铁上，当另一只脚移动时由于踏空，从距地面2.7m的TV构架上摔下,造成头后侧撞地身亡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2124075" y="922338"/>
            <a:ext cx="51943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作业现场不戴安全帽</a:t>
            </a: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975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</a:p>
        </p:txBody>
      </p:sp>
      <p:pic>
        <p:nvPicPr>
          <p:cNvPr id="159752" name="Picture 8" descr="icon_320646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1196975"/>
            <a:ext cx="3286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9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utoUpdateAnimBg="0"/>
      <p:bldP spid="159749" grpId="0" autoUpdateAnimBg="0"/>
      <p:bldP spid="159750" grpId="0" autoUpdateAnimBg="0"/>
      <p:bldP spid="159751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1196975"/>
            <a:ext cx="7920038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在推焦车、侧装车等大车上休息时身体越出车外。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3013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43</a:t>
            </a:r>
          </a:p>
        </p:txBody>
      </p:sp>
      <p:pic>
        <p:nvPicPr>
          <p:cNvPr id="43014" name="Picture 6" descr="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55713"/>
            <a:ext cx="4683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1331913" y="2708275"/>
            <a:ext cx="655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09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年招发焦化厂推焦车司机在车上休息时，把腿伸到车外，侧装车行走时停车过位，和推焦车碰撞，将双腿挤伤。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ldLvl="0" animBg="1" autoUpdateAnimBg="0"/>
      <p:bldP spid="43012" grpId="0" autoUpdateAnimBg="0"/>
      <p:bldP spid="43013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89100" y="1062038"/>
            <a:ext cx="6770688" cy="1143000"/>
          </a:xfrm>
        </p:spPr>
        <p:txBody>
          <a:bodyPr/>
          <a:lstStyle/>
          <a:p>
            <a:pPr marL="838200" indent="-838200" eaLnBrk="1" hangingPunct="1">
              <a:lnSpc>
                <a:spcPct val="120000"/>
              </a:lnSpc>
            </a:pPr>
            <a:r>
              <a:rPr lang="zh-CN" altLang="en-US" sz="2500">
                <a:ea typeface="微软雅黑" panose="020B0503020204020204" charset="-122"/>
              </a:rPr>
              <a:t>在设备上、设备的运转空间内、大车轨道上、</a:t>
            </a:r>
            <a:br>
              <a:rPr lang="zh-CN" altLang="en-US" sz="2500">
                <a:ea typeface="微软雅黑" panose="020B0503020204020204" charset="-122"/>
              </a:rPr>
            </a:br>
            <a:r>
              <a:rPr lang="zh-CN" altLang="en-US" sz="2500">
                <a:ea typeface="微软雅黑" panose="020B0503020204020204" charset="-122"/>
              </a:rPr>
              <a:t>烟道走廊、防爆板前方逗留休息。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037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44</a:t>
            </a:r>
          </a:p>
        </p:txBody>
      </p:sp>
      <p:pic>
        <p:nvPicPr>
          <p:cNvPr id="44038" name="Picture 6" descr="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268413"/>
            <a:ext cx="433387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2997200"/>
            <a:ext cx="691356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6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ldLvl="0" animBg="1" autoUpdateAnimBg="0"/>
      <p:bldP spid="44036" grpId="0" autoUpdateAnimBg="0"/>
      <p:bldP spid="44037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626427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5" descr="200508191150241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65350"/>
            <a:ext cx="604837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763713" y="981075"/>
            <a:ext cx="5905500" cy="1143000"/>
          </a:xfrm>
        </p:spPr>
        <p:txBody>
          <a:bodyPr/>
          <a:lstStyle/>
          <a:p>
            <a:pPr marL="838200" indent="-838200" algn="l" eaLnBrk="1" hangingPunct="1">
              <a:lnSpc>
                <a:spcPct val="120000"/>
              </a:lnSpc>
            </a:pPr>
            <a:r>
              <a:rPr lang="zh-CN" altLang="en-US" sz="2600">
                <a:ea typeface="微软雅黑" panose="020B0503020204020204" charset="-122"/>
              </a:rPr>
              <a:t>外来作业人员不开入厂作业票、不经过入厂安全培训即入厂作业。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06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</a:t>
            </a:r>
          </a:p>
        </p:txBody>
      </p:sp>
      <p:pic>
        <p:nvPicPr>
          <p:cNvPr id="44040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bldLvl="0" animBg="1" autoUpdateAnimBg="0"/>
      <p:bldP spid="45062" grpId="0" autoUpdateAnimBg="0"/>
      <p:bldP spid="45063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489585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277938"/>
            <a:ext cx="7920037" cy="566737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外来作业人员未经许可在生产车间配电盘上接电。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46</a:t>
            </a:r>
          </a:p>
        </p:txBody>
      </p:sp>
      <p:pic>
        <p:nvPicPr>
          <p:cNvPr id="46087" name="Picture 7" descr="Stickers 18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80645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bldLvl="0" animBg="1" autoUpdateAnimBg="0"/>
      <p:bldP spid="46085" grpId="0" autoUpdateAnimBg="0"/>
      <p:bldP spid="46086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76327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196975"/>
            <a:ext cx="7329487" cy="927100"/>
          </a:xfrm>
        </p:spPr>
        <p:txBody>
          <a:bodyPr/>
          <a:lstStyle/>
          <a:p>
            <a:pPr marL="838200" indent="-838200" algn="l" eaLnBrk="1" hangingPunct="1">
              <a:lnSpc>
                <a:spcPct val="130000"/>
              </a:lnSpc>
            </a:pPr>
            <a:r>
              <a:rPr lang="zh-CN" altLang="en-US" sz="2700">
                <a:ea typeface="微软雅黑" panose="020B0503020204020204" charset="-122"/>
              </a:rPr>
              <a:t>         </a:t>
            </a:r>
            <a:r>
              <a:rPr lang="zh-CN" altLang="en-US" sz="2400">
                <a:ea typeface="微软雅黑" panose="020B0503020204020204" charset="-122"/>
              </a:rPr>
              <a:t>发现电气设备着火时，不首先切断电源，</a:t>
            </a:r>
            <a:br>
              <a:rPr lang="zh-CN" altLang="en-US" sz="2400">
                <a:ea typeface="微软雅黑" panose="020B0503020204020204" charset="-122"/>
              </a:rPr>
            </a:br>
            <a:r>
              <a:rPr lang="zh-CN" altLang="en-US" sz="2400">
                <a:ea typeface="微软雅黑" panose="020B0503020204020204" charset="-122"/>
              </a:rPr>
              <a:t>不按规定方法救火。</a:t>
            </a:r>
            <a:r>
              <a:rPr lang="zh-CN" altLang="en-US" sz="2700">
                <a:ea typeface="微软雅黑" panose="020B0503020204020204" charset="-122"/>
              </a:rPr>
              <a:t>  </a:t>
            </a:r>
          </a:p>
        </p:txBody>
      </p:sp>
      <p:pic>
        <p:nvPicPr>
          <p:cNvPr id="47109" name="Picture 5" descr="ZL{]L52E)2$}VA$LZB_2D`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8138"/>
            <a:ext cx="3563938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711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47</a:t>
            </a:r>
          </a:p>
        </p:txBody>
      </p:sp>
      <p:pic>
        <p:nvPicPr>
          <p:cNvPr id="46088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9" descr="20081008_c74e1ef5a0ff2521bbbcGSRzDLYqdapo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636838"/>
            <a:ext cx="424815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bldLvl="0" animBg="1" autoUpdateAnimBg="0"/>
      <p:bldP spid="47110" grpId="0" autoUpdateAnimBg="0"/>
      <p:bldP spid="4711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</a:t>
            </a:r>
          </a:p>
        </p:txBody>
      </p:sp>
      <p:pic>
        <p:nvPicPr>
          <p:cNvPr id="48136" name="Picture 8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268413"/>
            <a:ext cx="5746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1835150" y="1052513"/>
            <a:ext cx="6840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对作业现场存在的安全隐患不及时消除，为赶工期冒险作业。</a:t>
            </a:r>
          </a:p>
        </p:txBody>
      </p:sp>
      <p:pic>
        <p:nvPicPr>
          <p:cNvPr id="47111" name="Picture 12" descr="2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27813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0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1" descr="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03400"/>
            <a:ext cx="543560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utoUpdateAnimBg="0"/>
      <p:bldP spid="48135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2009050713111867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33500"/>
            <a:ext cx="344963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未标题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65425"/>
            <a:ext cx="572452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651500" y="1001713"/>
            <a:ext cx="20891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布置工作不交代</a:t>
            </a:r>
          </a:p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安全注意事项。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755650" y="4586288"/>
            <a:ext cx="25209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管生产必须管安全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9160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49</a:t>
            </a:r>
          </a:p>
        </p:txBody>
      </p:sp>
      <p:pic>
        <p:nvPicPr>
          <p:cNvPr id="49161" name="Picture 9" descr="85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1525"/>
            <a:ext cx="412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 descr="85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146175"/>
            <a:ext cx="4127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 autoUpdateAnimBg="0"/>
      <p:bldP spid="49158" grpId="0" autoUpdateAnimBg="0"/>
      <p:bldP spid="49159" grpId="0" autoUpdateAnimBg="0"/>
      <p:bldP spid="49160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1260475" y="1249363"/>
            <a:ext cx="6911975" cy="566737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发现事故隐患不及时解决、不如实上报。</a:t>
            </a:r>
          </a:p>
        </p:txBody>
      </p:sp>
      <p:pic>
        <p:nvPicPr>
          <p:cNvPr id="50181" name="Picture 5" descr="发现电器打火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2205038"/>
            <a:ext cx="29495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未标题-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05038"/>
            <a:ext cx="3455988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0184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bldLvl="0" animBg="1" autoUpdateAnimBg="0"/>
      <p:bldP spid="50183" grpId="0" autoUpdateAnimBg="0"/>
      <p:bldP spid="50184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268413"/>
            <a:ext cx="439261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168400"/>
            <a:ext cx="71913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xfrm>
            <a:off x="3348038" y="1268413"/>
            <a:ext cx="3816350" cy="647700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见他人违章不纠。</a:t>
            </a:r>
          </a:p>
        </p:txBody>
      </p:sp>
      <p:pic>
        <p:nvPicPr>
          <p:cNvPr id="51206" name="Picture 6" descr="VUUFZ{(]Q{~_KW3$HGB@2C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3529013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见他人违章不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557463"/>
            <a:ext cx="3517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2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utoUpdateAnimBg="0"/>
      <p:bldP spid="51208" grpId="0" autoUpdateAnimBg="0"/>
      <p:bldP spid="51209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-53975" y="1268413"/>
            <a:ext cx="8586788" cy="1143000"/>
          </a:xfrm>
        </p:spPr>
        <p:txBody>
          <a:bodyPr/>
          <a:lstStyle/>
          <a:p>
            <a:pPr marL="838200" indent="-838200" algn="l" eaLnBrk="1" hangingPunct="1">
              <a:lnSpc>
                <a:spcPct val="120000"/>
              </a:lnSpc>
            </a:pPr>
            <a:r>
              <a:rPr lang="zh-CN" altLang="en-US" sz="2200">
                <a:ea typeface="微软雅黑" panose="020B0503020204020204" charset="-122"/>
              </a:rPr>
              <a:t>                  进行动火作业、高处作业、带煤气作业、危险作业、动土作业、起重作业等特种作业不开工作票。或虽有作业票但作业票不在作业现场。</a:t>
            </a: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655888"/>
            <a:ext cx="39116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 descr="12414122493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70175"/>
            <a:ext cx="265747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223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52</a:t>
            </a:r>
          </a:p>
        </p:txBody>
      </p:sp>
      <p:pic>
        <p:nvPicPr>
          <p:cNvPr id="52232" name="Picture 8" descr="icon_320646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325563"/>
            <a:ext cx="2635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nimBg="1" autoUpdateAnimBg="0"/>
      <p:bldP spid="52227" grpId="1" bldLvl="0" animBg="1" autoUpdateAnimBg="0"/>
      <p:bldP spid="52230" grpId="0" autoUpdateAnimBg="0"/>
      <p:bldP spid="5223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 descr="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908050"/>
            <a:ext cx="32416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3059113" y="836613"/>
            <a:ext cx="2808287" cy="792162"/>
          </a:xfrm>
        </p:spPr>
        <p:txBody>
          <a:bodyPr/>
          <a:lstStyle/>
          <a:p>
            <a:pPr marL="838200" indent="-838200" eaLnBrk="1" hangingPunct="1"/>
            <a:r>
              <a:rPr lang="zh-CN" altLang="en-US" sz="2400">
                <a:ea typeface="微软雅黑" panose="020B0503020204020204" charset="-122"/>
              </a:rPr>
              <a:t>在厂区内吸烟</a:t>
            </a:r>
          </a:p>
        </p:txBody>
      </p:sp>
      <p:pic>
        <p:nvPicPr>
          <p:cNvPr id="160773" name="Picture 5" descr="BXRP%]V[NR@HHDXLDW$3D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4078288"/>
            <a:ext cx="175418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611188" y="3068638"/>
            <a:ext cx="7993062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微软雅黑" panose="020B0503020204020204" charset="-122"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事故造成直接经济损失</a:t>
            </a:r>
            <a:r>
              <a:rPr lang="en-US" altLang="zh-CN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余万元。王某的行为触犯</a:t>
            </a:r>
            <a:r>
              <a:rPr lang="en-US" altLang="zh-CN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刑法</a:t>
            </a:r>
            <a:r>
              <a:rPr lang="en-US" altLang="zh-CN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</a:t>
            </a:r>
            <a:r>
              <a:rPr lang="en-US" altLang="zh-CN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114</a:t>
            </a:r>
            <a:r>
              <a:rPr lang="zh-CN" altLang="en-US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条之规定，构成重大责任事故罪，人民法院依法判处王某有期徒刑</a:t>
            </a:r>
            <a:r>
              <a:rPr lang="en-US" altLang="zh-CN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年。 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682625" y="1547813"/>
            <a:ext cx="7993063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1987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日，某电机厂电扇车间油漆工段长兼操作组长王某，同本班女油漆工周某上大夜班。凌晨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分，王某将点香烟未灭的火柴梗扔在喷漆台上，引起喷漆台上易燃物体燃烧</a:t>
            </a:r>
            <a:r>
              <a:rPr lang="en-US" altLang="zh-CN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火势迅速蔓延，导致电扇车间三幢厂房和室内设备及产品均被烧毁。</a:t>
            </a:r>
          </a:p>
        </p:txBody>
      </p:sp>
      <p:pic>
        <p:nvPicPr>
          <p:cNvPr id="160776" name="Picture 8" descr="20080806133521209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57650"/>
            <a:ext cx="25209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7" name="Picture 9" descr="1228283673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9713"/>
            <a:ext cx="3167063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0779" name="Oval 11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</a:p>
        </p:txBody>
      </p:sp>
      <p:pic>
        <p:nvPicPr>
          <p:cNvPr id="6156" name="Picture 12" descr="未标题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20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bldLvl="0" animBg="1" autoUpdateAnimBg="0"/>
      <p:bldP spid="160774" grpId="0" autoUpdateAnimBg="0"/>
      <p:bldP spid="160775" grpId="0" autoUpdateAnimBg="0"/>
      <p:bldP spid="160778" grpId="0" autoUpdateAnimBg="0"/>
      <p:bldP spid="160779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196975"/>
            <a:ext cx="64801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1133475"/>
            <a:ext cx="6553200" cy="1143000"/>
          </a:xfrm>
        </p:spPr>
        <p:txBody>
          <a:bodyPr/>
          <a:lstStyle/>
          <a:p>
            <a:pPr marL="838200" indent="-838200" algn="l" eaLnBrk="1" hangingPunct="1">
              <a:lnSpc>
                <a:spcPct val="130000"/>
              </a:lnSpc>
            </a:pPr>
            <a:r>
              <a:rPr lang="zh-CN" altLang="en-US" sz="2500">
                <a:ea typeface="微软雅黑" panose="020B0503020204020204" charset="-122"/>
              </a:rPr>
              <a:t>          特种作业前不开会、不向作业人员做作业风险交底、落实防护措施。</a:t>
            </a:r>
          </a:p>
        </p:txBody>
      </p:sp>
      <p:pic>
        <p:nvPicPr>
          <p:cNvPr id="53253" name="Picture 5" descr="200904010927117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401888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255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53</a:t>
            </a:r>
          </a:p>
        </p:txBody>
      </p:sp>
      <p:pic>
        <p:nvPicPr>
          <p:cNvPr id="52232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1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bldLvl="0" animBg="1" autoUpdateAnimBg="0"/>
      <p:bldP spid="53254" grpId="0" autoUpdateAnimBg="0"/>
      <p:bldP spid="53255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908050"/>
            <a:ext cx="756126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0" descr="未标题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3528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13" y="1701800"/>
            <a:ext cx="4103687" cy="4822825"/>
          </a:xfrm>
        </p:spPr>
        <p:txBody>
          <a:bodyPr/>
          <a:lstStyle/>
          <a:p>
            <a:pPr eaLnBrk="1" hangingPunct="1"/>
            <a:endParaRPr lang="zh-CN" altLang="en-US" sz="2200"/>
          </a:p>
          <a:p>
            <a:pPr eaLnBrk="1" hangingPunct="1"/>
            <a:endParaRPr lang="zh-CN" altLang="en-US" sz="2200"/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971550" y="2212975"/>
            <a:ext cx="3384550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例如：在容器、槽箱内工作时，外面设有监护人，如果监护人不注意观察或倾听容器内或槽箱内工作人员的情况，而是从事其他方面的工作，就是严重的失职。如果容器或槽箱内人员发生险情，监护人不能及时发现和救护，就会导致人员伤害。</a:t>
            </a: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4280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54</a:t>
            </a:r>
          </a:p>
        </p:txBody>
      </p:sp>
      <p:sp>
        <p:nvSpPr>
          <p:cNvPr id="53257" name="Text Box 11"/>
          <p:cNvSpPr txBox="1">
            <a:spLocks noChangeArrowheads="1"/>
          </p:cNvSpPr>
          <p:nvPr/>
        </p:nvSpPr>
        <p:spPr bwMode="auto">
          <a:xfrm>
            <a:off x="179388" y="1125538"/>
            <a:ext cx="64801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特种作业中监护人离开现场且不指定替代。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监护人兼其他工作。</a:t>
            </a:r>
          </a:p>
        </p:txBody>
      </p:sp>
      <p:pic>
        <p:nvPicPr>
          <p:cNvPr id="53258" name="Picture 13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 autoUpdateAnimBg="0"/>
      <p:bldP spid="54279" grpId="0" autoUpdateAnimBg="0"/>
      <p:bldP spid="54280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981075"/>
            <a:ext cx="4103687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1023938"/>
            <a:ext cx="4176713" cy="647700"/>
          </a:xfrm>
        </p:spPr>
        <p:txBody>
          <a:bodyPr/>
          <a:lstStyle/>
          <a:p>
            <a:pPr marL="838200" indent="-838200" eaLnBrk="1" hangingPunct="1"/>
            <a:r>
              <a:rPr lang="zh-CN" altLang="en-US" sz="2600">
                <a:ea typeface="微软雅黑" panose="020B0503020204020204" charset="-122"/>
              </a:rPr>
              <a:t>高处作业不系安全带。</a:t>
            </a:r>
          </a:p>
        </p:txBody>
      </p:sp>
      <p:pic>
        <p:nvPicPr>
          <p:cNvPr id="55301" name="Picture 5" descr="未标题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700213"/>
            <a:ext cx="36417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</a:t>
            </a:r>
          </a:p>
        </p:txBody>
      </p:sp>
      <p:pic>
        <p:nvPicPr>
          <p:cNvPr id="54280" name="Picture 12" descr="20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692150"/>
            <a:ext cx="4598987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3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  <p:bldP spid="55303" grpId="0" autoUpdateAnimBg="0"/>
      <p:bldP spid="55304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3382963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561657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Rectangle 5"/>
          <p:cNvSpPr>
            <a:spLocks noGrp="1" noChangeArrowheads="1"/>
          </p:cNvSpPr>
          <p:nvPr>
            <p:ph type="title"/>
          </p:nvPr>
        </p:nvSpPr>
        <p:spPr>
          <a:xfrm>
            <a:off x="1836738" y="1268413"/>
            <a:ext cx="5256212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2400">
                <a:ea typeface="微软雅黑" panose="020B0503020204020204" charset="-122"/>
              </a:rPr>
              <a:t>高处作业将材料、工具上下投掷。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5218113" y="2060575"/>
            <a:ext cx="3025775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在高处作业时，不是用绳索系牢工具或材料吊送，而是上下抛掷。这样做，不仅会损坏工具或材料，还容易打伤下方的工作人员。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</a:p>
        </p:txBody>
      </p:sp>
      <p:pic>
        <p:nvPicPr>
          <p:cNvPr id="56327" name="Picture 7" descr="200712040937437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916113"/>
            <a:ext cx="35544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 bldLvl="0" animBg="1" autoUpdateAnimBg="0"/>
      <p:bldP spid="56326" grpId="0" autoUpdateAnimBg="0"/>
      <p:bldP spid="56328" grpId="0" autoUpdateAnimBg="0"/>
      <p:bldP spid="56329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90613"/>
            <a:ext cx="80645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未标题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3487738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20050819141149881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26384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1206500"/>
            <a:ext cx="7704137" cy="566738"/>
          </a:xfrm>
        </p:spPr>
        <p:txBody>
          <a:bodyPr/>
          <a:lstStyle/>
          <a:p>
            <a:pPr marL="838200" indent="-838200" eaLnBrk="1" hangingPunct="1"/>
            <a:r>
              <a:rPr lang="zh-CN" altLang="en-US" sz="2400">
                <a:ea typeface="微软雅黑" panose="020B0503020204020204" charset="-122"/>
              </a:rPr>
              <a:t>上下层同时作业时，中间不搭设临时防护隔板。</a:t>
            </a:r>
          </a:p>
        </p:txBody>
      </p:sp>
      <p:pic>
        <p:nvPicPr>
          <p:cNvPr id="57351" name="Picture 7" descr="1010271703dce8b142dc9f59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205038"/>
            <a:ext cx="22558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7353" name="Oval 9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bldLvl="0" animBg="1" autoUpdateAnimBg="0"/>
      <p:bldP spid="57352" grpId="0" autoUpdateAnimBg="0"/>
      <p:bldP spid="57353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1095375"/>
            <a:ext cx="8137525" cy="649288"/>
          </a:xfrm>
        </p:spPr>
        <p:txBody>
          <a:bodyPr/>
          <a:lstStyle/>
          <a:p>
            <a:pPr marL="838200" indent="-838200" eaLnBrk="1" hangingPunct="1"/>
            <a:r>
              <a:rPr lang="zh-CN" altLang="en-US" sz="2500">
                <a:solidFill>
                  <a:srgbClr val="990033"/>
                </a:solidFill>
                <a:ea typeface="微软雅黑" panose="020B0503020204020204" charset="-122"/>
              </a:rPr>
              <a:t>使用梯子前不检查、使用有缺陷的梯子或站在梯顶工作。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11188" y="2060575"/>
            <a:ext cx="3887787" cy="43100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zh-CN" sz="2100">
                <a:ea typeface="微软雅黑" panose="020B0503020204020204" charset="-122"/>
              </a:rPr>
              <a:t>       </a:t>
            </a:r>
            <a:r>
              <a:rPr lang="zh-CN" altLang="en-US" sz="2100">
                <a:ea typeface="微软雅黑" panose="020B0503020204020204" charset="-122"/>
              </a:rPr>
              <a:t>作业时，不允许站在梯顶上，</a:t>
            </a:r>
            <a:r>
              <a:rPr lang="en-US" altLang="zh-CN" sz="2100">
                <a:ea typeface="微软雅黑" panose="020B0503020204020204" charset="-122"/>
              </a:rPr>
              <a:t>《</a:t>
            </a:r>
            <a:r>
              <a:rPr lang="zh-CN" altLang="en-US" sz="2100">
                <a:ea typeface="微软雅黑" panose="020B0503020204020204" charset="-122"/>
              </a:rPr>
              <a:t>安全规程</a:t>
            </a:r>
            <a:r>
              <a:rPr lang="en-US" altLang="zh-CN" sz="2100">
                <a:ea typeface="微软雅黑" panose="020B0503020204020204" charset="-122"/>
              </a:rPr>
              <a:t>》</a:t>
            </a:r>
            <a:r>
              <a:rPr lang="zh-CN" altLang="en-US" sz="2100">
                <a:ea typeface="微软雅黑" panose="020B0503020204020204" charset="-122"/>
              </a:rPr>
              <a:t>规定：作业人员必须登在距梯顶不少于</a:t>
            </a:r>
            <a:r>
              <a:rPr lang="en-US" altLang="zh-CN" sz="2100">
                <a:ea typeface="微软雅黑" panose="020B0503020204020204" charset="-122"/>
              </a:rPr>
              <a:t>lm</a:t>
            </a:r>
            <a:r>
              <a:rPr lang="zh-CN" altLang="en-US" sz="2100">
                <a:ea typeface="微软雅黑" panose="020B0503020204020204" charset="-122"/>
              </a:rPr>
              <a:t>的梯蹬上工作。如果站在梯顶上，或者站的梯蹬离梯顶少于</a:t>
            </a:r>
            <a:r>
              <a:rPr lang="en-US" altLang="zh-CN" sz="2100">
                <a:ea typeface="微软雅黑" panose="020B0503020204020204" charset="-122"/>
              </a:rPr>
              <a:t>lm</a:t>
            </a:r>
            <a:r>
              <a:rPr lang="zh-CN" altLang="en-US" sz="2100">
                <a:ea typeface="微软雅黑" panose="020B0503020204020204" charset="-122"/>
              </a:rPr>
              <a:t>处，人体就会失去依托，容易从梯子上坠落而摔伤。</a:t>
            </a:r>
          </a:p>
        </p:txBody>
      </p:sp>
      <p:pic>
        <p:nvPicPr>
          <p:cNvPr id="58373" name="Picture 5" descr="12392677701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38989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8375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58</a:t>
            </a:r>
          </a:p>
        </p:txBody>
      </p:sp>
      <p:pic>
        <p:nvPicPr>
          <p:cNvPr id="58376" name="Picture 8" descr="Stickers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96975"/>
            <a:ext cx="4540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1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ldLvl="0" animBg="1" autoUpdateAnimBg="0"/>
      <p:bldP spid="58372" grpId="0" build="p" autoUpdateAnimBg="0"/>
      <p:bldP spid="58374" grpId="0" autoUpdateAnimBg="0"/>
      <p:bldP spid="58375" grpId="0" animBg="1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未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54113"/>
            <a:ext cx="53292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200711201300447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00225"/>
            <a:ext cx="446405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2139950" y="1238250"/>
            <a:ext cx="5329238" cy="360363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人在梯子上作业时即移动梯子</a:t>
            </a:r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939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59</a:t>
            </a:r>
          </a:p>
        </p:txBody>
      </p:sp>
      <p:pic>
        <p:nvPicPr>
          <p:cNvPr id="59400" name="Picture 8" descr="95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1123950"/>
            <a:ext cx="485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741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3500438"/>
            <a:ext cx="135255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0" descr="未标题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 autoUpdateAnimBg="0"/>
      <p:bldP spid="59398" grpId="0" autoUpdateAnimBg="0"/>
      <p:bldP spid="59399" grpId="0" animBg="1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200711091142103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44675"/>
            <a:ext cx="4033837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2455863" y="1125538"/>
            <a:ext cx="52562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使用直梯作业时不设人监护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</a:p>
        </p:txBody>
      </p:sp>
      <p:pic>
        <p:nvPicPr>
          <p:cNvPr id="60423" name="Picture 7" descr="b_1289965892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052513"/>
            <a:ext cx="62071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8" descr="Men 3D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40100"/>
            <a:ext cx="2016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autoUpdateAnimBg="0"/>
      <p:bldP spid="60421" grpId="0" autoUpdateAnimBg="0"/>
      <p:bldP spid="60422" grpId="0" animBg="1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147763"/>
            <a:ext cx="561657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2627313" y="1196975"/>
            <a:ext cx="5113337" cy="647700"/>
          </a:xfrm>
        </p:spPr>
        <p:txBody>
          <a:bodyPr/>
          <a:lstStyle/>
          <a:p>
            <a:pPr marL="838200" indent="-838200" eaLnBrk="1" hangingPunct="1"/>
            <a:r>
              <a:rPr lang="zh-CN" altLang="en-US" sz="2400">
                <a:solidFill>
                  <a:schemeClr val="tx1"/>
                </a:solidFill>
                <a:ea typeface="微软雅黑" panose="020B0503020204020204" charset="-122"/>
              </a:rPr>
              <a:t>脚手架不经检验合格即使用。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61</a:t>
            </a:r>
          </a:p>
        </p:txBody>
      </p:sp>
      <p:pic>
        <p:nvPicPr>
          <p:cNvPr id="61447" name="Picture 7" descr="74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5080000"/>
            <a:ext cx="10001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8" descr="Stickers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268413"/>
            <a:ext cx="584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2" descr="20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1484313"/>
            <a:ext cx="307657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3" descr="2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8213"/>
            <a:ext cx="5040313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bldLvl="0" animBg="1" autoUpdateAnimBg="0"/>
      <p:bldP spid="61445" grpId="0" autoUpdateAnimBg="0"/>
      <p:bldP spid="61446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25538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089025" y="1254125"/>
            <a:ext cx="7489825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进行带煤气作业不佩戴护具或佩戴过滤式面具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62</a:t>
            </a:r>
          </a:p>
        </p:txBody>
      </p:sp>
      <p:pic>
        <p:nvPicPr>
          <p:cNvPr id="61447" name="Picture 8" descr="2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078038"/>
            <a:ext cx="540067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utoUpdateAnimBg="0"/>
      <p:bldP spid="62470" grpId="0" autoUpdateAnimBg="0"/>
      <p:bldP spid="62471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 descr="01副本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90725"/>
            <a:ext cx="44656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4"/>
          <p:cNvSpPr>
            <a:spLocks noGrp="1" noChangeArrowheads="1"/>
          </p:cNvSpPr>
          <p:nvPr>
            <p:ph type="title"/>
          </p:nvPr>
        </p:nvSpPr>
        <p:spPr>
          <a:xfrm>
            <a:off x="973138" y="1095375"/>
            <a:ext cx="7775575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500">
                <a:ea typeface="微软雅黑" panose="020B0503020204020204" charset="-122"/>
              </a:rPr>
              <a:t>上岗作业不穿三紧工作服、工作鞋，戴手套、戴围巾</a:t>
            </a:r>
          </a:p>
        </p:txBody>
      </p:sp>
      <p:pic>
        <p:nvPicPr>
          <p:cNvPr id="161797" name="Picture 5" descr="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220913"/>
            <a:ext cx="3024187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611188" y="2122488"/>
            <a:ext cx="3814762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三紧工作服是指工作服的袖口紧、领口紧、衣服下摆紧。目的是防止被绞缠及飞屑掉入衣内。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工作鞋是指在不同的作业场合应该做相应的防护：炉上作业要穿高温鞋、电工作业要穿绝缘鞋、建筑工地穿防扎鞋、进入防爆区禁穿钉子鞋等。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机床等操作不准戴手套。上岗不准带围巾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zh-CN" altLang="en-US" sz="1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1800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</a:p>
        </p:txBody>
      </p:sp>
      <p:pic>
        <p:nvPicPr>
          <p:cNvPr id="161801" name="Picture 9" descr="85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6746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1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bldLvl="0" animBg="1" autoUpdateAnimBg="0"/>
      <p:bldP spid="161798" grpId="0" autoUpdateAnimBg="0"/>
      <p:bldP spid="161799" grpId="0" autoUpdateAnimBg="0"/>
      <p:bldP spid="161800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1052513"/>
            <a:ext cx="7343775" cy="1152525"/>
          </a:xfrm>
        </p:spPr>
        <p:txBody>
          <a:bodyPr/>
          <a:lstStyle/>
          <a:p>
            <a:pPr marL="838200" indent="-838200" eaLnBrk="1" hangingPunct="1">
              <a:lnSpc>
                <a:spcPct val="120000"/>
              </a:lnSpc>
            </a:pPr>
            <a:r>
              <a:rPr lang="zh-CN" altLang="en-US" sz="2400">
                <a:ea typeface="微软雅黑" panose="020B0503020204020204" charset="-122"/>
              </a:rPr>
              <a:t>对可燃气体管道、设备（包括可能含有可燃物质</a:t>
            </a:r>
            <a:br>
              <a:rPr lang="zh-CN" altLang="en-US" sz="2400">
                <a:ea typeface="微软雅黑" panose="020B0503020204020204" charset="-122"/>
              </a:rPr>
            </a:br>
            <a:r>
              <a:rPr lang="zh-CN" altLang="en-US" sz="2400">
                <a:ea typeface="微软雅黑" panose="020B0503020204020204" charset="-122"/>
              </a:rPr>
              <a:t>的管道、设备）动火时不清扫、不封堵盲板。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63</a:t>
            </a:r>
          </a:p>
        </p:txBody>
      </p:sp>
      <p:pic>
        <p:nvPicPr>
          <p:cNvPr id="63495" name="Picture 7" descr="95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1125538"/>
            <a:ext cx="70008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9" descr="2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89138"/>
            <a:ext cx="61483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ldLvl="0" animBg="1" autoUpdateAnimBg="0"/>
      <p:bldP spid="63493" grpId="0" autoUpdateAnimBg="0"/>
      <p:bldP spid="63494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116013" y="1270000"/>
            <a:ext cx="7200900" cy="503238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非起重专业人员动用起重设备，从事起重作业。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64</a:t>
            </a:r>
          </a:p>
        </p:txBody>
      </p:sp>
      <p:pic>
        <p:nvPicPr>
          <p:cNvPr id="64518" name="Picture 6" descr="Stickers 18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12838"/>
            <a:ext cx="7777162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9" descr="2007561109647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22475"/>
            <a:ext cx="42957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10" descr="2007561109647332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29577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ldLvl="0" animBg="1" autoUpdateAnimBg="0"/>
      <p:bldP spid="64516" grpId="0" autoUpdateAnimBg="0"/>
      <p:bldP spid="64517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123950"/>
            <a:ext cx="56165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2195513" y="1052513"/>
            <a:ext cx="5472112" cy="720725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起重工起吊前不做捆绑检查。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65</a:t>
            </a:r>
          </a:p>
        </p:txBody>
      </p:sp>
      <p:pic>
        <p:nvPicPr>
          <p:cNvPr id="65544" name="Picture 8" descr="95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3950"/>
            <a:ext cx="485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9" descr="2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773238"/>
            <a:ext cx="46085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utoUpdateAnimBg="0"/>
      <p:bldP spid="65542" grpId="0" autoUpdateAnimBg="0"/>
      <p:bldP spid="65543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 noGrp="1" noChangeArrowheads="1"/>
          </p:cNvSpPr>
          <p:nvPr>
            <p:ph type="title"/>
          </p:nvPr>
        </p:nvSpPr>
        <p:spPr>
          <a:xfrm>
            <a:off x="3203575" y="406400"/>
            <a:ext cx="3455988" cy="576263"/>
          </a:xfrm>
        </p:spPr>
        <p:txBody>
          <a:bodyPr/>
          <a:lstStyle/>
          <a:p>
            <a:pPr eaLnBrk="1" hangingPunct="1"/>
            <a:r>
              <a:rPr lang="zh-CN" altLang="en-US" sz="2700">
                <a:solidFill>
                  <a:srgbClr val="990033"/>
                </a:solidFill>
                <a:ea typeface="微软雅黑" panose="020B0503020204020204" charset="-122"/>
              </a:rPr>
              <a:t>使用有缺陷的索具</a:t>
            </a:r>
          </a:p>
        </p:txBody>
      </p:sp>
      <p:pic>
        <p:nvPicPr>
          <p:cNvPr id="66565" name="Picture 5" descr="1231902205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09775"/>
            <a:ext cx="5184775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843213" y="1341438"/>
            <a:ext cx="55451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70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起吊重物在棱角处不加包垫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682625" y="334963"/>
            <a:ext cx="2232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568" name="Oval 8"/>
          <p:cNvSpPr>
            <a:spLocks noChangeArrowheads="1"/>
          </p:cNvSpPr>
          <p:nvPr/>
        </p:nvSpPr>
        <p:spPr bwMode="auto">
          <a:xfrm>
            <a:off x="2786063" y="534988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66</a:t>
            </a:r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668338" y="1270000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571" name="Oval 11"/>
          <p:cNvSpPr>
            <a:spLocks noChangeArrowheads="1"/>
          </p:cNvSpPr>
          <p:nvPr/>
        </p:nvSpPr>
        <p:spPr bwMode="auto">
          <a:xfrm>
            <a:off x="2771775" y="14859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67</a:t>
            </a:r>
          </a:p>
        </p:txBody>
      </p:sp>
      <p:pic>
        <p:nvPicPr>
          <p:cNvPr id="65546" name="Picture 13" descr="未标题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bldLvl="0" animBg="1" autoUpdateAnimBg="0"/>
      <p:bldP spid="66566" grpId="0" autoUpdateAnimBg="0"/>
      <p:bldP spid="66567" grpId="0" autoUpdateAnimBg="0"/>
      <p:bldP spid="66568" grpId="0" animBg="1" autoUpdateAnimBg="0"/>
      <p:bldP spid="66570" grpId="0" autoUpdateAnimBg="0"/>
      <p:bldP spid="66571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未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25550"/>
            <a:ext cx="8424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ctangle 4"/>
          <p:cNvSpPr>
            <a:spLocks noGrp="1" noChangeArrowheads="1"/>
          </p:cNvSpPr>
          <p:nvPr>
            <p:ph type="title"/>
          </p:nvPr>
        </p:nvSpPr>
        <p:spPr>
          <a:xfrm>
            <a:off x="541338" y="1236663"/>
            <a:ext cx="8278812" cy="504825"/>
          </a:xfrm>
        </p:spPr>
        <p:txBody>
          <a:bodyPr/>
          <a:lstStyle/>
          <a:p>
            <a:pPr marL="838200" indent="-838200" eaLnBrk="1" hangingPunct="1"/>
            <a:r>
              <a:rPr lang="zh-CN" altLang="en-US" sz="2500">
                <a:ea typeface="微软雅黑" panose="020B0503020204020204" charset="-122"/>
              </a:rPr>
              <a:t>起吊时，让重物长时间悬在空中，驾驶人员离开操作室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590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68</a:t>
            </a:r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675"/>
            <a:ext cx="648017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8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 bldLvl="0" animBg="1" autoUpdateAnimBg="0"/>
      <p:bldP spid="67589" grpId="0" autoUpdateAnimBg="0"/>
      <p:bldP spid="67590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3240088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-252413" y="1916113"/>
            <a:ext cx="3816351" cy="2951162"/>
          </a:xfrm>
        </p:spPr>
        <p:txBody>
          <a:bodyPr/>
          <a:lstStyle/>
          <a:p>
            <a:pPr marL="838200" indent="-838200" algn="l" eaLnBrk="1" hangingPunct="1">
              <a:lnSpc>
                <a:spcPct val="170000"/>
              </a:lnSpc>
            </a:pPr>
            <a:r>
              <a:rPr lang="zh-CN" altLang="en-US" sz="2500">
                <a:ea typeface="微软雅黑" panose="020B0503020204020204" charset="-122"/>
              </a:rPr>
              <a:t>      </a:t>
            </a:r>
            <a:r>
              <a:rPr lang="en-US" altLang="zh-CN" sz="2500">
                <a:ea typeface="微软雅黑" panose="020B0503020204020204" charset="-122"/>
              </a:rPr>
              <a:t> </a:t>
            </a:r>
            <a:r>
              <a:rPr lang="zh-CN" altLang="en-US" sz="2500">
                <a:ea typeface="微软雅黑" panose="020B0503020204020204" charset="-122"/>
              </a:rPr>
              <a:t>起吊物件时，作业人员或非作业人员在吊物下停留或行走。</a:t>
            </a:r>
          </a:p>
        </p:txBody>
      </p:sp>
      <p:pic>
        <p:nvPicPr>
          <p:cNvPr id="68613" name="Picture 5" descr="未标题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65175"/>
            <a:ext cx="52927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69</a:t>
            </a:r>
          </a:p>
        </p:txBody>
      </p:sp>
      <p:pic>
        <p:nvPicPr>
          <p:cNvPr id="67592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bldLvl="0" animBg="1" autoUpdateAnimBg="0"/>
      <p:bldP spid="68614" grpId="0" autoUpdateAnimBg="0"/>
      <p:bldP spid="68615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692275" y="1125538"/>
            <a:ext cx="6626225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solidFill>
                  <a:srgbClr val="990033"/>
                </a:solidFill>
                <a:ea typeface="微软雅黑" panose="020B0503020204020204" charset="-122"/>
              </a:rPr>
              <a:t>起重工不使用统一的指挥信号或多人指挥。</a:t>
            </a:r>
          </a:p>
        </p:txBody>
      </p:sp>
      <p:pic>
        <p:nvPicPr>
          <p:cNvPr id="69637" name="Picture 5" descr="未标题-26566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5319">
            <a:off x="1189038" y="981075"/>
            <a:ext cx="28733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</a:t>
            </a:r>
          </a:p>
        </p:txBody>
      </p:sp>
      <p:pic>
        <p:nvPicPr>
          <p:cNvPr id="68615" name="Picture 8" descr="2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628775"/>
            <a:ext cx="65532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ldLvl="0" animBg="1" autoUpdateAnimBg="0"/>
      <p:bldP spid="69638" grpId="0" autoUpdateAnimBg="0"/>
      <p:bldP spid="69639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90613"/>
            <a:ext cx="80645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971550" y="1196975"/>
            <a:ext cx="6767513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ea typeface="微软雅黑" panose="020B0503020204020204" charset="-122"/>
              </a:rPr>
              <a:t>起重机械超负荷吊运</a:t>
            </a:r>
            <a:r>
              <a:rPr lang="en-US" altLang="zh-CN" sz="2700">
                <a:ea typeface="微软雅黑" panose="020B0503020204020204" charset="-122"/>
              </a:rPr>
              <a:t>,</a:t>
            </a:r>
            <a:r>
              <a:rPr lang="zh-CN" altLang="en-US" sz="2700">
                <a:ea typeface="微软雅黑" panose="020B0503020204020204" charset="-122"/>
              </a:rPr>
              <a:t>吊</a:t>
            </a:r>
            <a:r>
              <a:rPr lang="en-US" altLang="zh-CN" sz="2700">
                <a:ea typeface="微软雅黑" panose="020B0503020204020204" charset="-122"/>
              </a:rPr>
              <a:t>运物体上有悬浮物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66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71</a:t>
            </a:r>
          </a:p>
        </p:txBody>
      </p:sp>
      <p:pic>
        <p:nvPicPr>
          <p:cNvPr id="69639" name="Picture 8" descr="Men 3D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2016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11" descr="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4716463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12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10" descr="21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590925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2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ldLvl="0" animBg="1" autoUpdateAnimBg="0"/>
      <p:bldP spid="70662" grpId="0" autoUpdateAnimBg="0"/>
      <p:bldP spid="70663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55700"/>
            <a:ext cx="4392612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>
          <a:xfrm>
            <a:off x="2628900" y="1196975"/>
            <a:ext cx="4248150" cy="576263"/>
          </a:xfrm>
        </p:spPr>
        <p:txBody>
          <a:bodyPr/>
          <a:lstStyle/>
          <a:p>
            <a:pPr eaLnBrk="1" hangingPunct="1"/>
            <a:r>
              <a:rPr lang="zh-CN" altLang="en-US" sz="2800">
                <a:ea typeface="微软雅黑" panose="020B0503020204020204" charset="-122"/>
              </a:rPr>
              <a:t>用吊车斜着拖吊重物 </a:t>
            </a:r>
          </a:p>
        </p:txBody>
      </p:sp>
      <p:pic>
        <p:nvPicPr>
          <p:cNvPr id="71686" name="Picture 6" descr="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5538"/>
            <a:ext cx="7191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1688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72</a:t>
            </a:r>
          </a:p>
        </p:txBody>
      </p:sp>
      <p:pic>
        <p:nvPicPr>
          <p:cNvPr id="70664" name="Picture 15" descr="未标题-2副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56515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2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4388"/>
            <a:ext cx="4264025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3" descr="未标题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 bldLvl="0" animBg="1" autoUpdateAnimBg="0"/>
      <p:bldP spid="71687" grpId="0" autoUpdateAnimBg="0"/>
      <p:bldP spid="71688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9" descr="1009171727194116851111ee67[1]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3470">
            <a:off x="1403350" y="2276475"/>
            <a:ext cx="633571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25538"/>
            <a:ext cx="70548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>
          <a:xfrm>
            <a:off x="1187450" y="1206500"/>
            <a:ext cx="7200900" cy="927100"/>
          </a:xfrm>
        </p:spPr>
        <p:txBody>
          <a:bodyPr/>
          <a:lstStyle/>
          <a:p>
            <a:pPr marL="838200" indent="-838200" eaLnBrk="1" hangingPunct="1">
              <a:lnSpc>
                <a:spcPct val="140000"/>
              </a:lnSpc>
            </a:pPr>
            <a:r>
              <a:rPr lang="zh-CN" altLang="en-US" sz="2500">
                <a:ea typeface="微软雅黑" panose="020B0503020204020204" charset="-122"/>
              </a:rPr>
              <a:t>起重指挥人员在照明不足或看不清作业情况时，</a:t>
            </a:r>
            <a:br>
              <a:rPr lang="zh-CN" altLang="en-US" sz="2500">
                <a:ea typeface="微软雅黑" panose="020B0503020204020204" charset="-122"/>
              </a:rPr>
            </a:br>
            <a:r>
              <a:rPr lang="zh-CN" altLang="en-US" sz="2500">
                <a:ea typeface="微软雅黑" panose="020B0503020204020204" charset="-122"/>
              </a:rPr>
              <a:t>指挥起重作业。</a:t>
            </a:r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2710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73</a:t>
            </a:r>
          </a:p>
        </p:txBody>
      </p:sp>
      <p:pic>
        <p:nvPicPr>
          <p:cNvPr id="71688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8051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ldLvl="0" animBg="1" autoUpdateAnimBg="0"/>
      <p:bldP spid="72709" grpId="0" autoUpdateAnimBg="0"/>
      <p:bldP spid="7271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Rectangle 3"/>
          <p:cNvSpPr>
            <a:spLocks noGrp="1" noChangeArrowheads="1"/>
          </p:cNvSpPr>
          <p:nvPr>
            <p:ph type="title"/>
          </p:nvPr>
        </p:nvSpPr>
        <p:spPr>
          <a:xfrm>
            <a:off x="1187450" y="1052513"/>
            <a:ext cx="7473950" cy="854075"/>
          </a:xfrm>
        </p:spPr>
        <p:txBody>
          <a:bodyPr/>
          <a:lstStyle/>
          <a:p>
            <a:pPr marL="838200" indent="-838200" algn="l" eaLnBrk="1" hangingPunct="1"/>
            <a:r>
              <a:rPr lang="zh-CN" altLang="en-US" sz="2300">
                <a:ea typeface="微软雅黑" panose="020B0503020204020204" charset="-122"/>
              </a:rPr>
              <a:t> 不按照要求佩戴劳动防护用品比如：</a:t>
            </a:r>
            <a:br>
              <a:rPr lang="zh-CN" altLang="en-US" sz="2300">
                <a:ea typeface="微软雅黑" panose="020B0503020204020204" charset="-122"/>
              </a:rPr>
            </a:br>
            <a:r>
              <a:rPr lang="zh-CN" altLang="en-US" sz="2300">
                <a:ea typeface="微软雅黑" panose="020B0503020204020204" charset="-122"/>
              </a:rPr>
              <a:t>工作服不系扣、车工、焊工等作业时不带护目镜。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95738" y="1989138"/>
            <a:ext cx="4321175" cy="4175125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CN" altLang="en-US" sz="2000">
                <a:solidFill>
                  <a:srgbClr val="990033"/>
                </a:solidFill>
                <a:ea typeface="微软雅黑" panose="020B0503020204020204" charset="-122"/>
              </a:rPr>
              <a:t>工作服不系扣的事故</a:t>
            </a:r>
            <a:r>
              <a:rPr lang="zh-CN" altLang="en-US" sz="2000">
                <a:ea typeface="微软雅黑" panose="020B0503020204020204" charset="-122"/>
              </a:rPr>
              <a:t> </a:t>
            </a:r>
          </a:p>
          <a:p>
            <a:pPr eaLnBrk="1" hangingPunct="1">
              <a:lnSpc>
                <a:spcPct val="130000"/>
              </a:lnSpc>
              <a:buFontTx/>
              <a:buNone/>
            </a:pPr>
            <a:r>
              <a:rPr lang="en-US" altLang="zh-CN" sz="1700">
                <a:ea typeface="微软雅黑" panose="020B0503020204020204" charset="-122"/>
              </a:rPr>
              <a:t>       2003</a:t>
            </a:r>
            <a:r>
              <a:rPr lang="zh-CN" altLang="en-US" sz="1700">
                <a:ea typeface="微软雅黑" panose="020B0503020204020204" charset="-122"/>
              </a:rPr>
              <a:t>年</a:t>
            </a:r>
            <a:r>
              <a:rPr lang="en-US" altLang="zh-CN" sz="1700">
                <a:ea typeface="微软雅黑" panose="020B0503020204020204" charset="-122"/>
              </a:rPr>
              <a:t>7</a:t>
            </a:r>
            <a:r>
              <a:rPr lang="zh-CN" altLang="en-US" sz="1700">
                <a:ea typeface="微软雅黑" panose="020B0503020204020204" charset="-122"/>
              </a:rPr>
              <a:t>月</a:t>
            </a:r>
            <a:r>
              <a:rPr lang="en-US" altLang="zh-CN" sz="1700">
                <a:ea typeface="微软雅黑" panose="020B0503020204020204" charset="-122"/>
              </a:rPr>
              <a:t>29</a:t>
            </a:r>
            <a:r>
              <a:rPr lang="zh-CN" altLang="en-US" sz="1700">
                <a:ea typeface="微软雅黑" panose="020B0503020204020204" charset="-122"/>
              </a:rPr>
              <a:t>日</a:t>
            </a:r>
            <a:r>
              <a:rPr lang="en-US" altLang="zh-CN" sz="1700">
                <a:ea typeface="微软雅黑" panose="020B0503020204020204" charset="-122"/>
              </a:rPr>
              <a:t>7</a:t>
            </a:r>
            <a:r>
              <a:rPr lang="zh-CN" altLang="en-US" sz="1700">
                <a:ea typeface="微软雅黑" panose="020B0503020204020204" charset="-122"/>
              </a:rPr>
              <a:t>时</a:t>
            </a:r>
            <a:r>
              <a:rPr lang="en-US" altLang="zh-CN" sz="1700">
                <a:ea typeface="微软雅黑" panose="020B0503020204020204" charset="-122"/>
              </a:rPr>
              <a:t>35</a:t>
            </a:r>
            <a:r>
              <a:rPr lang="zh-CN" altLang="en-US" sz="1700">
                <a:ea typeface="微软雅黑" panose="020B0503020204020204" charset="-122"/>
              </a:rPr>
              <a:t>分，东岭矿碎石车间岗位工吴好强打扫岗位卫生，为能按时下班，不顾皮带还在运行，习惯性地用橡胶水管冲洗皮带运输机的各部位。走近皮带的主动轮与减速机背轮处甩水管过皮带，因背轮缺安全罩，吴好强的上衣也未扣好，在使劲甩水管时，飘起的上衣被背轮螺杆挂住旋转，年轻的生命就这样逝去了。</a:t>
            </a:r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468313" y="1971675"/>
            <a:ext cx="3673475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机械加工没戴眼镜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200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sz="200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一个机床工的自述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有一天在机床加工工件时，天气特别热，我满脸是汗，戴上眼镜一会就往下滑，于是我把眼镜摘了下来放在一边，可是事情就这么凑巧，车床在高速运转加工零件当中，一个很小的铁屑崩进了眼睛，我停下车床揉了几下眼睛，试了几次都不行，去医院医生看后说，你要是再揉几下眼角膜揉坏了以后就再也不用揉了。</a:t>
            </a:r>
          </a:p>
        </p:txBody>
      </p:sp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282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</a:p>
        </p:txBody>
      </p:sp>
      <p:pic>
        <p:nvPicPr>
          <p:cNvPr id="162824" name="Picture 8" descr="7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62163"/>
            <a:ext cx="2730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Picture 9" descr="7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119313"/>
            <a:ext cx="27305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2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28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ldLvl="0" animBg="1" autoUpdateAnimBg="0"/>
      <p:bldP spid="162820" grpId="0" build="p" autoUpdateAnimBg="0"/>
      <p:bldP spid="162821" grpId="0" autoUpdateAnimBg="0"/>
      <p:bldP spid="162822" grpId="0" autoUpdateAnimBg="0"/>
      <p:bldP spid="162823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81075"/>
            <a:ext cx="76327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xfrm>
            <a:off x="1692275" y="1268413"/>
            <a:ext cx="5616575" cy="792162"/>
          </a:xfrm>
        </p:spPr>
        <p:txBody>
          <a:bodyPr/>
          <a:lstStyle/>
          <a:p>
            <a:pPr marL="838200" indent="-838200" eaLnBrk="1" hangingPunct="1">
              <a:lnSpc>
                <a:spcPct val="140000"/>
              </a:lnSpc>
            </a:pPr>
            <a:r>
              <a:rPr lang="zh-CN" altLang="en-US" sz="2500">
                <a:ea typeface="微软雅黑" panose="020B0503020204020204" charset="-122"/>
              </a:rPr>
              <a:t>做接触高温物体、接触强酸强碱作业时</a:t>
            </a:r>
            <a:br>
              <a:rPr lang="zh-CN" altLang="en-US" sz="2500">
                <a:ea typeface="微软雅黑" panose="020B0503020204020204" charset="-122"/>
              </a:rPr>
            </a:br>
            <a:r>
              <a:rPr lang="zh-CN" altLang="en-US" sz="2500">
                <a:ea typeface="微软雅黑" panose="020B0503020204020204" charset="-122"/>
              </a:rPr>
              <a:t>不戴防护手套、防护面罩。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3734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74</a:t>
            </a:r>
          </a:p>
        </p:txBody>
      </p:sp>
      <p:pic>
        <p:nvPicPr>
          <p:cNvPr id="72711" name="Picture 7" descr="deta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92375"/>
            <a:ext cx="22383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8" descr="JqY0uolkwFNaK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65400"/>
            <a:ext cx="193833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9" descr="必须戴防护手套指令安全标识牌">
            <a:hlinkClick r:id="rId6" tooltip="必须戴防护手套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65400"/>
            <a:ext cx="193675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1000" autoRev="1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autoRev="1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9003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autoRev="1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autoUpdateAnimBg="0"/>
      <p:bldP spid="73733" grpId="0" autoUpdateAnimBg="0"/>
      <p:bldP spid="73734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9" descr="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5175"/>
            <a:ext cx="348297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07411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052513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1338263" y="1165225"/>
            <a:ext cx="6994525" cy="566738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检修设备不停电。或不挂停电牌、不加锁。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75</a:t>
            </a:r>
          </a:p>
        </p:txBody>
      </p:sp>
      <p:pic>
        <p:nvPicPr>
          <p:cNvPr id="74760" name="Picture 8" descr="2009120221931265778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bldLvl="0" animBg="1" autoUpdateAnimBg="0"/>
      <p:bldP spid="74758" grpId="0" autoUpdateAnimBg="0"/>
      <p:bldP spid="74759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92225"/>
            <a:ext cx="69850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1268413"/>
            <a:ext cx="6840537" cy="1081087"/>
          </a:xfrm>
        </p:spPr>
        <p:txBody>
          <a:bodyPr/>
          <a:lstStyle/>
          <a:p>
            <a:pPr marL="838200" indent="-838200" algn="l" eaLnBrk="1" hangingPunct="1">
              <a:lnSpc>
                <a:spcPct val="140000"/>
              </a:lnSpc>
            </a:pPr>
            <a:r>
              <a:rPr lang="zh-CN" altLang="en-US" sz="2500">
                <a:ea typeface="微软雅黑" panose="020B0503020204020204" charset="-122"/>
              </a:rPr>
              <a:t>          拆卸管道法兰时，不先松开离身体远的一半而是先松开离身体近的一半。</a:t>
            </a: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5782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76</a:t>
            </a:r>
          </a:p>
        </p:txBody>
      </p:sp>
      <p:sp>
        <p:nvSpPr>
          <p:cNvPr id="74759" name="Text Box 9"/>
          <p:cNvSpPr txBox="1">
            <a:spLocks noChangeArrowheads="1"/>
          </p:cNvSpPr>
          <p:nvPr/>
        </p:nvSpPr>
        <p:spPr bwMode="auto">
          <a:xfrm>
            <a:off x="1331913" y="3068638"/>
            <a:ext cx="66960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我们要求</a:t>
            </a:r>
            <a:r>
              <a:rPr lang="zh-CN" altLang="en-US" sz="1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拆卸管道法兰时，先松开离身体远的一半而不是先松开离身体近的一半。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先卸开哪一边只这是一个操作习惯问题，先松开相对安全的一面不仅是相对安全，而且也说明了一种操作素质，一种安全观念。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安全的目标是本质安全，从安全观念上说，能够采取的安全措施都应该采取。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 bldLvl="0" animBg="1" autoUpdateAnimBg="0"/>
      <p:bldP spid="75781" grpId="0" autoUpdateAnimBg="0"/>
      <p:bldP spid="75782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25538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1620838" y="1196975"/>
            <a:ext cx="6696075" cy="647700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拆卸压力设备、打开压力管道前不泄压。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77</a:t>
            </a:r>
          </a:p>
        </p:txBody>
      </p:sp>
      <p:pic>
        <p:nvPicPr>
          <p:cNvPr id="75783" name="Picture 8" descr="IMG_0002副本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51013"/>
            <a:ext cx="6624638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bldLvl="0" animBg="1" autoUpdateAnimBg="0"/>
      <p:bldP spid="76805" grpId="0" autoUpdateAnimBg="0"/>
      <p:bldP spid="76806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1339850"/>
            <a:ext cx="7632700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将带电的电焊线搭在身上或踏在脚下进行作业。</a:t>
            </a:r>
          </a:p>
        </p:txBody>
      </p:sp>
      <p:pic>
        <p:nvPicPr>
          <p:cNvPr id="77828" name="Picture 4" descr="未标题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7543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331913" y="2492375"/>
            <a:ext cx="6192837" cy="4525963"/>
          </a:xfrm>
        </p:spPr>
        <p:txBody>
          <a:bodyPr/>
          <a:lstStyle/>
          <a:p>
            <a:pPr eaLnBrk="1" hangingPunct="1">
              <a:lnSpc>
                <a:spcPct val="160000"/>
              </a:lnSpc>
              <a:buFontTx/>
              <a:buNone/>
            </a:pPr>
            <a:r>
              <a:rPr lang="zh-CN" altLang="en-US" sz="2400">
                <a:ea typeface="微软雅黑" panose="020B0503020204020204" charset="-122"/>
              </a:rPr>
              <a:t>           在焊工作业中，往往因为二次线的低电压而忽视他的危险性，实际上，二次线电压虽然低，但电流大，直接接触一旦甩不开也是相当危险的。</a:t>
            </a:r>
          </a:p>
          <a:p>
            <a:pPr eaLnBrk="1" hangingPunct="1">
              <a:lnSpc>
                <a:spcPct val="160000"/>
              </a:lnSpc>
              <a:buFontTx/>
              <a:buNone/>
            </a:pPr>
            <a:endParaRPr lang="zh-CN" altLang="en-US" sz="2400">
              <a:ea typeface="微软雅黑" panose="020B0503020204020204" charset="-122"/>
            </a:endParaRPr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78</a:t>
            </a:r>
          </a:p>
        </p:txBody>
      </p:sp>
      <p:pic>
        <p:nvPicPr>
          <p:cNvPr id="77832" name="Picture 8" descr="95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341438"/>
            <a:ext cx="485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autoRev="1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778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utoUpdateAnimBg="0"/>
      <p:bldP spid="77829" grpId="0" build="p" autoUpdateAnimBg="0"/>
      <p:bldP spid="77830" grpId="0" autoUpdateAnimBg="0"/>
      <p:bldP spid="77831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81075"/>
            <a:ext cx="6840537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>
          <a:xfrm>
            <a:off x="1908175" y="981075"/>
            <a:ext cx="5832475" cy="1143000"/>
          </a:xfrm>
        </p:spPr>
        <p:txBody>
          <a:bodyPr/>
          <a:lstStyle/>
          <a:p>
            <a:pPr marL="838200" indent="-838200" eaLnBrk="1" hangingPunct="1">
              <a:lnSpc>
                <a:spcPct val="130000"/>
              </a:lnSpc>
            </a:pPr>
            <a:r>
              <a:rPr lang="zh-CN" altLang="en-US" sz="2700">
                <a:ea typeface="微软雅黑" panose="020B0503020204020204" charset="-122"/>
              </a:rPr>
              <a:t>焊工离开作业现场时或作业结束后</a:t>
            </a:r>
            <a:br>
              <a:rPr lang="zh-CN" altLang="en-US" sz="2700">
                <a:ea typeface="微软雅黑" panose="020B0503020204020204" charset="-122"/>
              </a:rPr>
            </a:br>
            <a:r>
              <a:rPr lang="zh-CN" altLang="en-US" sz="2700">
                <a:ea typeface="微软雅黑" panose="020B0503020204020204" charset="-122"/>
              </a:rPr>
              <a:t>不检查是否留下火种。</a:t>
            </a: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79</a:t>
            </a:r>
          </a:p>
        </p:txBody>
      </p:sp>
      <p:pic>
        <p:nvPicPr>
          <p:cNvPr id="78855" name="Picture 7" descr="2009120221935281778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9" descr="200803181401042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349500"/>
            <a:ext cx="640873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10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tmFilter="0,0; .5, 1; 1, 1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utoUpdateAnimBg="0"/>
      <p:bldP spid="78853" grpId="0" autoUpdateAnimBg="0"/>
      <p:bldP spid="78854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45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90613"/>
            <a:ext cx="80645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196975"/>
            <a:ext cx="7427912" cy="633413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长期不用的可燃气体端口阀门不加堵盲板。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9878" name="Oval 6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80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971550" y="2349500"/>
            <a:ext cx="244792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盲板是可靠隔绝，按照化工安全规程：凡是长期不用的端口阀门，为防止泄漏，都必须加堵盲板，做到可靠隔绝。</a:t>
            </a:r>
          </a:p>
        </p:txBody>
      </p:sp>
      <p:pic>
        <p:nvPicPr>
          <p:cNvPr id="78856" name="Picture 8" descr="20077816103856183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60575"/>
            <a:ext cx="50958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 bldLvl="0" animBg="1" autoUpdateAnimBg="0"/>
      <p:bldP spid="79877" grpId="0" autoUpdateAnimBg="0"/>
      <p:bldP spid="79878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2185988" y="1268413"/>
            <a:ext cx="5410200" cy="566737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检修作业结束不及时拆除盲板。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81</a:t>
            </a:r>
          </a:p>
        </p:txBody>
      </p:sp>
      <p:pic>
        <p:nvPicPr>
          <p:cNvPr id="80902" name="Picture 6" descr="85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196975"/>
            <a:ext cx="67468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8" descr="200772617051215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96975"/>
            <a:ext cx="3579812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ldLvl="0" animBg="1" autoUpdateAnimBg="0"/>
      <p:bldP spid="80900" grpId="0" autoUpdateAnimBg="0"/>
      <p:bldP spid="80901" grpId="0" animBg="1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未标题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7993062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>
          <a:xfrm>
            <a:off x="1476375" y="1196975"/>
            <a:ext cx="6562725" cy="566738"/>
          </a:xfrm>
        </p:spPr>
        <p:txBody>
          <a:bodyPr/>
          <a:lstStyle/>
          <a:p>
            <a:pPr marL="838200" indent="-838200" eaLnBrk="1" hangingPunct="1"/>
            <a:r>
              <a:rPr lang="zh-CN" altLang="en-US" sz="2400">
                <a:solidFill>
                  <a:srgbClr val="990033"/>
                </a:solidFill>
                <a:ea typeface="微软雅黑" panose="020B0503020204020204" charset="-122"/>
              </a:rPr>
              <a:t>连接法兰时，将手指伸入螺丝孔对正。</a:t>
            </a:r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71550" y="2636838"/>
            <a:ext cx="6624638" cy="32400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>
                <a:ea typeface="微软雅黑" panose="020B0503020204020204" charset="-122"/>
              </a:rPr>
              <a:t>    </a:t>
            </a:r>
            <a:r>
              <a:rPr lang="zh-CN" altLang="en-US" sz="2000">
                <a:ea typeface="微软雅黑" panose="020B0503020204020204" charset="-122"/>
              </a:rPr>
              <a:t>在安装管道法兰或</a:t>
            </a:r>
            <a:r>
              <a:rPr lang="en-US" altLang="zh-CN" sz="2000">
                <a:ea typeface="微软雅黑" panose="020B0503020204020204" charset="-122"/>
              </a:rPr>
              <a:t>阀门的螺丝时，</a:t>
            </a:r>
            <a:r>
              <a:rPr lang="zh-CN" altLang="en-US" sz="2000">
                <a:ea typeface="微软雅黑" panose="020B0503020204020204" charset="-122"/>
              </a:rPr>
              <a:t>经常用手指伸入螺丝孔内触摸、校正，这样做很容易划伤手指。应使用专用工具校正螺丝孔。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700">
                <a:ea typeface="微软雅黑" panose="020B0503020204020204" charset="-122"/>
              </a:rPr>
              <a:t>	</a:t>
            </a:r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1927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82</a:t>
            </a:r>
          </a:p>
        </p:txBody>
      </p:sp>
      <p:pic>
        <p:nvPicPr>
          <p:cNvPr id="81928" name="Picture 8" descr="未标题-26566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5319">
            <a:off x="1042988" y="1125538"/>
            <a:ext cx="2873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2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94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94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2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94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94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 autoUpdateAnimBg="0"/>
      <p:bldP spid="81925" grpId="0" build="p" autoUpdateAnimBg="0"/>
      <p:bldP spid="81926" grpId="0" autoUpdateAnimBg="0"/>
      <p:bldP spid="81927" grpId="0" animBg="1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4005263"/>
            <a:ext cx="6049962" cy="936625"/>
          </a:xfrm>
        </p:spPr>
        <p:txBody>
          <a:bodyPr/>
          <a:lstStyle/>
          <a:p>
            <a:pPr marL="838200" indent="-838200" algn="l" eaLnBrk="1" hangingPunct="1"/>
            <a:r>
              <a:rPr lang="zh-CN" altLang="en-US" sz="2400">
                <a:ea typeface="微软雅黑" panose="020B0503020204020204" charset="-122"/>
              </a:rPr>
              <a:t>          移动电气设备时（包括手持电动工具）不切断电源  </a:t>
            </a:r>
          </a:p>
        </p:txBody>
      </p:sp>
      <p:pic>
        <p:nvPicPr>
          <p:cNvPr id="83972" name="Picture 4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55713"/>
            <a:ext cx="612140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2555875" y="1339850"/>
            <a:ext cx="56673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湿手触摸电气开关和电气设备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83</a:t>
            </a:r>
          </a:p>
        </p:txBody>
      </p:sp>
      <p:pic>
        <p:nvPicPr>
          <p:cNvPr id="83976" name="Picture 8" descr="shutterstock_170083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91013"/>
            <a:ext cx="180181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9" descr="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268413"/>
            <a:ext cx="75882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381000" y="2925763"/>
            <a:ext cx="22320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3979" name="Oval 11"/>
          <p:cNvSpPr>
            <a:spLocks noChangeArrowheads="1"/>
          </p:cNvSpPr>
          <p:nvPr/>
        </p:nvSpPr>
        <p:spPr bwMode="auto">
          <a:xfrm>
            <a:off x="2484438" y="3125788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20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ldLvl="0" animBg="1" autoUpdateAnimBg="0"/>
      <p:bldP spid="83973" grpId="0" autoUpdateAnimBg="0"/>
      <p:bldP spid="83974" grpId="0" autoUpdateAnimBg="0"/>
      <p:bldP spid="83975" grpId="0" animBg="1" autoUpdateAnimBg="0"/>
      <p:bldP spid="83978" grpId="0" autoUpdateAnimBg="0"/>
      <p:bldP spid="83979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3" name="Picture 3" descr="01副本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38893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673100" y="976313"/>
            <a:ext cx="7859713" cy="868362"/>
          </a:xfrm>
        </p:spPr>
        <p:txBody>
          <a:bodyPr/>
          <a:lstStyle/>
          <a:p>
            <a:pPr marL="838200" indent="-838200" eaLnBrk="1" hangingPunct="1"/>
            <a:r>
              <a:rPr lang="zh-CN" altLang="en-US" sz="2500">
                <a:ea typeface="微软雅黑" panose="020B0503020204020204" charset="-122"/>
              </a:rPr>
              <a:t>上班穿拖鞋、凉鞋、着短裤。女员工穿高跟鞋，穿裙子。 </a:t>
            </a:r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539750" y="2011363"/>
            <a:ext cx="338455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1986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日下午， 某水泥厂包装工进行倒料工作，开机后，库不下料，于是手持钢管，站立在螺旋输送机上敲打库底。库下料后，准备下来，不料因脚穿泡沫拖鞋，行动不便，重心失稳，乱了方寸的左脚恰好踩进螺旋输送机上部</a:t>
            </a:r>
            <a:r>
              <a:rPr lang="en-US" altLang="zh-CN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10cm</a:t>
            </a:r>
            <a:r>
              <a:rPr lang="zh-CN" altLang="en-US" sz="17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宽的缝隙内，正在运行的机器将其脚和腿绞了进去。立即停车并反转盘车，才将其腿脚退出，导致左腿高位截肢。</a:t>
            </a:r>
          </a:p>
        </p:txBody>
      </p:sp>
      <p:pic>
        <p:nvPicPr>
          <p:cNvPr id="163846" name="Picture 6" descr="20070518161006616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2120900"/>
            <a:ext cx="410527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3848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4" grpId="0" bldLvl="0" animBg="1" autoUpdateAnimBg="0"/>
      <p:bldP spid="163845" grpId="0" autoUpdateAnimBg="0"/>
      <p:bldP spid="163847" grpId="0" autoUpdateAnimBg="0"/>
      <p:bldP spid="163848" grpId="0" animBg="1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981075"/>
            <a:ext cx="6048375" cy="720725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电工停、送电前不到现场检查。</a:t>
            </a: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499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85</a:t>
            </a:r>
          </a:p>
        </p:txBody>
      </p:sp>
      <p:pic>
        <p:nvPicPr>
          <p:cNvPr id="85000" name="Picture 8" descr="2009120221935281778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1255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9" descr="20077816105371773副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44675"/>
            <a:ext cx="5040313" cy="42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0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8051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utoUpdateAnimBg="0"/>
      <p:bldP spid="84998" grpId="0" autoUpdateAnimBg="0"/>
      <p:bldP spid="84999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未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196975"/>
            <a:ext cx="61912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2179638" y="1268413"/>
            <a:ext cx="6419850" cy="417512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使用手持电动工具不戴绝缘手套。</a:t>
            </a:r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213225" y="1916113"/>
            <a:ext cx="4319588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某集团公司安装钳工朱某在抛光车间通风过滤室安装过滤网，用手持电钻在角铁架上钻孔。使用时，电钻没有装三芯插头，而是把电钻三芯导线中的工作零线和保护零线扭在一起，与另一根火线分别插入三孔插座的两个孔内。当他钻几个孔后，由于位置改变，导线拖动，工作零线打结后比火线短，首先脱离插座，致电钻外壳带</a:t>
            </a:r>
            <a:r>
              <a:rPr lang="en-US" altLang="zh-CN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220V</a:t>
            </a:r>
            <a:r>
              <a:rPr lang="zh-CN" altLang="en-US" sz="1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电压，通过身体、铁架、大地形成回路触电死亡。</a:t>
            </a:r>
          </a:p>
        </p:txBody>
      </p:sp>
      <p:pic>
        <p:nvPicPr>
          <p:cNvPr id="86022" name="Picture 6" descr="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63775"/>
            <a:ext cx="3527425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6024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86</a:t>
            </a:r>
          </a:p>
        </p:txBody>
      </p:sp>
      <p:pic>
        <p:nvPicPr>
          <p:cNvPr id="86025" name="Picture 9" descr="95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3950"/>
            <a:ext cx="7000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8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 bldLvl="0" animBg="1" autoUpdateAnimBg="0"/>
      <p:bldP spid="86021" grpId="0" autoUpdateAnimBg="0"/>
      <p:bldP spid="86023" grpId="0" autoUpdateAnimBg="0"/>
      <p:bldP spid="86024" grpId="0" animBg="1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25538"/>
            <a:ext cx="63373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>
          <a:xfrm>
            <a:off x="1547813" y="1052513"/>
            <a:ext cx="6191250" cy="719137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设备故障跳闸未查出问题强行送电。</a:t>
            </a:r>
          </a:p>
        </p:txBody>
      </p:sp>
      <p:pic>
        <p:nvPicPr>
          <p:cNvPr id="87045" name="Picture 5" descr="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060575"/>
            <a:ext cx="5416550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7047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87</a:t>
            </a:r>
          </a:p>
        </p:txBody>
      </p:sp>
      <p:pic>
        <p:nvPicPr>
          <p:cNvPr id="85000" name="Picture 9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bldLvl="0" animBg="1" autoUpdateAnimBg="0"/>
      <p:bldP spid="87046" grpId="0" autoUpdateAnimBg="0"/>
      <p:bldP spid="87047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 descr="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30288"/>
            <a:ext cx="43926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2411413" y="1123950"/>
            <a:ext cx="4537075" cy="504825"/>
          </a:xfrm>
        </p:spPr>
        <p:txBody>
          <a:bodyPr/>
          <a:lstStyle/>
          <a:p>
            <a:pPr marL="838200" indent="-838200" eaLnBrk="1" hangingPunct="1"/>
            <a:r>
              <a:rPr lang="zh-CN" altLang="en-US" sz="2800">
                <a:ea typeface="微软雅黑" panose="020B0503020204020204" charset="-122"/>
              </a:rPr>
              <a:t>电工操作不设人监护。</a:t>
            </a:r>
          </a:p>
        </p:txBody>
      </p:sp>
      <p:pic>
        <p:nvPicPr>
          <p:cNvPr id="88069" name="Picture 5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1871663"/>
            <a:ext cx="2817812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88</a:t>
            </a:r>
          </a:p>
        </p:txBody>
      </p:sp>
      <p:pic>
        <p:nvPicPr>
          <p:cNvPr id="88072" name="Picture 8" descr="shutterstock_170083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291013"/>
            <a:ext cx="18018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bldLvl="0" animBg="1" autoUpdateAnimBg="0"/>
      <p:bldP spid="88070" grpId="0" autoUpdateAnimBg="0"/>
      <p:bldP spid="88071" grpId="0" animBg="1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 descr="01副本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205038"/>
            <a:ext cx="5256213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1562100" y="1196975"/>
            <a:ext cx="6610350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700">
                <a:solidFill>
                  <a:srgbClr val="990033"/>
                </a:solidFill>
                <a:ea typeface="微软雅黑" panose="020B0503020204020204" charset="-122"/>
              </a:rPr>
              <a:t>停、送电不填写签证单或约时停、送电。</a:t>
            </a:r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492500" y="2360613"/>
            <a:ext cx="4751388" cy="30845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200"/>
              <a:t>        </a:t>
            </a:r>
            <a:r>
              <a:rPr lang="zh-CN" altLang="en-US" sz="2200">
                <a:ea typeface="微软雅黑" panose="020B0503020204020204" charset="-122"/>
              </a:rPr>
              <a:t>有的工人在电器设备作业时，与值班员约时停用或恢复重合闸，这样是十分危险的，如果到了时间恢复送电，作业未完仍在进行，就会发生触电事故。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zh-CN" altLang="en-US" sz="2200">
                <a:ea typeface="微软雅黑" panose="020B0503020204020204" charset="-122"/>
              </a:rPr>
              <a:t>	</a:t>
            </a:r>
          </a:p>
        </p:txBody>
      </p:sp>
      <p:pic>
        <p:nvPicPr>
          <p:cNvPr id="89094" name="Picture 6" descr="200710251124276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25003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9096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89</a:t>
            </a:r>
          </a:p>
        </p:txBody>
      </p:sp>
      <p:pic>
        <p:nvPicPr>
          <p:cNvPr id="89097" name="Picture 9" descr="3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341438"/>
            <a:ext cx="390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9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9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2" grpId="0" bldLvl="0" animBg="1" autoUpdateAnimBg="0"/>
      <p:bldP spid="89093" grpId="0" build="p" autoUpdateAnimBg="0"/>
      <p:bldP spid="89095" grpId="0" autoUpdateAnimBg="0"/>
      <p:bldP spid="89096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828040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277938"/>
            <a:ext cx="8207375" cy="1143000"/>
          </a:xfrm>
        </p:spPr>
        <p:txBody>
          <a:bodyPr/>
          <a:lstStyle/>
          <a:p>
            <a:pPr marL="838200" indent="-838200" eaLnBrk="1" hangingPunct="1"/>
            <a:r>
              <a:rPr lang="zh-CN" altLang="en-US" sz="2600">
                <a:solidFill>
                  <a:srgbClr val="990033"/>
                </a:solidFill>
                <a:ea typeface="微软雅黑" panose="020B0503020204020204" charset="-122"/>
              </a:rPr>
              <a:t>汽车带病行驶，灯光、后视镜、刮水器故障继续行车。</a:t>
            </a:r>
          </a:p>
        </p:txBody>
      </p:sp>
      <p:pic>
        <p:nvPicPr>
          <p:cNvPr id="9012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437063"/>
            <a:ext cx="40322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627313" y="4581525"/>
            <a:ext cx="46085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70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汽车检修时不做支护。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11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90</a:t>
            </a:r>
          </a:p>
        </p:txBody>
      </p:sp>
      <p:pic>
        <p:nvPicPr>
          <p:cNvPr id="90120" name="Picture 8" descr="2009120221931265778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40250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395288" y="350202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0125" name="Oval 13"/>
          <p:cNvSpPr>
            <a:spLocks noChangeArrowheads="1"/>
          </p:cNvSpPr>
          <p:nvPr/>
        </p:nvSpPr>
        <p:spPr bwMode="auto">
          <a:xfrm>
            <a:off x="2498725" y="370205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bldLvl="0" animBg="1" autoUpdateAnimBg="0"/>
      <p:bldP spid="90117" grpId="0" autoUpdateAnimBg="0"/>
      <p:bldP spid="90118" grpId="0" autoUpdateAnimBg="0"/>
      <p:bldP spid="90119" grpId="0" animBg="1" autoUpdateAnimBg="0"/>
      <p:bldP spid="90124" grpId="0" autoUpdateAnimBg="0"/>
      <p:bldP spid="90125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01副本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062163"/>
            <a:ext cx="79930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16013" y="2349500"/>
            <a:ext cx="6911975" cy="2693988"/>
          </a:xfrm>
        </p:spPr>
        <p:txBody>
          <a:bodyPr/>
          <a:lstStyle/>
          <a:p>
            <a:pPr eaLnBrk="1" hangingPunct="1">
              <a:lnSpc>
                <a:spcPct val="170000"/>
              </a:lnSpc>
              <a:buFontTx/>
              <a:buNone/>
            </a:pPr>
            <a:r>
              <a:rPr lang="zh-CN" altLang="en-US" sz="2400">
                <a:ea typeface="微软雅黑" panose="020B0503020204020204" charset="-122"/>
              </a:rPr>
              <a:t>      溧阳境内发生一起交通事故，造成</a:t>
            </a:r>
            <a:r>
              <a:rPr lang="en-US" altLang="zh-CN" sz="2400">
                <a:ea typeface="微软雅黑" panose="020B0503020204020204" charset="-122"/>
              </a:rPr>
              <a:t>1</a:t>
            </a:r>
            <a:r>
              <a:rPr lang="zh-CN" altLang="en-US" sz="2400">
                <a:ea typeface="微软雅黑" panose="020B0503020204020204" charset="-122"/>
              </a:rPr>
              <a:t>死</a:t>
            </a:r>
            <a:r>
              <a:rPr lang="en-US" altLang="zh-CN" sz="2400">
                <a:ea typeface="微软雅黑" panose="020B0503020204020204" charset="-122"/>
              </a:rPr>
              <a:t>4</a:t>
            </a:r>
            <a:r>
              <a:rPr lang="zh-CN" altLang="en-US" sz="2400">
                <a:ea typeface="微软雅黑" panose="020B0503020204020204" charset="-122"/>
              </a:rPr>
              <a:t>伤。经初步调查，这起事故竟是由一双拖鞋引发的。驾驶重型自卸货车的驾驶员甘某穿拖鞋驾驶机动车，且超速行驶最终酿成这起惨剧。</a:t>
            </a:r>
          </a:p>
        </p:txBody>
      </p:sp>
      <p:pic>
        <p:nvPicPr>
          <p:cNvPr id="91141" name="Picture 5" descr="9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975"/>
            <a:ext cx="3384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1143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92</a:t>
            </a:r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title"/>
          </p:nvPr>
        </p:nvSpPr>
        <p:spPr>
          <a:xfrm>
            <a:off x="2724150" y="1300163"/>
            <a:ext cx="3455988" cy="576262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穿拖鞋驾车</a:t>
            </a:r>
          </a:p>
        </p:txBody>
      </p:sp>
      <p:pic>
        <p:nvPicPr>
          <p:cNvPr id="89097" name="Picture 9" descr="2009120221933890778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149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 tmFilter="0,0; .5, 1; 1, 1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0" grpId="0" build="p" autoUpdateAnimBg="0"/>
      <p:bldP spid="91142" grpId="0" autoUpdateAnimBg="0"/>
      <p:bldP spid="91143" grpId="0" animBg="1" autoUpdateAnimBg="0"/>
      <p:bldP spid="91144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2167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93</a:t>
            </a:r>
          </a:p>
        </p:txBody>
      </p:sp>
      <p:pic>
        <p:nvPicPr>
          <p:cNvPr id="90117" name="Picture 9" descr="未标题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 descr="454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80645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123950"/>
            <a:ext cx="7272337" cy="576263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车门不关好，车箱不关、车斗未落下就开车。</a:t>
            </a:r>
          </a:p>
        </p:txBody>
      </p:sp>
      <p:pic>
        <p:nvPicPr>
          <p:cNvPr id="90120" name="Picture 11" descr="21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9155">
            <a:off x="1979613" y="1773238"/>
            <a:ext cx="6226175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utoUpdateAnimBg="0"/>
      <p:bldP spid="92167" grpId="0" animBg="1" autoUpdateAnimBg="0"/>
      <p:bldP spid="92164" grpId="0" bldLvl="0" animBg="1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xfrm>
            <a:off x="2124075" y="1196975"/>
            <a:ext cx="5327650" cy="504825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违反行车车速、装载规定。</a:t>
            </a:r>
          </a:p>
        </p:txBody>
      </p:sp>
      <p:pic>
        <p:nvPicPr>
          <p:cNvPr id="93188" name="Picture 4" descr="59f5b50dd6be3ff37acbe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6113"/>
            <a:ext cx="27162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 descr="d766dd37fe48fa2990ef39b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916113"/>
            <a:ext cx="3352800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94</a:t>
            </a:r>
          </a:p>
        </p:txBody>
      </p:sp>
      <p:pic>
        <p:nvPicPr>
          <p:cNvPr id="93192" name="Picture 8" descr="2009120224135281778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68413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20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ldLvl="0" animBg="1" autoUpdateAnimBg="0"/>
      <p:bldP spid="93190" grpId="0" autoUpdateAnimBg="0"/>
      <p:bldP spid="93191" grpId="0" animBg="1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4212" name="Oval 4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95</a:t>
            </a:r>
          </a:p>
        </p:txBody>
      </p:sp>
      <p:pic>
        <p:nvPicPr>
          <p:cNvPr id="94213" name="Picture 5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5700"/>
            <a:ext cx="4392613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 descr="2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71913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Rectangle 7"/>
          <p:cNvSpPr>
            <a:spLocks noGrp="1" noChangeArrowheads="1"/>
          </p:cNvSpPr>
          <p:nvPr>
            <p:ph type="title"/>
          </p:nvPr>
        </p:nvSpPr>
        <p:spPr>
          <a:xfrm>
            <a:off x="2843213" y="1125538"/>
            <a:ext cx="3744912" cy="647700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在禁行的道路上行驶。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1476375" y="2470150"/>
            <a:ext cx="59039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车辆在厂区内行驶要按照指定的道路行驶，特别是不能进入禁行道路，必须进入化产区域的车辆，必须检查防火帽是否完好，确定后方可进入。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autoUpdateAnimBg="0"/>
      <p:bldP spid="94212" grpId="0" animBg="1" autoUpdateAnimBg="0"/>
      <p:bldP spid="9421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 descr="018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1484313"/>
            <a:ext cx="6624638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2184400" y="1420813"/>
            <a:ext cx="6419850" cy="855662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女员工上岗长发不盘在工作帽内。</a:t>
            </a:r>
          </a:p>
        </p:txBody>
      </p:sp>
      <p:pic>
        <p:nvPicPr>
          <p:cNvPr id="164869" name="Picture 5" descr="a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36004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 descr="MS01~CYS4234G44$)WVY8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4643437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4872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</a:p>
        </p:txBody>
      </p:sp>
      <p:pic>
        <p:nvPicPr>
          <p:cNvPr id="164873" name="Picture 9" descr="2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792162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未标题-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8" grpId="0" autoUpdateAnimBg="0"/>
      <p:bldP spid="164871" grpId="0" autoUpdateAnimBg="0"/>
      <p:bldP spid="164872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9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96975"/>
            <a:ext cx="33845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>
          <a:xfrm>
            <a:off x="3395663" y="1220788"/>
            <a:ext cx="2232025" cy="719137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酒后驾车。</a:t>
            </a:r>
          </a:p>
        </p:txBody>
      </p:sp>
      <p:pic>
        <p:nvPicPr>
          <p:cNvPr id="95237" name="Picture 5" descr="20081208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68538"/>
            <a:ext cx="5089525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96</a:t>
            </a:r>
          </a:p>
        </p:txBody>
      </p:sp>
      <p:pic>
        <p:nvPicPr>
          <p:cNvPr id="93192" name="Picture 8" descr="未标题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781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bldLvl="0" animBg="1" autoUpdateAnimBg="0"/>
      <p:bldP spid="95238" grpId="0" autoUpdateAnimBg="0"/>
      <p:bldP spid="95239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未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12875"/>
            <a:ext cx="6337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>
          <a:xfrm>
            <a:off x="2124075" y="1412875"/>
            <a:ext cx="5832475" cy="647700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机动车人货混载、非载人车辆载人</a:t>
            </a:r>
          </a:p>
        </p:txBody>
      </p:sp>
      <p:pic>
        <p:nvPicPr>
          <p:cNvPr id="96262" name="Picture 6" descr="2005082413272748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438400"/>
            <a:ext cx="4716462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6264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97</a:t>
            </a:r>
          </a:p>
        </p:txBody>
      </p:sp>
      <p:pic>
        <p:nvPicPr>
          <p:cNvPr id="96265" name="Picture 9" descr="20091202219387967780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4128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10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8" name="Picture 11" descr="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38100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2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0" grpId="0" bldLvl="0" animBg="1" autoUpdateAnimBg="0"/>
      <p:bldP spid="96263" grpId="0" autoUpdateAnimBg="0"/>
      <p:bldP spid="96264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3429000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0741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12875"/>
            <a:ext cx="7861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782638" y="1206500"/>
            <a:ext cx="8229600" cy="1143000"/>
          </a:xfrm>
        </p:spPr>
        <p:txBody>
          <a:bodyPr/>
          <a:lstStyle/>
          <a:p>
            <a:pPr marL="838200" indent="-838200" eaLnBrk="1" hangingPunct="1"/>
            <a:r>
              <a:rPr lang="zh-CN" altLang="en-US" sz="2900">
                <a:ea typeface="微软雅黑" panose="020B0503020204020204" charset="-122"/>
              </a:rPr>
              <a:t>司机在驾驶车辆时吸烟、闲谈、接打电话。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1258888" y="3222625"/>
            <a:ext cx="6985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9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在机动车库内加油、抽油、放油、倒油。</a:t>
            </a:r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7288" name="Oval 8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98</a:t>
            </a:r>
          </a:p>
        </p:txBody>
      </p:sp>
      <p:pic>
        <p:nvPicPr>
          <p:cNvPr id="97289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24400"/>
            <a:ext cx="223202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95288" y="2349500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7291" name="Oval 11"/>
          <p:cNvSpPr>
            <a:spLocks noChangeArrowheads="1"/>
          </p:cNvSpPr>
          <p:nvPr/>
        </p:nvSpPr>
        <p:spPr bwMode="auto">
          <a:xfrm>
            <a:off x="2498725" y="2549525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9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bldLvl="0" animBg="1" autoUpdateAnimBg="0"/>
      <p:bldP spid="97286" grpId="0" autoUpdateAnimBg="0"/>
      <p:bldP spid="97287" grpId="0" autoUpdateAnimBg="0"/>
      <p:bldP spid="97288" grpId="0" animBg="1" autoUpdateAnimBg="0"/>
      <p:bldP spid="97290" grpId="0" autoUpdateAnimBg="0"/>
      <p:bldP spid="97291" grpId="0" animBg="1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1268413"/>
            <a:ext cx="396081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>
          <a:xfrm>
            <a:off x="3059113" y="1268413"/>
            <a:ext cx="4608512" cy="504825"/>
          </a:xfrm>
        </p:spPr>
        <p:txBody>
          <a:bodyPr/>
          <a:lstStyle/>
          <a:p>
            <a:pPr marL="838200" indent="-838200" eaLnBrk="1" hangingPunct="1"/>
            <a:r>
              <a:rPr lang="zh-CN" altLang="en-US" sz="3000">
                <a:ea typeface="微软雅黑" panose="020B0503020204020204" charset="-122"/>
              </a:rPr>
              <a:t>机动车加油不熄火。	</a:t>
            </a: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95288" y="333375"/>
            <a:ext cx="22320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838200" indent="-838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2954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7526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2098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667000" indent="-838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000">
                <a:solidFill>
                  <a:srgbClr val="9933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习惯性违章</a:t>
            </a:r>
            <a:endParaRPr lang="en-US" altLang="zh-CN" sz="3000">
              <a:solidFill>
                <a:srgbClr val="9933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8311" name="Oval 7"/>
          <p:cNvSpPr>
            <a:spLocks noChangeArrowheads="1"/>
          </p:cNvSpPr>
          <p:nvPr/>
        </p:nvSpPr>
        <p:spPr bwMode="auto">
          <a:xfrm>
            <a:off x="2498725" y="533400"/>
            <a:ext cx="358775" cy="358775"/>
          </a:xfrm>
          <a:prstGeom prst="ellipse">
            <a:avLst/>
          </a:prstGeom>
          <a:solidFill>
            <a:srgbClr val="99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</a:t>
            </a:r>
          </a:p>
        </p:txBody>
      </p:sp>
      <p:pic>
        <p:nvPicPr>
          <p:cNvPr id="98312" name="Picture 8" descr="200912022193531778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9697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0" descr="2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76475"/>
            <a:ext cx="59055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9" descr="未标题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0663"/>
            <a:ext cx="91440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8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 bldLvl="0" animBg="1" autoUpdateAnimBg="0"/>
      <p:bldP spid="98310" grpId="0" autoUpdateAnimBg="0"/>
      <p:bldP spid="98311" grpId="0" animBg="1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3687763" y="2947988"/>
            <a:ext cx="23241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3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谢谢观看</a:t>
            </a:r>
            <a:r>
              <a:rPr lang="en-US" altLang="zh-CN" sz="35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!</a:t>
            </a:r>
          </a:p>
        </p:txBody>
      </p:sp>
      <p:pic>
        <p:nvPicPr>
          <p:cNvPr id="99332" name="Picture 4" descr="200912022193531778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997200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rAng="0" ptsTypes="">
                                      <p:cBhvr>
                                        <p:cTn id="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940">
                                      <p:cBhvr>
                                        <p:cTn id="1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499940">
                                      <p:cBhvr>
                                        <p:cTn id="1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autoUpdateAnimBg="0"/>
      <p:bldP spid="99331" grpId="1" autoUpdateAnimBg="0"/>
    </p:bld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微软雅黑"/>
        <a:font script="Hebr" typeface="微软雅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微软雅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3225</Words>
  <Application>Microsoft Office PowerPoint</Application>
  <PresentationFormat>全屏显示(4:3)</PresentationFormat>
  <Paragraphs>347</Paragraphs>
  <Slides>94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94</vt:i4>
      </vt:variant>
    </vt:vector>
  </HeadingPairs>
  <TitlesOfParts>
    <vt:vector size="97" baseType="lpstr">
      <vt:lpstr>微软雅黑</vt:lpstr>
      <vt:lpstr>Arial</vt:lpstr>
      <vt:lpstr>默认设计模板</vt:lpstr>
      <vt:lpstr>PowerPoint 演示文稿</vt:lpstr>
      <vt:lpstr>上岗前未经安全培训、安全考试</vt:lpstr>
      <vt:lpstr>作业现场不戴安全帽</vt:lpstr>
      <vt:lpstr>PowerPoint 演示文稿</vt:lpstr>
      <vt:lpstr>在厂区内吸烟</vt:lpstr>
      <vt:lpstr>上岗作业不穿三紧工作服、工作鞋，戴手套、戴围巾</vt:lpstr>
      <vt:lpstr> 不按照要求佩戴劳动防护用品比如： 工作服不系扣、车工、焊工等作业时不带护目镜。</vt:lpstr>
      <vt:lpstr>上班穿拖鞋、凉鞋、着短裤。女员工穿高跟鞋，穿裙子。 </vt:lpstr>
      <vt:lpstr>女员工上岗长发不盘在工作帽内。</vt:lpstr>
      <vt:lpstr>班中脱岗、睡岗、做与工作无关的事。</vt:lpstr>
      <vt:lpstr>生产现场戏闹</vt:lpstr>
      <vt:lpstr>私自携带非工作人员（包括小孩）进入厂区。</vt:lpstr>
      <vt:lpstr>酒后上岗</vt:lpstr>
      <vt:lpstr>为走捷径，沿垂直或水平的构件上爬行。</vt:lpstr>
      <vt:lpstr>图方便，穿越大车轨道</vt:lpstr>
      <vt:lpstr>跨越高处平台</vt:lpstr>
      <vt:lpstr>跨越皮带输送机等设备</vt:lpstr>
      <vt:lpstr>上拦焦道时，从熄焦车攀爬。</vt:lpstr>
      <vt:lpstr>       在大车行走中 攀上攀下</vt:lpstr>
      <vt:lpstr>非本机（本车）操作人员随意启动设备。</vt:lpstr>
      <vt:lpstr>不具备电焊、气焊操作资格，动用电焊、气焊。</vt:lpstr>
      <vt:lpstr>用水冲洗地面卫生时，不注意电气设备。</vt:lpstr>
      <vt:lpstr>       远方操作，启动设备前不到设备现场复核、检查。</vt:lpstr>
      <vt:lpstr>清扫、擦拭、调整运转中的设备</vt:lpstr>
      <vt:lpstr>进行推焦等远距离配合操作时，不复诵指令</vt:lpstr>
      <vt:lpstr>        施工作业时挖开的孔、洞、沟、坑等处，不设置明显的警戒线和警示标志。</vt:lpstr>
      <vt:lpstr>PowerPoint 演示文稿</vt:lpstr>
      <vt:lpstr>        </vt:lpstr>
      <vt:lpstr>PowerPoint 演示文稿</vt:lpstr>
      <vt:lpstr>氧气瓶与乙炔瓶储放在同一仓库或存放在同一地点。</vt:lpstr>
      <vt:lpstr>氧气瓶、乙炔瓶短距离运送时就地滚动或吊运。</vt:lpstr>
      <vt:lpstr>氧气瓶、乙炔瓶在日光下直接暴晒。</vt:lpstr>
      <vt:lpstr>不用专用扳手开启乙炔瓶、氧气瓶阀门，      而用普通工具代替。</vt:lpstr>
      <vt:lpstr>电焊工暂停作业离开作业场所时，不将电源切断。</vt:lpstr>
      <vt:lpstr>生产大车行走前不遵守瞭望、鸣笛、缓慢启动的规定。</vt:lpstr>
      <vt:lpstr>在熄焦车、拦焦车等大车明电滑线附近作业不停电。</vt:lpstr>
      <vt:lpstr>  随意动用消防设施、设备、消防工具，或将消防设施、设备、消防工具移作它用 </vt:lpstr>
      <vt:lpstr>消防器材损坏、过期或使用后不及时更换</vt:lpstr>
      <vt:lpstr>坐在防护栏杆上或窗台上等可能跌落的位置休息 </vt:lpstr>
      <vt:lpstr>在推焦车、侧装车等大车上休息时身体越出车外。</vt:lpstr>
      <vt:lpstr>在设备上、设备的运转空间内、大车轨道上、 烟道走廊、防爆板前方逗留休息。</vt:lpstr>
      <vt:lpstr>外来作业人员不开入厂作业票、不经过入厂安全培训即入厂作业。</vt:lpstr>
      <vt:lpstr>外来作业人员未经许可在生产车间配电盘上接电。</vt:lpstr>
      <vt:lpstr>         发现电气设备着火时，不首先切断电源， 不按规定方法救火。  </vt:lpstr>
      <vt:lpstr>PowerPoint 演示文稿</vt:lpstr>
      <vt:lpstr>PowerPoint 演示文稿</vt:lpstr>
      <vt:lpstr>发现事故隐患不及时解决、不如实上报。</vt:lpstr>
      <vt:lpstr>见他人违章不纠。</vt:lpstr>
      <vt:lpstr>                  进行动火作业、高处作业、带煤气作业、危险作业、动土作业、起重作业等特种作业不开工作票。或虽有作业票但作业票不在作业现场。</vt:lpstr>
      <vt:lpstr>          特种作业前不开会、不向作业人员做作业风险交底、落实防护措施。</vt:lpstr>
      <vt:lpstr>PowerPoint 演示文稿</vt:lpstr>
      <vt:lpstr>高处作业不系安全带。</vt:lpstr>
      <vt:lpstr>高处作业将材料、工具上下投掷。</vt:lpstr>
      <vt:lpstr>上下层同时作业时，中间不搭设临时防护隔板。</vt:lpstr>
      <vt:lpstr>使用梯子前不检查、使用有缺陷的梯子或站在梯顶工作。</vt:lpstr>
      <vt:lpstr>人在梯子上作业时即移动梯子</vt:lpstr>
      <vt:lpstr>PowerPoint 演示文稿</vt:lpstr>
      <vt:lpstr>脚手架不经检验合格即使用。</vt:lpstr>
      <vt:lpstr>进行带煤气作业不佩戴护具或佩戴过滤式面具</vt:lpstr>
      <vt:lpstr>对可燃气体管道、设备（包括可能含有可燃物质 的管道、设备）动火时不清扫、不封堵盲板。</vt:lpstr>
      <vt:lpstr>非起重专业人员动用起重设备，从事起重作业。</vt:lpstr>
      <vt:lpstr>起重工起吊前不做捆绑检查。</vt:lpstr>
      <vt:lpstr>使用有缺陷的索具</vt:lpstr>
      <vt:lpstr>起吊时，让重物长时间悬在空中，驾驶人员离开操作室</vt:lpstr>
      <vt:lpstr>       起吊物件时，作业人员或非作业人员在吊物下停留或行走。</vt:lpstr>
      <vt:lpstr>起重工不使用统一的指挥信号或多人指挥。</vt:lpstr>
      <vt:lpstr>起重机械超负荷吊运,吊运物体上有悬浮物</vt:lpstr>
      <vt:lpstr>用吊车斜着拖吊重物 </vt:lpstr>
      <vt:lpstr>起重指挥人员在照明不足或看不清作业情况时， 指挥起重作业。</vt:lpstr>
      <vt:lpstr>做接触高温物体、接触强酸强碱作业时 不戴防护手套、防护面罩。</vt:lpstr>
      <vt:lpstr>检修设备不停电。或不挂停电牌、不加锁。</vt:lpstr>
      <vt:lpstr>          拆卸管道法兰时，不先松开离身体远的一半而是先松开离身体近的一半。</vt:lpstr>
      <vt:lpstr>拆卸压力设备、打开压力管道前不泄压。</vt:lpstr>
      <vt:lpstr>将带电的电焊线搭在身上或踏在脚下进行作业。</vt:lpstr>
      <vt:lpstr>焊工离开作业现场时或作业结束后 不检查是否留下火种。</vt:lpstr>
      <vt:lpstr>长期不用的可燃气体端口阀门不加堵盲板。</vt:lpstr>
      <vt:lpstr>检修作业结束不及时拆除盲板。</vt:lpstr>
      <vt:lpstr>连接法兰时，将手指伸入螺丝孔对正。</vt:lpstr>
      <vt:lpstr>          移动电气设备时（包括手持电动工具）不切断电源  </vt:lpstr>
      <vt:lpstr>电工停、送电前不到现场检查。</vt:lpstr>
      <vt:lpstr>使用手持电动工具不戴绝缘手套。</vt:lpstr>
      <vt:lpstr>设备故障跳闸未查出问题强行送电。</vt:lpstr>
      <vt:lpstr>电工操作不设人监护。</vt:lpstr>
      <vt:lpstr>停、送电不填写签证单或约时停、送电。</vt:lpstr>
      <vt:lpstr>汽车带病行驶，灯光、后视镜、刮水器故障继续行车。</vt:lpstr>
      <vt:lpstr>穿拖鞋驾车</vt:lpstr>
      <vt:lpstr>车门不关好，车箱不关、车斗未落下就开车。</vt:lpstr>
      <vt:lpstr>违反行车车速、装载规定。</vt:lpstr>
      <vt:lpstr>在禁行的道路上行驶。</vt:lpstr>
      <vt:lpstr>酒后驾车。</vt:lpstr>
      <vt:lpstr>机动车人货混载、非载人车辆载人</vt:lpstr>
      <vt:lpstr>司机在驾驶车辆时吸烟、闲谈、接打电话。</vt:lpstr>
      <vt:lpstr>机动车加油不熄火。 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2021-09-05T09:54:13Z</dcterms:created>
  <dcterms:modified xsi:type="dcterms:W3CDTF">2022-08-11T14:48:39Z</dcterms:modified>
</cp:coreProperties>
</file>